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5"/>
  </p:notesMasterIdLst>
  <p:handoutMasterIdLst>
    <p:handoutMasterId r:id="rId16"/>
  </p:handoutMasterIdLst>
  <p:sldIdLst>
    <p:sldId id="419" r:id="rId2"/>
    <p:sldId id="487" r:id="rId3"/>
    <p:sldId id="492" r:id="rId4"/>
    <p:sldId id="490" r:id="rId5"/>
    <p:sldId id="491" r:id="rId6"/>
    <p:sldId id="493" r:id="rId7"/>
    <p:sldId id="495" r:id="rId8"/>
    <p:sldId id="488" r:id="rId9"/>
    <p:sldId id="498" r:id="rId10"/>
    <p:sldId id="500" r:id="rId11"/>
    <p:sldId id="497" r:id="rId12"/>
    <p:sldId id="499" r:id="rId13"/>
    <p:sldId id="485" r:id="rId1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C35FF"/>
    <a:srgbClr val="AE0002"/>
    <a:srgbClr val="E076D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7"/>
    <p:restoredTop sz="94810"/>
  </p:normalViewPr>
  <p:slideViewPr>
    <p:cSldViewPr>
      <p:cViewPr varScale="1">
        <p:scale>
          <a:sx n="140" d="100"/>
          <a:sy n="140" d="100"/>
        </p:scale>
        <p:origin x="9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07.12.16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07.12.16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7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6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wmf"/><Relationship Id="rId5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6.tiff"/><Relationship Id="rId7" Type="http://schemas.openxmlformats.org/officeDocument/2006/relationships/image" Target="../media/image5.tiff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Information Management </a:t>
            </a:r>
            <a:r>
              <a:rPr lang="en-US" sz="3600" b="1" dirty="0" smtClean="0"/>
              <a:t>for </a:t>
            </a:r>
            <a:br>
              <a:rPr lang="en-US" sz="3600" b="1" dirty="0" smtClean="0"/>
            </a:br>
            <a:r>
              <a:rPr lang="en-US" sz="3600" b="1" dirty="0" smtClean="0"/>
              <a:t>Digital Humanities and </a:t>
            </a:r>
            <a:r>
              <a:rPr lang="en-US" sz="3600" b="1" dirty="0" err="1" smtClean="0"/>
              <a:t>Diplomatics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728192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</p:txBody>
      </p:sp>
    </p:spTree>
    <p:extLst>
      <p:ext uri="{BB962C8B-B14F-4D97-AF65-F5344CB8AC3E}">
        <p14:creationId xmlns:p14="http://schemas.microsoft.com/office/powerpoint/2010/main" val="151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Charters </a:t>
            </a:r>
            <a:r>
              <a:rPr lang="en-US" dirty="0" smtClean="0"/>
              <a:t>in Information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663" y="4730144"/>
            <a:ext cx="1880409" cy="1874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052736"/>
            <a:ext cx="3408113" cy="25190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79712" y="3284984"/>
            <a:ext cx="1450046" cy="1614948"/>
            <a:chOff x="2798088" y="3876264"/>
            <a:chExt cx="1450046" cy="16149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7864" y="4246860"/>
              <a:ext cx="900270" cy="12443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5666" y="4077072"/>
              <a:ext cx="900270" cy="124435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8088" y="3876264"/>
              <a:ext cx="900270" cy="124435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115616" y="4941168"/>
            <a:ext cx="2448273" cy="720080"/>
            <a:chOff x="1115616" y="4941168"/>
            <a:chExt cx="2448273" cy="720080"/>
          </a:xfrm>
        </p:grpSpPr>
        <p:sp>
          <p:nvSpPr>
            <p:cNvPr id="3" name="TextBox 2"/>
            <p:cNvSpPr txBox="1"/>
            <p:nvPr/>
          </p:nvSpPr>
          <p:spPr>
            <a:xfrm>
              <a:off x="1115616" y="4941168"/>
              <a:ext cx="17219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Steganographic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/>
                <a:t>r</a:t>
              </a:r>
              <a:r>
                <a:rPr lang="en-US" dirty="0" smtClean="0"/>
                <a:t>epresentation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3059832" y="5373216"/>
              <a:ext cx="504057" cy="288032"/>
            </a:xfrm>
            <a:prstGeom prst="straightConnector1">
              <a:avLst/>
            </a:prstGeom>
            <a:ln>
              <a:solidFill>
                <a:srgbClr val="0C35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660232" y="1844824"/>
            <a:ext cx="1206376" cy="1206376"/>
            <a:chOff x="6931404" y="5124798"/>
            <a:chExt cx="1206376" cy="1206376"/>
          </a:xfrm>
        </p:grpSpPr>
        <p:grpSp>
          <p:nvGrpSpPr>
            <p:cNvPr id="15" name="Group 14"/>
            <p:cNvGrpSpPr/>
            <p:nvPr/>
          </p:nvGrpSpPr>
          <p:grpSpPr>
            <a:xfrm>
              <a:off x="6931404" y="5124798"/>
              <a:ext cx="1206376" cy="1206376"/>
              <a:chOff x="4975665" y="1492995"/>
              <a:chExt cx="1206376" cy="1206376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5665" y="1492995"/>
                <a:ext cx="1206376" cy="1206376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9069" y="1640858"/>
                <a:ext cx="229784" cy="317607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63143" y="5261631"/>
              <a:ext cx="441403" cy="61564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004048" y="3212976"/>
            <a:ext cx="1710105" cy="1710105"/>
            <a:chOff x="5004048" y="3212976"/>
            <a:chExt cx="1710105" cy="171010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04048" y="3212976"/>
              <a:ext cx="1710105" cy="171010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355072">
              <a:off x="5744371" y="3500226"/>
              <a:ext cx="290984" cy="402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2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/ Short-Term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Association of documents</a:t>
            </a:r>
          </a:p>
          <a:p>
            <a:pPr lvl="1"/>
            <a:r>
              <a:rPr lang="en-US" dirty="0" smtClean="0"/>
              <a:t>Certificate retrieval shows associated reports</a:t>
            </a:r>
          </a:p>
          <a:p>
            <a:pPr lvl="1"/>
            <a:r>
              <a:rPr lang="en-US" dirty="0" smtClean="0"/>
              <a:t>Added value for users</a:t>
            </a:r>
          </a:p>
          <a:p>
            <a:r>
              <a:rPr lang="en-US" dirty="0" smtClean="0"/>
              <a:t>Structure building based on sensible document grouping due to </a:t>
            </a:r>
            <a:r>
              <a:rPr lang="en-US" dirty="0" err="1" smtClean="0"/>
              <a:t>steganographic</a:t>
            </a:r>
            <a:r>
              <a:rPr lang="en-US" dirty="0" smtClean="0"/>
              <a:t> data associated with picture documents</a:t>
            </a:r>
          </a:p>
          <a:p>
            <a:r>
              <a:rPr lang="en-US" dirty="0" smtClean="0"/>
              <a:t>Relational descriptions for text sharpen associations</a:t>
            </a:r>
            <a:endParaRPr lang="en-US" dirty="0"/>
          </a:p>
          <a:p>
            <a:r>
              <a:rPr lang="en-US" dirty="0" smtClean="0"/>
              <a:t>Goal: Compute relational descriptions automatically</a:t>
            </a:r>
          </a:p>
          <a:p>
            <a:pPr lvl="1"/>
            <a:r>
              <a:rPr lang="en-US" dirty="0" smtClean="0"/>
              <a:t>Latent relational structures behind text/images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7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899592"/>
            <a:ext cx="9324528" cy="93245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8" name="Textfeld 5"/>
          <p:cNvSpPr txBox="1"/>
          <p:nvPr/>
        </p:nvSpPr>
        <p:spPr>
          <a:xfrm>
            <a:off x="0" y="116632"/>
            <a:ext cx="9144000" cy="132343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Long-Term </a:t>
            </a:r>
            <a:r>
              <a:rPr lang="de-D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Goal:</a:t>
            </a:r>
            <a:br>
              <a:rPr lang="de-D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DE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Integrate</a:t>
            </a:r>
            <a:r>
              <a:rPr lang="de-D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Databases</a:t>
            </a:r>
            <a:endParaRPr lang="de-DE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3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3E2607-86B8-4A84-86CB-0F700B5E4881}" type="slidenum">
              <a:rPr lang="de-DE" smtClean="0"/>
              <a:t>13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007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3" descr="M:\Universität zu Lübeck\Power Point 18-11--2015\Material\sig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06" y="2554131"/>
            <a:ext cx="3502320" cy="398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76070" y="4708882"/>
            <a:ext cx="7995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Prof. Dr.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rer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. nat. Ralf Möller</a:t>
            </a:r>
            <a:endParaRPr lang="de-DE" sz="1400" dirty="0">
              <a:solidFill>
                <a:schemeClr val="bg1">
                  <a:lumMod val="95000"/>
                </a:schemeClr>
              </a:solidFill>
              <a:latin typeface="Myriad Pro" pitchFamily="34" charset="0"/>
            </a:endParaRPr>
          </a:p>
          <a:p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Institute </a:t>
            </a:r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for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 Information Systems</a:t>
            </a:r>
          </a:p>
          <a:p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Universität </a:t>
            </a:r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zu 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Lübeck</a:t>
            </a:r>
          </a:p>
          <a:p>
            <a:endParaRPr lang="de-DE" sz="1400" dirty="0">
              <a:solidFill>
                <a:schemeClr val="bg1">
                  <a:lumMod val="95000"/>
                </a:schemeClr>
              </a:solidFill>
              <a:latin typeface="Myriad Pro" pitchFamily="34" charset="0"/>
            </a:endParaRPr>
          </a:p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Ratzeburger Allee 160</a:t>
            </a:r>
          </a:p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Haus 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64</a:t>
            </a:r>
            <a:endParaRPr lang="de-DE" sz="1400" dirty="0">
              <a:solidFill>
                <a:schemeClr val="bg1">
                  <a:lumMod val="95000"/>
                </a:schemeClr>
              </a:solidFill>
              <a:latin typeface="Myriad Pro" pitchFamily="34" charset="0"/>
            </a:endParaRPr>
          </a:p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23562 Lübeck</a:t>
            </a:r>
          </a:p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Tel: +49 451 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</a:rPr>
              <a:t>3101</a:t>
            </a:r>
            <a:r>
              <a:rPr lang="de-DE" sz="1400" dirty="0" smtClean="0">
                <a:solidFill>
                  <a:schemeClr val="bg1">
                    <a:lumMod val="95000"/>
                  </a:schemeClr>
                </a:solidFill>
                <a:latin typeface="Myriad Pro" pitchFamily="34" charset="0"/>
              </a:rPr>
              <a:t> 5700</a:t>
            </a:r>
          </a:p>
          <a:p>
            <a:r>
              <a:rPr lang="de-DE" sz="1400" dirty="0" err="1" smtClean="0">
                <a:solidFill>
                  <a:schemeClr val="bg1">
                    <a:lumMod val="95000"/>
                  </a:schemeClr>
                </a:solidFill>
              </a:rPr>
              <a:t>moeller@uni-luebeck.de</a:t>
            </a:r>
            <a:endParaRPr lang="de-DE" sz="1400" dirty="0">
              <a:solidFill>
                <a:schemeClr val="bg1">
                  <a:lumMod val="95000"/>
                </a:schemeClr>
              </a:solidFill>
              <a:latin typeface="Myriad Pro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5" y="4060810"/>
            <a:ext cx="36055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3200" dirty="0" err="1" smtClean="0">
                <a:solidFill>
                  <a:srgbClr val="FFC000"/>
                </a:solidFill>
                <a:latin typeface="Myriad Pro" panose="020B0503030403020204" pitchFamily="34" charset="0"/>
              </a:rPr>
              <a:t>Contact</a:t>
            </a:r>
            <a:endParaRPr lang="de-DE" altLang="de-DE" sz="3200" dirty="0">
              <a:solidFill>
                <a:srgbClr val="FFC000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Rechteck 7"/>
          <p:cNvSpPr/>
          <p:nvPr/>
        </p:nvSpPr>
        <p:spPr>
          <a:xfrm>
            <a:off x="467544" y="332656"/>
            <a:ext cx="821925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4000" dirty="0" smtClean="0">
                <a:solidFill>
                  <a:srgbClr val="FFC000"/>
                </a:solidFill>
              </a:rPr>
              <a:t>Take </a:t>
            </a:r>
            <a:r>
              <a:rPr lang="de-DE" altLang="de-DE" sz="4000" dirty="0" err="1" smtClean="0">
                <a:solidFill>
                  <a:srgbClr val="FFC000"/>
                </a:solidFill>
              </a:rPr>
              <a:t>home</a:t>
            </a:r>
            <a:r>
              <a:rPr lang="de-DE" altLang="de-DE" sz="4000" dirty="0" smtClean="0">
                <a:solidFill>
                  <a:srgbClr val="FFC000"/>
                </a:solidFill>
              </a:rPr>
              <a:t> </a:t>
            </a:r>
            <a:r>
              <a:rPr lang="de-DE" altLang="de-DE" sz="4000" dirty="0" err="1" smtClean="0">
                <a:solidFill>
                  <a:srgbClr val="FFC000"/>
                </a:solidFill>
              </a:rPr>
              <a:t>messages</a:t>
            </a:r>
            <a:endParaRPr lang="de-DE" altLang="de-DE" sz="4000" dirty="0" smtClean="0">
              <a:solidFill>
                <a:srgbClr val="FFC000"/>
              </a:solidFill>
            </a:endParaRPr>
          </a:p>
          <a:p>
            <a:pPr marL="571500" indent="-571500">
              <a:buFont typeface="Arial" charset="0"/>
              <a:buChar char="•"/>
              <a:defRPr/>
            </a:pPr>
            <a:r>
              <a:rPr lang="de-DE" altLang="de-DE" sz="2400" dirty="0" err="1" smtClean="0">
                <a:solidFill>
                  <a:schemeClr val="bg1"/>
                </a:solidFill>
              </a:rPr>
              <a:t>Humanities</a:t>
            </a:r>
            <a:r>
              <a:rPr lang="de-DE" altLang="de-DE" sz="2400" dirty="0">
                <a:solidFill>
                  <a:schemeClr val="bg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researchers</a:t>
            </a:r>
            <a:r>
              <a:rPr lang="de-DE" altLang="de-DE" sz="2400" dirty="0" smtClean="0">
                <a:solidFill>
                  <a:schemeClr val="bg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working</a:t>
            </a:r>
            <a:r>
              <a:rPr lang="de-DE" altLang="de-DE" sz="2400" dirty="0" smtClean="0">
                <a:solidFill>
                  <a:schemeClr val="bg1"/>
                </a:solidFill>
              </a:rPr>
              <a:t> on </a:t>
            </a:r>
            <a:r>
              <a:rPr lang="de-DE" altLang="de-DE" sz="2400" dirty="0" err="1" smtClean="0">
                <a:solidFill>
                  <a:srgbClr val="FFFF00"/>
                </a:solidFill>
              </a:rPr>
              <a:t>databases</a:t>
            </a:r>
            <a:r>
              <a:rPr lang="de-DE" altLang="de-DE" sz="2400" dirty="0" smtClean="0">
                <a:solidFill>
                  <a:srgbClr val="FFFF00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2400" dirty="0" smtClean="0">
                <a:solidFill>
                  <a:schemeClr val="bg1"/>
                </a:solidFill>
              </a:rPr>
              <a:t/>
            </a:r>
            <a:br>
              <a:rPr lang="de-DE" altLang="de-DE" sz="2400" dirty="0" smtClean="0">
                <a:solidFill>
                  <a:schemeClr val="bg1"/>
                </a:solidFill>
              </a:rPr>
            </a:br>
            <a:r>
              <a:rPr lang="de-DE" altLang="de-DE" sz="2400" dirty="0" err="1" smtClean="0">
                <a:solidFill>
                  <a:srgbClr val="FFFF00"/>
                </a:solidFill>
              </a:rPr>
              <a:t>text</a:t>
            </a:r>
            <a:r>
              <a:rPr lang="de-DE" altLang="de-DE" sz="2400" dirty="0" smtClean="0">
                <a:solidFill>
                  <a:srgbClr val="FFFF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FFFF00"/>
                </a:solidFill>
              </a:rPr>
              <a:t>documents</a:t>
            </a:r>
            <a:r>
              <a:rPr lang="de-DE" altLang="de-DE" sz="2400" dirty="0" smtClean="0">
                <a:solidFill>
                  <a:srgbClr val="FFFF00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2400" dirty="0" smtClean="0">
                <a:solidFill>
                  <a:schemeClr val="bg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can</a:t>
            </a:r>
            <a:r>
              <a:rPr lang="de-DE" altLang="de-DE" sz="2400" dirty="0" smtClean="0">
                <a:solidFill>
                  <a:schemeClr val="bg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benefit</a:t>
            </a:r>
            <a:r>
              <a:rPr lang="de-DE" altLang="de-DE" sz="2400" dirty="0" smtClean="0">
                <a:solidFill>
                  <a:schemeClr val="bg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from</a:t>
            </a:r>
            <a:r>
              <a:rPr lang="de-DE" altLang="de-DE" sz="2400" dirty="0" smtClean="0">
                <a:solidFill>
                  <a:schemeClr val="bg1"/>
                </a:solidFill>
              </a:rPr>
              <a:t> ...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de-DE" altLang="de-DE" sz="2400" dirty="0" smtClean="0">
                <a:solidFill>
                  <a:schemeClr val="bg1"/>
                </a:solidFill>
              </a:rPr>
              <a:t>... </a:t>
            </a:r>
            <a:r>
              <a:rPr lang="de-DE" altLang="de-DE" sz="2400" dirty="0" err="1" smtClean="0">
                <a:solidFill>
                  <a:srgbClr val="FFC000"/>
                </a:solidFill>
              </a:rPr>
              <a:t>new</a:t>
            </a:r>
            <a:r>
              <a:rPr lang="de-DE" altLang="de-DE" sz="2400" dirty="0" smtClean="0">
                <a:solidFill>
                  <a:srgbClr val="FFC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FFC000"/>
                </a:solidFill>
              </a:rPr>
              <a:t>ambient</a:t>
            </a:r>
            <a:r>
              <a:rPr lang="de-DE" altLang="de-DE" sz="2400" dirty="0" smtClean="0">
                <a:solidFill>
                  <a:srgbClr val="FFC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FFC000"/>
                </a:solidFill>
              </a:rPr>
              <a:t>services</a:t>
            </a:r>
            <a:endParaRPr lang="de-DE" altLang="de-DE" sz="2400" dirty="0" smtClean="0">
              <a:solidFill>
                <a:srgbClr val="FFC000"/>
              </a:solidFill>
            </a:endParaRPr>
          </a:p>
          <a:p>
            <a:pPr marL="571500" indent="-571500">
              <a:buFont typeface="Arial" charset="0"/>
              <a:buChar char="•"/>
              <a:defRPr/>
            </a:pPr>
            <a:r>
              <a:rPr lang="de-DE" altLang="de-DE" sz="2400" dirty="0" smtClean="0">
                <a:solidFill>
                  <a:schemeClr val="bg1"/>
                </a:solidFill>
              </a:rPr>
              <a:t>Goal: </a:t>
            </a:r>
            <a:r>
              <a:rPr lang="de-DE" altLang="de-DE" sz="2400" dirty="0" err="1" smtClean="0">
                <a:solidFill>
                  <a:srgbClr val="FFFF00"/>
                </a:solidFill>
              </a:rPr>
              <a:t>compute</a:t>
            </a:r>
            <a:r>
              <a:rPr lang="de-DE" altLang="de-DE" sz="2400" dirty="0" smtClean="0">
                <a:solidFill>
                  <a:srgbClr val="FFFF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FFFF00"/>
                </a:solidFill>
              </a:rPr>
              <a:t>underlying</a:t>
            </a:r>
            <a:r>
              <a:rPr lang="de-DE" altLang="de-DE" sz="2400" dirty="0" smtClean="0">
                <a:solidFill>
                  <a:srgbClr val="FFFF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FFFF00"/>
                </a:solidFill>
              </a:rPr>
              <a:t>data</a:t>
            </a:r>
            <a:r>
              <a:rPr lang="de-DE" altLang="de-DE" sz="2400" dirty="0" smtClean="0">
                <a:solidFill>
                  <a:srgbClr val="FFFF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FFFF00"/>
                </a:solidFill>
              </a:rPr>
              <a:t>automatically</a:t>
            </a:r>
            <a:endParaRPr lang="de-DE" altLang="de-DE" sz="2400" dirty="0" smtClean="0">
              <a:solidFill>
                <a:srgbClr val="FFFF00"/>
              </a:solidFill>
            </a:endParaRPr>
          </a:p>
          <a:p>
            <a:pPr marL="571500" indent="-571500">
              <a:buFont typeface="Arial" charset="0"/>
              <a:buChar char="•"/>
              <a:defRPr/>
            </a:pPr>
            <a:r>
              <a:rPr lang="de-DE" altLang="de-DE" sz="2400" dirty="0" smtClean="0">
                <a:solidFill>
                  <a:schemeClr val="bg1"/>
                </a:solidFill>
              </a:rPr>
              <a:t>Computer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science</a:t>
            </a:r>
            <a:r>
              <a:rPr lang="de-DE" altLang="de-DE" sz="2400" dirty="0" smtClean="0">
                <a:solidFill>
                  <a:schemeClr val="bg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researchers</a:t>
            </a:r>
            <a:r>
              <a:rPr lang="de-DE" altLang="de-DE" sz="2400" dirty="0" smtClean="0">
                <a:solidFill>
                  <a:schemeClr val="bg1"/>
                </a:solidFill>
              </a:rPr>
              <a:t/>
            </a:r>
            <a:br>
              <a:rPr lang="de-DE" altLang="de-DE" sz="2400" dirty="0" smtClean="0">
                <a:solidFill>
                  <a:schemeClr val="bg1"/>
                </a:solidFill>
              </a:rPr>
            </a:br>
            <a:r>
              <a:rPr lang="de-DE" altLang="de-DE" sz="2400" dirty="0" err="1" smtClean="0">
                <a:solidFill>
                  <a:schemeClr val="bg1"/>
                </a:solidFill>
              </a:rPr>
              <a:t>help</a:t>
            </a:r>
            <a:r>
              <a:rPr lang="de-DE" altLang="de-DE" sz="2400" dirty="0" smtClean="0">
                <a:solidFill>
                  <a:schemeClr val="bg1"/>
                </a:solidFill>
              </a:rPr>
              <a:t> </a:t>
            </a:r>
            <a:r>
              <a:rPr lang="de-DE" altLang="de-DE" sz="2400" dirty="0" err="1" smtClean="0">
                <a:solidFill>
                  <a:srgbClr val="FFC000"/>
                </a:solidFill>
              </a:rPr>
              <a:t>achieving</a:t>
            </a:r>
            <a:r>
              <a:rPr lang="de-DE" altLang="de-DE" sz="2400" dirty="0" smtClean="0">
                <a:solidFill>
                  <a:srgbClr val="FFC000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these</a:t>
            </a:r>
            <a:r>
              <a:rPr lang="de-DE" altLang="de-DE" sz="2400" dirty="0" smtClean="0">
                <a:solidFill>
                  <a:schemeClr val="bg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goals</a:t>
            </a:r>
            <a:r>
              <a:rPr lang="de-DE" altLang="de-DE" sz="2400" dirty="0" smtClean="0">
                <a:solidFill>
                  <a:schemeClr val="bg1"/>
                </a:solidFill>
              </a:rPr>
              <a:t>...</a:t>
            </a:r>
          </a:p>
          <a:p>
            <a:pPr marL="571500" indent="-571500">
              <a:buFont typeface="Arial" charset="0"/>
              <a:buChar char="•"/>
              <a:defRPr/>
            </a:pPr>
            <a:r>
              <a:rPr lang="de-DE" altLang="de-DE" sz="2400" dirty="0" smtClean="0">
                <a:solidFill>
                  <a:schemeClr val="bg1"/>
                </a:solidFill>
              </a:rPr>
              <a:t>... in </a:t>
            </a:r>
            <a:r>
              <a:rPr lang="de-DE" altLang="de-DE" sz="2400" dirty="0" err="1" smtClean="0">
                <a:solidFill>
                  <a:srgbClr val="FFFF00"/>
                </a:solidFill>
              </a:rPr>
              <a:t>cooperation</a:t>
            </a:r>
            <a:r>
              <a:rPr lang="de-DE" altLang="de-DE" sz="2400" dirty="0" smtClean="0">
                <a:solidFill>
                  <a:srgbClr val="FFFF00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with</a:t>
            </a:r>
            <a:r>
              <a:rPr lang="de-DE" altLang="de-DE" sz="2400" dirty="0" smtClean="0">
                <a:solidFill>
                  <a:schemeClr val="bg1"/>
                </a:solidFill>
              </a:rPr>
              <a:t> </a:t>
            </a:r>
            <a:br>
              <a:rPr lang="de-DE" altLang="de-DE" sz="2400" dirty="0" smtClean="0">
                <a:solidFill>
                  <a:schemeClr val="bg1"/>
                </a:solidFill>
              </a:rPr>
            </a:br>
            <a:r>
              <a:rPr lang="de-DE" altLang="de-DE" sz="2400" dirty="0" err="1" smtClean="0">
                <a:solidFill>
                  <a:schemeClr val="bg1"/>
                </a:solidFill>
              </a:rPr>
              <a:t>humanities</a:t>
            </a:r>
            <a:r>
              <a:rPr lang="de-DE" altLang="de-DE" sz="2400" dirty="0" smtClean="0">
                <a:solidFill>
                  <a:schemeClr val="bg1"/>
                </a:solidFill>
              </a:rPr>
              <a:t> </a:t>
            </a:r>
            <a:r>
              <a:rPr lang="de-DE" altLang="de-DE" sz="2400" dirty="0" err="1" smtClean="0">
                <a:solidFill>
                  <a:schemeClr val="bg1"/>
                </a:solidFill>
              </a:rPr>
              <a:t>researcher</a:t>
            </a:r>
            <a:r>
              <a:rPr lang="de-DE" altLang="de-DE" sz="2400" dirty="0" err="1">
                <a:solidFill>
                  <a:schemeClr val="bg1"/>
                </a:solidFill>
              </a:rPr>
              <a:t>s</a:t>
            </a:r>
            <a:endParaRPr lang="de-DE" alt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withEffect" p14:presetBounceEnd="5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Charters </a:t>
            </a:r>
            <a:r>
              <a:rPr lang="en-US" dirty="0" smtClean="0"/>
              <a:t>in Information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663" y="4730144"/>
            <a:ext cx="1880409" cy="1874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052736"/>
            <a:ext cx="3408113" cy="25190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79712" y="3284984"/>
            <a:ext cx="1450046" cy="1614948"/>
            <a:chOff x="2798088" y="3876264"/>
            <a:chExt cx="1450046" cy="16149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7864" y="4246860"/>
              <a:ext cx="900270" cy="12443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5666" y="4077072"/>
              <a:ext cx="900270" cy="124435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8088" y="3876264"/>
              <a:ext cx="900270" cy="124435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115616" y="4941168"/>
            <a:ext cx="2448273" cy="720080"/>
            <a:chOff x="1115616" y="4941168"/>
            <a:chExt cx="2448273" cy="720080"/>
          </a:xfrm>
        </p:grpSpPr>
        <p:sp>
          <p:nvSpPr>
            <p:cNvPr id="3" name="TextBox 2"/>
            <p:cNvSpPr txBox="1"/>
            <p:nvPr/>
          </p:nvSpPr>
          <p:spPr>
            <a:xfrm>
              <a:off x="1115616" y="4941168"/>
              <a:ext cx="17219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Steganographic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/>
                <a:t>r</a:t>
              </a:r>
              <a:r>
                <a:rPr lang="en-US" dirty="0" smtClean="0"/>
                <a:t>epresentation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3059832" y="5373216"/>
              <a:ext cx="504057" cy="288032"/>
            </a:xfrm>
            <a:prstGeom prst="straightConnector1">
              <a:avLst/>
            </a:prstGeom>
            <a:ln>
              <a:solidFill>
                <a:srgbClr val="0C35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660232" y="1844824"/>
            <a:ext cx="1206376" cy="1206376"/>
            <a:chOff x="6931404" y="5124798"/>
            <a:chExt cx="1206376" cy="1206376"/>
          </a:xfrm>
        </p:grpSpPr>
        <p:grpSp>
          <p:nvGrpSpPr>
            <p:cNvPr id="15" name="Group 14"/>
            <p:cNvGrpSpPr/>
            <p:nvPr/>
          </p:nvGrpSpPr>
          <p:grpSpPr>
            <a:xfrm>
              <a:off x="6931404" y="5124798"/>
              <a:ext cx="1206376" cy="1206376"/>
              <a:chOff x="4975665" y="1492995"/>
              <a:chExt cx="1206376" cy="1206376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5665" y="1492995"/>
                <a:ext cx="1206376" cy="1206376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9069" y="1640858"/>
                <a:ext cx="229784" cy="317607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63143" y="5261631"/>
              <a:ext cx="441403" cy="615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62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1278334" y="2720007"/>
            <a:ext cx="1789113" cy="1789113"/>
            <a:chOff x="3408" y="2688"/>
            <a:chExt cx="1392" cy="1344"/>
          </a:xfrm>
          <a:solidFill>
            <a:schemeClr val="bg1"/>
          </a:solidFill>
        </p:grpSpPr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 rot="5400000" flipH="1" flipV="1">
              <a:off x="3432" y="2664"/>
              <a:ext cx="1344" cy="1392"/>
            </a:xfrm>
            <a:prstGeom prst="horizontalScroll">
              <a:avLst>
                <a:gd name="adj" fmla="val 12500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645" y="2831"/>
              <a:ext cx="932" cy="965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 i="0">
                  <a:latin typeface="+mn-lt"/>
                </a:rPr>
                <a:t>car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i="0">
                  <a:latin typeface="+mn-lt"/>
                </a:rPr>
                <a:t>company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i="0">
                  <a:latin typeface="+mn-lt"/>
                </a:rPr>
                <a:t>•••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i="0">
                  <a:latin typeface="+mn-lt"/>
                </a:rPr>
                <a:t>dodge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i="0">
                  <a:latin typeface="+mn-lt"/>
                </a:rPr>
                <a:t>ford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36" y="1568448"/>
            <a:ext cx="3461180" cy="326846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109841" y="3068960"/>
            <a:ext cx="1678183" cy="831250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1054695" y="2420888"/>
            <a:ext cx="1789113" cy="1789113"/>
            <a:chOff x="3408" y="2688"/>
            <a:chExt cx="1392" cy="1344"/>
          </a:xfrm>
          <a:solidFill>
            <a:schemeClr val="bg1"/>
          </a:solidFill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 rot="5400000" flipH="1" flipV="1">
              <a:off x="3432" y="2664"/>
              <a:ext cx="1344" cy="1392"/>
            </a:xfrm>
            <a:prstGeom prst="horizontalScroll">
              <a:avLst>
                <a:gd name="adj" fmla="val 12500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3645" y="2831"/>
              <a:ext cx="932" cy="965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 i="0">
                  <a:latin typeface="+mn-lt"/>
                </a:rPr>
                <a:t>car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i="0">
                  <a:latin typeface="+mn-lt"/>
                </a:rPr>
                <a:t>company</a:t>
              </a:r>
            </a:p>
            <a:p>
              <a:pPr algn="ctr">
                <a:lnSpc>
                  <a:spcPct val="80000"/>
                </a:lnSpc>
              </a:pPr>
              <a:r>
                <a:rPr lang="en-US" sz="1600" i="0">
                  <a:latin typeface="+mn-lt"/>
                </a:rPr>
                <a:t>•••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i="0">
                  <a:latin typeface="+mn-lt"/>
                </a:rPr>
                <a:t>dodge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i="0">
                  <a:latin typeface="+mn-lt"/>
                </a:rPr>
                <a:t>ford</a:t>
              </a: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 rot="5400000" flipH="1" flipV="1">
            <a:off x="794941" y="2187773"/>
            <a:ext cx="1757363" cy="1660525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15616" y="2254448"/>
            <a:ext cx="1057275" cy="1284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000" i="0" dirty="0">
                <a:latin typeface="+mn-lt"/>
              </a:rPr>
              <a:t>ring</a:t>
            </a:r>
          </a:p>
          <a:p>
            <a:pPr algn="ctr">
              <a:lnSpc>
                <a:spcPct val="80000"/>
              </a:lnSpc>
            </a:pPr>
            <a:r>
              <a:rPr lang="en-US" sz="2000" i="0" dirty="0" err="1">
                <a:latin typeface="+mn-lt"/>
              </a:rPr>
              <a:t>jupiter</a:t>
            </a:r>
            <a:endParaRPr lang="en-US" sz="2000" i="0" dirty="0">
              <a:latin typeface="+mn-lt"/>
            </a:endParaRPr>
          </a:p>
          <a:p>
            <a:pPr algn="ctr">
              <a:lnSpc>
                <a:spcPct val="80000"/>
              </a:lnSpc>
            </a:pPr>
            <a:r>
              <a:rPr lang="en-US" sz="1600" i="0" dirty="0">
                <a:latin typeface="+mn-lt"/>
              </a:rPr>
              <a:t>•••</a:t>
            </a:r>
          </a:p>
          <a:p>
            <a:pPr algn="ctr">
              <a:lnSpc>
                <a:spcPct val="80000"/>
              </a:lnSpc>
            </a:pPr>
            <a:r>
              <a:rPr lang="en-US" sz="2000" i="0" dirty="0">
                <a:latin typeface="+mn-lt"/>
              </a:rPr>
              <a:t>space</a:t>
            </a:r>
          </a:p>
          <a:p>
            <a:pPr algn="ctr">
              <a:lnSpc>
                <a:spcPct val="80000"/>
              </a:lnSpc>
            </a:pPr>
            <a:r>
              <a:rPr lang="en-US" sz="2000" i="0" dirty="0">
                <a:latin typeface="+mn-lt"/>
              </a:rPr>
              <a:t>voyager</a:t>
            </a:r>
          </a:p>
        </p:txBody>
      </p:sp>
    </p:spTree>
    <p:extLst>
      <p:ext uri="{BB962C8B-B14F-4D97-AF65-F5344CB8AC3E}">
        <p14:creationId xmlns:p14="http://schemas.microsoft.com/office/powerpoint/2010/main" val="18354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ea typeface="ＭＳ Ｐゴシック" charset="0"/>
              </a:rPr>
              <a:t>Matrix Representation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Bild 4" descr="bd7574db37d4bf6f425376958114c8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7" y="1772816"/>
            <a:ext cx="8820472" cy="2194466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55776" y="6165304"/>
            <a:ext cx="4563616" cy="46166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1" lang="en-US" sz="1200" dirty="0">
                <a:solidFill>
                  <a:srgbClr val="0000FF"/>
                </a:solidFill>
                <a:latin typeface="+mn-lt"/>
              </a:rPr>
              <a:t>C. </a:t>
            </a:r>
            <a:r>
              <a:rPr kumimoji="1" lang="en-US" sz="1200" dirty="0" err="1">
                <a:solidFill>
                  <a:srgbClr val="0000FF"/>
                </a:solidFill>
                <a:latin typeface="+mn-lt"/>
              </a:rPr>
              <a:t>Eckart</a:t>
            </a:r>
            <a:r>
              <a:rPr kumimoji="1" lang="en-US" sz="1200" dirty="0">
                <a:solidFill>
                  <a:srgbClr val="0000FF"/>
                </a:solidFill>
                <a:latin typeface="+mn-lt"/>
              </a:rPr>
              <a:t>, G. Young, The approximation of a matrix by another of lower rank. </a:t>
            </a:r>
            <a:r>
              <a:rPr kumimoji="1" lang="en-US" sz="1200" dirty="0" err="1">
                <a:solidFill>
                  <a:srgbClr val="0000FF"/>
                </a:solidFill>
                <a:latin typeface="+mn-lt"/>
              </a:rPr>
              <a:t>Psychometrika</a:t>
            </a:r>
            <a:r>
              <a:rPr kumimoji="1" lang="en-US" sz="1200" dirty="0">
                <a:solidFill>
                  <a:srgbClr val="0000FF"/>
                </a:solidFill>
                <a:latin typeface="+mn-lt"/>
              </a:rPr>
              <a:t>, 1, 211-218, </a:t>
            </a:r>
            <a:r>
              <a:rPr kumimoji="1" lang="en-US" sz="1200" b="1" dirty="0" smtClean="0">
                <a:solidFill>
                  <a:srgbClr val="FF0000"/>
                </a:solidFill>
                <a:latin typeface="+mn-lt"/>
              </a:rPr>
              <a:t>1936</a:t>
            </a:r>
            <a:endParaRPr kumimoji="1" lang="en-US" sz="12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7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79206" y="2022376"/>
            <a:ext cx="2333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1800">
                <a:latin typeface="+mn-lt"/>
              </a:rPr>
              <a:t>set smallest r-k</a:t>
            </a:r>
          </a:p>
          <a:p>
            <a:r>
              <a:rPr kumimoji="1" lang="en-US" sz="1800">
                <a:latin typeface="+mn-lt"/>
              </a:rPr>
              <a:t>singular values to zero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556187"/>
              </p:ext>
            </p:extLst>
          </p:nvPr>
        </p:nvGraphicFramePr>
        <p:xfrm>
          <a:off x="1616968" y="1412776"/>
          <a:ext cx="48720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Formel" r:id="rId3" imgW="1942920" imgH="241200" progId="Equation.3">
                  <p:embed/>
                </p:oleObj>
              </mc:Choice>
              <mc:Fallback>
                <p:oleObj name="Formel" r:id="rId3" imgW="1942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968" y="1412776"/>
                        <a:ext cx="4872038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54968" y="2936776"/>
            <a:ext cx="7086600" cy="1765300"/>
            <a:chOff x="720" y="2826"/>
            <a:chExt cx="4464" cy="1112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26"/>
              <a:ext cx="4464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583" y="3028"/>
              <a:ext cx="316" cy="488"/>
            </a:xfrm>
            <a:prstGeom prst="rect">
              <a:avLst/>
            </a:prstGeom>
            <a:solidFill>
              <a:srgbClr val="CC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039" y="3386"/>
              <a:ext cx="1031" cy="262"/>
            </a:xfrm>
            <a:prstGeom prst="rect">
              <a:avLst/>
            </a:prstGeom>
            <a:solidFill>
              <a:srgbClr val="CC99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1999556" y="3241578"/>
            <a:ext cx="5713412" cy="1296988"/>
            <a:chOff x="1441" y="2640"/>
            <a:chExt cx="3599" cy="817"/>
          </a:xfrm>
        </p:grpSpPr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1441" y="3244"/>
              <a:ext cx="248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chemeClr val="hlink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456" y="2640"/>
              <a:ext cx="96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4032" y="2832"/>
              <a:ext cx="1008" cy="96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736" y="2640"/>
              <a:ext cx="96" cy="480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41656" y="2564904"/>
            <a:ext cx="2274760" cy="945936"/>
            <a:chOff x="6329688" y="2564904"/>
            <a:chExt cx="2274760" cy="945936"/>
          </a:xfrm>
        </p:grpSpPr>
        <p:sp>
          <p:nvSpPr>
            <p:cNvPr id="16" name="Rectangle 15"/>
            <p:cNvSpPr/>
            <p:nvPr/>
          </p:nvSpPr>
          <p:spPr>
            <a:xfrm>
              <a:off x="6329688" y="2946608"/>
              <a:ext cx="1800200" cy="5642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42462" y="2564904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</a:t>
              </a:r>
              <a:r>
                <a:rPr lang="en-US" baseline="-25000" dirty="0" err="1" smtClean="0"/>
                <a:t>k</a:t>
              </a:r>
              <a:r>
                <a:rPr lang="en-US" baseline="30000" dirty="0" err="1" smtClean="0"/>
                <a:t>T</a:t>
              </a:r>
              <a:endParaRPr lang="en-US" baseline="30000" dirty="0"/>
            </a:p>
          </p:txBody>
        </p:sp>
      </p:grpSp>
      <p:sp>
        <p:nvSpPr>
          <p:cNvPr id="19" name="Rechteck 2"/>
          <p:cNvSpPr/>
          <p:nvPr/>
        </p:nvSpPr>
        <p:spPr>
          <a:xfrm>
            <a:off x="2195736" y="58052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fr-CA" sz="1200" dirty="0">
                <a:solidFill>
                  <a:srgbClr val="0000FF"/>
                </a:solidFill>
              </a:rPr>
              <a:t>Scott </a:t>
            </a:r>
            <a:r>
              <a:rPr lang="fr-CA" sz="1200" dirty="0" err="1">
                <a:solidFill>
                  <a:srgbClr val="0000FF"/>
                </a:solidFill>
              </a:rPr>
              <a:t>Deerwester</a:t>
            </a:r>
            <a:r>
              <a:rPr lang="fr-CA" sz="1200" dirty="0">
                <a:solidFill>
                  <a:srgbClr val="0000FF"/>
                </a:solidFill>
              </a:rPr>
              <a:t>, Susan Dumais, George </a:t>
            </a:r>
            <a:r>
              <a:rPr lang="fr-CA" sz="1200" dirty="0" err="1">
                <a:solidFill>
                  <a:srgbClr val="0000FF"/>
                </a:solidFill>
              </a:rPr>
              <a:t>Furnas</a:t>
            </a:r>
            <a:r>
              <a:rPr lang="fr-CA" sz="1200" dirty="0">
                <a:solidFill>
                  <a:srgbClr val="0000FF"/>
                </a:solidFill>
              </a:rPr>
              <a:t>, Thomas </a:t>
            </a:r>
            <a:r>
              <a:rPr lang="fr-CA" sz="1200" dirty="0" err="1">
                <a:solidFill>
                  <a:srgbClr val="0000FF"/>
                </a:solidFill>
              </a:rPr>
              <a:t>Landauer</a:t>
            </a:r>
            <a:r>
              <a:rPr lang="fr-CA" sz="1200" dirty="0">
                <a:solidFill>
                  <a:srgbClr val="0000FF"/>
                </a:solidFill>
              </a:rPr>
              <a:t>, Richard </a:t>
            </a:r>
            <a:r>
              <a:rPr lang="fr-CA" sz="1200" dirty="0" err="1">
                <a:solidFill>
                  <a:srgbClr val="0000FF"/>
                </a:solidFill>
              </a:rPr>
              <a:t>Harshman</a:t>
            </a:r>
            <a:r>
              <a:rPr lang="fr-CA" sz="1200" dirty="0">
                <a:solidFill>
                  <a:srgbClr val="0000FF"/>
                </a:solidFill>
              </a:rPr>
              <a:t>: </a:t>
            </a:r>
            <a:r>
              <a:rPr lang="fr-CA" sz="1200" dirty="0" err="1">
                <a:solidFill>
                  <a:srgbClr val="0000FF"/>
                </a:solidFill>
              </a:rPr>
              <a:t>Indexing</a:t>
            </a:r>
            <a:r>
              <a:rPr lang="fr-CA" sz="1200" dirty="0">
                <a:solidFill>
                  <a:srgbClr val="0000FF"/>
                </a:solidFill>
              </a:rPr>
              <a:t> by Latent </a:t>
            </a:r>
            <a:r>
              <a:rPr lang="fr-CA" sz="1200" dirty="0" err="1">
                <a:solidFill>
                  <a:srgbClr val="0000FF"/>
                </a:solidFill>
              </a:rPr>
              <a:t>Semantic</a:t>
            </a:r>
            <a:r>
              <a:rPr lang="fr-CA" sz="1200" dirty="0">
                <a:solidFill>
                  <a:srgbClr val="0000FF"/>
                </a:solidFill>
              </a:rPr>
              <a:t> </a:t>
            </a:r>
            <a:r>
              <a:rPr lang="fr-CA" sz="1200" dirty="0" err="1">
                <a:solidFill>
                  <a:srgbClr val="0000FF"/>
                </a:solidFill>
              </a:rPr>
              <a:t>Analysis</a:t>
            </a:r>
            <a:r>
              <a:rPr lang="fr-CA" sz="1200" dirty="0">
                <a:solidFill>
                  <a:srgbClr val="0000FF"/>
                </a:solidFill>
              </a:rPr>
              <a:t>. In: Journal of the American society for information </a:t>
            </a:r>
            <a:r>
              <a:rPr lang="fr-CA" sz="1200" dirty="0" smtClean="0">
                <a:solidFill>
                  <a:srgbClr val="0000FF"/>
                </a:solidFill>
              </a:rPr>
              <a:t>science, </a:t>
            </a:r>
            <a:r>
              <a:rPr lang="fr-CA" sz="1200" b="1" dirty="0" smtClean="0">
                <a:solidFill>
                  <a:srgbClr val="FF0000"/>
                </a:solidFill>
              </a:rPr>
              <a:t>1990</a:t>
            </a:r>
            <a:endParaRPr lang="fr-CA" sz="12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9552" y="1412776"/>
            <a:ext cx="8267310" cy="3384376"/>
            <a:chOff x="76200" y="1340768"/>
            <a:chExt cx="8970910" cy="3672408"/>
          </a:xfrm>
        </p:grpSpPr>
        <p:sp>
          <p:nvSpPr>
            <p:cNvPr id="21" name="Rectangle 20"/>
            <p:cNvSpPr/>
            <p:nvPr/>
          </p:nvSpPr>
          <p:spPr>
            <a:xfrm>
              <a:off x="209550" y="1340768"/>
              <a:ext cx="8779483" cy="3672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" name="AutoShape 3"/>
            <p:cNvCxnSpPr>
              <a:cxnSpLocks noChangeShapeType="1"/>
            </p:cNvCxnSpPr>
            <p:nvPr/>
          </p:nvCxnSpPr>
          <p:spPr bwMode="auto">
            <a:xfrm>
              <a:off x="2209800" y="3625032"/>
              <a:ext cx="2667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4"/>
            <p:cNvCxnSpPr>
              <a:cxnSpLocks noChangeShapeType="1"/>
            </p:cNvCxnSpPr>
            <p:nvPr/>
          </p:nvCxnSpPr>
          <p:spPr bwMode="auto">
            <a:xfrm flipV="1">
              <a:off x="2209800" y="1720032"/>
              <a:ext cx="0" cy="1905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5"/>
            <p:cNvCxnSpPr>
              <a:cxnSpLocks noChangeShapeType="1"/>
            </p:cNvCxnSpPr>
            <p:nvPr/>
          </p:nvCxnSpPr>
          <p:spPr bwMode="auto">
            <a:xfrm flipH="1">
              <a:off x="457200" y="3625032"/>
              <a:ext cx="1752600" cy="1066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</p:cNvCxnSpPr>
            <p:nvPr/>
          </p:nvCxnSpPr>
          <p:spPr bwMode="auto">
            <a:xfrm flipV="1">
              <a:off x="2209800" y="2939232"/>
              <a:ext cx="1905000" cy="6858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7"/>
            <p:cNvCxnSpPr>
              <a:cxnSpLocks noChangeShapeType="1"/>
            </p:cNvCxnSpPr>
            <p:nvPr/>
          </p:nvCxnSpPr>
          <p:spPr bwMode="auto">
            <a:xfrm>
              <a:off x="2209800" y="3625032"/>
              <a:ext cx="1600200" cy="685800"/>
            </a:xfrm>
            <a:prstGeom prst="straightConnector1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" name="AutoShape 8"/>
            <p:cNvCxnSpPr>
              <a:cxnSpLocks noChangeShapeType="1"/>
            </p:cNvCxnSpPr>
            <p:nvPr/>
          </p:nvCxnSpPr>
          <p:spPr bwMode="auto">
            <a:xfrm flipV="1">
              <a:off x="2209800" y="2101032"/>
              <a:ext cx="914400" cy="15240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" name="AutoShape 9"/>
            <p:cNvCxnSpPr>
              <a:cxnSpLocks noChangeShapeType="1"/>
            </p:cNvCxnSpPr>
            <p:nvPr/>
          </p:nvCxnSpPr>
          <p:spPr bwMode="auto">
            <a:xfrm flipH="1" flipV="1">
              <a:off x="533400" y="2482032"/>
              <a:ext cx="1676400" cy="1143000"/>
            </a:xfrm>
            <a:prstGeom prst="straightConnector1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3124199" y="1796232"/>
              <a:ext cx="469900" cy="395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4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400" i="0" baseline="-25000">
                  <a:latin typeface="+mn-lt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4038599" y="2710632"/>
              <a:ext cx="445093" cy="395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4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400" i="0" baseline="-25000">
                  <a:latin typeface="+mn-lt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76200" y="2329632"/>
              <a:ext cx="237246" cy="395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zh-CN" altLang="en-US" sz="14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3657600" y="4210819"/>
              <a:ext cx="449210" cy="43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600" i="0">
                  <a:latin typeface="+mn-lt"/>
                  <a:ea typeface="宋体" charset="0"/>
                  <a:cs typeface="宋体" charset="0"/>
                </a:rPr>
                <a:t>x</a:t>
              </a:r>
              <a:r>
                <a:rPr lang="en-US" altLang="zh-CN" sz="1600" i="0" baseline="-25000">
                  <a:latin typeface="+mn-lt"/>
                  <a:ea typeface="宋体" charset="0"/>
                  <a:cs typeface="宋体" charset="0"/>
                </a:rPr>
                <a:t>1</a:t>
              </a:r>
              <a:endParaRPr lang="en-US" altLang="zh-CN" sz="14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1809750" y="1477144"/>
              <a:ext cx="469797" cy="43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600" i="0">
                  <a:latin typeface="+mn-lt"/>
                  <a:ea typeface="宋体" charset="0"/>
                  <a:cs typeface="宋体" charset="0"/>
                </a:rPr>
                <a:t>t </a:t>
              </a:r>
              <a:r>
                <a:rPr lang="en-US" altLang="zh-CN" sz="1600" i="0" baseline="-25000">
                  <a:latin typeface="+mn-lt"/>
                  <a:ea typeface="宋体" charset="0"/>
                  <a:cs typeface="宋体" charset="0"/>
                </a:rPr>
                <a:t>3</a:t>
              </a:r>
              <a:endParaRPr lang="en-US" altLang="zh-CN" sz="14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15900" y="2223269"/>
              <a:ext cx="449210" cy="43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>
                  <a:latin typeface="+mn-lt"/>
                  <a:ea typeface="宋体" charset="0"/>
                  <a:cs typeface="宋体" charset="0"/>
                </a:rPr>
                <a:t>x</a:t>
              </a:r>
              <a:r>
                <a:rPr lang="en-US" altLang="zh-CN" sz="1600" baseline="-25000">
                  <a:latin typeface="+mn-lt"/>
                  <a:ea typeface="宋体" charset="0"/>
                  <a:cs typeface="宋体" charset="0"/>
                </a:rPr>
                <a:t>2</a:t>
              </a:r>
              <a:endParaRPr lang="en-US" altLang="zh-CN" sz="1400" baseline="-2500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35" name="Text Box 16"/>
            <p:cNvSpPr txBox="1">
              <a:spLocks noChangeArrowheads="1"/>
            </p:cNvSpPr>
            <p:nvPr/>
          </p:nvSpPr>
          <p:spPr bwMode="auto">
            <a:xfrm>
              <a:off x="209549" y="4509269"/>
              <a:ext cx="469797" cy="43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600" i="0">
                  <a:latin typeface="+mn-lt"/>
                  <a:ea typeface="宋体" charset="0"/>
                  <a:cs typeface="宋体" charset="0"/>
                </a:rPr>
                <a:t>t </a:t>
              </a:r>
              <a:r>
                <a:rPr lang="en-US" altLang="zh-CN" sz="1600" i="0" baseline="-25000">
                  <a:latin typeface="+mn-lt"/>
                  <a:ea typeface="宋体" charset="0"/>
                  <a:cs typeface="宋体" charset="0"/>
                </a:rPr>
                <a:t>2</a:t>
              </a:r>
              <a:endParaRPr lang="en-US" altLang="zh-CN" sz="1400" i="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36" name="Text Box 17"/>
            <p:cNvSpPr txBox="1">
              <a:spLocks noChangeArrowheads="1"/>
            </p:cNvSpPr>
            <p:nvPr/>
          </p:nvSpPr>
          <p:spPr bwMode="auto">
            <a:xfrm>
              <a:off x="4705350" y="3610744"/>
              <a:ext cx="469797" cy="43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600" i="0">
                  <a:latin typeface="+mn-lt"/>
                  <a:ea typeface="宋体" charset="0"/>
                  <a:cs typeface="宋体" charset="0"/>
                </a:rPr>
                <a:t>t </a:t>
              </a:r>
              <a:r>
                <a:rPr lang="en-US" altLang="zh-CN" sz="1600" i="0" baseline="-25000">
                  <a:latin typeface="+mn-lt"/>
                  <a:ea typeface="宋体" charset="0"/>
                  <a:cs typeface="宋体" charset="0"/>
                </a:rPr>
                <a:t>1</a:t>
              </a:r>
              <a:endParaRPr lang="en-US" altLang="zh-CN" sz="1400" i="0">
                <a:latin typeface="+mn-lt"/>
                <a:ea typeface="宋体" charset="0"/>
                <a:cs typeface="宋体" charset="0"/>
              </a:endParaRPr>
            </a:p>
          </p:txBody>
        </p:sp>
        <p:cxnSp>
          <p:nvCxnSpPr>
            <p:cNvPr id="37" name="AutoShape 18"/>
            <p:cNvCxnSpPr>
              <a:cxnSpLocks noChangeShapeType="1"/>
            </p:cNvCxnSpPr>
            <p:nvPr/>
          </p:nvCxnSpPr>
          <p:spPr bwMode="auto">
            <a:xfrm>
              <a:off x="6248400" y="4067944"/>
              <a:ext cx="2667000" cy="1588"/>
            </a:xfrm>
            <a:prstGeom prst="straightConnector1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8597900" y="4067944"/>
              <a:ext cx="449210" cy="43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600" i="0">
                  <a:latin typeface="+mn-lt"/>
                  <a:ea typeface="宋体" charset="0"/>
                  <a:cs typeface="宋体" charset="0"/>
                </a:rPr>
                <a:t>x</a:t>
              </a:r>
              <a:r>
                <a:rPr lang="en-US" altLang="zh-CN" sz="1600" i="0" baseline="-25000">
                  <a:latin typeface="+mn-lt"/>
                  <a:ea typeface="宋体" charset="0"/>
                  <a:cs typeface="宋体" charset="0"/>
                </a:rPr>
                <a:t>1</a:t>
              </a:r>
              <a:endParaRPr lang="en-US" altLang="zh-CN" sz="1400" i="0">
                <a:latin typeface="+mn-lt"/>
                <a:ea typeface="宋体" charset="0"/>
                <a:cs typeface="宋体" charset="0"/>
              </a:endParaRPr>
            </a:p>
          </p:txBody>
        </p:sp>
        <p:cxnSp>
          <p:nvCxnSpPr>
            <p:cNvPr id="39" name="AutoShape 20"/>
            <p:cNvCxnSpPr>
              <a:cxnSpLocks noChangeShapeType="1"/>
            </p:cNvCxnSpPr>
            <p:nvPr/>
          </p:nvCxnSpPr>
          <p:spPr bwMode="auto">
            <a:xfrm flipV="1">
              <a:off x="6248400" y="2162944"/>
              <a:ext cx="0" cy="1905000"/>
            </a:xfrm>
            <a:prstGeom prst="straightConnector1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867401" y="2010543"/>
              <a:ext cx="449210" cy="43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>
                  <a:latin typeface="+mn-lt"/>
                  <a:ea typeface="宋体" charset="0"/>
                  <a:cs typeface="宋体" charset="0"/>
                </a:rPr>
                <a:t>x</a:t>
              </a:r>
              <a:r>
                <a:rPr lang="en-US" altLang="zh-CN" sz="1600" baseline="-25000">
                  <a:latin typeface="+mn-lt"/>
                  <a:ea typeface="宋体" charset="0"/>
                  <a:cs typeface="宋体" charset="0"/>
                </a:rPr>
                <a:t>2</a:t>
              </a:r>
              <a:endParaRPr lang="en-US" altLang="zh-CN" sz="1400" baseline="-25000">
                <a:latin typeface="+mn-lt"/>
                <a:ea typeface="宋体" charset="0"/>
                <a:cs typeface="宋体" charset="0"/>
              </a:endParaRPr>
            </a:p>
          </p:txBody>
        </p:sp>
        <p:sp>
          <p:nvSpPr>
            <p:cNvPr id="41" name="AutoShape 26"/>
            <p:cNvSpPr>
              <a:spLocks noChangeArrowheads="1"/>
            </p:cNvSpPr>
            <p:nvPr/>
          </p:nvSpPr>
          <p:spPr bwMode="auto">
            <a:xfrm>
              <a:off x="4953000" y="2924944"/>
              <a:ext cx="976313" cy="48577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cxnSp>
          <p:nvCxnSpPr>
            <p:cNvPr id="42" name="AutoShape 22"/>
            <p:cNvCxnSpPr>
              <a:cxnSpLocks noChangeShapeType="1"/>
            </p:cNvCxnSpPr>
            <p:nvPr/>
          </p:nvCxnSpPr>
          <p:spPr bwMode="auto">
            <a:xfrm flipV="1">
              <a:off x="6270074" y="3140968"/>
              <a:ext cx="1718226" cy="92697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7956376" y="2708920"/>
              <a:ext cx="366862" cy="395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400" i="0" dirty="0" smtClean="0">
                  <a:latin typeface="+mn-lt"/>
                  <a:ea typeface="宋体" charset="0"/>
                  <a:cs typeface="宋体" charset="0"/>
                </a:rPr>
                <a:t>q</a:t>
              </a:r>
              <a:endParaRPr lang="en-US" altLang="zh-CN" sz="1400" i="0" baseline="-25000" dirty="0">
                <a:latin typeface="+mn-lt"/>
                <a:ea typeface="宋体" charset="0"/>
                <a:cs typeface="宋体" charset="0"/>
              </a:endParaRPr>
            </a:p>
          </p:txBody>
        </p:sp>
        <p:cxnSp>
          <p:nvCxnSpPr>
            <p:cNvPr id="44" name="AutoShape 6"/>
            <p:cNvCxnSpPr>
              <a:cxnSpLocks noChangeShapeType="1"/>
            </p:cNvCxnSpPr>
            <p:nvPr/>
          </p:nvCxnSpPr>
          <p:spPr bwMode="auto">
            <a:xfrm flipV="1">
              <a:off x="6261200" y="3367856"/>
              <a:ext cx="1905000" cy="6858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8"/>
            <p:cNvCxnSpPr>
              <a:cxnSpLocks noChangeShapeType="1"/>
            </p:cNvCxnSpPr>
            <p:nvPr/>
          </p:nvCxnSpPr>
          <p:spPr bwMode="auto">
            <a:xfrm flipV="1">
              <a:off x="6261200" y="2529656"/>
              <a:ext cx="914400" cy="15240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7175601" y="2224856"/>
              <a:ext cx="469900" cy="395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4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400" i="0" baseline="-25000">
                  <a:latin typeface="+mn-lt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8090000" y="3139257"/>
              <a:ext cx="445093" cy="395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zh-CN" sz="1400" i="0">
                  <a:latin typeface="+mn-lt"/>
                  <a:ea typeface="宋体" charset="0"/>
                  <a:cs typeface="宋体" charset="0"/>
                </a:rPr>
                <a:t>d</a:t>
              </a:r>
              <a:r>
                <a:rPr lang="en-US" altLang="zh-CN" sz="1400" i="0" baseline="-25000">
                  <a:latin typeface="+mn-lt"/>
                  <a:ea typeface="宋体" charset="0"/>
                  <a:cs typeface="宋体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7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43" y="1196975"/>
            <a:ext cx="6324513" cy="4968875"/>
          </a:xfrm>
        </p:spPr>
      </p:pic>
    </p:spTree>
    <p:extLst>
      <p:ext uri="{BB962C8B-B14F-4D97-AF65-F5344CB8AC3E}">
        <p14:creationId xmlns:p14="http://schemas.microsoft.com/office/powerpoint/2010/main" val="11237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for Relational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9144000" cy="2990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15816" y="1930400"/>
            <a:ext cx="6192688" cy="2938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504" y="2067632"/>
            <a:ext cx="2808312" cy="29387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3200356" cy="2232248"/>
          </a:xfrm>
        </p:spPr>
      </p:pic>
      <p:sp>
        <p:nvSpPr>
          <p:cNvPr id="10" name="Rectangle 9"/>
          <p:cNvSpPr/>
          <p:nvPr/>
        </p:nvSpPr>
        <p:spPr>
          <a:xfrm>
            <a:off x="2448272" y="602128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305FF"/>
                </a:solidFill>
              </a:rPr>
              <a:t>Maximilian Nickel, Volker </a:t>
            </a:r>
            <a:r>
              <a:rPr lang="en-US" sz="1100" dirty="0" err="1">
                <a:solidFill>
                  <a:srgbClr val="0305FF"/>
                </a:solidFill>
              </a:rPr>
              <a:t>Tresp</a:t>
            </a:r>
            <a:r>
              <a:rPr lang="en-US" sz="1100" dirty="0">
                <a:solidFill>
                  <a:srgbClr val="0305FF"/>
                </a:solidFill>
              </a:rPr>
              <a:t>, Hans-Peter </a:t>
            </a:r>
            <a:r>
              <a:rPr lang="en-US" sz="1100" dirty="0" err="1" smtClean="0">
                <a:solidFill>
                  <a:srgbClr val="0305FF"/>
                </a:solidFill>
              </a:rPr>
              <a:t>Kriegel</a:t>
            </a:r>
            <a:r>
              <a:rPr lang="en-US" sz="1100" dirty="0" smtClean="0">
                <a:solidFill>
                  <a:srgbClr val="0305FF"/>
                </a:solidFill>
              </a:rPr>
              <a:t/>
            </a:r>
            <a:br>
              <a:rPr lang="en-US" sz="1100" dirty="0" smtClean="0">
                <a:solidFill>
                  <a:srgbClr val="0305FF"/>
                </a:solidFill>
              </a:rPr>
            </a:br>
            <a:r>
              <a:rPr lang="en-US" sz="1100" dirty="0" smtClean="0">
                <a:solidFill>
                  <a:srgbClr val="0305FF"/>
                </a:solidFill>
              </a:rPr>
              <a:t>A </a:t>
            </a:r>
            <a:r>
              <a:rPr lang="en-US" sz="1100" dirty="0">
                <a:solidFill>
                  <a:srgbClr val="0305FF"/>
                </a:solidFill>
              </a:rPr>
              <a:t>Three-Way Model for Collective Learning on Multi-Relational Data</a:t>
            </a:r>
          </a:p>
          <a:p>
            <a:r>
              <a:rPr lang="en-US" sz="1100" dirty="0">
                <a:solidFill>
                  <a:srgbClr val="0305FF"/>
                </a:solidFill>
              </a:rPr>
              <a:t>In Proc. 28th International Conference on Machine Learning, </a:t>
            </a:r>
            <a:r>
              <a:rPr lang="en-US" sz="1100" b="1" dirty="0">
                <a:solidFill>
                  <a:srgbClr val="FF0000"/>
                </a:solidFill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18912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 and Representations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91882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pSp>
        <p:nvGrpSpPr>
          <p:cNvPr id="31" name="Group 30"/>
          <p:cNvGrpSpPr/>
          <p:nvPr/>
        </p:nvGrpSpPr>
        <p:grpSpPr>
          <a:xfrm>
            <a:off x="760265" y="1498803"/>
            <a:ext cx="1473633" cy="1570157"/>
            <a:chOff x="760265" y="1786835"/>
            <a:chExt cx="2224087" cy="2369766"/>
          </a:xfrm>
        </p:grpSpPr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1195239" y="2367488"/>
              <a:ext cx="1789113" cy="1789113"/>
              <a:chOff x="3408" y="2688"/>
              <a:chExt cx="1392" cy="1344"/>
            </a:xfrm>
            <a:solidFill>
              <a:schemeClr val="bg1"/>
            </a:solidFill>
          </p:grpSpPr>
          <p:sp>
            <p:nvSpPr>
              <p:cNvPr id="21" name="AutoShape 6"/>
              <p:cNvSpPr>
                <a:spLocks noChangeArrowheads="1"/>
              </p:cNvSpPr>
              <p:nvPr/>
            </p:nvSpPr>
            <p:spPr bwMode="auto">
              <a:xfrm rot="5400000" flipH="1" flipV="1">
                <a:off x="3432" y="2664"/>
                <a:ext cx="1344" cy="1392"/>
              </a:xfrm>
              <a:prstGeom prst="horizontalScroll">
                <a:avLst>
                  <a:gd name="adj" fmla="val 12500"/>
                </a:avLst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+mn-lt"/>
                </a:endParaRPr>
              </a:p>
            </p:txBody>
          </p:sp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3693" y="2831"/>
                <a:ext cx="836" cy="817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1050" i="0">
                    <a:latin typeface="+mn-lt"/>
                  </a:rPr>
                  <a:t>car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050" i="0">
                    <a:latin typeface="+mn-lt"/>
                  </a:rPr>
                  <a:t>company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900" i="0">
                    <a:latin typeface="+mn-lt"/>
                  </a:rPr>
                  <a:t>•••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050" i="0">
                    <a:latin typeface="+mn-lt"/>
                  </a:rPr>
                  <a:t>dodge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050" i="0">
                    <a:latin typeface="+mn-lt"/>
                  </a:rPr>
                  <a:t>ford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971600" y="2068369"/>
              <a:ext cx="1789113" cy="1789113"/>
              <a:chOff x="3408" y="2688"/>
              <a:chExt cx="1392" cy="1344"/>
            </a:xfrm>
            <a:solidFill>
              <a:schemeClr val="bg1"/>
            </a:solidFill>
          </p:grpSpPr>
          <p:sp>
            <p:nvSpPr>
              <p:cNvPr id="24" name="AutoShape 6"/>
              <p:cNvSpPr>
                <a:spLocks noChangeArrowheads="1"/>
              </p:cNvSpPr>
              <p:nvPr/>
            </p:nvSpPr>
            <p:spPr bwMode="auto">
              <a:xfrm rot="5400000" flipH="1" flipV="1">
                <a:off x="3432" y="2664"/>
                <a:ext cx="1344" cy="1392"/>
              </a:xfrm>
              <a:prstGeom prst="horizontalScroll">
                <a:avLst>
                  <a:gd name="adj" fmla="val 12500"/>
                </a:avLst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000">
                  <a:latin typeface="+mn-lt"/>
                </a:endParaRPr>
              </a:p>
            </p:txBody>
          </p:sp>
          <p:sp>
            <p:nvSpPr>
              <p:cNvPr id="25" name="Text Box 7"/>
              <p:cNvSpPr txBox="1">
                <a:spLocks noChangeArrowheads="1"/>
              </p:cNvSpPr>
              <p:nvPr/>
            </p:nvSpPr>
            <p:spPr bwMode="auto">
              <a:xfrm>
                <a:off x="3693" y="2831"/>
                <a:ext cx="836" cy="817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1050" i="0">
                    <a:latin typeface="+mn-lt"/>
                  </a:rPr>
                  <a:t>car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050" i="0">
                    <a:latin typeface="+mn-lt"/>
                  </a:rPr>
                  <a:t>company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900" i="0">
                    <a:latin typeface="+mn-lt"/>
                  </a:rPr>
                  <a:t>•••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050" i="0">
                    <a:latin typeface="+mn-lt"/>
                  </a:rPr>
                  <a:t>dodge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050" i="0">
                    <a:latin typeface="+mn-lt"/>
                  </a:rPr>
                  <a:t>ford</a:t>
                </a:r>
              </a:p>
            </p:txBody>
          </p:sp>
        </p:grp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 rot="5400000" flipH="1" flipV="1">
              <a:off x="711846" y="1835254"/>
              <a:ext cx="1757363" cy="1660525"/>
            </a:xfrm>
            <a:prstGeom prst="horizontalScroll">
              <a:avLst>
                <a:gd name="adj" fmla="val 125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000">
                <a:latin typeface="+mn-lt"/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1080677" y="1901929"/>
              <a:ext cx="960962" cy="10869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050" i="0" dirty="0">
                  <a:latin typeface="+mn-lt"/>
                </a:rPr>
                <a:t>ring</a:t>
              </a:r>
            </a:p>
            <a:p>
              <a:pPr algn="ctr">
                <a:lnSpc>
                  <a:spcPct val="80000"/>
                </a:lnSpc>
              </a:pPr>
              <a:r>
                <a:rPr lang="en-US" sz="1050" i="0" dirty="0" err="1">
                  <a:latin typeface="+mn-lt"/>
                </a:rPr>
                <a:t>jupiter</a:t>
              </a:r>
              <a:endParaRPr lang="en-US" sz="1050" i="0" dirty="0">
                <a:latin typeface="+mn-lt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900" i="0" dirty="0">
                  <a:latin typeface="+mn-lt"/>
                </a:rPr>
                <a:t>•••</a:t>
              </a:r>
            </a:p>
            <a:p>
              <a:pPr algn="ctr">
                <a:lnSpc>
                  <a:spcPct val="80000"/>
                </a:lnSpc>
              </a:pPr>
              <a:r>
                <a:rPr lang="en-US" sz="1050" i="0" dirty="0">
                  <a:latin typeface="+mn-lt"/>
                </a:rPr>
                <a:t>space</a:t>
              </a:r>
            </a:p>
            <a:p>
              <a:pPr algn="ctr">
                <a:lnSpc>
                  <a:spcPct val="80000"/>
                </a:lnSpc>
              </a:pPr>
              <a:r>
                <a:rPr lang="en-US" sz="1050" i="0" dirty="0">
                  <a:latin typeface="+mn-lt"/>
                </a:rPr>
                <a:t>voyager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65" y="3284984"/>
            <a:ext cx="1472204" cy="11067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187" y="5234498"/>
            <a:ext cx="1137581" cy="11468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76" y="2924944"/>
            <a:ext cx="584200" cy="16129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49" y="3385571"/>
            <a:ext cx="311435" cy="100617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5" y="5074696"/>
            <a:ext cx="1137581" cy="11468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95803"/>
            <a:ext cx="1137581" cy="11468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09358"/>
            <a:ext cx="1137581" cy="11468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83" y="4989977"/>
            <a:ext cx="1137581" cy="1146830"/>
          </a:xfrm>
          <a:prstGeom prst="rect">
            <a:avLst/>
          </a:prstGeom>
        </p:spPr>
      </p:pic>
      <p:grpSp>
        <p:nvGrpSpPr>
          <p:cNvPr id="138" name="Group 137"/>
          <p:cNvGrpSpPr/>
          <p:nvPr/>
        </p:nvGrpSpPr>
        <p:grpSpPr>
          <a:xfrm>
            <a:off x="4975665" y="1492995"/>
            <a:ext cx="1206376" cy="1206376"/>
            <a:chOff x="4975665" y="1492995"/>
            <a:chExt cx="1206376" cy="120637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75665" y="1492995"/>
              <a:ext cx="1206376" cy="120637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49069" y="1640858"/>
              <a:ext cx="229784" cy="317607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3059832" y="609329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Pseudo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k</a:t>
            </a:r>
            <a:endParaRPr lang="en-US" baseline="-25000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49" y="4653136"/>
            <a:ext cx="1627801" cy="1641036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2699792" y="1268760"/>
            <a:ext cx="1000846" cy="2293605"/>
            <a:chOff x="2701083" y="1091966"/>
            <a:chExt cx="1828800" cy="4191000"/>
          </a:xfrm>
        </p:grpSpPr>
        <p:sp>
          <p:nvSpPr>
            <p:cNvPr id="71" name="Oval 11"/>
            <p:cNvSpPr>
              <a:spLocks noChangeArrowheads="1"/>
            </p:cNvSpPr>
            <p:nvPr/>
          </p:nvSpPr>
          <p:spPr bwMode="auto">
            <a:xfrm>
              <a:off x="3082083" y="2387366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/>
                <a:t>C</a:t>
              </a:r>
            </a:p>
          </p:txBody>
        </p:sp>
        <p:sp>
          <p:nvSpPr>
            <p:cNvPr id="72" name="Oval 12"/>
            <p:cNvSpPr>
              <a:spLocks noChangeArrowheads="1"/>
            </p:cNvSpPr>
            <p:nvPr/>
          </p:nvSpPr>
          <p:spPr bwMode="auto">
            <a:xfrm>
              <a:off x="3158283" y="3606566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/>
                <a:t>W</a:t>
              </a:r>
              <a:endParaRPr lang="en-US" sz="900" baseline="-25000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>
              <a:off x="3463083" y="3073166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74" name="Rectangle 14"/>
            <p:cNvSpPr>
              <a:spLocks noChangeArrowheads="1"/>
            </p:cNvSpPr>
            <p:nvPr/>
          </p:nvSpPr>
          <p:spPr bwMode="auto">
            <a:xfrm>
              <a:off x="2701083" y="2006366"/>
              <a:ext cx="1828800" cy="259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900"/>
            </a:p>
          </p:txBody>
        </p:sp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2929683" y="3377966"/>
              <a:ext cx="1219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900"/>
            </a:p>
          </p:txBody>
        </p:sp>
        <p:sp>
          <p:nvSpPr>
            <p:cNvPr id="76" name="Text Box 16"/>
            <p:cNvSpPr txBox="1">
              <a:spLocks noChangeArrowheads="1"/>
            </p:cNvSpPr>
            <p:nvPr/>
          </p:nvSpPr>
          <p:spPr bwMode="auto">
            <a:xfrm>
              <a:off x="3767883" y="4063765"/>
              <a:ext cx="304801" cy="421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N</a:t>
              </a:r>
            </a:p>
          </p:txBody>
        </p:sp>
        <p:sp>
          <p:nvSpPr>
            <p:cNvPr id="77" name="Text Box 17"/>
            <p:cNvSpPr txBox="1">
              <a:spLocks noChangeArrowheads="1"/>
            </p:cNvSpPr>
            <p:nvPr/>
          </p:nvSpPr>
          <p:spPr bwMode="auto">
            <a:xfrm>
              <a:off x="4148882" y="4292366"/>
              <a:ext cx="381001" cy="421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M</a:t>
              </a:r>
            </a:p>
          </p:txBody>
        </p:sp>
        <p:sp>
          <p:nvSpPr>
            <p:cNvPr id="78" name="Oval 18"/>
            <p:cNvSpPr>
              <a:spLocks noChangeArrowheads="1"/>
            </p:cNvSpPr>
            <p:nvPr/>
          </p:nvSpPr>
          <p:spPr bwMode="auto">
            <a:xfrm>
              <a:off x="3158283" y="1091966"/>
              <a:ext cx="6858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100">
                  <a:latin typeface="Symbol" charset="0"/>
                  <a:sym typeface="Symbol" charset="0"/>
                </a:rPr>
                <a:t></a:t>
              </a:r>
            </a:p>
          </p:txBody>
        </p:sp>
        <p:sp>
          <p:nvSpPr>
            <p:cNvPr id="79" name="Line 19"/>
            <p:cNvSpPr>
              <a:spLocks noChangeShapeType="1"/>
            </p:cNvSpPr>
            <p:nvPr/>
          </p:nvSpPr>
          <p:spPr bwMode="auto">
            <a:xfrm>
              <a:off x="3463083" y="170156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80" name="Oval 20"/>
            <p:cNvSpPr>
              <a:spLocks noChangeArrowheads="1"/>
            </p:cNvSpPr>
            <p:nvPr/>
          </p:nvSpPr>
          <p:spPr bwMode="auto">
            <a:xfrm>
              <a:off x="3082083" y="4749566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>
                  <a:latin typeface="Symbol" charset="0"/>
                  <a:sym typeface="Symbol" charset="0"/>
                </a:rPr>
                <a:t>b</a:t>
              </a:r>
            </a:p>
          </p:txBody>
        </p:sp>
        <p:sp>
          <p:nvSpPr>
            <p:cNvPr id="81" name="Line 21"/>
            <p:cNvSpPr>
              <a:spLocks noChangeShapeType="1"/>
            </p:cNvSpPr>
            <p:nvPr/>
          </p:nvSpPr>
          <p:spPr bwMode="auto">
            <a:xfrm flipV="1">
              <a:off x="3386883" y="406376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82" name="Oval 29"/>
            <p:cNvSpPr>
              <a:spLocks noChangeArrowheads="1"/>
            </p:cNvSpPr>
            <p:nvPr/>
          </p:nvSpPr>
          <p:spPr bwMode="auto">
            <a:xfrm>
              <a:off x="3082083" y="2387366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/>
                <a:t>Z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099546" y="1268760"/>
            <a:ext cx="1000846" cy="2293605"/>
            <a:chOff x="2701083" y="1091966"/>
            <a:chExt cx="1828800" cy="4191000"/>
          </a:xfrm>
        </p:grpSpPr>
        <p:sp>
          <p:nvSpPr>
            <p:cNvPr id="85" name="Oval 11"/>
            <p:cNvSpPr>
              <a:spLocks noChangeArrowheads="1"/>
            </p:cNvSpPr>
            <p:nvPr/>
          </p:nvSpPr>
          <p:spPr bwMode="auto">
            <a:xfrm>
              <a:off x="3082083" y="2387366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/>
                <a:t>C</a:t>
              </a:r>
            </a:p>
          </p:txBody>
        </p:sp>
        <p:sp>
          <p:nvSpPr>
            <p:cNvPr id="86" name="Oval 12"/>
            <p:cNvSpPr>
              <a:spLocks noChangeArrowheads="1"/>
            </p:cNvSpPr>
            <p:nvPr/>
          </p:nvSpPr>
          <p:spPr bwMode="auto">
            <a:xfrm>
              <a:off x="3158283" y="3606566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/>
                <a:t>W</a:t>
              </a:r>
              <a:endParaRPr lang="en-US" sz="900" baseline="-25000"/>
            </a:p>
          </p:txBody>
        </p:sp>
        <p:sp>
          <p:nvSpPr>
            <p:cNvPr id="87" name="Line 13"/>
            <p:cNvSpPr>
              <a:spLocks noChangeShapeType="1"/>
            </p:cNvSpPr>
            <p:nvPr/>
          </p:nvSpPr>
          <p:spPr bwMode="auto">
            <a:xfrm>
              <a:off x="3463083" y="3073166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88" name="Rectangle 14"/>
            <p:cNvSpPr>
              <a:spLocks noChangeArrowheads="1"/>
            </p:cNvSpPr>
            <p:nvPr/>
          </p:nvSpPr>
          <p:spPr bwMode="auto">
            <a:xfrm>
              <a:off x="2701083" y="2006366"/>
              <a:ext cx="1828800" cy="259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900"/>
            </a:p>
          </p:txBody>
        </p:sp>
        <p:sp>
          <p:nvSpPr>
            <p:cNvPr id="89" name="Rectangle 15"/>
            <p:cNvSpPr>
              <a:spLocks noChangeArrowheads="1"/>
            </p:cNvSpPr>
            <p:nvPr/>
          </p:nvSpPr>
          <p:spPr bwMode="auto">
            <a:xfrm>
              <a:off x="2929683" y="3377966"/>
              <a:ext cx="1219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900"/>
            </a:p>
          </p:txBody>
        </p:sp>
        <p:sp>
          <p:nvSpPr>
            <p:cNvPr id="90" name="Text Box 16"/>
            <p:cNvSpPr txBox="1">
              <a:spLocks noChangeArrowheads="1"/>
            </p:cNvSpPr>
            <p:nvPr/>
          </p:nvSpPr>
          <p:spPr bwMode="auto">
            <a:xfrm>
              <a:off x="3767883" y="4063765"/>
              <a:ext cx="304801" cy="421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N</a:t>
              </a:r>
            </a:p>
          </p:txBody>
        </p:sp>
        <p:sp>
          <p:nvSpPr>
            <p:cNvPr id="91" name="Text Box 17"/>
            <p:cNvSpPr txBox="1">
              <a:spLocks noChangeArrowheads="1"/>
            </p:cNvSpPr>
            <p:nvPr/>
          </p:nvSpPr>
          <p:spPr bwMode="auto">
            <a:xfrm>
              <a:off x="4148882" y="4292366"/>
              <a:ext cx="381001" cy="421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M</a:t>
              </a:r>
            </a:p>
          </p:txBody>
        </p:sp>
        <p:sp>
          <p:nvSpPr>
            <p:cNvPr id="92" name="Oval 18"/>
            <p:cNvSpPr>
              <a:spLocks noChangeArrowheads="1"/>
            </p:cNvSpPr>
            <p:nvPr/>
          </p:nvSpPr>
          <p:spPr bwMode="auto">
            <a:xfrm>
              <a:off x="3158283" y="1091966"/>
              <a:ext cx="6858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100">
                  <a:latin typeface="Symbol" charset="0"/>
                  <a:sym typeface="Symbol" charset="0"/>
                </a:rPr>
                <a:t></a:t>
              </a:r>
            </a:p>
          </p:txBody>
        </p:sp>
        <p:sp>
          <p:nvSpPr>
            <p:cNvPr id="93" name="Line 19"/>
            <p:cNvSpPr>
              <a:spLocks noChangeShapeType="1"/>
            </p:cNvSpPr>
            <p:nvPr/>
          </p:nvSpPr>
          <p:spPr bwMode="auto">
            <a:xfrm>
              <a:off x="3463083" y="170156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94" name="Oval 20"/>
            <p:cNvSpPr>
              <a:spLocks noChangeArrowheads="1"/>
            </p:cNvSpPr>
            <p:nvPr/>
          </p:nvSpPr>
          <p:spPr bwMode="auto">
            <a:xfrm>
              <a:off x="3082083" y="4749566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>
                  <a:latin typeface="Symbol" charset="0"/>
                  <a:sym typeface="Symbol" charset="0"/>
                </a:rPr>
                <a:t>b</a:t>
              </a:r>
            </a:p>
          </p:txBody>
        </p:sp>
        <p:sp>
          <p:nvSpPr>
            <p:cNvPr id="95" name="Line 21"/>
            <p:cNvSpPr>
              <a:spLocks noChangeShapeType="1"/>
            </p:cNvSpPr>
            <p:nvPr/>
          </p:nvSpPr>
          <p:spPr bwMode="auto">
            <a:xfrm flipV="1">
              <a:off x="3386883" y="406376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96" name="Oval 29"/>
            <p:cNvSpPr>
              <a:spLocks noChangeArrowheads="1"/>
            </p:cNvSpPr>
            <p:nvPr/>
          </p:nvSpPr>
          <p:spPr bwMode="auto">
            <a:xfrm>
              <a:off x="3082083" y="2387366"/>
              <a:ext cx="762000" cy="685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/>
                <a:t>Z</a:t>
              </a:r>
            </a:p>
          </p:txBody>
        </p:sp>
      </p:grpSp>
      <p:sp>
        <p:nvSpPr>
          <p:cNvPr id="97" name="Rectangle 96"/>
          <p:cNvSpPr/>
          <p:nvPr/>
        </p:nvSpPr>
        <p:spPr>
          <a:xfrm>
            <a:off x="1691680" y="3409336"/>
            <a:ext cx="72008" cy="76350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854935" y="3409336"/>
            <a:ext cx="72008" cy="76350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1724364" y="4332647"/>
            <a:ext cx="528" cy="618751"/>
          </a:xfrm>
          <a:prstGeom prst="straightConnector1">
            <a:avLst/>
          </a:prstGeom>
          <a:ln>
            <a:solidFill>
              <a:srgbClr val="0C35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1885627" y="4319305"/>
            <a:ext cx="5312" cy="837887"/>
          </a:xfrm>
          <a:prstGeom prst="straightConnector1">
            <a:avLst/>
          </a:prstGeom>
          <a:ln>
            <a:solidFill>
              <a:srgbClr val="0C35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704592" y="5373216"/>
            <a:ext cx="1412219" cy="360040"/>
          </a:xfrm>
          <a:prstGeom prst="straightConnector1">
            <a:avLst/>
          </a:prstGeom>
          <a:ln>
            <a:solidFill>
              <a:srgbClr val="0C35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2003114" y="5289812"/>
            <a:ext cx="1113697" cy="371436"/>
          </a:xfrm>
          <a:prstGeom prst="straightConnector1">
            <a:avLst/>
          </a:prstGeom>
          <a:ln>
            <a:solidFill>
              <a:srgbClr val="0C35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 flipV="1">
            <a:off x="5422605" y="2179674"/>
            <a:ext cx="24925" cy="26706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 flipV="1">
            <a:off x="2097641" y="2065093"/>
            <a:ext cx="2970703" cy="338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 flipV="1">
            <a:off x="2097641" y="3746061"/>
            <a:ext cx="2970703" cy="3387"/>
          </a:xfrm>
          <a:prstGeom prst="straightConnector1">
            <a:avLst/>
          </a:prstGeom>
          <a:ln>
            <a:solidFill>
              <a:srgbClr val="0C35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6125927" y="2049886"/>
            <a:ext cx="864808" cy="5056"/>
          </a:xfrm>
          <a:prstGeom prst="straightConnector1">
            <a:avLst/>
          </a:prstGeom>
          <a:ln>
            <a:solidFill>
              <a:srgbClr val="0C35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 flipV="1">
            <a:off x="5221171" y="3508384"/>
            <a:ext cx="646973" cy="1"/>
          </a:xfrm>
          <a:prstGeom prst="straightConnector1">
            <a:avLst/>
          </a:prstGeom>
          <a:ln>
            <a:solidFill>
              <a:srgbClr val="0C35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3450427" y="2561037"/>
            <a:ext cx="4024436" cy="3087074"/>
            <a:chOff x="3450427" y="2561037"/>
            <a:chExt cx="4024436" cy="3087074"/>
          </a:xfrm>
        </p:grpSpPr>
        <p:grpSp>
          <p:nvGrpSpPr>
            <p:cNvPr id="131" name="Group 130"/>
            <p:cNvGrpSpPr/>
            <p:nvPr/>
          </p:nvGrpSpPr>
          <p:grpSpPr>
            <a:xfrm>
              <a:off x="3994298" y="2561037"/>
              <a:ext cx="3480565" cy="3087074"/>
              <a:chOff x="3994298" y="2561037"/>
              <a:chExt cx="3480565" cy="3087074"/>
            </a:xfrm>
          </p:grpSpPr>
          <p:cxnSp>
            <p:nvCxnSpPr>
              <p:cNvPr id="113" name="Straight Arrow Connector 112"/>
              <p:cNvCxnSpPr/>
              <p:nvPr/>
            </p:nvCxnSpPr>
            <p:spPr>
              <a:xfrm>
                <a:off x="3994298" y="5648111"/>
                <a:ext cx="844881" cy="0"/>
              </a:xfrm>
              <a:prstGeom prst="straightConnector1">
                <a:avLst/>
              </a:prstGeom>
              <a:ln>
                <a:solidFill>
                  <a:srgbClr val="0C35FF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flipH="1">
                <a:off x="6137641" y="3751495"/>
                <a:ext cx="1337222" cy="1801741"/>
              </a:xfrm>
              <a:prstGeom prst="straightConnector1">
                <a:avLst/>
              </a:prstGeom>
              <a:ln>
                <a:solidFill>
                  <a:srgbClr val="0C35FF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>
              <a:xfrm flipH="1">
                <a:off x="5535561" y="2561037"/>
                <a:ext cx="13280" cy="2463247"/>
              </a:xfrm>
              <a:prstGeom prst="straightConnector1">
                <a:avLst/>
              </a:prstGeom>
              <a:ln>
                <a:solidFill>
                  <a:srgbClr val="0C35FF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5" name="Straight Arrow Connector 134"/>
            <p:cNvCxnSpPr/>
            <p:nvPr/>
          </p:nvCxnSpPr>
          <p:spPr>
            <a:xfrm>
              <a:off x="3450427" y="3263494"/>
              <a:ext cx="1332282" cy="2099856"/>
            </a:xfrm>
            <a:prstGeom prst="straightConnector1">
              <a:avLst/>
            </a:prstGeom>
            <a:ln>
              <a:solidFill>
                <a:srgbClr val="0C35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Arrow Connector 138"/>
          <p:cNvCxnSpPr/>
          <p:nvPr/>
        </p:nvCxnSpPr>
        <p:spPr>
          <a:xfrm>
            <a:off x="2103201" y="1916832"/>
            <a:ext cx="864808" cy="5056"/>
          </a:xfrm>
          <a:prstGeom prst="straightConnector1">
            <a:avLst/>
          </a:prstGeom>
          <a:ln>
            <a:solidFill>
              <a:srgbClr val="0C35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36" y="5359477"/>
            <a:ext cx="955540" cy="600625"/>
          </a:xfrm>
          <a:prstGeom prst="rect">
            <a:avLst/>
          </a:prstGeom>
        </p:spPr>
      </p:pic>
      <p:sp>
        <p:nvSpPr>
          <p:cNvPr id="105" name="Rechteck 1"/>
          <p:cNvSpPr/>
          <p:nvPr/>
        </p:nvSpPr>
        <p:spPr>
          <a:xfrm>
            <a:off x="6591991" y="44545"/>
            <a:ext cx="2599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D. </a:t>
            </a:r>
            <a:r>
              <a:rPr lang="en-US" sz="1200" dirty="0" err="1">
                <a:solidFill>
                  <a:srgbClr val="0000FF"/>
                </a:solidFill>
              </a:rPr>
              <a:t>Blei</a:t>
            </a:r>
            <a:r>
              <a:rPr lang="en-US" sz="1200" dirty="0">
                <a:solidFill>
                  <a:srgbClr val="0000FF"/>
                </a:solidFill>
              </a:rPr>
              <a:t>, A. Ng, and M. Jordan. </a:t>
            </a:r>
            <a:r>
              <a:rPr lang="en-US" sz="1200" dirty="0" smtClean="0">
                <a:solidFill>
                  <a:srgbClr val="0000FF"/>
                </a:solidFill>
              </a:rPr>
              <a:t>Latent </a:t>
            </a:r>
            <a:r>
              <a:rPr lang="en-US" sz="1200" dirty="0" err="1">
                <a:solidFill>
                  <a:srgbClr val="0000FF"/>
                </a:solidFill>
              </a:rPr>
              <a:t>Dirichlet</a:t>
            </a:r>
            <a:r>
              <a:rPr lang="en-US" sz="1200" dirty="0">
                <a:solidFill>
                  <a:srgbClr val="0000FF"/>
                </a:solidFill>
              </a:rPr>
              <a:t> allocation. </a:t>
            </a:r>
            <a:r>
              <a:rPr lang="en-US" sz="1200" dirty="0" smtClean="0">
                <a:solidFill>
                  <a:srgbClr val="0000FF"/>
                </a:solidFill>
              </a:rPr>
              <a:t/>
            </a:r>
            <a:br>
              <a:rPr lang="en-US" sz="1200" dirty="0" smtClean="0">
                <a:solidFill>
                  <a:srgbClr val="0000FF"/>
                </a:solidFill>
              </a:rPr>
            </a:br>
            <a:r>
              <a:rPr lang="en-US" sz="1200" dirty="0" smtClean="0">
                <a:solidFill>
                  <a:srgbClr val="0000FF"/>
                </a:solidFill>
              </a:rPr>
              <a:t>Journal </a:t>
            </a:r>
            <a:r>
              <a:rPr lang="en-US" sz="1200" dirty="0">
                <a:solidFill>
                  <a:srgbClr val="0000FF"/>
                </a:solidFill>
              </a:rPr>
              <a:t>of Machine Learning Research, 3:993-1022, January </a:t>
            </a:r>
            <a:r>
              <a:rPr lang="en-US" sz="1200" b="1" dirty="0">
                <a:solidFill>
                  <a:srgbClr val="FF0000"/>
                </a:solidFill>
              </a:rPr>
              <a:t>2003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97" grpId="0" animBg="1"/>
      <p:bldP spid="98" grpId="0" animBg="1"/>
      <p:bldP spid="105" grpId="0"/>
      <p:bldP spid="10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Relational Structure: Generative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pSp>
        <p:nvGrpSpPr>
          <p:cNvPr id="5" name="Group 4"/>
          <p:cNvGrpSpPr/>
          <p:nvPr/>
        </p:nvGrpSpPr>
        <p:grpSpPr>
          <a:xfrm>
            <a:off x="2339752" y="1661468"/>
            <a:ext cx="1000846" cy="2293605"/>
            <a:chOff x="2701083" y="1091966"/>
            <a:chExt cx="1828800" cy="4191000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3082083" y="2387366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/>
                <a:t>C</a:t>
              </a:r>
            </a:p>
          </p:txBody>
        </p:sp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3158283" y="3606566"/>
              <a:ext cx="5334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/>
                <a:t>W</a:t>
              </a:r>
              <a:endParaRPr lang="en-US" sz="900" baseline="-25000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3463083" y="3073166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701083" y="2006366"/>
              <a:ext cx="1828800" cy="2590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900"/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929683" y="3377966"/>
              <a:ext cx="1219200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900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767883" y="4063765"/>
              <a:ext cx="304801" cy="421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N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4148882" y="4292366"/>
              <a:ext cx="381001" cy="421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M</a:t>
              </a:r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3158283" y="1091966"/>
              <a:ext cx="6858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100">
                  <a:latin typeface="Symbol" charset="0"/>
                  <a:sym typeface="Symbol" charset="0"/>
                </a:rPr>
                <a:t></a:t>
              </a: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3463083" y="170156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3082083" y="4749566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>
                  <a:latin typeface="Symbol" charset="0"/>
                  <a:sym typeface="Symbol" charset="0"/>
                </a:rPr>
                <a:t>b</a:t>
              </a: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V="1">
              <a:off x="3386883" y="4063766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17" name="Oval 29"/>
            <p:cNvSpPr>
              <a:spLocks noChangeArrowheads="1"/>
            </p:cNvSpPr>
            <p:nvPr/>
          </p:nvSpPr>
          <p:spPr bwMode="auto">
            <a:xfrm>
              <a:off x="3082083" y="2387366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/>
                <a:t>Z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44399" y="4308244"/>
            <a:ext cx="1627801" cy="1641036"/>
            <a:chOff x="4355976" y="3763112"/>
            <a:chExt cx="1627801" cy="16410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976" y="3763112"/>
              <a:ext cx="1627801" cy="164103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2363" y="4469453"/>
              <a:ext cx="955540" cy="600625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3419872" y="1661468"/>
            <a:ext cx="2513014" cy="2293605"/>
            <a:chOff x="3419872" y="1661468"/>
            <a:chExt cx="2513014" cy="2293605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5140550" y="2370400"/>
              <a:ext cx="417019" cy="375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/>
                <a:t>C</a:t>
              </a:r>
            </a:p>
          </p:txBody>
        </p:sp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5182252" y="3037631"/>
              <a:ext cx="291913" cy="2502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dirty="0" err="1" smtClean="0"/>
                <a:t>X</a:t>
              </a:r>
              <a:r>
                <a:rPr lang="en-US" sz="900" baseline="-25000" dirty="0" err="1" smtClean="0"/>
                <a:t>kij</a:t>
              </a:r>
              <a:endParaRPr lang="en-US" sz="900" baseline="-25000" dirty="0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5349059" y="2745718"/>
              <a:ext cx="0" cy="291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4932040" y="2161891"/>
              <a:ext cx="1000846" cy="14178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900"/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5057146" y="2912525"/>
              <a:ext cx="667231" cy="5838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900"/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5293364" y="3300088"/>
              <a:ext cx="542124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smtClean="0"/>
                <a:t>NxNxk</a:t>
              </a:r>
              <a:endParaRPr lang="en-US" sz="900" dirty="0"/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5724376" y="3412948"/>
              <a:ext cx="208510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/>
                <a:t>M</a:t>
              </a:r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5182252" y="1661468"/>
              <a:ext cx="375317" cy="33361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100">
                  <a:latin typeface="Symbol" charset="0"/>
                  <a:sym typeface="Symbol" charset="0"/>
                </a:rPr>
                <a:t></a:t>
              </a:r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5349059" y="1995083"/>
              <a:ext cx="0" cy="375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5140550" y="3663160"/>
              <a:ext cx="333615" cy="2919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50">
                  <a:latin typeface="Symbol" charset="0"/>
                  <a:sym typeface="Symbol" charset="0"/>
                </a:rPr>
                <a:t>b</a:t>
              </a:r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 flipV="1">
              <a:off x="5307357" y="3287842"/>
              <a:ext cx="0" cy="375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900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5140550" y="2370400"/>
              <a:ext cx="417019" cy="37531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/>
                <a:t>Z</a:t>
              </a: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3419872" y="2492896"/>
              <a:ext cx="1440160" cy="5040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88" y="4561327"/>
            <a:ext cx="1137581" cy="114683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332537" y="5664646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Pseudo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k</a:t>
            </a:r>
            <a:endParaRPr lang="en-US" baseline="-25000" dirty="0"/>
          </a:p>
        </p:txBody>
      </p:sp>
      <p:sp>
        <p:nvSpPr>
          <p:cNvPr id="38" name="Left Arrow 37"/>
          <p:cNvSpPr/>
          <p:nvPr/>
        </p:nvSpPr>
        <p:spPr>
          <a:xfrm>
            <a:off x="3493004" y="4797152"/>
            <a:ext cx="1231731" cy="5040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8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2711</TotalTime>
  <Words>316</Words>
  <Application>Microsoft Macintosh PowerPoint</Application>
  <PresentationFormat>On-screen Show (4:3)</PresentationFormat>
  <Paragraphs>133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ＭＳ Ｐゴシック</vt:lpstr>
      <vt:lpstr>Myriad Pro</vt:lpstr>
      <vt:lpstr>Symbol</vt:lpstr>
      <vt:lpstr>宋体</vt:lpstr>
      <vt:lpstr>Arial</vt:lpstr>
      <vt:lpstr>7_Standarddesign</vt:lpstr>
      <vt:lpstr>Formel</vt:lpstr>
      <vt:lpstr>Information Management for  Digital Humanities and Diplomatics </vt:lpstr>
      <vt:lpstr>Charters in Information Systems</vt:lpstr>
      <vt:lpstr>Document Representation</vt:lpstr>
      <vt:lpstr>Matrix Representation</vt:lpstr>
      <vt:lpstr>Principle Components</vt:lpstr>
      <vt:lpstr>Tagging</vt:lpstr>
      <vt:lpstr>Matrix for Relational Structure</vt:lpstr>
      <vt:lpstr>Documents and Representations</vt:lpstr>
      <vt:lpstr>Latent Relational Structure: Generative Model</vt:lpstr>
      <vt:lpstr>Charters in Information Systems</vt:lpstr>
      <vt:lpstr>Achievements / Short-Term Goals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1078</cp:revision>
  <cp:lastPrinted>2015-04-09T12:56:16Z</cp:lastPrinted>
  <dcterms:created xsi:type="dcterms:W3CDTF">2010-04-27T12:26:40Z</dcterms:created>
  <dcterms:modified xsi:type="dcterms:W3CDTF">2016-12-07T09:23:03Z</dcterms:modified>
</cp:coreProperties>
</file>