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8" r:id="rId2"/>
    <p:sldId id="289" r:id="rId3"/>
    <p:sldId id="260" r:id="rId4"/>
    <p:sldId id="297" r:id="rId5"/>
    <p:sldId id="283" r:id="rId6"/>
    <p:sldId id="291" r:id="rId7"/>
    <p:sldId id="267" r:id="rId8"/>
    <p:sldId id="293" r:id="rId9"/>
    <p:sldId id="290" r:id="rId10"/>
    <p:sldId id="294" r:id="rId11"/>
    <p:sldId id="261" r:id="rId12"/>
    <p:sldId id="269" r:id="rId13"/>
    <p:sldId id="264" r:id="rId14"/>
    <p:sldId id="295" r:id="rId15"/>
    <p:sldId id="271" r:id="rId16"/>
    <p:sldId id="272" r:id="rId17"/>
    <p:sldId id="273" r:id="rId18"/>
    <p:sldId id="274" r:id="rId19"/>
    <p:sldId id="275" r:id="rId20"/>
    <p:sldId id="284" r:id="rId21"/>
    <p:sldId id="280" r:id="rId22"/>
    <p:sldId id="286" r:id="rId23"/>
    <p:sldId id="287" r:id="rId24"/>
    <p:sldId id="285" r:id="rId25"/>
    <p:sldId id="281" r:id="rId26"/>
    <p:sldId id="282" r:id="rId27"/>
    <p:sldId id="277" r:id="rId28"/>
    <p:sldId id="278" r:id="rId29"/>
    <p:sldId id="288" r:id="rId30"/>
    <p:sldId id="292" r:id="rId31"/>
    <p:sldId id="279" r:id="rId32"/>
    <p:sldId id="296" r:id="rId33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9933"/>
    <a:srgbClr val="FF9900"/>
    <a:srgbClr val="FF6600"/>
    <a:srgbClr val="0000FF"/>
    <a:srgbClr val="000099"/>
    <a:srgbClr val="CC0000"/>
    <a:srgbClr val="A50021"/>
    <a:srgbClr val="FF0000"/>
    <a:srgbClr val="2DC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24" autoAdjust="0"/>
    <p:restoredTop sz="94795" autoAdjust="0"/>
  </p:normalViewPr>
  <p:slideViewPr>
    <p:cSldViewPr snapToObjects="1">
      <p:cViewPr>
        <p:scale>
          <a:sx n="80" d="100"/>
          <a:sy n="80" d="100"/>
        </p:scale>
        <p:origin x="-1728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9" d="100"/>
          <a:sy n="79" d="100"/>
        </p:scale>
        <p:origin x="-3941" y="-72"/>
      </p:cViewPr>
      <p:guideLst>
        <p:guide orient="horz" pos="3223"/>
        <p:guide pos="2236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E1B9D-2039-4134-8E78-799F41B2157D}" type="datetimeFigureOut">
              <a:rPr lang="de-DE" smtClean="0"/>
              <a:t>13.11.2014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59C22-0123-4692-8A70-D3C153A022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3125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cs typeface="+mn-cs"/>
              </a:defRPr>
            </a:lvl1pPr>
          </a:lstStyle>
          <a:p>
            <a:pPr>
              <a:defRPr/>
            </a:pPr>
            <a:fld id="{C40C2D1F-FE9F-45BA-9431-C5A1FCA6D5E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3940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0C2D1F-FE9F-45BA-9431-C5A1FCA6D5E8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86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dirty="0" smtClean="0"/>
              <a:t>Die semantischen Differenzen </a:t>
            </a:r>
            <a:r>
              <a:rPr lang="de-DE" sz="2400" i="1" dirty="0" smtClean="0"/>
              <a:t>∆</a:t>
            </a:r>
            <a:r>
              <a:rPr lang="de-DE" sz="2400" i="1" baseline="-25000" dirty="0" smtClean="0"/>
              <a:t>A,B</a:t>
            </a:r>
            <a:r>
              <a:rPr lang="de-DE" sz="2400" dirty="0" smtClean="0"/>
              <a:t> und </a:t>
            </a:r>
            <a:r>
              <a:rPr lang="de-DE" sz="2400" i="1" dirty="0" smtClean="0"/>
              <a:t>∆</a:t>
            </a:r>
            <a:r>
              <a:rPr lang="de-DE" sz="2400" i="1" baseline="-25000" dirty="0" smtClean="0"/>
              <a:t>B,A </a:t>
            </a:r>
            <a:r>
              <a:rPr lang="de-DE" sz="2400" dirty="0" smtClean="0"/>
              <a:t>unterscheiden sich, weil die Blöcke in SHAPS nur den Stereotypen &lt;&lt;block&gt;&gt; besitzen. Wenn der Stereotyp &lt;&lt;</a:t>
            </a:r>
            <a:r>
              <a:rPr lang="de-DE" sz="2400" dirty="0" err="1" smtClean="0"/>
              <a:t>Mechanics</a:t>
            </a:r>
            <a:r>
              <a:rPr lang="de-DE" sz="2400" dirty="0" smtClean="0"/>
              <a:t>&gt;&gt; bei der Modellierung der SHAPS-Komponentenblöcke vergessen wurde, kann die Ergebnismenge der semantischen Differenz hilfreich sein, Hinweise auf eine vollständige Modellierung zu liefern.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0C2D1F-FE9F-45BA-9431-C5A1FCA6D5E8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9191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0C2D1F-FE9F-45BA-9431-C5A1FCA6D5E8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9510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32588" y="274638"/>
            <a:ext cx="2160587" cy="6107112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274638"/>
            <a:ext cx="6329363" cy="61071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 fontAlgn="base">
              <a:spcBef>
                <a:spcPct val="20000"/>
              </a:spcBef>
              <a:spcAft>
                <a:spcPct val="0"/>
              </a:spcAft>
              <a:defRPr lang="de-DE" sz="2000" dirty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defRPr lang="de-DE" sz="2000" dirty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spcBef>
                <a:spcPct val="20000"/>
              </a:spcBef>
              <a:spcAft>
                <a:spcPct val="0"/>
              </a:spcAft>
              <a:defRPr lang="de-DE" sz="2000" dirty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spcBef>
                <a:spcPct val="20000"/>
              </a:spcBef>
              <a:spcAft>
                <a:spcPct val="0"/>
              </a:spcAft>
              <a:defRPr lang="de-DE" sz="2000" dirty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spcBef>
                <a:spcPct val="20000"/>
              </a:spcBef>
              <a:spcAft>
                <a:spcPct val="0"/>
              </a:spcAft>
              <a:defRPr lang="de-DE" sz="2000" dirty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196975"/>
            <a:ext cx="4244975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244975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196975"/>
            <a:ext cx="864235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38" name="Line 14"/>
          <p:cNvSpPr>
            <a:spLocks noChangeShapeType="1"/>
          </p:cNvSpPr>
          <p:nvPr userDrawn="1"/>
        </p:nvSpPr>
        <p:spPr bwMode="auto">
          <a:xfrm flipV="1">
            <a:off x="0" y="6589713"/>
            <a:ext cx="9144000" cy="1587"/>
          </a:xfrm>
          <a:prstGeom prst="line">
            <a:avLst/>
          </a:prstGeom>
          <a:noFill/>
          <a:ln w="38100">
            <a:solidFill>
              <a:srgbClr val="2DC6D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039" name="Text Box 15"/>
          <p:cNvSpPr txBox="1">
            <a:spLocks noChangeArrowheads="1"/>
          </p:cNvSpPr>
          <p:nvPr userDrawn="1"/>
        </p:nvSpPr>
        <p:spPr bwMode="auto">
          <a:xfrm>
            <a:off x="285750" y="6597650"/>
            <a:ext cx="17827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000" dirty="0" smtClean="0">
                <a:cs typeface="+mn-cs"/>
              </a:rPr>
              <a:t>www.tuhh.de/fks</a:t>
            </a:r>
            <a:endParaRPr lang="de-DE" sz="1000" dirty="0">
              <a:cs typeface="+mn-cs"/>
            </a:endParaRP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5995988" y="6627813"/>
            <a:ext cx="30273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 algn="r">
              <a:lnSpc>
                <a:spcPct val="80000"/>
              </a:lnSpc>
              <a:spcBef>
                <a:spcPct val="30000"/>
              </a:spcBef>
            </a:pPr>
            <a:r>
              <a:rPr lang="de-DE" sz="1000" dirty="0" smtClean="0"/>
              <a:t>14. November 2014 </a:t>
            </a:r>
            <a:r>
              <a:rPr lang="de-DE" sz="1000" dirty="0"/>
              <a:t>- © </a:t>
            </a:r>
            <a:r>
              <a:rPr lang="de-DE" sz="1000" dirty="0" smtClean="0"/>
              <a:t>Sylvia Melzer </a:t>
            </a:r>
            <a:r>
              <a:rPr lang="de-DE" sz="1000" dirty="0"/>
              <a:t>- Seite </a:t>
            </a:r>
            <a:fld id="{2AC43F91-A628-49A8-94C6-FFBF64A4DA6D}" type="slidenum">
              <a:rPr lang="de-DE" sz="1000"/>
              <a:pPr algn="r">
                <a:lnSpc>
                  <a:spcPct val="80000"/>
                </a:lnSpc>
                <a:spcBef>
                  <a:spcPct val="30000"/>
                </a:spcBef>
              </a:pPr>
              <a:t>‹Nr.›</a:t>
            </a:fld>
            <a:endParaRPr lang="de-DE" sz="1000" dirty="0"/>
          </a:p>
        </p:txBody>
      </p:sp>
      <p:sp>
        <p:nvSpPr>
          <p:cNvPr id="1057" name="Rectangle 33"/>
          <p:cNvSpPr>
            <a:spLocks noChangeArrowheads="1"/>
          </p:cNvSpPr>
          <p:nvPr userDrawn="1"/>
        </p:nvSpPr>
        <p:spPr bwMode="auto">
          <a:xfrm>
            <a:off x="0" y="0"/>
            <a:ext cx="9144000" cy="946150"/>
          </a:xfrm>
          <a:prstGeom prst="rect">
            <a:avLst/>
          </a:prstGeom>
          <a:solidFill>
            <a:srgbClr val="2DC6D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pic>
        <p:nvPicPr>
          <p:cNvPr id="1032" name="Picture 34" descr="tulogo_invers_druck_rgb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157913" y="104775"/>
            <a:ext cx="273685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3" name="Group 50"/>
          <p:cNvGrpSpPr>
            <a:grpSpLocks/>
          </p:cNvGrpSpPr>
          <p:nvPr userDrawn="1"/>
        </p:nvGrpSpPr>
        <p:grpSpPr bwMode="auto">
          <a:xfrm>
            <a:off x="28575" y="34925"/>
            <a:ext cx="2870200" cy="855663"/>
            <a:chOff x="-5" y="28"/>
            <a:chExt cx="1808" cy="539"/>
          </a:xfrm>
        </p:grpSpPr>
        <p:sp>
          <p:nvSpPr>
            <p:cNvPr id="1061" name="Text Box 37"/>
            <p:cNvSpPr txBox="1">
              <a:spLocks noChangeArrowheads="1"/>
            </p:cNvSpPr>
            <p:nvPr userDrawn="1"/>
          </p:nvSpPr>
          <p:spPr bwMode="auto">
            <a:xfrm>
              <a:off x="212" y="32"/>
              <a:ext cx="145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sz="1600">
                  <a:solidFill>
                    <a:schemeClr val="bg1"/>
                  </a:solidFill>
                  <a:latin typeface="AvantGarde Md BT" pitchFamily="34" charset="0"/>
                  <a:cs typeface="+mn-cs"/>
                </a:rPr>
                <a:t>Institut für Flugzeug-</a:t>
              </a:r>
              <a:br>
                <a:rPr lang="de-DE" sz="1600">
                  <a:solidFill>
                    <a:schemeClr val="bg1"/>
                  </a:solidFill>
                  <a:latin typeface="AvantGarde Md BT" pitchFamily="34" charset="0"/>
                  <a:cs typeface="+mn-cs"/>
                </a:rPr>
              </a:br>
              <a:r>
                <a:rPr lang="de-DE" sz="1600">
                  <a:solidFill>
                    <a:schemeClr val="bg1"/>
                  </a:solidFill>
                  <a:latin typeface="AvantGarde Md BT" pitchFamily="34" charset="0"/>
                  <a:cs typeface="+mn-cs"/>
                </a:rPr>
                <a:t>Kabinensysteme</a:t>
              </a:r>
            </a:p>
          </p:txBody>
        </p:sp>
        <p:sp>
          <p:nvSpPr>
            <p:cNvPr id="1062" name="AutoShape 38"/>
            <p:cNvSpPr>
              <a:spLocks noChangeArrowheads="1"/>
            </p:cNvSpPr>
            <p:nvPr userDrawn="1"/>
          </p:nvSpPr>
          <p:spPr bwMode="auto">
            <a:xfrm>
              <a:off x="154" y="28"/>
              <a:ext cx="250" cy="378"/>
            </a:xfrm>
            <a:prstGeom prst="rtTriangle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063" name="Rectangle 39"/>
            <p:cNvSpPr>
              <a:spLocks noChangeArrowheads="1"/>
            </p:cNvSpPr>
            <p:nvPr userDrawn="1"/>
          </p:nvSpPr>
          <p:spPr bwMode="auto">
            <a:xfrm>
              <a:off x="1" y="32"/>
              <a:ext cx="158" cy="3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064" name="Rectangle 40"/>
            <p:cNvSpPr>
              <a:spLocks noChangeArrowheads="1"/>
            </p:cNvSpPr>
            <p:nvPr userDrawn="1"/>
          </p:nvSpPr>
          <p:spPr bwMode="auto">
            <a:xfrm>
              <a:off x="1" y="396"/>
              <a:ext cx="1654" cy="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065" name="AutoShape 41"/>
            <p:cNvSpPr>
              <a:spLocks noChangeArrowheads="1"/>
            </p:cNvSpPr>
            <p:nvPr userDrawn="1"/>
          </p:nvSpPr>
          <p:spPr bwMode="auto">
            <a:xfrm>
              <a:off x="1651" y="395"/>
              <a:ext cx="37" cy="36"/>
            </a:xfrm>
            <a:prstGeom prst="rtTriangle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066" name="Rectangle 42"/>
            <p:cNvSpPr>
              <a:spLocks noChangeArrowheads="1"/>
            </p:cNvSpPr>
            <p:nvPr userDrawn="1"/>
          </p:nvSpPr>
          <p:spPr bwMode="auto">
            <a:xfrm>
              <a:off x="1" y="463"/>
              <a:ext cx="1709" cy="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067" name="AutoShape 43"/>
            <p:cNvSpPr>
              <a:spLocks noChangeArrowheads="1"/>
            </p:cNvSpPr>
            <p:nvPr userDrawn="1"/>
          </p:nvSpPr>
          <p:spPr bwMode="auto">
            <a:xfrm>
              <a:off x="1708" y="462"/>
              <a:ext cx="37" cy="36"/>
            </a:xfrm>
            <a:prstGeom prst="rtTriangle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068" name="Rectangle 44"/>
            <p:cNvSpPr>
              <a:spLocks noChangeArrowheads="1"/>
            </p:cNvSpPr>
            <p:nvPr userDrawn="1"/>
          </p:nvSpPr>
          <p:spPr bwMode="auto">
            <a:xfrm>
              <a:off x="1" y="531"/>
              <a:ext cx="1767" cy="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069" name="AutoShape 45"/>
            <p:cNvSpPr>
              <a:spLocks noChangeArrowheads="1"/>
            </p:cNvSpPr>
            <p:nvPr userDrawn="1"/>
          </p:nvSpPr>
          <p:spPr bwMode="auto">
            <a:xfrm>
              <a:off x="1766" y="530"/>
              <a:ext cx="37" cy="36"/>
            </a:xfrm>
            <a:prstGeom prst="rtTriangle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070" name="Text Box 46"/>
            <p:cNvSpPr txBox="1">
              <a:spLocks noChangeArrowheads="1"/>
            </p:cNvSpPr>
            <p:nvPr userDrawn="1"/>
          </p:nvSpPr>
          <p:spPr bwMode="auto">
            <a:xfrm>
              <a:off x="-5" y="194"/>
              <a:ext cx="44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 sz="1600">
                  <a:solidFill>
                    <a:srgbClr val="2DC6D6"/>
                  </a:solidFill>
                  <a:latin typeface="AvantGarde Md BT" pitchFamily="34" charset="0"/>
                  <a:cs typeface="+mn-cs"/>
                </a:rPr>
                <a:t>FKS</a:t>
              </a:r>
            </a:p>
          </p:txBody>
        </p:sp>
      </p:grpSp>
      <p:sp>
        <p:nvSpPr>
          <p:cNvPr id="19" name="Text Box 15"/>
          <p:cNvSpPr txBox="1">
            <a:spLocks noChangeArrowheads="1"/>
          </p:cNvSpPr>
          <p:nvPr userDrawn="1"/>
        </p:nvSpPr>
        <p:spPr bwMode="auto">
          <a:xfrm>
            <a:off x="3329297" y="6603169"/>
            <a:ext cx="2187808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000" dirty="0" smtClean="0">
                <a:cs typeface="+mn-cs"/>
              </a:rPr>
              <a:t>Tag des Systems Engineering 2014</a:t>
            </a:r>
            <a:endParaRPr lang="de-DE" sz="1000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0000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00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600">
          <a:solidFill>
            <a:srgbClr val="0000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600">
          <a:solidFill>
            <a:srgbClr val="0000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600">
          <a:solidFill>
            <a:srgbClr val="0000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600">
          <a:solidFill>
            <a:srgbClr val="000099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6515" y="1628800"/>
            <a:ext cx="8730970" cy="2250249"/>
          </a:xfrm>
        </p:spPr>
        <p:txBody>
          <a:bodyPr/>
          <a:lstStyle/>
          <a:p>
            <a:r>
              <a:rPr lang="de-DE" dirty="0" smtClean="0"/>
              <a:t>Identifikation von Varianten durch Berechnung der semantischen Differenz von Modellen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1928065"/>
          </a:xfrm>
        </p:spPr>
        <p:txBody>
          <a:bodyPr/>
          <a:lstStyle/>
          <a:p>
            <a:r>
              <a:rPr lang="de-DE" u="sng" dirty="0" smtClean="0"/>
              <a:t>Sylvia Melzer</a:t>
            </a:r>
            <a:r>
              <a:rPr lang="de-DE" dirty="0" smtClean="0"/>
              <a:t>, Ralf God, Thorsten Kiehl, </a:t>
            </a:r>
          </a:p>
          <a:p>
            <a:r>
              <a:rPr lang="de-DE" dirty="0" smtClean="0"/>
              <a:t>Ralf Möller, Michael Wessel</a:t>
            </a:r>
          </a:p>
          <a:p>
            <a:endParaRPr lang="de-DE" dirty="0" smtClean="0"/>
          </a:p>
          <a:p>
            <a:r>
              <a:rPr lang="de-DE" sz="1200" dirty="0" smtClean="0"/>
              <a:t>Technische Universität Hamburg-Harburg</a:t>
            </a:r>
          </a:p>
          <a:p>
            <a:r>
              <a:rPr lang="de-DE" sz="1200" dirty="0" smtClean="0"/>
              <a:t>Institut für Flugzeug-Kabinensysteme, </a:t>
            </a:r>
            <a:r>
              <a:rPr lang="de-DE" sz="1200" dirty="0" err="1" smtClean="0"/>
              <a:t>Nesspriel</a:t>
            </a:r>
            <a:r>
              <a:rPr lang="de-DE" sz="1200" dirty="0" smtClean="0"/>
              <a:t> 5, Hamburg</a:t>
            </a:r>
          </a:p>
          <a:p>
            <a:r>
              <a:rPr lang="de-DE" sz="1200" dirty="0" smtClean="0"/>
              <a:t>Institut für Softwaresysteme, </a:t>
            </a:r>
            <a:r>
              <a:rPr lang="de-DE" sz="1200" dirty="0" err="1" smtClean="0"/>
              <a:t>Schwarzenbergstrasse</a:t>
            </a:r>
            <a:r>
              <a:rPr lang="de-DE" sz="1200" dirty="0" smtClean="0"/>
              <a:t> 95, Hamburg</a:t>
            </a:r>
          </a:p>
          <a:p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94879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spcBef>
                <a:spcPct val="0"/>
              </a:spcBef>
              <a:spcAft>
                <a:spcPts val="1200"/>
              </a:spcAft>
            </a:pPr>
            <a:r>
              <a:rPr lang="de-DE" altLang="de-DE" dirty="0">
                <a:solidFill>
                  <a:srgbClr val="FF6600"/>
                </a:solidFill>
              </a:rPr>
              <a:t>Beschreibungslogik zur Repräsentation von </a:t>
            </a:r>
            <a:r>
              <a:rPr lang="de-DE" altLang="de-DE" dirty="0" smtClean="0">
                <a:solidFill>
                  <a:srgbClr val="FF6600"/>
                </a:solidFill>
              </a:rPr>
              <a:t>Wissen</a:t>
            </a:r>
            <a:endParaRPr lang="de-DE" altLang="de-DE" dirty="0"/>
          </a:p>
          <a:p>
            <a:pPr marL="457200" lvl="1" indent="0">
              <a:buNone/>
            </a:pPr>
            <a:r>
              <a:rPr lang="de-DE" dirty="0" err="1" smtClean="0"/>
              <a:t>Tbox</a:t>
            </a:r>
            <a:r>
              <a:rPr lang="de-DE" dirty="0" smtClean="0"/>
              <a:t>:</a:t>
            </a:r>
          </a:p>
          <a:p>
            <a:pPr lvl="1"/>
            <a:r>
              <a:rPr lang="de-DE" dirty="0" smtClean="0"/>
              <a:t>„</a:t>
            </a:r>
            <a:r>
              <a:rPr lang="de-DE" dirty="0"/>
              <a:t>ZEUS ist eine Spezialisierung des </a:t>
            </a:r>
            <a:r>
              <a:rPr lang="de-DE" dirty="0" err="1" smtClean="0"/>
              <a:t>PhasingWavefrontSensor</a:t>
            </a:r>
            <a:r>
              <a:rPr lang="de-DE" dirty="0" smtClean="0"/>
              <a:t>.“</a:t>
            </a:r>
            <a:endParaRPr lang="de-DE" dirty="0"/>
          </a:p>
          <a:p>
            <a:pPr lvl="1"/>
            <a:r>
              <a:rPr lang="de-DE" i="1" dirty="0" err="1"/>
              <a:t>PhasingWavefrontSensor</a:t>
            </a:r>
            <a:r>
              <a:rPr lang="de-DE" i="1" dirty="0"/>
              <a:t> ≡ </a:t>
            </a:r>
            <a:r>
              <a:rPr lang="de-DE" i="1" dirty="0" err="1" smtClean="0"/>
              <a:t>isSpecialized.ZEUS</a:t>
            </a:r>
            <a:endParaRPr lang="de-DE" i="1" dirty="0" smtClean="0"/>
          </a:p>
          <a:p>
            <a:pPr lvl="1"/>
            <a:endParaRPr lang="de-DE" i="1" dirty="0" smtClean="0"/>
          </a:p>
          <a:p>
            <a:pPr marL="457200" lvl="1" indent="0">
              <a:buNone/>
            </a:pPr>
            <a:r>
              <a:rPr lang="de-DE" i="1" dirty="0" err="1" smtClean="0"/>
              <a:t>Abox</a:t>
            </a:r>
            <a:r>
              <a:rPr lang="de-DE" i="1" dirty="0" smtClean="0"/>
              <a:t>:</a:t>
            </a:r>
            <a:endParaRPr lang="de-DE" i="1" dirty="0"/>
          </a:p>
          <a:p>
            <a:pPr lvl="1"/>
            <a:r>
              <a:rPr lang="de-DE" i="1" dirty="0"/>
              <a:t>„Es gibt eine Instanz </a:t>
            </a:r>
            <a:r>
              <a:rPr lang="de-DE" i="1" dirty="0" err="1"/>
              <a:t>zeus</a:t>
            </a:r>
            <a:r>
              <a:rPr lang="de-DE" i="1" dirty="0"/>
              <a:t> vom Konzept ZEUS</a:t>
            </a:r>
            <a:r>
              <a:rPr lang="de-DE" i="1" dirty="0" smtClean="0"/>
              <a:t>.“</a:t>
            </a:r>
          </a:p>
          <a:p>
            <a:pPr lvl="1"/>
            <a:r>
              <a:rPr lang="de-DE" i="1" dirty="0" err="1" smtClean="0"/>
              <a:t>zeus</a:t>
            </a:r>
            <a:r>
              <a:rPr lang="de-DE" i="1" dirty="0" smtClean="0"/>
              <a:t> : ZEUS</a:t>
            </a:r>
            <a:endParaRPr lang="de-DE" i="1" dirty="0"/>
          </a:p>
          <a:p>
            <a:pPr lvl="1"/>
            <a:endParaRPr lang="de-DE" i="1" dirty="0" smtClean="0"/>
          </a:p>
          <a:p>
            <a:pPr marL="457200" lvl="1" indent="0">
              <a:buNone/>
            </a:pPr>
            <a:endParaRPr lang="de-DE" altLang="de-DE" dirty="0"/>
          </a:p>
          <a:p>
            <a:pPr marL="342900" lvl="1" indent="-342900">
              <a:buNone/>
            </a:pPr>
            <a:endParaRPr lang="de-DE" altLang="de-DE" dirty="0"/>
          </a:p>
          <a:p>
            <a:endParaRPr lang="de-DE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 sz="1800" b="1" kern="0" dirty="0" smtClean="0"/>
          </a:p>
          <a:p>
            <a:r>
              <a:rPr lang="de-DE" altLang="de-DE" sz="1800" b="1" kern="0" dirty="0" smtClean="0"/>
              <a:t>Ontologie</a:t>
            </a:r>
          </a:p>
        </p:txBody>
      </p:sp>
    </p:spTree>
    <p:extLst>
      <p:ext uri="{BB962C8B-B14F-4D97-AF65-F5344CB8AC3E}">
        <p14:creationId xmlns:p14="http://schemas.microsoft.com/office/powerpoint/2010/main" val="46405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1"/>
          <p:cNvSpPr txBox="1">
            <a:spLocks/>
          </p:cNvSpPr>
          <p:nvPr/>
        </p:nvSpPr>
        <p:spPr bwMode="auto">
          <a:xfrm>
            <a:off x="403225" y="1349375"/>
            <a:ext cx="864235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lang="de-DE" sz="2000" b="1" dirty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de-DE" sz="2000" dirty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de-DE" sz="2000" dirty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000" dirty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000" dirty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57150" indent="0">
              <a:spcBef>
                <a:spcPct val="0"/>
              </a:spcBef>
              <a:spcAft>
                <a:spcPts val="1200"/>
              </a:spcAft>
            </a:pPr>
            <a:r>
              <a:rPr lang="de-DE" altLang="de-DE" kern="0" dirty="0" smtClean="0">
                <a:solidFill>
                  <a:srgbClr val="FF6600"/>
                </a:solidFill>
              </a:rPr>
              <a:t>Beschreibungslogik zur Repräsentation von Wissen</a:t>
            </a:r>
          </a:p>
          <a:p>
            <a:pPr lvl="1"/>
            <a:endParaRPr lang="de-DE" altLang="de-DE" kern="0" dirty="0" smtClean="0"/>
          </a:p>
          <a:p>
            <a:pPr lvl="1"/>
            <a:endParaRPr lang="de-DE" altLang="de-DE" kern="0" dirty="0" smtClean="0"/>
          </a:p>
          <a:p>
            <a:endParaRPr lang="de-DE" kern="0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 sz="1800" b="1" kern="0" dirty="0" smtClean="0"/>
          </a:p>
          <a:p>
            <a:r>
              <a:rPr lang="de-DE" altLang="de-DE" sz="1800" b="1" kern="0" dirty="0" smtClean="0"/>
              <a:t>Ontologie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3664398"/>
                  </p:ext>
                </p:extLst>
              </p:nvPr>
            </p:nvGraphicFramePr>
            <p:xfrm>
              <a:off x="611561" y="3061273"/>
              <a:ext cx="3600400" cy="31580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2642"/>
                    <a:gridCol w="2597758"/>
                  </a:tblGrid>
                  <a:tr h="620172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Syntax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</a:tr>
                  <a:tr h="5356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Atomares Konzept</a:t>
                          </a:r>
                          <a:endParaRPr lang="de-DE" dirty="0"/>
                        </a:p>
                      </a:txBody>
                      <a:tcPr/>
                    </a:tc>
                  </a:tr>
                  <a:tr h="51499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Atomare Rolle</a:t>
                          </a:r>
                          <a:endParaRPr lang="de-DE" dirty="0"/>
                        </a:p>
                      </a:txBody>
                      <a:tcPr/>
                    </a:tc>
                  </a:tr>
                  <a:tr h="47644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𝐶</m:t>
                                </m:r>
                                <m:r>
                                  <a:rPr lang="de-DE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⊓</m:t>
                                </m:r>
                                <m:r>
                                  <a:rPr lang="de-DE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Konjunktion</a:t>
                          </a:r>
                          <a:endParaRPr lang="de-DE" dirty="0"/>
                        </a:p>
                      </a:txBody>
                      <a:tcPr/>
                    </a:tc>
                  </a:tr>
                  <a:tr h="47644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𝐶</m:t>
                                </m:r>
                                <m:r>
                                  <a:rPr lang="de-DE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⊔</m:t>
                                </m:r>
                                <m:r>
                                  <a:rPr lang="de-DE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Disjunktion</a:t>
                          </a:r>
                          <a:endParaRPr lang="de-DE" dirty="0"/>
                        </a:p>
                      </a:txBody>
                      <a:tcPr/>
                    </a:tc>
                  </a:tr>
                  <a:tr h="53430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¬</m:t>
                                </m:r>
                                <m:r>
                                  <a:rPr lang="de-DE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Negation</a:t>
                          </a:r>
                          <a:endParaRPr lang="de-DE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8998534"/>
                  </p:ext>
                </p:extLst>
              </p:nvPr>
            </p:nvGraphicFramePr>
            <p:xfrm>
              <a:off x="611561" y="3061273"/>
              <a:ext cx="3600400" cy="31580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2642"/>
                    <a:gridCol w="2597758"/>
                  </a:tblGrid>
                  <a:tr h="620172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Syntax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</a:tr>
                  <a:tr h="535688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121591" r="-258182" b="-373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Atomares Konzept</a:t>
                          </a:r>
                          <a:endParaRPr lang="de-DE" dirty="0"/>
                        </a:p>
                      </a:txBody>
                      <a:tcPr/>
                    </a:tc>
                  </a:tr>
                  <a:tr h="51499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232143" r="-258182" b="-2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Atomare Rolle</a:t>
                          </a:r>
                          <a:endParaRPr lang="de-DE" dirty="0"/>
                        </a:p>
                      </a:txBody>
                      <a:tcPr/>
                    </a:tc>
                  </a:tr>
                  <a:tr h="476442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357692" r="-258182" b="-214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Konjunktion</a:t>
                          </a:r>
                          <a:endParaRPr lang="de-DE" dirty="0"/>
                        </a:p>
                      </a:txBody>
                      <a:tcPr/>
                    </a:tc>
                  </a:tr>
                  <a:tr h="476442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457692" r="-258182" b="-114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Disjunktion</a:t>
                          </a:r>
                          <a:endParaRPr lang="de-DE" dirty="0"/>
                        </a:p>
                      </a:txBody>
                      <a:tcPr/>
                    </a:tc>
                  </a:tr>
                  <a:tr h="534302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494318" r="-258182" b="-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Negation</a:t>
                          </a:r>
                          <a:endParaRPr lang="de-DE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8" name="Picture 9" descr="M:\Downloads\box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45" y="1848017"/>
            <a:ext cx="971833" cy="7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1876122" y="2472280"/>
            <a:ext cx="1345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Tbox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el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7829417"/>
                  </p:ext>
                </p:extLst>
              </p:nvPr>
            </p:nvGraphicFramePr>
            <p:xfrm>
              <a:off x="4436985" y="3068960"/>
              <a:ext cx="3600400" cy="16708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2642"/>
                    <a:gridCol w="2597758"/>
                  </a:tblGrid>
                  <a:tr h="620172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Syntax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</a:tr>
                  <a:tr h="5356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  <m:r>
                                  <a:rPr lang="de-DE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:</m:t>
                                </m:r>
                                <m:r>
                                  <a:rPr lang="de-DE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Konzeptassertion </a:t>
                          </a:r>
                          <a:endParaRPr lang="de-DE" dirty="0"/>
                        </a:p>
                      </a:txBody>
                      <a:tcPr/>
                    </a:tc>
                  </a:tr>
                  <a:tr h="51499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de-DE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lang="de-DE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,</m:t>
                                    </m:r>
                                    <m:r>
                                      <a:rPr lang="de-DE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a:rPr lang="de-DE" sz="18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:</m:t>
                                </m:r>
                                <m:r>
                                  <a:rPr lang="de-DE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Rollenassertion</a:t>
                          </a:r>
                          <a:endParaRPr lang="de-DE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el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7829417"/>
                  </p:ext>
                </p:extLst>
              </p:nvPr>
            </p:nvGraphicFramePr>
            <p:xfrm>
              <a:off x="4436985" y="3068960"/>
              <a:ext cx="3600400" cy="16708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2642"/>
                    <a:gridCol w="2597758"/>
                  </a:tblGrid>
                  <a:tr h="620172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Syntax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</a:tr>
                  <a:tr h="535688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610" t="-121591" r="-260366" b="-965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Konzeptassertion </a:t>
                          </a:r>
                          <a:endParaRPr lang="de-DE" dirty="0"/>
                        </a:p>
                      </a:txBody>
                      <a:tcPr/>
                    </a:tc>
                  </a:tr>
                  <a:tr h="51499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610" t="-229412" r="-2603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Rollenassertion</a:t>
                          </a:r>
                          <a:endParaRPr lang="de-DE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11" name="Picture 9" descr="M:\Downloads\box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125" y="1836402"/>
            <a:ext cx="971833" cy="7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5788902" y="2460665"/>
            <a:ext cx="1345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A</a:t>
            </a:r>
            <a:r>
              <a:rPr lang="de-DE" dirty="0" err="1" smtClean="0"/>
              <a:t>box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233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 sz="1800" b="1" kern="0" dirty="0" smtClean="0"/>
          </a:p>
          <a:p>
            <a:r>
              <a:rPr lang="de-DE" altLang="de-DE" sz="1800" b="1" kern="0" dirty="0" smtClean="0"/>
              <a:t>Semantische Differenz der Sensoren ZEUS und SHAPS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1"/>
              <p:cNvSpPr>
                <a:spLocks noGrp="1"/>
              </p:cNvSpPr>
              <p:nvPr>
                <p:ph idx="1"/>
              </p:nvPr>
            </p:nvSpPr>
            <p:spPr>
              <a:xfrm>
                <a:off x="250825" y="1196975"/>
                <a:ext cx="8642350" cy="5184775"/>
              </a:xfrm>
            </p:spPr>
            <p:txBody>
              <a:bodyPr/>
              <a:lstStyle/>
              <a:p>
                <a:pPr marL="57150" indent="0">
                  <a:spcBef>
                    <a:spcPct val="0"/>
                  </a:spcBef>
                  <a:spcAft>
                    <a:spcPts val="1200"/>
                  </a:spcAft>
                </a:pPr>
                <a:r>
                  <a:rPr lang="de-DE" altLang="de-DE" dirty="0" smtClean="0">
                    <a:solidFill>
                      <a:srgbClr val="FF6600"/>
                    </a:solidFill>
                  </a:rPr>
                  <a:t>Wie unterscheidet sich der Sensor ZEUS vom Sensor SHAPS?</a:t>
                </a:r>
                <a:endParaRPr lang="de-DE" dirty="0" smtClean="0"/>
              </a:p>
              <a:p>
                <a:pPr lvl="1"/>
                <a:r>
                  <a:rPr lang="de-DE" dirty="0" smtClean="0"/>
                  <a:t>Antwort liefert die Berechnung der semantischen Differenz beider </a:t>
                </a:r>
                <a:r>
                  <a:rPr lang="de-DE" dirty="0"/>
                  <a:t>S</a:t>
                </a:r>
                <a:r>
                  <a:rPr lang="de-DE" dirty="0" smtClean="0"/>
                  <a:t>ensoren.</a:t>
                </a:r>
              </a:p>
              <a:p>
                <a:pPr lvl="1"/>
                <a:endParaRPr lang="de-DE" dirty="0" smtClean="0"/>
              </a:p>
              <a:p>
                <a:pPr lvl="1"/>
                <a:r>
                  <a:rPr lang="de-DE" dirty="0" smtClean="0"/>
                  <a:t>Semantische Differenz:</a:t>
                </a:r>
              </a:p>
              <a:p>
                <a:pPr marL="719138" lvl="1" indent="-261938" defTabSz="719138">
                  <a:buNone/>
                  <a:tabLst>
                    <a:tab pos="719138" algn="l"/>
                  </a:tabLst>
                </a:pPr>
                <a:r>
                  <a:rPr lang="de-DE" dirty="0"/>
                  <a:t>	</a:t>
                </a:r>
                <a:r>
                  <a:rPr lang="de-DE" dirty="0" smtClean="0"/>
                  <a:t>Es gibt eine Abbildung </a:t>
                </a:r>
                <a:r>
                  <a:rPr lang="de-DE" b="1" i="1" dirty="0"/>
                  <a:t>φ</a:t>
                </a:r>
                <a:r>
                  <a:rPr lang="de-DE" b="1" dirty="0"/>
                  <a:t>:</a:t>
                </a:r>
                <a:r>
                  <a:rPr lang="de-DE" b="1" i="1" dirty="0"/>
                  <a:t>inds(SHAPS)</a:t>
                </a:r>
                <a:r>
                  <a:rPr lang="de-DE" b="1" i="1" dirty="0">
                    <a:sym typeface="Wingdings" panose="05000000000000000000" pitchFamily="2" charset="2"/>
                  </a:rPr>
                  <a:t></a:t>
                </a:r>
                <a:r>
                  <a:rPr lang="de-DE" b="1" i="1" dirty="0"/>
                  <a:t>inds(ZEUS</a:t>
                </a:r>
                <a:r>
                  <a:rPr lang="de-DE" b="1" i="1" dirty="0" smtClean="0"/>
                  <a:t>)</a:t>
                </a:r>
                <a:r>
                  <a:rPr lang="de-DE" i="1" dirty="0" smtClean="0"/>
                  <a:t>, </a:t>
                </a:r>
                <a:endParaRPr lang="de-DE" dirty="0"/>
              </a:p>
              <a:p>
                <a:pPr marL="719138" lvl="1" indent="-261938" defTabSz="719138">
                  <a:buNone/>
                  <a:tabLst>
                    <a:tab pos="719138" algn="l"/>
                  </a:tabLst>
                </a:pPr>
                <a:r>
                  <a:rPr lang="de-DE" dirty="0" smtClean="0"/>
                  <a:t>	sodass gilt </a:t>
                </a:r>
                <a:r>
                  <a:rPr lang="de-DE" b="1" i="1" dirty="0" smtClean="0"/>
                  <a:t>(</a:t>
                </a:r>
                <a14:m>
                  <m:oMath xmlns:m="http://schemas.openxmlformats.org/officeDocument/2006/math">
                    <m:r>
                      <a:rPr lang="de-DE" b="1" i="1" smtClean="0">
                        <a:latin typeface="Cambria Math"/>
                      </a:rPr>
                      <m:t>𝑻</m:t>
                    </m:r>
                  </m:oMath>
                </a14:m>
                <a:r>
                  <a:rPr lang="de-DE" b="1" i="1" dirty="0" smtClean="0"/>
                  <a:t>, </a:t>
                </a:r>
                <a:r>
                  <a:rPr lang="de-DE" b="1" i="1" dirty="0"/>
                  <a:t>φ(SHAPS)∪∆</a:t>
                </a:r>
                <a:r>
                  <a:rPr lang="de-DE" b="1" i="1" baseline="-25000" dirty="0"/>
                  <a:t>ZEUS,SHAPS</a:t>
                </a:r>
                <a:r>
                  <a:rPr lang="de-DE" b="1" i="1" dirty="0"/>
                  <a:t>) </a:t>
                </a:r>
                <a14:m>
                  <m:oMath xmlns:m="http://schemas.openxmlformats.org/officeDocument/2006/math">
                    <m:r>
                      <a:rPr lang="de-DE" b="1" i="1" dirty="0">
                        <a:latin typeface="Cambria Math"/>
                      </a:rPr>
                      <m:t>⊨</m:t>
                    </m:r>
                  </m:oMath>
                </a14:m>
                <a:r>
                  <a:rPr lang="de-DE" b="1" i="1" dirty="0"/>
                  <a:t> </a:t>
                </a:r>
                <a:r>
                  <a:rPr lang="de-DE" b="1" i="1" dirty="0" smtClean="0"/>
                  <a:t>ZEUS</a:t>
                </a:r>
                <a:r>
                  <a:rPr lang="de-DE" dirty="0" smtClean="0"/>
                  <a:t>.</a:t>
                </a:r>
                <a:endParaRPr lang="de-DE" dirty="0"/>
              </a:p>
              <a:p>
                <a:pPr marL="457200" lvl="1" indent="0" defTabSz="719138">
                  <a:buNone/>
                </a:pPr>
                <a:endParaRPr lang="de-DE" i="1" dirty="0" smtClean="0"/>
              </a:p>
            </p:txBody>
          </p:sp>
        </mc:Choice>
        <mc:Fallback xmlns="">
          <p:sp>
            <p:nvSpPr>
              <p:cNvPr id="4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0825" y="1196975"/>
                <a:ext cx="8642350" cy="5184775"/>
              </a:xfrm>
              <a:blipFill rotWithShape="1">
                <a:blip r:embed="rId2"/>
                <a:stretch>
                  <a:fillRect l="-71" t="-47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763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7150" indent="0">
                  <a:spcBef>
                    <a:spcPct val="0"/>
                  </a:spcBef>
                  <a:spcAft>
                    <a:spcPts val="1200"/>
                  </a:spcAft>
                </a:pPr>
                <a:r>
                  <a:rPr lang="de-DE" altLang="de-DE" dirty="0" smtClean="0">
                    <a:solidFill>
                      <a:srgbClr val="FF6600"/>
                    </a:solidFill>
                  </a:rPr>
                  <a:t>Wie </a:t>
                </a:r>
                <a:r>
                  <a:rPr lang="de-DE" altLang="de-DE" dirty="0">
                    <a:solidFill>
                      <a:srgbClr val="FF6600"/>
                    </a:solidFill>
                  </a:rPr>
                  <a:t>unterscheidet sich der Sensor ZEUS vom Sensor SHAPS?</a:t>
                </a:r>
                <a:endParaRPr lang="de-DE" dirty="0"/>
              </a:p>
              <a:p>
                <a:pPr lvl="1"/>
                <a:r>
                  <a:rPr lang="de-DE" sz="1800" i="1" dirty="0" smtClean="0"/>
                  <a:t>φ</a:t>
                </a:r>
                <a:r>
                  <a:rPr lang="de-DE" sz="1800" dirty="0" smtClean="0"/>
                  <a:t>:</a:t>
                </a:r>
                <a:r>
                  <a:rPr lang="de-DE" sz="1800" i="1" dirty="0" smtClean="0"/>
                  <a:t>inds(SHAPS)</a:t>
                </a:r>
                <a:r>
                  <a:rPr lang="de-DE" sz="1800" i="1" dirty="0">
                    <a:sym typeface="Wingdings" panose="05000000000000000000" pitchFamily="2" charset="2"/>
                  </a:rPr>
                  <a:t></a:t>
                </a:r>
                <a:r>
                  <a:rPr lang="de-DE" sz="1800" i="1" dirty="0" smtClean="0"/>
                  <a:t>inds(ZEUS)</a:t>
                </a:r>
                <a:r>
                  <a:rPr lang="de-DE" sz="1800" dirty="0" smtClean="0"/>
                  <a:t>, </a:t>
                </a:r>
                <a:r>
                  <a:rPr lang="de-DE" sz="1800" i="1" dirty="0" smtClean="0"/>
                  <a:t>(T, φ(SHAPS)∪∆</a:t>
                </a:r>
                <a:r>
                  <a:rPr lang="de-DE" sz="1800" i="1" baseline="-25000" dirty="0" smtClean="0"/>
                  <a:t>ZEUS,SHAPS</a:t>
                </a:r>
                <a:r>
                  <a:rPr lang="de-DE" sz="1800" i="1" dirty="0" smtClean="0"/>
                  <a:t>) </a:t>
                </a:r>
                <a14:m>
                  <m:oMath xmlns:m="http://schemas.openxmlformats.org/officeDocument/2006/math">
                    <m:r>
                      <a:rPr lang="de-DE" sz="1800" i="1" dirty="0">
                        <a:latin typeface="Cambria Math"/>
                      </a:rPr>
                      <m:t>⊨</m:t>
                    </m:r>
                  </m:oMath>
                </a14:m>
                <a:r>
                  <a:rPr lang="de-DE" sz="1800" i="1" dirty="0"/>
                  <a:t> </a:t>
                </a:r>
                <a:r>
                  <a:rPr lang="de-DE" sz="1800" i="1" dirty="0" smtClean="0"/>
                  <a:t>ZEUS</a:t>
                </a:r>
              </a:p>
              <a:p>
                <a:pPr lvl="1"/>
                <a:endParaRPr lang="de-DE" i="1" dirty="0" smtClean="0"/>
              </a:p>
              <a:p>
                <a:pPr lvl="1"/>
                <a:endParaRPr lang="de-DE" i="1" dirty="0"/>
              </a:p>
              <a:p>
                <a:pPr lvl="1"/>
                <a:endParaRPr lang="de-DE" i="1" dirty="0" smtClean="0"/>
              </a:p>
              <a:p>
                <a:pPr lvl="1"/>
                <a:endParaRPr lang="de-DE" dirty="0" smtClean="0"/>
              </a:p>
              <a:p>
                <a:pPr marL="57150" indent="0">
                  <a:spcBef>
                    <a:spcPct val="0"/>
                  </a:spcBef>
                  <a:spcAft>
                    <a:spcPts val="1200"/>
                  </a:spcAft>
                </a:pPr>
                <a:endParaRPr lang="de-DE" altLang="de-DE" dirty="0" smtClean="0">
                  <a:solidFill>
                    <a:srgbClr val="FF6600"/>
                  </a:solidFill>
                </a:endParaRPr>
              </a:p>
              <a:p>
                <a:pPr marL="57150" indent="0">
                  <a:spcBef>
                    <a:spcPct val="0"/>
                  </a:spcBef>
                  <a:spcAft>
                    <a:spcPts val="1200"/>
                  </a:spcAft>
                </a:pPr>
                <a:r>
                  <a:rPr lang="de-DE" altLang="de-DE" dirty="0" smtClean="0">
                    <a:solidFill>
                      <a:srgbClr val="FF6600"/>
                    </a:solidFill>
                  </a:rPr>
                  <a:t>Wie </a:t>
                </a:r>
                <a:r>
                  <a:rPr lang="de-DE" altLang="de-DE" dirty="0">
                    <a:solidFill>
                      <a:srgbClr val="FF6600"/>
                    </a:solidFill>
                  </a:rPr>
                  <a:t>unterscheidet sich der Sensor </a:t>
                </a:r>
                <a:r>
                  <a:rPr lang="de-DE" altLang="de-DE" dirty="0" smtClean="0">
                    <a:solidFill>
                      <a:srgbClr val="FF6600"/>
                    </a:solidFill>
                  </a:rPr>
                  <a:t>SHAPS vom </a:t>
                </a:r>
                <a:r>
                  <a:rPr lang="de-DE" altLang="de-DE" dirty="0">
                    <a:solidFill>
                      <a:srgbClr val="FF6600"/>
                    </a:solidFill>
                  </a:rPr>
                  <a:t>Sensor </a:t>
                </a:r>
                <a:r>
                  <a:rPr lang="de-DE" altLang="de-DE" dirty="0" smtClean="0">
                    <a:solidFill>
                      <a:srgbClr val="FF6600"/>
                    </a:solidFill>
                  </a:rPr>
                  <a:t>ZEUS?</a:t>
                </a:r>
                <a:endParaRPr lang="de-DE" dirty="0"/>
              </a:p>
              <a:p>
                <a:pPr lvl="1"/>
                <a:r>
                  <a:rPr lang="de-DE" sz="1800" i="1" dirty="0" smtClean="0"/>
                  <a:t>φ</a:t>
                </a:r>
                <a:r>
                  <a:rPr lang="de-DE" sz="1800" dirty="0" smtClean="0"/>
                  <a:t>:</a:t>
                </a:r>
                <a:r>
                  <a:rPr lang="de-DE" sz="1800" i="1" dirty="0" smtClean="0"/>
                  <a:t>inds(ZEUS)</a:t>
                </a:r>
                <a:r>
                  <a:rPr lang="de-DE" sz="1800" i="1" dirty="0">
                    <a:sym typeface="Wingdings" panose="05000000000000000000" pitchFamily="2" charset="2"/>
                  </a:rPr>
                  <a:t></a:t>
                </a:r>
                <a:r>
                  <a:rPr lang="de-DE" sz="1800" i="1" dirty="0" smtClean="0"/>
                  <a:t>inds(SHAPS)</a:t>
                </a:r>
                <a:r>
                  <a:rPr lang="de-DE" sz="1800" dirty="0" smtClean="0"/>
                  <a:t>, </a:t>
                </a:r>
                <a:r>
                  <a:rPr lang="de-DE" sz="1800" i="1" dirty="0" smtClean="0"/>
                  <a:t>(</a:t>
                </a:r>
                <a:r>
                  <a:rPr lang="de-DE" sz="1800" i="1" dirty="0"/>
                  <a:t>T, </a:t>
                </a:r>
                <a:r>
                  <a:rPr lang="de-DE" sz="1800" i="1" dirty="0" smtClean="0"/>
                  <a:t>φ(ZEUS)∪∆</a:t>
                </a:r>
                <a:r>
                  <a:rPr lang="de-DE" sz="1800" i="1" baseline="-25000" dirty="0" smtClean="0"/>
                  <a:t>SHAPS,ZEUS</a:t>
                </a:r>
                <a:r>
                  <a:rPr lang="de-DE" sz="1800" i="1" dirty="0" smtClean="0"/>
                  <a:t>) </a:t>
                </a:r>
                <a14:m>
                  <m:oMath xmlns:m="http://schemas.openxmlformats.org/officeDocument/2006/math">
                    <m:r>
                      <a:rPr lang="de-DE" sz="1800" i="1" dirty="0">
                        <a:latin typeface="Cambria Math"/>
                      </a:rPr>
                      <m:t>⊨</m:t>
                    </m:r>
                  </m:oMath>
                </a14:m>
                <a:r>
                  <a:rPr lang="de-DE" sz="1800" i="1" dirty="0"/>
                  <a:t> </a:t>
                </a:r>
                <a:r>
                  <a:rPr lang="de-DE" sz="1800" i="1" dirty="0" smtClean="0"/>
                  <a:t>SHAPS</a:t>
                </a:r>
                <a:endParaRPr lang="de-DE" sz="1800" i="1" dirty="0"/>
              </a:p>
              <a:p>
                <a:pPr lvl="1"/>
                <a:endParaRPr lang="de-DE" dirty="0"/>
              </a:p>
            </p:txBody>
          </p:sp>
        </mc:Choice>
        <mc:Fallback xmlns=""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1" t="-47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 sz="1800" b="1" kern="0" dirty="0"/>
          </a:p>
          <a:p>
            <a:r>
              <a:rPr lang="de-DE" altLang="de-DE" sz="1800" b="1" kern="0" dirty="0"/>
              <a:t>Semantische Differenz der Sensoren ZEUS und SHAPS</a:t>
            </a:r>
          </a:p>
        </p:txBody>
      </p:sp>
      <p:grpSp>
        <p:nvGrpSpPr>
          <p:cNvPr id="18" name="Gruppieren 17"/>
          <p:cNvGrpSpPr/>
          <p:nvPr/>
        </p:nvGrpSpPr>
        <p:grpSpPr>
          <a:xfrm>
            <a:off x="1106615" y="2258870"/>
            <a:ext cx="7020780" cy="1125125"/>
            <a:chOff x="1106615" y="2843935"/>
            <a:chExt cx="7020780" cy="1125125"/>
          </a:xfrm>
        </p:grpSpPr>
        <p:sp>
          <p:nvSpPr>
            <p:cNvPr id="4" name="Rechteck 3"/>
            <p:cNvSpPr/>
            <p:nvPr/>
          </p:nvSpPr>
          <p:spPr>
            <a:xfrm>
              <a:off x="1106615" y="2843935"/>
              <a:ext cx="7020780" cy="112512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2369015" y="2933946"/>
              <a:ext cx="2518020" cy="94510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srgbClr val="000000"/>
                </a:solidFill>
              </a:endParaRPr>
            </a:p>
          </p:txBody>
        </p:sp>
        <p:sp>
          <p:nvSpPr>
            <p:cNvPr id="12" name="Ellipse 11"/>
            <p:cNvSpPr/>
            <p:nvPr/>
          </p:nvSpPr>
          <p:spPr>
            <a:xfrm>
              <a:off x="3625767" y="2933946"/>
              <a:ext cx="2926453" cy="94510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1421650" y="3180746"/>
              <a:ext cx="1215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i="1" dirty="0" smtClean="0">
                  <a:solidFill>
                    <a:srgbClr val="000000"/>
                  </a:solidFill>
                </a:rPr>
                <a:t>ZEUS</a:t>
              </a:r>
              <a:endParaRPr lang="de-DE" i="1" dirty="0">
                <a:solidFill>
                  <a:srgbClr val="000000"/>
                </a:solidFill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6462210" y="3147356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i="1" dirty="0" smtClean="0">
                  <a:solidFill>
                    <a:srgbClr val="000000"/>
                  </a:solidFill>
                </a:rPr>
                <a:t> SHAPS</a:t>
              </a:r>
              <a:endParaRPr lang="de-DE" i="1" dirty="0">
                <a:solidFill>
                  <a:srgbClr val="000000"/>
                </a:solidFill>
              </a:endParaRPr>
            </a:p>
          </p:txBody>
        </p:sp>
        <p:sp>
          <p:nvSpPr>
            <p:cNvPr id="15" name="Rechteck 14"/>
            <p:cNvSpPr/>
            <p:nvPr/>
          </p:nvSpPr>
          <p:spPr>
            <a:xfrm>
              <a:off x="2411760" y="3237221"/>
              <a:ext cx="117852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sz="1600" i="1" dirty="0" smtClean="0">
                  <a:solidFill>
                    <a:srgbClr val="000000"/>
                  </a:solidFill>
                </a:rPr>
                <a:t>∆</a:t>
              </a:r>
              <a:r>
                <a:rPr lang="de-DE" sz="1600" i="1" baseline="-25000" dirty="0" smtClean="0">
                  <a:solidFill>
                    <a:srgbClr val="000000"/>
                  </a:solidFill>
                </a:rPr>
                <a:t>ZEUS,SHAPS</a:t>
              </a:r>
              <a:endParaRPr lang="de-DE" sz="1600" dirty="0">
                <a:solidFill>
                  <a:srgbClr val="000000"/>
                </a:solidFill>
              </a:endParaRPr>
            </a:p>
          </p:txBody>
        </p:sp>
        <p:sp>
          <p:nvSpPr>
            <p:cNvPr id="16" name="Rechteck 15"/>
            <p:cNvSpPr/>
            <p:nvPr/>
          </p:nvSpPr>
          <p:spPr>
            <a:xfrm>
              <a:off x="3737361" y="3225462"/>
              <a:ext cx="114967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600" i="1" dirty="0" smtClean="0">
                  <a:solidFill>
                    <a:srgbClr val="000000"/>
                  </a:solidFill>
                </a:rPr>
                <a:t>φ(SHAPS)</a:t>
              </a: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7" name="Ellipse 16"/>
            <p:cNvSpPr/>
            <p:nvPr/>
          </p:nvSpPr>
          <p:spPr>
            <a:xfrm>
              <a:off x="2366755" y="2933946"/>
              <a:ext cx="2518020" cy="945105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srgbClr val="000000"/>
                </a:solidFill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1106615" y="2843935"/>
              <a:ext cx="4950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i="1" dirty="0" smtClean="0">
                  <a:solidFill>
                    <a:schemeClr val="bg2">
                      <a:lumMod val="50000"/>
                    </a:schemeClr>
                  </a:solidFill>
                </a:rPr>
                <a:t>T</a:t>
              </a:r>
              <a:endParaRPr lang="de-DE" i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23" name="Gruppieren 22"/>
          <p:cNvGrpSpPr/>
          <p:nvPr/>
        </p:nvGrpSpPr>
        <p:grpSpPr>
          <a:xfrm>
            <a:off x="1106615" y="4914165"/>
            <a:ext cx="7020780" cy="1125125"/>
            <a:chOff x="1106615" y="5274205"/>
            <a:chExt cx="7020780" cy="1125125"/>
          </a:xfrm>
        </p:grpSpPr>
        <p:sp>
          <p:nvSpPr>
            <p:cNvPr id="19" name="Rechteck 18"/>
            <p:cNvSpPr/>
            <p:nvPr/>
          </p:nvSpPr>
          <p:spPr>
            <a:xfrm>
              <a:off x="1106615" y="5274205"/>
              <a:ext cx="7020780" cy="112512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Ellipse 4"/>
            <p:cNvSpPr/>
            <p:nvPr/>
          </p:nvSpPr>
          <p:spPr>
            <a:xfrm>
              <a:off x="3851920" y="5364215"/>
              <a:ext cx="2655295" cy="9451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1376645" y="5577625"/>
              <a:ext cx="1215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i="1" dirty="0" smtClean="0">
                  <a:solidFill>
                    <a:srgbClr val="000000"/>
                  </a:solidFill>
                </a:rPr>
                <a:t>ZEUS</a:t>
              </a:r>
              <a:endParaRPr lang="de-DE" i="1" dirty="0">
                <a:solidFill>
                  <a:srgbClr val="000000"/>
                </a:solidFill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6462210" y="5577625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i="1" dirty="0" smtClean="0">
                  <a:solidFill>
                    <a:srgbClr val="000000"/>
                  </a:solidFill>
                </a:rPr>
                <a:t>SHAPS</a:t>
              </a:r>
              <a:endParaRPr lang="de-DE" i="1" dirty="0">
                <a:solidFill>
                  <a:srgbClr val="000000"/>
                </a:solidFill>
              </a:endParaRPr>
            </a:p>
          </p:txBody>
        </p:sp>
        <p:sp>
          <p:nvSpPr>
            <p:cNvPr id="8" name="Rechteck 7"/>
            <p:cNvSpPr/>
            <p:nvPr/>
          </p:nvSpPr>
          <p:spPr>
            <a:xfrm>
              <a:off x="5084229" y="5605934"/>
              <a:ext cx="117852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sz="1600" i="1" dirty="0" smtClean="0">
                  <a:solidFill>
                    <a:srgbClr val="000000"/>
                  </a:solidFill>
                </a:rPr>
                <a:t>∆</a:t>
              </a:r>
              <a:r>
                <a:rPr lang="de-DE" sz="1600" i="1" baseline="-25000" dirty="0" smtClean="0">
                  <a:solidFill>
                    <a:srgbClr val="000000"/>
                  </a:solidFill>
                </a:rPr>
                <a:t>SHAPS,ZEUS</a:t>
              </a:r>
              <a:endParaRPr lang="de-DE" sz="1600" dirty="0">
                <a:solidFill>
                  <a:srgbClr val="000000"/>
                </a:solidFill>
              </a:endParaRPr>
            </a:p>
          </p:txBody>
        </p:sp>
        <p:sp>
          <p:nvSpPr>
            <p:cNvPr id="10" name="Ellipse 9"/>
            <p:cNvSpPr/>
            <p:nvPr/>
          </p:nvSpPr>
          <p:spPr>
            <a:xfrm>
              <a:off x="2321750" y="5364215"/>
              <a:ext cx="2518020" cy="94510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srgbClr val="000000"/>
                </a:solidFill>
              </a:endParaRPr>
            </a:p>
          </p:txBody>
        </p:sp>
        <p:sp>
          <p:nvSpPr>
            <p:cNvPr id="9" name="Rechteck 8"/>
            <p:cNvSpPr/>
            <p:nvPr/>
          </p:nvSpPr>
          <p:spPr>
            <a:xfrm>
              <a:off x="3839833" y="5655731"/>
              <a:ext cx="100219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600" i="1" dirty="0" smtClean="0">
                  <a:solidFill>
                    <a:srgbClr val="000000"/>
                  </a:solidFill>
                </a:rPr>
                <a:t>φ(ZEUS)</a:t>
              </a: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21" name="Ellipse 20"/>
            <p:cNvSpPr/>
            <p:nvPr/>
          </p:nvSpPr>
          <p:spPr>
            <a:xfrm>
              <a:off x="3851920" y="5364214"/>
              <a:ext cx="2656423" cy="945105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1106615" y="5274205"/>
              <a:ext cx="4950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i="1" dirty="0" smtClean="0">
                  <a:solidFill>
                    <a:schemeClr val="bg2">
                      <a:lumMod val="50000"/>
                    </a:schemeClr>
                  </a:solidFill>
                </a:rPr>
                <a:t>T</a:t>
              </a:r>
              <a:endParaRPr lang="de-DE" i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779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1"/>
              <p:cNvSpPr>
                <a:spLocks noGrp="1"/>
              </p:cNvSpPr>
              <p:nvPr>
                <p:ph idx="1"/>
              </p:nvPr>
            </p:nvSpPr>
            <p:spPr>
              <a:xfrm>
                <a:off x="250825" y="1196975"/>
                <a:ext cx="8642350" cy="5184775"/>
              </a:xfrm>
            </p:spPr>
            <p:txBody>
              <a:bodyPr/>
              <a:lstStyle/>
              <a:p>
                <a:pPr marL="57150" indent="0">
                  <a:spcBef>
                    <a:spcPct val="0"/>
                  </a:spcBef>
                  <a:spcAft>
                    <a:spcPts val="1200"/>
                  </a:spcAft>
                </a:pPr>
                <a:r>
                  <a:rPr lang="de-DE" altLang="de-DE" dirty="0" smtClean="0">
                    <a:solidFill>
                      <a:srgbClr val="FF6600"/>
                    </a:solidFill>
                  </a:rPr>
                  <a:t>Sind die Sensoren ZEUS und SHAPS Varianten?</a:t>
                </a:r>
                <a:endParaRPr lang="de-DE" dirty="0" smtClean="0"/>
              </a:p>
              <a:p>
                <a:pPr lvl="1"/>
                <a:r>
                  <a:rPr lang="de-DE" dirty="0" smtClean="0"/>
                  <a:t>Es existiert </a:t>
                </a:r>
                <a:r>
                  <a:rPr lang="de-DE" dirty="0"/>
                  <a:t>eine Variante </a:t>
                </a:r>
                <a:r>
                  <a:rPr lang="de-DE" i="1" dirty="0" smtClean="0"/>
                  <a:t>Λ</a:t>
                </a:r>
                <a:r>
                  <a:rPr lang="de-DE" i="1" baseline="-25000" dirty="0" smtClean="0"/>
                  <a:t>ZEUS,SHAPS</a:t>
                </a:r>
                <a:r>
                  <a:rPr lang="de-DE" dirty="0" smtClean="0"/>
                  <a:t>, wenn es eine </a:t>
                </a:r>
                <a:r>
                  <a:rPr lang="de-DE" dirty="0" err="1" smtClean="0"/>
                  <a:t>bijektive</a:t>
                </a:r>
                <a:r>
                  <a:rPr lang="de-DE" dirty="0" smtClean="0"/>
                  <a:t> Abbildung </a:t>
                </a:r>
                <a:r>
                  <a:rPr lang="de-DE" b="1" i="1" dirty="0" smtClean="0"/>
                  <a:t>φ*</a:t>
                </a:r>
                <a:r>
                  <a:rPr lang="de-DE" b="1" dirty="0" smtClean="0"/>
                  <a:t>:</a:t>
                </a:r>
                <a:r>
                  <a:rPr lang="de-DE" b="1" i="1" dirty="0" err="1" smtClean="0"/>
                  <a:t>inds</a:t>
                </a:r>
                <a:r>
                  <a:rPr lang="de-DE" b="1" i="1" dirty="0" smtClean="0"/>
                  <a:t>(</a:t>
                </a:r>
                <a:r>
                  <a:rPr lang="de-DE" b="1" i="1" dirty="0"/>
                  <a:t>φ </a:t>
                </a:r>
                <a:r>
                  <a:rPr lang="de-DE" b="1" i="1" dirty="0" smtClean="0"/>
                  <a:t>(SHAPS))</a:t>
                </a:r>
                <a:r>
                  <a:rPr lang="de-DE" b="1" i="1" dirty="0">
                    <a:sym typeface="Wingdings" panose="05000000000000000000" pitchFamily="2" charset="2"/>
                  </a:rPr>
                  <a:t></a:t>
                </a:r>
                <a:r>
                  <a:rPr lang="de-DE" b="1" i="1" dirty="0" err="1" smtClean="0"/>
                  <a:t>inds</a:t>
                </a:r>
                <a:r>
                  <a:rPr lang="de-DE" b="1" i="1" dirty="0" smtClean="0"/>
                  <a:t>(</a:t>
                </a:r>
                <a:r>
                  <a:rPr lang="de-DE" b="1" i="1" dirty="0"/>
                  <a:t>φ </a:t>
                </a:r>
                <a:r>
                  <a:rPr lang="de-DE" b="1" i="1" dirty="0" smtClean="0"/>
                  <a:t>(ZEUS)) </a:t>
                </a:r>
                <a:r>
                  <a:rPr lang="de-DE" dirty="0" smtClean="0"/>
                  <a:t>gibt, </a:t>
                </a:r>
              </a:p>
              <a:p>
                <a:pPr marL="457200" lvl="1" indent="0">
                  <a:buNone/>
                  <a:tabLst>
                    <a:tab pos="719138" algn="l"/>
                  </a:tabLst>
                </a:pPr>
                <a:endParaRPr lang="de-DE" dirty="0" smtClean="0"/>
              </a:p>
              <a:p>
                <a:pPr marL="457200" lvl="1" indent="0">
                  <a:buNone/>
                  <a:tabLst>
                    <a:tab pos="719138" algn="l"/>
                  </a:tabLst>
                </a:pPr>
                <a:r>
                  <a:rPr lang="de-DE" dirty="0" smtClean="0"/>
                  <a:t> </a:t>
                </a:r>
                <a:endParaRPr lang="de-DE" dirty="0"/>
              </a:p>
              <a:p>
                <a:pPr marL="457200" lvl="1" indent="0">
                  <a:buNone/>
                  <a:tabLst>
                    <a:tab pos="719138" algn="l"/>
                  </a:tabLst>
                </a:pPr>
                <a:endParaRPr lang="de-DE" dirty="0" smtClean="0"/>
              </a:p>
              <a:p>
                <a:pPr marL="457200" lvl="1" indent="0">
                  <a:buNone/>
                  <a:tabLst>
                    <a:tab pos="719138" algn="l"/>
                  </a:tabLst>
                </a:pPr>
                <a:endParaRPr lang="de-DE" dirty="0" smtClean="0"/>
              </a:p>
              <a:p>
                <a:pPr marL="457200" lvl="1" indent="0">
                  <a:buNone/>
                </a:pPr>
                <a:endParaRPr lang="de-DE" dirty="0"/>
              </a:p>
              <a:p>
                <a:pPr marL="457200" lvl="1" indent="0">
                  <a:buNone/>
                </a:pPr>
                <a:endParaRPr lang="de-DE" dirty="0"/>
              </a:p>
              <a:p>
                <a:pPr lvl="1"/>
                <a:r>
                  <a:rPr lang="de-DE" dirty="0" smtClean="0"/>
                  <a:t>sodass gilt:</a:t>
                </a:r>
              </a:p>
              <a:p>
                <a:pPr marL="457200" lvl="1" indent="0" defTabSz="714375">
                  <a:buNone/>
                </a:pPr>
                <a:r>
                  <a:rPr lang="de-DE" i="1" dirty="0"/>
                  <a:t>	</a:t>
                </a:r>
                <a:r>
                  <a:rPr lang="en-US" i="1" dirty="0" smtClean="0"/>
                  <a:t>(</a:t>
                </a:r>
                <a:r>
                  <a:rPr lang="en-US" i="1" dirty="0"/>
                  <a:t>T, </a:t>
                </a:r>
                <a:r>
                  <a:rPr lang="de-DE" i="1" dirty="0" smtClean="0"/>
                  <a:t>φ*</a:t>
                </a:r>
                <a:r>
                  <a:rPr lang="en-US" i="1" dirty="0" smtClean="0"/>
                  <a:t>(SHAPS*)∪ ∆</a:t>
                </a:r>
                <a:r>
                  <a:rPr lang="de-DE" i="1" baseline="-25000" dirty="0"/>
                  <a:t>φ</a:t>
                </a:r>
                <a:r>
                  <a:rPr lang="en-US" i="1" baseline="-25000" dirty="0"/>
                  <a:t>(ZEUS),</a:t>
                </a:r>
                <a:r>
                  <a:rPr lang="de-DE" i="1" baseline="-25000" dirty="0"/>
                  <a:t>φ</a:t>
                </a:r>
                <a:r>
                  <a:rPr lang="en-US" i="1" baseline="-25000" dirty="0"/>
                  <a:t>(SHAPS)</a:t>
                </a:r>
                <a:r>
                  <a:rPr lang="en-US" i="1" dirty="0"/>
                  <a:t>)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⊨</m:t>
                    </m:r>
                  </m:oMath>
                </a14:m>
                <a:r>
                  <a:rPr lang="en-US" i="1" dirty="0"/>
                  <a:t> ∆</a:t>
                </a:r>
                <a:r>
                  <a:rPr lang="en-US" i="1" baseline="-25000" dirty="0" smtClean="0"/>
                  <a:t>ZEUS,SHAPS</a:t>
                </a:r>
                <a:endParaRPr lang="en-US" i="1" dirty="0" smtClean="0"/>
              </a:p>
              <a:p>
                <a:pPr marL="719138" lvl="1" indent="-261938" defTabSz="719138">
                  <a:buNone/>
                </a:pPr>
                <a:r>
                  <a:rPr lang="en-US" i="1" dirty="0"/>
                  <a:t>	</a:t>
                </a:r>
                <a:r>
                  <a:rPr lang="en-US" i="1" dirty="0" smtClean="0"/>
                  <a:t>(</a:t>
                </a:r>
                <a:r>
                  <a:rPr lang="en-US" i="1" dirty="0"/>
                  <a:t>T, </a:t>
                </a:r>
                <a:r>
                  <a:rPr lang="de-DE" i="1" dirty="0" smtClean="0"/>
                  <a:t>φ*</a:t>
                </a:r>
                <a:r>
                  <a:rPr lang="en-US" i="1" dirty="0" smtClean="0"/>
                  <a:t>(</a:t>
                </a:r>
                <a:r>
                  <a:rPr lang="en-US" i="1" dirty="0"/>
                  <a:t>ZEUS*)</a:t>
                </a:r>
                <a:r>
                  <a:rPr lang="en-US" i="1" dirty="0" smtClean="0"/>
                  <a:t>∪ ∆</a:t>
                </a:r>
                <a:r>
                  <a:rPr lang="de-DE" i="1" baseline="-25000" dirty="0"/>
                  <a:t>φ</a:t>
                </a:r>
                <a:r>
                  <a:rPr lang="en-US" i="1" baseline="-25000" dirty="0"/>
                  <a:t>(SHAPS),</a:t>
                </a:r>
                <a:r>
                  <a:rPr lang="de-DE" i="1" baseline="-25000" dirty="0"/>
                  <a:t>φ</a:t>
                </a:r>
                <a:r>
                  <a:rPr lang="en-US" i="1" baseline="-25000" dirty="0"/>
                  <a:t>(ZEUS)</a:t>
                </a:r>
                <a:r>
                  <a:rPr lang="en-US" i="1" dirty="0"/>
                  <a:t>)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⊨</m:t>
                    </m:r>
                  </m:oMath>
                </a14:m>
                <a:r>
                  <a:rPr lang="en-US" i="1" dirty="0"/>
                  <a:t> ∆</a:t>
                </a:r>
                <a:r>
                  <a:rPr lang="en-US" i="1" baseline="-25000" dirty="0" smtClean="0"/>
                  <a:t>SHAPS,ZEUS</a:t>
                </a:r>
                <a:endParaRPr lang="de-DE" i="1" dirty="0" smtClean="0"/>
              </a:p>
              <a:p>
                <a:pPr lvl="1"/>
                <a:r>
                  <a:rPr lang="de-DE" i="1" dirty="0"/>
                  <a:t>φ</a:t>
                </a:r>
                <a:r>
                  <a:rPr lang="de-DE" i="1" dirty="0" smtClean="0"/>
                  <a:t>* </a:t>
                </a:r>
                <a:r>
                  <a:rPr lang="de-DE" dirty="0" smtClean="0"/>
                  <a:t>ist die</a:t>
                </a:r>
                <a:r>
                  <a:rPr lang="de-DE" i="1" dirty="0" smtClean="0"/>
                  <a:t> </a:t>
                </a:r>
                <a:r>
                  <a:rPr lang="de-DE" dirty="0" smtClean="0"/>
                  <a:t>Basis</a:t>
                </a:r>
              </a:p>
              <a:p>
                <a:pPr lvl="1"/>
                <a:endParaRPr lang="de-DE" i="1" dirty="0"/>
              </a:p>
            </p:txBody>
          </p:sp>
        </mc:Choice>
        <mc:Fallback xmlns="">
          <p:sp>
            <p:nvSpPr>
              <p:cNvPr id="4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0825" y="1196975"/>
                <a:ext cx="8642350" cy="5184775"/>
              </a:xfrm>
              <a:blipFill rotWithShape="1">
                <a:blip r:embed="rId3"/>
                <a:stretch>
                  <a:fillRect l="-71" t="-47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altLang="de-DE" sz="1800" b="1" kern="0" dirty="0" smtClean="0"/>
              <a:t>Identifikation der Basis und der variablen Anteile von ZEUS und SHAPS</a:t>
            </a:r>
          </a:p>
        </p:txBody>
      </p:sp>
      <p:grpSp>
        <p:nvGrpSpPr>
          <p:cNvPr id="69" name="Gruppieren 68"/>
          <p:cNvGrpSpPr/>
          <p:nvPr/>
        </p:nvGrpSpPr>
        <p:grpSpPr>
          <a:xfrm>
            <a:off x="1093983" y="2618910"/>
            <a:ext cx="7020780" cy="1125125"/>
            <a:chOff x="1093983" y="3293985"/>
            <a:chExt cx="7020780" cy="1125125"/>
          </a:xfrm>
        </p:grpSpPr>
        <p:sp>
          <p:nvSpPr>
            <p:cNvPr id="59" name="Rechteck 58"/>
            <p:cNvSpPr/>
            <p:nvPr/>
          </p:nvSpPr>
          <p:spPr>
            <a:xfrm>
              <a:off x="1093983" y="3293985"/>
              <a:ext cx="7020780" cy="112512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57" name="Gruppieren 56"/>
            <p:cNvGrpSpPr/>
            <p:nvPr/>
          </p:nvGrpSpPr>
          <p:grpSpPr>
            <a:xfrm>
              <a:off x="2625881" y="3401931"/>
              <a:ext cx="3701314" cy="960542"/>
              <a:chOff x="-2904600" y="4006346"/>
              <a:chExt cx="1988680" cy="960542"/>
            </a:xfrm>
          </p:grpSpPr>
          <p:sp>
            <p:nvSpPr>
              <p:cNvPr id="56" name="Ellipse 55"/>
              <p:cNvSpPr/>
              <p:nvPr/>
            </p:nvSpPr>
            <p:spPr>
              <a:xfrm>
                <a:off x="-2182409" y="4006347"/>
                <a:ext cx="1263239" cy="945106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00"/>
              </a:p>
            </p:txBody>
          </p:sp>
          <p:sp>
            <p:nvSpPr>
              <p:cNvPr id="28" name="Ellipse 27"/>
              <p:cNvSpPr/>
              <p:nvPr/>
            </p:nvSpPr>
            <p:spPr>
              <a:xfrm>
                <a:off x="-2904600" y="4014065"/>
                <a:ext cx="1228177" cy="952823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Freihandform 35"/>
              <p:cNvSpPr/>
              <p:nvPr/>
            </p:nvSpPr>
            <p:spPr>
              <a:xfrm>
                <a:off x="-2182408" y="4127905"/>
                <a:ext cx="505985" cy="708575"/>
              </a:xfrm>
              <a:custGeom>
                <a:avLst/>
                <a:gdLst>
                  <a:gd name="connsiteX0" fmla="*/ 238365 w 470145"/>
                  <a:gd name="connsiteY0" fmla="*/ 708554 h 708575"/>
                  <a:gd name="connsiteX1" fmla="*/ 94930 w 470145"/>
                  <a:gd name="connsiteY1" fmla="*/ 592013 h 708575"/>
                  <a:gd name="connsiteX2" fmla="*/ 18730 w 470145"/>
                  <a:gd name="connsiteY2" fmla="*/ 453060 h 708575"/>
                  <a:gd name="connsiteX3" fmla="*/ 801 w 470145"/>
                  <a:gd name="connsiteY3" fmla="*/ 349966 h 708575"/>
                  <a:gd name="connsiteX4" fmla="*/ 36659 w 470145"/>
                  <a:gd name="connsiteY4" fmla="*/ 215495 h 708575"/>
                  <a:gd name="connsiteX5" fmla="*/ 130789 w 470145"/>
                  <a:gd name="connsiteY5" fmla="*/ 72060 h 708575"/>
                  <a:gd name="connsiteX6" fmla="*/ 229401 w 470145"/>
                  <a:gd name="connsiteY6" fmla="*/ 342 h 708575"/>
                  <a:gd name="connsiteX7" fmla="*/ 372836 w 470145"/>
                  <a:gd name="connsiteY7" fmla="*/ 98954 h 708575"/>
                  <a:gd name="connsiteX8" fmla="*/ 458001 w 470145"/>
                  <a:gd name="connsiteY8" fmla="*/ 269283 h 708575"/>
                  <a:gd name="connsiteX9" fmla="*/ 462483 w 470145"/>
                  <a:gd name="connsiteY9" fmla="*/ 430648 h 708575"/>
                  <a:gd name="connsiteX10" fmla="*/ 390765 w 470145"/>
                  <a:gd name="connsiteY10" fmla="*/ 583048 h 708575"/>
                  <a:gd name="connsiteX11" fmla="*/ 238365 w 470145"/>
                  <a:gd name="connsiteY11" fmla="*/ 708554 h 70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0145" h="708575">
                    <a:moveTo>
                      <a:pt x="238365" y="708554"/>
                    </a:moveTo>
                    <a:cubicBezTo>
                      <a:pt x="189059" y="710048"/>
                      <a:pt x="131536" y="634595"/>
                      <a:pt x="94930" y="592013"/>
                    </a:cubicBezTo>
                    <a:cubicBezTo>
                      <a:pt x="58324" y="549431"/>
                      <a:pt x="34418" y="493401"/>
                      <a:pt x="18730" y="453060"/>
                    </a:cubicBezTo>
                    <a:cubicBezTo>
                      <a:pt x="3042" y="412719"/>
                      <a:pt x="-2187" y="389560"/>
                      <a:pt x="801" y="349966"/>
                    </a:cubicBezTo>
                    <a:cubicBezTo>
                      <a:pt x="3789" y="310372"/>
                      <a:pt x="14994" y="261813"/>
                      <a:pt x="36659" y="215495"/>
                    </a:cubicBezTo>
                    <a:cubicBezTo>
                      <a:pt x="58324" y="169177"/>
                      <a:pt x="98665" y="107919"/>
                      <a:pt x="130789" y="72060"/>
                    </a:cubicBezTo>
                    <a:cubicBezTo>
                      <a:pt x="162913" y="36201"/>
                      <a:pt x="189060" y="-4140"/>
                      <a:pt x="229401" y="342"/>
                    </a:cubicBezTo>
                    <a:cubicBezTo>
                      <a:pt x="269742" y="4824"/>
                      <a:pt x="334736" y="54131"/>
                      <a:pt x="372836" y="98954"/>
                    </a:cubicBezTo>
                    <a:cubicBezTo>
                      <a:pt x="410936" y="143777"/>
                      <a:pt x="443060" y="214001"/>
                      <a:pt x="458001" y="269283"/>
                    </a:cubicBezTo>
                    <a:cubicBezTo>
                      <a:pt x="472942" y="324565"/>
                      <a:pt x="473689" y="378354"/>
                      <a:pt x="462483" y="430648"/>
                    </a:cubicBezTo>
                    <a:cubicBezTo>
                      <a:pt x="451277" y="482942"/>
                      <a:pt x="426624" y="537477"/>
                      <a:pt x="390765" y="583048"/>
                    </a:cubicBezTo>
                    <a:cubicBezTo>
                      <a:pt x="354906" y="628618"/>
                      <a:pt x="287671" y="707060"/>
                      <a:pt x="238365" y="708554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" name="Ellipse 28"/>
              <p:cNvSpPr/>
              <p:nvPr/>
            </p:nvSpPr>
            <p:spPr>
              <a:xfrm>
                <a:off x="-2182409" y="4006346"/>
                <a:ext cx="1266489" cy="945105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00"/>
              </a:p>
            </p:txBody>
          </p:sp>
          <p:sp>
            <p:nvSpPr>
              <p:cNvPr id="42" name="Ellipse 41"/>
              <p:cNvSpPr/>
              <p:nvPr/>
            </p:nvSpPr>
            <p:spPr>
              <a:xfrm>
                <a:off x="-2898830" y="4014065"/>
                <a:ext cx="1223639" cy="945105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7" name="Textfeld 66"/>
            <p:cNvSpPr txBox="1"/>
            <p:nvPr/>
          </p:nvSpPr>
          <p:spPr>
            <a:xfrm>
              <a:off x="1093983" y="3293985"/>
              <a:ext cx="4950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i="1" dirty="0" smtClean="0">
                  <a:solidFill>
                    <a:schemeClr val="bg2">
                      <a:lumMod val="50000"/>
                    </a:schemeClr>
                  </a:solidFill>
                </a:rPr>
                <a:t>T</a:t>
              </a:r>
              <a:endParaRPr lang="de-DE" i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1409018" y="3630796"/>
              <a:ext cx="1215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i="1" dirty="0" smtClean="0">
                  <a:solidFill>
                    <a:srgbClr val="000000"/>
                  </a:solidFill>
                </a:rPr>
                <a:t>ZEUS</a:t>
              </a:r>
              <a:endParaRPr lang="de-DE" i="1" dirty="0">
                <a:solidFill>
                  <a:srgbClr val="000000"/>
                </a:solidFill>
              </a:endParaRPr>
            </a:p>
          </p:txBody>
        </p:sp>
        <p:sp>
          <p:nvSpPr>
            <p:cNvPr id="63" name="Textfeld 62"/>
            <p:cNvSpPr txBox="1"/>
            <p:nvPr/>
          </p:nvSpPr>
          <p:spPr>
            <a:xfrm>
              <a:off x="6449578" y="3597406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i="1" dirty="0" smtClean="0">
                  <a:solidFill>
                    <a:srgbClr val="000000"/>
                  </a:solidFill>
                </a:rPr>
                <a:t> SHAPS</a:t>
              </a:r>
              <a:endParaRPr lang="de-DE" i="1" dirty="0">
                <a:solidFill>
                  <a:srgbClr val="000000"/>
                </a:solidFill>
              </a:endParaRPr>
            </a:p>
          </p:txBody>
        </p:sp>
        <p:sp>
          <p:nvSpPr>
            <p:cNvPr id="64" name="Rechteck 63"/>
            <p:cNvSpPr/>
            <p:nvPr/>
          </p:nvSpPr>
          <p:spPr>
            <a:xfrm>
              <a:off x="2808406" y="3671961"/>
              <a:ext cx="117852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sz="1600" i="1" dirty="0" smtClean="0">
                  <a:solidFill>
                    <a:srgbClr val="000000"/>
                  </a:solidFill>
                </a:rPr>
                <a:t>∆</a:t>
              </a:r>
              <a:r>
                <a:rPr lang="de-DE" sz="1600" i="1" baseline="-25000" dirty="0" smtClean="0">
                  <a:solidFill>
                    <a:srgbClr val="000000"/>
                  </a:solidFill>
                </a:rPr>
                <a:t>ZEUS,SHAPS</a:t>
              </a:r>
              <a:endParaRPr lang="de-DE" sz="1600" dirty="0">
                <a:solidFill>
                  <a:srgbClr val="000000"/>
                </a:solidFill>
              </a:endParaRPr>
            </a:p>
          </p:txBody>
        </p:sp>
        <p:sp>
          <p:nvSpPr>
            <p:cNvPr id="65" name="Rechteck 64"/>
            <p:cNvSpPr/>
            <p:nvPr/>
          </p:nvSpPr>
          <p:spPr>
            <a:xfrm>
              <a:off x="4262542" y="3693447"/>
              <a:ext cx="39946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600" i="1" dirty="0" smtClean="0">
                  <a:solidFill>
                    <a:srgbClr val="000000"/>
                  </a:solidFill>
                </a:rPr>
                <a:t>φ*</a:t>
              </a: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68" name="Rechteck 67"/>
            <p:cNvSpPr/>
            <p:nvPr/>
          </p:nvSpPr>
          <p:spPr>
            <a:xfrm>
              <a:off x="4859401" y="3671961"/>
              <a:ext cx="121700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sz="1600" i="1" dirty="0" smtClean="0">
                  <a:solidFill>
                    <a:srgbClr val="000000"/>
                  </a:solidFill>
                </a:rPr>
                <a:t>∆</a:t>
              </a:r>
              <a:r>
                <a:rPr lang="de-DE" sz="1600" i="1" baseline="-25000" dirty="0" smtClean="0">
                  <a:solidFill>
                    <a:srgbClr val="000000"/>
                  </a:solidFill>
                </a:rPr>
                <a:t>SHAPS, ZEUS</a:t>
              </a:r>
              <a:endParaRPr lang="de-DE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70" name="Textfeld 69"/>
          <p:cNvSpPr txBox="1"/>
          <p:nvPr/>
        </p:nvSpPr>
        <p:spPr>
          <a:xfrm>
            <a:off x="1016606" y="3744325"/>
            <a:ext cx="7098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/>
              <a:t>Es handelt sich hier um eine vereinfachte Darstellung, </a:t>
            </a:r>
          </a:p>
          <a:p>
            <a:pPr algn="r"/>
            <a:r>
              <a:rPr lang="de-DE" sz="1200" dirty="0" smtClean="0"/>
              <a:t>d.h., die Abbildung </a:t>
            </a:r>
            <a:r>
              <a:rPr lang="de-DE" sz="1200" i="1" dirty="0" smtClean="0"/>
              <a:t>φ</a:t>
            </a:r>
            <a:r>
              <a:rPr lang="de-DE" sz="1200" i="1" dirty="0"/>
              <a:t>*</a:t>
            </a:r>
            <a:r>
              <a:rPr lang="de-DE" sz="1200" dirty="0"/>
              <a:t>:</a:t>
            </a:r>
            <a:r>
              <a:rPr lang="de-DE" sz="1200" i="1" dirty="0" err="1"/>
              <a:t>inds</a:t>
            </a:r>
            <a:r>
              <a:rPr lang="de-DE" sz="1200" i="1" dirty="0"/>
              <a:t>(φ (SHAPS))</a:t>
            </a:r>
            <a:r>
              <a:rPr lang="de-DE" sz="1200" i="1" dirty="0">
                <a:sym typeface="Wingdings" panose="05000000000000000000" pitchFamily="2" charset="2"/>
              </a:rPr>
              <a:t></a:t>
            </a:r>
            <a:r>
              <a:rPr lang="de-DE" sz="1200" i="1" dirty="0" err="1"/>
              <a:t>inds</a:t>
            </a:r>
            <a:r>
              <a:rPr lang="de-DE" sz="1200" i="1" dirty="0"/>
              <a:t>(φ (ZEUS</a:t>
            </a:r>
            <a:r>
              <a:rPr lang="de-DE" sz="1200" i="1" dirty="0" smtClean="0"/>
              <a:t>)) ist </a:t>
            </a:r>
            <a:r>
              <a:rPr lang="de-DE" sz="1200" i="1" dirty="0" err="1" smtClean="0"/>
              <a:t>bijektiv</a:t>
            </a:r>
            <a:r>
              <a:rPr lang="de-DE" sz="1200" i="1" dirty="0" smtClean="0"/>
              <a:t>.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73999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spcBef>
                <a:spcPct val="0"/>
              </a:spcBef>
              <a:spcAft>
                <a:spcPts val="1200"/>
              </a:spcAft>
            </a:pPr>
            <a:r>
              <a:rPr lang="de-DE" altLang="de-DE" dirty="0" err="1" smtClean="0">
                <a:solidFill>
                  <a:srgbClr val="FF6600"/>
                </a:solidFill>
              </a:rPr>
              <a:t>SysML</a:t>
            </a:r>
            <a:r>
              <a:rPr lang="de-DE" altLang="de-DE" dirty="0" smtClean="0">
                <a:solidFill>
                  <a:srgbClr val="FF6600"/>
                </a:solidFill>
              </a:rPr>
              <a:t> (Systems Modeling Language) zur Modellrepräsentation</a:t>
            </a:r>
            <a:endParaRPr lang="de-DE" dirty="0" smtClean="0"/>
          </a:p>
          <a:p>
            <a:pPr lvl="1"/>
            <a:r>
              <a:rPr lang="de-DE" dirty="0" smtClean="0"/>
              <a:t>Jedes </a:t>
            </a:r>
            <a:r>
              <a:rPr lang="de-DE" dirty="0" err="1" smtClean="0"/>
              <a:t>SysML</a:t>
            </a:r>
            <a:r>
              <a:rPr lang="de-DE" dirty="0" smtClean="0"/>
              <a:t>-Modell berücksichtigt zwei </a:t>
            </a:r>
            <a:r>
              <a:rPr lang="de-DE" dirty="0"/>
              <a:t>wesentliche Systemaspekte: </a:t>
            </a:r>
            <a:r>
              <a:rPr lang="de-DE" b="1" dirty="0"/>
              <a:t>die Struktur </a:t>
            </a:r>
            <a:r>
              <a:rPr lang="de-DE" dirty="0"/>
              <a:t>und </a:t>
            </a:r>
            <a:r>
              <a:rPr lang="de-DE" b="1" dirty="0"/>
              <a:t>das Verhalten </a:t>
            </a:r>
            <a:r>
              <a:rPr lang="de-DE" dirty="0"/>
              <a:t>eines Systems. </a:t>
            </a:r>
            <a:endParaRPr lang="de-DE" dirty="0" smtClean="0"/>
          </a:p>
          <a:p>
            <a:pPr lvl="1"/>
            <a:r>
              <a:rPr lang="de-DE" dirty="0" smtClean="0"/>
              <a:t>Die </a:t>
            </a:r>
            <a:r>
              <a:rPr lang="de-DE" dirty="0"/>
              <a:t>Struktur zeigt </a:t>
            </a:r>
            <a:r>
              <a:rPr lang="de-DE" dirty="0" smtClean="0"/>
              <a:t>Entitäten </a:t>
            </a:r>
            <a:r>
              <a:rPr lang="de-DE" dirty="0"/>
              <a:t>in einem System und repräsentiert die Beziehungen zwischen ihnen. </a:t>
            </a:r>
            <a:endParaRPr lang="de-DE" dirty="0" smtClean="0"/>
          </a:p>
          <a:p>
            <a:pPr lvl="1"/>
            <a:r>
              <a:rPr lang="de-DE" dirty="0" smtClean="0"/>
              <a:t>Das </a:t>
            </a:r>
            <a:r>
              <a:rPr lang="de-DE" dirty="0"/>
              <a:t>Verhalten zeigt, wie sich ein System über die Zeit verhält. </a:t>
            </a:r>
            <a:endParaRPr lang="de-DE" dirty="0" smtClean="0"/>
          </a:p>
          <a:p>
            <a:pPr lvl="1"/>
            <a:endParaRPr lang="de-DE" b="1" dirty="0" smtClean="0"/>
          </a:p>
          <a:p>
            <a:pPr lvl="1"/>
            <a:r>
              <a:rPr lang="de-DE" b="1" dirty="0" smtClean="0"/>
              <a:t>Hier liegt </a:t>
            </a:r>
            <a:r>
              <a:rPr lang="de-DE" b="1" dirty="0"/>
              <a:t>der Fokus auf der Struktur eines Modells, um Varianten zu identifizieren</a:t>
            </a:r>
            <a:r>
              <a:rPr lang="de-DE" b="1" dirty="0" smtClean="0"/>
              <a:t>.</a:t>
            </a:r>
            <a:endParaRPr lang="de-DE" b="1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 sz="1800" b="1" kern="0" dirty="0" smtClean="0"/>
          </a:p>
          <a:p>
            <a:r>
              <a:rPr lang="de-DE" altLang="de-DE" sz="1800" b="1" kern="0" dirty="0" smtClean="0"/>
              <a:t>Systems Modeling Language</a:t>
            </a:r>
          </a:p>
        </p:txBody>
      </p:sp>
      <p:pic>
        <p:nvPicPr>
          <p:cNvPr id="4" name="Picture 2" descr="C:\Users\SMelzer\Documents\03_Forschung\TdSE 2014\Bilder\Phasing Wavefront Sens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16" y="4284095"/>
            <a:ext cx="4204924" cy="211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stomShape 29"/>
          <p:cNvSpPr/>
          <p:nvPr/>
        </p:nvSpPr>
        <p:spPr>
          <a:xfrm>
            <a:off x="6057165" y="6318885"/>
            <a:ext cx="2485630" cy="2154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de-DE" sz="800" dirty="0" smtClean="0">
                <a:latin typeface="Arial"/>
              </a:rPr>
              <a:t>Quelle: </a:t>
            </a:r>
            <a:r>
              <a:rPr lang="de-DE" sz="800" dirty="0">
                <a:latin typeface="Arial"/>
              </a:rPr>
              <a:t>http://mbse.gfse.de/extdocs/ape.html</a:t>
            </a:r>
            <a:endParaRPr sz="800" dirty="0"/>
          </a:p>
        </p:txBody>
      </p:sp>
    </p:spTree>
    <p:extLst>
      <p:ext uri="{BB962C8B-B14F-4D97-AF65-F5344CB8AC3E}">
        <p14:creationId xmlns:p14="http://schemas.microsoft.com/office/powerpoint/2010/main" val="8577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 sz="1800" b="1" kern="0" dirty="0" smtClean="0"/>
          </a:p>
          <a:p>
            <a:r>
              <a:rPr lang="de-DE" altLang="de-DE" sz="1800" b="1" kern="0" dirty="0" smtClean="0"/>
              <a:t>Abbildung von </a:t>
            </a:r>
            <a:r>
              <a:rPr lang="de-DE" altLang="de-DE" sz="1800" b="1" kern="0" dirty="0" err="1" smtClean="0"/>
              <a:t>SysML</a:t>
            </a:r>
            <a:r>
              <a:rPr lang="de-DE" altLang="de-DE" sz="1800" b="1" kern="0" dirty="0" smtClean="0"/>
              <a:t> auf ALC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25" name="Grafik 2" descr="APE_ProductTree (Excerpt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970" y="953724"/>
            <a:ext cx="6059380" cy="308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979261" y="3902859"/>
            <a:ext cx="318548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Bild 1. </a:t>
            </a:r>
            <a:r>
              <a:rPr lang="de-DE" altLang="de-DE" sz="9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Komponenten ZEUS und SHAPS </a:t>
            </a:r>
            <a:r>
              <a:rPr kumimoji="0" lang="de-DE" altLang="de-DE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 der Sprache </a:t>
            </a:r>
            <a:r>
              <a:rPr kumimoji="0" lang="de-DE" altLang="de-DE" sz="9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SysML</a:t>
            </a:r>
            <a:r>
              <a:rPr kumimoji="0" lang="de-DE" alt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61510" y="6303513"/>
            <a:ext cx="887397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Bild 2. Komponenten ZEUS und SHAPS in der Sprache </a:t>
            </a:r>
            <a:r>
              <a:rPr kumimoji="0" lang="de-DE" altLang="de-DE" sz="9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ALC</a:t>
            </a:r>
            <a:r>
              <a:rPr kumimoji="0" lang="de-DE" altLang="de-DE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1173269" y="4111713"/>
            <a:ext cx="6864116" cy="2422632"/>
            <a:chOff x="107504" y="908720"/>
            <a:chExt cx="8928992" cy="3895369"/>
          </a:xfrm>
        </p:grpSpPr>
        <p:grpSp>
          <p:nvGrpSpPr>
            <p:cNvPr id="11" name="Gruppieren 10"/>
            <p:cNvGrpSpPr/>
            <p:nvPr/>
          </p:nvGrpSpPr>
          <p:grpSpPr>
            <a:xfrm>
              <a:off x="107504" y="933564"/>
              <a:ext cx="8928992" cy="3870525"/>
              <a:chOff x="107504" y="305237"/>
              <a:chExt cx="8928992" cy="3870525"/>
            </a:xfrm>
          </p:grpSpPr>
          <p:sp>
            <p:nvSpPr>
              <p:cNvPr id="22" name="Textfeld 21"/>
              <p:cNvSpPr txBox="1"/>
              <p:nvPr/>
            </p:nvSpPr>
            <p:spPr>
              <a:xfrm>
                <a:off x="723321" y="1064115"/>
                <a:ext cx="1643075" cy="395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000" dirty="0" smtClean="0">
                    <a:solidFill>
                      <a:srgbClr val="000000"/>
                    </a:solidFill>
                  </a:rPr>
                  <a:t>zeus</a:t>
                </a:r>
                <a:r>
                  <a:rPr lang="de-DE" sz="1000" baseline="-25000" dirty="0" smtClean="0">
                    <a:solidFill>
                      <a:srgbClr val="000000"/>
                    </a:solidFill>
                  </a:rPr>
                  <a:t>1</a:t>
                </a:r>
                <a:r>
                  <a:rPr lang="de-DE" sz="1000" dirty="0" smtClean="0">
                    <a:solidFill>
                      <a:srgbClr val="000000"/>
                    </a:solidFill>
                  </a:rPr>
                  <a:t>: </a:t>
                </a:r>
                <a:r>
                  <a:rPr lang="de-DE" sz="1000" dirty="0" err="1" smtClean="0">
                    <a:solidFill>
                      <a:srgbClr val="000000"/>
                    </a:solidFill>
                  </a:rPr>
                  <a:t>Physical</a:t>
                </a:r>
                <a:endParaRPr lang="de-DE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Ellipse 22"/>
              <p:cNvSpPr/>
              <p:nvPr/>
            </p:nvSpPr>
            <p:spPr>
              <a:xfrm>
                <a:off x="847552" y="2319620"/>
                <a:ext cx="142876" cy="14287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Textfeld 23"/>
              <p:cNvSpPr txBox="1"/>
              <p:nvPr/>
            </p:nvSpPr>
            <p:spPr>
              <a:xfrm>
                <a:off x="107504" y="2491894"/>
                <a:ext cx="1643075" cy="890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000" dirty="0" smtClean="0">
                    <a:solidFill>
                      <a:srgbClr val="000000"/>
                    </a:solidFill>
                  </a:rPr>
                  <a:t>bbzeus</a:t>
                </a:r>
                <a:r>
                  <a:rPr lang="de-DE" sz="1000" baseline="-25000" dirty="0" smtClean="0">
                    <a:solidFill>
                      <a:srgbClr val="000000"/>
                    </a:solidFill>
                  </a:rPr>
                  <a:t>1</a:t>
                </a:r>
                <a:r>
                  <a:rPr lang="de-DE" sz="1000" dirty="0" smtClean="0">
                    <a:solidFill>
                      <a:srgbClr val="000000"/>
                    </a:solidFill>
                  </a:rPr>
                  <a:t>: </a:t>
                </a:r>
              </a:p>
              <a:p>
                <a:pPr algn="ctr"/>
                <a:r>
                  <a:rPr lang="de-DE" sz="1000" dirty="0" err="1">
                    <a:solidFill>
                      <a:srgbClr val="000000"/>
                    </a:solidFill>
                  </a:rPr>
                  <a:t>Mechanics</a:t>
                </a:r>
                <a:r>
                  <a:rPr lang="de-DE" sz="1000" dirty="0">
                    <a:solidFill>
                      <a:srgbClr val="000000"/>
                    </a:solidFill>
                  </a:rPr>
                  <a:t>   </a:t>
                </a:r>
                <a:r>
                  <a:rPr lang="de-DE" sz="1000" dirty="0" smtClean="0">
                    <a:solidFill>
                      <a:srgbClr val="000000"/>
                    </a:solidFill>
                  </a:rPr>
                  <a:t>    Block</a:t>
                </a:r>
                <a:endParaRPr lang="de-DE" sz="10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5" name="Gerade Verbindung 24"/>
              <p:cNvCxnSpPr>
                <a:stCxn id="38" idx="2"/>
                <a:endCxn id="23" idx="7"/>
              </p:cNvCxnSpPr>
              <p:nvPr/>
            </p:nvCxnSpPr>
            <p:spPr>
              <a:xfrm flipH="1">
                <a:off x="969504" y="1440883"/>
                <a:ext cx="1144020" cy="899661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feld 25"/>
              <p:cNvSpPr txBox="1"/>
              <p:nvPr/>
            </p:nvSpPr>
            <p:spPr>
              <a:xfrm>
                <a:off x="254973" y="1556792"/>
                <a:ext cx="1857388" cy="643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00" dirty="0" smtClean="0">
                    <a:solidFill>
                      <a:srgbClr val="000000"/>
                    </a:solidFill>
                  </a:rPr>
                  <a:t>(zeus</a:t>
                </a:r>
                <a:r>
                  <a:rPr lang="de-DE" sz="1000" baseline="-25000" dirty="0" smtClean="0">
                    <a:solidFill>
                      <a:srgbClr val="000000"/>
                    </a:solidFill>
                  </a:rPr>
                  <a:t>1</a:t>
                </a:r>
                <a:r>
                  <a:rPr lang="de-DE" sz="1000" dirty="0" smtClean="0">
                    <a:solidFill>
                      <a:srgbClr val="000000"/>
                    </a:solidFill>
                  </a:rPr>
                  <a:t>, bbzeus</a:t>
                </a:r>
                <a:r>
                  <a:rPr lang="de-DE" sz="1000" baseline="-25000" dirty="0" smtClean="0">
                    <a:solidFill>
                      <a:srgbClr val="000000"/>
                    </a:solidFill>
                  </a:rPr>
                  <a:t>1</a:t>
                </a:r>
                <a:r>
                  <a:rPr lang="de-DE" sz="1000" dirty="0" smtClean="0">
                    <a:solidFill>
                      <a:srgbClr val="000000"/>
                    </a:solidFill>
                  </a:rPr>
                  <a:t>): </a:t>
                </a:r>
                <a:r>
                  <a:rPr lang="de-DE" sz="1000" dirty="0" err="1" smtClean="0">
                    <a:solidFill>
                      <a:srgbClr val="000000"/>
                    </a:solidFill>
                  </a:rPr>
                  <a:t>hasLinkTo</a:t>
                </a:r>
                <a:endParaRPr lang="de-DE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Textfeld 26"/>
              <p:cNvSpPr txBox="1"/>
              <p:nvPr/>
            </p:nvSpPr>
            <p:spPr>
              <a:xfrm>
                <a:off x="1203584" y="3284984"/>
                <a:ext cx="2000265" cy="890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000" dirty="0" smtClean="0">
                    <a:solidFill>
                      <a:srgbClr val="000000"/>
                    </a:solidFill>
                  </a:rPr>
                  <a:t>zeuscover</a:t>
                </a:r>
                <a:r>
                  <a:rPr lang="de-DE" sz="1000" baseline="-25000" dirty="0" smtClean="0">
                    <a:solidFill>
                      <a:srgbClr val="000000"/>
                    </a:solidFill>
                  </a:rPr>
                  <a:t>1</a:t>
                </a:r>
                <a:r>
                  <a:rPr lang="de-DE" sz="1000" dirty="0" smtClean="0">
                    <a:solidFill>
                      <a:srgbClr val="000000"/>
                    </a:solidFill>
                  </a:rPr>
                  <a:t>: </a:t>
                </a:r>
              </a:p>
              <a:p>
                <a:pPr algn="ctr"/>
                <a:r>
                  <a:rPr lang="de-DE" sz="1000" dirty="0" err="1" smtClean="0">
                    <a:solidFill>
                      <a:srgbClr val="000000"/>
                    </a:solidFill>
                  </a:rPr>
                  <a:t>Mechanics</a:t>
                </a:r>
                <a:r>
                  <a:rPr lang="de-DE" sz="1000" dirty="0" smtClean="0">
                    <a:solidFill>
                      <a:srgbClr val="000000"/>
                    </a:solidFill>
                  </a:rPr>
                  <a:t>       </a:t>
                </a:r>
                <a:r>
                  <a:rPr lang="de-DE" sz="1000" dirty="0">
                    <a:solidFill>
                      <a:srgbClr val="000000"/>
                    </a:solidFill>
                  </a:rPr>
                  <a:t>Block</a:t>
                </a:r>
              </a:p>
              <a:p>
                <a:pPr algn="ctr"/>
                <a:endParaRPr lang="de-DE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Textfeld 27"/>
              <p:cNvSpPr txBox="1"/>
              <p:nvPr/>
            </p:nvSpPr>
            <p:spPr>
              <a:xfrm>
                <a:off x="2175394" y="2204864"/>
                <a:ext cx="1316485" cy="890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00" dirty="0" smtClean="0">
                    <a:solidFill>
                      <a:srgbClr val="000000"/>
                    </a:solidFill>
                  </a:rPr>
                  <a:t>(zeus</a:t>
                </a:r>
                <a:r>
                  <a:rPr lang="de-DE" sz="1000" baseline="-25000" dirty="0" smtClean="0">
                    <a:solidFill>
                      <a:srgbClr val="000000"/>
                    </a:solidFill>
                  </a:rPr>
                  <a:t>1</a:t>
                </a:r>
                <a:r>
                  <a:rPr lang="de-DE" sz="1000" dirty="0" smtClean="0">
                    <a:solidFill>
                      <a:srgbClr val="000000"/>
                    </a:solidFill>
                  </a:rPr>
                  <a:t>, zeuscover</a:t>
                </a:r>
                <a:r>
                  <a:rPr lang="de-DE" sz="1000" baseline="-25000" dirty="0" smtClean="0">
                    <a:solidFill>
                      <a:srgbClr val="000000"/>
                    </a:solidFill>
                  </a:rPr>
                  <a:t>1</a:t>
                </a:r>
                <a:r>
                  <a:rPr lang="de-DE" sz="1000" dirty="0" smtClean="0">
                    <a:solidFill>
                      <a:srgbClr val="000000"/>
                    </a:solidFill>
                  </a:rPr>
                  <a:t>): </a:t>
                </a:r>
                <a:r>
                  <a:rPr lang="de-DE" sz="1000" dirty="0" err="1" smtClean="0">
                    <a:solidFill>
                      <a:srgbClr val="000000"/>
                    </a:solidFill>
                  </a:rPr>
                  <a:t>hasLinkTo</a:t>
                </a:r>
                <a:endParaRPr lang="de-DE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Textfeld 28"/>
              <p:cNvSpPr txBox="1"/>
              <p:nvPr/>
            </p:nvSpPr>
            <p:spPr>
              <a:xfrm>
                <a:off x="3144950" y="2564903"/>
                <a:ext cx="1643075" cy="890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000" dirty="0" smtClean="0">
                    <a:solidFill>
                      <a:srgbClr val="000000"/>
                    </a:solidFill>
                  </a:rPr>
                  <a:t>ccdm</a:t>
                </a:r>
                <a:r>
                  <a:rPr lang="de-DE" sz="1000" baseline="-25000" dirty="0" smtClean="0">
                    <a:solidFill>
                      <a:srgbClr val="000000"/>
                    </a:solidFill>
                  </a:rPr>
                  <a:t>1</a:t>
                </a:r>
                <a:r>
                  <a:rPr lang="de-DE" sz="1000" dirty="0" smtClean="0">
                    <a:solidFill>
                      <a:srgbClr val="000000"/>
                    </a:solidFill>
                  </a:rPr>
                  <a:t>: </a:t>
                </a:r>
              </a:p>
              <a:p>
                <a:pPr algn="ctr"/>
                <a:r>
                  <a:rPr lang="de-DE" sz="1000" dirty="0" err="1">
                    <a:solidFill>
                      <a:srgbClr val="000000"/>
                    </a:solidFill>
                  </a:rPr>
                  <a:t>Mechanics</a:t>
                </a:r>
                <a:r>
                  <a:rPr lang="de-DE" sz="1000" dirty="0">
                    <a:solidFill>
                      <a:srgbClr val="000000"/>
                    </a:solidFill>
                  </a:rPr>
                  <a:t>       Block</a:t>
                </a:r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2768486" y="1772816"/>
                <a:ext cx="1643075" cy="643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000" dirty="0" smtClean="0">
                    <a:solidFill>
                      <a:srgbClr val="000000"/>
                    </a:solidFill>
                  </a:rPr>
                  <a:t>(zeus</a:t>
                </a:r>
                <a:r>
                  <a:rPr lang="de-DE" sz="1000" baseline="-25000" dirty="0" smtClean="0">
                    <a:solidFill>
                      <a:srgbClr val="000000"/>
                    </a:solidFill>
                  </a:rPr>
                  <a:t>1</a:t>
                </a:r>
                <a:r>
                  <a:rPr lang="de-DE" sz="1000" dirty="0" smtClean="0">
                    <a:solidFill>
                      <a:srgbClr val="000000"/>
                    </a:solidFill>
                  </a:rPr>
                  <a:t>, ccdm</a:t>
                </a:r>
                <a:r>
                  <a:rPr lang="de-DE" sz="1000" baseline="-25000" dirty="0" smtClean="0">
                    <a:solidFill>
                      <a:srgbClr val="000000"/>
                    </a:solidFill>
                  </a:rPr>
                  <a:t>1</a:t>
                </a:r>
                <a:r>
                  <a:rPr lang="de-DE" sz="1000" dirty="0" smtClean="0">
                    <a:solidFill>
                      <a:srgbClr val="000000"/>
                    </a:solidFill>
                  </a:rPr>
                  <a:t>): </a:t>
                </a:r>
              </a:p>
              <a:p>
                <a:pPr algn="r"/>
                <a:r>
                  <a:rPr lang="de-DE" sz="1000" dirty="0" err="1" smtClean="0">
                    <a:solidFill>
                      <a:srgbClr val="000000"/>
                    </a:solidFill>
                  </a:rPr>
                  <a:t>hasLinkTo</a:t>
                </a:r>
                <a:endParaRPr lang="de-DE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Textfeld 30"/>
              <p:cNvSpPr txBox="1"/>
              <p:nvPr/>
            </p:nvSpPr>
            <p:spPr>
              <a:xfrm>
                <a:off x="6456726" y="1208843"/>
                <a:ext cx="1643075" cy="395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000" dirty="0" smtClean="0">
                    <a:solidFill>
                      <a:srgbClr val="000000"/>
                    </a:solidFill>
                  </a:rPr>
                  <a:t>shaps</a:t>
                </a:r>
                <a:r>
                  <a:rPr lang="de-DE" sz="1000" baseline="-25000" dirty="0" smtClean="0">
                    <a:solidFill>
                      <a:srgbClr val="000000"/>
                    </a:solidFill>
                  </a:rPr>
                  <a:t>2</a:t>
                </a:r>
                <a:r>
                  <a:rPr lang="de-DE" sz="1000" dirty="0" smtClean="0">
                    <a:solidFill>
                      <a:srgbClr val="000000"/>
                    </a:solidFill>
                  </a:rPr>
                  <a:t>: </a:t>
                </a:r>
                <a:r>
                  <a:rPr lang="de-DE" sz="1000" dirty="0" err="1" smtClean="0">
                    <a:solidFill>
                      <a:srgbClr val="000000"/>
                    </a:solidFill>
                  </a:rPr>
                  <a:t>Physical</a:t>
                </a:r>
                <a:endParaRPr lang="de-DE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Textfeld 31"/>
              <p:cNvSpPr txBox="1"/>
              <p:nvPr/>
            </p:nvSpPr>
            <p:spPr>
              <a:xfrm>
                <a:off x="4513101" y="2564903"/>
                <a:ext cx="1643075" cy="395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000" dirty="0" smtClean="0">
                    <a:solidFill>
                      <a:srgbClr val="000000"/>
                    </a:solidFill>
                  </a:rPr>
                  <a:t>bbshaps</a:t>
                </a:r>
                <a:r>
                  <a:rPr lang="de-DE" sz="1000" baseline="-25000" dirty="0" smtClean="0">
                    <a:solidFill>
                      <a:srgbClr val="000000"/>
                    </a:solidFill>
                  </a:rPr>
                  <a:t>2</a:t>
                </a:r>
                <a:r>
                  <a:rPr lang="de-DE" sz="1000" dirty="0" smtClean="0">
                    <a:solidFill>
                      <a:srgbClr val="000000"/>
                    </a:solidFill>
                  </a:rPr>
                  <a:t>: Block</a:t>
                </a:r>
                <a:endParaRPr lang="de-DE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Textfeld 32"/>
              <p:cNvSpPr txBox="1"/>
              <p:nvPr/>
            </p:nvSpPr>
            <p:spPr>
              <a:xfrm>
                <a:off x="4470104" y="1772816"/>
                <a:ext cx="2071702" cy="643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00" dirty="0" smtClean="0">
                    <a:solidFill>
                      <a:srgbClr val="000000"/>
                    </a:solidFill>
                  </a:rPr>
                  <a:t>(shaps</a:t>
                </a:r>
                <a:r>
                  <a:rPr lang="de-DE" sz="1000" baseline="-25000" dirty="0" smtClean="0">
                    <a:solidFill>
                      <a:srgbClr val="000000"/>
                    </a:solidFill>
                  </a:rPr>
                  <a:t>2</a:t>
                </a:r>
                <a:r>
                  <a:rPr lang="de-DE" sz="1000" dirty="0" smtClean="0">
                    <a:solidFill>
                      <a:srgbClr val="000000"/>
                    </a:solidFill>
                  </a:rPr>
                  <a:t>, bbshaps</a:t>
                </a:r>
                <a:r>
                  <a:rPr lang="de-DE" sz="1000" baseline="-25000" dirty="0" smtClean="0">
                    <a:solidFill>
                      <a:srgbClr val="000000"/>
                    </a:solidFill>
                  </a:rPr>
                  <a:t>2</a:t>
                </a:r>
                <a:r>
                  <a:rPr lang="de-DE" sz="1000" dirty="0" smtClean="0">
                    <a:solidFill>
                      <a:srgbClr val="000000"/>
                    </a:solidFill>
                  </a:rPr>
                  <a:t>): </a:t>
                </a:r>
                <a:r>
                  <a:rPr lang="de-DE" sz="1000" dirty="0" err="1" smtClean="0">
                    <a:solidFill>
                      <a:srgbClr val="000000"/>
                    </a:solidFill>
                  </a:rPr>
                  <a:t>hasLinkTo</a:t>
                </a:r>
                <a:endParaRPr lang="de-DE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Textfeld 33"/>
              <p:cNvSpPr txBox="1"/>
              <p:nvPr/>
            </p:nvSpPr>
            <p:spPr>
              <a:xfrm>
                <a:off x="5454906" y="3121224"/>
                <a:ext cx="2357453" cy="395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000" dirty="0" smtClean="0">
                    <a:solidFill>
                      <a:srgbClr val="000000"/>
                    </a:solidFill>
                  </a:rPr>
                  <a:t>shapscover</a:t>
                </a:r>
                <a:r>
                  <a:rPr lang="de-DE" sz="1000" baseline="-25000" dirty="0" smtClean="0">
                    <a:solidFill>
                      <a:srgbClr val="000000"/>
                    </a:solidFill>
                  </a:rPr>
                  <a:t>2</a:t>
                </a:r>
                <a:r>
                  <a:rPr lang="de-DE" sz="1000" dirty="0" smtClean="0">
                    <a:solidFill>
                      <a:srgbClr val="000000"/>
                    </a:solidFill>
                  </a:rPr>
                  <a:t>: Block</a:t>
                </a:r>
                <a:endParaRPr lang="de-DE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Textfeld 34"/>
              <p:cNvSpPr txBox="1"/>
              <p:nvPr/>
            </p:nvSpPr>
            <p:spPr>
              <a:xfrm>
                <a:off x="6551981" y="2060848"/>
                <a:ext cx="1188371" cy="890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00" dirty="0" smtClean="0">
                    <a:solidFill>
                      <a:srgbClr val="000000"/>
                    </a:solidFill>
                  </a:rPr>
                  <a:t>(</a:t>
                </a:r>
                <a:r>
                  <a:rPr lang="de-DE" sz="1000" dirty="0" err="1" smtClean="0">
                    <a:solidFill>
                      <a:srgbClr val="000000"/>
                    </a:solidFill>
                  </a:rPr>
                  <a:t>shaps</a:t>
                </a:r>
                <a:r>
                  <a:rPr lang="de-DE" sz="1000" dirty="0" smtClean="0">
                    <a:solidFill>
                      <a:srgbClr val="000000"/>
                    </a:solidFill>
                  </a:rPr>
                  <a:t>, </a:t>
                </a:r>
                <a:r>
                  <a:rPr lang="de-DE" sz="1000" dirty="0" err="1" smtClean="0">
                    <a:solidFill>
                      <a:srgbClr val="000000"/>
                    </a:solidFill>
                  </a:rPr>
                  <a:t>shapscover</a:t>
                </a:r>
                <a:r>
                  <a:rPr lang="de-DE" sz="1000" dirty="0" smtClean="0">
                    <a:solidFill>
                      <a:srgbClr val="000000"/>
                    </a:solidFill>
                  </a:rPr>
                  <a:t>): </a:t>
                </a:r>
                <a:r>
                  <a:rPr lang="de-DE" sz="1000" dirty="0" err="1" smtClean="0">
                    <a:solidFill>
                      <a:srgbClr val="000000"/>
                    </a:solidFill>
                  </a:rPr>
                  <a:t>hasLinkTo</a:t>
                </a:r>
                <a:endParaRPr lang="de-DE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Textfeld 35"/>
              <p:cNvSpPr txBox="1"/>
              <p:nvPr/>
            </p:nvSpPr>
            <p:spPr>
              <a:xfrm>
                <a:off x="7393421" y="2599617"/>
                <a:ext cx="1643075" cy="395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000" dirty="0" smtClean="0">
                    <a:solidFill>
                      <a:srgbClr val="000000"/>
                    </a:solidFill>
                  </a:rPr>
                  <a:t>shutter</a:t>
                </a:r>
                <a:r>
                  <a:rPr lang="de-DE" sz="1000" baseline="-25000" dirty="0" smtClean="0">
                    <a:solidFill>
                      <a:srgbClr val="000000"/>
                    </a:solidFill>
                  </a:rPr>
                  <a:t>2</a:t>
                </a:r>
                <a:r>
                  <a:rPr lang="de-DE" sz="1000" dirty="0" smtClean="0">
                    <a:solidFill>
                      <a:srgbClr val="000000"/>
                    </a:solidFill>
                  </a:rPr>
                  <a:t>: Block</a:t>
                </a:r>
                <a:endParaRPr lang="de-DE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Textfeld 36"/>
              <p:cNvSpPr txBox="1"/>
              <p:nvPr/>
            </p:nvSpPr>
            <p:spPr>
              <a:xfrm>
                <a:off x="6600638" y="1681644"/>
                <a:ext cx="2143140" cy="643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000" dirty="0" smtClean="0">
                    <a:solidFill>
                      <a:srgbClr val="000000"/>
                    </a:solidFill>
                  </a:rPr>
                  <a:t>(shaps</a:t>
                </a:r>
                <a:r>
                  <a:rPr lang="de-DE" sz="1000" baseline="-25000" dirty="0" smtClean="0">
                    <a:solidFill>
                      <a:srgbClr val="000000"/>
                    </a:solidFill>
                  </a:rPr>
                  <a:t>2</a:t>
                </a:r>
                <a:r>
                  <a:rPr lang="de-DE" sz="1000" dirty="0" smtClean="0">
                    <a:solidFill>
                      <a:srgbClr val="000000"/>
                    </a:solidFill>
                  </a:rPr>
                  <a:t>, shutter</a:t>
                </a:r>
                <a:r>
                  <a:rPr lang="de-DE" sz="1000" baseline="-25000" dirty="0" smtClean="0">
                    <a:solidFill>
                      <a:srgbClr val="000000"/>
                    </a:solidFill>
                  </a:rPr>
                  <a:t>2</a:t>
                </a:r>
                <a:r>
                  <a:rPr lang="de-DE" sz="1000" dirty="0" smtClean="0">
                    <a:solidFill>
                      <a:srgbClr val="000000"/>
                    </a:solidFill>
                  </a:rPr>
                  <a:t>): </a:t>
                </a:r>
              </a:p>
              <a:p>
                <a:pPr algn="r"/>
                <a:r>
                  <a:rPr lang="de-DE" sz="1000" dirty="0" err="1" smtClean="0">
                    <a:solidFill>
                      <a:srgbClr val="000000"/>
                    </a:solidFill>
                  </a:rPr>
                  <a:t>hasLinkTo</a:t>
                </a:r>
                <a:endParaRPr lang="de-DE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Ellipse 37"/>
              <p:cNvSpPr/>
              <p:nvPr/>
            </p:nvSpPr>
            <p:spPr>
              <a:xfrm>
                <a:off x="2113524" y="1369444"/>
                <a:ext cx="142876" cy="14287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00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39" name="Gerade Verbindung 38"/>
              <p:cNvCxnSpPr>
                <a:stCxn id="38" idx="6"/>
                <a:endCxn id="40" idx="1"/>
              </p:cNvCxnSpPr>
              <p:nvPr/>
            </p:nvCxnSpPr>
            <p:spPr>
              <a:xfrm>
                <a:off x="2256400" y="1440883"/>
                <a:ext cx="1473568" cy="1000929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Ellipse 39"/>
              <p:cNvSpPr/>
              <p:nvPr/>
            </p:nvSpPr>
            <p:spPr>
              <a:xfrm>
                <a:off x="3709044" y="2420888"/>
                <a:ext cx="142876" cy="14287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Ellipse 40"/>
              <p:cNvSpPr/>
              <p:nvPr/>
            </p:nvSpPr>
            <p:spPr>
              <a:xfrm>
                <a:off x="2124868" y="3068960"/>
                <a:ext cx="142876" cy="14287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00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42" name="Gerade Verbindung 41"/>
              <p:cNvCxnSpPr>
                <a:stCxn id="38" idx="4"/>
                <a:endCxn id="41" idx="0"/>
              </p:cNvCxnSpPr>
              <p:nvPr/>
            </p:nvCxnSpPr>
            <p:spPr>
              <a:xfrm>
                <a:off x="2184962" y="1512321"/>
                <a:ext cx="11344" cy="1556639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Ellipse 42"/>
              <p:cNvSpPr/>
              <p:nvPr/>
            </p:nvSpPr>
            <p:spPr>
              <a:xfrm>
                <a:off x="5437236" y="2399404"/>
                <a:ext cx="142876" cy="14287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00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44" name="Gerade Verbindung 43"/>
              <p:cNvCxnSpPr>
                <a:stCxn id="45" idx="2"/>
                <a:endCxn id="43" idx="7"/>
              </p:cNvCxnSpPr>
              <p:nvPr/>
            </p:nvCxnSpPr>
            <p:spPr>
              <a:xfrm flipH="1">
                <a:off x="5559188" y="1577693"/>
                <a:ext cx="958168" cy="842635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Ellipse 44"/>
              <p:cNvSpPr/>
              <p:nvPr/>
            </p:nvSpPr>
            <p:spPr>
              <a:xfrm>
                <a:off x="6517356" y="1506254"/>
                <a:ext cx="142876" cy="14287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00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46" name="Gerade Verbindung 45"/>
              <p:cNvCxnSpPr>
                <a:stCxn id="45" idx="6"/>
                <a:endCxn id="47" idx="1"/>
              </p:cNvCxnSpPr>
              <p:nvPr/>
            </p:nvCxnSpPr>
            <p:spPr>
              <a:xfrm>
                <a:off x="6660232" y="1577693"/>
                <a:ext cx="1462224" cy="864119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Ellipse 46"/>
              <p:cNvSpPr/>
              <p:nvPr/>
            </p:nvSpPr>
            <p:spPr>
              <a:xfrm>
                <a:off x="8101532" y="2420888"/>
                <a:ext cx="142876" cy="14287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Ellipse 47"/>
              <p:cNvSpPr/>
              <p:nvPr/>
            </p:nvSpPr>
            <p:spPr>
              <a:xfrm>
                <a:off x="6516216" y="2892719"/>
                <a:ext cx="142876" cy="14287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00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49" name="Gerade Verbindung 48"/>
              <p:cNvCxnSpPr>
                <a:stCxn id="45" idx="4"/>
                <a:endCxn id="48" idx="0"/>
              </p:cNvCxnSpPr>
              <p:nvPr/>
            </p:nvCxnSpPr>
            <p:spPr>
              <a:xfrm flipH="1">
                <a:off x="6587654" y="1649131"/>
                <a:ext cx="1140" cy="1243588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Ellipse 49"/>
              <p:cNvSpPr/>
              <p:nvPr/>
            </p:nvSpPr>
            <p:spPr>
              <a:xfrm>
                <a:off x="4357116" y="591073"/>
                <a:ext cx="142876" cy="14287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00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51" name="Gerade Verbindung 50"/>
              <p:cNvCxnSpPr>
                <a:stCxn id="50" idx="2"/>
                <a:endCxn id="38" idx="7"/>
              </p:cNvCxnSpPr>
              <p:nvPr/>
            </p:nvCxnSpPr>
            <p:spPr>
              <a:xfrm flipH="1">
                <a:off x="2235476" y="662512"/>
                <a:ext cx="2121640" cy="727856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 Verbindung 51"/>
              <p:cNvCxnSpPr>
                <a:stCxn id="50" idx="6"/>
                <a:endCxn id="45" idx="0"/>
              </p:cNvCxnSpPr>
              <p:nvPr/>
            </p:nvCxnSpPr>
            <p:spPr>
              <a:xfrm>
                <a:off x="4499992" y="662512"/>
                <a:ext cx="2088802" cy="843742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feld 52"/>
              <p:cNvSpPr txBox="1"/>
              <p:nvPr/>
            </p:nvSpPr>
            <p:spPr>
              <a:xfrm>
                <a:off x="2479625" y="305237"/>
                <a:ext cx="3941106" cy="395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000" dirty="0" smtClean="0">
                    <a:solidFill>
                      <a:srgbClr val="000000"/>
                    </a:solidFill>
                  </a:rPr>
                  <a:t>ape</a:t>
                </a:r>
                <a:r>
                  <a:rPr lang="de-DE" sz="1000" baseline="-25000" dirty="0" smtClean="0">
                    <a:solidFill>
                      <a:srgbClr val="000000"/>
                    </a:solidFill>
                  </a:rPr>
                  <a:t>1</a:t>
                </a:r>
                <a:r>
                  <a:rPr lang="de-DE" sz="1000" dirty="0" smtClean="0">
                    <a:solidFill>
                      <a:srgbClr val="000000"/>
                    </a:solidFill>
                  </a:rPr>
                  <a:t>: System       Variation </a:t>
                </a:r>
                <a:r>
                  <a:rPr lang="de-DE" sz="1000" dirty="0" err="1" smtClean="0">
                    <a:solidFill>
                      <a:srgbClr val="000000"/>
                    </a:solidFill>
                  </a:rPr>
                  <a:t>point</a:t>
                </a:r>
                <a:endParaRPr lang="de-DE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Textfeld 53"/>
              <p:cNvSpPr txBox="1"/>
              <p:nvPr/>
            </p:nvSpPr>
            <p:spPr>
              <a:xfrm>
                <a:off x="1850516" y="692696"/>
                <a:ext cx="1857388" cy="395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00" dirty="0">
                    <a:solidFill>
                      <a:srgbClr val="000000"/>
                    </a:solidFill>
                  </a:rPr>
                  <a:t>(</a:t>
                </a:r>
                <a:r>
                  <a:rPr lang="de-DE" sz="1000" dirty="0" smtClean="0">
                    <a:solidFill>
                      <a:srgbClr val="000000"/>
                    </a:solidFill>
                  </a:rPr>
                  <a:t>ape</a:t>
                </a:r>
                <a:r>
                  <a:rPr lang="de-DE" sz="1000" baseline="-25000" dirty="0" smtClean="0">
                    <a:solidFill>
                      <a:srgbClr val="000000"/>
                    </a:solidFill>
                  </a:rPr>
                  <a:t>1</a:t>
                </a:r>
                <a:r>
                  <a:rPr lang="de-DE" sz="1000" dirty="0" smtClean="0">
                    <a:solidFill>
                      <a:srgbClr val="000000"/>
                    </a:solidFill>
                  </a:rPr>
                  <a:t>,</a:t>
                </a:r>
                <a:r>
                  <a:rPr lang="de-DE" sz="1000" baseline="-25000" dirty="0" smtClean="0">
                    <a:solidFill>
                      <a:srgbClr val="000000"/>
                    </a:solidFill>
                  </a:rPr>
                  <a:t> </a:t>
                </a:r>
                <a:r>
                  <a:rPr lang="de-DE" sz="1000" dirty="0" smtClean="0">
                    <a:solidFill>
                      <a:srgbClr val="000000"/>
                    </a:solidFill>
                  </a:rPr>
                  <a:t>zeus</a:t>
                </a:r>
                <a:r>
                  <a:rPr lang="de-DE" sz="1000" baseline="-25000" dirty="0" smtClean="0">
                    <a:solidFill>
                      <a:srgbClr val="000000"/>
                    </a:solidFill>
                  </a:rPr>
                  <a:t>1</a:t>
                </a:r>
                <a:r>
                  <a:rPr lang="de-DE" sz="1000" dirty="0" smtClean="0">
                    <a:solidFill>
                      <a:srgbClr val="000000"/>
                    </a:solidFill>
                  </a:rPr>
                  <a:t>): </a:t>
                </a:r>
                <a:r>
                  <a:rPr lang="de-DE" sz="1000" dirty="0" err="1" smtClean="0">
                    <a:solidFill>
                      <a:srgbClr val="000000"/>
                    </a:solidFill>
                  </a:rPr>
                  <a:t>zeus</a:t>
                </a:r>
                <a:endParaRPr lang="de-DE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Textfeld 54"/>
              <p:cNvSpPr txBox="1"/>
              <p:nvPr/>
            </p:nvSpPr>
            <p:spPr>
              <a:xfrm>
                <a:off x="5360167" y="744960"/>
                <a:ext cx="2505460" cy="395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00" dirty="0">
                    <a:solidFill>
                      <a:srgbClr val="000000"/>
                    </a:solidFill>
                  </a:rPr>
                  <a:t>(</a:t>
                </a:r>
                <a:r>
                  <a:rPr lang="de-DE" sz="1000" dirty="0" smtClean="0">
                    <a:solidFill>
                      <a:srgbClr val="000000"/>
                    </a:solidFill>
                  </a:rPr>
                  <a:t>ape</a:t>
                </a:r>
                <a:r>
                  <a:rPr lang="de-DE" sz="1000" baseline="-25000" dirty="0" smtClean="0">
                    <a:solidFill>
                      <a:srgbClr val="000000"/>
                    </a:solidFill>
                  </a:rPr>
                  <a:t>1</a:t>
                </a:r>
                <a:r>
                  <a:rPr lang="de-DE" sz="1000" dirty="0" smtClean="0">
                    <a:solidFill>
                      <a:srgbClr val="000000"/>
                    </a:solidFill>
                  </a:rPr>
                  <a:t>,</a:t>
                </a:r>
                <a:r>
                  <a:rPr lang="de-DE" sz="1000" baseline="-25000" dirty="0" smtClean="0">
                    <a:solidFill>
                      <a:srgbClr val="000000"/>
                    </a:solidFill>
                  </a:rPr>
                  <a:t> </a:t>
                </a:r>
                <a:r>
                  <a:rPr lang="de-DE" sz="1000" dirty="0" smtClean="0">
                    <a:solidFill>
                      <a:srgbClr val="000000"/>
                    </a:solidFill>
                  </a:rPr>
                  <a:t>shaps</a:t>
                </a:r>
                <a:r>
                  <a:rPr lang="de-DE" sz="1000" baseline="-25000" dirty="0" smtClean="0">
                    <a:solidFill>
                      <a:srgbClr val="000000"/>
                    </a:solidFill>
                  </a:rPr>
                  <a:t>2</a:t>
                </a:r>
                <a:r>
                  <a:rPr lang="de-DE" sz="1000" dirty="0" smtClean="0">
                    <a:solidFill>
                      <a:srgbClr val="000000"/>
                    </a:solidFill>
                  </a:rPr>
                  <a:t>): </a:t>
                </a:r>
                <a:r>
                  <a:rPr lang="de-DE" sz="1000" dirty="0" err="1" smtClean="0">
                    <a:solidFill>
                      <a:srgbClr val="000000"/>
                    </a:solidFill>
                  </a:rPr>
                  <a:t>shaps</a:t>
                </a:r>
                <a:endParaRPr lang="de-DE" sz="10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" name="Rechteck 11"/>
            <p:cNvSpPr/>
            <p:nvPr/>
          </p:nvSpPr>
          <p:spPr>
            <a:xfrm>
              <a:off x="4211960" y="908720"/>
              <a:ext cx="277768" cy="3959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</a:rPr>
                <a:t>⊓</a:t>
              </a:r>
              <a:endParaRPr lang="de-DE" sz="1000" dirty="0">
                <a:solidFill>
                  <a:srgbClr val="000000"/>
                </a:solidFill>
              </a:endParaRPr>
            </a:p>
          </p:txBody>
        </p:sp>
        <p:sp>
          <p:nvSpPr>
            <p:cNvPr id="13" name="Rechteck 12"/>
            <p:cNvSpPr/>
            <p:nvPr/>
          </p:nvSpPr>
          <p:spPr>
            <a:xfrm>
              <a:off x="1183853" y="3355653"/>
              <a:ext cx="359076" cy="3959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</a:rPr>
                <a:t>⊓</a:t>
              </a:r>
              <a:endParaRPr lang="de-DE" sz="10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hteck 13"/>
            <p:cNvSpPr/>
            <p:nvPr/>
          </p:nvSpPr>
          <p:spPr>
            <a:xfrm>
              <a:off x="4243350" y="3428017"/>
              <a:ext cx="359076" cy="3959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</a:rPr>
                <a:t>⊓</a:t>
              </a:r>
              <a:endParaRPr lang="de-DE" sz="1000" dirty="0">
                <a:solidFill>
                  <a:srgbClr val="000000"/>
                </a:solidFill>
              </a:endParaRPr>
            </a:p>
          </p:txBody>
        </p:sp>
        <p:sp>
          <p:nvSpPr>
            <p:cNvPr id="15" name="Ellipse 14"/>
            <p:cNvSpPr/>
            <p:nvPr/>
          </p:nvSpPr>
          <p:spPr>
            <a:xfrm>
              <a:off x="4355976" y="1754210"/>
              <a:ext cx="142876" cy="14287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00">
                <a:solidFill>
                  <a:srgbClr val="000000"/>
                </a:solidFill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3943213" y="1401828"/>
              <a:ext cx="1266695" cy="395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solidFill>
                    <a:srgbClr val="000000"/>
                  </a:solidFill>
                </a:rPr>
                <a:t>pws</a:t>
              </a:r>
              <a:r>
                <a:rPr lang="de-DE" sz="1000" baseline="-25000" dirty="0" smtClean="0">
                  <a:solidFill>
                    <a:srgbClr val="000000"/>
                  </a:solidFill>
                </a:rPr>
                <a:t>1</a:t>
              </a:r>
              <a:r>
                <a:rPr lang="de-DE" sz="1000" dirty="0" smtClean="0">
                  <a:solidFill>
                    <a:srgbClr val="000000"/>
                  </a:solidFill>
                </a:rPr>
                <a:t>: Block</a:t>
              </a:r>
              <a:endParaRPr lang="de-DE" sz="1000" dirty="0">
                <a:solidFill>
                  <a:srgbClr val="000000"/>
                </a:solidFill>
              </a:endParaRPr>
            </a:p>
          </p:txBody>
        </p:sp>
        <p:cxnSp>
          <p:nvCxnSpPr>
            <p:cNvPr id="17" name="Gerade Verbindung 16"/>
            <p:cNvCxnSpPr>
              <a:stCxn id="15" idx="2"/>
              <a:endCxn id="38" idx="6"/>
            </p:cNvCxnSpPr>
            <p:nvPr/>
          </p:nvCxnSpPr>
          <p:spPr>
            <a:xfrm flipH="1">
              <a:off x="2256400" y="1825649"/>
              <a:ext cx="2099576" cy="243561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>
              <a:stCxn id="15" idx="6"/>
              <a:endCxn id="45" idx="1"/>
            </p:cNvCxnSpPr>
            <p:nvPr/>
          </p:nvCxnSpPr>
          <p:spPr>
            <a:xfrm>
              <a:off x="4498852" y="1825649"/>
              <a:ext cx="2039428" cy="329856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feld 18"/>
            <p:cNvSpPr txBox="1"/>
            <p:nvPr/>
          </p:nvSpPr>
          <p:spPr>
            <a:xfrm>
              <a:off x="2784910" y="1897088"/>
              <a:ext cx="1643075" cy="64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000" dirty="0" smtClean="0">
                  <a:solidFill>
                    <a:srgbClr val="000000"/>
                  </a:solidFill>
                </a:rPr>
                <a:t>(pws</a:t>
              </a:r>
              <a:r>
                <a:rPr lang="de-DE" sz="1000" baseline="-25000" dirty="0" smtClean="0">
                  <a:solidFill>
                    <a:srgbClr val="000000"/>
                  </a:solidFill>
                </a:rPr>
                <a:t>1</a:t>
              </a:r>
              <a:r>
                <a:rPr lang="de-DE" sz="1000" dirty="0" smtClean="0">
                  <a:solidFill>
                    <a:srgbClr val="000000"/>
                  </a:solidFill>
                </a:rPr>
                <a:t>, zeus</a:t>
              </a:r>
              <a:r>
                <a:rPr lang="de-DE" sz="1000" baseline="-25000" dirty="0" smtClean="0">
                  <a:solidFill>
                    <a:srgbClr val="000000"/>
                  </a:solidFill>
                </a:rPr>
                <a:t>1</a:t>
              </a:r>
              <a:r>
                <a:rPr lang="de-DE" sz="1000" dirty="0" smtClean="0">
                  <a:solidFill>
                    <a:srgbClr val="000000"/>
                  </a:solidFill>
                </a:rPr>
                <a:t>): </a:t>
              </a:r>
            </a:p>
            <a:p>
              <a:pPr algn="r"/>
              <a:r>
                <a:rPr lang="de-DE" sz="1000" dirty="0" err="1" smtClean="0">
                  <a:solidFill>
                    <a:srgbClr val="000000"/>
                  </a:solidFill>
                </a:rPr>
                <a:t>hasPart</a:t>
              </a:r>
              <a:endParaRPr lang="de-DE" sz="1000" dirty="0">
                <a:solidFill>
                  <a:srgbClr val="000000"/>
                </a:solidFill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4441094" y="1897088"/>
              <a:ext cx="1643075" cy="64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solidFill>
                    <a:srgbClr val="000000"/>
                  </a:solidFill>
                </a:rPr>
                <a:t>(pws</a:t>
              </a:r>
              <a:r>
                <a:rPr lang="de-DE" sz="1000" baseline="-25000" dirty="0" smtClean="0">
                  <a:solidFill>
                    <a:srgbClr val="000000"/>
                  </a:solidFill>
                </a:rPr>
                <a:t>1</a:t>
              </a:r>
              <a:r>
                <a:rPr lang="de-DE" sz="1000" dirty="0" smtClean="0">
                  <a:solidFill>
                    <a:srgbClr val="000000"/>
                  </a:solidFill>
                </a:rPr>
                <a:t>, shaps</a:t>
              </a:r>
              <a:r>
                <a:rPr lang="de-DE" sz="1000" baseline="-25000" dirty="0">
                  <a:solidFill>
                    <a:srgbClr val="000000"/>
                  </a:solidFill>
                </a:rPr>
                <a:t>2</a:t>
              </a:r>
              <a:r>
                <a:rPr lang="de-DE" sz="1000" dirty="0" smtClean="0">
                  <a:solidFill>
                    <a:srgbClr val="000000"/>
                  </a:solidFill>
                </a:rPr>
                <a:t>): </a:t>
              </a:r>
            </a:p>
            <a:p>
              <a:r>
                <a:rPr lang="de-DE" sz="1000" dirty="0" err="1" smtClean="0">
                  <a:solidFill>
                    <a:srgbClr val="000000"/>
                  </a:solidFill>
                </a:rPr>
                <a:t>hasPart</a:t>
              </a:r>
              <a:endParaRPr lang="de-DE" sz="1000" dirty="0">
                <a:solidFill>
                  <a:srgbClr val="000000"/>
                </a:solidFill>
              </a:endParaRPr>
            </a:p>
          </p:txBody>
        </p:sp>
        <p:sp>
          <p:nvSpPr>
            <p:cNvPr id="21" name="Rechteck 20"/>
            <p:cNvSpPr/>
            <p:nvPr/>
          </p:nvSpPr>
          <p:spPr>
            <a:xfrm>
              <a:off x="2206000" y="4067780"/>
              <a:ext cx="359076" cy="3959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</a:rPr>
                <a:t>⊓</a:t>
              </a:r>
              <a:endParaRPr lang="de-DE" sz="1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9" name="Gruppieren 58"/>
          <p:cNvGrpSpPr/>
          <p:nvPr/>
        </p:nvGrpSpPr>
        <p:grpSpPr>
          <a:xfrm>
            <a:off x="296525" y="1853825"/>
            <a:ext cx="1366445" cy="3015335"/>
            <a:chOff x="296525" y="1853825"/>
            <a:chExt cx="1366445" cy="3015335"/>
          </a:xfrm>
        </p:grpSpPr>
        <p:sp>
          <p:nvSpPr>
            <p:cNvPr id="2" name="Textfeld 1"/>
            <p:cNvSpPr txBox="1"/>
            <p:nvPr/>
          </p:nvSpPr>
          <p:spPr>
            <a:xfrm>
              <a:off x="296525" y="1853825"/>
              <a:ext cx="1366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smtClean="0"/>
                <a:t>SysML</a:t>
              </a:r>
              <a:endParaRPr lang="de-DE" b="1" dirty="0"/>
            </a:p>
          </p:txBody>
        </p:sp>
        <p:sp>
          <p:nvSpPr>
            <p:cNvPr id="56" name="Textfeld 55"/>
            <p:cNvSpPr txBox="1"/>
            <p:nvPr/>
          </p:nvSpPr>
          <p:spPr>
            <a:xfrm>
              <a:off x="296525" y="4407495"/>
              <a:ext cx="1366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smtClean="0"/>
                <a:t>ALC</a:t>
              </a:r>
              <a:endParaRPr lang="de-DE" b="1" dirty="0"/>
            </a:p>
          </p:txBody>
        </p:sp>
        <p:sp>
          <p:nvSpPr>
            <p:cNvPr id="3" name="Pfeil nach unten 2"/>
            <p:cNvSpPr/>
            <p:nvPr/>
          </p:nvSpPr>
          <p:spPr>
            <a:xfrm>
              <a:off x="746575" y="2438890"/>
              <a:ext cx="426694" cy="1821038"/>
            </a:xfrm>
            <a:prstGeom prst="downArrow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389190" y="5178387"/>
            <a:ext cx="1437505" cy="1085928"/>
            <a:chOff x="389190" y="5178387"/>
            <a:chExt cx="1437505" cy="1085928"/>
          </a:xfrm>
        </p:grpSpPr>
        <p:pic>
          <p:nvPicPr>
            <p:cNvPr id="57" name="Picture 9" descr="M:\Downloads\box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190" y="5178387"/>
              <a:ext cx="971833" cy="72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Textfeld 57"/>
            <p:cNvSpPr txBox="1"/>
            <p:nvPr/>
          </p:nvSpPr>
          <p:spPr>
            <a:xfrm>
              <a:off x="480967" y="5802650"/>
              <a:ext cx="1345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/>
                <a:t>A</a:t>
              </a:r>
              <a:r>
                <a:rPr lang="de-DE" dirty="0" err="1" smtClean="0"/>
                <a:t>box</a:t>
              </a:r>
              <a:endParaRPr lang="de-DE" dirty="0"/>
            </a:p>
          </p:txBody>
        </p:sp>
      </p:grpSp>
      <p:sp>
        <p:nvSpPr>
          <p:cNvPr id="60" name="Textfeld 59"/>
          <p:cNvSpPr txBox="1"/>
          <p:nvPr/>
        </p:nvSpPr>
        <p:spPr>
          <a:xfrm rot="16200000">
            <a:off x="18287" y="2977999"/>
            <a:ext cx="1854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automatisch</a:t>
            </a:r>
            <a:endParaRPr lang="de-DE" sz="1400" dirty="0"/>
          </a:p>
        </p:txBody>
      </p:sp>
      <p:sp>
        <p:nvSpPr>
          <p:cNvPr id="61" name="Rechteck 60"/>
          <p:cNvSpPr/>
          <p:nvPr/>
        </p:nvSpPr>
        <p:spPr>
          <a:xfrm>
            <a:off x="3150350" y="3798621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de-DE" sz="800" dirty="0" smtClean="0">
                <a:latin typeface="Arial"/>
              </a:rPr>
              <a:t>Quelle: http</a:t>
            </a:r>
            <a:r>
              <a:rPr lang="de-DE" sz="800" dirty="0">
                <a:latin typeface="Arial"/>
              </a:rPr>
              <a:t>://mbse.gfse.de/extdocs/ape.html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61933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spcBef>
                <a:spcPct val="0"/>
              </a:spcBef>
              <a:spcAft>
                <a:spcPts val="0"/>
              </a:spcAft>
            </a:pPr>
            <a:r>
              <a:rPr lang="de-DE" altLang="de-DE" dirty="0" smtClean="0">
                <a:solidFill>
                  <a:srgbClr val="FF6600"/>
                </a:solidFill>
              </a:rPr>
              <a:t>Wie unterscheiden sich die Sensoren ZEUS und SHAPS?</a:t>
            </a:r>
          </a:p>
          <a:p>
            <a:pPr marL="57150" indent="0">
              <a:spcBef>
                <a:spcPct val="0"/>
              </a:spcBef>
              <a:spcAft>
                <a:spcPts val="0"/>
              </a:spcAft>
            </a:pPr>
            <a:endParaRPr lang="de-DE" dirty="0" smtClean="0"/>
          </a:p>
          <a:p>
            <a:pPr lvl="1"/>
            <a:r>
              <a:rPr lang="de-DE" sz="1800" dirty="0" smtClean="0"/>
              <a:t>Z</a:t>
            </a:r>
            <a:r>
              <a:rPr lang="de-DE" sz="1800" i="1" dirty="0" smtClean="0"/>
              <a:t>EUS = {(ape</a:t>
            </a:r>
            <a:r>
              <a:rPr lang="de-DE" sz="1800" i="1" baseline="-25000" dirty="0" smtClean="0"/>
              <a:t>1</a:t>
            </a:r>
            <a:r>
              <a:rPr lang="de-DE" sz="1800" i="1" dirty="0" smtClean="0"/>
              <a:t>: (APE)), (ape</a:t>
            </a:r>
            <a:r>
              <a:rPr lang="de-DE" sz="1800" i="1" baseline="-25000" dirty="0" smtClean="0"/>
              <a:t>1</a:t>
            </a:r>
            <a:r>
              <a:rPr lang="de-DE" sz="1800" i="1" dirty="0" smtClean="0"/>
              <a:t>: (System ⊓ Variation Point)), (zeus</a:t>
            </a:r>
            <a:r>
              <a:rPr lang="de-DE" sz="1800" i="1" baseline="-25000" dirty="0" smtClean="0"/>
              <a:t>1</a:t>
            </a:r>
            <a:r>
              <a:rPr lang="de-DE" sz="1800" i="1" dirty="0" smtClean="0"/>
              <a:t>:Physical), (zeus</a:t>
            </a:r>
            <a:r>
              <a:rPr lang="de-DE" sz="1800" i="1" baseline="-25000" dirty="0" smtClean="0"/>
              <a:t>1</a:t>
            </a:r>
            <a:r>
              <a:rPr lang="de-DE" sz="1800" i="1" dirty="0" smtClean="0"/>
              <a:t>: PWS), ((ape</a:t>
            </a:r>
            <a:r>
              <a:rPr lang="de-DE" sz="1800" i="1" baseline="-25000" dirty="0" smtClean="0"/>
              <a:t>1</a:t>
            </a:r>
            <a:r>
              <a:rPr lang="de-DE" sz="1800" i="1" dirty="0" smtClean="0"/>
              <a:t>,zeus</a:t>
            </a:r>
            <a:r>
              <a:rPr lang="de-DE" sz="1800" i="1" baseline="-25000" dirty="0" smtClean="0"/>
              <a:t>1</a:t>
            </a:r>
            <a:r>
              <a:rPr lang="de-DE" sz="1800" i="1" dirty="0" smtClean="0"/>
              <a:t>):</a:t>
            </a:r>
            <a:r>
              <a:rPr lang="de-DE" sz="1800" i="1" dirty="0" err="1" smtClean="0"/>
              <a:t>zeus</a:t>
            </a:r>
            <a:r>
              <a:rPr lang="de-DE" sz="1800" i="1" dirty="0" smtClean="0"/>
              <a:t>), </a:t>
            </a:r>
            <a:r>
              <a:rPr lang="de-DE" sz="1800" b="1" i="1" dirty="0" smtClean="0"/>
              <a:t>(pws</a:t>
            </a:r>
            <a:r>
              <a:rPr lang="de-DE" sz="1800" b="1" i="1" baseline="-25000" dirty="0" smtClean="0"/>
              <a:t>1</a:t>
            </a:r>
            <a:r>
              <a:rPr lang="de-DE" sz="1800" b="1" i="1" dirty="0" smtClean="0"/>
              <a:t>:PWS)</a:t>
            </a:r>
            <a:r>
              <a:rPr lang="de-DE" sz="1800" i="1" dirty="0" smtClean="0"/>
              <a:t>, ((pws</a:t>
            </a:r>
            <a:r>
              <a:rPr lang="de-DE" sz="1800" i="1" baseline="-25000" dirty="0" smtClean="0"/>
              <a:t>1</a:t>
            </a:r>
            <a:r>
              <a:rPr lang="de-DE" sz="1800" i="1" dirty="0" smtClean="0"/>
              <a:t>,zeus</a:t>
            </a:r>
            <a:r>
              <a:rPr lang="de-DE" sz="1800" i="1" baseline="-25000" dirty="0" smtClean="0"/>
              <a:t>1</a:t>
            </a:r>
            <a:r>
              <a:rPr lang="de-DE" sz="1800" i="1" dirty="0" smtClean="0"/>
              <a:t>):</a:t>
            </a:r>
            <a:r>
              <a:rPr lang="de-DE" sz="1800" i="1" dirty="0" err="1" smtClean="0"/>
              <a:t>hasPart</a:t>
            </a:r>
            <a:r>
              <a:rPr lang="de-DE" sz="1800" i="1" dirty="0" smtClean="0"/>
              <a:t>), </a:t>
            </a:r>
            <a:r>
              <a:rPr lang="de-DE" sz="1800" b="1" i="1" dirty="0" smtClean="0"/>
              <a:t>(breadboard</a:t>
            </a:r>
            <a:r>
              <a:rPr lang="de-DE" sz="1800" b="1" i="1" baseline="-25000" dirty="0" smtClean="0"/>
              <a:t>1</a:t>
            </a:r>
            <a:r>
              <a:rPr lang="de-DE" sz="1800" b="1" i="1" dirty="0" smtClean="0"/>
              <a:t>: </a:t>
            </a:r>
            <a:r>
              <a:rPr lang="de-DE" sz="1800" b="1" i="1" dirty="0" err="1" smtClean="0"/>
              <a:t>Breadboard</a:t>
            </a:r>
            <a:r>
              <a:rPr lang="de-DE" sz="1800" b="1" i="1" dirty="0" smtClean="0"/>
              <a:t>)</a:t>
            </a:r>
            <a:r>
              <a:rPr lang="de-DE" sz="1800" i="1" dirty="0" smtClean="0"/>
              <a:t>, (breadboard</a:t>
            </a:r>
            <a:r>
              <a:rPr lang="de-DE" sz="1800" i="1" baseline="-25000" dirty="0" smtClean="0"/>
              <a:t>1</a:t>
            </a:r>
            <a:r>
              <a:rPr lang="de-DE" sz="1800" i="1" dirty="0" smtClean="0"/>
              <a:t>: (</a:t>
            </a:r>
            <a:r>
              <a:rPr lang="de-DE" sz="1800" i="1" dirty="0" err="1" smtClean="0"/>
              <a:t>Mechanics</a:t>
            </a:r>
            <a:r>
              <a:rPr lang="de-DE" sz="1800" i="1" dirty="0" smtClean="0"/>
              <a:t> ⊓ Block)), ((zeus</a:t>
            </a:r>
            <a:r>
              <a:rPr lang="de-DE" sz="1800" i="1" baseline="-25000" dirty="0" smtClean="0"/>
              <a:t>1</a:t>
            </a:r>
            <a:r>
              <a:rPr lang="de-DE" sz="1800" i="1" dirty="0" smtClean="0"/>
              <a:t>, breadboard</a:t>
            </a:r>
            <a:r>
              <a:rPr lang="de-DE" sz="1800" i="1" baseline="-25000" dirty="0" smtClean="0"/>
              <a:t>1</a:t>
            </a:r>
            <a:r>
              <a:rPr lang="de-DE" sz="1800" i="1" dirty="0" smtClean="0"/>
              <a:t>): </a:t>
            </a:r>
            <a:r>
              <a:rPr lang="de-DE" sz="1800" i="1" dirty="0" err="1" smtClean="0"/>
              <a:t>hasLinkTo</a:t>
            </a:r>
            <a:r>
              <a:rPr lang="de-DE" sz="1800" i="1" dirty="0" smtClean="0"/>
              <a:t>), </a:t>
            </a:r>
            <a:r>
              <a:rPr lang="de-DE" sz="1800" b="1" i="1" dirty="0" smtClean="0"/>
              <a:t>(cover</a:t>
            </a:r>
            <a:r>
              <a:rPr lang="de-DE" sz="1800" b="1" i="1" baseline="-25000" dirty="0" smtClean="0"/>
              <a:t>1</a:t>
            </a:r>
            <a:r>
              <a:rPr lang="de-DE" sz="1800" b="1" i="1" dirty="0" smtClean="0"/>
              <a:t>:Cover)</a:t>
            </a:r>
            <a:r>
              <a:rPr lang="de-DE" sz="1800" i="1" dirty="0" smtClean="0"/>
              <a:t>, (cover</a:t>
            </a:r>
            <a:r>
              <a:rPr lang="de-DE" sz="1800" i="1" baseline="-25000" dirty="0" smtClean="0"/>
              <a:t>1</a:t>
            </a:r>
            <a:r>
              <a:rPr lang="de-DE" sz="1800" i="1" dirty="0" smtClean="0"/>
              <a:t>: (</a:t>
            </a:r>
            <a:r>
              <a:rPr lang="de-DE" sz="1800" i="1" dirty="0" err="1" smtClean="0"/>
              <a:t>Mechanics</a:t>
            </a:r>
            <a:r>
              <a:rPr lang="de-DE" sz="1800" i="1" dirty="0" smtClean="0"/>
              <a:t> ⊓ Block)), ((zeus</a:t>
            </a:r>
            <a:r>
              <a:rPr lang="de-DE" sz="1800" i="1" baseline="-25000" dirty="0" smtClean="0"/>
              <a:t>1</a:t>
            </a:r>
            <a:r>
              <a:rPr lang="de-DE" sz="1800" i="1" dirty="0" smtClean="0"/>
              <a:t>, cover</a:t>
            </a:r>
            <a:r>
              <a:rPr lang="de-DE" sz="1800" i="1" baseline="-25000" dirty="0" smtClean="0"/>
              <a:t>1</a:t>
            </a:r>
            <a:r>
              <a:rPr lang="de-DE" sz="1800" i="1" dirty="0" smtClean="0"/>
              <a:t>):</a:t>
            </a:r>
            <a:r>
              <a:rPr lang="de-DE" sz="1800" i="1" dirty="0" err="1" smtClean="0"/>
              <a:t>hasLinkTo</a:t>
            </a:r>
            <a:r>
              <a:rPr lang="de-DE" sz="1800" i="1" dirty="0" smtClean="0"/>
              <a:t>), </a:t>
            </a:r>
            <a:r>
              <a:rPr lang="de-DE" sz="1800" b="1" i="1" dirty="0" smtClean="0"/>
              <a:t>(ccdmount</a:t>
            </a:r>
            <a:r>
              <a:rPr lang="de-DE" sz="1800" b="1" i="1" baseline="-25000" dirty="0" smtClean="0"/>
              <a:t>1</a:t>
            </a:r>
            <a:r>
              <a:rPr lang="de-DE" sz="1800" b="1" i="1" dirty="0" smtClean="0"/>
              <a:t>: </a:t>
            </a:r>
            <a:r>
              <a:rPr lang="de-DE" sz="1800" b="1" i="1" dirty="0" err="1" smtClean="0"/>
              <a:t>CcdMount</a:t>
            </a:r>
            <a:r>
              <a:rPr lang="de-DE" sz="1800" b="1" i="1" dirty="0" smtClean="0"/>
              <a:t>)</a:t>
            </a:r>
            <a:r>
              <a:rPr lang="de-DE" sz="1800" i="1" dirty="0" smtClean="0"/>
              <a:t>, (ccdmount</a:t>
            </a:r>
            <a:r>
              <a:rPr lang="de-DE" sz="1800" i="1" baseline="-25000" dirty="0" smtClean="0"/>
              <a:t>1</a:t>
            </a:r>
            <a:r>
              <a:rPr lang="de-DE" sz="1800" i="1" dirty="0" smtClean="0"/>
              <a:t>: (</a:t>
            </a:r>
            <a:r>
              <a:rPr lang="de-DE" sz="1800" i="1" dirty="0" err="1" smtClean="0"/>
              <a:t>Mechanics</a:t>
            </a:r>
            <a:r>
              <a:rPr lang="de-DE" sz="1800" i="1" dirty="0" smtClean="0"/>
              <a:t> ⊓ Block)), ((zeus</a:t>
            </a:r>
            <a:r>
              <a:rPr lang="de-DE" sz="1800" i="1" baseline="-25000" dirty="0" smtClean="0"/>
              <a:t>1</a:t>
            </a:r>
            <a:r>
              <a:rPr lang="de-DE" sz="1800" i="1" dirty="0" smtClean="0"/>
              <a:t>, ccdmount</a:t>
            </a:r>
            <a:r>
              <a:rPr lang="de-DE" sz="1800" i="1" baseline="-25000" dirty="0" smtClean="0"/>
              <a:t>1</a:t>
            </a:r>
            <a:r>
              <a:rPr lang="de-DE" sz="1800" i="1" dirty="0" smtClean="0"/>
              <a:t>):</a:t>
            </a:r>
            <a:r>
              <a:rPr lang="de-DE" sz="1800" i="1" dirty="0" err="1" smtClean="0"/>
              <a:t>hasLinkTo</a:t>
            </a:r>
            <a:r>
              <a:rPr lang="de-DE" sz="1800" i="1" dirty="0" smtClean="0"/>
              <a:t>)}</a:t>
            </a:r>
            <a:endParaRPr lang="en-US" i="1" dirty="0" smtClean="0"/>
          </a:p>
          <a:p>
            <a:pPr lvl="1"/>
            <a:endParaRPr lang="en-US" i="1" dirty="0"/>
          </a:p>
          <a:p>
            <a:pPr lvl="1"/>
            <a:r>
              <a:rPr lang="en-US" sz="1800" i="1" dirty="0" smtClean="0"/>
              <a:t>SHAPS= </a:t>
            </a:r>
            <a:r>
              <a:rPr lang="en-US" sz="1800" i="1" dirty="0"/>
              <a:t>{(ape</a:t>
            </a:r>
            <a:r>
              <a:rPr lang="en-US" sz="1800" i="1" baseline="-25000" dirty="0"/>
              <a:t>2</a:t>
            </a:r>
            <a:r>
              <a:rPr lang="en-US" sz="1800" i="1" dirty="0"/>
              <a:t>: (APE)), (ape</a:t>
            </a:r>
            <a:r>
              <a:rPr lang="en-US" sz="1800" i="1" baseline="-25000" dirty="0"/>
              <a:t>2</a:t>
            </a:r>
            <a:r>
              <a:rPr lang="en-US" sz="1800" i="1" dirty="0"/>
              <a:t>: (System ⊓ Variation Point)), (shaps</a:t>
            </a:r>
            <a:r>
              <a:rPr lang="en-US" sz="1800" i="1" baseline="-25000" dirty="0"/>
              <a:t>2</a:t>
            </a:r>
            <a:r>
              <a:rPr lang="en-US" sz="1800" i="1" dirty="0"/>
              <a:t>:Physical), (shaps</a:t>
            </a:r>
            <a:r>
              <a:rPr lang="en-US" sz="1800" i="1" baseline="-25000" dirty="0"/>
              <a:t>2</a:t>
            </a:r>
            <a:r>
              <a:rPr lang="en-US" sz="1800" i="1" dirty="0"/>
              <a:t>: PWS), ((ape</a:t>
            </a:r>
            <a:r>
              <a:rPr lang="en-US" sz="1800" i="1" baseline="-25000" dirty="0"/>
              <a:t>2</a:t>
            </a:r>
            <a:r>
              <a:rPr lang="en-US" sz="1800" i="1" dirty="0"/>
              <a:t>,shaps</a:t>
            </a:r>
            <a:r>
              <a:rPr lang="en-US" sz="1800" i="1" baseline="-25000" dirty="0"/>
              <a:t>2</a:t>
            </a:r>
            <a:r>
              <a:rPr lang="en-US" sz="1800" i="1" dirty="0"/>
              <a:t>):shaps), </a:t>
            </a:r>
            <a:r>
              <a:rPr lang="en-US" sz="1800" b="1" i="1" dirty="0"/>
              <a:t>(pws</a:t>
            </a:r>
            <a:r>
              <a:rPr lang="en-US" sz="1800" b="1" i="1" baseline="-25000" dirty="0"/>
              <a:t>1</a:t>
            </a:r>
            <a:r>
              <a:rPr lang="en-US" sz="1800" b="1" i="1" dirty="0"/>
              <a:t>:PWS)</a:t>
            </a:r>
            <a:r>
              <a:rPr lang="en-US" sz="1800" i="1" dirty="0"/>
              <a:t>, ((pws</a:t>
            </a:r>
            <a:r>
              <a:rPr lang="en-US" sz="1800" i="1" baseline="-25000" dirty="0"/>
              <a:t>1</a:t>
            </a:r>
            <a:r>
              <a:rPr lang="en-US" sz="1800" i="1" dirty="0"/>
              <a:t>,shaps</a:t>
            </a:r>
            <a:r>
              <a:rPr lang="en-US" sz="1800" i="1" baseline="-25000" dirty="0"/>
              <a:t>2</a:t>
            </a:r>
            <a:r>
              <a:rPr lang="en-US" sz="1800" i="1" dirty="0"/>
              <a:t>):hasPart), </a:t>
            </a:r>
            <a:r>
              <a:rPr lang="en-US" sz="1800" b="1" i="1" dirty="0"/>
              <a:t>(breadboard</a:t>
            </a:r>
            <a:r>
              <a:rPr lang="en-US" sz="1800" b="1" i="1" baseline="-25000" dirty="0"/>
              <a:t>2</a:t>
            </a:r>
            <a:r>
              <a:rPr lang="en-US" sz="1800" b="1" i="1" dirty="0"/>
              <a:t>: Breadboard)</a:t>
            </a:r>
            <a:r>
              <a:rPr lang="en-US" sz="1800" i="1" dirty="0"/>
              <a:t>, (breadboard</a:t>
            </a:r>
            <a:r>
              <a:rPr lang="en-US" sz="1800" i="1" baseline="-25000" dirty="0"/>
              <a:t>2</a:t>
            </a:r>
            <a:r>
              <a:rPr lang="en-US" sz="1800" i="1" dirty="0"/>
              <a:t>: Block), ((shaps</a:t>
            </a:r>
            <a:r>
              <a:rPr lang="en-US" sz="1800" i="1" baseline="-25000" dirty="0"/>
              <a:t>2</a:t>
            </a:r>
            <a:r>
              <a:rPr lang="en-US" sz="1800" i="1" dirty="0"/>
              <a:t>, breadboard</a:t>
            </a:r>
            <a:r>
              <a:rPr lang="en-US" sz="1800" i="1" baseline="-25000" dirty="0"/>
              <a:t>2</a:t>
            </a:r>
            <a:r>
              <a:rPr lang="en-US" sz="1800" i="1" dirty="0"/>
              <a:t>): hasLinkTo), </a:t>
            </a:r>
            <a:r>
              <a:rPr lang="en-US" sz="1800" b="1" i="1" dirty="0"/>
              <a:t>(cover</a:t>
            </a:r>
            <a:r>
              <a:rPr lang="en-US" sz="1800" b="1" i="1" baseline="-25000" dirty="0"/>
              <a:t>2</a:t>
            </a:r>
            <a:r>
              <a:rPr lang="en-US" sz="1800" b="1" i="1" dirty="0"/>
              <a:t>:Cover)</a:t>
            </a:r>
            <a:r>
              <a:rPr lang="en-US" sz="1800" i="1" dirty="0"/>
              <a:t>, (cover</a:t>
            </a:r>
            <a:r>
              <a:rPr lang="en-US" sz="1800" i="1" baseline="-25000" dirty="0"/>
              <a:t>2</a:t>
            </a:r>
            <a:r>
              <a:rPr lang="en-US" sz="1800" i="1" dirty="0"/>
              <a:t>: Block), ((shaps</a:t>
            </a:r>
            <a:r>
              <a:rPr lang="en-US" sz="1800" i="1" baseline="-25000" dirty="0"/>
              <a:t>2</a:t>
            </a:r>
            <a:r>
              <a:rPr lang="en-US" sz="1800" i="1" dirty="0"/>
              <a:t>, cover</a:t>
            </a:r>
            <a:r>
              <a:rPr lang="en-US" sz="1800" i="1" baseline="-25000" dirty="0"/>
              <a:t>2</a:t>
            </a:r>
            <a:r>
              <a:rPr lang="en-US" sz="1800" i="1" dirty="0"/>
              <a:t>):hasLinkTo), </a:t>
            </a:r>
            <a:r>
              <a:rPr lang="en-US" sz="1800" b="1" i="1" dirty="0"/>
              <a:t>(shutter</a:t>
            </a:r>
            <a:r>
              <a:rPr lang="en-US" sz="1800" b="1" i="1" baseline="-25000" dirty="0"/>
              <a:t>2</a:t>
            </a:r>
            <a:r>
              <a:rPr lang="en-US" sz="1800" b="1" i="1" dirty="0"/>
              <a:t>: Shutter)</a:t>
            </a:r>
            <a:r>
              <a:rPr lang="en-US" sz="1800" i="1" dirty="0"/>
              <a:t>, (shutter</a:t>
            </a:r>
            <a:r>
              <a:rPr lang="en-US" sz="1800" i="1" baseline="-25000" dirty="0"/>
              <a:t>2</a:t>
            </a:r>
            <a:r>
              <a:rPr lang="en-US" sz="1800" i="1" dirty="0"/>
              <a:t>: Block), ((shaps</a:t>
            </a:r>
            <a:r>
              <a:rPr lang="en-US" sz="1800" i="1" baseline="-25000" dirty="0"/>
              <a:t>2</a:t>
            </a:r>
            <a:r>
              <a:rPr lang="en-US" sz="1800" i="1" dirty="0"/>
              <a:t>, shutter</a:t>
            </a:r>
            <a:r>
              <a:rPr lang="en-US" sz="1800" i="1" baseline="-25000" dirty="0"/>
              <a:t>2</a:t>
            </a:r>
            <a:r>
              <a:rPr lang="en-US" sz="1800" i="1" dirty="0"/>
              <a:t>):</a:t>
            </a:r>
            <a:r>
              <a:rPr lang="en-US" sz="1800" i="1" dirty="0" err="1"/>
              <a:t>hasLinkTo</a:t>
            </a:r>
            <a:r>
              <a:rPr lang="en-US" sz="1800" i="1" dirty="0" smtClean="0"/>
              <a:t>)}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Aboxen</a:t>
            </a:r>
            <a:r>
              <a:rPr lang="en-US" dirty="0" smtClean="0"/>
              <a:t> </a:t>
            </a:r>
            <a:r>
              <a:rPr lang="en-US" dirty="0" err="1" smtClean="0"/>
              <a:t>enthalten</a:t>
            </a:r>
            <a:r>
              <a:rPr lang="en-US" dirty="0" smtClean="0"/>
              <a:t> </a:t>
            </a:r>
            <a:r>
              <a:rPr lang="en-US" dirty="0" err="1" smtClean="0"/>
              <a:t>technische</a:t>
            </a:r>
            <a:r>
              <a:rPr lang="en-US" dirty="0" smtClean="0"/>
              <a:t> </a:t>
            </a:r>
            <a:r>
              <a:rPr lang="en-US" dirty="0" err="1" smtClean="0"/>
              <a:t>Konzepte</a:t>
            </a:r>
            <a:r>
              <a:rPr lang="en-US" dirty="0"/>
              <a:t> </a:t>
            </a:r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z.B</a:t>
            </a:r>
            <a:r>
              <a:rPr lang="en-US" dirty="0" smtClean="0"/>
              <a:t>. Cover und Shutter. </a:t>
            </a: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 sz="1800" b="1" kern="0" dirty="0" smtClean="0"/>
          </a:p>
          <a:p>
            <a:r>
              <a:rPr lang="de-DE" altLang="de-DE" sz="1800" b="1" kern="0" dirty="0" err="1" smtClean="0"/>
              <a:t>Aboxen</a:t>
            </a:r>
            <a:r>
              <a:rPr lang="de-DE" altLang="de-DE" sz="1800" b="1" kern="0" dirty="0" smtClean="0"/>
              <a:t> ZEUS und SHAPS</a:t>
            </a:r>
          </a:p>
        </p:txBody>
      </p:sp>
      <p:grpSp>
        <p:nvGrpSpPr>
          <p:cNvPr id="23" name="Gruppieren 22"/>
          <p:cNvGrpSpPr/>
          <p:nvPr/>
        </p:nvGrpSpPr>
        <p:grpSpPr>
          <a:xfrm>
            <a:off x="7981843" y="1101157"/>
            <a:ext cx="955642" cy="752668"/>
            <a:chOff x="7294132" y="2703112"/>
            <a:chExt cx="1437505" cy="1085928"/>
          </a:xfrm>
        </p:grpSpPr>
        <p:pic>
          <p:nvPicPr>
            <p:cNvPr id="24" name="Picture 9" descr="M:\Downloads\box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4132" y="2703112"/>
              <a:ext cx="971833" cy="72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feld 24"/>
            <p:cNvSpPr txBox="1"/>
            <p:nvPr/>
          </p:nvSpPr>
          <p:spPr>
            <a:xfrm>
              <a:off x="7385909" y="3327375"/>
              <a:ext cx="1345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err="1" smtClean="0"/>
                <a:t>Abox</a:t>
              </a:r>
              <a:endParaRPr lang="de-DE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5225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spcBef>
                <a:spcPct val="0"/>
              </a:spcBef>
              <a:spcAft>
                <a:spcPts val="0"/>
              </a:spcAft>
            </a:pPr>
            <a:r>
              <a:rPr lang="de-DE" altLang="de-DE" dirty="0">
                <a:solidFill>
                  <a:srgbClr val="FF6600"/>
                </a:solidFill>
              </a:rPr>
              <a:t>Berechnung der semantischen Differenz </a:t>
            </a:r>
          </a:p>
          <a:p>
            <a:pPr lvl="1"/>
            <a:endParaRPr lang="en-US" i="1" dirty="0" smtClean="0"/>
          </a:p>
          <a:p>
            <a:pPr lvl="1"/>
            <a:r>
              <a:rPr lang="en-US" b="1" i="1" dirty="0" smtClean="0"/>
              <a:t> </a:t>
            </a:r>
            <a:r>
              <a:rPr lang="en-US" b="1" i="1" dirty="0" smtClean="0">
                <a:solidFill>
                  <a:srgbClr val="FF9933"/>
                </a:solidFill>
              </a:rPr>
              <a:t>∆</a:t>
            </a:r>
            <a:r>
              <a:rPr lang="en-US" b="1" i="1" baseline="-25000" dirty="0" smtClean="0">
                <a:solidFill>
                  <a:srgbClr val="FF9933"/>
                </a:solidFill>
              </a:rPr>
              <a:t>ZEUS, SHAPS</a:t>
            </a:r>
            <a:r>
              <a:rPr lang="en-US" b="1" i="1" baseline="-25000" dirty="0" smtClean="0"/>
              <a:t> </a:t>
            </a:r>
            <a:r>
              <a:rPr lang="en-US" i="1" dirty="0"/>
              <a:t>= {((ape</a:t>
            </a:r>
            <a:r>
              <a:rPr lang="en-US" i="1" baseline="-25000" dirty="0"/>
              <a:t>1</a:t>
            </a:r>
            <a:r>
              <a:rPr lang="en-US" i="1" dirty="0"/>
              <a:t>,zeus</a:t>
            </a:r>
            <a:r>
              <a:rPr lang="en-US" i="1" baseline="-25000" dirty="0"/>
              <a:t>1</a:t>
            </a:r>
            <a:r>
              <a:rPr lang="en-US" i="1" dirty="0"/>
              <a:t>):zeus), </a:t>
            </a:r>
            <a:r>
              <a:rPr lang="en-US" i="1" dirty="0" smtClean="0"/>
              <a:t>(bbzeus</a:t>
            </a:r>
            <a:r>
              <a:rPr lang="en-US" i="1" baseline="-25000" dirty="0" smtClean="0"/>
              <a:t>1</a:t>
            </a:r>
            <a:r>
              <a:rPr lang="en-US" i="1" dirty="0"/>
              <a:t>: (Breadboard ⊓ </a:t>
            </a:r>
            <a:r>
              <a:rPr lang="en-US" i="1" dirty="0" smtClean="0"/>
              <a:t> Mechanics </a:t>
            </a:r>
            <a:r>
              <a:rPr lang="en-US" i="1" dirty="0"/>
              <a:t>⊓ Block)), </a:t>
            </a:r>
            <a:r>
              <a:rPr lang="en-US" i="1" dirty="0" smtClean="0"/>
              <a:t>(zeuscover</a:t>
            </a:r>
            <a:r>
              <a:rPr lang="en-US" i="1" baseline="-25000" dirty="0" smtClean="0"/>
              <a:t>1</a:t>
            </a:r>
            <a:r>
              <a:rPr lang="en-US" i="1" dirty="0"/>
              <a:t>: Cover ⊓ Mechanics ⊓ Block)), (</a:t>
            </a:r>
            <a:r>
              <a:rPr lang="en-US" i="1" dirty="0" smtClean="0"/>
              <a:t>ccdm</a:t>
            </a:r>
            <a:r>
              <a:rPr lang="en-US" i="1" baseline="-25000" dirty="0" smtClean="0"/>
              <a:t>1</a:t>
            </a:r>
            <a:r>
              <a:rPr lang="en-US" i="1" dirty="0"/>
              <a:t>: (CcdMount ⊓ Mechanics ⊓ Block</a:t>
            </a:r>
            <a:r>
              <a:rPr lang="en-US" i="1" dirty="0" smtClean="0"/>
              <a:t>))}</a:t>
            </a:r>
          </a:p>
          <a:p>
            <a:pPr lvl="1"/>
            <a:r>
              <a:rPr lang="en-US" i="1" dirty="0" smtClean="0"/>
              <a:t> </a:t>
            </a:r>
            <a:r>
              <a:rPr lang="en-US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∆</a:t>
            </a:r>
            <a:r>
              <a:rPr lang="en-US" b="1" i="1" baseline="-25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SHAPS, ZEUS </a:t>
            </a:r>
            <a:r>
              <a:rPr lang="en-US" i="1" dirty="0"/>
              <a:t>= {(ape</a:t>
            </a:r>
            <a:r>
              <a:rPr lang="en-US" i="1" baseline="-25000" dirty="0"/>
              <a:t>2</a:t>
            </a:r>
            <a:r>
              <a:rPr lang="en-US" i="1" dirty="0"/>
              <a:t>,shaps</a:t>
            </a:r>
            <a:r>
              <a:rPr lang="en-US" i="1" baseline="-25000" dirty="0"/>
              <a:t>2</a:t>
            </a:r>
            <a:r>
              <a:rPr lang="en-US" i="1" dirty="0"/>
              <a:t>):shaps, (shutter</a:t>
            </a:r>
            <a:r>
              <a:rPr lang="en-US" i="1" baseline="-25000" dirty="0"/>
              <a:t>2</a:t>
            </a:r>
            <a:r>
              <a:rPr lang="en-US" i="1" dirty="0"/>
              <a:t>: Shutter ⊓ Block</a:t>
            </a:r>
            <a:r>
              <a:rPr lang="en-US" i="1" dirty="0" smtClean="0"/>
              <a:t>)}</a:t>
            </a: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 sz="1800" b="1" kern="0" dirty="0" smtClean="0"/>
          </a:p>
          <a:p>
            <a:r>
              <a:rPr lang="de-DE" altLang="de-DE" sz="1800" b="1" kern="0" dirty="0" smtClean="0"/>
              <a:t>Semantische Differenzen der Sensoren ZEUS und SHAPS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701570" y="3518427"/>
            <a:ext cx="7926877" cy="2970913"/>
            <a:chOff x="107504" y="744959"/>
            <a:chExt cx="8928992" cy="3722350"/>
          </a:xfrm>
        </p:grpSpPr>
        <p:grpSp>
          <p:nvGrpSpPr>
            <p:cNvPr id="5" name="Gruppieren 4"/>
            <p:cNvGrpSpPr/>
            <p:nvPr/>
          </p:nvGrpSpPr>
          <p:grpSpPr>
            <a:xfrm>
              <a:off x="107504" y="744959"/>
              <a:ext cx="8928992" cy="3722350"/>
              <a:chOff x="107504" y="116632"/>
              <a:chExt cx="8928992" cy="3722350"/>
            </a:xfrm>
          </p:grpSpPr>
          <p:sp>
            <p:nvSpPr>
              <p:cNvPr id="16" name="Textfeld 15"/>
              <p:cNvSpPr txBox="1"/>
              <p:nvPr/>
            </p:nvSpPr>
            <p:spPr>
              <a:xfrm>
                <a:off x="1102506" y="1052736"/>
                <a:ext cx="164307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000" dirty="0" smtClean="0"/>
                  <a:t>zeus</a:t>
                </a:r>
                <a:r>
                  <a:rPr lang="de-DE" sz="1000" baseline="-25000" dirty="0" smtClean="0"/>
                  <a:t>1</a:t>
                </a:r>
                <a:r>
                  <a:rPr lang="de-DE" sz="1000" dirty="0" smtClean="0"/>
                  <a:t>: </a:t>
                </a:r>
                <a:r>
                  <a:rPr lang="de-DE" sz="1000" dirty="0" err="1" smtClean="0"/>
                  <a:t>Physical</a:t>
                </a:r>
                <a:endParaRPr lang="de-DE" sz="1000" dirty="0"/>
              </a:p>
            </p:txBody>
          </p:sp>
          <p:sp>
            <p:nvSpPr>
              <p:cNvPr id="17" name="Ellipse 16"/>
              <p:cNvSpPr/>
              <p:nvPr/>
            </p:nvSpPr>
            <p:spPr>
              <a:xfrm>
                <a:off x="847552" y="2319620"/>
                <a:ext cx="142876" cy="142877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000"/>
              </a:p>
            </p:txBody>
          </p:sp>
          <p:sp>
            <p:nvSpPr>
              <p:cNvPr id="18" name="Textfeld 17"/>
              <p:cNvSpPr txBox="1"/>
              <p:nvPr/>
            </p:nvSpPr>
            <p:spPr>
              <a:xfrm>
                <a:off x="107504" y="2491895"/>
                <a:ext cx="16430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000" dirty="0" smtClean="0"/>
                  <a:t>bbzeus</a:t>
                </a:r>
                <a:r>
                  <a:rPr lang="de-DE" sz="1000" baseline="-25000" dirty="0" smtClean="0"/>
                  <a:t>1</a:t>
                </a:r>
                <a:r>
                  <a:rPr lang="de-DE" sz="1000" dirty="0" smtClean="0"/>
                  <a:t>: </a:t>
                </a:r>
              </a:p>
              <a:p>
                <a:pPr algn="ctr"/>
                <a:r>
                  <a:rPr lang="de-DE" sz="1000" dirty="0" err="1"/>
                  <a:t>Mechanics</a:t>
                </a:r>
                <a:r>
                  <a:rPr lang="de-DE" sz="1000" dirty="0"/>
                  <a:t>   </a:t>
                </a:r>
                <a:r>
                  <a:rPr lang="de-DE" sz="1000" dirty="0" smtClean="0"/>
                  <a:t>    Block</a:t>
                </a:r>
                <a:endParaRPr lang="de-DE" sz="1000" dirty="0"/>
              </a:p>
            </p:txBody>
          </p:sp>
          <p:cxnSp>
            <p:nvCxnSpPr>
              <p:cNvPr id="19" name="Gerade Verbindung 18"/>
              <p:cNvCxnSpPr>
                <a:stCxn id="32" idx="2"/>
                <a:endCxn id="17" idx="7"/>
              </p:cNvCxnSpPr>
              <p:nvPr/>
            </p:nvCxnSpPr>
            <p:spPr>
              <a:xfrm flipH="1">
                <a:off x="969504" y="1440883"/>
                <a:ext cx="1144020" cy="899661"/>
              </a:xfrm>
              <a:prstGeom prst="line">
                <a:avLst/>
              </a:prstGeom>
              <a:ln w="25400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feld 19"/>
              <p:cNvSpPr txBox="1"/>
              <p:nvPr/>
            </p:nvSpPr>
            <p:spPr>
              <a:xfrm>
                <a:off x="325238" y="1556792"/>
                <a:ext cx="185738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00" dirty="0" smtClean="0"/>
                  <a:t>(zeus</a:t>
                </a:r>
                <a:r>
                  <a:rPr lang="de-DE" sz="1000" baseline="-25000" dirty="0" smtClean="0"/>
                  <a:t>1</a:t>
                </a:r>
                <a:r>
                  <a:rPr lang="de-DE" sz="1000" dirty="0" smtClean="0"/>
                  <a:t>, bbzeus</a:t>
                </a:r>
                <a:r>
                  <a:rPr lang="de-DE" sz="1000" baseline="-25000" dirty="0" smtClean="0"/>
                  <a:t>1</a:t>
                </a:r>
                <a:r>
                  <a:rPr lang="de-DE" sz="1000" dirty="0" smtClean="0"/>
                  <a:t>): </a:t>
                </a:r>
                <a:r>
                  <a:rPr lang="de-DE" sz="1000" dirty="0" err="1" smtClean="0"/>
                  <a:t>hasLinkTo</a:t>
                </a:r>
                <a:endParaRPr lang="de-DE" sz="1000" dirty="0"/>
              </a:p>
            </p:txBody>
          </p:sp>
          <p:sp>
            <p:nvSpPr>
              <p:cNvPr id="21" name="Textfeld 20"/>
              <p:cNvSpPr txBox="1"/>
              <p:nvPr/>
            </p:nvSpPr>
            <p:spPr>
              <a:xfrm>
                <a:off x="1203584" y="3284984"/>
                <a:ext cx="2000264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000" dirty="0" smtClean="0"/>
                  <a:t>zeuscover</a:t>
                </a:r>
                <a:r>
                  <a:rPr lang="de-DE" sz="1000" baseline="-25000" dirty="0" smtClean="0"/>
                  <a:t>1</a:t>
                </a:r>
                <a:r>
                  <a:rPr lang="de-DE" sz="1000" dirty="0" smtClean="0"/>
                  <a:t>: </a:t>
                </a:r>
              </a:p>
              <a:p>
                <a:pPr algn="ctr"/>
                <a:r>
                  <a:rPr lang="de-DE" sz="1000" dirty="0" err="1" smtClean="0"/>
                  <a:t>Mechanics</a:t>
                </a:r>
                <a:r>
                  <a:rPr lang="de-DE" sz="1000" dirty="0" smtClean="0"/>
                  <a:t>       </a:t>
                </a:r>
                <a:r>
                  <a:rPr lang="de-DE" sz="1000" dirty="0"/>
                  <a:t>Block</a:t>
                </a:r>
              </a:p>
              <a:p>
                <a:pPr algn="ctr"/>
                <a:endParaRPr lang="de-DE" sz="1000" dirty="0"/>
              </a:p>
            </p:txBody>
          </p:sp>
          <p:sp>
            <p:nvSpPr>
              <p:cNvPr id="22" name="Textfeld 21"/>
              <p:cNvSpPr txBox="1"/>
              <p:nvPr/>
            </p:nvSpPr>
            <p:spPr>
              <a:xfrm>
                <a:off x="2175395" y="2204864"/>
                <a:ext cx="1316485" cy="694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00" dirty="0" smtClean="0"/>
                  <a:t>(zeus</a:t>
                </a:r>
                <a:r>
                  <a:rPr lang="de-DE" sz="1000" baseline="-25000" dirty="0" smtClean="0"/>
                  <a:t>1</a:t>
                </a:r>
                <a:r>
                  <a:rPr lang="de-DE" sz="1000" dirty="0" smtClean="0"/>
                  <a:t>, zeuscover</a:t>
                </a:r>
                <a:r>
                  <a:rPr lang="de-DE" sz="1000" baseline="-25000" dirty="0" smtClean="0"/>
                  <a:t>1</a:t>
                </a:r>
                <a:r>
                  <a:rPr lang="de-DE" sz="1000" dirty="0" smtClean="0"/>
                  <a:t>): </a:t>
                </a:r>
                <a:r>
                  <a:rPr lang="de-DE" sz="1000" dirty="0" err="1" smtClean="0"/>
                  <a:t>hasLinkTo</a:t>
                </a:r>
                <a:endParaRPr lang="de-DE" sz="1000" dirty="0"/>
              </a:p>
            </p:txBody>
          </p:sp>
          <p:sp>
            <p:nvSpPr>
              <p:cNvPr id="23" name="Textfeld 22"/>
              <p:cNvSpPr txBox="1"/>
              <p:nvPr/>
            </p:nvSpPr>
            <p:spPr>
              <a:xfrm>
                <a:off x="3144950" y="2564904"/>
                <a:ext cx="16430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000" dirty="0" smtClean="0"/>
                  <a:t>ccdm</a:t>
                </a:r>
                <a:r>
                  <a:rPr lang="de-DE" sz="1000" baseline="-25000" dirty="0" smtClean="0"/>
                  <a:t>1</a:t>
                </a:r>
                <a:r>
                  <a:rPr lang="de-DE" sz="1000" dirty="0" smtClean="0"/>
                  <a:t>: </a:t>
                </a:r>
              </a:p>
              <a:p>
                <a:pPr algn="ctr"/>
                <a:r>
                  <a:rPr lang="de-DE" sz="1000" dirty="0" err="1"/>
                  <a:t>Mechanics</a:t>
                </a:r>
                <a:r>
                  <a:rPr lang="de-DE" sz="1000" dirty="0"/>
                  <a:t>       Block</a:t>
                </a:r>
              </a:p>
            </p:txBody>
          </p:sp>
          <p:sp>
            <p:nvSpPr>
              <p:cNvPr id="24" name="Textfeld 23"/>
              <p:cNvSpPr txBox="1"/>
              <p:nvPr/>
            </p:nvSpPr>
            <p:spPr>
              <a:xfrm>
                <a:off x="2640894" y="1772816"/>
                <a:ext cx="16430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000" dirty="0" smtClean="0"/>
                  <a:t>(zeus</a:t>
                </a:r>
                <a:r>
                  <a:rPr lang="de-DE" sz="1000" baseline="-25000" dirty="0" smtClean="0"/>
                  <a:t>1</a:t>
                </a:r>
                <a:r>
                  <a:rPr lang="de-DE" sz="1000" dirty="0" smtClean="0"/>
                  <a:t>, ccdm</a:t>
                </a:r>
                <a:r>
                  <a:rPr lang="de-DE" sz="1000" baseline="-25000" dirty="0" smtClean="0"/>
                  <a:t>1</a:t>
                </a:r>
                <a:r>
                  <a:rPr lang="de-DE" sz="1000" dirty="0" smtClean="0"/>
                  <a:t>): </a:t>
                </a:r>
              </a:p>
              <a:p>
                <a:pPr algn="r"/>
                <a:r>
                  <a:rPr lang="de-DE" sz="1000" dirty="0" err="1" smtClean="0"/>
                  <a:t>hasLinkTo</a:t>
                </a:r>
                <a:endParaRPr lang="de-DE" sz="1000" dirty="0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6313302" y="1279799"/>
                <a:ext cx="164307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000" dirty="0" smtClean="0"/>
                  <a:t>shaps</a:t>
                </a:r>
                <a:r>
                  <a:rPr lang="de-DE" sz="1000" baseline="-25000" dirty="0" smtClean="0"/>
                  <a:t>2</a:t>
                </a:r>
                <a:r>
                  <a:rPr lang="de-DE" sz="1000" dirty="0" smtClean="0"/>
                  <a:t>: </a:t>
                </a:r>
                <a:r>
                  <a:rPr lang="de-DE" sz="1000" dirty="0" err="1" smtClean="0"/>
                  <a:t>Physical</a:t>
                </a:r>
                <a:endParaRPr lang="de-DE" sz="1000" dirty="0"/>
              </a:p>
            </p:txBody>
          </p:sp>
          <p:sp>
            <p:nvSpPr>
              <p:cNvPr id="26" name="Textfeld 25"/>
              <p:cNvSpPr txBox="1"/>
              <p:nvPr/>
            </p:nvSpPr>
            <p:spPr>
              <a:xfrm>
                <a:off x="4513102" y="2564904"/>
                <a:ext cx="164307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000" dirty="0" smtClean="0"/>
                  <a:t>bbshaps</a:t>
                </a:r>
                <a:r>
                  <a:rPr lang="de-DE" sz="1000" baseline="-25000" dirty="0" smtClean="0"/>
                  <a:t>2</a:t>
                </a:r>
                <a:r>
                  <a:rPr lang="de-DE" sz="1000" dirty="0" smtClean="0"/>
                  <a:t>: Block</a:t>
                </a:r>
                <a:endParaRPr lang="de-DE" sz="1000" dirty="0"/>
              </a:p>
            </p:txBody>
          </p:sp>
          <p:sp>
            <p:nvSpPr>
              <p:cNvPr id="27" name="Textfeld 26"/>
              <p:cNvSpPr txBox="1"/>
              <p:nvPr/>
            </p:nvSpPr>
            <p:spPr>
              <a:xfrm>
                <a:off x="4572000" y="1772816"/>
                <a:ext cx="207170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00" dirty="0" smtClean="0"/>
                  <a:t>(shaps</a:t>
                </a:r>
                <a:r>
                  <a:rPr lang="de-DE" sz="1000" baseline="-25000" dirty="0" smtClean="0"/>
                  <a:t>2</a:t>
                </a:r>
                <a:r>
                  <a:rPr lang="de-DE" sz="1000" dirty="0" smtClean="0"/>
                  <a:t>, bbshaps</a:t>
                </a:r>
                <a:r>
                  <a:rPr lang="de-DE" sz="1000" baseline="-25000" dirty="0" smtClean="0"/>
                  <a:t>2</a:t>
                </a:r>
                <a:r>
                  <a:rPr lang="de-DE" sz="1000" dirty="0" smtClean="0"/>
                  <a:t>): </a:t>
                </a:r>
                <a:r>
                  <a:rPr lang="de-DE" sz="1000" dirty="0" err="1" smtClean="0"/>
                  <a:t>hasLinkTo</a:t>
                </a:r>
                <a:endParaRPr lang="de-DE" sz="1000" dirty="0"/>
              </a:p>
            </p:txBody>
          </p:sp>
          <p:sp>
            <p:nvSpPr>
              <p:cNvPr id="28" name="Textfeld 27"/>
              <p:cNvSpPr txBox="1"/>
              <p:nvPr/>
            </p:nvSpPr>
            <p:spPr>
              <a:xfrm>
                <a:off x="5454906" y="3121223"/>
                <a:ext cx="235745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000" dirty="0" smtClean="0"/>
                  <a:t>shapscover</a:t>
                </a:r>
                <a:r>
                  <a:rPr lang="de-DE" sz="1000" baseline="-25000" dirty="0" smtClean="0"/>
                  <a:t>2</a:t>
                </a:r>
                <a:r>
                  <a:rPr lang="de-DE" sz="1000" dirty="0" smtClean="0"/>
                  <a:t>: Block</a:t>
                </a:r>
                <a:endParaRPr lang="de-DE" sz="1000" dirty="0"/>
              </a:p>
            </p:txBody>
          </p:sp>
          <p:sp>
            <p:nvSpPr>
              <p:cNvPr id="29" name="Textfeld 28"/>
              <p:cNvSpPr txBox="1"/>
              <p:nvPr/>
            </p:nvSpPr>
            <p:spPr>
              <a:xfrm>
                <a:off x="6551981" y="2060848"/>
                <a:ext cx="118837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00" dirty="0" smtClean="0"/>
                  <a:t>(</a:t>
                </a:r>
                <a:r>
                  <a:rPr lang="de-DE" sz="1000" dirty="0" err="1" smtClean="0"/>
                  <a:t>shaps</a:t>
                </a:r>
                <a:r>
                  <a:rPr lang="de-DE" sz="1000" dirty="0" smtClean="0"/>
                  <a:t>, </a:t>
                </a:r>
                <a:r>
                  <a:rPr lang="de-DE" sz="1000" dirty="0" err="1" smtClean="0"/>
                  <a:t>shapsCover</a:t>
                </a:r>
                <a:r>
                  <a:rPr lang="de-DE" sz="1000" dirty="0" smtClean="0"/>
                  <a:t>): </a:t>
                </a:r>
                <a:r>
                  <a:rPr lang="de-DE" sz="1000" dirty="0" err="1" smtClean="0"/>
                  <a:t>hasLinkTo</a:t>
                </a:r>
                <a:endParaRPr lang="de-DE" sz="1000" dirty="0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7393422" y="2599616"/>
                <a:ext cx="164307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000" dirty="0" smtClean="0"/>
                  <a:t>shutter</a:t>
                </a:r>
                <a:r>
                  <a:rPr lang="de-DE" sz="1000" baseline="-25000" dirty="0" smtClean="0"/>
                  <a:t>2</a:t>
                </a:r>
                <a:r>
                  <a:rPr lang="de-DE" sz="1000" dirty="0" smtClean="0"/>
                  <a:t>: Block</a:t>
                </a:r>
                <a:endParaRPr lang="de-DE" sz="1000" dirty="0"/>
              </a:p>
            </p:txBody>
          </p:sp>
          <p:sp>
            <p:nvSpPr>
              <p:cNvPr id="31" name="Textfeld 30"/>
              <p:cNvSpPr txBox="1"/>
              <p:nvPr/>
            </p:nvSpPr>
            <p:spPr>
              <a:xfrm>
                <a:off x="6533316" y="1681644"/>
                <a:ext cx="21431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000" dirty="0" smtClean="0"/>
                  <a:t>(shaps</a:t>
                </a:r>
                <a:r>
                  <a:rPr lang="de-DE" sz="1000" baseline="-25000" dirty="0" smtClean="0"/>
                  <a:t>2</a:t>
                </a:r>
                <a:r>
                  <a:rPr lang="de-DE" sz="1000" dirty="0" smtClean="0"/>
                  <a:t>, shutter</a:t>
                </a:r>
                <a:r>
                  <a:rPr lang="de-DE" sz="1000" baseline="-25000" dirty="0" smtClean="0"/>
                  <a:t>2</a:t>
                </a:r>
                <a:r>
                  <a:rPr lang="de-DE" sz="1000" dirty="0" smtClean="0"/>
                  <a:t>): </a:t>
                </a:r>
              </a:p>
              <a:p>
                <a:pPr algn="r"/>
                <a:r>
                  <a:rPr lang="de-DE" sz="1000" dirty="0" err="1" smtClean="0"/>
                  <a:t>hasLinkTo</a:t>
                </a:r>
                <a:endParaRPr lang="de-DE" sz="1000" dirty="0"/>
              </a:p>
            </p:txBody>
          </p:sp>
          <p:sp>
            <p:nvSpPr>
              <p:cNvPr id="32" name="Ellipse 31"/>
              <p:cNvSpPr/>
              <p:nvPr/>
            </p:nvSpPr>
            <p:spPr>
              <a:xfrm>
                <a:off x="2113524" y="1369444"/>
                <a:ext cx="142876" cy="142877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00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33" name="Gerade Verbindung 32"/>
              <p:cNvCxnSpPr>
                <a:stCxn id="32" idx="6"/>
                <a:endCxn id="34" idx="1"/>
              </p:cNvCxnSpPr>
              <p:nvPr/>
            </p:nvCxnSpPr>
            <p:spPr>
              <a:xfrm>
                <a:off x="2256400" y="1440883"/>
                <a:ext cx="1473568" cy="1000929"/>
              </a:xfrm>
              <a:prstGeom prst="line">
                <a:avLst/>
              </a:prstGeom>
              <a:ln w="25400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Ellipse 33"/>
              <p:cNvSpPr/>
              <p:nvPr/>
            </p:nvSpPr>
            <p:spPr>
              <a:xfrm>
                <a:off x="3709044" y="2420888"/>
                <a:ext cx="142876" cy="142877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000"/>
              </a:p>
            </p:txBody>
          </p:sp>
          <p:sp>
            <p:nvSpPr>
              <p:cNvPr id="35" name="Ellipse 34"/>
              <p:cNvSpPr/>
              <p:nvPr/>
            </p:nvSpPr>
            <p:spPr>
              <a:xfrm>
                <a:off x="2124868" y="3068960"/>
                <a:ext cx="142876" cy="142877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000"/>
              </a:p>
            </p:txBody>
          </p:sp>
          <p:cxnSp>
            <p:nvCxnSpPr>
              <p:cNvPr id="36" name="Gerade Verbindung 35"/>
              <p:cNvCxnSpPr>
                <a:stCxn id="32" idx="4"/>
                <a:endCxn id="35" idx="0"/>
              </p:cNvCxnSpPr>
              <p:nvPr/>
            </p:nvCxnSpPr>
            <p:spPr>
              <a:xfrm>
                <a:off x="2184962" y="1512321"/>
                <a:ext cx="11344" cy="1556639"/>
              </a:xfrm>
              <a:prstGeom prst="line">
                <a:avLst/>
              </a:prstGeom>
              <a:ln w="25400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Ellipse 36"/>
              <p:cNvSpPr/>
              <p:nvPr/>
            </p:nvSpPr>
            <p:spPr>
              <a:xfrm>
                <a:off x="5437236" y="2399404"/>
                <a:ext cx="142876" cy="142877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00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38" name="Gerade Verbindung 37"/>
              <p:cNvCxnSpPr>
                <a:stCxn id="39" idx="2"/>
                <a:endCxn id="37" idx="7"/>
              </p:cNvCxnSpPr>
              <p:nvPr/>
            </p:nvCxnSpPr>
            <p:spPr>
              <a:xfrm flipH="1">
                <a:off x="5559188" y="1577693"/>
                <a:ext cx="958168" cy="842635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Ellipse 38"/>
              <p:cNvSpPr/>
              <p:nvPr/>
            </p:nvSpPr>
            <p:spPr>
              <a:xfrm>
                <a:off x="6517356" y="1506254"/>
                <a:ext cx="142876" cy="1428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000"/>
              </a:p>
            </p:txBody>
          </p:sp>
          <p:cxnSp>
            <p:nvCxnSpPr>
              <p:cNvPr id="40" name="Gerade Verbindung 39"/>
              <p:cNvCxnSpPr>
                <a:stCxn id="39" idx="6"/>
                <a:endCxn id="41" idx="1"/>
              </p:cNvCxnSpPr>
              <p:nvPr/>
            </p:nvCxnSpPr>
            <p:spPr>
              <a:xfrm>
                <a:off x="6660232" y="1577693"/>
                <a:ext cx="1462224" cy="864119"/>
              </a:xfrm>
              <a:prstGeom prst="line">
                <a:avLst/>
              </a:prstGeom>
              <a:ln w="254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Ellipse 40"/>
              <p:cNvSpPr/>
              <p:nvPr/>
            </p:nvSpPr>
            <p:spPr>
              <a:xfrm>
                <a:off x="8101532" y="2420888"/>
                <a:ext cx="142876" cy="142877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000"/>
              </a:p>
            </p:txBody>
          </p:sp>
          <p:sp>
            <p:nvSpPr>
              <p:cNvPr id="42" name="Ellipse 41"/>
              <p:cNvSpPr/>
              <p:nvPr/>
            </p:nvSpPr>
            <p:spPr>
              <a:xfrm>
                <a:off x="6516216" y="2892719"/>
                <a:ext cx="142876" cy="142877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00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43" name="Gerade Verbindung 42"/>
              <p:cNvCxnSpPr>
                <a:stCxn id="39" idx="4"/>
                <a:endCxn id="42" idx="0"/>
              </p:cNvCxnSpPr>
              <p:nvPr/>
            </p:nvCxnSpPr>
            <p:spPr>
              <a:xfrm flipH="1">
                <a:off x="6587654" y="1649131"/>
                <a:ext cx="1140" cy="1243588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Ellipse 43"/>
              <p:cNvSpPr/>
              <p:nvPr/>
            </p:nvSpPr>
            <p:spPr>
              <a:xfrm>
                <a:off x="4357116" y="591073"/>
                <a:ext cx="142876" cy="142877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00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45" name="Gerade Verbindung 44"/>
              <p:cNvCxnSpPr>
                <a:stCxn id="44" idx="2"/>
                <a:endCxn id="32" idx="7"/>
              </p:cNvCxnSpPr>
              <p:nvPr/>
            </p:nvCxnSpPr>
            <p:spPr>
              <a:xfrm flipH="1">
                <a:off x="2235476" y="662512"/>
                <a:ext cx="2121640" cy="727856"/>
              </a:xfrm>
              <a:prstGeom prst="line">
                <a:avLst/>
              </a:prstGeom>
              <a:ln w="25400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 Verbindung 45"/>
              <p:cNvCxnSpPr>
                <a:stCxn id="44" idx="6"/>
                <a:endCxn id="39" idx="0"/>
              </p:cNvCxnSpPr>
              <p:nvPr/>
            </p:nvCxnSpPr>
            <p:spPr>
              <a:xfrm>
                <a:off x="4499992" y="662512"/>
                <a:ext cx="2088802" cy="843742"/>
              </a:xfrm>
              <a:prstGeom prst="line">
                <a:avLst/>
              </a:prstGeom>
              <a:ln w="254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feld 46"/>
              <p:cNvSpPr txBox="1"/>
              <p:nvPr/>
            </p:nvSpPr>
            <p:spPr>
              <a:xfrm>
                <a:off x="2987824" y="116632"/>
                <a:ext cx="32992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000" dirty="0" smtClean="0"/>
                  <a:t>ape</a:t>
                </a:r>
                <a:r>
                  <a:rPr lang="de-DE" sz="1000" baseline="-25000" dirty="0" smtClean="0"/>
                  <a:t>1</a:t>
                </a:r>
                <a:r>
                  <a:rPr lang="de-DE" sz="1000" dirty="0" smtClean="0"/>
                  <a:t>: </a:t>
                </a:r>
              </a:p>
              <a:p>
                <a:pPr algn="ctr"/>
                <a:r>
                  <a:rPr lang="de-DE" sz="1000" dirty="0" smtClean="0"/>
                  <a:t>System       Variation </a:t>
                </a:r>
                <a:r>
                  <a:rPr lang="de-DE" sz="1000" dirty="0" err="1" smtClean="0"/>
                  <a:t>point</a:t>
                </a:r>
                <a:endParaRPr lang="de-DE" sz="1000" dirty="0"/>
              </a:p>
            </p:txBody>
          </p:sp>
          <p:sp>
            <p:nvSpPr>
              <p:cNvPr id="48" name="Textfeld 47"/>
              <p:cNvSpPr txBox="1"/>
              <p:nvPr/>
            </p:nvSpPr>
            <p:spPr>
              <a:xfrm>
                <a:off x="2102901" y="692696"/>
                <a:ext cx="185738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00" dirty="0"/>
                  <a:t>(</a:t>
                </a:r>
                <a:r>
                  <a:rPr lang="de-DE" sz="1000" dirty="0" smtClean="0"/>
                  <a:t>ape</a:t>
                </a:r>
                <a:r>
                  <a:rPr lang="de-DE" sz="1000" baseline="-25000" dirty="0" smtClean="0"/>
                  <a:t>1</a:t>
                </a:r>
                <a:r>
                  <a:rPr lang="de-DE" sz="1000" dirty="0" smtClean="0"/>
                  <a:t>,</a:t>
                </a:r>
                <a:r>
                  <a:rPr lang="de-DE" sz="1000" baseline="-25000" dirty="0" smtClean="0"/>
                  <a:t> </a:t>
                </a:r>
                <a:r>
                  <a:rPr lang="de-DE" sz="1000" dirty="0" smtClean="0"/>
                  <a:t>zeus</a:t>
                </a:r>
                <a:r>
                  <a:rPr lang="de-DE" sz="1000" baseline="-25000" dirty="0" smtClean="0"/>
                  <a:t>1</a:t>
                </a:r>
                <a:r>
                  <a:rPr lang="de-DE" sz="1000" dirty="0" smtClean="0"/>
                  <a:t>): </a:t>
                </a:r>
                <a:r>
                  <a:rPr lang="de-DE" sz="1000" dirty="0" err="1" smtClean="0"/>
                  <a:t>zeus</a:t>
                </a:r>
                <a:endParaRPr lang="de-DE" sz="1000" dirty="0"/>
              </a:p>
            </p:txBody>
          </p:sp>
          <p:sp>
            <p:nvSpPr>
              <p:cNvPr id="49" name="Textfeld 48"/>
              <p:cNvSpPr txBox="1"/>
              <p:nvPr/>
            </p:nvSpPr>
            <p:spPr>
              <a:xfrm>
                <a:off x="5162884" y="744959"/>
                <a:ext cx="250546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00" dirty="0"/>
                  <a:t>(</a:t>
                </a:r>
                <a:r>
                  <a:rPr lang="de-DE" sz="1000" dirty="0" smtClean="0"/>
                  <a:t>ape</a:t>
                </a:r>
                <a:r>
                  <a:rPr lang="de-DE" sz="1000" baseline="-25000" dirty="0" smtClean="0"/>
                  <a:t>1</a:t>
                </a:r>
                <a:r>
                  <a:rPr lang="de-DE" sz="1000" dirty="0" smtClean="0"/>
                  <a:t>,</a:t>
                </a:r>
                <a:r>
                  <a:rPr lang="de-DE" sz="1000" baseline="-25000" dirty="0" smtClean="0"/>
                  <a:t> </a:t>
                </a:r>
                <a:r>
                  <a:rPr lang="de-DE" sz="1000" dirty="0" smtClean="0"/>
                  <a:t>shaps</a:t>
                </a:r>
                <a:r>
                  <a:rPr lang="de-DE" sz="1000" baseline="-25000" dirty="0" smtClean="0"/>
                  <a:t>2</a:t>
                </a:r>
                <a:r>
                  <a:rPr lang="de-DE" sz="1000" dirty="0" smtClean="0"/>
                  <a:t>): </a:t>
                </a:r>
                <a:r>
                  <a:rPr lang="de-DE" sz="1000" dirty="0" err="1" smtClean="0"/>
                  <a:t>shaps</a:t>
                </a:r>
                <a:endParaRPr lang="de-DE" sz="1000" dirty="0"/>
              </a:p>
            </p:txBody>
          </p:sp>
        </p:grpSp>
        <p:sp>
          <p:nvSpPr>
            <p:cNvPr id="6" name="Rechteck 5"/>
            <p:cNvSpPr/>
            <p:nvPr/>
          </p:nvSpPr>
          <p:spPr>
            <a:xfrm>
              <a:off x="4211960" y="908720"/>
              <a:ext cx="27776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/>
                <a:t>⊓</a:t>
              </a:r>
              <a:endParaRPr lang="de-DE" sz="1000" dirty="0"/>
            </a:p>
          </p:txBody>
        </p:sp>
        <p:sp>
          <p:nvSpPr>
            <p:cNvPr id="7" name="Rechteck 6"/>
            <p:cNvSpPr/>
            <p:nvPr/>
          </p:nvSpPr>
          <p:spPr>
            <a:xfrm>
              <a:off x="971600" y="3255947"/>
              <a:ext cx="27603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 smtClean="0"/>
                <a:t>⊓</a:t>
              </a:r>
              <a:endParaRPr lang="de-DE" sz="1000" dirty="0"/>
            </a:p>
          </p:txBody>
        </p:sp>
        <p:sp>
          <p:nvSpPr>
            <p:cNvPr id="8" name="Rechteck 7"/>
            <p:cNvSpPr/>
            <p:nvPr/>
          </p:nvSpPr>
          <p:spPr>
            <a:xfrm>
              <a:off x="4006200" y="3337247"/>
              <a:ext cx="27603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 smtClean="0"/>
                <a:t>⊓</a:t>
              </a:r>
              <a:endParaRPr lang="de-DE" sz="1000" dirty="0"/>
            </a:p>
          </p:txBody>
        </p:sp>
        <p:sp>
          <p:nvSpPr>
            <p:cNvPr id="9" name="Ellipse 8"/>
            <p:cNvSpPr/>
            <p:nvPr/>
          </p:nvSpPr>
          <p:spPr>
            <a:xfrm>
              <a:off x="4355976" y="1754210"/>
              <a:ext cx="142876" cy="14287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00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3995936" y="1465039"/>
              <a:ext cx="1080120" cy="308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/>
                <a:t>pws</a:t>
              </a:r>
              <a:r>
                <a:rPr lang="de-DE" sz="1000" baseline="-25000" dirty="0" smtClean="0"/>
                <a:t>1</a:t>
              </a:r>
              <a:r>
                <a:rPr lang="de-DE" sz="1000" dirty="0" smtClean="0"/>
                <a:t>: Block</a:t>
              </a:r>
              <a:endParaRPr lang="de-DE" sz="1000" dirty="0"/>
            </a:p>
          </p:txBody>
        </p:sp>
        <p:cxnSp>
          <p:nvCxnSpPr>
            <p:cNvPr id="11" name="Gerade Verbindung 10"/>
            <p:cNvCxnSpPr>
              <a:stCxn id="9" idx="2"/>
              <a:endCxn id="32" idx="6"/>
            </p:cNvCxnSpPr>
            <p:nvPr/>
          </p:nvCxnSpPr>
          <p:spPr>
            <a:xfrm flipH="1">
              <a:off x="2256400" y="1825649"/>
              <a:ext cx="2099576" cy="243561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>
              <a:stCxn id="9" idx="6"/>
              <a:endCxn id="39" idx="1"/>
            </p:cNvCxnSpPr>
            <p:nvPr/>
          </p:nvCxnSpPr>
          <p:spPr>
            <a:xfrm>
              <a:off x="4498852" y="1825649"/>
              <a:ext cx="2039428" cy="329856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feld 12"/>
            <p:cNvSpPr txBox="1"/>
            <p:nvPr/>
          </p:nvSpPr>
          <p:spPr>
            <a:xfrm>
              <a:off x="2784909" y="1897087"/>
              <a:ext cx="1643074" cy="501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000" dirty="0" smtClean="0"/>
                <a:t>(pws</a:t>
              </a:r>
              <a:r>
                <a:rPr lang="de-DE" sz="1000" baseline="-25000" dirty="0" smtClean="0"/>
                <a:t>1</a:t>
              </a:r>
              <a:r>
                <a:rPr lang="de-DE" sz="1000" dirty="0" smtClean="0"/>
                <a:t>, zeus</a:t>
              </a:r>
              <a:r>
                <a:rPr lang="de-DE" sz="1000" baseline="-25000" dirty="0" smtClean="0"/>
                <a:t>1</a:t>
              </a:r>
              <a:r>
                <a:rPr lang="de-DE" sz="1000" dirty="0" smtClean="0"/>
                <a:t>): </a:t>
              </a:r>
            </a:p>
            <a:p>
              <a:pPr algn="r"/>
              <a:r>
                <a:rPr lang="de-DE" sz="1000" dirty="0" err="1" smtClean="0"/>
                <a:t>hasPart</a:t>
              </a:r>
              <a:endParaRPr lang="de-DE" sz="1000" dirty="0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4441094" y="1897087"/>
              <a:ext cx="1643074" cy="501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/>
                <a:t>(pws</a:t>
              </a:r>
              <a:r>
                <a:rPr lang="de-DE" sz="1000" baseline="-25000" dirty="0" smtClean="0"/>
                <a:t>1</a:t>
              </a:r>
              <a:r>
                <a:rPr lang="de-DE" sz="1000" dirty="0" smtClean="0"/>
                <a:t>, shaps</a:t>
              </a:r>
              <a:r>
                <a:rPr lang="de-DE" sz="1000" baseline="-25000" dirty="0"/>
                <a:t>2</a:t>
              </a:r>
              <a:r>
                <a:rPr lang="de-DE" sz="1000" dirty="0" smtClean="0"/>
                <a:t>): </a:t>
              </a:r>
            </a:p>
            <a:p>
              <a:r>
                <a:rPr lang="de-DE" sz="1000" dirty="0" err="1" smtClean="0"/>
                <a:t>hasPart</a:t>
              </a:r>
              <a:endParaRPr lang="de-DE" sz="1000" dirty="0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2206000" y="4067780"/>
              <a:ext cx="27603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 smtClean="0"/>
                <a:t>⊓</a:t>
              </a:r>
              <a:endParaRPr lang="de-DE" sz="1000" dirty="0"/>
            </a:p>
          </p:txBody>
        </p:sp>
      </p:grpSp>
      <p:sp>
        <p:nvSpPr>
          <p:cNvPr id="50" name="Rechteck 49"/>
          <p:cNvSpPr/>
          <p:nvPr/>
        </p:nvSpPr>
        <p:spPr>
          <a:xfrm>
            <a:off x="611560" y="3789040"/>
            <a:ext cx="1782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9900"/>
                </a:solidFill>
              </a:rPr>
              <a:t>∆</a:t>
            </a:r>
            <a:r>
              <a:rPr lang="en-US" b="1" i="1" baseline="-25000" dirty="0" smtClean="0">
                <a:solidFill>
                  <a:srgbClr val="FF9900"/>
                </a:solidFill>
              </a:rPr>
              <a:t>ZEUS, SHAPS </a:t>
            </a:r>
            <a:endParaRPr lang="de-DE" b="1" dirty="0">
              <a:solidFill>
                <a:srgbClr val="FF9900"/>
              </a:solidFill>
            </a:endParaRPr>
          </a:p>
        </p:txBody>
      </p:sp>
      <p:sp>
        <p:nvSpPr>
          <p:cNvPr id="51" name="Rechteck 50"/>
          <p:cNvSpPr/>
          <p:nvPr/>
        </p:nvSpPr>
        <p:spPr>
          <a:xfrm>
            <a:off x="6732240" y="3957445"/>
            <a:ext cx="17940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∆</a:t>
            </a:r>
            <a:r>
              <a:rPr lang="en-US" b="1" i="1" baseline="-25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SHAPS, ZEUS </a:t>
            </a:r>
            <a:endParaRPr lang="de-DE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57" name="Gruppieren 56"/>
          <p:cNvGrpSpPr/>
          <p:nvPr/>
        </p:nvGrpSpPr>
        <p:grpSpPr>
          <a:xfrm>
            <a:off x="5787135" y="1287851"/>
            <a:ext cx="1440160" cy="450050"/>
            <a:chOff x="1106615" y="2843935"/>
            <a:chExt cx="7020780" cy="1125125"/>
          </a:xfrm>
        </p:grpSpPr>
        <p:sp>
          <p:nvSpPr>
            <p:cNvPr id="58" name="Rechteck 57"/>
            <p:cNvSpPr/>
            <p:nvPr/>
          </p:nvSpPr>
          <p:spPr>
            <a:xfrm>
              <a:off x="1106615" y="2843935"/>
              <a:ext cx="7020780" cy="112512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Ellipse 58"/>
            <p:cNvSpPr/>
            <p:nvPr/>
          </p:nvSpPr>
          <p:spPr>
            <a:xfrm>
              <a:off x="2369015" y="2933946"/>
              <a:ext cx="2518020" cy="94510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srgbClr val="000000"/>
                </a:solidFill>
              </a:endParaRPr>
            </a:p>
          </p:txBody>
        </p:sp>
        <p:sp>
          <p:nvSpPr>
            <p:cNvPr id="60" name="Ellipse 59"/>
            <p:cNvSpPr/>
            <p:nvPr/>
          </p:nvSpPr>
          <p:spPr>
            <a:xfrm>
              <a:off x="3625767" y="2933946"/>
              <a:ext cx="2926453" cy="94510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" name="Ellipse 60"/>
            <p:cNvSpPr/>
            <p:nvPr/>
          </p:nvSpPr>
          <p:spPr>
            <a:xfrm>
              <a:off x="2366755" y="2933946"/>
              <a:ext cx="2518020" cy="945105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2" name="Gruppieren 61"/>
          <p:cNvGrpSpPr/>
          <p:nvPr/>
        </p:nvGrpSpPr>
        <p:grpSpPr>
          <a:xfrm>
            <a:off x="7272300" y="1287852"/>
            <a:ext cx="1440160" cy="450049"/>
            <a:chOff x="1106615" y="5274205"/>
            <a:chExt cx="7020780" cy="1125125"/>
          </a:xfrm>
        </p:grpSpPr>
        <p:sp>
          <p:nvSpPr>
            <p:cNvPr id="63" name="Rechteck 62"/>
            <p:cNvSpPr/>
            <p:nvPr/>
          </p:nvSpPr>
          <p:spPr>
            <a:xfrm>
              <a:off x="1106615" y="5274205"/>
              <a:ext cx="7020780" cy="112512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Ellipse 63"/>
            <p:cNvSpPr/>
            <p:nvPr/>
          </p:nvSpPr>
          <p:spPr>
            <a:xfrm>
              <a:off x="3580762" y="5364215"/>
              <a:ext cx="2926453" cy="9451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Ellipse 64"/>
            <p:cNvSpPr/>
            <p:nvPr/>
          </p:nvSpPr>
          <p:spPr>
            <a:xfrm>
              <a:off x="2321750" y="5364215"/>
              <a:ext cx="2518020" cy="94510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srgbClr val="000000"/>
                </a:solidFill>
              </a:endParaRPr>
            </a:p>
          </p:txBody>
        </p:sp>
        <p:sp>
          <p:nvSpPr>
            <p:cNvPr id="66" name="Ellipse 65"/>
            <p:cNvSpPr/>
            <p:nvPr/>
          </p:nvSpPr>
          <p:spPr>
            <a:xfrm>
              <a:off x="3581890" y="5364214"/>
              <a:ext cx="2926453" cy="945105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20733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spcBef>
                <a:spcPct val="0"/>
              </a:spcBef>
              <a:spcAft>
                <a:spcPts val="0"/>
              </a:spcAft>
            </a:pPr>
            <a:r>
              <a:rPr lang="de-DE" altLang="de-DE" dirty="0">
                <a:solidFill>
                  <a:srgbClr val="FF6600"/>
                </a:solidFill>
              </a:rPr>
              <a:t>Berechnung der semantischen Differenz </a:t>
            </a:r>
          </a:p>
          <a:p>
            <a:pPr marL="57150" indent="0">
              <a:spcBef>
                <a:spcPct val="0"/>
              </a:spcBef>
              <a:spcAft>
                <a:spcPts val="0"/>
              </a:spcAft>
            </a:pPr>
            <a:endParaRPr lang="de-DE" dirty="0" smtClean="0"/>
          </a:p>
          <a:p>
            <a:pPr lvl="1"/>
            <a:r>
              <a:rPr lang="de-DE" dirty="0" smtClean="0"/>
              <a:t>Ergänzung der </a:t>
            </a:r>
            <a:r>
              <a:rPr lang="de-DE" dirty="0" err="1" smtClean="0"/>
              <a:t>Abox</a:t>
            </a:r>
            <a:r>
              <a:rPr lang="de-DE" dirty="0" smtClean="0"/>
              <a:t> </a:t>
            </a:r>
            <a:r>
              <a:rPr lang="de-DE" i="1" dirty="0" smtClean="0"/>
              <a:t>SHAPS</a:t>
            </a:r>
            <a:r>
              <a:rPr lang="de-DE" dirty="0" smtClean="0"/>
              <a:t> </a:t>
            </a:r>
            <a:r>
              <a:rPr lang="de-DE" dirty="0"/>
              <a:t>um den Stereotypen &lt;&lt;</a:t>
            </a:r>
            <a:r>
              <a:rPr lang="de-DE" dirty="0" err="1"/>
              <a:t>Mechanics</a:t>
            </a:r>
            <a:r>
              <a:rPr lang="de-DE" dirty="0" smtClean="0"/>
              <a:t>&gt;&gt;</a:t>
            </a:r>
          </a:p>
          <a:p>
            <a:pPr lvl="1"/>
            <a:endParaRPr lang="de-DE" dirty="0" smtClean="0"/>
          </a:p>
          <a:p>
            <a:pPr lvl="1"/>
            <a:r>
              <a:rPr lang="en-US" sz="1800" i="1" dirty="0" smtClean="0"/>
              <a:t>SHAPS* </a:t>
            </a:r>
            <a:r>
              <a:rPr lang="en-US" sz="1800" i="1" dirty="0"/>
              <a:t>= {(ape</a:t>
            </a:r>
            <a:r>
              <a:rPr lang="en-US" sz="1800" i="1" baseline="-25000" dirty="0"/>
              <a:t>2</a:t>
            </a:r>
            <a:r>
              <a:rPr lang="en-US" sz="1800" i="1" dirty="0"/>
              <a:t>: (APE)), (ape</a:t>
            </a:r>
            <a:r>
              <a:rPr lang="en-US" sz="1800" i="1" baseline="-25000" dirty="0"/>
              <a:t>2</a:t>
            </a:r>
            <a:r>
              <a:rPr lang="en-US" sz="1800" i="1" dirty="0"/>
              <a:t>: (System ⊓ Variation Point)), (shaps</a:t>
            </a:r>
            <a:r>
              <a:rPr lang="en-US" sz="1800" i="1" baseline="-25000" dirty="0"/>
              <a:t>2</a:t>
            </a:r>
            <a:r>
              <a:rPr lang="en-US" sz="1800" i="1" dirty="0"/>
              <a:t>:Physical), (shaps</a:t>
            </a:r>
            <a:r>
              <a:rPr lang="en-US" sz="1800" i="1" baseline="-25000" dirty="0"/>
              <a:t>2</a:t>
            </a:r>
            <a:r>
              <a:rPr lang="en-US" sz="1800" i="1" dirty="0"/>
              <a:t>: PWS), ((ape</a:t>
            </a:r>
            <a:r>
              <a:rPr lang="en-US" sz="1800" i="1" baseline="-25000" dirty="0"/>
              <a:t>2</a:t>
            </a:r>
            <a:r>
              <a:rPr lang="en-US" sz="1800" i="1" dirty="0"/>
              <a:t>,shaps</a:t>
            </a:r>
            <a:r>
              <a:rPr lang="en-US" sz="1800" i="1" baseline="-25000" dirty="0"/>
              <a:t>2</a:t>
            </a:r>
            <a:r>
              <a:rPr lang="en-US" sz="1800" i="1" dirty="0"/>
              <a:t>):shaps), (pws</a:t>
            </a:r>
            <a:r>
              <a:rPr lang="en-US" sz="1800" i="1" baseline="-25000" dirty="0"/>
              <a:t>1</a:t>
            </a:r>
            <a:r>
              <a:rPr lang="en-US" sz="1800" i="1" dirty="0"/>
              <a:t>:PWS), ((pws</a:t>
            </a:r>
            <a:r>
              <a:rPr lang="en-US" sz="1800" i="1" baseline="-25000" dirty="0"/>
              <a:t>1</a:t>
            </a:r>
            <a:r>
              <a:rPr lang="en-US" sz="1800" i="1" dirty="0"/>
              <a:t>,shaps</a:t>
            </a:r>
            <a:r>
              <a:rPr lang="en-US" sz="1800" i="1" baseline="-25000" dirty="0"/>
              <a:t>2</a:t>
            </a:r>
            <a:r>
              <a:rPr lang="en-US" sz="1800" i="1" dirty="0"/>
              <a:t>):hasPart), </a:t>
            </a:r>
            <a:r>
              <a:rPr lang="en-US" sz="1800" i="1" dirty="0" smtClean="0"/>
              <a:t>(bbshaps</a:t>
            </a:r>
            <a:r>
              <a:rPr lang="en-US" sz="1800" i="1" baseline="-25000" dirty="0" smtClean="0"/>
              <a:t>2</a:t>
            </a:r>
            <a:r>
              <a:rPr lang="en-US" sz="1800" i="1" dirty="0"/>
              <a:t>: Breadboard), </a:t>
            </a:r>
            <a:r>
              <a:rPr lang="en-US" sz="1800" b="1" i="1" dirty="0" smtClean="0"/>
              <a:t>(bbshaps</a:t>
            </a:r>
            <a:r>
              <a:rPr lang="en-US" sz="1800" b="1" i="1" baseline="-25000" dirty="0" smtClean="0"/>
              <a:t>2</a:t>
            </a:r>
            <a:r>
              <a:rPr lang="en-US" sz="1800" b="1" i="1" dirty="0" smtClean="0"/>
              <a:t>: </a:t>
            </a:r>
            <a:r>
              <a:rPr lang="en-US" sz="1800" b="1" i="1" dirty="0"/>
              <a:t>Mechanics ⊓ Block)</a:t>
            </a:r>
            <a:r>
              <a:rPr lang="en-US" sz="1800" i="1" dirty="0"/>
              <a:t>, ((shaps</a:t>
            </a:r>
            <a:r>
              <a:rPr lang="en-US" sz="1800" i="1" baseline="-25000" dirty="0"/>
              <a:t>2</a:t>
            </a:r>
            <a:r>
              <a:rPr lang="en-US" sz="1800" i="1" dirty="0"/>
              <a:t>, </a:t>
            </a:r>
            <a:r>
              <a:rPr lang="en-US" sz="1800" i="1" dirty="0" smtClean="0"/>
              <a:t>bbshaps</a:t>
            </a:r>
            <a:r>
              <a:rPr lang="en-US" sz="1800" i="1" baseline="-25000" dirty="0" smtClean="0"/>
              <a:t>2</a:t>
            </a:r>
            <a:r>
              <a:rPr lang="en-US" sz="1800" i="1" dirty="0"/>
              <a:t>): hasLinkTo), (cover</a:t>
            </a:r>
            <a:r>
              <a:rPr lang="en-US" sz="1800" i="1" baseline="-25000" dirty="0"/>
              <a:t>2</a:t>
            </a:r>
            <a:r>
              <a:rPr lang="en-US" sz="1800" i="1" dirty="0"/>
              <a:t>:Cover), </a:t>
            </a:r>
            <a:r>
              <a:rPr lang="en-US" sz="1800" b="1" i="1" dirty="0"/>
              <a:t>(cover</a:t>
            </a:r>
            <a:r>
              <a:rPr lang="en-US" sz="1800" b="1" i="1" baseline="-25000" dirty="0"/>
              <a:t>2</a:t>
            </a:r>
            <a:r>
              <a:rPr lang="en-US" sz="1800" b="1" i="1" dirty="0"/>
              <a:t>: Mechanics ⊓  Block), </a:t>
            </a:r>
            <a:r>
              <a:rPr lang="en-US" sz="1800" i="1" dirty="0"/>
              <a:t>((shaps</a:t>
            </a:r>
            <a:r>
              <a:rPr lang="en-US" sz="1800" i="1" baseline="-25000" dirty="0"/>
              <a:t>2</a:t>
            </a:r>
            <a:r>
              <a:rPr lang="en-US" sz="1800" i="1" dirty="0"/>
              <a:t>, </a:t>
            </a:r>
            <a:r>
              <a:rPr lang="en-US" sz="1800" i="1" dirty="0" smtClean="0"/>
              <a:t>shapscover</a:t>
            </a:r>
            <a:r>
              <a:rPr lang="en-US" sz="1800" i="1" baseline="-25000" dirty="0" smtClean="0"/>
              <a:t>2</a:t>
            </a:r>
            <a:r>
              <a:rPr lang="en-US" sz="1800" i="1" dirty="0"/>
              <a:t>):hasLinkTo), (shutter</a:t>
            </a:r>
            <a:r>
              <a:rPr lang="en-US" sz="1800" i="1" baseline="-25000" dirty="0"/>
              <a:t>2</a:t>
            </a:r>
            <a:r>
              <a:rPr lang="en-US" sz="1800" i="1" dirty="0"/>
              <a:t>: Shutter), </a:t>
            </a:r>
            <a:r>
              <a:rPr lang="en-US" sz="1800" b="1" i="1" dirty="0"/>
              <a:t>(shutter</a:t>
            </a:r>
            <a:r>
              <a:rPr lang="en-US" sz="1800" b="1" i="1" baseline="-25000" dirty="0"/>
              <a:t>2</a:t>
            </a:r>
            <a:r>
              <a:rPr lang="en-US" sz="1800" b="1" i="1" dirty="0"/>
              <a:t>: Mechanics ⊓ Block)</a:t>
            </a:r>
            <a:r>
              <a:rPr lang="en-US" sz="1800" i="1" dirty="0"/>
              <a:t>, ((shaps</a:t>
            </a:r>
            <a:r>
              <a:rPr lang="en-US" sz="1800" i="1" baseline="-25000" dirty="0"/>
              <a:t>2</a:t>
            </a:r>
            <a:r>
              <a:rPr lang="en-US" sz="1800" i="1" dirty="0"/>
              <a:t>, shutter</a:t>
            </a:r>
            <a:r>
              <a:rPr lang="en-US" sz="1800" i="1" baseline="-25000" dirty="0"/>
              <a:t>2</a:t>
            </a:r>
            <a:r>
              <a:rPr lang="en-US" sz="1800" i="1" dirty="0"/>
              <a:t>):</a:t>
            </a:r>
            <a:r>
              <a:rPr lang="en-US" sz="1800" i="1" dirty="0" err="1"/>
              <a:t>hasLinkTo</a:t>
            </a:r>
            <a:r>
              <a:rPr lang="en-US" sz="1800" i="1" dirty="0" smtClean="0"/>
              <a:t>)}</a:t>
            </a:r>
          </a:p>
          <a:p>
            <a:pPr lvl="1"/>
            <a:endParaRPr lang="en-US" i="1" dirty="0" smtClean="0"/>
          </a:p>
          <a:p>
            <a:pPr lvl="1"/>
            <a:r>
              <a:rPr lang="en-US" i="1" dirty="0"/>
              <a:t> </a:t>
            </a:r>
            <a:r>
              <a:rPr lang="en-US" b="1" i="1" dirty="0" smtClean="0">
                <a:solidFill>
                  <a:srgbClr val="FF9933"/>
                </a:solidFill>
              </a:rPr>
              <a:t>∆</a:t>
            </a:r>
            <a:r>
              <a:rPr lang="en-US" b="1" i="1" baseline="-25000" dirty="0" smtClean="0">
                <a:solidFill>
                  <a:srgbClr val="FF9933"/>
                </a:solidFill>
              </a:rPr>
              <a:t>ZEUS, SHAPS* </a:t>
            </a:r>
            <a:r>
              <a:rPr lang="en-US" sz="1800" i="1" dirty="0"/>
              <a:t>= {((ape</a:t>
            </a:r>
            <a:r>
              <a:rPr lang="en-US" sz="1800" i="1" baseline="-25000" dirty="0"/>
              <a:t>1</a:t>
            </a:r>
            <a:r>
              <a:rPr lang="en-US" sz="1800" i="1" dirty="0"/>
              <a:t>,zeus</a:t>
            </a:r>
            <a:r>
              <a:rPr lang="en-US" sz="1800" i="1" baseline="-25000" dirty="0"/>
              <a:t>1</a:t>
            </a:r>
            <a:r>
              <a:rPr lang="en-US" sz="1800" i="1" dirty="0"/>
              <a:t>):zeus), (</a:t>
            </a:r>
            <a:r>
              <a:rPr lang="en-US" sz="1800" i="1" dirty="0" smtClean="0"/>
              <a:t>ccdm</a:t>
            </a:r>
            <a:r>
              <a:rPr lang="en-US" sz="1800" i="1" baseline="-25000" dirty="0" smtClean="0"/>
              <a:t>1</a:t>
            </a:r>
            <a:r>
              <a:rPr lang="en-US" sz="1800" i="1" dirty="0"/>
              <a:t>: (CcdMount ⊓ Mechanics ⊓ Block</a:t>
            </a:r>
            <a:r>
              <a:rPr lang="en-US" sz="1800" i="1" dirty="0" smtClean="0"/>
              <a:t>))}</a:t>
            </a:r>
          </a:p>
          <a:p>
            <a:pPr lvl="1"/>
            <a:r>
              <a:rPr lang="en-US" sz="1800" i="1" dirty="0" smtClean="0"/>
              <a:t> </a:t>
            </a:r>
            <a:r>
              <a:rPr lang="en-US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∆</a:t>
            </a:r>
            <a:r>
              <a:rPr lang="en-US" b="1" i="1" baseline="-25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SHAPS*, ZEUS </a:t>
            </a:r>
            <a:r>
              <a:rPr lang="en-US" sz="1800" i="1" dirty="0"/>
              <a:t>= {(ape</a:t>
            </a:r>
            <a:r>
              <a:rPr lang="en-US" sz="1800" i="1" baseline="-25000" dirty="0"/>
              <a:t>2</a:t>
            </a:r>
            <a:r>
              <a:rPr lang="en-US" sz="1800" i="1" dirty="0"/>
              <a:t>,shaps</a:t>
            </a:r>
            <a:r>
              <a:rPr lang="en-US" sz="1800" i="1" baseline="-25000" dirty="0"/>
              <a:t>2</a:t>
            </a:r>
            <a:r>
              <a:rPr lang="en-US" sz="1800" i="1" dirty="0"/>
              <a:t>):shaps, (shutter</a:t>
            </a:r>
            <a:r>
              <a:rPr lang="en-US" sz="1800" i="1" baseline="-25000" dirty="0"/>
              <a:t>2</a:t>
            </a:r>
            <a:r>
              <a:rPr lang="en-US" sz="1800" i="1" dirty="0"/>
              <a:t>: Shutter ⊓ Mechanics⊓ Block)}</a:t>
            </a:r>
            <a:endParaRPr lang="de-DE" sz="1800" dirty="0"/>
          </a:p>
          <a:p>
            <a:pPr lvl="1"/>
            <a:endParaRPr lang="de-DE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 sz="1800" b="1" kern="0" dirty="0"/>
          </a:p>
          <a:p>
            <a:r>
              <a:rPr lang="de-DE" altLang="de-DE" sz="1800" b="1" kern="0" dirty="0" smtClean="0"/>
              <a:t>Semantische Differenzen </a:t>
            </a:r>
          </a:p>
          <a:p>
            <a:r>
              <a:rPr lang="de-DE" altLang="de-DE" sz="1800" b="1" kern="0" dirty="0" smtClean="0"/>
              <a:t>von ZEUS und SHAPS* </a:t>
            </a:r>
            <a:endParaRPr lang="de-DE" altLang="de-DE" sz="1800" b="1" kern="0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5787135" y="1287851"/>
            <a:ext cx="1440160" cy="450050"/>
            <a:chOff x="1106615" y="2843935"/>
            <a:chExt cx="7020780" cy="1125125"/>
          </a:xfrm>
        </p:grpSpPr>
        <p:sp>
          <p:nvSpPr>
            <p:cNvPr id="5" name="Rechteck 4"/>
            <p:cNvSpPr/>
            <p:nvPr/>
          </p:nvSpPr>
          <p:spPr>
            <a:xfrm>
              <a:off x="1106615" y="2843935"/>
              <a:ext cx="7020780" cy="112512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Ellipse 5"/>
            <p:cNvSpPr/>
            <p:nvPr/>
          </p:nvSpPr>
          <p:spPr>
            <a:xfrm>
              <a:off x="2369015" y="2933946"/>
              <a:ext cx="2518020" cy="94510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srgbClr val="000000"/>
                </a:solidFill>
              </a:endParaRPr>
            </a:p>
          </p:txBody>
        </p:sp>
        <p:sp>
          <p:nvSpPr>
            <p:cNvPr id="7" name="Ellipse 6"/>
            <p:cNvSpPr/>
            <p:nvPr/>
          </p:nvSpPr>
          <p:spPr>
            <a:xfrm>
              <a:off x="3625767" y="2933946"/>
              <a:ext cx="2926453" cy="94510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2366755" y="2933946"/>
              <a:ext cx="2518020" cy="945105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7272300" y="1287852"/>
            <a:ext cx="1440160" cy="450049"/>
            <a:chOff x="1106615" y="5274205"/>
            <a:chExt cx="7020780" cy="1125125"/>
          </a:xfrm>
        </p:grpSpPr>
        <p:sp>
          <p:nvSpPr>
            <p:cNvPr id="10" name="Rechteck 9"/>
            <p:cNvSpPr/>
            <p:nvPr/>
          </p:nvSpPr>
          <p:spPr>
            <a:xfrm>
              <a:off x="1106615" y="5274205"/>
              <a:ext cx="7020780" cy="112512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3580762" y="5364215"/>
              <a:ext cx="2926453" cy="9451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/>
            <p:cNvSpPr/>
            <p:nvPr/>
          </p:nvSpPr>
          <p:spPr>
            <a:xfrm>
              <a:off x="2321750" y="5364215"/>
              <a:ext cx="2518020" cy="94510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srgbClr val="000000"/>
                </a:solidFill>
              </a:endParaRPr>
            </a:p>
          </p:txBody>
        </p:sp>
        <p:sp>
          <p:nvSpPr>
            <p:cNvPr id="13" name="Ellipse 12"/>
            <p:cNvSpPr/>
            <p:nvPr/>
          </p:nvSpPr>
          <p:spPr>
            <a:xfrm>
              <a:off x="3581890" y="5364214"/>
              <a:ext cx="2926453" cy="945105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90951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6600"/>
                </a:solidFill>
              </a:rPr>
              <a:t>Stellen Sie sich vor…</a:t>
            </a:r>
            <a:endParaRPr lang="de-DE" dirty="0" smtClean="0"/>
          </a:p>
          <a:p>
            <a:endParaRPr lang="de-DE" sz="800" dirty="0"/>
          </a:p>
          <a:p>
            <a:r>
              <a:rPr lang="de-DE" b="0" dirty="0" smtClean="0"/>
              <a:t>… Sie wollen eine neue Variante eines existierenden komplexen Systems entwickeln.</a:t>
            </a:r>
          </a:p>
          <a:p>
            <a:r>
              <a:rPr lang="de-DE" b="0" dirty="0" smtClean="0"/>
              <a:t>… Sie wollen bei der Entwicklung einer Variante so viel wie möglich eines Referenzsystems verwenden.</a:t>
            </a:r>
          </a:p>
          <a:p>
            <a:r>
              <a:rPr lang="de-DE" b="0" dirty="0" smtClean="0"/>
              <a:t>… Sie setzen Methoden und Werkzeuge des Systems-Engineering ein.</a:t>
            </a:r>
          </a:p>
          <a:p>
            <a:r>
              <a:rPr lang="de-DE" b="0" dirty="0" smtClean="0"/>
              <a:t>… Sie entscheiden sich bei der Entwicklung für ein zukunftsweisendes, modellbasiertes Vorgehen.</a:t>
            </a:r>
          </a:p>
          <a:p>
            <a:endParaRPr lang="de-DE" b="0" dirty="0" smtClean="0"/>
          </a:p>
          <a:p>
            <a:r>
              <a:rPr lang="de-DE" dirty="0" smtClean="0">
                <a:solidFill>
                  <a:srgbClr val="FF6600"/>
                </a:solidFill>
              </a:rPr>
              <a:t>Sie wünschten sich…</a:t>
            </a:r>
            <a:endParaRPr lang="de-DE" b="0" dirty="0" smtClean="0"/>
          </a:p>
          <a:p>
            <a:r>
              <a:rPr lang="de-DE" b="0" dirty="0"/>
              <a:t>… </a:t>
            </a:r>
            <a:r>
              <a:rPr lang="de-DE" b="0" dirty="0" smtClean="0"/>
              <a:t>es gäbe eine </a:t>
            </a:r>
            <a:r>
              <a:rPr lang="de-DE" b="0" dirty="0"/>
              <a:t>werkzeugtechnische Unterstützung, die Ihnen </a:t>
            </a:r>
            <a:r>
              <a:rPr lang="de-DE" b="0" dirty="0" smtClean="0"/>
              <a:t>die Basis (Gemeinsamkeiten) und den variablen Anteil des </a:t>
            </a:r>
            <a:r>
              <a:rPr lang="de-DE" b="0" dirty="0"/>
              <a:t>Referenzsystems </a:t>
            </a:r>
            <a:r>
              <a:rPr lang="de-DE" b="0" dirty="0" smtClean="0"/>
              <a:t>automatisch </a:t>
            </a:r>
            <a:r>
              <a:rPr lang="de-DE" b="0" dirty="0"/>
              <a:t>berechnet.</a:t>
            </a: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 sz="1800" b="1" kern="0" dirty="0" smtClean="0"/>
          </a:p>
          <a:p>
            <a:r>
              <a:rPr lang="de-DE" altLang="de-DE" sz="1800" b="1" kern="0" dirty="0" smtClean="0"/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122126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spcBef>
                <a:spcPct val="0"/>
              </a:spcBef>
              <a:spcAft>
                <a:spcPts val="0"/>
              </a:spcAft>
            </a:pPr>
            <a:r>
              <a:rPr lang="de-DE" altLang="de-DE" dirty="0">
                <a:solidFill>
                  <a:srgbClr val="FF6600"/>
                </a:solidFill>
              </a:rPr>
              <a:t>Berechnung der semantischen Differenz </a:t>
            </a:r>
            <a:r>
              <a:rPr lang="de-DE" sz="1200" dirty="0" smtClean="0">
                <a:solidFill>
                  <a:srgbClr val="FF6600"/>
                </a:solidFill>
              </a:rPr>
              <a:t> </a:t>
            </a:r>
            <a:endParaRPr lang="de-DE" altLang="de-DE" sz="1200" dirty="0">
              <a:solidFill>
                <a:srgbClr val="FF6600"/>
              </a:solidFill>
            </a:endParaRP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 sz="1800" b="1" kern="0" dirty="0" smtClean="0"/>
          </a:p>
          <a:p>
            <a:r>
              <a:rPr lang="de-DE" altLang="de-DE" sz="1800" b="1" kern="0" dirty="0" smtClean="0"/>
              <a:t>Semantische </a:t>
            </a:r>
            <a:r>
              <a:rPr lang="de-DE" altLang="de-DE" sz="1800" b="1" kern="0" dirty="0"/>
              <a:t>Differenzen </a:t>
            </a:r>
          </a:p>
          <a:p>
            <a:r>
              <a:rPr lang="de-DE" altLang="de-DE" sz="1800" b="1" kern="0" dirty="0"/>
              <a:t>von ZEUS und SHAPS*</a:t>
            </a:r>
            <a:endParaRPr lang="de-DE" altLang="de-DE" sz="1800" b="1" kern="0" dirty="0" smtClean="0"/>
          </a:p>
        </p:txBody>
      </p:sp>
      <p:grpSp>
        <p:nvGrpSpPr>
          <p:cNvPr id="153" name="Gruppieren 152"/>
          <p:cNvGrpSpPr/>
          <p:nvPr/>
        </p:nvGrpSpPr>
        <p:grpSpPr>
          <a:xfrm>
            <a:off x="98503" y="2492314"/>
            <a:ext cx="8928992" cy="3907016"/>
            <a:chOff x="107504" y="2492314"/>
            <a:chExt cx="8928992" cy="3907016"/>
          </a:xfrm>
        </p:grpSpPr>
        <p:grpSp>
          <p:nvGrpSpPr>
            <p:cNvPr id="154" name="Gruppieren 153"/>
            <p:cNvGrpSpPr/>
            <p:nvPr/>
          </p:nvGrpSpPr>
          <p:grpSpPr>
            <a:xfrm>
              <a:off x="107504" y="2492314"/>
              <a:ext cx="8928992" cy="3907016"/>
              <a:chOff x="107504" y="744959"/>
              <a:chExt cx="8928992" cy="3907016"/>
            </a:xfrm>
          </p:grpSpPr>
          <p:grpSp>
            <p:nvGrpSpPr>
              <p:cNvPr id="159" name="Gruppieren 158"/>
              <p:cNvGrpSpPr/>
              <p:nvPr/>
            </p:nvGrpSpPr>
            <p:grpSpPr>
              <a:xfrm>
                <a:off x="107504" y="744959"/>
                <a:ext cx="8928992" cy="3907016"/>
                <a:chOff x="107504" y="116632"/>
                <a:chExt cx="8928992" cy="3907016"/>
              </a:xfrm>
            </p:grpSpPr>
            <p:sp>
              <p:nvSpPr>
                <p:cNvPr id="170" name="Textfeld 169"/>
                <p:cNvSpPr txBox="1"/>
                <p:nvPr/>
              </p:nvSpPr>
              <p:spPr>
                <a:xfrm>
                  <a:off x="656565" y="1195591"/>
                  <a:ext cx="164307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400" dirty="0" smtClean="0"/>
                    <a:t>zeus</a:t>
                  </a:r>
                  <a:r>
                    <a:rPr lang="de-DE" sz="1400" baseline="-25000" dirty="0" smtClean="0"/>
                    <a:t>1</a:t>
                  </a:r>
                  <a:r>
                    <a:rPr lang="de-DE" sz="1400" dirty="0" smtClean="0"/>
                    <a:t>: </a:t>
                  </a:r>
                  <a:r>
                    <a:rPr lang="de-DE" sz="1400" dirty="0" err="1" smtClean="0"/>
                    <a:t>Physical</a:t>
                  </a:r>
                  <a:endParaRPr lang="de-DE" sz="1400" dirty="0"/>
                </a:p>
              </p:txBody>
            </p:sp>
            <p:sp>
              <p:nvSpPr>
                <p:cNvPr id="171" name="Ellipse 170"/>
                <p:cNvSpPr/>
                <p:nvPr/>
              </p:nvSpPr>
              <p:spPr>
                <a:xfrm>
                  <a:off x="847552" y="2319620"/>
                  <a:ext cx="142876" cy="142877"/>
                </a:xfrm>
                <a:prstGeom prst="ellipse">
                  <a:avLst/>
                </a:prstGeom>
                <a:solidFill>
                  <a:srgbClr val="FF9900"/>
                </a:solidFill>
                <a:ln>
                  <a:solidFill>
                    <a:srgbClr val="FF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400"/>
                </a:p>
              </p:txBody>
            </p:sp>
            <p:sp>
              <p:nvSpPr>
                <p:cNvPr id="172" name="Textfeld 171"/>
                <p:cNvSpPr txBox="1"/>
                <p:nvPr/>
              </p:nvSpPr>
              <p:spPr>
                <a:xfrm>
                  <a:off x="107504" y="2491895"/>
                  <a:ext cx="164307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400" dirty="0" smtClean="0"/>
                    <a:t>bbzeus</a:t>
                  </a:r>
                  <a:r>
                    <a:rPr lang="de-DE" sz="1400" baseline="-25000" dirty="0" smtClean="0"/>
                    <a:t>1</a:t>
                  </a:r>
                  <a:r>
                    <a:rPr lang="de-DE" sz="1400" dirty="0" smtClean="0"/>
                    <a:t>: </a:t>
                  </a:r>
                </a:p>
                <a:p>
                  <a:pPr algn="ctr"/>
                  <a:r>
                    <a:rPr lang="de-DE" sz="1400" dirty="0" err="1"/>
                    <a:t>Mechanics</a:t>
                  </a:r>
                  <a:r>
                    <a:rPr lang="de-DE" sz="1400" dirty="0"/>
                    <a:t>   </a:t>
                  </a:r>
                  <a:r>
                    <a:rPr lang="de-DE" sz="1400" dirty="0" smtClean="0"/>
                    <a:t>    Block</a:t>
                  </a:r>
                  <a:endParaRPr lang="de-DE" sz="1400" dirty="0"/>
                </a:p>
              </p:txBody>
            </p:sp>
            <p:cxnSp>
              <p:nvCxnSpPr>
                <p:cNvPr id="173" name="Gerade Verbindung 172"/>
                <p:cNvCxnSpPr>
                  <a:stCxn id="186" idx="2"/>
                  <a:endCxn id="171" idx="7"/>
                </p:cNvCxnSpPr>
                <p:nvPr/>
              </p:nvCxnSpPr>
              <p:spPr>
                <a:xfrm flipH="1">
                  <a:off x="969504" y="1440883"/>
                  <a:ext cx="1144020" cy="899661"/>
                </a:xfrm>
                <a:prstGeom prst="line">
                  <a:avLst/>
                </a:prstGeom>
                <a:ln w="25400">
                  <a:solidFill>
                    <a:srgbClr val="FF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4" name="Textfeld 173"/>
                <p:cNvSpPr txBox="1"/>
                <p:nvPr/>
              </p:nvSpPr>
              <p:spPr>
                <a:xfrm>
                  <a:off x="325238" y="1556792"/>
                  <a:ext cx="18573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400" dirty="0" smtClean="0"/>
                    <a:t>(zeus</a:t>
                  </a:r>
                  <a:r>
                    <a:rPr lang="de-DE" sz="1400" baseline="-25000" dirty="0" smtClean="0"/>
                    <a:t>1</a:t>
                  </a:r>
                  <a:r>
                    <a:rPr lang="de-DE" sz="1400" dirty="0" smtClean="0"/>
                    <a:t>, bbzeus</a:t>
                  </a:r>
                  <a:r>
                    <a:rPr lang="de-DE" sz="1400" baseline="-25000" dirty="0" smtClean="0"/>
                    <a:t>1</a:t>
                  </a:r>
                  <a:r>
                    <a:rPr lang="de-DE" sz="1400" dirty="0" smtClean="0"/>
                    <a:t>): </a:t>
                  </a:r>
                  <a:r>
                    <a:rPr lang="de-DE" sz="1400" dirty="0" err="1" smtClean="0"/>
                    <a:t>hasLinkTo</a:t>
                  </a:r>
                  <a:endParaRPr lang="de-DE" sz="1400" dirty="0"/>
                </a:p>
              </p:txBody>
            </p:sp>
            <p:sp>
              <p:nvSpPr>
                <p:cNvPr id="175" name="Textfeld 174"/>
                <p:cNvSpPr txBox="1"/>
                <p:nvPr/>
              </p:nvSpPr>
              <p:spPr>
                <a:xfrm>
                  <a:off x="1203584" y="3284984"/>
                  <a:ext cx="2000264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400" dirty="0" smtClean="0"/>
                    <a:t>zeuscover</a:t>
                  </a:r>
                  <a:r>
                    <a:rPr lang="de-DE" sz="1400" baseline="-25000" dirty="0" smtClean="0"/>
                    <a:t>1</a:t>
                  </a:r>
                  <a:r>
                    <a:rPr lang="de-DE" sz="1400" dirty="0" smtClean="0"/>
                    <a:t>: </a:t>
                  </a:r>
                </a:p>
                <a:p>
                  <a:pPr algn="ctr"/>
                  <a:r>
                    <a:rPr lang="de-DE" sz="1400" dirty="0" err="1" smtClean="0"/>
                    <a:t>Mechanics</a:t>
                  </a:r>
                  <a:r>
                    <a:rPr lang="de-DE" sz="1400" dirty="0" smtClean="0"/>
                    <a:t>       </a:t>
                  </a:r>
                  <a:r>
                    <a:rPr lang="de-DE" sz="1400" dirty="0"/>
                    <a:t>Block</a:t>
                  </a:r>
                </a:p>
                <a:p>
                  <a:pPr algn="ctr"/>
                  <a:endParaRPr lang="de-DE" sz="1400" dirty="0"/>
                </a:p>
              </p:txBody>
            </p:sp>
            <p:sp>
              <p:nvSpPr>
                <p:cNvPr id="176" name="Textfeld 175"/>
                <p:cNvSpPr txBox="1"/>
                <p:nvPr/>
              </p:nvSpPr>
              <p:spPr>
                <a:xfrm>
                  <a:off x="2175395" y="2204864"/>
                  <a:ext cx="1316485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400" dirty="0" smtClean="0"/>
                    <a:t>(zeus</a:t>
                  </a:r>
                  <a:r>
                    <a:rPr lang="de-DE" sz="1400" baseline="-25000" dirty="0" smtClean="0"/>
                    <a:t>1</a:t>
                  </a:r>
                  <a:r>
                    <a:rPr lang="de-DE" sz="1400" dirty="0" smtClean="0"/>
                    <a:t>, zeuscover</a:t>
                  </a:r>
                  <a:r>
                    <a:rPr lang="de-DE" sz="1400" baseline="-25000" dirty="0" smtClean="0"/>
                    <a:t>1</a:t>
                  </a:r>
                  <a:r>
                    <a:rPr lang="de-DE" sz="1400" dirty="0" smtClean="0"/>
                    <a:t>): </a:t>
                  </a:r>
                  <a:r>
                    <a:rPr lang="de-DE" sz="1400" dirty="0" err="1" smtClean="0"/>
                    <a:t>hasLinkTo</a:t>
                  </a:r>
                  <a:endParaRPr lang="de-DE" sz="1400" dirty="0"/>
                </a:p>
              </p:txBody>
            </p:sp>
            <p:sp>
              <p:nvSpPr>
                <p:cNvPr id="177" name="Textfeld 176"/>
                <p:cNvSpPr txBox="1"/>
                <p:nvPr/>
              </p:nvSpPr>
              <p:spPr>
                <a:xfrm>
                  <a:off x="3144950" y="2564904"/>
                  <a:ext cx="164307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400" dirty="0" smtClean="0"/>
                    <a:t>ccdm</a:t>
                  </a:r>
                  <a:r>
                    <a:rPr lang="de-DE" sz="1400" baseline="-25000" dirty="0" smtClean="0"/>
                    <a:t>1</a:t>
                  </a:r>
                  <a:r>
                    <a:rPr lang="de-DE" sz="1400" dirty="0" smtClean="0"/>
                    <a:t>: </a:t>
                  </a:r>
                </a:p>
                <a:p>
                  <a:pPr algn="ctr"/>
                  <a:r>
                    <a:rPr lang="de-DE" sz="1400" dirty="0" err="1"/>
                    <a:t>Mechanics</a:t>
                  </a:r>
                  <a:r>
                    <a:rPr lang="de-DE" sz="1400" dirty="0"/>
                    <a:t>       Block</a:t>
                  </a:r>
                </a:p>
              </p:txBody>
            </p:sp>
            <p:sp>
              <p:nvSpPr>
                <p:cNvPr id="178" name="Textfeld 177"/>
                <p:cNvSpPr txBox="1"/>
                <p:nvPr/>
              </p:nvSpPr>
              <p:spPr>
                <a:xfrm>
                  <a:off x="2793911" y="1772816"/>
                  <a:ext cx="164307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de-DE" sz="1400" dirty="0" smtClean="0"/>
                    <a:t>(zeus</a:t>
                  </a:r>
                  <a:r>
                    <a:rPr lang="de-DE" sz="1400" baseline="-25000" dirty="0" smtClean="0"/>
                    <a:t>1</a:t>
                  </a:r>
                  <a:r>
                    <a:rPr lang="de-DE" sz="1400" dirty="0" smtClean="0"/>
                    <a:t>, ccdm</a:t>
                  </a:r>
                  <a:r>
                    <a:rPr lang="de-DE" sz="1400" baseline="-25000" dirty="0" smtClean="0"/>
                    <a:t>1</a:t>
                  </a:r>
                  <a:r>
                    <a:rPr lang="de-DE" sz="1400" dirty="0" smtClean="0"/>
                    <a:t>): </a:t>
                  </a:r>
                </a:p>
                <a:p>
                  <a:pPr algn="r"/>
                  <a:r>
                    <a:rPr lang="de-DE" sz="1400" dirty="0" err="1" smtClean="0"/>
                    <a:t>hasLinkTo</a:t>
                  </a:r>
                  <a:endParaRPr lang="de-DE" sz="1400" dirty="0"/>
                </a:p>
              </p:txBody>
            </p:sp>
            <p:sp>
              <p:nvSpPr>
                <p:cNvPr id="179" name="Textfeld 178"/>
                <p:cNvSpPr txBox="1"/>
                <p:nvPr/>
              </p:nvSpPr>
              <p:spPr>
                <a:xfrm>
                  <a:off x="6439316" y="1279799"/>
                  <a:ext cx="164307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400" dirty="0" smtClean="0"/>
                    <a:t>shaps</a:t>
                  </a:r>
                  <a:r>
                    <a:rPr lang="de-DE" sz="1400" baseline="-25000" dirty="0" smtClean="0"/>
                    <a:t>2</a:t>
                  </a:r>
                  <a:r>
                    <a:rPr lang="de-DE" sz="1400" dirty="0" smtClean="0"/>
                    <a:t>: </a:t>
                  </a:r>
                  <a:r>
                    <a:rPr lang="de-DE" sz="1400" dirty="0" err="1" smtClean="0"/>
                    <a:t>Physical</a:t>
                  </a:r>
                  <a:endParaRPr lang="de-DE" sz="1400" dirty="0"/>
                </a:p>
              </p:txBody>
            </p:sp>
            <p:sp>
              <p:nvSpPr>
                <p:cNvPr id="180" name="Textfeld 179"/>
                <p:cNvSpPr txBox="1"/>
                <p:nvPr/>
              </p:nvSpPr>
              <p:spPr>
                <a:xfrm>
                  <a:off x="4801134" y="2564904"/>
                  <a:ext cx="164307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400" dirty="0" smtClean="0"/>
                    <a:t>bbshaps</a:t>
                  </a:r>
                  <a:r>
                    <a:rPr lang="de-DE" sz="1400" baseline="-25000" dirty="0" smtClean="0"/>
                    <a:t>2</a:t>
                  </a:r>
                  <a:r>
                    <a:rPr lang="de-DE" sz="1400" dirty="0" smtClean="0"/>
                    <a:t>: </a:t>
                  </a:r>
                </a:p>
                <a:p>
                  <a:pPr algn="ctr"/>
                  <a:r>
                    <a:rPr lang="de-DE" sz="1400" dirty="0" smtClean="0"/>
                    <a:t>Block</a:t>
                  </a:r>
                  <a:endParaRPr lang="de-DE" sz="1400" dirty="0"/>
                </a:p>
              </p:txBody>
            </p:sp>
            <p:sp>
              <p:nvSpPr>
                <p:cNvPr id="181" name="Textfeld 180"/>
                <p:cNvSpPr txBox="1"/>
                <p:nvPr/>
              </p:nvSpPr>
              <p:spPr>
                <a:xfrm>
                  <a:off x="4391980" y="1772816"/>
                  <a:ext cx="207170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400" dirty="0" smtClean="0"/>
                    <a:t>(shaps</a:t>
                  </a:r>
                  <a:r>
                    <a:rPr lang="de-DE" sz="1400" baseline="-25000" dirty="0" smtClean="0"/>
                    <a:t>2</a:t>
                  </a:r>
                  <a:r>
                    <a:rPr lang="de-DE" sz="1400" dirty="0" smtClean="0"/>
                    <a:t>, bbshaps</a:t>
                  </a:r>
                  <a:r>
                    <a:rPr lang="de-DE" sz="1400" baseline="-25000" dirty="0" smtClean="0"/>
                    <a:t>2</a:t>
                  </a:r>
                  <a:r>
                    <a:rPr lang="de-DE" sz="1400" dirty="0" smtClean="0"/>
                    <a:t>): </a:t>
                  </a:r>
                  <a:r>
                    <a:rPr lang="de-DE" sz="1400" dirty="0" err="1" smtClean="0"/>
                    <a:t>hasLinkTo</a:t>
                  </a:r>
                  <a:endParaRPr lang="de-DE" sz="1400" dirty="0"/>
                </a:p>
              </p:txBody>
            </p:sp>
            <p:sp>
              <p:nvSpPr>
                <p:cNvPr id="182" name="Textfeld 181"/>
                <p:cNvSpPr txBox="1"/>
                <p:nvPr/>
              </p:nvSpPr>
              <p:spPr>
                <a:xfrm>
                  <a:off x="5454906" y="3121223"/>
                  <a:ext cx="235745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400" dirty="0" smtClean="0"/>
                    <a:t>shapscover</a:t>
                  </a:r>
                  <a:r>
                    <a:rPr lang="de-DE" sz="1400" baseline="-25000" dirty="0" smtClean="0"/>
                    <a:t>2</a:t>
                  </a:r>
                  <a:r>
                    <a:rPr lang="de-DE" sz="1400" dirty="0" smtClean="0"/>
                    <a:t>: </a:t>
                  </a:r>
                </a:p>
                <a:p>
                  <a:pPr algn="ctr"/>
                  <a:r>
                    <a:rPr lang="de-DE" sz="1400" dirty="0" smtClean="0"/>
                    <a:t>Block</a:t>
                  </a:r>
                  <a:endParaRPr lang="de-DE" sz="1400" dirty="0"/>
                </a:p>
              </p:txBody>
            </p:sp>
            <p:sp>
              <p:nvSpPr>
                <p:cNvPr id="183" name="Textfeld 182"/>
                <p:cNvSpPr txBox="1"/>
                <p:nvPr/>
              </p:nvSpPr>
              <p:spPr>
                <a:xfrm>
                  <a:off x="6551981" y="2060848"/>
                  <a:ext cx="1188371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400" dirty="0" smtClean="0"/>
                    <a:t>(</a:t>
                  </a:r>
                  <a:r>
                    <a:rPr lang="de-DE" sz="1400" dirty="0" err="1" smtClean="0"/>
                    <a:t>shaps</a:t>
                  </a:r>
                  <a:r>
                    <a:rPr lang="de-DE" sz="1400" dirty="0" smtClean="0"/>
                    <a:t>, </a:t>
                  </a:r>
                  <a:r>
                    <a:rPr lang="de-DE" sz="1400" dirty="0" err="1" smtClean="0"/>
                    <a:t>shapscover</a:t>
                  </a:r>
                  <a:r>
                    <a:rPr lang="de-DE" sz="1400" dirty="0" smtClean="0"/>
                    <a:t>): </a:t>
                  </a:r>
                  <a:r>
                    <a:rPr lang="de-DE" sz="1400" dirty="0" err="1" smtClean="0"/>
                    <a:t>hasLinkTo</a:t>
                  </a:r>
                  <a:endParaRPr lang="de-DE" sz="1400" dirty="0"/>
                </a:p>
              </p:txBody>
            </p:sp>
            <p:sp>
              <p:nvSpPr>
                <p:cNvPr id="184" name="Textfeld 183"/>
                <p:cNvSpPr txBox="1"/>
                <p:nvPr/>
              </p:nvSpPr>
              <p:spPr>
                <a:xfrm>
                  <a:off x="7393422" y="2599616"/>
                  <a:ext cx="164307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400" dirty="0" smtClean="0"/>
                    <a:t>shutter</a:t>
                  </a:r>
                  <a:r>
                    <a:rPr lang="de-DE" sz="1400" baseline="-25000" dirty="0" smtClean="0"/>
                    <a:t>2</a:t>
                  </a:r>
                  <a:r>
                    <a:rPr lang="de-DE" sz="1400" dirty="0" smtClean="0"/>
                    <a:t>: Block</a:t>
                  </a:r>
                  <a:endParaRPr lang="de-DE" sz="1400" dirty="0"/>
                </a:p>
              </p:txBody>
            </p:sp>
            <p:sp>
              <p:nvSpPr>
                <p:cNvPr id="185" name="Textfeld 184"/>
                <p:cNvSpPr txBox="1"/>
                <p:nvPr/>
              </p:nvSpPr>
              <p:spPr>
                <a:xfrm>
                  <a:off x="6533316" y="1681644"/>
                  <a:ext cx="214314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de-DE" sz="1400" dirty="0" smtClean="0"/>
                    <a:t>(shaps</a:t>
                  </a:r>
                  <a:r>
                    <a:rPr lang="de-DE" sz="1400" baseline="-25000" dirty="0" smtClean="0"/>
                    <a:t>2</a:t>
                  </a:r>
                  <a:r>
                    <a:rPr lang="de-DE" sz="1400" dirty="0" smtClean="0"/>
                    <a:t>, shutter</a:t>
                  </a:r>
                  <a:r>
                    <a:rPr lang="de-DE" sz="1400" baseline="-25000" dirty="0" smtClean="0"/>
                    <a:t>2</a:t>
                  </a:r>
                  <a:r>
                    <a:rPr lang="de-DE" sz="1400" dirty="0" smtClean="0"/>
                    <a:t>): </a:t>
                  </a:r>
                </a:p>
                <a:p>
                  <a:pPr algn="r"/>
                  <a:r>
                    <a:rPr lang="de-DE" sz="1400" dirty="0" err="1" smtClean="0"/>
                    <a:t>hasLinkTo</a:t>
                  </a:r>
                  <a:endParaRPr lang="de-DE" sz="1400" dirty="0"/>
                </a:p>
              </p:txBody>
            </p:sp>
            <p:sp>
              <p:nvSpPr>
                <p:cNvPr id="186" name="Ellipse 185"/>
                <p:cNvSpPr/>
                <p:nvPr/>
              </p:nvSpPr>
              <p:spPr>
                <a:xfrm>
                  <a:off x="2113524" y="1369444"/>
                  <a:ext cx="142876" cy="142877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400"/>
                </a:p>
              </p:txBody>
            </p:sp>
            <p:cxnSp>
              <p:nvCxnSpPr>
                <p:cNvPr id="187" name="Gerade Verbindung 186"/>
                <p:cNvCxnSpPr>
                  <a:stCxn id="186" idx="6"/>
                  <a:endCxn id="188" idx="1"/>
                </p:cNvCxnSpPr>
                <p:nvPr/>
              </p:nvCxnSpPr>
              <p:spPr>
                <a:xfrm>
                  <a:off x="2256400" y="1440883"/>
                  <a:ext cx="1473568" cy="1000929"/>
                </a:xfrm>
                <a:prstGeom prst="line">
                  <a:avLst/>
                </a:prstGeom>
                <a:ln w="25400">
                  <a:solidFill>
                    <a:srgbClr val="FF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8" name="Ellipse 187"/>
                <p:cNvSpPr/>
                <p:nvPr/>
              </p:nvSpPr>
              <p:spPr>
                <a:xfrm>
                  <a:off x="3709044" y="2420888"/>
                  <a:ext cx="142876" cy="142877"/>
                </a:xfrm>
                <a:prstGeom prst="ellipse">
                  <a:avLst/>
                </a:prstGeom>
                <a:solidFill>
                  <a:srgbClr val="FF9900"/>
                </a:solidFill>
                <a:ln>
                  <a:solidFill>
                    <a:srgbClr val="FF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400"/>
                </a:p>
              </p:txBody>
            </p:sp>
            <p:sp>
              <p:nvSpPr>
                <p:cNvPr id="189" name="Ellipse 188"/>
                <p:cNvSpPr/>
                <p:nvPr/>
              </p:nvSpPr>
              <p:spPr>
                <a:xfrm>
                  <a:off x="2124868" y="3068960"/>
                  <a:ext cx="142876" cy="142877"/>
                </a:xfrm>
                <a:prstGeom prst="ellipse">
                  <a:avLst/>
                </a:prstGeom>
                <a:solidFill>
                  <a:srgbClr val="FF9900"/>
                </a:solidFill>
                <a:ln>
                  <a:solidFill>
                    <a:srgbClr val="FF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400"/>
                </a:p>
              </p:txBody>
            </p:sp>
            <p:cxnSp>
              <p:nvCxnSpPr>
                <p:cNvPr id="190" name="Gerade Verbindung 189"/>
                <p:cNvCxnSpPr>
                  <a:stCxn id="186" idx="4"/>
                  <a:endCxn id="189" idx="0"/>
                </p:cNvCxnSpPr>
                <p:nvPr/>
              </p:nvCxnSpPr>
              <p:spPr>
                <a:xfrm>
                  <a:off x="2184962" y="1512321"/>
                  <a:ext cx="11344" cy="1556639"/>
                </a:xfrm>
                <a:prstGeom prst="line">
                  <a:avLst/>
                </a:prstGeom>
                <a:ln w="25400">
                  <a:solidFill>
                    <a:srgbClr val="FF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1" name="Ellipse 190"/>
                <p:cNvSpPr/>
                <p:nvPr/>
              </p:nvSpPr>
              <p:spPr>
                <a:xfrm>
                  <a:off x="5437236" y="2399404"/>
                  <a:ext cx="142876" cy="142877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400"/>
                </a:p>
              </p:txBody>
            </p:sp>
            <p:cxnSp>
              <p:nvCxnSpPr>
                <p:cNvPr id="192" name="Gerade Verbindung 191"/>
                <p:cNvCxnSpPr>
                  <a:stCxn id="193" idx="2"/>
                  <a:endCxn id="191" idx="7"/>
                </p:cNvCxnSpPr>
                <p:nvPr/>
              </p:nvCxnSpPr>
              <p:spPr>
                <a:xfrm flipH="1">
                  <a:off x="5559188" y="1577693"/>
                  <a:ext cx="958168" cy="842635"/>
                </a:xfrm>
                <a:prstGeom prst="line">
                  <a:avLst/>
                </a:prstGeom>
                <a:ln w="254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3" name="Ellipse 192"/>
                <p:cNvSpPr/>
                <p:nvPr/>
              </p:nvSpPr>
              <p:spPr>
                <a:xfrm>
                  <a:off x="6517356" y="1506254"/>
                  <a:ext cx="142876" cy="142877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400"/>
                </a:p>
              </p:txBody>
            </p:sp>
            <p:cxnSp>
              <p:nvCxnSpPr>
                <p:cNvPr id="194" name="Gerade Verbindung 193"/>
                <p:cNvCxnSpPr>
                  <a:stCxn id="193" idx="6"/>
                  <a:endCxn id="195" idx="1"/>
                </p:cNvCxnSpPr>
                <p:nvPr/>
              </p:nvCxnSpPr>
              <p:spPr>
                <a:xfrm>
                  <a:off x="6660232" y="1577693"/>
                  <a:ext cx="1462224" cy="864119"/>
                </a:xfrm>
                <a:prstGeom prst="line">
                  <a:avLst/>
                </a:prstGeom>
                <a:ln w="2540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5" name="Ellipse 194"/>
                <p:cNvSpPr/>
                <p:nvPr/>
              </p:nvSpPr>
              <p:spPr>
                <a:xfrm>
                  <a:off x="8101532" y="2420888"/>
                  <a:ext cx="142876" cy="142877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400"/>
                </a:p>
              </p:txBody>
            </p:sp>
            <p:sp>
              <p:nvSpPr>
                <p:cNvPr id="196" name="Ellipse 195"/>
                <p:cNvSpPr/>
                <p:nvPr/>
              </p:nvSpPr>
              <p:spPr>
                <a:xfrm>
                  <a:off x="6516216" y="2892719"/>
                  <a:ext cx="142876" cy="142877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400"/>
                </a:p>
              </p:txBody>
            </p:sp>
            <p:cxnSp>
              <p:nvCxnSpPr>
                <p:cNvPr id="197" name="Gerade Verbindung 196"/>
                <p:cNvCxnSpPr>
                  <a:stCxn id="193" idx="4"/>
                  <a:endCxn id="196" idx="0"/>
                </p:cNvCxnSpPr>
                <p:nvPr/>
              </p:nvCxnSpPr>
              <p:spPr>
                <a:xfrm flipH="1">
                  <a:off x="6587654" y="1649131"/>
                  <a:ext cx="1140" cy="1243588"/>
                </a:xfrm>
                <a:prstGeom prst="line">
                  <a:avLst/>
                </a:prstGeom>
                <a:ln w="254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8" name="Ellipse 197"/>
                <p:cNvSpPr/>
                <p:nvPr/>
              </p:nvSpPr>
              <p:spPr>
                <a:xfrm>
                  <a:off x="4357116" y="591073"/>
                  <a:ext cx="142876" cy="142877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400"/>
                </a:p>
              </p:txBody>
            </p:sp>
            <p:cxnSp>
              <p:nvCxnSpPr>
                <p:cNvPr id="199" name="Gerade Verbindung 198"/>
                <p:cNvCxnSpPr>
                  <a:stCxn id="198" idx="2"/>
                  <a:endCxn id="186" idx="7"/>
                </p:cNvCxnSpPr>
                <p:nvPr/>
              </p:nvCxnSpPr>
              <p:spPr>
                <a:xfrm flipH="1">
                  <a:off x="2235476" y="662512"/>
                  <a:ext cx="2121640" cy="727856"/>
                </a:xfrm>
                <a:prstGeom prst="line">
                  <a:avLst/>
                </a:prstGeom>
                <a:ln w="25400">
                  <a:solidFill>
                    <a:srgbClr val="FF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Gerade Verbindung 199"/>
                <p:cNvCxnSpPr>
                  <a:stCxn id="198" idx="6"/>
                  <a:endCxn id="193" idx="0"/>
                </p:cNvCxnSpPr>
                <p:nvPr/>
              </p:nvCxnSpPr>
              <p:spPr>
                <a:xfrm>
                  <a:off x="4499992" y="662512"/>
                  <a:ext cx="2088802" cy="843742"/>
                </a:xfrm>
                <a:prstGeom prst="line">
                  <a:avLst/>
                </a:prstGeom>
                <a:ln w="2540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1" name="Textfeld 200"/>
                <p:cNvSpPr txBox="1"/>
                <p:nvPr/>
              </p:nvSpPr>
              <p:spPr>
                <a:xfrm>
                  <a:off x="2987824" y="116632"/>
                  <a:ext cx="32992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400" dirty="0" smtClean="0"/>
                    <a:t>ape</a:t>
                  </a:r>
                  <a:r>
                    <a:rPr lang="de-DE" sz="1400" baseline="-25000" dirty="0" smtClean="0"/>
                    <a:t>1</a:t>
                  </a:r>
                  <a:r>
                    <a:rPr lang="de-DE" sz="1400" dirty="0" smtClean="0"/>
                    <a:t>: </a:t>
                  </a:r>
                </a:p>
                <a:p>
                  <a:pPr algn="ctr"/>
                  <a:r>
                    <a:rPr lang="de-DE" sz="1400" dirty="0" smtClean="0"/>
                    <a:t>System       Variation </a:t>
                  </a:r>
                  <a:r>
                    <a:rPr lang="de-DE" sz="1400" dirty="0" err="1" smtClean="0"/>
                    <a:t>point</a:t>
                  </a:r>
                  <a:endParaRPr lang="de-DE" sz="1400" dirty="0"/>
                </a:p>
              </p:txBody>
            </p:sp>
            <p:sp>
              <p:nvSpPr>
                <p:cNvPr id="202" name="Textfeld 201"/>
                <p:cNvSpPr txBox="1"/>
                <p:nvPr/>
              </p:nvSpPr>
              <p:spPr>
                <a:xfrm>
                  <a:off x="1850516" y="692696"/>
                  <a:ext cx="185738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400" dirty="0"/>
                    <a:t>(</a:t>
                  </a:r>
                  <a:r>
                    <a:rPr lang="de-DE" sz="1400" dirty="0" smtClean="0"/>
                    <a:t>ape</a:t>
                  </a:r>
                  <a:r>
                    <a:rPr lang="de-DE" sz="1400" baseline="-25000" dirty="0" smtClean="0"/>
                    <a:t>1</a:t>
                  </a:r>
                  <a:r>
                    <a:rPr lang="de-DE" sz="1400" dirty="0" smtClean="0"/>
                    <a:t>,</a:t>
                  </a:r>
                  <a:r>
                    <a:rPr lang="de-DE" sz="1400" baseline="-25000" dirty="0" smtClean="0"/>
                    <a:t> </a:t>
                  </a:r>
                  <a:r>
                    <a:rPr lang="de-DE" sz="1400" dirty="0" smtClean="0"/>
                    <a:t>zeus</a:t>
                  </a:r>
                  <a:r>
                    <a:rPr lang="de-DE" sz="1400" baseline="-25000" dirty="0" smtClean="0"/>
                    <a:t>1</a:t>
                  </a:r>
                  <a:r>
                    <a:rPr lang="de-DE" sz="1400" dirty="0" smtClean="0"/>
                    <a:t>): </a:t>
                  </a:r>
                  <a:r>
                    <a:rPr lang="de-DE" sz="1400" dirty="0" err="1" smtClean="0"/>
                    <a:t>zeus</a:t>
                  </a:r>
                  <a:endParaRPr lang="de-DE" sz="1400" dirty="0"/>
                </a:p>
              </p:txBody>
            </p:sp>
            <p:sp>
              <p:nvSpPr>
                <p:cNvPr id="203" name="Textfeld 202"/>
                <p:cNvSpPr txBox="1"/>
                <p:nvPr/>
              </p:nvSpPr>
              <p:spPr>
                <a:xfrm>
                  <a:off x="5162884" y="744959"/>
                  <a:ext cx="250546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400" dirty="0"/>
                    <a:t>(</a:t>
                  </a:r>
                  <a:r>
                    <a:rPr lang="de-DE" sz="1400" dirty="0" smtClean="0"/>
                    <a:t>ape</a:t>
                  </a:r>
                  <a:r>
                    <a:rPr lang="de-DE" sz="1400" baseline="-25000" dirty="0" smtClean="0"/>
                    <a:t>1</a:t>
                  </a:r>
                  <a:r>
                    <a:rPr lang="de-DE" sz="1400" dirty="0" smtClean="0"/>
                    <a:t>,</a:t>
                  </a:r>
                  <a:r>
                    <a:rPr lang="de-DE" sz="1400" baseline="-25000" dirty="0" smtClean="0"/>
                    <a:t> </a:t>
                  </a:r>
                  <a:r>
                    <a:rPr lang="de-DE" sz="1400" dirty="0" smtClean="0"/>
                    <a:t>shaps</a:t>
                  </a:r>
                  <a:r>
                    <a:rPr lang="de-DE" sz="1400" baseline="-25000" dirty="0" smtClean="0"/>
                    <a:t>2</a:t>
                  </a:r>
                  <a:r>
                    <a:rPr lang="de-DE" sz="1400" dirty="0" smtClean="0"/>
                    <a:t>): </a:t>
                  </a:r>
                  <a:r>
                    <a:rPr lang="de-DE" sz="1400" dirty="0" err="1" smtClean="0"/>
                    <a:t>shaps</a:t>
                  </a:r>
                  <a:endParaRPr lang="de-DE" sz="1400" dirty="0"/>
                </a:p>
              </p:txBody>
            </p:sp>
          </p:grpSp>
          <p:sp>
            <p:nvSpPr>
              <p:cNvPr id="160" name="Rechteck 159"/>
              <p:cNvSpPr/>
              <p:nvPr/>
            </p:nvSpPr>
            <p:spPr>
              <a:xfrm>
                <a:off x="4211960" y="908720"/>
                <a:ext cx="2777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⊓</a:t>
                </a:r>
                <a:endParaRPr lang="de-DE" dirty="0"/>
              </a:p>
            </p:txBody>
          </p:sp>
          <p:sp>
            <p:nvSpPr>
              <p:cNvPr id="161" name="Rechteck 160"/>
              <p:cNvSpPr/>
              <p:nvPr/>
            </p:nvSpPr>
            <p:spPr>
              <a:xfrm>
                <a:off x="1251894" y="3255947"/>
                <a:ext cx="3497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⊓</a:t>
                </a:r>
                <a:endParaRPr lang="de-DE" dirty="0"/>
              </a:p>
            </p:txBody>
          </p:sp>
          <p:sp>
            <p:nvSpPr>
              <p:cNvPr id="162" name="Rechteck 161"/>
              <p:cNvSpPr/>
              <p:nvPr/>
            </p:nvSpPr>
            <p:spPr>
              <a:xfrm>
                <a:off x="4312234" y="3301825"/>
                <a:ext cx="3497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⊓</a:t>
                </a:r>
                <a:endParaRPr lang="de-DE" dirty="0"/>
              </a:p>
            </p:txBody>
          </p:sp>
          <p:sp>
            <p:nvSpPr>
              <p:cNvPr id="163" name="Ellipse 162"/>
              <p:cNvSpPr/>
              <p:nvPr/>
            </p:nvSpPr>
            <p:spPr>
              <a:xfrm>
                <a:off x="4355976" y="1754210"/>
                <a:ext cx="142876" cy="142877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  <p:sp>
            <p:nvSpPr>
              <p:cNvPr id="164" name="Textfeld 163"/>
              <p:cNvSpPr txBox="1"/>
              <p:nvPr/>
            </p:nvSpPr>
            <p:spPr>
              <a:xfrm>
                <a:off x="3995935" y="1465039"/>
                <a:ext cx="126669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 smtClean="0"/>
                  <a:t>pws</a:t>
                </a:r>
                <a:r>
                  <a:rPr lang="de-DE" sz="1400" baseline="-25000" dirty="0" smtClean="0"/>
                  <a:t>1</a:t>
                </a:r>
                <a:r>
                  <a:rPr lang="de-DE" sz="1400" dirty="0" smtClean="0"/>
                  <a:t>: Block</a:t>
                </a:r>
                <a:endParaRPr lang="de-DE" sz="1400" dirty="0"/>
              </a:p>
            </p:txBody>
          </p:sp>
          <p:cxnSp>
            <p:nvCxnSpPr>
              <p:cNvPr id="165" name="Gerade Verbindung 164"/>
              <p:cNvCxnSpPr>
                <a:stCxn id="163" idx="2"/>
                <a:endCxn id="186" idx="6"/>
              </p:cNvCxnSpPr>
              <p:nvPr/>
            </p:nvCxnSpPr>
            <p:spPr>
              <a:xfrm flipH="1">
                <a:off x="2256400" y="1825649"/>
                <a:ext cx="2099576" cy="243561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Gerade Verbindung 165"/>
              <p:cNvCxnSpPr>
                <a:stCxn id="163" idx="6"/>
                <a:endCxn id="193" idx="1"/>
              </p:cNvCxnSpPr>
              <p:nvPr/>
            </p:nvCxnSpPr>
            <p:spPr>
              <a:xfrm>
                <a:off x="4498852" y="1825649"/>
                <a:ext cx="2039428" cy="329856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7" name="Textfeld 166"/>
              <p:cNvSpPr txBox="1"/>
              <p:nvPr/>
            </p:nvSpPr>
            <p:spPr>
              <a:xfrm>
                <a:off x="2784910" y="1897087"/>
                <a:ext cx="1643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400" dirty="0" smtClean="0"/>
                  <a:t>(pws</a:t>
                </a:r>
                <a:r>
                  <a:rPr lang="de-DE" sz="1400" baseline="-25000" dirty="0" smtClean="0"/>
                  <a:t>1</a:t>
                </a:r>
                <a:r>
                  <a:rPr lang="de-DE" sz="1400" dirty="0" smtClean="0"/>
                  <a:t>, zeus</a:t>
                </a:r>
                <a:r>
                  <a:rPr lang="de-DE" sz="1400" baseline="-25000" dirty="0" smtClean="0"/>
                  <a:t>1</a:t>
                </a:r>
                <a:r>
                  <a:rPr lang="de-DE" sz="1400" dirty="0" smtClean="0"/>
                  <a:t>): </a:t>
                </a:r>
              </a:p>
              <a:p>
                <a:pPr algn="r"/>
                <a:r>
                  <a:rPr lang="de-DE" sz="1400" dirty="0" err="1" smtClean="0"/>
                  <a:t>hasPart</a:t>
                </a:r>
                <a:endParaRPr lang="de-DE" sz="1400" dirty="0"/>
              </a:p>
            </p:txBody>
          </p:sp>
          <p:sp>
            <p:nvSpPr>
              <p:cNvPr id="168" name="Textfeld 167"/>
              <p:cNvSpPr txBox="1"/>
              <p:nvPr/>
            </p:nvSpPr>
            <p:spPr>
              <a:xfrm>
                <a:off x="4441094" y="1897087"/>
                <a:ext cx="1643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 smtClean="0"/>
                  <a:t>(pws</a:t>
                </a:r>
                <a:r>
                  <a:rPr lang="de-DE" sz="1400" baseline="-25000" dirty="0" smtClean="0"/>
                  <a:t>1</a:t>
                </a:r>
                <a:r>
                  <a:rPr lang="de-DE" sz="1400" dirty="0" smtClean="0"/>
                  <a:t>, shaps</a:t>
                </a:r>
                <a:r>
                  <a:rPr lang="de-DE" sz="1400" baseline="-25000" dirty="0"/>
                  <a:t>2</a:t>
                </a:r>
                <a:r>
                  <a:rPr lang="de-DE" sz="1400" dirty="0" smtClean="0"/>
                  <a:t>): </a:t>
                </a:r>
              </a:p>
              <a:p>
                <a:r>
                  <a:rPr lang="de-DE" sz="1400" dirty="0" err="1" smtClean="0"/>
                  <a:t>hasPart</a:t>
                </a:r>
                <a:endParaRPr lang="de-DE" sz="1400" dirty="0"/>
              </a:p>
            </p:txBody>
          </p:sp>
          <p:sp>
            <p:nvSpPr>
              <p:cNvPr id="169" name="Rechteck 168"/>
              <p:cNvSpPr/>
              <p:nvPr/>
            </p:nvSpPr>
            <p:spPr>
              <a:xfrm>
                <a:off x="2206000" y="4067780"/>
                <a:ext cx="3497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⊓</a:t>
                </a:r>
                <a:endParaRPr lang="de-DE" dirty="0"/>
              </a:p>
            </p:txBody>
          </p:sp>
        </p:grpSp>
        <p:sp>
          <p:nvSpPr>
            <p:cNvPr id="155" name="Rechteck 154"/>
            <p:cNvSpPr/>
            <p:nvPr/>
          </p:nvSpPr>
          <p:spPr>
            <a:xfrm>
              <a:off x="161510" y="2933945"/>
              <a:ext cx="186301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 smtClean="0">
                  <a:solidFill>
                    <a:srgbClr val="FF9900"/>
                  </a:solidFill>
                </a:rPr>
                <a:t>∆</a:t>
              </a:r>
              <a:r>
                <a:rPr lang="en-US" b="1" i="1" baseline="-25000" dirty="0" smtClean="0">
                  <a:solidFill>
                    <a:srgbClr val="FF9900"/>
                  </a:solidFill>
                </a:rPr>
                <a:t>ZEUS, SHAPS </a:t>
              </a:r>
              <a:endParaRPr lang="de-DE" b="1" dirty="0">
                <a:solidFill>
                  <a:srgbClr val="FF9900"/>
                </a:solidFill>
              </a:endParaRPr>
            </a:p>
          </p:txBody>
        </p:sp>
        <p:sp>
          <p:nvSpPr>
            <p:cNvPr id="156" name="Rechteck 155"/>
            <p:cNvSpPr/>
            <p:nvPr/>
          </p:nvSpPr>
          <p:spPr>
            <a:xfrm>
              <a:off x="7092280" y="3023955"/>
              <a:ext cx="17363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∆</a:t>
              </a:r>
              <a:r>
                <a:rPr lang="en-US" b="1" i="1" baseline="-25000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SHAPS, ZEUS</a:t>
              </a:r>
              <a:endParaRPr lang="de-DE" b="1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204" name="Gruppieren 203"/>
          <p:cNvGrpSpPr/>
          <p:nvPr/>
        </p:nvGrpSpPr>
        <p:grpSpPr>
          <a:xfrm>
            <a:off x="5787135" y="1287851"/>
            <a:ext cx="1440160" cy="450050"/>
            <a:chOff x="1106615" y="2843935"/>
            <a:chExt cx="7020780" cy="1125125"/>
          </a:xfrm>
        </p:grpSpPr>
        <p:sp>
          <p:nvSpPr>
            <p:cNvPr id="205" name="Rechteck 204"/>
            <p:cNvSpPr/>
            <p:nvPr/>
          </p:nvSpPr>
          <p:spPr>
            <a:xfrm>
              <a:off x="1106615" y="2843935"/>
              <a:ext cx="7020780" cy="112512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Ellipse 205"/>
            <p:cNvSpPr/>
            <p:nvPr/>
          </p:nvSpPr>
          <p:spPr>
            <a:xfrm>
              <a:off x="2369015" y="2933946"/>
              <a:ext cx="2518020" cy="94510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srgbClr val="000000"/>
                </a:solidFill>
              </a:endParaRPr>
            </a:p>
          </p:txBody>
        </p:sp>
        <p:sp>
          <p:nvSpPr>
            <p:cNvPr id="207" name="Ellipse 206"/>
            <p:cNvSpPr/>
            <p:nvPr/>
          </p:nvSpPr>
          <p:spPr>
            <a:xfrm>
              <a:off x="3625767" y="2933946"/>
              <a:ext cx="2926453" cy="94510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Ellipse 207"/>
            <p:cNvSpPr/>
            <p:nvPr/>
          </p:nvSpPr>
          <p:spPr>
            <a:xfrm>
              <a:off x="2366755" y="2933946"/>
              <a:ext cx="2518020" cy="945105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09" name="Gruppieren 208"/>
          <p:cNvGrpSpPr/>
          <p:nvPr/>
        </p:nvGrpSpPr>
        <p:grpSpPr>
          <a:xfrm>
            <a:off x="7272300" y="1287852"/>
            <a:ext cx="1440160" cy="450049"/>
            <a:chOff x="1106615" y="5274205"/>
            <a:chExt cx="7020780" cy="1125125"/>
          </a:xfrm>
        </p:grpSpPr>
        <p:sp>
          <p:nvSpPr>
            <p:cNvPr id="210" name="Rechteck 209"/>
            <p:cNvSpPr/>
            <p:nvPr/>
          </p:nvSpPr>
          <p:spPr>
            <a:xfrm>
              <a:off x="1106615" y="5274205"/>
              <a:ext cx="7020780" cy="112512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Ellipse 210"/>
            <p:cNvSpPr/>
            <p:nvPr/>
          </p:nvSpPr>
          <p:spPr>
            <a:xfrm>
              <a:off x="3580762" y="5364215"/>
              <a:ext cx="2926453" cy="9451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Ellipse 211"/>
            <p:cNvSpPr/>
            <p:nvPr/>
          </p:nvSpPr>
          <p:spPr>
            <a:xfrm>
              <a:off x="2321750" y="5364215"/>
              <a:ext cx="2518020" cy="94510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srgbClr val="000000"/>
                </a:solidFill>
              </a:endParaRPr>
            </a:p>
          </p:txBody>
        </p:sp>
        <p:sp>
          <p:nvSpPr>
            <p:cNvPr id="213" name="Ellipse 212"/>
            <p:cNvSpPr/>
            <p:nvPr/>
          </p:nvSpPr>
          <p:spPr>
            <a:xfrm>
              <a:off x="3581890" y="5364214"/>
              <a:ext cx="2926453" cy="945105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6" name="Gruppieren 55"/>
          <p:cNvGrpSpPr/>
          <p:nvPr/>
        </p:nvGrpSpPr>
        <p:grpSpPr>
          <a:xfrm>
            <a:off x="107504" y="2492314"/>
            <a:ext cx="8928992" cy="3907016"/>
            <a:chOff x="107504" y="2492314"/>
            <a:chExt cx="8928992" cy="3907016"/>
          </a:xfrm>
        </p:grpSpPr>
        <p:grpSp>
          <p:nvGrpSpPr>
            <p:cNvPr id="55" name="Gruppieren 54"/>
            <p:cNvGrpSpPr/>
            <p:nvPr/>
          </p:nvGrpSpPr>
          <p:grpSpPr>
            <a:xfrm>
              <a:off x="107504" y="2492314"/>
              <a:ext cx="8928992" cy="3907016"/>
              <a:chOff x="107504" y="2492314"/>
              <a:chExt cx="8928992" cy="3907016"/>
            </a:xfrm>
          </p:grpSpPr>
          <p:grpSp>
            <p:nvGrpSpPr>
              <p:cNvPr id="4" name="Gruppieren 3"/>
              <p:cNvGrpSpPr/>
              <p:nvPr/>
            </p:nvGrpSpPr>
            <p:grpSpPr>
              <a:xfrm>
                <a:off x="107504" y="2492314"/>
                <a:ext cx="8928992" cy="3907016"/>
                <a:chOff x="107504" y="744959"/>
                <a:chExt cx="8928992" cy="3907016"/>
              </a:xfrm>
            </p:grpSpPr>
            <p:grpSp>
              <p:nvGrpSpPr>
                <p:cNvPr id="5" name="Gruppieren 4"/>
                <p:cNvGrpSpPr/>
                <p:nvPr/>
              </p:nvGrpSpPr>
              <p:grpSpPr>
                <a:xfrm>
                  <a:off x="107504" y="744959"/>
                  <a:ext cx="8928992" cy="3907016"/>
                  <a:chOff x="107504" y="116632"/>
                  <a:chExt cx="8928992" cy="3907016"/>
                </a:xfrm>
              </p:grpSpPr>
              <p:sp>
                <p:nvSpPr>
                  <p:cNvPr id="16" name="Textfeld 15"/>
                  <p:cNvSpPr txBox="1"/>
                  <p:nvPr/>
                </p:nvSpPr>
                <p:spPr>
                  <a:xfrm>
                    <a:off x="656565" y="1195591"/>
                    <a:ext cx="1643074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de-DE" sz="1400" dirty="0" smtClean="0"/>
                      <a:t>zeus</a:t>
                    </a:r>
                    <a:r>
                      <a:rPr lang="de-DE" sz="1400" baseline="-25000" dirty="0" smtClean="0"/>
                      <a:t>1</a:t>
                    </a:r>
                    <a:r>
                      <a:rPr lang="de-DE" sz="1400" dirty="0" smtClean="0"/>
                      <a:t>: </a:t>
                    </a:r>
                    <a:r>
                      <a:rPr lang="de-DE" sz="1400" dirty="0" err="1" smtClean="0"/>
                      <a:t>Physical</a:t>
                    </a:r>
                    <a:endParaRPr lang="de-DE" sz="1400" dirty="0"/>
                  </a:p>
                </p:txBody>
              </p:sp>
              <p:sp>
                <p:nvSpPr>
                  <p:cNvPr id="17" name="Ellipse 16"/>
                  <p:cNvSpPr/>
                  <p:nvPr/>
                </p:nvSpPr>
                <p:spPr>
                  <a:xfrm>
                    <a:off x="847552" y="2319620"/>
                    <a:ext cx="142876" cy="142877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400"/>
                  </a:p>
                </p:txBody>
              </p:sp>
              <p:sp>
                <p:nvSpPr>
                  <p:cNvPr id="18" name="Textfeld 17"/>
                  <p:cNvSpPr txBox="1"/>
                  <p:nvPr/>
                </p:nvSpPr>
                <p:spPr>
                  <a:xfrm>
                    <a:off x="107504" y="2491895"/>
                    <a:ext cx="164307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de-DE" sz="1400" dirty="0" smtClean="0"/>
                      <a:t>bbzeus</a:t>
                    </a:r>
                    <a:r>
                      <a:rPr lang="de-DE" sz="1400" baseline="-25000" dirty="0" smtClean="0"/>
                      <a:t>1</a:t>
                    </a:r>
                    <a:r>
                      <a:rPr lang="de-DE" sz="1400" dirty="0" smtClean="0"/>
                      <a:t>: </a:t>
                    </a:r>
                  </a:p>
                  <a:p>
                    <a:pPr algn="ctr"/>
                    <a:r>
                      <a:rPr lang="de-DE" sz="1400" dirty="0" err="1"/>
                      <a:t>Mechanics</a:t>
                    </a:r>
                    <a:r>
                      <a:rPr lang="de-DE" sz="1400" dirty="0"/>
                      <a:t>   </a:t>
                    </a:r>
                    <a:r>
                      <a:rPr lang="de-DE" sz="1400" dirty="0" smtClean="0"/>
                      <a:t>    Block</a:t>
                    </a:r>
                    <a:endParaRPr lang="de-DE" sz="1400" dirty="0"/>
                  </a:p>
                </p:txBody>
              </p:sp>
              <p:cxnSp>
                <p:nvCxnSpPr>
                  <p:cNvPr id="19" name="Gerade Verbindung 18"/>
                  <p:cNvCxnSpPr>
                    <a:stCxn id="32" idx="2"/>
                    <a:endCxn id="17" idx="7"/>
                  </p:cNvCxnSpPr>
                  <p:nvPr/>
                </p:nvCxnSpPr>
                <p:spPr>
                  <a:xfrm flipH="1">
                    <a:off x="969504" y="1440883"/>
                    <a:ext cx="1144020" cy="899661"/>
                  </a:xfrm>
                  <a:prstGeom prst="line">
                    <a:avLst/>
                  </a:prstGeom>
                  <a:ln w="25400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" name="Textfeld 19"/>
                  <p:cNvSpPr txBox="1"/>
                  <p:nvPr/>
                </p:nvSpPr>
                <p:spPr>
                  <a:xfrm>
                    <a:off x="325238" y="1556792"/>
                    <a:ext cx="18573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1400" dirty="0" smtClean="0"/>
                      <a:t>(zeus</a:t>
                    </a:r>
                    <a:r>
                      <a:rPr lang="de-DE" sz="1400" baseline="-25000" dirty="0" smtClean="0"/>
                      <a:t>1</a:t>
                    </a:r>
                    <a:r>
                      <a:rPr lang="de-DE" sz="1400" dirty="0" smtClean="0"/>
                      <a:t>, bbzeus</a:t>
                    </a:r>
                    <a:r>
                      <a:rPr lang="de-DE" sz="1400" baseline="-25000" dirty="0" smtClean="0"/>
                      <a:t>1</a:t>
                    </a:r>
                    <a:r>
                      <a:rPr lang="de-DE" sz="1400" dirty="0" smtClean="0"/>
                      <a:t>): </a:t>
                    </a:r>
                    <a:r>
                      <a:rPr lang="de-DE" sz="1400" dirty="0" err="1" smtClean="0"/>
                      <a:t>hasLinkTo</a:t>
                    </a:r>
                    <a:endParaRPr lang="de-DE" sz="1400" dirty="0"/>
                  </a:p>
                </p:txBody>
              </p:sp>
              <p:sp>
                <p:nvSpPr>
                  <p:cNvPr id="21" name="Textfeld 20"/>
                  <p:cNvSpPr txBox="1"/>
                  <p:nvPr/>
                </p:nvSpPr>
                <p:spPr>
                  <a:xfrm>
                    <a:off x="1203584" y="3284984"/>
                    <a:ext cx="2000264" cy="7386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de-DE" sz="1400" dirty="0" smtClean="0"/>
                      <a:t>zeuscover</a:t>
                    </a:r>
                    <a:r>
                      <a:rPr lang="de-DE" sz="1400" baseline="-25000" dirty="0" smtClean="0"/>
                      <a:t>1</a:t>
                    </a:r>
                    <a:r>
                      <a:rPr lang="de-DE" sz="1400" dirty="0" smtClean="0"/>
                      <a:t>: </a:t>
                    </a:r>
                  </a:p>
                  <a:p>
                    <a:pPr algn="ctr"/>
                    <a:r>
                      <a:rPr lang="de-DE" sz="1400" dirty="0" err="1" smtClean="0"/>
                      <a:t>Mechanics</a:t>
                    </a:r>
                    <a:r>
                      <a:rPr lang="de-DE" sz="1400" dirty="0" smtClean="0"/>
                      <a:t>       </a:t>
                    </a:r>
                    <a:r>
                      <a:rPr lang="de-DE" sz="1400" dirty="0"/>
                      <a:t>Block</a:t>
                    </a:r>
                  </a:p>
                  <a:p>
                    <a:pPr algn="ctr"/>
                    <a:endParaRPr lang="de-DE" sz="1400" dirty="0"/>
                  </a:p>
                </p:txBody>
              </p:sp>
              <p:sp>
                <p:nvSpPr>
                  <p:cNvPr id="22" name="Textfeld 21"/>
                  <p:cNvSpPr txBox="1"/>
                  <p:nvPr/>
                </p:nvSpPr>
                <p:spPr>
                  <a:xfrm>
                    <a:off x="2175395" y="2204864"/>
                    <a:ext cx="1316485" cy="7386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1400" dirty="0" smtClean="0"/>
                      <a:t>(zeus</a:t>
                    </a:r>
                    <a:r>
                      <a:rPr lang="de-DE" sz="1400" baseline="-25000" dirty="0" smtClean="0"/>
                      <a:t>1</a:t>
                    </a:r>
                    <a:r>
                      <a:rPr lang="de-DE" sz="1400" dirty="0" smtClean="0"/>
                      <a:t>, zeuscover</a:t>
                    </a:r>
                    <a:r>
                      <a:rPr lang="de-DE" sz="1400" baseline="-25000" dirty="0" smtClean="0"/>
                      <a:t>1</a:t>
                    </a:r>
                    <a:r>
                      <a:rPr lang="de-DE" sz="1400" dirty="0" smtClean="0"/>
                      <a:t>): </a:t>
                    </a:r>
                    <a:r>
                      <a:rPr lang="de-DE" sz="1400" dirty="0" err="1" smtClean="0"/>
                      <a:t>hasLinkTo</a:t>
                    </a:r>
                    <a:endParaRPr lang="de-DE" sz="1400" dirty="0"/>
                  </a:p>
                </p:txBody>
              </p:sp>
              <p:sp>
                <p:nvSpPr>
                  <p:cNvPr id="23" name="Textfeld 22"/>
                  <p:cNvSpPr txBox="1"/>
                  <p:nvPr/>
                </p:nvSpPr>
                <p:spPr>
                  <a:xfrm>
                    <a:off x="3144950" y="2564904"/>
                    <a:ext cx="164307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de-DE" sz="1400" dirty="0" smtClean="0"/>
                      <a:t>ccdm</a:t>
                    </a:r>
                    <a:r>
                      <a:rPr lang="de-DE" sz="1400" baseline="-25000" dirty="0" smtClean="0"/>
                      <a:t>1</a:t>
                    </a:r>
                    <a:r>
                      <a:rPr lang="de-DE" sz="1400" dirty="0" smtClean="0"/>
                      <a:t>: </a:t>
                    </a:r>
                  </a:p>
                  <a:p>
                    <a:pPr algn="ctr"/>
                    <a:r>
                      <a:rPr lang="de-DE" sz="1400" dirty="0" err="1"/>
                      <a:t>Mechanics</a:t>
                    </a:r>
                    <a:r>
                      <a:rPr lang="de-DE" sz="1400" dirty="0"/>
                      <a:t>       Block</a:t>
                    </a:r>
                  </a:p>
                </p:txBody>
              </p:sp>
              <p:sp>
                <p:nvSpPr>
                  <p:cNvPr id="24" name="Textfeld 23"/>
                  <p:cNvSpPr txBox="1"/>
                  <p:nvPr/>
                </p:nvSpPr>
                <p:spPr>
                  <a:xfrm>
                    <a:off x="2793911" y="1772816"/>
                    <a:ext cx="164307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de-DE" sz="1400" dirty="0" smtClean="0"/>
                      <a:t>(zeus</a:t>
                    </a:r>
                    <a:r>
                      <a:rPr lang="de-DE" sz="1400" baseline="-25000" dirty="0" smtClean="0"/>
                      <a:t>1</a:t>
                    </a:r>
                    <a:r>
                      <a:rPr lang="de-DE" sz="1400" dirty="0" smtClean="0"/>
                      <a:t>, ccdm</a:t>
                    </a:r>
                    <a:r>
                      <a:rPr lang="de-DE" sz="1400" baseline="-25000" dirty="0" smtClean="0"/>
                      <a:t>1</a:t>
                    </a:r>
                    <a:r>
                      <a:rPr lang="de-DE" sz="1400" dirty="0" smtClean="0"/>
                      <a:t>): </a:t>
                    </a:r>
                  </a:p>
                  <a:p>
                    <a:pPr algn="r"/>
                    <a:r>
                      <a:rPr lang="de-DE" sz="1400" dirty="0" err="1" smtClean="0"/>
                      <a:t>hasLinkTo</a:t>
                    </a:r>
                    <a:endParaRPr lang="de-DE" sz="1400" dirty="0"/>
                  </a:p>
                </p:txBody>
              </p:sp>
              <p:sp>
                <p:nvSpPr>
                  <p:cNvPr id="25" name="Textfeld 24"/>
                  <p:cNvSpPr txBox="1"/>
                  <p:nvPr/>
                </p:nvSpPr>
                <p:spPr>
                  <a:xfrm>
                    <a:off x="6439316" y="1279799"/>
                    <a:ext cx="1643074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de-DE" sz="1400" dirty="0" smtClean="0"/>
                      <a:t>shaps</a:t>
                    </a:r>
                    <a:r>
                      <a:rPr lang="de-DE" sz="1400" baseline="-25000" dirty="0" smtClean="0"/>
                      <a:t>2</a:t>
                    </a:r>
                    <a:r>
                      <a:rPr lang="de-DE" sz="1400" dirty="0" smtClean="0"/>
                      <a:t>: </a:t>
                    </a:r>
                    <a:r>
                      <a:rPr lang="de-DE" sz="1400" dirty="0" err="1" smtClean="0"/>
                      <a:t>Physical</a:t>
                    </a:r>
                    <a:endParaRPr lang="de-DE" sz="1400" dirty="0"/>
                  </a:p>
                </p:txBody>
              </p:sp>
              <p:sp>
                <p:nvSpPr>
                  <p:cNvPr id="26" name="Textfeld 25"/>
                  <p:cNvSpPr txBox="1"/>
                  <p:nvPr/>
                </p:nvSpPr>
                <p:spPr>
                  <a:xfrm>
                    <a:off x="4801134" y="2564904"/>
                    <a:ext cx="164307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de-DE" sz="1400" dirty="0" smtClean="0"/>
                      <a:t>bbshaps</a:t>
                    </a:r>
                    <a:r>
                      <a:rPr lang="de-DE" sz="1400" baseline="-25000" dirty="0" smtClean="0"/>
                      <a:t>2</a:t>
                    </a:r>
                    <a:r>
                      <a:rPr lang="de-DE" sz="1400" dirty="0" smtClean="0"/>
                      <a:t>: </a:t>
                    </a:r>
                  </a:p>
                  <a:p>
                    <a:pPr algn="ctr"/>
                    <a:r>
                      <a:rPr lang="de-DE" sz="1400" dirty="0" err="1"/>
                      <a:t>Mechanics</a:t>
                    </a:r>
                    <a:r>
                      <a:rPr lang="de-DE" sz="1400" dirty="0"/>
                      <a:t> </a:t>
                    </a:r>
                    <a:r>
                      <a:rPr lang="de-DE" sz="1400" dirty="0" smtClean="0"/>
                      <a:t>    Block</a:t>
                    </a:r>
                    <a:endParaRPr lang="de-DE" sz="1400" dirty="0"/>
                  </a:p>
                </p:txBody>
              </p:sp>
              <p:sp>
                <p:nvSpPr>
                  <p:cNvPr id="27" name="Textfeld 26"/>
                  <p:cNvSpPr txBox="1"/>
                  <p:nvPr/>
                </p:nvSpPr>
                <p:spPr>
                  <a:xfrm>
                    <a:off x="4391980" y="1772816"/>
                    <a:ext cx="2071702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1400" dirty="0" smtClean="0"/>
                      <a:t>(shaps</a:t>
                    </a:r>
                    <a:r>
                      <a:rPr lang="de-DE" sz="1400" baseline="-25000" dirty="0" smtClean="0"/>
                      <a:t>2</a:t>
                    </a:r>
                    <a:r>
                      <a:rPr lang="de-DE" sz="1400" dirty="0" smtClean="0"/>
                      <a:t>, bbshaps</a:t>
                    </a:r>
                    <a:r>
                      <a:rPr lang="de-DE" sz="1400" baseline="-25000" dirty="0" smtClean="0"/>
                      <a:t>2</a:t>
                    </a:r>
                    <a:r>
                      <a:rPr lang="de-DE" sz="1400" dirty="0" smtClean="0"/>
                      <a:t>): </a:t>
                    </a:r>
                    <a:r>
                      <a:rPr lang="de-DE" sz="1400" dirty="0" err="1" smtClean="0"/>
                      <a:t>hasLinkTo</a:t>
                    </a:r>
                    <a:endParaRPr lang="de-DE" sz="1400" dirty="0"/>
                  </a:p>
                </p:txBody>
              </p:sp>
              <p:sp>
                <p:nvSpPr>
                  <p:cNvPr id="28" name="Textfeld 27"/>
                  <p:cNvSpPr txBox="1"/>
                  <p:nvPr/>
                </p:nvSpPr>
                <p:spPr>
                  <a:xfrm>
                    <a:off x="5454906" y="3121223"/>
                    <a:ext cx="235745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de-DE" sz="1400" dirty="0" smtClean="0"/>
                      <a:t>shapscover</a:t>
                    </a:r>
                    <a:r>
                      <a:rPr lang="de-DE" sz="1400" baseline="-25000" dirty="0" smtClean="0"/>
                      <a:t>2</a:t>
                    </a:r>
                    <a:r>
                      <a:rPr lang="de-DE" sz="1400" dirty="0" smtClean="0"/>
                      <a:t>: </a:t>
                    </a:r>
                  </a:p>
                  <a:p>
                    <a:pPr algn="ctr"/>
                    <a:r>
                      <a:rPr lang="de-DE" sz="1400" dirty="0" err="1" smtClean="0"/>
                      <a:t>Mechanics</a:t>
                    </a:r>
                    <a:r>
                      <a:rPr lang="de-DE" sz="1400" dirty="0" smtClean="0"/>
                      <a:t>      Block</a:t>
                    </a:r>
                    <a:endParaRPr lang="de-DE" sz="1400" dirty="0"/>
                  </a:p>
                </p:txBody>
              </p:sp>
              <p:sp>
                <p:nvSpPr>
                  <p:cNvPr id="29" name="Textfeld 28"/>
                  <p:cNvSpPr txBox="1"/>
                  <p:nvPr/>
                </p:nvSpPr>
                <p:spPr>
                  <a:xfrm>
                    <a:off x="6551981" y="2060848"/>
                    <a:ext cx="1188371" cy="7386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1400" dirty="0" smtClean="0"/>
                      <a:t>(</a:t>
                    </a:r>
                    <a:r>
                      <a:rPr lang="de-DE" sz="1400" dirty="0" err="1" smtClean="0"/>
                      <a:t>shaps</a:t>
                    </a:r>
                    <a:r>
                      <a:rPr lang="de-DE" sz="1400" dirty="0" smtClean="0"/>
                      <a:t>, </a:t>
                    </a:r>
                    <a:r>
                      <a:rPr lang="de-DE" sz="1400" dirty="0" err="1" smtClean="0"/>
                      <a:t>shapscover</a:t>
                    </a:r>
                    <a:r>
                      <a:rPr lang="de-DE" sz="1400" dirty="0" smtClean="0"/>
                      <a:t>): </a:t>
                    </a:r>
                    <a:r>
                      <a:rPr lang="de-DE" sz="1400" dirty="0" err="1" smtClean="0"/>
                      <a:t>hasLinkTo</a:t>
                    </a:r>
                    <a:endParaRPr lang="de-DE" sz="1400" dirty="0"/>
                  </a:p>
                </p:txBody>
              </p:sp>
              <p:sp>
                <p:nvSpPr>
                  <p:cNvPr id="30" name="Textfeld 29"/>
                  <p:cNvSpPr txBox="1"/>
                  <p:nvPr/>
                </p:nvSpPr>
                <p:spPr>
                  <a:xfrm>
                    <a:off x="7393422" y="2599616"/>
                    <a:ext cx="1643074" cy="7386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de-DE" sz="1400" dirty="0" smtClean="0"/>
                      <a:t>shutter</a:t>
                    </a:r>
                    <a:r>
                      <a:rPr lang="de-DE" sz="1400" baseline="-25000" dirty="0" smtClean="0"/>
                      <a:t>2</a:t>
                    </a:r>
                    <a:r>
                      <a:rPr lang="de-DE" sz="1400" dirty="0" smtClean="0"/>
                      <a:t>: </a:t>
                    </a:r>
                  </a:p>
                  <a:p>
                    <a:pPr algn="ctr"/>
                    <a:r>
                      <a:rPr lang="de-DE" sz="1400" dirty="0" err="1"/>
                      <a:t>Mechanics</a:t>
                    </a:r>
                    <a:r>
                      <a:rPr lang="de-DE" sz="1400" dirty="0"/>
                      <a:t> </a:t>
                    </a:r>
                    <a:r>
                      <a:rPr lang="de-DE" sz="1400" dirty="0" smtClean="0"/>
                      <a:t>   Block</a:t>
                    </a:r>
                    <a:endParaRPr lang="de-DE" sz="1400" dirty="0"/>
                  </a:p>
                </p:txBody>
              </p:sp>
              <p:sp>
                <p:nvSpPr>
                  <p:cNvPr id="31" name="Textfeld 30"/>
                  <p:cNvSpPr txBox="1"/>
                  <p:nvPr/>
                </p:nvSpPr>
                <p:spPr>
                  <a:xfrm>
                    <a:off x="6533316" y="1681644"/>
                    <a:ext cx="214314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de-DE" sz="1400" dirty="0" smtClean="0"/>
                      <a:t>(shaps</a:t>
                    </a:r>
                    <a:r>
                      <a:rPr lang="de-DE" sz="1400" baseline="-25000" dirty="0" smtClean="0"/>
                      <a:t>2</a:t>
                    </a:r>
                    <a:r>
                      <a:rPr lang="de-DE" sz="1400" dirty="0" smtClean="0"/>
                      <a:t>, shutter</a:t>
                    </a:r>
                    <a:r>
                      <a:rPr lang="de-DE" sz="1400" baseline="-25000" dirty="0" smtClean="0"/>
                      <a:t>2</a:t>
                    </a:r>
                    <a:r>
                      <a:rPr lang="de-DE" sz="1400" dirty="0" smtClean="0"/>
                      <a:t>): </a:t>
                    </a:r>
                  </a:p>
                  <a:p>
                    <a:pPr algn="r"/>
                    <a:r>
                      <a:rPr lang="de-DE" sz="1400" dirty="0" err="1" smtClean="0"/>
                      <a:t>hasLinkTo</a:t>
                    </a:r>
                    <a:endParaRPr lang="de-DE" sz="1400" dirty="0"/>
                  </a:p>
                </p:txBody>
              </p:sp>
              <p:sp>
                <p:nvSpPr>
                  <p:cNvPr id="32" name="Ellipse 31"/>
                  <p:cNvSpPr/>
                  <p:nvPr/>
                </p:nvSpPr>
                <p:spPr>
                  <a:xfrm>
                    <a:off x="2113524" y="1369444"/>
                    <a:ext cx="142876" cy="142877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400"/>
                  </a:p>
                </p:txBody>
              </p:sp>
              <p:cxnSp>
                <p:nvCxnSpPr>
                  <p:cNvPr id="33" name="Gerade Verbindung 32"/>
                  <p:cNvCxnSpPr>
                    <a:stCxn id="32" idx="6"/>
                    <a:endCxn id="34" idx="1"/>
                  </p:cNvCxnSpPr>
                  <p:nvPr/>
                </p:nvCxnSpPr>
                <p:spPr>
                  <a:xfrm>
                    <a:off x="2256400" y="1440883"/>
                    <a:ext cx="1473568" cy="1000929"/>
                  </a:xfrm>
                  <a:prstGeom prst="line">
                    <a:avLst/>
                  </a:prstGeom>
                  <a:ln w="25400">
                    <a:solidFill>
                      <a:srgbClr val="FF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" name="Ellipse 33"/>
                  <p:cNvSpPr/>
                  <p:nvPr/>
                </p:nvSpPr>
                <p:spPr>
                  <a:xfrm>
                    <a:off x="3709044" y="2420888"/>
                    <a:ext cx="142876" cy="142877"/>
                  </a:xfrm>
                  <a:prstGeom prst="ellipse">
                    <a:avLst/>
                  </a:prstGeom>
                  <a:solidFill>
                    <a:srgbClr val="FF9900"/>
                  </a:solidFill>
                  <a:ln>
                    <a:solidFill>
                      <a:srgbClr val="FF99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400"/>
                  </a:p>
                </p:txBody>
              </p:sp>
              <p:sp>
                <p:nvSpPr>
                  <p:cNvPr id="35" name="Ellipse 34"/>
                  <p:cNvSpPr/>
                  <p:nvPr/>
                </p:nvSpPr>
                <p:spPr>
                  <a:xfrm>
                    <a:off x="2124868" y="3068960"/>
                    <a:ext cx="142876" cy="142877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400"/>
                  </a:p>
                </p:txBody>
              </p:sp>
              <p:cxnSp>
                <p:nvCxnSpPr>
                  <p:cNvPr id="36" name="Gerade Verbindung 35"/>
                  <p:cNvCxnSpPr>
                    <a:stCxn id="32" idx="4"/>
                    <a:endCxn id="35" idx="0"/>
                  </p:cNvCxnSpPr>
                  <p:nvPr/>
                </p:nvCxnSpPr>
                <p:spPr>
                  <a:xfrm>
                    <a:off x="2184962" y="1512321"/>
                    <a:ext cx="11344" cy="1556639"/>
                  </a:xfrm>
                  <a:prstGeom prst="line">
                    <a:avLst/>
                  </a:prstGeom>
                  <a:ln w="25400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Ellipse 36"/>
                  <p:cNvSpPr/>
                  <p:nvPr/>
                </p:nvSpPr>
                <p:spPr>
                  <a:xfrm>
                    <a:off x="5437236" y="2399404"/>
                    <a:ext cx="142876" cy="142877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400"/>
                  </a:p>
                </p:txBody>
              </p:sp>
              <p:cxnSp>
                <p:nvCxnSpPr>
                  <p:cNvPr id="38" name="Gerade Verbindung 37"/>
                  <p:cNvCxnSpPr>
                    <a:stCxn id="39" idx="2"/>
                    <a:endCxn id="37" idx="7"/>
                  </p:cNvCxnSpPr>
                  <p:nvPr/>
                </p:nvCxnSpPr>
                <p:spPr>
                  <a:xfrm flipH="1">
                    <a:off x="5559188" y="1577693"/>
                    <a:ext cx="958168" cy="842635"/>
                  </a:xfrm>
                  <a:prstGeom prst="line">
                    <a:avLst/>
                  </a:prstGeom>
                  <a:ln w="25400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9" name="Ellipse 38"/>
                  <p:cNvSpPr/>
                  <p:nvPr/>
                </p:nvSpPr>
                <p:spPr>
                  <a:xfrm>
                    <a:off x="6517356" y="1506254"/>
                    <a:ext cx="142876" cy="142877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400"/>
                  </a:p>
                </p:txBody>
              </p:sp>
              <p:cxnSp>
                <p:nvCxnSpPr>
                  <p:cNvPr id="40" name="Gerade Verbindung 39"/>
                  <p:cNvCxnSpPr>
                    <a:stCxn id="39" idx="6"/>
                    <a:endCxn id="41" idx="1"/>
                  </p:cNvCxnSpPr>
                  <p:nvPr/>
                </p:nvCxnSpPr>
                <p:spPr>
                  <a:xfrm>
                    <a:off x="6660232" y="1577693"/>
                    <a:ext cx="1462224" cy="864119"/>
                  </a:xfrm>
                  <a:prstGeom prst="line">
                    <a:avLst/>
                  </a:prstGeom>
                  <a:ln w="25400">
                    <a:solidFill>
                      <a:schemeClr val="accent4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1" name="Ellipse 40"/>
                  <p:cNvSpPr/>
                  <p:nvPr/>
                </p:nvSpPr>
                <p:spPr>
                  <a:xfrm>
                    <a:off x="8101532" y="2420888"/>
                    <a:ext cx="142876" cy="142877"/>
                  </a:xfrm>
                  <a:prstGeom prst="ellipse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400"/>
                  </a:p>
                </p:txBody>
              </p:sp>
              <p:sp>
                <p:nvSpPr>
                  <p:cNvPr id="42" name="Ellipse 41"/>
                  <p:cNvSpPr/>
                  <p:nvPr/>
                </p:nvSpPr>
                <p:spPr>
                  <a:xfrm>
                    <a:off x="6516216" y="2892719"/>
                    <a:ext cx="142876" cy="142877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400"/>
                  </a:p>
                </p:txBody>
              </p:sp>
              <p:cxnSp>
                <p:nvCxnSpPr>
                  <p:cNvPr id="43" name="Gerade Verbindung 42"/>
                  <p:cNvCxnSpPr>
                    <a:stCxn id="39" idx="4"/>
                    <a:endCxn id="42" idx="0"/>
                  </p:cNvCxnSpPr>
                  <p:nvPr/>
                </p:nvCxnSpPr>
                <p:spPr>
                  <a:xfrm flipH="1">
                    <a:off x="6587654" y="1649131"/>
                    <a:ext cx="1140" cy="1243588"/>
                  </a:xfrm>
                  <a:prstGeom prst="line">
                    <a:avLst/>
                  </a:prstGeom>
                  <a:ln w="25400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" name="Ellipse 43"/>
                  <p:cNvSpPr/>
                  <p:nvPr/>
                </p:nvSpPr>
                <p:spPr>
                  <a:xfrm>
                    <a:off x="4357116" y="591073"/>
                    <a:ext cx="142876" cy="142877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400"/>
                  </a:p>
                </p:txBody>
              </p:sp>
              <p:cxnSp>
                <p:nvCxnSpPr>
                  <p:cNvPr id="45" name="Gerade Verbindung 44"/>
                  <p:cNvCxnSpPr>
                    <a:stCxn id="44" idx="2"/>
                    <a:endCxn id="32" idx="7"/>
                  </p:cNvCxnSpPr>
                  <p:nvPr/>
                </p:nvCxnSpPr>
                <p:spPr>
                  <a:xfrm flipH="1">
                    <a:off x="2235476" y="662512"/>
                    <a:ext cx="2121640" cy="727856"/>
                  </a:xfrm>
                  <a:prstGeom prst="line">
                    <a:avLst/>
                  </a:prstGeom>
                  <a:ln w="25400">
                    <a:solidFill>
                      <a:srgbClr val="FF99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Gerade Verbindung 45"/>
                  <p:cNvCxnSpPr>
                    <a:stCxn id="44" idx="6"/>
                    <a:endCxn id="39" idx="0"/>
                  </p:cNvCxnSpPr>
                  <p:nvPr/>
                </p:nvCxnSpPr>
                <p:spPr>
                  <a:xfrm>
                    <a:off x="4499992" y="662512"/>
                    <a:ext cx="2088802" cy="843742"/>
                  </a:xfrm>
                  <a:prstGeom prst="line">
                    <a:avLst/>
                  </a:prstGeom>
                  <a:ln w="25400">
                    <a:solidFill>
                      <a:schemeClr val="accent4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7" name="Textfeld 46"/>
                  <p:cNvSpPr txBox="1"/>
                  <p:nvPr/>
                </p:nvSpPr>
                <p:spPr>
                  <a:xfrm>
                    <a:off x="2987824" y="116632"/>
                    <a:ext cx="329925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de-DE" sz="1400" dirty="0" smtClean="0"/>
                      <a:t>ape</a:t>
                    </a:r>
                    <a:r>
                      <a:rPr lang="de-DE" sz="1400" baseline="-25000" dirty="0" smtClean="0"/>
                      <a:t>1</a:t>
                    </a:r>
                    <a:r>
                      <a:rPr lang="de-DE" sz="1400" dirty="0" smtClean="0"/>
                      <a:t>: </a:t>
                    </a:r>
                  </a:p>
                  <a:p>
                    <a:pPr algn="ctr"/>
                    <a:r>
                      <a:rPr lang="de-DE" sz="1400" dirty="0" smtClean="0"/>
                      <a:t>System       Variation </a:t>
                    </a:r>
                    <a:r>
                      <a:rPr lang="de-DE" sz="1400" dirty="0" err="1" smtClean="0"/>
                      <a:t>point</a:t>
                    </a:r>
                    <a:endParaRPr lang="de-DE" sz="1400" dirty="0"/>
                  </a:p>
                </p:txBody>
              </p:sp>
              <p:sp>
                <p:nvSpPr>
                  <p:cNvPr id="48" name="Textfeld 47"/>
                  <p:cNvSpPr txBox="1"/>
                  <p:nvPr/>
                </p:nvSpPr>
                <p:spPr>
                  <a:xfrm>
                    <a:off x="1850516" y="692696"/>
                    <a:ext cx="185738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1400" dirty="0"/>
                      <a:t>(</a:t>
                    </a:r>
                    <a:r>
                      <a:rPr lang="de-DE" sz="1400" dirty="0" smtClean="0"/>
                      <a:t>ape</a:t>
                    </a:r>
                    <a:r>
                      <a:rPr lang="de-DE" sz="1400" baseline="-25000" dirty="0" smtClean="0"/>
                      <a:t>1</a:t>
                    </a:r>
                    <a:r>
                      <a:rPr lang="de-DE" sz="1400" dirty="0" smtClean="0"/>
                      <a:t>,</a:t>
                    </a:r>
                    <a:r>
                      <a:rPr lang="de-DE" sz="1400" baseline="-25000" dirty="0" smtClean="0"/>
                      <a:t> </a:t>
                    </a:r>
                    <a:r>
                      <a:rPr lang="de-DE" sz="1400" dirty="0" smtClean="0"/>
                      <a:t>zeus</a:t>
                    </a:r>
                    <a:r>
                      <a:rPr lang="de-DE" sz="1400" baseline="-25000" dirty="0" smtClean="0"/>
                      <a:t>1</a:t>
                    </a:r>
                    <a:r>
                      <a:rPr lang="de-DE" sz="1400" dirty="0" smtClean="0"/>
                      <a:t>): </a:t>
                    </a:r>
                    <a:r>
                      <a:rPr lang="de-DE" sz="1400" dirty="0" err="1" smtClean="0"/>
                      <a:t>zeus</a:t>
                    </a:r>
                    <a:endParaRPr lang="de-DE" sz="1400" dirty="0"/>
                  </a:p>
                </p:txBody>
              </p:sp>
              <p:sp>
                <p:nvSpPr>
                  <p:cNvPr id="49" name="Textfeld 48"/>
                  <p:cNvSpPr txBox="1"/>
                  <p:nvPr/>
                </p:nvSpPr>
                <p:spPr>
                  <a:xfrm>
                    <a:off x="5162884" y="744959"/>
                    <a:ext cx="250546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1400" dirty="0"/>
                      <a:t>(</a:t>
                    </a:r>
                    <a:r>
                      <a:rPr lang="de-DE" sz="1400" dirty="0" smtClean="0"/>
                      <a:t>ape</a:t>
                    </a:r>
                    <a:r>
                      <a:rPr lang="de-DE" sz="1400" baseline="-25000" dirty="0" smtClean="0"/>
                      <a:t>1</a:t>
                    </a:r>
                    <a:r>
                      <a:rPr lang="de-DE" sz="1400" dirty="0" smtClean="0"/>
                      <a:t>,</a:t>
                    </a:r>
                    <a:r>
                      <a:rPr lang="de-DE" sz="1400" baseline="-25000" dirty="0" smtClean="0"/>
                      <a:t> </a:t>
                    </a:r>
                    <a:r>
                      <a:rPr lang="de-DE" sz="1400" dirty="0" smtClean="0"/>
                      <a:t>shaps</a:t>
                    </a:r>
                    <a:r>
                      <a:rPr lang="de-DE" sz="1400" baseline="-25000" dirty="0" smtClean="0"/>
                      <a:t>2</a:t>
                    </a:r>
                    <a:r>
                      <a:rPr lang="de-DE" sz="1400" dirty="0" smtClean="0"/>
                      <a:t>): </a:t>
                    </a:r>
                    <a:r>
                      <a:rPr lang="de-DE" sz="1400" dirty="0" err="1" smtClean="0"/>
                      <a:t>shaps</a:t>
                    </a:r>
                    <a:endParaRPr lang="de-DE" sz="1400" dirty="0"/>
                  </a:p>
                </p:txBody>
              </p:sp>
            </p:grpSp>
            <p:sp>
              <p:nvSpPr>
                <p:cNvPr id="6" name="Rechteck 5"/>
                <p:cNvSpPr/>
                <p:nvPr/>
              </p:nvSpPr>
              <p:spPr>
                <a:xfrm>
                  <a:off x="4211960" y="908720"/>
                  <a:ext cx="277768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dirty="0"/>
                    <a:t>⊓</a:t>
                  </a:r>
                  <a:endParaRPr lang="de-DE" dirty="0"/>
                </a:p>
              </p:txBody>
            </p:sp>
            <p:sp>
              <p:nvSpPr>
                <p:cNvPr id="7" name="Rechteck 6"/>
                <p:cNvSpPr/>
                <p:nvPr/>
              </p:nvSpPr>
              <p:spPr>
                <a:xfrm>
                  <a:off x="1251894" y="3255947"/>
                  <a:ext cx="34977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⊓</a:t>
                  </a:r>
                  <a:endParaRPr lang="de-DE" dirty="0"/>
                </a:p>
              </p:txBody>
            </p:sp>
            <p:sp>
              <p:nvSpPr>
                <p:cNvPr id="8" name="Rechteck 7"/>
                <p:cNvSpPr/>
                <p:nvPr/>
              </p:nvSpPr>
              <p:spPr>
                <a:xfrm>
                  <a:off x="4312234" y="3301825"/>
                  <a:ext cx="34977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⊓</a:t>
                  </a:r>
                  <a:endParaRPr lang="de-DE" dirty="0"/>
                </a:p>
              </p:txBody>
            </p:sp>
            <p:sp>
              <p:nvSpPr>
                <p:cNvPr id="9" name="Ellipse 8"/>
                <p:cNvSpPr/>
                <p:nvPr/>
              </p:nvSpPr>
              <p:spPr>
                <a:xfrm>
                  <a:off x="4355976" y="1754210"/>
                  <a:ext cx="142876" cy="142877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400"/>
                </a:p>
              </p:txBody>
            </p:sp>
            <p:sp>
              <p:nvSpPr>
                <p:cNvPr id="10" name="Textfeld 9"/>
                <p:cNvSpPr txBox="1"/>
                <p:nvPr/>
              </p:nvSpPr>
              <p:spPr>
                <a:xfrm>
                  <a:off x="3995935" y="1465039"/>
                  <a:ext cx="126669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400" dirty="0" smtClean="0"/>
                    <a:t>pws</a:t>
                  </a:r>
                  <a:r>
                    <a:rPr lang="de-DE" sz="1400" baseline="-25000" dirty="0" smtClean="0"/>
                    <a:t>1</a:t>
                  </a:r>
                  <a:r>
                    <a:rPr lang="de-DE" sz="1400" dirty="0" smtClean="0"/>
                    <a:t>: Block</a:t>
                  </a:r>
                  <a:endParaRPr lang="de-DE" sz="1400" dirty="0"/>
                </a:p>
              </p:txBody>
            </p:sp>
            <p:cxnSp>
              <p:nvCxnSpPr>
                <p:cNvPr id="11" name="Gerade Verbindung 10"/>
                <p:cNvCxnSpPr>
                  <a:stCxn id="9" idx="2"/>
                  <a:endCxn id="32" idx="6"/>
                </p:cNvCxnSpPr>
                <p:nvPr/>
              </p:nvCxnSpPr>
              <p:spPr>
                <a:xfrm flipH="1">
                  <a:off x="2256400" y="1825649"/>
                  <a:ext cx="2099576" cy="243561"/>
                </a:xfrm>
                <a:prstGeom prst="line">
                  <a:avLst/>
                </a:prstGeom>
                <a:ln w="254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Gerade Verbindung 11"/>
                <p:cNvCxnSpPr>
                  <a:stCxn id="9" idx="6"/>
                  <a:endCxn id="39" idx="1"/>
                </p:cNvCxnSpPr>
                <p:nvPr/>
              </p:nvCxnSpPr>
              <p:spPr>
                <a:xfrm>
                  <a:off x="4498852" y="1825649"/>
                  <a:ext cx="2039428" cy="329856"/>
                </a:xfrm>
                <a:prstGeom prst="line">
                  <a:avLst/>
                </a:prstGeom>
                <a:ln w="254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Textfeld 12"/>
                <p:cNvSpPr txBox="1"/>
                <p:nvPr/>
              </p:nvSpPr>
              <p:spPr>
                <a:xfrm>
                  <a:off x="2784910" y="1897087"/>
                  <a:ext cx="164307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de-DE" sz="1400" dirty="0" smtClean="0"/>
                    <a:t>(pws</a:t>
                  </a:r>
                  <a:r>
                    <a:rPr lang="de-DE" sz="1400" baseline="-25000" dirty="0" smtClean="0"/>
                    <a:t>1</a:t>
                  </a:r>
                  <a:r>
                    <a:rPr lang="de-DE" sz="1400" dirty="0" smtClean="0"/>
                    <a:t>, zeus</a:t>
                  </a:r>
                  <a:r>
                    <a:rPr lang="de-DE" sz="1400" baseline="-25000" dirty="0" smtClean="0"/>
                    <a:t>1</a:t>
                  </a:r>
                  <a:r>
                    <a:rPr lang="de-DE" sz="1400" dirty="0" smtClean="0"/>
                    <a:t>): </a:t>
                  </a:r>
                </a:p>
                <a:p>
                  <a:pPr algn="r"/>
                  <a:r>
                    <a:rPr lang="de-DE" sz="1400" dirty="0" err="1" smtClean="0"/>
                    <a:t>hasPart</a:t>
                  </a:r>
                  <a:endParaRPr lang="de-DE" sz="1400" dirty="0"/>
                </a:p>
              </p:txBody>
            </p:sp>
            <p:sp>
              <p:nvSpPr>
                <p:cNvPr id="14" name="Textfeld 13"/>
                <p:cNvSpPr txBox="1"/>
                <p:nvPr/>
              </p:nvSpPr>
              <p:spPr>
                <a:xfrm>
                  <a:off x="4441094" y="1897087"/>
                  <a:ext cx="164307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400" dirty="0" smtClean="0"/>
                    <a:t>(pws</a:t>
                  </a:r>
                  <a:r>
                    <a:rPr lang="de-DE" sz="1400" baseline="-25000" dirty="0" smtClean="0"/>
                    <a:t>1</a:t>
                  </a:r>
                  <a:r>
                    <a:rPr lang="de-DE" sz="1400" dirty="0" smtClean="0"/>
                    <a:t>, shaps</a:t>
                  </a:r>
                  <a:r>
                    <a:rPr lang="de-DE" sz="1400" baseline="-25000" dirty="0"/>
                    <a:t>2</a:t>
                  </a:r>
                  <a:r>
                    <a:rPr lang="de-DE" sz="1400" dirty="0" smtClean="0"/>
                    <a:t>): </a:t>
                  </a:r>
                </a:p>
                <a:p>
                  <a:r>
                    <a:rPr lang="de-DE" sz="1400" dirty="0" err="1" smtClean="0"/>
                    <a:t>hasPart</a:t>
                  </a:r>
                  <a:endParaRPr lang="de-DE" sz="1400" dirty="0"/>
                </a:p>
              </p:txBody>
            </p:sp>
            <p:sp>
              <p:nvSpPr>
                <p:cNvPr id="15" name="Rechteck 14"/>
                <p:cNvSpPr/>
                <p:nvPr/>
              </p:nvSpPr>
              <p:spPr>
                <a:xfrm>
                  <a:off x="2206000" y="4067780"/>
                  <a:ext cx="34977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⊓</a:t>
                  </a:r>
                  <a:endParaRPr lang="de-DE" dirty="0"/>
                </a:p>
              </p:txBody>
            </p:sp>
          </p:grpSp>
          <p:sp>
            <p:nvSpPr>
              <p:cNvPr id="50" name="Rechteck 49"/>
              <p:cNvSpPr/>
              <p:nvPr/>
            </p:nvSpPr>
            <p:spPr>
              <a:xfrm>
                <a:off x="161510" y="2933945"/>
                <a:ext cx="18630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solidFill>
                      <a:srgbClr val="FF9900"/>
                    </a:solidFill>
                  </a:rPr>
                  <a:t>∆</a:t>
                </a:r>
                <a:r>
                  <a:rPr lang="en-US" b="1" i="1" baseline="-25000" dirty="0" smtClean="0">
                    <a:solidFill>
                      <a:srgbClr val="FF9900"/>
                    </a:solidFill>
                  </a:rPr>
                  <a:t>ZEUS, SHAPS* </a:t>
                </a:r>
                <a:endParaRPr lang="de-DE" b="1" dirty="0">
                  <a:solidFill>
                    <a:srgbClr val="FF9900"/>
                  </a:solidFill>
                </a:endParaRPr>
              </a:p>
            </p:txBody>
          </p:sp>
          <p:sp>
            <p:nvSpPr>
              <p:cNvPr id="51" name="Rechteck 50"/>
              <p:cNvSpPr/>
              <p:nvPr/>
            </p:nvSpPr>
            <p:spPr>
              <a:xfrm>
                <a:off x="7092280" y="3023955"/>
                <a:ext cx="181652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∆</a:t>
                </a:r>
                <a:r>
                  <a:rPr lang="en-US" b="1" i="1" baseline="-250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SHAPS*, ZEUS</a:t>
                </a:r>
                <a:endParaRPr lang="de-DE" b="1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52" name="Rechteck 51"/>
              <p:cNvSpPr/>
              <p:nvPr/>
            </p:nvSpPr>
            <p:spPr>
              <a:xfrm>
                <a:off x="6660232" y="5660666"/>
                <a:ext cx="3497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⊓</a:t>
                </a:r>
                <a:endParaRPr lang="de-DE" dirty="0"/>
              </a:p>
            </p:txBody>
          </p:sp>
          <p:sp>
            <p:nvSpPr>
              <p:cNvPr id="53" name="Rechteck 52"/>
              <p:cNvSpPr/>
              <p:nvPr/>
            </p:nvSpPr>
            <p:spPr>
              <a:xfrm>
                <a:off x="5977419" y="5049180"/>
                <a:ext cx="3497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⊓</a:t>
                </a:r>
                <a:endParaRPr lang="de-DE" dirty="0"/>
              </a:p>
            </p:txBody>
          </p:sp>
        </p:grpSp>
        <p:sp>
          <p:nvSpPr>
            <p:cNvPr id="116" name="Rechteck 115"/>
            <p:cNvSpPr/>
            <p:nvPr/>
          </p:nvSpPr>
          <p:spPr>
            <a:xfrm>
              <a:off x="8542704" y="5094185"/>
              <a:ext cx="3497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⊓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62270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spcBef>
                <a:spcPct val="0"/>
              </a:spcBef>
              <a:spcAft>
                <a:spcPts val="0"/>
              </a:spcAft>
            </a:pPr>
            <a:r>
              <a:rPr lang="de-DE" altLang="de-DE" dirty="0">
                <a:solidFill>
                  <a:srgbClr val="FF6600"/>
                </a:solidFill>
              </a:rPr>
              <a:t>Berechnung der </a:t>
            </a:r>
            <a:r>
              <a:rPr lang="de-DE" altLang="de-DE" dirty="0" smtClean="0">
                <a:solidFill>
                  <a:srgbClr val="FF6600"/>
                </a:solidFill>
              </a:rPr>
              <a:t>Varianten </a:t>
            </a:r>
          </a:p>
          <a:p>
            <a:pPr marL="57150" indent="0">
              <a:spcBef>
                <a:spcPct val="0"/>
              </a:spcBef>
              <a:spcAft>
                <a:spcPts val="0"/>
              </a:spcAft>
            </a:pPr>
            <a:endParaRPr lang="de-DE" dirty="0" smtClean="0"/>
          </a:p>
          <a:p>
            <a:pPr lvl="1"/>
            <a:r>
              <a:rPr lang="de-DE" i="1" dirty="0" smtClean="0"/>
              <a:t>Λ</a:t>
            </a:r>
            <a:r>
              <a:rPr lang="de-DE" i="1" baseline="-25000" dirty="0" smtClean="0"/>
              <a:t>ZEUS,SHAPS* </a:t>
            </a:r>
            <a:r>
              <a:rPr lang="de-DE" i="1" dirty="0"/>
              <a:t>= </a:t>
            </a:r>
            <a:r>
              <a:rPr lang="de-DE" b="1" i="1" dirty="0" smtClean="0">
                <a:solidFill>
                  <a:srgbClr val="00B050"/>
                </a:solidFill>
              </a:rPr>
              <a:t>Basis </a:t>
            </a:r>
            <a:r>
              <a:rPr lang="de-DE" i="1" dirty="0"/>
              <a:t>∪ </a:t>
            </a:r>
            <a:r>
              <a:rPr lang="de-DE" b="1" i="1" dirty="0" smtClean="0">
                <a:solidFill>
                  <a:srgbClr val="FF9900"/>
                </a:solidFill>
              </a:rPr>
              <a:t>∆</a:t>
            </a:r>
            <a:r>
              <a:rPr lang="de-DE" b="1" i="1" baseline="-25000" dirty="0" smtClean="0">
                <a:solidFill>
                  <a:srgbClr val="FF9900"/>
                </a:solidFill>
              </a:rPr>
              <a:t>ZEUS, SHAPS*</a:t>
            </a:r>
            <a:endParaRPr lang="de-DE" b="1" dirty="0">
              <a:solidFill>
                <a:srgbClr val="FF9900"/>
              </a:solidFill>
            </a:endParaRPr>
          </a:p>
          <a:p>
            <a:pPr lvl="1"/>
            <a:r>
              <a:rPr lang="de-DE" i="1" dirty="0" smtClean="0"/>
              <a:t>Λ</a:t>
            </a:r>
            <a:r>
              <a:rPr lang="de-DE" i="1" baseline="-25000" dirty="0" smtClean="0"/>
              <a:t>SHAPS*,ZEUS </a:t>
            </a:r>
            <a:r>
              <a:rPr lang="de-DE" i="1" dirty="0"/>
              <a:t>= </a:t>
            </a:r>
            <a:r>
              <a:rPr lang="de-DE" b="1" i="1" dirty="0">
                <a:solidFill>
                  <a:srgbClr val="00B050"/>
                </a:solidFill>
              </a:rPr>
              <a:t>Basis</a:t>
            </a:r>
            <a:r>
              <a:rPr lang="de-DE" i="1" dirty="0" smtClean="0"/>
              <a:t> </a:t>
            </a:r>
            <a:r>
              <a:rPr lang="de-DE" i="1" dirty="0"/>
              <a:t>∪ </a:t>
            </a:r>
            <a:r>
              <a:rPr lang="de-DE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∆</a:t>
            </a:r>
            <a:r>
              <a:rPr lang="de-DE" b="1" i="1" baseline="-25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SHAPS*, ZEUS</a:t>
            </a:r>
          </a:p>
          <a:p>
            <a:pPr lvl="1"/>
            <a:r>
              <a:rPr lang="de-DE" dirty="0"/>
              <a:t>mit </a:t>
            </a:r>
            <a:r>
              <a:rPr lang="de-DE" b="1" i="1" dirty="0">
                <a:solidFill>
                  <a:srgbClr val="00B050"/>
                </a:solidFill>
              </a:rPr>
              <a:t>Basis</a:t>
            </a:r>
            <a:r>
              <a:rPr lang="de-DE" i="1" dirty="0" smtClean="0"/>
              <a:t> </a:t>
            </a:r>
            <a:r>
              <a:rPr lang="de-DE" i="1" dirty="0"/>
              <a:t>= </a:t>
            </a:r>
            <a:r>
              <a:rPr lang="de-DE" i="1" dirty="0" smtClean="0"/>
              <a:t>φ*(SHAPS**) </a:t>
            </a:r>
            <a:r>
              <a:rPr lang="de-DE" i="1" dirty="0"/>
              <a:t>= </a:t>
            </a:r>
            <a:r>
              <a:rPr lang="de-DE" i="1" dirty="0" smtClean="0"/>
              <a:t>φ*(</a:t>
            </a:r>
            <a:r>
              <a:rPr lang="de-DE" i="1" dirty="0"/>
              <a:t>ZEUS</a:t>
            </a:r>
            <a:r>
              <a:rPr lang="de-DE" i="1" dirty="0" smtClean="0"/>
              <a:t>*)</a:t>
            </a:r>
          </a:p>
          <a:p>
            <a:pPr lvl="1"/>
            <a:endParaRPr lang="de-DE" dirty="0" smtClean="0"/>
          </a:p>
          <a:p>
            <a:pPr lvl="1"/>
            <a:r>
              <a:rPr lang="de-DE" b="1" i="1" dirty="0">
                <a:solidFill>
                  <a:srgbClr val="00B050"/>
                </a:solidFill>
              </a:rPr>
              <a:t>Basis</a:t>
            </a:r>
            <a:r>
              <a:rPr lang="en-US" i="1" dirty="0" smtClean="0"/>
              <a:t> </a:t>
            </a:r>
            <a:r>
              <a:rPr lang="en-US" i="1" dirty="0"/>
              <a:t>= </a:t>
            </a:r>
            <a:r>
              <a:rPr lang="en-US" i="1" dirty="0" smtClean="0"/>
              <a:t> {(</a:t>
            </a:r>
            <a:r>
              <a:rPr lang="en-US" i="1" dirty="0"/>
              <a:t>ape: (APE)), </a:t>
            </a:r>
            <a:endParaRPr lang="en-US" i="1" dirty="0" smtClean="0"/>
          </a:p>
          <a:p>
            <a:pPr marL="457200" lvl="1" indent="0">
              <a:buNone/>
            </a:pPr>
            <a:r>
              <a:rPr lang="en-US" i="1" dirty="0"/>
              <a:t>	</a:t>
            </a:r>
            <a:r>
              <a:rPr lang="en-US" i="1" dirty="0" smtClean="0"/>
              <a:t>	(</a:t>
            </a:r>
            <a:r>
              <a:rPr lang="en-US" i="1" dirty="0"/>
              <a:t>ape: (System ⊓ Variation Point)), (sensor:Physical), </a:t>
            </a:r>
            <a:endParaRPr lang="en-US" i="1" dirty="0" smtClean="0"/>
          </a:p>
          <a:p>
            <a:pPr marL="457200" lvl="1" indent="0">
              <a:buNone/>
            </a:pPr>
            <a:r>
              <a:rPr lang="en-US" i="1" dirty="0"/>
              <a:t>	</a:t>
            </a:r>
            <a:r>
              <a:rPr lang="en-US" i="1" dirty="0" smtClean="0"/>
              <a:t>	(</a:t>
            </a:r>
            <a:r>
              <a:rPr lang="en-US" i="1" dirty="0"/>
              <a:t>sensor: PWS), (pws:PWS), ((pws,sensor):hasPart), </a:t>
            </a:r>
            <a:endParaRPr lang="en-US" i="1" dirty="0" smtClean="0"/>
          </a:p>
          <a:p>
            <a:pPr marL="457200" lvl="1" indent="0">
              <a:buNone/>
            </a:pPr>
            <a:r>
              <a:rPr lang="en-US" i="1" dirty="0"/>
              <a:t>	</a:t>
            </a:r>
            <a:r>
              <a:rPr lang="en-US" i="1" dirty="0" smtClean="0"/>
              <a:t>	((</a:t>
            </a:r>
            <a:r>
              <a:rPr lang="en-US" i="1" dirty="0"/>
              <a:t>sensor, breadboard): hasLinkTo), </a:t>
            </a:r>
            <a:r>
              <a:rPr lang="en-US" i="1" dirty="0" smtClean="0"/>
              <a:t> </a:t>
            </a:r>
          </a:p>
          <a:p>
            <a:pPr marL="457200" lvl="1" indent="0">
              <a:buNone/>
            </a:pPr>
            <a:r>
              <a:rPr lang="en-US" i="1" dirty="0"/>
              <a:t>	</a:t>
            </a:r>
            <a:r>
              <a:rPr lang="en-US" i="1" dirty="0" smtClean="0"/>
              <a:t>	((</a:t>
            </a:r>
            <a:r>
              <a:rPr lang="en-US" i="1" dirty="0"/>
              <a:t>sensor, cover):</a:t>
            </a:r>
            <a:r>
              <a:rPr lang="en-US" i="1" dirty="0" err="1"/>
              <a:t>hasLinkTo</a:t>
            </a:r>
            <a:r>
              <a:rPr lang="en-US" i="1" dirty="0" smtClean="0"/>
              <a:t>), </a:t>
            </a:r>
          </a:p>
          <a:p>
            <a:pPr marL="457200" lvl="1" indent="0">
              <a:buNone/>
            </a:pPr>
            <a:r>
              <a:rPr lang="en-US" i="1" dirty="0"/>
              <a:t>	</a:t>
            </a:r>
            <a:r>
              <a:rPr lang="en-US" i="1" dirty="0" smtClean="0"/>
              <a:t>	(breadboard</a:t>
            </a:r>
            <a:r>
              <a:rPr lang="en-US" i="1" dirty="0"/>
              <a:t>: </a:t>
            </a:r>
            <a:r>
              <a:rPr lang="en-US" i="1" dirty="0" smtClean="0"/>
              <a:t>(Block⊓ Mechanics)), </a:t>
            </a:r>
          </a:p>
          <a:p>
            <a:pPr marL="457200" lvl="1" indent="0">
              <a:buNone/>
            </a:pPr>
            <a:r>
              <a:rPr lang="en-US" i="1" dirty="0"/>
              <a:t>	</a:t>
            </a:r>
            <a:r>
              <a:rPr lang="en-US" i="1" dirty="0" smtClean="0"/>
              <a:t>	(cover</a:t>
            </a:r>
            <a:r>
              <a:rPr lang="en-US" i="1" dirty="0"/>
              <a:t>: </a:t>
            </a:r>
            <a:r>
              <a:rPr lang="en-US" i="1" dirty="0" smtClean="0"/>
              <a:t>(Block </a:t>
            </a:r>
            <a:r>
              <a:rPr lang="en-US" i="1" dirty="0"/>
              <a:t>⊓ </a:t>
            </a:r>
            <a:r>
              <a:rPr lang="en-US" i="1" dirty="0" smtClean="0"/>
              <a:t>Mechanics))}</a:t>
            </a:r>
            <a:endParaRPr lang="de-DE" dirty="0"/>
          </a:p>
        </p:txBody>
      </p:sp>
      <p:grpSp>
        <p:nvGrpSpPr>
          <p:cNvPr id="27" name="Gruppieren 26"/>
          <p:cNvGrpSpPr/>
          <p:nvPr/>
        </p:nvGrpSpPr>
        <p:grpSpPr>
          <a:xfrm>
            <a:off x="6912260" y="1287852"/>
            <a:ext cx="1800200" cy="451974"/>
            <a:chOff x="1093983" y="3293985"/>
            <a:chExt cx="7020780" cy="1125125"/>
          </a:xfrm>
        </p:grpSpPr>
        <p:sp>
          <p:nvSpPr>
            <p:cNvPr id="28" name="Rechteck 27"/>
            <p:cNvSpPr/>
            <p:nvPr/>
          </p:nvSpPr>
          <p:spPr>
            <a:xfrm>
              <a:off x="1093983" y="3293985"/>
              <a:ext cx="7020780" cy="112512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29" name="Gruppieren 28"/>
            <p:cNvGrpSpPr/>
            <p:nvPr/>
          </p:nvGrpSpPr>
          <p:grpSpPr>
            <a:xfrm>
              <a:off x="2625881" y="3401931"/>
              <a:ext cx="3701314" cy="960542"/>
              <a:chOff x="-2904600" y="4006346"/>
              <a:chExt cx="1988680" cy="960542"/>
            </a:xfrm>
          </p:grpSpPr>
          <p:sp>
            <p:nvSpPr>
              <p:cNvPr id="30" name="Ellipse 29"/>
              <p:cNvSpPr/>
              <p:nvPr/>
            </p:nvSpPr>
            <p:spPr>
              <a:xfrm>
                <a:off x="-2182409" y="4006347"/>
                <a:ext cx="1263239" cy="945106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00"/>
              </a:p>
            </p:txBody>
          </p:sp>
          <p:sp>
            <p:nvSpPr>
              <p:cNvPr id="31" name="Ellipse 30"/>
              <p:cNvSpPr/>
              <p:nvPr/>
            </p:nvSpPr>
            <p:spPr>
              <a:xfrm>
                <a:off x="-2904600" y="4014065"/>
                <a:ext cx="1228177" cy="952823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Freihandform 31"/>
              <p:cNvSpPr/>
              <p:nvPr/>
            </p:nvSpPr>
            <p:spPr>
              <a:xfrm>
                <a:off x="-2182408" y="4127905"/>
                <a:ext cx="505985" cy="708575"/>
              </a:xfrm>
              <a:custGeom>
                <a:avLst/>
                <a:gdLst>
                  <a:gd name="connsiteX0" fmla="*/ 238365 w 470145"/>
                  <a:gd name="connsiteY0" fmla="*/ 708554 h 708575"/>
                  <a:gd name="connsiteX1" fmla="*/ 94930 w 470145"/>
                  <a:gd name="connsiteY1" fmla="*/ 592013 h 708575"/>
                  <a:gd name="connsiteX2" fmla="*/ 18730 w 470145"/>
                  <a:gd name="connsiteY2" fmla="*/ 453060 h 708575"/>
                  <a:gd name="connsiteX3" fmla="*/ 801 w 470145"/>
                  <a:gd name="connsiteY3" fmla="*/ 349966 h 708575"/>
                  <a:gd name="connsiteX4" fmla="*/ 36659 w 470145"/>
                  <a:gd name="connsiteY4" fmla="*/ 215495 h 708575"/>
                  <a:gd name="connsiteX5" fmla="*/ 130789 w 470145"/>
                  <a:gd name="connsiteY5" fmla="*/ 72060 h 708575"/>
                  <a:gd name="connsiteX6" fmla="*/ 229401 w 470145"/>
                  <a:gd name="connsiteY6" fmla="*/ 342 h 708575"/>
                  <a:gd name="connsiteX7" fmla="*/ 372836 w 470145"/>
                  <a:gd name="connsiteY7" fmla="*/ 98954 h 708575"/>
                  <a:gd name="connsiteX8" fmla="*/ 458001 w 470145"/>
                  <a:gd name="connsiteY8" fmla="*/ 269283 h 708575"/>
                  <a:gd name="connsiteX9" fmla="*/ 462483 w 470145"/>
                  <a:gd name="connsiteY9" fmla="*/ 430648 h 708575"/>
                  <a:gd name="connsiteX10" fmla="*/ 390765 w 470145"/>
                  <a:gd name="connsiteY10" fmla="*/ 583048 h 708575"/>
                  <a:gd name="connsiteX11" fmla="*/ 238365 w 470145"/>
                  <a:gd name="connsiteY11" fmla="*/ 708554 h 70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0145" h="708575">
                    <a:moveTo>
                      <a:pt x="238365" y="708554"/>
                    </a:moveTo>
                    <a:cubicBezTo>
                      <a:pt x="189059" y="710048"/>
                      <a:pt x="131536" y="634595"/>
                      <a:pt x="94930" y="592013"/>
                    </a:cubicBezTo>
                    <a:cubicBezTo>
                      <a:pt x="58324" y="549431"/>
                      <a:pt x="34418" y="493401"/>
                      <a:pt x="18730" y="453060"/>
                    </a:cubicBezTo>
                    <a:cubicBezTo>
                      <a:pt x="3042" y="412719"/>
                      <a:pt x="-2187" y="389560"/>
                      <a:pt x="801" y="349966"/>
                    </a:cubicBezTo>
                    <a:cubicBezTo>
                      <a:pt x="3789" y="310372"/>
                      <a:pt x="14994" y="261813"/>
                      <a:pt x="36659" y="215495"/>
                    </a:cubicBezTo>
                    <a:cubicBezTo>
                      <a:pt x="58324" y="169177"/>
                      <a:pt x="98665" y="107919"/>
                      <a:pt x="130789" y="72060"/>
                    </a:cubicBezTo>
                    <a:cubicBezTo>
                      <a:pt x="162913" y="36201"/>
                      <a:pt x="189060" y="-4140"/>
                      <a:pt x="229401" y="342"/>
                    </a:cubicBezTo>
                    <a:cubicBezTo>
                      <a:pt x="269742" y="4824"/>
                      <a:pt x="334736" y="54131"/>
                      <a:pt x="372836" y="98954"/>
                    </a:cubicBezTo>
                    <a:cubicBezTo>
                      <a:pt x="410936" y="143777"/>
                      <a:pt x="443060" y="214001"/>
                      <a:pt x="458001" y="269283"/>
                    </a:cubicBezTo>
                    <a:cubicBezTo>
                      <a:pt x="472942" y="324565"/>
                      <a:pt x="473689" y="378354"/>
                      <a:pt x="462483" y="430648"/>
                    </a:cubicBezTo>
                    <a:cubicBezTo>
                      <a:pt x="451277" y="482942"/>
                      <a:pt x="426624" y="537477"/>
                      <a:pt x="390765" y="583048"/>
                    </a:cubicBezTo>
                    <a:cubicBezTo>
                      <a:pt x="354906" y="628618"/>
                      <a:pt x="287671" y="707060"/>
                      <a:pt x="238365" y="708554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" name="Ellipse 32"/>
              <p:cNvSpPr/>
              <p:nvPr/>
            </p:nvSpPr>
            <p:spPr>
              <a:xfrm>
                <a:off x="-2182409" y="4006346"/>
                <a:ext cx="1266489" cy="945105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00"/>
              </a:p>
            </p:txBody>
          </p:sp>
          <p:sp>
            <p:nvSpPr>
              <p:cNvPr id="34" name="Ellipse 33"/>
              <p:cNvSpPr/>
              <p:nvPr/>
            </p:nvSpPr>
            <p:spPr>
              <a:xfrm>
                <a:off x="-2898830" y="4014065"/>
                <a:ext cx="1223639" cy="945105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5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 sz="1800" b="1" kern="0" dirty="0" smtClean="0"/>
          </a:p>
          <a:p>
            <a:r>
              <a:rPr lang="de-DE" altLang="de-DE" sz="1800" b="1" kern="0" dirty="0" smtClean="0"/>
              <a:t>Basis und variable Anteile von </a:t>
            </a:r>
          </a:p>
          <a:p>
            <a:r>
              <a:rPr lang="de-DE" altLang="de-DE" sz="1800" b="1" kern="0" dirty="0" smtClean="0"/>
              <a:t>ZEUS </a:t>
            </a:r>
            <a:r>
              <a:rPr lang="de-DE" altLang="de-DE" sz="1800" b="1" kern="0" dirty="0"/>
              <a:t>und SHAPS*</a:t>
            </a:r>
            <a:endParaRPr lang="de-DE" altLang="de-DE" sz="1800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61017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spcBef>
                <a:spcPct val="0"/>
              </a:spcBef>
              <a:spcAft>
                <a:spcPts val="0"/>
              </a:spcAft>
            </a:pPr>
            <a:r>
              <a:rPr lang="de-DE" altLang="de-DE" dirty="0">
                <a:solidFill>
                  <a:srgbClr val="FF6600"/>
                </a:solidFill>
              </a:rPr>
              <a:t>Berechnung der Varianten </a:t>
            </a:r>
          </a:p>
          <a:p>
            <a:pPr lvl="1"/>
            <a:endParaRPr lang="de-DE" dirty="0"/>
          </a:p>
          <a:p>
            <a:pPr lvl="1"/>
            <a:r>
              <a:rPr lang="de-DE" i="1" dirty="0" smtClean="0"/>
              <a:t>Λ</a:t>
            </a:r>
            <a:r>
              <a:rPr lang="de-DE" i="1" baseline="-25000" dirty="0" smtClean="0"/>
              <a:t>ZEUS,SHAPS</a:t>
            </a:r>
            <a:r>
              <a:rPr lang="de-DE" i="1" baseline="-25000" dirty="0"/>
              <a:t>* </a:t>
            </a:r>
            <a:r>
              <a:rPr lang="de-DE" i="1" dirty="0"/>
              <a:t>= </a:t>
            </a:r>
            <a:r>
              <a:rPr lang="de-DE" b="1" i="1" dirty="0">
                <a:solidFill>
                  <a:srgbClr val="00B050"/>
                </a:solidFill>
              </a:rPr>
              <a:t>Basis</a:t>
            </a:r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de-DE" i="1" dirty="0"/>
              <a:t>∪ </a:t>
            </a:r>
            <a:r>
              <a:rPr lang="de-DE" b="1" i="1" dirty="0">
                <a:solidFill>
                  <a:srgbClr val="FF9933"/>
                </a:solidFill>
              </a:rPr>
              <a:t>∆</a:t>
            </a:r>
            <a:r>
              <a:rPr lang="de-DE" b="1" i="1" baseline="-25000" dirty="0">
                <a:solidFill>
                  <a:srgbClr val="FF9933"/>
                </a:solidFill>
              </a:rPr>
              <a:t>ZEUS, SHAPS*</a:t>
            </a:r>
            <a:endParaRPr lang="de-DE" b="1" dirty="0">
              <a:solidFill>
                <a:srgbClr val="FF9933"/>
              </a:solidFill>
            </a:endParaRPr>
          </a:p>
          <a:p>
            <a:pPr lvl="1"/>
            <a:endParaRPr lang="de-DE" dirty="0"/>
          </a:p>
        </p:txBody>
      </p:sp>
      <p:grpSp>
        <p:nvGrpSpPr>
          <p:cNvPr id="54" name="Gruppieren 53"/>
          <p:cNvGrpSpPr/>
          <p:nvPr/>
        </p:nvGrpSpPr>
        <p:grpSpPr>
          <a:xfrm>
            <a:off x="1200734" y="2447309"/>
            <a:ext cx="6251586" cy="3907016"/>
            <a:chOff x="35496" y="744959"/>
            <a:chExt cx="6251586" cy="3907016"/>
          </a:xfrm>
        </p:grpSpPr>
        <p:grpSp>
          <p:nvGrpSpPr>
            <p:cNvPr id="55" name="Gruppieren 54"/>
            <p:cNvGrpSpPr/>
            <p:nvPr/>
          </p:nvGrpSpPr>
          <p:grpSpPr>
            <a:xfrm>
              <a:off x="35496" y="744959"/>
              <a:ext cx="6251586" cy="3907016"/>
              <a:chOff x="35496" y="116632"/>
              <a:chExt cx="6251586" cy="3907016"/>
            </a:xfrm>
          </p:grpSpPr>
          <p:sp>
            <p:nvSpPr>
              <p:cNvPr id="64" name="Textfeld 63"/>
              <p:cNvSpPr txBox="1"/>
              <p:nvPr/>
            </p:nvSpPr>
            <p:spPr>
              <a:xfrm>
                <a:off x="661457" y="1052736"/>
                <a:ext cx="16430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dirty="0" err="1" smtClean="0"/>
                  <a:t>sensor</a:t>
                </a:r>
                <a:r>
                  <a:rPr lang="de-DE" sz="1400" dirty="0" smtClean="0"/>
                  <a:t>: </a:t>
                </a:r>
                <a:r>
                  <a:rPr lang="de-DE" sz="1400" dirty="0" err="1" smtClean="0"/>
                  <a:t>Physical</a:t>
                </a:r>
                <a:endParaRPr lang="de-DE" sz="1400" dirty="0"/>
              </a:p>
            </p:txBody>
          </p:sp>
          <p:sp>
            <p:nvSpPr>
              <p:cNvPr id="65" name="Ellipse 64"/>
              <p:cNvSpPr/>
              <p:nvPr/>
            </p:nvSpPr>
            <p:spPr>
              <a:xfrm>
                <a:off x="847552" y="2319620"/>
                <a:ext cx="142876" cy="142877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  <p:sp>
            <p:nvSpPr>
              <p:cNvPr id="66" name="Textfeld 65"/>
              <p:cNvSpPr txBox="1"/>
              <p:nvPr/>
            </p:nvSpPr>
            <p:spPr>
              <a:xfrm>
                <a:off x="107504" y="2491895"/>
                <a:ext cx="1643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dirty="0" err="1" smtClean="0"/>
                  <a:t>breadboard</a:t>
                </a:r>
                <a:r>
                  <a:rPr lang="de-DE" sz="1400" dirty="0" smtClean="0"/>
                  <a:t>: </a:t>
                </a:r>
              </a:p>
              <a:p>
                <a:pPr algn="ctr"/>
                <a:r>
                  <a:rPr lang="de-DE" sz="1400" dirty="0" err="1"/>
                  <a:t>Mechanics</a:t>
                </a:r>
                <a:r>
                  <a:rPr lang="de-DE" sz="1400" dirty="0"/>
                  <a:t>   </a:t>
                </a:r>
                <a:r>
                  <a:rPr lang="de-DE" sz="1400" dirty="0" smtClean="0"/>
                  <a:t>    Block</a:t>
                </a:r>
                <a:endParaRPr lang="de-DE" sz="1400" dirty="0"/>
              </a:p>
            </p:txBody>
          </p:sp>
          <p:cxnSp>
            <p:nvCxnSpPr>
              <p:cNvPr id="67" name="Gerade Verbindung 66"/>
              <p:cNvCxnSpPr>
                <a:stCxn id="73" idx="2"/>
                <a:endCxn id="65" idx="7"/>
              </p:cNvCxnSpPr>
              <p:nvPr/>
            </p:nvCxnSpPr>
            <p:spPr>
              <a:xfrm flipH="1">
                <a:off x="969504" y="1440883"/>
                <a:ext cx="1144020" cy="899661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feld 67"/>
              <p:cNvSpPr txBox="1"/>
              <p:nvPr/>
            </p:nvSpPr>
            <p:spPr>
              <a:xfrm>
                <a:off x="35496" y="1556792"/>
                <a:ext cx="18573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 smtClean="0"/>
                  <a:t>(</a:t>
                </a:r>
                <a:r>
                  <a:rPr lang="de-DE" sz="1400" dirty="0" err="1" smtClean="0"/>
                  <a:t>sensor</a:t>
                </a:r>
                <a:r>
                  <a:rPr lang="de-DE" sz="1400" dirty="0" smtClean="0"/>
                  <a:t>, </a:t>
                </a:r>
                <a:r>
                  <a:rPr lang="de-DE" sz="1400" dirty="0" err="1" smtClean="0"/>
                  <a:t>breadboard</a:t>
                </a:r>
                <a:r>
                  <a:rPr lang="de-DE" sz="1400" dirty="0" smtClean="0"/>
                  <a:t>): </a:t>
                </a:r>
                <a:r>
                  <a:rPr lang="de-DE" sz="1400" dirty="0" err="1" smtClean="0"/>
                  <a:t>hasLinkTo</a:t>
                </a:r>
                <a:endParaRPr lang="de-DE" sz="1400" dirty="0"/>
              </a:p>
            </p:txBody>
          </p:sp>
          <p:sp>
            <p:nvSpPr>
              <p:cNvPr id="69" name="Textfeld 68"/>
              <p:cNvSpPr txBox="1"/>
              <p:nvPr/>
            </p:nvSpPr>
            <p:spPr>
              <a:xfrm>
                <a:off x="1203584" y="3284984"/>
                <a:ext cx="200026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dirty="0" err="1" smtClean="0"/>
                  <a:t>cover</a:t>
                </a:r>
                <a:r>
                  <a:rPr lang="de-DE" sz="1400" dirty="0" smtClean="0"/>
                  <a:t>: </a:t>
                </a:r>
              </a:p>
              <a:p>
                <a:pPr algn="ctr"/>
                <a:r>
                  <a:rPr lang="de-DE" sz="1400" dirty="0" err="1" smtClean="0"/>
                  <a:t>Mechanics</a:t>
                </a:r>
                <a:r>
                  <a:rPr lang="de-DE" sz="1400" dirty="0" smtClean="0"/>
                  <a:t>       </a:t>
                </a:r>
                <a:r>
                  <a:rPr lang="de-DE" sz="1400" dirty="0"/>
                  <a:t>Block</a:t>
                </a:r>
              </a:p>
              <a:p>
                <a:pPr algn="ctr"/>
                <a:endParaRPr lang="de-DE" sz="1400" dirty="0"/>
              </a:p>
            </p:txBody>
          </p:sp>
          <p:sp>
            <p:nvSpPr>
              <p:cNvPr id="70" name="Textfeld 69"/>
              <p:cNvSpPr txBox="1"/>
              <p:nvPr/>
            </p:nvSpPr>
            <p:spPr>
              <a:xfrm>
                <a:off x="2175395" y="2204864"/>
                <a:ext cx="1316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 smtClean="0"/>
                  <a:t>(</a:t>
                </a:r>
                <a:r>
                  <a:rPr lang="de-DE" sz="1400" dirty="0" err="1" smtClean="0"/>
                  <a:t>sensor</a:t>
                </a:r>
                <a:r>
                  <a:rPr lang="de-DE" sz="1400" dirty="0" smtClean="0"/>
                  <a:t>, </a:t>
                </a:r>
                <a:r>
                  <a:rPr lang="de-DE" sz="1400" dirty="0" err="1" smtClean="0"/>
                  <a:t>cover</a:t>
                </a:r>
                <a:r>
                  <a:rPr lang="de-DE" sz="1400" dirty="0" smtClean="0"/>
                  <a:t>): </a:t>
                </a:r>
                <a:r>
                  <a:rPr lang="de-DE" sz="1400" dirty="0" err="1" smtClean="0"/>
                  <a:t>hasLinkTo</a:t>
                </a:r>
                <a:endParaRPr lang="de-DE" sz="1400" dirty="0"/>
              </a:p>
            </p:txBody>
          </p:sp>
          <p:sp>
            <p:nvSpPr>
              <p:cNvPr id="71" name="Textfeld 70"/>
              <p:cNvSpPr txBox="1"/>
              <p:nvPr/>
            </p:nvSpPr>
            <p:spPr>
              <a:xfrm>
                <a:off x="3144950" y="2564904"/>
                <a:ext cx="1643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dirty="0" smtClean="0"/>
                  <a:t>ccdm</a:t>
                </a:r>
                <a:r>
                  <a:rPr lang="de-DE" sz="1400" baseline="-25000" dirty="0" smtClean="0"/>
                  <a:t>1</a:t>
                </a:r>
                <a:r>
                  <a:rPr lang="de-DE" sz="1400" dirty="0" smtClean="0"/>
                  <a:t>: </a:t>
                </a:r>
              </a:p>
              <a:p>
                <a:pPr algn="ctr"/>
                <a:r>
                  <a:rPr lang="de-DE" sz="1400" dirty="0" err="1"/>
                  <a:t>Mechanics</a:t>
                </a:r>
                <a:r>
                  <a:rPr lang="de-DE" sz="1400" dirty="0"/>
                  <a:t>       Block</a:t>
                </a:r>
              </a:p>
            </p:txBody>
          </p:sp>
          <p:sp>
            <p:nvSpPr>
              <p:cNvPr id="72" name="Textfeld 71"/>
              <p:cNvSpPr txBox="1"/>
              <p:nvPr/>
            </p:nvSpPr>
            <p:spPr>
              <a:xfrm>
                <a:off x="2888813" y="1772816"/>
                <a:ext cx="1643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400" dirty="0" smtClean="0"/>
                  <a:t>(</a:t>
                </a:r>
                <a:r>
                  <a:rPr lang="de-DE" sz="1400" dirty="0" err="1" smtClean="0"/>
                  <a:t>sensor</a:t>
                </a:r>
                <a:r>
                  <a:rPr lang="de-DE" sz="1400" dirty="0" smtClean="0"/>
                  <a:t>, ccdm</a:t>
                </a:r>
                <a:r>
                  <a:rPr lang="de-DE" sz="1400" baseline="-25000" dirty="0" smtClean="0"/>
                  <a:t>1</a:t>
                </a:r>
                <a:r>
                  <a:rPr lang="de-DE" sz="1400" dirty="0" smtClean="0"/>
                  <a:t>): </a:t>
                </a:r>
              </a:p>
              <a:p>
                <a:pPr algn="r"/>
                <a:r>
                  <a:rPr lang="de-DE" sz="1400" dirty="0" err="1" smtClean="0"/>
                  <a:t>hasLinkTo</a:t>
                </a:r>
                <a:endParaRPr lang="de-DE" sz="1400" dirty="0"/>
              </a:p>
            </p:txBody>
          </p:sp>
          <p:sp>
            <p:nvSpPr>
              <p:cNvPr id="73" name="Ellipse 72"/>
              <p:cNvSpPr/>
              <p:nvPr/>
            </p:nvSpPr>
            <p:spPr>
              <a:xfrm>
                <a:off x="2113524" y="1369444"/>
                <a:ext cx="142876" cy="142877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  <p:cxnSp>
            <p:nvCxnSpPr>
              <p:cNvPr id="74" name="Gerade Verbindung 73"/>
              <p:cNvCxnSpPr>
                <a:stCxn id="73" idx="6"/>
                <a:endCxn id="75" idx="1"/>
              </p:cNvCxnSpPr>
              <p:nvPr/>
            </p:nvCxnSpPr>
            <p:spPr>
              <a:xfrm>
                <a:off x="2256400" y="1440883"/>
                <a:ext cx="1473568" cy="1000929"/>
              </a:xfrm>
              <a:prstGeom prst="line">
                <a:avLst/>
              </a:prstGeom>
              <a:ln w="25400">
                <a:solidFill>
                  <a:srgbClr val="FF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Ellipse 74"/>
              <p:cNvSpPr/>
              <p:nvPr/>
            </p:nvSpPr>
            <p:spPr>
              <a:xfrm>
                <a:off x="3709044" y="2420888"/>
                <a:ext cx="142876" cy="142877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  <p:sp>
            <p:nvSpPr>
              <p:cNvPr id="76" name="Ellipse 75"/>
              <p:cNvSpPr/>
              <p:nvPr/>
            </p:nvSpPr>
            <p:spPr>
              <a:xfrm>
                <a:off x="2124868" y="3068960"/>
                <a:ext cx="142876" cy="142877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  <p:cxnSp>
            <p:nvCxnSpPr>
              <p:cNvPr id="77" name="Gerade Verbindung 76"/>
              <p:cNvCxnSpPr>
                <a:stCxn id="73" idx="4"/>
                <a:endCxn id="76" idx="0"/>
              </p:cNvCxnSpPr>
              <p:nvPr/>
            </p:nvCxnSpPr>
            <p:spPr>
              <a:xfrm>
                <a:off x="2184962" y="1512321"/>
                <a:ext cx="11344" cy="1556639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Ellipse 77"/>
              <p:cNvSpPr/>
              <p:nvPr/>
            </p:nvSpPr>
            <p:spPr>
              <a:xfrm>
                <a:off x="4357116" y="591073"/>
                <a:ext cx="142876" cy="142877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  <p:cxnSp>
            <p:nvCxnSpPr>
              <p:cNvPr id="79" name="Gerade Verbindung 78"/>
              <p:cNvCxnSpPr>
                <a:stCxn id="78" idx="2"/>
                <a:endCxn id="73" idx="7"/>
              </p:cNvCxnSpPr>
              <p:nvPr/>
            </p:nvCxnSpPr>
            <p:spPr>
              <a:xfrm flipH="1">
                <a:off x="2235476" y="662512"/>
                <a:ext cx="2121640" cy="727856"/>
              </a:xfrm>
              <a:prstGeom prst="line">
                <a:avLst/>
              </a:prstGeom>
              <a:ln w="25400">
                <a:solidFill>
                  <a:srgbClr val="FF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feld 79"/>
              <p:cNvSpPr txBox="1"/>
              <p:nvPr/>
            </p:nvSpPr>
            <p:spPr>
              <a:xfrm>
                <a:off x="2987824" y="116632"/>
                <a:ext cx="32992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dirty="0" smtClean="0"/>
                  <a:t>ape</a:t>
                </a:r>
                <a:r>
                  <a:rPr lang="de-DE" sz="1400" baseline="-25000" dirty="0" smtClean="0"/>
                  <a:t>1</a:t>
                </a:r>
                <a:r>
                  <a:rPr lang="de-DE" sz="1400" dirty="0" smtClean="0"/>
                  <a:t>: </a:t>
                </a:r>
              </a:p>
              <a:p>
                <a:pPr algn="ctr"/>
                <a:r>
                  <a:rPr lang="de-DE" sz="1400" dirty="0" smtClean="0"/>
                  <a:t>System       Variation </a:t>
                </a:r>
                <a:r>
                  <a:rPr lang="de-DE" sz="1400" dirty="0" err="1" smtClean="0"/>
                  <a:t>point</a:t>
                </a:r>
                <a:endParaRPr lang="de-DE" sz="1400" dirty="0"/>
              </a:p>
            </p:txBody>
          </p:sp>
          <p:sp>
            <p:nvSpPr>
              <p:cNvPr id="81" name="Textfeld 80"/>
              <p:cNvSpPr txBox="1"/>
              <p:nvPr/>
            </p:nvSpPr>
            <p:spPr>
              <a:xfrm>
                <a:off x="1850516" y="692696"/>
                <a:ext cx="18573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/>
                  <a:t>(</a:t>
                </a:r>
                <a:r>
                  <a:rPr lang="de-DE" sz="1400" dirty="0" smtClean="0"/>
                  <a:t>ape</a:t>
                </a:r>
                <a:r>
                  <a:rPr lang="de-DE" sz="1400" baseline="-25000" dirty="0" smtClean="0"/>
                  <a:t>1</a:t>
                </a:r>
                <a:r>
                  <a:rPr lang="de-DE" sz="1400" dirty="0" smtClean="0"/>
                  <a:t>,</a:t>
                </a:r>
                <a:r>
                  <a:rPr lang="de-DE" sz="1400" baseline="-25000" dirty="0" smtClean="0"/>
                  <a:t> </a:t>
                </a:r>
                <a:r>
                  <a:rPr lang="de-DE" sz="1400" dirty="0" smtClean="0"/>
                  <a:t>zeus</a:t>
                </a:r>
                <a:r>
                  <a:rPr lang="de-DE" sz="1400" baseline="-25000" dirty="0" smtClean="0"/>
                  <a:t>1</a:t>
                </a:r>
                <a:r>
                  <a:rPr lang="de-DE" sz="1400" dirty="0" smtClean="0"/>
                  <a:t>): </a:t>
                </a:r>
                <a:r>
                  <a:rPr lang="de-DE" sz="1400" dirty="0" err="1" smtClean="0"/>
                  <a:t>zeus</a:t>
                </a:r>
                <a:endParaRPr lang="de-DE" sz="1400" dirty="0"/>
              </a:p>
            </p:txBody>
          </p:sp>
        </p:grpSp>
        <p:sp>
          <p:nvSpPr>
            <p:cNvPr id="56" name="Rechteck 55"/>
            <p:cNvSpPr/>
            <p:nvPr/>
          </p:nvSpPr>
          <p:spPr>
            <a:xfrm>
              <a:off x="4171847" y="826550"/>
              <a:ext cx="2777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⊓</a:t>
              </a:r>
              <a:endParaRPr lang="de-DE" dirty="0"/>
            </a:p>
          </p:txBody>
        </p:sp>
        <p:sp>
          <p:nvSpPr>
            <p:cNvPr id="57" name="Rechteck 56"/>
            <p:cNvSpPr/>
            <p:nvPr/>
          </p:nvSpPr>
          <p:spPr>
            <a:xfrm>
              <a:off x="1256786" y="3255947"/>
              <a:ext cx="3497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⊓</a:t>
              </a:r>
              <a:endParaRPr lang="de-DE" dirty="0"/>
            </a:p>
          </p:txBody>
        </p:sp>
        <p:sp>
          <p:nvSpPr>
            <p:cNvPr id="58" name="Rechteck 57"/>
            <p:cNvSpPr/>
            <p:nvPr/>
          </p:nvSpPr>
          <p:spPr>
            <a:xfrm>
              <a:off x="4317126" y="3337247"/>
              <a:ext cx="3497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⊓</a:t>
              </a:r>
              <a:endParaRPr lang="de-DE" dirty="0"/>
            </a:p>
          </p:txBody>
        </p:sp>
        <p:sp>
          <p:nvSpPr>
            <p:cNvPr id="59" name="Ellipse 58"/>
            <p:cNvSpPr/>
            <p:nvPr/>
          </p:nvSpPr>
          <p:spPr>
            <a:xfrm>
              <a:off x="4355976" y="1754210"/>
              <a:ext cx="142876" cy="14287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  <p:sp>
          <p:nvSpPr>
            <p:cNvPr id="60" name="Textfeld 59"/>
            <p:cNvSpPr txBox="1"/>
            <p:nvPr/>
          </p:nvSpPr>
          <p:spPr>
            <a:xfrm>
              <a:off x="4016859" y="1465039"/>
              <a:ext cx="15632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err="1" smtClean="0"/>
                <a:t>pws</a:t>
              </a:r>
              <a:r>
                <a:rPr lang="de-DE" sz="1400" dirty="0" smtClean="0"/>
                <a:t>: PWS</a:t>
              </a:r>
              <a:endParaRPr lang="de-DE" sz="1400" dirty="0"/>
            </a:p>
          </p:txBody>
        </p:sp>
        <p:cxnSp>
          <p:nvCxnSpPr>
            <p:cNvPr id="61" name="Gerade Verbindung 60"/>
            <p:cNvCxnSpPr>
              <a:stCxn id="59" idx="2"/>
              <a:endCxn id="73" idx="6"/>
            </p:cNvCxnSpPr>
            <p:nvPr/>
          </p:nvCxnSpPr>
          <p:spPr>
            <a:xfrm flipH="1">
              <a:off x="2256400" y="1825649"/>
              <a:ext cx="2099576" cy="243561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feld 61"/>
            <p:cNvSpPr txBox="1"/>
            <p:nvPr/>
          </p:nvSpPr>
          <p:spPr>
            <a:xfrm>
              <a:off x="2784910" y="1897087"/>
              <a:ext cx="1643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400" dirty="0" smtClean="0"/>
                <a:t>(pws</a:t>
              </a:r>
              <a:r>
                <a:rPr lang="de-DE" sz="1400" baseline="-25000" dirty="0" smtClean="0"/>
                <a:t>1</a:t>
              </a:r>
              <a:r>
                <a:rPr lang="de-DE" sz="1400" dirty="0" smtClean="0"/>
                <a:t>, </a:t>
              </a:r>
              <a:r>
                <a:rPr lang="de-DE" sz="1400" dirty="0" err="1" smtClean="0"/>
                <a:t>sensor</a:t>
              </a:r>
              <a:r>
                <a:rPr lang="de-DE" sz="1400" dirty="0" smtClean="0"/>
                <a:t>): </a:t>
              </a:r>
            </a:p>
            <a:p>
              <a:pPr algn="r"/>
              <a:r>
                <a:rPr lang="de-DE" sz="1400" dirty="0" err="1" smtClean="0"/>
                <a:t>hasPart</a:t>
              </a:r>
              <a:endParaRPr lang="de-DE" sz="1400" dirty="0"/>
            </a:p>
          </p:txBody>
        </p:sp>
        <p:sp>
          <p:nvSpPr>
            <p:cNvPr id="63" name="Rechteck 62"/>
            <p:cNvSpPr/>
            <p:nvPr/>
          </p:nvSpPr>
          <p:spPr>
            <a:xfrm>
              <a:off x="2206000" y="4067780"/>
              <a:ext cx="3497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⊓</a:t>
              </a:r>
              <a:endParaRPr lang="de-DE" dirty="0"/>
            </a:p>
          </p:txBody>
        </p:sp>
      </p:grpSp>
      <p:grpSp>
        <p:nvGrpSpPr>
          <p:cNvPr id="32" name="Gruppieren 31"/>
          <p:cNvGrpSpPr/>
          <p:nvPr/>
        </p:nvGrpSpPr>
        <p:grpSpPr>
          <a:xfrm>
            <a:off x="6912260" y="1287852"/>
            <a:ext cx="1800200" cy="451974"/>
            <a:chOff x="1093983" y="3293985"/>
            <a:chExt cx="7020780" cy="1125125"/>
          </a:xfrm>
        </p:grpSpPr>
        <p:sp>
          <p:nvSpPr>
            <p:cNvPr id="33" name="Rechteck 32"/>
            <p:cNvSpPr/>
            <p:nvPr/>
          </p:nvSpPr>
          <p:spPr>
            <a:xfrm>
              <a:off x="1093983" y="3293985"/>
              <a:ext cx="7020780" cy="112512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4" name="Gruppieren 33"/>
            <p:cNvGrpSpPr/>
            <p:nvPr/>
          </p:nvGrpSpPr>
          <p:grpSpPr>
            <a:xfrm>
              <a:off x="2625881" y="3401931"/>
              <a:ext cx="3701314" cy="960542"/>
              <a:chOff x="-2904600" y="4006346"/>
              <a:chExt cx="1988680" cy="960542"/>
            </a:xfrm>
          </p:grpSpPr>
          <p:sp>
            <p:nvSpPr>
              <p:cNvPr id="35" name="Ellipse 34"/>
              <p:cNvSpPr/>
              <p:nvPr/>
            </p:nvSpPr>
            <p:spPr>
              <a:xfrm>
                <a:off x="-2182409" y="4006347"/>
                <a:ext cx="1263239" cy="945106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00"/>
              </a:p>
            </p:txBody>
          </p:sp>
          <p:sp>
            <p:nvSpPr>
              <p:cNvPr id="36" name="Ellipse 35"/>
              <p:cNvSpPr/>
              <p:nvPr/>
            </p:nvSpPr>
            <p:spPr>
              <a:xfrm>
                <a:off x="-2904600" y="4014065"/>
                <a:ext cx="1228177" cy="952823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Freihandform 36"/>
              <p:cNvSpPr/>
              <p:nvPr/>
            </p:nvSpPr>
            <p:spPr>
              <a:xfrm>
                <a:off x="-2182408" y="4127905"/>
                <a:ext cx="505985" cy="708575"/>
              </a:xfrm>
              <a:custGeom>
                <a:avLst/>
                <a:gdLst>
                  <a:gd name="connsiteX0" fmla="*/ 238365 w 470145"/>
                  <a:gd name="connsiteY0" fmla="*/ 708554 h 708575"/>
                  <a:gd name="connsiteX1" fmla="*/ 94930 w 470145"/>
                  <a:gd name="connsiteY1" fmla="*/ 592013 h 708575"/>
                  <a:gd name="connsiteX2" fmla="*/ 18730 w 470145"/>
                  <a:gd name="connsiteY2" fmla="*/ 453060 h 708575"/>
                  <a:gd name="connsiteX3" fmla="*/ 801 w 470145"/>
                  <a:gd name="connsiteY3" fmla="*/ 349966 h 708575"/>
                  <a:gd name="connsiteX4" fmla="*/ 36659 w 470145"/>
                  <a:gd name="connsiteY4" fmla="*/ 215495 h 708575"/>
                  <a:gd name="connsiteX5" fmla="*/ 130789 w 470145"/>
                  <a:gd name="connsiteY5" fmla="*/ 72060 h 708575"/>
                  <a:gd name="connsiteX6" fmla="*/ 229401 w 470145"/>
                  <a:gd name="connsiteY6" fmla="*/ 342 h 708575"/>
                  <a:gd name="connsiteX7" fmla="*/ 372836 w 470145"/>
                  <a:gd name="connsiteY7" fmla="*/ 98954 h 708575"/>
                  <a:gd name="connsiteX8" fmla="*/ 458001 w 470145"/>
                  <a:gd name="connsiteY8" fmla="*/ 269283 h 708575"/>
                  <a:gd name="connsiteX9" fmla="*/ 462483 w 470145"/>
                  <a:gd name="connsiteY9" fmla="*/ 430648 h 708575"/>
                  <a:gd name="connsiteX10" fmla="*/ 390765 w 470145"/>
                  <a:gd name="connsiteY10" fmla="*/ 583048 h 708575"/>
                  <a:gd name="connsiteX11" fmla="*/ 238365 w 470145"/>
                  <a:gd name="connsiteY11" fmla="*/ 708554 h 70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0145" h="708575">
                    <a:moveTo>
                      <a:pt x="238365" y="708554"/>
                    </a:moveTo>
                    <a:cubicBezTo>
                      <a:pt x="189059" y="710048"/>
                      <a:pt x="131536" y="634595"/>
                      <a:pt x="94930" y="592013"/>
                    </a:cubicBezTo>
                    <a:cubicBezTo>
                      <a:pt x="58324" y="549431"/>
                      <a:pt x="34418" y="493401"/>
                      <a:pt x="18730" y="453060"/>
                    </a:cubicBezTo>
                    <a:cubicBezTo>
                      <a:pt x="3042" y="412719"/>
                      <a:pt x="-2187" y="389560"/>
                      <a:pt x="801" y="349966"/>
                    </a:cubicBezTo>
                    <a:cubicBezTo>
                      <a:pt x="3789" y="310372"/>
                      <a:pt x="14994" y="261813"/>
                      <a:pt x="36659" y="215495"/>
                    </a:cubicBezTo>
                    <a:cubicBezTo>
                      <a:pt x="58324" y="169177"/>
                      <a:pt x="98665" y="107919"/>
                      <a:pt x="130789" y="72060"/>
                    </a:cubicBezTo>
                    <a:cubicBezTo>
                      <a:pt x="162913" y="36201"/>
                      <a:pt x="189060" y="-4140"/>
                      <a:pt x="229401" y="342"/>
                    </a:cubicBezTo>
                    <a:cubicBezTo>
                      <a:pt x="269742" y="4824"/>
                      <a:pt x="334736" y="54131"/>
                      <a:pt x="372836" y="98954"/>
                    </a:cubicBezTo>
                    <a:cubicBezTo>
                      <a:pt x="410936" y="143777"/>
                      <a:pt x="443060" y="214001"/>
                      <a:pt x="458001" y="269283"/>
                    </a:cubicBezTo>
                    <a:cubicBezTo>
                      <a:pt x="472942" y="324565"/>
                      <a:pt x="473689" y="378354"/>
                      <a:pt x="462483" y="430648"/>
                    </a:cubicBezTo>
                    <a:cubicBezTo>
                      <a:pt x="451277" y="482942"/>
                      <a:pt x="426624" y="537477"/>
                      <a:pt x="390765" y="583048"/>
                    </a:cubicBezTo>
                    <a:cubicBezTo>
                      <a:pt x="354906" y="628618"/>
                      <a:pt x="287671" y="707060"/>
                      <a:pt x="238365" y="708554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" name="Ellipse 37"/>
              <p:cNvSpPr/>
              <p:nvPr/>
            </p:nvSpPr>
            <p:spPr>
              <a:xfrm>
                <a:off x="-2182409" y="4006346"/>
                <a:ext cx="1266489" cy="945105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00"/>
              </a:p>
            </p:txBody>
          </p:sp>
          <p:sp>
            <p:nvSpPr>
              <p:cNvPr id="39" name="Ellipse 38"/>
              <p:cNvSpPr/>
              <p:nvPr/>
            </p:nvSpPr>
            <p:spPr>
              <a:xfrm>
                <a:off x="-2898830" y="4014065"/>
                <a:ext cx="1223639" cy="945105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0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 sz="1800" b="1" kern="0" dirty="0" smtClean="0"/>
          </a:p>
          <a:p>
            <a:r>
              <a:rPr lang="de-DE" altLang="de-DE" sz="1800" b="1" kern="0" dirty="0" smtClean="0"/>
              <a:t>Basis und variable Anteile von </a:t>
            </a:r>
          </a:p>
          <a:p>
            <a:r>
              <a:rPr lang="de-DE" altLang="de-DE" sz="1800" b="1" kern="0" dirty="0" smtClean="0"/>
              <a:t>ZEUS </a:t>
            </a:r>
            <a:r>
              <a:rPr lang="de-DE" altLang="de-DE" sz="1800" b="1" kern="0" dirty="0"/>
              <a:t>und SHAPS*</a:t>
            </a:r>
            <a:endParaRPr lang="de-DE" altLang="de-DE" sz="1800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1495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spcBef>
                <a:spcPct val="0"/>
              </a:spcBef>
              <a:spcAft>
                <a:spcPts val="0"/>
              </a:spcAft>
            </a:pPr>
            <a:r>
              <a:rPr lang="de-DE" altLang="de-DE" dirty="0">
                <a:solidFill>
                  <a:srgbClr val="FF6600"/>
                </a:solidFill>
              </a:rPr>
              <a:t>Berechnung der Varianten </a:t>
            </a:r>
          </a:p>
          <a:p>
            <a:pPr lvl="1"/>
            <a:endParaRPr lang="de-DE" dirty="0"/>
          </a:p>
          <a:p>
            <a:pPr lvl="1"/>
            <a:r>
              <a:rPr lang="de-DE" i="1" dirty="0" smtClean="0"/>
              <a:t>Λ</a:t>
            </a:r>
            <a:r>
              <a:rPr lang="de-DE" i="1" baseline="-25000" dirty="0" smtClean="0"/>
              <a:t>SHAPS</a:t>
            </a:r>
            <a:r>
              <a:rPr lang="de-DE" i="1" baseline="-25000" dirty="0"/>
              <a:t>*,ZEUS </a:t>
            </a:r>
            <a:r>
              <a:rPr lang="de-DE" i="1" dirty="0"/>
              <a:t>= </a:t>
            </a:r>
            <a:r>
              <a:rPr lang="de-DE" b="1" i="1" dirty="0">
                <a:solidFill>
                  <a:srgbClr val="00B050"/>
                </a:solidFill>
              </a:rPr>
              <a:t>Basis</a:t>
            </a:r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de-DE" i="1" dirty="0"/>
              <a:t>∪ </a:t>
            </a:r>
            <a:r>
              <a:rPr lang="de-DE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∆</a:t>
            </a:r>
            <a:r>
              <a:rPr lang="de-DE" b="1" i="1" baseline="-25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SHAPS*,ZEUS</a:t>
            </a:r>
            <a:endParaRPr lang="de-DE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lvl="1"/>
            <a:endParaRPr lang="de-DE" dirty="0"/>
          </a:p>
        </p:txBody>
      </p:sp>
      <p:grpSp>
        <p:nvGrpSpPr>
          <p:cNvPr id="93" name="Gruppieren 92"/>
          <p:cNvGrpSpPr/>
          <p:nvPr/>
        </p:nvGrpSpPr>
        <p:grpSpPr>
          <a:xfrm>
            <a:off x="2546775" y="2691499"/>
            <a:ext cx="6048672" cy="3527811"/>
            <a:chOff x="2987824" y="744959"/>
            <a:chExt cx="6048672" cy="3527811"/>
          </a:xfrm>
        </p:grpSpPr>
        <p:grpSp>
          <p:nvGrpSpPr>
            <p:cNvPr id="94" name="Gruppieren 93"/>
            <p:cNvGrpSpPr/>
            <p:nvPr/>
          </p:nvGrpSpPr>
          <p:grpSpPr>
            <a:xfrm>
              <a:off x="2987824" y="744959"/>
              <a:ext cx="6048672" cy="3527811"/>
              <a:chOff x="2987824" y="116632"/>
              <a:chExt cx="6048672" cy="3527811"/>
            </a:xfrm>
          </p:grpSpPr>
          <p:sp>
            <p:nvSpPr>
              <p:cNvPr id="100" name="Textfeld 99"/>
              <p:cNvSpPr txBox="1"/>
              <p:nvPr/>
            </p:nvSpPr>
            <p:spPr>
              <a:xfrm>
                <a:off x="6313302" y="1279799"/>
                <a:ext cx="16430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dirty="0" err="1" smtClean="0"/>
                  <a:t>sensor</a:t>
                </a:r>
                <a:r>
                  <a:rPr lang="de-DE" sz="1400" dirty="0" smtClean="0"/>
                  <a:t>: </a:t>
                </a:r>
                <a:r>
                  <a:rPr lang="de-DE" sz="1400" dirty="0" err="1" smtClean="0"/>
                  <a:t>Physical</a:t>
                </a:r>
                <a:endParaRPr lang="de-DE" sz="1400" dirty="0"/>
              </a:p>
            </p:txBody>
          </p:sp>
          <p:sp>
            <p:nvSpPr>
              <p:cNvPr id="101" name="Textfeld 100"/>
              <p:cNvSpPr txBox="1"/>
              <p:nvPr/>
            </p:nvSpPr>
            <p:spPr>
              <a:xfrm>
                <a:off x="4801134" y="2564904"/>
                <a:ext cx="1643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dirty="0" err="1" smtClean="0"/>
                  <a:t>breadboard</a:t>
                </a:r>
                <a:r>
                  <a:rPr lang="de-DE" sz="1400" dirty="0" smtClean="0"/>
                  <a:t>: </a:t>
                </a:r>
              </a:p>
              <a:p>
                <a:pPr algn="ctr"/>
                <a:r>
                  <a:rPr lang="de-DE" sz="1400" dirty="0" err="1"/>
                  <a:t>Mechanics</a:t>
                </a:r>
                <a:r>
                  <a:rPr lang="de-DE" sz="1400" dirty="0"/>
                  <a:t> </a:t>
                </a:r>
                <a:r>
                  <a:rPr lang="de-DE" sz="1400" dirty="0" smtClean="0"/>
                  <a:t>    Block</a:t>
                </a:r>
                <a:endParaRPr lang="de-DE" sz="1400" dirty="0"/>
              </a:p>
            </p:txBody>
          </p:sp>
          <p:sp>
            <p:nvSpPr>
              <p:cNvPr id="102" name="Textfeld 101"/>
              <p:cNvSpPr txBox="1"/>
              <p:nvPr/>
            </p:nvSpPr>
            <p:spPr>
              <a:xfrm>
                <a:off x="4427984" y="1772816"/>
                <a:ext cx="20717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 smtClean="0"/>
                  <a:t>(</a:t>
                </a:r>
                <a:r>
                  <a:rPr lang="de-DE" sz="1400" dirty="0" err="1" smtClean="0"/>
                  <a:t>sensor</a:t>
                </a:r>
                <a:r>
                  <a:rPr lang="de-DE" sz="1400" dirty="0" smtClean="0"/>
                  <a:t>, </a:t>
                </a:r>
                <a:r>
                  <a:rPr lang="de-DE" sz="1400" dirty="0" err="1" smtClean="0"/>
                  <a:t>breadboard</a:t>
                </a:r>
                <a:r>
                  <a:rPr lang="de-DE" sz="1400" dirty="0" smtClean="0"/>
                  <a:t>): </a:t>
                </a:r>
                <a:r>
                  <a:rPr lang="de-DE" sz="1400" dirty="0" err="1" smtClean="0"/>
                  <a:t>hasLinkTo</a:t>
                </a:r>
                <a:endParaRPr lang="de-DE" sz="1400" dirty="0"/>
              </a:p>
            </p:txBody>
          </p:sp>
          <p:sp>
            <p:nvSpPr>
              <p:cNvPr id="103" name="Textfeld 102"/>
              <p:cNvSpPr txBox="1"/>
              <p:nvPr/>
            </p:nvSpPr>
            <p:spPr>
              <a:xfrm>
                <a:off x="5454906" y="3121223"/>
                <a:ext cx="23574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dirty="0" err="1" smtClean="0"/>
                  <a:t>cover</a:t>
                </a:r>
                <a:r>
                  <a:rPr lang="de-DE" sz="1400" dirty="0" smtClean="0"/>
                  <a:t>: </a:t>
                </a:r>
              </a:p>
              <a:p>
                <a:pPr algn="ctr"/>
                <a:r>
                  <a:rPr lang="de-DE" sz="1400" dirty="0" err="1" smtClean="0"/>
                  <a:t>Mechanics</a:t>
                </a:r>
                <a:r>
                  <a:rPr lang="de-DE" sz="1400" dirty="0" smtClean="0"/>
                  <a:t>      Block</a:t>
                </a:r>
                <a:endParaRPr lang="de-DE" sz="1400" dirty="0"/>
              </a:p>
            </p:txBody>
          </p:sp>
          <p:sp>
            <p:nvSpPr>
              <p:cNvPr id="104" name="Textfeld 103"/>
              <p:cNvSpPr txBox="1"/>
              <p:nvPr/>
            </p:nvSpPr>
            <p:spPr>
              <a:xfrm>
                <a:off x="6551981" y="2133437"/>
                <a:ext cx="14043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 smtClean="0"/>
                  <a:t>(</a:t>
                </a:r>
                <a:r>
                  <a:rPr lang="de-DE" sz="1400" dirty="0" err="1" smtClean="0"/>
                  <a:t>sensor</a:t>
                </a:r>
                <a:r>
                  <a:rPr lang="de-DE" sz="1400" dirty="0" smtClean="0"/>
                  <a:t>, </a:t>
                </a:r>
                <a:r>
                  <a:rPr lang="de-DE" sz="1400" dirty="0" err="1" smtClean="0"/>
                  <a:t>cover</a:t>
                </a:r>
                <a:r>
                  <a:rPr lang="de-DE" sz="1400" dirty="0" smtClean="0"/>
                  <a:t>): </a:t>
                </a:r>
                <a:r>
                  <a:rPr lang="de-DE" sz="1400" dirty="0" err="1" smtClean="0"/>
                  <a:t>hasLinkTo</a:t>
                </a:r>
                <a:endParaRPr lang="de-DE" sz="1400" dirty="0"/>
              </a:p>
            </p:txBody>
          </p:sp>
          <p:sp>
            <p:nvSpPr>
              <p:cNvPr id="105" name="Textfeld 104"/>
              <p:cNvSpPr txBox="1"/>
              <p:nvPr/>
            </p:nvSpPr>
            <p:spPr>
              <a:xfrm>
                <a:off x="7393422" y="2599616"/>
                <a:ext cx="16430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dirty="0" smtClean="0"/>
                  <a:t>shutter</a:t>
                </a:r>
                <a:r>
                  <a:rPr lang="de-DE" sz="1400" baseline="-25000" dirty="0" smtClean="0"/>
                  <a:t>2</a:t>
                </a:r>
                <a:r>
                  <a:rPr lang="de-DE" sz="1400" dirty="0" smtClean="0"/>
                  <a:t>: Block</a:t>
                </a:r>
                <a:endParaRPr lang="de-DE" sz="1400" dirty="0"/>
              </a:p>
            </p:txBody>
          </p:sp>
          <p:sp>
            <p:nvSpPr>
              <p:cNvPr id="106" name="Textfeld 105"/>
              <p:cNvSpPr txBox="1"/>
              <p:nvPr/>
            </p:nvSpPr>
            <p:spPr>
              <a:xfrm>
                <a:off x="6533316" y="1681644"/>
                <a:ext cx="21431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400" dirty="0" smtClean="0"/>
                  <a:t>(</a:t>
                </a:r>
                <a:r>
                  <a:rPr lang="de-DE" sz="1400" dirty="0" err="1" smtClean="0"/>
                  <a:t>sensor</a:t>
                </a:r>
                <a:r>
                  <a:rPr lang="de-DE" sz="1400" dirty="0" smtClean="0"/>
                  <a:t>, shutter</a:t>
                </a:r>
                <a:r>
                  <a:rPr lang="de-DE" sz="1400" baseline="-25000" dirty="0" smtClean="0"/>
                  <a:t>2</a:t>
                </a:r>
                <a:r>
                  <a:rPr lang="de-DE" sz="1400" dirty="0" smtClean="0"/>
                  <a:t>): </a:t>
                </a:r>
              </a:p>
              <a:p>
                <a:pPr algn="r"/>
                <a:r>
                  <a:rPr lang="de-DE" sz="1400" dirty="0" err="1" smtClean="0"/>
                  <a:t>hasLinkTo</a:t>
                </a:r>
                <a:endParaRPr lang="de-DE" sz="1400" dirty="0"/>
              </a:p>
            </p:txBody>
          </p:sp>
          <p:sp>
            <p:nvSpPr>
              <p:cNvPr id="107" name="Ellipse 106"/>
              <p:cNvSpPr/>
              <p:nvPr/>
            </p:nvSpPr>
            <p:spPr>
              <a:xfrm>
                <a:off x="5437236" y="2399404"/>
                <a:ext cx="142876" cy="142877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  <p:cxnSp>
            <p:nvCxnSpPr>
              <p:cNvPr id="108" name="Gerade Verbindung 107"/>
              <p:cNvCxnSpPr>
                <a:stCxn id="109" idx="2"/>
                <a:endCxn id="107" idx="7"/>
              </p:cNvCxnSpPr>
              <p:nvPr/>
            </p:nvCxnSpPr>
            <p:spPr>
              <a:xfrm flipH="1">
                <a:off x="5559188" y="1577693"/>
                <a:ext cx="958168" cy="842635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Ellipse 108"/>
              <p:cNvSpPr/>
              <p:nvPr/>
            </p:nvSpPr>
            <p:spPr>
              <a:xfrm>
                <a:off x="6517356" y="1506254"/>
                <a:ext cx="142876" cy="142877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  <p:cxnSp>
            <p:nvCxnSpPr>
              <p:cNvPr id="110" name="Gerade Verbindung 109"/>
              <p:cNvCxnSpPr>
                <a:stCxn id="109" idx="6"/>
                <a:endCxn id="111" idx="1"/>
              </p:cNvCxnSpPr>
              <p:nvPr/>
            </p:nvCxnSpPr>
            <p:spPr>
              <a:xfrm>
                <a:off x="6660232" y="1577693"/>
                <a:ext cx="1462224" cy="864119"/>
              </a:xfrm>
              <a:prstGeom prst="line">
                <a:avLst/>
              </a:prstGeom>
              <a:ln w="254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Ellipse 110"/>
              <p:cNvSpPr/>
              <p:nvPr/>
            </p:nvSpPr>
            <p:spPr>
              <a:xfrm>
                <a:off x="8101532" y="2420888"/>
                <a:ext cx="142876" cy="142877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  <p:sp>
            <p:nvSpPr>
              <p:cNvPr id="112" name="Ellipse 111"/>
              <p:cNvSpPr/>
              <p:nvPr/>
            </p:nvSpPr>
            <p:spPr>
              <a:xfrm>
                <a:off x="6516216" y="2892719"/>
                <a:ext cx="142876" cy="142877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  <p:cxnSp>
            <p:nvCxnSpPr>
              <p:cNvPr id="113" name="Gerade Verbindung 112"/>
              <p:cNvCxnSpPr>
                <a:stCxn id="109" idx="4"/>
                <a:endCxn id="112" idx="0"/>
              </p:cNvCxnSpPr>
              <p:nvPr/>
            </p:nvCxnSpPr>
            <p:spPr>
              <a:xfrm flipH="1">
                <a:off x="6587654" y="1649131"/>
                <a:ext cx="1140" cy="1243588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Ellipse 113"/>
              <p:cNvSpPr/>
              <p:nvPr/>
            </p:nvSpPr>
            <p:spPr>
              <a:xfrm>
                <a:off x="4357116" y="591073"/>
                <a:ext cx="142876" cy="142877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  <p:cxnSp>
            <p:nvCxnSpPr>
              <p:cNvPr id="115" name="Gerade Verbindung 114"/>
              <p:cNvCxnSpPr>
                <a:stCxn id="114" idx="6"/>
                <a:endCxn id="109" idx="0"/>
              </p:cNvCxnSpPr>
              <p:nvPr/>
            </p:nvCxnSpPr>
            <p:spPr>
              <a:xfrm>
                <a:off x="4499992" y="662512"/>
                <a:ext cx="2088802" cy="843742"/>
              </a:xfrm>
              <a:prstGeom prst="line">
                <a:avLst/>
              </a:prstGeom>
              <a:ln w="254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Textfeld 115"/>
              <p:cNvSpPr txBox="1"/>
              <p:nvPr/>
            </p:nvSpPr>
            <p:spPr>
              <a:xfrm>
                <a:off x="2987824" y="116632"/>
                <a:ext cx="32992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dirty="0" smtClean="0"/>
                  <a:t>ape</a:t>
                </a:r>
                <a:r>
                  <a:rPr lang="de-DE" sz="1400" baseline="-25000" dirty="0" smtClean="0"/>
                  <a:t>1</a:t>
                </a:r>
                <a:r>
                  <a:rPr lang="de-DE" sz="1400" dirty="0" smtClean="0"/>
                  <a:t>: </a:t>
                </a:r>
              </a:p>
              <a:p>
                <a:pPr algn="ctr"/>
                <a:r>
                  <a:rPr lang="de-DE" sz="1400" dirty="0" smtClean="0"/>
                  <a:t>System       Variation </a:t>
                </a:r>
                <a:r>
                  <a:rPr lang="de-DE" sz="1400" dirty="0" err="1" smtClean="0"/>
                  <a:t>point</a:t>
                </a:r>
                <a:endParaRPr lang="de-DE" sz="1400" dirty="0"/>
              </a:p>
            </p:txBody>
          </p:sp>
          <p:sp>
            <p:nvSpPr>
              <p:cNvPr id="117" name="Textfeld 116"/>
              <p:cNvSpPr txBox="1"/>
              <p:nvPr/>
            </p:nvSpPr>
            <p:spPr>
              <a:xfrm>
                <a:off x="5162884" y="744959"/>
                <a:ext cx="25054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/>
                  <a:t>(</a:t>
                </a:r>
                <a:r>
                  <a:rPr lang="de-DE" sz="1400" dirty="0" smtClean="0"/>
                  <a:t>ape</a:t>
                </a:r>
                <a:r>
                  <a:rPr lang="de-DE" sz="1400" baseline="-25000" dirty="0" smtClean="0"/>
                  <a:t>1</a:t>
                </a:r>
                <a:r>
                  <a:rPr lang="de-DE" sz="1400" dirty="0" smtClean="0"/>
                  <a:t>,</a:t>
                </a:r>
                <a:r>
                  <a:rPr lang="de-DE" sz="1400" baseline="-25000" dirty="0" smtClean="0"/>
                  <a:t> </a:t>
                </a:r>
                <a:r>
                  <a:rPr lang="de-DE" sz="1400" dirty="0" smtClean="0"/>
                  <a:t>shaps</a:t>
                </a:r>
                <a:r>
                  <a:rPr lang="de-DE" sz="1400" baseline="-25000" dirty="0" smtClean="0"/>
                  <a:t>2</a:t>
                </a:r>
                <a:r>
                  <a:rPr lang="de-DE" sz="1400" dirty="0" smtClean="0"/>
                  <a:t>): </a:t>
                </a:r>
                <a:r>
                  <a:rPr lang="de-DE" sz="1400" dirty="0" err="1" smtClean="0"/>
                  <a:t>shaps</a:t>
                </a:r>
                <a:endParaRPr lang="de-DE" sz="1400" dirty="0"/>
              </a:p>
            </p:txBody>
          </p:sp>
        </p:grpSp>
        <p:sp>
          <p:nvSpPr>
            <p:cNvPr id="95" name="Rechteck 94"/>
            <p:cNvSpPr/>
            <p:nvPr/>
          </p:nvSpPr>
          <p:spPr>
            <a:xfrm>
              <a:off x="4211960" y="862263"/>
              <a:ext cx="2777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⊓</a:t>
              </a:r>
              <a:endParaRPr lang="de-DE" dirty="0"/>
            </a:p>
          </p:txBody>
        </p:sp>
        <p:sp>
          <p:nvSpPr>
            <p:cNvPr id="96" name="Ellipse 95"/>
            <p:cNvSpPr/>
            <p:nvPr/>
          </p:nvSpPr>
          <p:spPr>
            <a:xfrm>
              <a:off x="4355976" y="1754210"/>
              <a:ext cx="142876" cy="14287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  <p:sp>
          <p:nvSpPr>
            <p:cNvPr id="97" name="Textfeld 96"/>
            <p:cNvSpPr txBox="1"/>
            <p:nvPr/>
          </p:nvSpPr>
          <p:spPr>
            <a:xfrm>
              <a:off x="4016859" y="1465039"/>
              <a:ext cx="15632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err="1" smtClean="0"/>
                <a:t>pws</a:t>
              </a:r>
              <a:r>
                <a:rPr lang="de-DE" sz="1400" dirty="0" smtClean="0"/>
                <a:t>: PWS</a:t>
              </a:r>
              <a:endParaRPr lang="de-DE" sz="1400" dirty="0"/>
            </a:p>
          </p:txBody>
        </p:sp>
        <p:cxnSp>
          <p:nvCxnSpPr>
            <p:cNvPr id="98" name="Gerade Verbindung 97"/>
            <p:cNvCxnSpPr>
              <a:stCxn id="96" idx="6"/>
              <a:endCxn id="109" idx="1"/>
            </p:cNvCxnSpPr>
            <p:nvPr/>
          </p:nvCxnSpPr>
          <p:spPr>
            <a:xfrm>
              <a:off x="4498852" y="1825649"/>
              <a:ext cx="2039428" cy="329856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feld 98"/>
            <p:cNvSpPr txBox="1"/>
            <p:nvPr/>
          </p:nvSpPr>
          <p:spPr>
            <a:xfrm>
              <a:off x="4441094" y="1897087"/>
              <a:ext cx="1643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/>
                <a:t>(pws</a:t>
              </a:r>
              <a:r>
                <a:rPr lang="de-DE" sz="1400" baseline="-25000" dirty="0" smtClean="0"/>
                <a:t>1</a:t>
              </a:r>
              <a:r>
                <a:rPr lang="de-DE" sz="1400" dirty="0" smtClean="0"/>
                <a:t>, </a:t>
              </a:r>
              <a:r>
                <a:rPr lang="de-DE" sz="1400" dirty="0" err="1" smtClean="0"/>
                <a:t>sensor</a:t>
              </a:r>
              <a:r>
                <a:rPr lang="de-DE" sz="1400" dirty="0" smtClean="0"/>
                <a:t>): </a:t>
              </a:r>
            </a:p>
            <a:p>
              <a:r>
                <a:rPr lang="de-DE" sz="1400" dirty="0" err="1" smtClean="0"/>
                <a:t>hasPart</a:t>
              </a:r>
              <a:endParaRPr lang="de-DE" sz="1400" dirty="0"/>
            </a:p>
          </p:txBody>
        </p:sp>
      </p:grpSp>
      <p:sp>
        <p:nvSpPr>
          <p:cNvPr id="118" name="Rechteck 117"/>
          <p:cNvSpPr/>
          <p:nvPr/>
        </p:nvSpPr>
        <p:spPr>
          <a:xfrm>
            <a:off x="6192180" y="5824138"/>
            <a:ext cx="349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⊓</a:t>
            </a:r>
            <a:endParaRPr lang="de-DE" dirty="0"/>
          </a:p>
        </p:txBody>
      </p:sp>
      <p:sp>
        <p:nvSpPr>
          <p:cNvPr id="119" name="Rechteck 118"/>
          <p:cNvSpPr/>
          <p:nvPr/>
        </p:nvSpPr>
        <p:spPr>
          <a:xfrm>
            <a:off x="5527369" y="5239073"/>
            <a:ext cx="349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⊓</a:t>
            </a:r>
            <a:endParaRPr lang="de-DE" dirty="0"/>
          </a:p>
        </p:txBody>
      </p:sp>
      <p:grpSp>
        <p:nvGrpSpPr>
          <p:cNvPr id="31" name="Gruppieren 30"/>
          <p:cNvGrpSpPr/>
          <p:nvPr/>
        </p:nvGrpSpPr>
        <p:grpSpPr>
          <a:xfrm>
            <a:off x="6912260" y="1287852"/>
            <a:ext cx="1800200" cy="451974"/>
            <a:chOff x="1093983" y="3293985"/>
            <a:chExt cx="7020780" cy="1125125"/>
          </a:xfrm>
        </p:grpSpPr>
        <p:sp>
          <p:nvSpPr>
            <p:cNvPr id="32" name="Rechteck 31"/>
            <p:cNvSpPr/>
            <p:nvPr/>
          </p:nvSpPr>
          <p:spPr>
            <a:xfrm>
              <a:off x="1093983" y="3293985"/>
              <a:ext cx="7020780" cy="112512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3" name="Gruppieren 32"/>
            <p:cNvGrpSpPr/>
            <p:nvPr/>
          </p:nvGrpSpPr>
          <p:grpSpPr>
            <a:xfrm>
              <a:off x="2625881" y="3401931"/>
              <a:ext cx="3701314" cy="960542"/>
              <a:chOff x="-2904600" y="4006346"/>
              <a:chExt cx="1988680" cy="960542"/>
            </a:xfrm>
          </p:grpSpPr>
          <p:sp>
            <p:nvSpPr>
              <p:cNvPr id="34" name="Ellipse 33"/>
              <p:cNvSpPr/>
              <p:nvPr/>
            </p:nvSpPr>
            <p:spPr>
              <a:xfrm>
                <a:off x="-2182409" y="4006347"/>
                <a:ext cx="1263239" cy="945106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00"/>
              </a:p>
            </p:txBody>
          </p:sp>
          <p:sp>
            <p:nvSpPr>
              <p:cNvPr id="35" name="Ellipse 34"/>
              <p:cNvSpPr/>
              <p:nvPr/>
            </p:nvSpPr>
            <p:spPr>
              <a:xfrm>
                <a:off x="-2904600" y="4014065"/>
                <a:ext cx="1228177" cy="952823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Freihandform 35"/>
              <p:cNvSpPr/>
              <p:nvPr/>
            </p:nvSpPr>
            <p:spPr>
              <a:xfrm>
                <a:off x="-2182408" y="4127905"/>
                <a:ext cx="505985" cy="708575"/>
              </a:xfrm>
              <a:custGeom>
                <a:avLst/>
                <a:gdLst>
                  <a:gd name="connsiteX0" fmla="*/ 238365 w 470145"/>
                  <a:gd name="connsiteY0" fmla="*/ 708554 h 708575"/>
                  <a:gd name="connsiteX1" fmla="*/ 94930 w 470145"/>
                  <a:gd name="connsiteY1" fmla="*/ 592013 h 708575"/>
                  <a:gd name="connsiteX2" fmla="*/ 18730 w 470145"/>
                  <a:gd name="connsiteY2" fmla="*/ 453060 h 708575"/>
                  <a:gd name="connsiteX3" fmla="*/ 801 w 470145"/>
                  <a:gd name="connsiteY3" fmla="*/ 349966 h 708575"/>
                  <a:gd name="connsiteX4" fmla="*/ 36659 w 470145"/>
                  <a:gd name="connsiteY4" fmla="*/ 215495 h 708575"/>
                  <a:gd name="connsiteX5" fmla="*/ 130789 w 470145"/>
                  <a:gd name="connsiteY5" fmla="*/ 72060 h 708575"/>
                  <a:gd name="connsiteX6" fmla="*/ 229401 w 470145"/>
                  <a:gd name="connsiteY6" fmla="*/ 342 h 708575"/>
                  <a:gd name="connsiteX7" fmla="*/ 372836 w 470145"/>
                  <a:gd name="connsiteY7" fmla="*/ 98954 h 708575"/>
                  <a:gd name="connsiteX8" fmla="*/ 458001 w 470145"/>
                  <a:gd name="connsiteY8" fmla="*/ 269283 h 708575"/>
                  <a:gd name="connsiteX9" fmla="*/ 462483 w 470145"/>
                  <a:gd name="connsiteY9" fmla="*/ 430648 h 708575"/>
                  <a:gd name="connsiteX10" fmla="*/ 390765 w 470145"/>
                  <a:gd name="connsiteY10" fmla="*/ 583048 h 708575"/>
                  <a:gd name="connsiteX11" fmla="*/ 238365 w 470145"/>
                  <a:gd name="connsiteY11" fmla="*/ 708554 h 70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0145" h="708575">
                    <a:moveTo>
                      <a:pt x="238365" y="708554"/>
                    </a:moveTo>
                    <a:cubicBezTo>
                      <a:pt x="189059" y="710048"/>
                      <a:pt x="131536" y="634595"/>
                      <a:pt x="94930" y="592013"/>
                    </a:cubicBezTo>
                    <a:cubicBezTo>
                      <a:pt x="58324" y="549431"/>
                      <a:pt x="34418" y="493401"/>
                      <a:pt x="18730" y="453060"/>
                    </a:cubicBezTo>
                    <a:cubicBezTo>
                      <a:pt x="3042" y="412719"/>
                      <a:pt x="-2187" y="389560"/>
                      <a:pt x="801" y="349966"/>
                    </a:cubicBezTo>
                    <a:cubicBezTo>
                      <a:pt x="3789" y="310372"/>
                      <a:pt x="14994" y="261813"/>
                      <a:pt x="36659" y="215495"/>
                    </a:cubicBezTo>
                    <a:cubicBezTo>
                      <a:pt x="58324" y="169177"/>
                      <a:pt x="98665" y="107919"/>
                      <a:pt x="130789" y="72060"/>
                    </a:cubicBezTo>
                    <a:cubicBezTo>
                      <a:pt x="162913" y="36201"/>
                      <a:pt x="189060" y="-4140"/>
                      <a:pt x="229401" y="342"/>
                    </a:cubicBezTo>
                    <a:cubicBezTo>
                      <a:pt x="269742" y="4824"/>
                      <a:pt x="334736" y="54131"/>
                      <a:pt x="372836" y="98954"/>
                    </a:cubicBezTo>
                    <a:cubicBezTo>
                      <a:pt x="410936" y="143777"/>
                      <a:pt x="443060" y="214001"/>
                      <a:pt x="458001" y="269283"/>
                    </a:cubicBezTo>
                    <a:cubicBezTo>
                      <a:pt x="472942" y="324565"/>
                      <a:pt x="473689" y="378354"/>
                      <a:pt x="462483" y="430648"/>
                    </a:cubicBezTo>
                    <a:cubicBezTo>
                      <a:pt x="451277" y="482942"/>
                      <a:pt x="426624" y="537477"/>
                      <a:pt x="390765" y="583048"/>
                    </a:cubicBezTo>
                    <a:cubicBezTo>
                      <a:pt x="354906" y="628618"/>
                      <a:pt x="287671" y="707060"/>
                      <a:pt x="238365" y="708554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" name="Ellipse 36"/>
              <p:cNvSpPr/>
              <p:nvPr/>
            </p:nvSpPr>
            <p:spPr>
              <a:xfrm>
                <a:off x="-2182409" y="4006346"/>
                <a:ext cx="1266489" cy="945105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00"/>
              </a:p>
            </p:txBody>
          </p:sp>
          <p:sp>
            <p:nvSpPr>
              <p:cNvPr id="38" name="Ellipse 37"/>
              <p:cNvSpPr/>
              <p:nvPr/>
            </p:nvSpPr>
            <p:spPr>
              <a:xfrm>
                <a:off x="-2898830" y="4014065"/>
                <a:ext cx="1223639" cy="945105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9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 sz="1800" b="1" kern="0" dirty="0" smtClean="0"/>
          </a:p>
          <a:p>
            <a:r>
              <a:rPr lang="de-DE" altLang="de-DE" sz="1800" b="1" kern="0" dirty="0" smtClean="0"/>
              <a:t>Basis und variable Anteile von </a:t>
            </a:r>
          </a:p>
          <a:p>
            <a:r>
              <a:rPr lang="de-DE" altLang="de-DE" sz="1800" b="1" kern="0" dirty="0" smtClean="0"/>
              <a:t>ZEUS </a:t>
            </a:r>
            <a:r>
              <a:rPr lang="de-DE" altLang="de-DE" sz="1800" b="1" kern="0" dirty="0"/>
              <a:t>und SHAPS*</a:t>
            </a:r>
            <a:endParaRPr lang="de-DE" altLang="de-DE" sz="1800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44549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spcBef>
                <a:spcPct val="0"/>
              </a:spcBef>
              <a:spcAft>
                <a:spcPts val="0"/>
              </a:spcAft>
            </a:pPr>
            <a:r>
              <a:rPr lang="de-DE" altLang="de-DE" dirty="0">
                <a:solidFill>
                  <a:srgbClr val="FF6600"/>
                </a:solidFill>
              </a:rPr>
              <a:t>Berechnung der Varianten 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107504" y="2177279"/>
            <a:ext cx="8928992" cy="3907016"/>
            <a:chOff x="107504" y="744959"/>
            <a:chExt cx="8928992" cy="3907016"/>
          </a:xfrm>
        </p:grpSpPr>
        <p:grpSp>
          <p:nvGrpSpPr>
            <p:cNvPr id="4" name="Gruppieren 3"/>
            <p:cNvGrpSpPr/>
            <p:nvPr/>
          </p:nvGrpSpPr>
          <p:grpSpPr>
            <a:xfrm>
              <a:off x="107504" y="744959"/>
              <a:ext cx="8928992" cy="3907016"/>
              <a:chOff x="107504" y="116632"/>
              <a:chExt cx="8928992" cy="3907016"/>
            </a:xfrm>
          </p:grpSpPr>
          <p:sp>
            <p:nvSpPr>
              <p:cNvPr id="15" name="Textfeld 14"/>
              <p:cNvSpPr txBox="1"/>
              <p:nvPr/>
            </p:nvSpPr>
            <p:spPr>
              <a:xfrm>
                <a:off x="1102506" y="1052736"/>
                <a:ext cx="16430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dirty="0" smtClean="0"/>
                  <a:t>zeus</a:t>
                </a:r>
                <a:r>
                  <a:rPr lang="de-DE" sz="1400" baseline="-25000" dirty="0" smtClean="0"/>
                  <a:t>1</a:t>
                </a:r>
                <a:r>
                  <a:rPr lang="de-DE" sz="1400" dirty="0" smtClean="0"/>
                  <a:t>: </a:t>
                </a:r>
                <a:r>
                  <a:rPr lang="de-DE" sz="1400" dirty="0" err="1" smtClean="0"/>
                  <a:t>Physical</a:t>
                </a:r>
                <a:endParaRPr lang="de-DE" sz="1400" dirty="0"/>
              </a:p>
            </p:txBody>
          </p:sp>
          <p:sp>
            <p:nvSpPr>
              <p:cNvPr id="16" name="Ellipse 15"/>
              <p:cNvSpPr/>
              <p:nvPr/>
            </p:nvSpPr>
            <p:spPr>
              <a:xfrm>
                <a:off x="847552" y="2319620"/>
                <a:ext cx="142876" cy="142877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  <p:sp>
            <p:nvSpPr>
              <p:cNvPr id="17" name="Textfeld 16"/>
              <p:cNvSpPr txBox="1"/>
              <p:nvPr/>
            </p:nvSpPr>
            <p:spPr>
              <a:xfrm>
                <a:off x="107504" y="2491895"/>
                <a:ext cx="1643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dirty="0" smtClean="0"/>
                  <a:t>bbzeus</a:t>
                </a:r>
                <a:r>
                  <a:rPr lang="de-DE" sz="1400" baseline="-25000" dirty="0" smtClean="0"/>
                  <a:t>1</a:t>
                </a:r>
                <a:r>
                  <a:rPr lang="de-DE" sz="1400" dirty="0" smtClean="0"/>
                  <a:t>: </a:t>
                </a:r>
              </a:p>
              <a:p>
                <a:pPr algn="ctr"/>
                <a:r>
                  <a:rPr lang="de-DE" sz="1400" dirty="0" err="1"/>
                  <a:t>Mechanics</a:t>
                </a:r>
                <a:r>
                  <a:rPr lang="de-DE" sz="1400" dirty="0"/>
                  <a:t>   </a:t>
                </a:r>
                <a:r>
                  <a:rPr lang="de-DE" sz="1400" dirty="0" smtClean="0"/>
                  <a:t>    Block</a:t>
                </a:r>
                <a:endParaRPr lang="de-DE" sz="1400" dirty="0"/>
              </a:p>
            </p:txBody>
          </p:sp>
          <p:cxnSp>
            <p:nvCxnSpPr>
              <p:cNvPr id="18" name="Gerade Verbindung 17"/>
              <p:cNvCxnSpPr>
                <a:stCxn id="31" idx="2"/>
                <a:endCxn id="16" idx="7"/>
              </p:cNvCxnSpPr>
              <p:nvPr/>
            </p:nvCxnSpPr>
            <p:spPr>
              <a:xfrm flipH="1">
                <a:off x="969504" y="1440883"/>
                <a:ext cx="1144020" cy="899661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feld 18"/>
              <p:cNvSpPr txBox="1"/>
              <p:nvPr/>
            </p:nvSpPr>
            <p:spPr>
              <a:xfrm>
                <a:off x="325238" y="1556792"/>
                <a:ext cx="18573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 smtClean="0"/>
                  <a:t>(zeus</a:t>
                </a:r>
                <a:r>
                  <a:rPr lang="de-DE" sz="1400" baseline="-25000" dirty="0" smtClean="0"/>
                  <a:t>1</a:t>
                </a:r>
                <a:r>
                  <a:rPr lang="de-DE" sz="1400" dirty="0" smtClean="0"/>
                  <a:t>, bbzeus</a:t>
                </a:r>
                <a:r>
                  <a:rPr lang="de-DE" sz="1400" baseline="-25000" dirty="0" smtClean="0"/>
                  <a:t>1</a:t>
                </a:r>
                <a:r>
                  <a:rPr lang="de-DE" sz="1400" dirty="0" smtClean="0"/>
                  <a:t>): </a:t>
                </a:r>
                <a:r>
                  <a:rPr lang="de-DE" sz="1400" dirty="0" err="1" smtClean="0"/>
                  <a:t>hasLinkTo</a:t>
                </a:r>
                <a:endParaRPr lang="de-DE" sz="1400" dirty="0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1203584" y="3284984"/>
                <a:ext cx="200026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dirty="0" smtClean="0"/>
                  <a:t>zeuscover</a:t>
                </a:r>
                <a:r>
                  <a:rPr lang="de-DE" sz="1400" baseline="-25000" dirty="0" smtClean="0"/>
                  <a:t>1</a:t>
                </a:r>
                <a:r>
                  <a:rPr lang="de-DE" sz="1400" dirty="0" smtClean="0"/>
                  <a:t>: </a:t>
                </a:r>
              </a:p>
              <a:p>
                <a:pPr algn="ctr"/>
                <a:r>
                  <a:rPr lang="de-DE" sz="1400" dirty="0" err="1" smtClean="0"/>
                  <a:t>Mechanics</a:t>
                </a:r>
                <a:r>
                  <a:rPr lang="de-DE" sz="1400" dirty="0" smtClean="0"/>
                  <a:t>       </a:t>
                </a:r>
                <a:r>
                  <a:rPr lang="de-DE" sz="1400" dirty="0"/>
                  <a:t>Block</a:t>
                </a:r>
              </a:p>
              <a:p>
                <a:pPr algn="ctr"/>
                <a:endParaRPr lang="de-DE" sz="1400" dirty="0"/>
              </a:p>
            </p:txBody>
          </p:sp>
          <p:sp>
            <p:nvSpPr>
              <p:cNvPr id="21" name="Textfeld 20"/>
              <p:cNvSpPr txBox="1"/>
              <p:nvPr/>
            </p:nvSpPr>
            <p:spPr>
              <a:xfrm>
                <a:off x="2175395" y="2204864"/>
                <a:ext cx="131648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 smtClean="0"/>
                  <a:t>(zeus</a:t>
                </a:r>
                <a:r>
                  <a:rPr lang="de-DE" sz="1400" baseline="-25000" dirty="0" smtClean="0"/>
                  <a:t>1</a:t>
                </a:r>
                <a:r>
                  <a:rPr lang="de-DE" sz="1400" dirty="0" smtClean="0"/>
                  <a:t>, zeuscover</a:t>
                </a:r>
                <a:r>
                  <a:rPr lang="de-DE" sz="1400" baseline="-25000" dirty="0" smtClean="0"/>
                  <a:t>1</a:t>
                </a:r>
                <a:r>
                  <a:rPr lang="de-DE" sz="1400" dirty="0" smtClean="0"/>
                  <a:t>): </a:t>
                </a:r>
                <a:r>
                  <a:rPr lang="de-DE" sz="1400" dirty="0" err="1" smtClean="0"/>
                  <a:t>hasLinkTo</a:t>
                </a:r>
                <a:endParaRPr lang="de-DE" sz="1400" dirty="0"/>
              </a:p>
            </p:txBody>
          </p:sp>
          <p:sp>
            <p:nvSpPr>
              <p:cNvPr id="22" name="Textfeld 21"/>
              <p:cNvSpPr txBox="1"/>
              <p:nvPr/>
            </p:nvSpPr>
            <p:spPr>
              <a:xfrm>
                <a:off x="3144950" y="2564904"/>
                <a:ext cx="1643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dirty="0" smtClean="0"/>
                  <a:t>ccdm</a:t>
                </a:r>
                <a:r>
                  <a:rPr lang="de-DE" sz="1400" baseline="-25000" dirty="0" smtClean="0"/>
                  <a:t>1</a:t>
                </a:r>
                <a:r>
                  <a:rPr lang="de-DE" sz="1400" dirty="0" smtClean="0"/>
                  <a:t>: </a:t>
                </a:r>
              </a:p>
              <a:p>
                <a:pPr algn="ctr"/>
                <a:r>
                  <a:rPr lang="de-DE" sz="1400" dirty="0" err="1"/>
                  <a:t>Mechanics</a:t>
                </a:r>
                <a:r>
                  <a:rPr lang="de-DE" sz="1400" dirty="0"/>
                  <a:t>       Block</a:t>
                </a:r>
              </a:p>
            </p:txBody>
          </p:sp>
          <p:sp>
            <p:nvSpPr>
              <p:cNvPr id="23" name="Textfeld 22"/>
              <p:cNvSpPr txBox="1"/>
              <p:nvPr/>
            </p:nvSpPr>
            <p:spPr>
              <a:xfrm>
                <a:off x="2640894" y="1772816"/>
                <a:ext cx="1643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400" dirty="0" smtClean="0"/>
                  <a:t>(zeus</a:t>
                </a:r>
                <a:r>
                  <a:rPr lang="de-DE" sz="1400" baseline="-25000" dirty="0" smtClean="0"/>
                  <a:t>1</a:t>
                </a:r>
                <a:r>
                  <a:rPr lang="de-DE" sz="1400" dirty="0" smtClean="0"/>
                  <a:t>, ccdm</a:t>
                </a:r>
                <a:r>
                  <a:rPr lang="de-DE" sz="1400" baseline="-25000" dirty="0" smtClean="0"/>
                  <a:t>1</a:t>
                </a:r>
                <a:r>
                  <a:rPr lang="de-DE" sz="1400" dirty="0" smtClean="0"/>
                  <a:t>): </a:t>
                </a:r>
              </a:p>
              <a:p>
                <a:pPr algn="r"/>
                <a:r>
                  <a:rPr lang="de-DE" sz="1400" dirty="0" err="1" smtClean="0"/>
                  <a:t>hasLinkTo</a:t>
                </a:r>
                <a:endParaRPr lang="de-DE" sz="1400" dirty="0"/>
              </a:p>
            </p:txBody>
          </p:sp>
          <p:sp>
            <p:nvSpPr>
              <p:cNvPr id="24" name="Textfeld 23"/>
              <p:cNvSpPr txBox="1"/>
              <p:nvPr/>
            </p:nvSpPr>
            <p:spPr>
              <a:xfrm>
                <a:off x="6313302" y="1279799"/>
                <a:ext cx="16430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dirty="0" smtClean="0"/>
                  <a:t>shaps</a:t>
                </a:r>
                <a:r>
                  <a:rPr lang="de-DE" sz="1400" baseline="-25000" dirty="0" smtClean="0"/>
                  <a:t>2</a:t>
                </a:r>
                <a:r>
                  <a:rPr lang="de-DE" sz="1400" dirty="0" smtClean="0"/>
                  <a:t>: </a:t>
                </a:r>
                <a:r>
                  <a:rPr lang="de-DE" sz="1400" dirty="0" err="1" smtClean="0"/>
                  <a:t>Physical</a:t>
                </a:r>
                <a:endParaRPr lang="de-DE" sz="1400" dirty="0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4801134" y="2564904"/>
                <a:ext cx="1643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dirty="0" smtClean="0"/>
                  <a:t>bbshaps</a:t>
                </a:r>
                <a:r>
                  <a:rPr lang="de-DE" sz="1400" baseline="-25000" dirty="0" smtClean="0"/>
                  <a:t>2</a:t>
                </a:r>
                <a:r>
                  <a:rPr lang="de-DE" sz="1400" dirty="0" smtClean="0"/>
                  <a:t>: </a:t>
                </a:r>
              </a:p>
              <a:p>
                <a:pPr algn="ctr"/>
                <a:r>
                  <a:rPr lang="de-DE" sz="1400" dirty="0" err="1"/>
                  <a:t>Mechanics</a:t>
                </a:r>
                <a:r>
                  <a:rPr lang="de-DE" sz="1400" dirty="0"/>
                  <a:t> </a:t>
                </a:r>
                <a:r>
                  <a:rPr lang="de-DE" sz="1400" dirty="0" smtClean="0"/>
                  <a:t>    Block</a:t>
                </a:r>
                <a:endParaRPr lang="de-DE" sz="1400" dirty="0"/>
              </a:p>
            </p:txBody>
          </p:sp>
          <p:sp>
            <p:nvSpPr>
              <p:cNvPr id="26" name="Textfeld 25"/>
              <p:cNvSpPr txBox="1"/>
              <p:nvPr/>
            </p:nvSpPr>
            <p:spPr>
              <a:xfrm>
                <a:off x="4572000" y="1772816"/>
                <a:ext cx="20717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 smtClean="0"/>
                  <a:t>(shaps</a:t>
                </a:r>
                <a:r>
                  <a:rPr lang="de-DE" sz="1400" baseline="-25000" dirty="0" smtClean="0"/>
                  <a:t>2</a:t>
                </a:r>
                <a:r>
                  <a:rPr lang="de-DE" sz="1400" dirty="0" smtClean="0"/>
                  <a:t>, bbshaps</a:t>
                </a:r>
                <a:r>
                  <a:rPr lang="de-DE" sz="1400" baseline="-25000" dirty="0" smtClean="0"/>
                  <a:t>2</a:t>
                </a:r>
                <a:r>
                  <a:rPr lang="de-DE" sz="1400" dirty="0" smtClean="0"/>
                  <a:t>): </a:t>
                </a:r>
                <a:r>
                  <a:rPr lang="de-DE" sz="1400" dirty="0" err="1" smtClean="0"/>
                  <a:t>hasLinkTo</a:t>
                </a:r>
                <a:endParaRPr lang="de-DE" sz="1400" dirty="0"/>
              </a:p>
            </p:txBody>
          </p:sp>
          <p:sp>
            <p:nvSpPr>
              <p:cNvPr id="27" name="Textfeld 26"/>
              <p:cNvSpPr txBox="1"/>
              <p:nvPr/>
            </p:nvSpPr>
            <p:spPr>
              <a:xfrm>
                <a:off x="5454906" y="3121223"/>
                <a:ext cx="23574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dirty="0" smtClean="0"/>
                  <a:t>shapscover</a:t>
                </a:r>
                <a:r>
                  <a:rPr lang="de-DE" sz="1400" baseline="-25000" dirty="0" smtClean="0"/>
                  <a:t>2</a:t>
                </a:r>
                <a:r>
                  <a:rPr lang="de-DE" sz="1400" dirty="0" smtClean="0"/>
                  <a:t>: </a:t>
                </a:r>
              </a:p>
              <a:p>
                <a:pPr algn="ctr"/>
                <a:r>
                  <a:rPr lang="de-DE" sz="1400" dirty="0" err="1" smtClean="0"/>
                  <a:t>Mechanics</a:t>
                </a:r>
                <a:r>
                  <a:rPr lang="de-DE" sz="1400" dirty="0" smtClean="0"/>
                  <a:t>      Block</a:t>
                </a:r>
                <a:endParaRPr lang="de-DE" sz="1400" dirty="0"/>
              </a:p>
            </p:txBody>
          </p:sp>
          <p:sp>
            <p:nvSpPr>
              <p:cNvPr id="28" name="Textfeld 27"/>
              <p:cNvSpPr txBox="1"/>
              <p:nvPr/>
            </p:nvSpPr>
            <p:spPr>
              <a:xfrm>
                <a:off x="6551981" y="2060848"/>
                <a:ext cx="118837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 smtClean="0"/>
                  <a:t>(</a:t>
                </a:r>
                <a:r>
                  <a:rPr lang="de-DE" sz="1400" dirty="0" err="1" smtClean="0"/>
                  <a:t>shaps</a:t>
                </a:r>
                <a:r>
                  <a:rPr lang="de-DE" sz="1400" dirty="0" smtClean="0"/>
                  <a:t>, </a:t>
                </a:r>
                <a:r>
                  <a:rPr lang="de-DE" sz="1400" dirty="0" err="1" smtClean="0"/>
                  <a:t>shapscover</a:t>
                </a:r>
                <a:r>
                  <a:rPr lang="de-DE" sz="1400" dirty="0" smtClean="0"/>
                  <a:t>): </a:t>
                </a:r>
                <a:r>
                  <a:rPr lang="de-DE" sz="1400" dirty="0" err="1" smtClean="0"/>
                  <a:t>hasLinkTo</a:t>
                </a:r>
                <a:endParaRPr lang="de-DE" sz="1400" dirty="0"/>
              </a:p>
            </p:txBody>
          </p:sp>
          <p:sp>
            <p:nvSpPr>
              <p:cNvPr id="29" name="Textfeld 28"/>
              <p:cNvSpPr txBox="1"/>
              <p:nvPr/>
            </p:nvSpPr>
            <p:spPr>
              <a:xfrm>
                <a:off x="7393422" y="2599616"/>
                <a:ext cx="16430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dirty="0" smtClean="0"/>
                  <a:t>shutter</a:t>
                </a:r>
                <a:r>
                  <a:rPr lang="de-DE" sz="1400" baseline="-25000" dirty="0" smtClean="0"/>
                  <a:t>2</a:t>
                </a:r>
                <a:r>
                  <a:rPr lang="de-DE" sz="1400" dirty="0" smtClean="0"/>
                  <a:t>: Block</a:t>
                </a:r>
                <a:endParaRPr lang="de-DE" sz="1400" dirty="0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6533316" y="1681644"/>
                <a:ext cx="21431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400" dirty="0" smtClean="0"/>
                  <a:t>(shaps</a:t>
                </a:r>
                <a:r>
                  <a:rPr lang="de-DE" sz="1400" baseline="-25000" dirty="0" smtClean="0"/>
                  <a:t>2</a:t>
                </a:r>
                <a:r>
                  <a:rPr lang="de-DE" sz="1400" dirty="0" smtClean="0"/>
                  <a:t>, shutter</a:t>
                </a:r>
                <a:r>
                  <a:rPr lang="de-DE" sz="1400" baseline="-25000" dirty="0" smtClean="0"/>
                  <a:t>2</a:t>
                </a:r>
                <a:r>
                  <a:rPr lang="de-DE" sz="1400" dirty="0" smtClean="0"/>
                  <a:t>): </a:t>
                </a:r>
              </a:p>
              <a:p>
                <a:pPr algn="r"/>
                <a:r>
                  <a:rPr lang="de-DE" sz="1400" dirty="0" err="1" smtClean="0"/>
                  <a:t>hasLinkTo</a:t>
                </a:r>
                <a:endParaRPr lang="de-DE" sz="1400" dirty="0"/>
              </a:p>
            </p:txBody>
          </p:sp>
          <p:sp>
            <p:nvSpPr>
              <p:cNvPr id="31" name="Ellipse 30"/>
              <p:cNvSpPr/>
              <p:nvPr/>
            </p:nvSpPr>
            <p:spPr>
              <a:xfrm>
                <a:off x="2113524" y="1369444"/>
                <a:ext cx="142876" cy="142877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  <p:cxnSp>
            <p:nvCxnSpPr>
              <p:cNvPr id="32" name="Gerade Verbindung 31"/>
              <p:cNvCxnSpPr>
                <a:stCxn id="31" idx="6"/>
                <a:endCxn id="33" idx="1"/>
              </p:cNvCxnSpPr>
              <p:nvPr/>
            </p:nvCxnSpPr>
            <p:spPr>
              <a:xfrm>
                <a:off x="2256400" y="1440883"/>
                <a:ext cx="1473568" cy="1000929"/>
              </a:xfrm>
              <a:prstGeom prst="line">
                <a:avLst/>
              </a:prstGeom>
              <a:ln w="25400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Ellipse 32"/>
              <p:cNvSpPr/>
              <p:nvPr/>
            </p:nvSpPr>
            <p:spPr>
              <a:xfrm>
                <a:off x="3709044" y="2420888"/>
                <a:ext cx="142876" cy="142877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  <p:sp>
            <p:nvSpPr>
              <p:cNvPr id="34" name="Ellipse 33"/>
              <p:cNvSpPr/>
              <p:nvPr/>
            </p:nvSpPr>
            <p:spPr>
              <a:xfrm>
                <a:off x="2124868" y="3068960"/>
                <a:ext cx="142876" cy="142877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  <p:cxnSp>
            <p:nvCxnSpPr>
              <p:cNvPr id="35" name="Gerade Verbindung 34"/>
              <p:cNvCxnSpPr>
                <a:stCxn id="31" idx="4"/>
                <a:endCxn id="34" idx="0"/>
              </p:cNvCxnSpPr>
              <p:nvPr/>
            </p:nvCxnSpPr>
            <p:spPr>
              <a:xfrm>
                <a:off x="2184962" y="1512321"/>
                <a:ext cx="11344" cy="1556639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Ellipse 35"/>
              <p:cNvSpPr/>
              <p:nvPr/>
            </p:nvSpPr>
            <p:spPr>
              <a:xfrm>
                <a:off x="5437236" y="2399404"/>
                <a:ext cx="142876" cy="142877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  <p:cxnSp>
            <p:nvCxnSpPr>
              <p:cNvPr id="37" name="Gerade Verbindung 36"/>
              <p:cNvCxnSpPr>
                <a:stCxn id="38" idx="2"/>
                <a:endCxn id="36" idx="7"/>
              </p:cNvCxnSpPr>
              <p:nvPr/>
            </p:nvCxnSpPr>
            <p:spPr>
              <a:xfrm flipH="1">
                <a:off x="5559188" y="1577693"/>
                <a:ext cx="958168" cy="842635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Ellipse 37"/>
              <p:cNvSpPr/>
              <p:nvPr/>
            </p:nvSpPr>
            <p:spPr>
              <a:xfrm>
                <a:off x="6517356" y="1506254"/>
                <a:ext cx="142876" cy="142877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  <p:cxnSp>
            <p:nvCxnSpPr>
              <p:cNvPr id="39" name="Gerade Verbindung 38"/>
              <p:cNvCxnSpPr>
                <a:stCxn id="38" idx="6"/>
                <a:endCxn id="40" idx="1"/>
              </p:cNvCxnSpPr>
              <p:nvPr/>
            </p:nvCxnSpPr>
            <p:spPr>
              <a:xfrm>
                <a:off x="6660232" y="1577693"/>
                <a:ext cx="1462224" cy="864119"/>
              </a:xfrm>
              <a:prstGeom prst="line">
                <a:avLst/>
              </a:prstGeom>
              <a:ln w="254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Ellipse 39"/>
              <p:cNvSpPr/>
              <p:nvPr/>
            </p:nvSpPr>
            <p:spPr>
              <a:xfrm>
                <a:off x="8101532" y="2420888"/>
                <a:ext cx="142876" cy="142877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  <p:sp>
            <p:nvSpPr>
              <p:cNvPr id="41" name="Ellipse 40"/>
              <p:cNvSpPr/>
              <p:nvPr/>
            </p:nvSpPr>
            <p:spPr>
              <a:xfrm>
                <a:off x="6516216" y="2892719"/>
                <a:ext cx="142876" cy="142877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  <p:cxnSp>
            <p:nvCxnSpPr>
              <p:cNvPr id="42" name="Gerade Verbindung 41"/>
              <p:cNvCxnSpPr>
                <a:stCxn id="38" idx="4"/>
                <a:endCxn id="41" idx="0"/>
              </p:cNvCxnSpPr>
              <p:nvPr/>
            </p:nvCxnSpPr>
            <p:spPr>
              <a:xfrm flipH="1">
                <a:off x="6587654" y="1649131"/>
                <a:ext cx="1140" cy="1243588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Ellipse 42"/>
              <p:cNvSpPr/>
              <p:nvPr/>
            </p:nvSpPr>
            <p:spPr>
              <a:xfrm>
                <a:off x="4357116" y="591073"/>
                <a:ext cx="142876" cy="142877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  <p:cxnSp>
            <p:nvCxnSpPr>
              <p:cNvPr id="44" name="Gerade Verbindung 43"/>
              <p:cNvCxnSpPr>
                <a:stCxn id="43" idx="2"/>
                <a:endCxn id="31" idx="7"/>
              </p:cNvCxnSpPr>
              <p:nvPr/>
            </p:nvCxnSpPr>
            <p:spPr>
              <a:xfrm flipH="1">
                <a:off x="2235476" y="662512"/>
                <a:ext cx="2121640" cy="727856"/>
              </a:xfrm>
              <a:prstGeom prst="line">
                <a:avLst/>
              </a:prstGeom>
              <a:ln w="25400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44"/>
              <p:cNvCxnSpPr>
                <a:stCxn id="43" idx="6"/>
                <a:endCxn id="38" idx="0"/>
              </p:cNvCxnSpPr>
              <p:nvPr/>
            </p:nvCxnSpPr>
            <p:spPr>
              <a:xfrm>
                <a:off x="4499992" y="662512"/>
                <a:ext cx="2088802" cy="843742"/>
              </a:xfrm>
              <a:prstGeom prst="line">
                <a:avLst/>
              </a:prstGeom>
              <a:ln w="254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feld 45"/>
              <p:cNvSpPr txBox="1"/>
              <p:nvPr/>
            </p:nvSpPr>
            <p:spPr>
              <a:xfrm>
                <a:off x="2987824" y="116632"/>
                <a:ext cx="32992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dirty="0" smtClean="0"/>
                  <a:t>ape</a:t>
                </a:r>
                <a:r>
                  <a:rPr lang="de-DE" sz="1400" baseline="-25000" dirty="0" smtClean="0"/>
                  <a:t>1</a:t>
                </a:r>
                <a:r>
                  <a:rPr lang="de-DE" sz="1400" dirty="0" smtClean="0"/>
                  <a:t>: </a:t>
                </a:r>
              </a:p>
              <a:p>
                <a:pPr algn="ctr"/>
                <a:r>
                  <a:rPr lang="de-DE" sz="1400" dirty="0" smtClean="0"/>
                  <a:t>System       Variation </a:t>
                </a:r>
                <a:r>
                  <a:rPr lang="de-DE" sz="1400" dirty="0" err="1" smtClean="0"/>
                  <a:t>point</a:t>
                </a:r>
                <a:endParaRPr lang="de-DE" sz="1400" dirty="0"/>
              </a:p>
            </p:txBody>
          </p:sp>
          <p:sp>
            <p:nvSpPr>
              <p:cNvPr id="47" name="Textfeld 46"/>
              <p:cNvSpPr txBox="1"/>
              <p:nvPr/>
            </p:nvSpPr>
            <p:spPr>
              <a:xfrm>
                <a:off x="1850516" y="692696"/>
                <a:ext cx="18573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/>
                  <a:t>(</a:t>
                </a:r>
                <a:r>
                  <a:rPr lang="de-DE" sz="1400" dirty="0" smtClean="0"/>
                  <a:t>ape</a:t>
                </a:r>
                <a:r>
                  <a:rPr lang="de-DE" sz="1400" baseline="-25000" dirty="0" smtClean="0"/>
                  <a:t>1</a:t>
                </a:r>
                <a:r>
                  <a:rPr lang="de-DE" sz="1400" dirty="0" smtClean="0"/>
                  <a:t>,</a:t>
                </a:r>
                <a:r>
                  <a:rPr lang="de-DE" sz="1400" baseline="-25000" dirty="0" smtClean="0"/>
                  <a:t> </a:t>
                </a:r>
                <a:r>
                  <a:rPr lang="de-DE" sz="1400" dirty="0" smtClean="0"/>
                  <a:t>zeus</a:t>
                </a:r>
                <a:r>
                  <a:rPr lang="de-DE" sz="1400" baseline="-25000" dirty="0" smtClean="0"/>
                  <a:t>1</a:t>
                </a:r>
                <a:r>
                  <a:rPr lang="de-DE" sz="1400" dirty="0" smtClean="0"/>
                  <a:t>): </a:t>
                </a:r>
                <a:r>
                  <a:rPr lang="de-DE" sz="1400" dirty="0" err="1" smtClean="0"/>
                  <a:t>zeus</a:t>
                </a:r>
                <a:endParaRPr lang="de-DE" sz="1400" dirty="0"/>
              </a:p>
            </p:txBody>
          </p:sp>
          <p:sp>
            <p:nvSpPr>
              <p:cNvPr id="48" name="Textfeld 47"/>
              <p:cNvSpPr txBox="1"/>
              <p:nvPr/>
            </p:nvSpPr>
            <p:spPr>
              <a:xfrm>
                <a:off x="5162884" y="744959"/>
                <a:ext cx="25054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/>
                  <a:t>(</a:t>
                </a:r>
                <a:r>
                  <a:rPr lang="de-DE" sz="1400" dirty="0" smtClean="0"/>
                  <a:t>ape</a:t>
                </a:r>
                <a:r>
                  <a:rPr lang="de-DE" sz="1400" baseline="-25000" dirty="0" smtClean="0"/>
                  <a:t>1</a:t>
                </a:r>
                <a:r>
                  <a:rPr lang="de-DE" sz="1400" dirty="0" smtClean="0"/>
                  <a:t>,</a:t>
                </a:r>
                <a:r>
                  <a:rPr lang="de-DE" sz="1400" baseline="-25000" dirty="0" smtClean="0"/>
                  <a:t> </a:t>
                </a:r>
                <a:r>
                  <a:rPr lang="de-DE" sz="1400" dirty="0" smtClean="0"/>
                  <a:t>shaps</a:t>
                </a:r>
                <a:r>
                  <a:rPr lang="de-DE" sz="1400" baseline="-25000" dirty="0" smtClean="0"/>
                  <a:t>2</a:t>
                </a:r>
                <a:r>
                  <a:rPr lang="de-DE" sz="1400" dirty="0" smtClean="0"/>
                  <a:t>): </a:t>
                </a:r>
                <a:r>
                  <a:rPr lang="de-DE" sz="1400" dirty="0" err="1" smtClean="0"/>
                  <a:t>shaps</a:t>
                </a:r>
                <a:endParaRPr lang="de-DE" sz="1400" dirty="0"/>
              </a:p>
            </p:txBody>
          </p:sp>
        </p:grpSp>
        <p:sp>
          <p:nvSpPr>
            <p:cNvPr id="5" name="Rechteck 4"/>
            <p:cNvSpPr/>
            <p:nvPr/>
          </p:nvSpPr>
          <p:spPr>
            <a:xfrm>
              <a:off x="4211960" y="908720"/>
              <a:ext cx="2777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⊓</a:t>
              </a:r>
              <a:endParaRPr lang="de-DE" dirty="0"/>
            </a:p>
          </p:txBody>
        </p:sp>
        <p:sp>
          <p:nvSpPr>
            <p:cNvPr id="6" name="Rechteck 5"/>
            <p:cNvSpPr/>
            <p:nvPr/>
          </p:nvSpPr>
          <p:spPr>
            <a:xfrm>
              <a:off x="971600" y="3255947"/>
              <a:ext cx="3497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⊓</a:t>
              </a:r>
              <a:endParaRPr lang="de-DE" dirty="0"/>
            </a:p>
          </p:txBody>
        </p:sp>
        <p:sp>
          <p:nvSpPr>
            <p:cNvPr id="7" name="Rechteck 6"/>
            <p:cNvSpPr/>
            <p:nvPr/>
          </p:nvSpPr>
          <p:spPr>
            <a:xfrm>
              <a:off x="4312234" y="3337247"/>
              <a:ext cx="3497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⊓</a:t>
              </a:r>
              <a:endParaRPr lang="de-DE" dirty="0"/>
            </a:p>
          </p:txBody>
        </p:sp>
        <p:sp>
          <p:nvSpPr>
            <p:cNvPr id="8" name="Ellipse 7"/>
            <p:cNvSpPr/>
            <p:nvPr/>
          </p:nvSpPr>
          <p:spPr>
            <a:xfrm>
              <a:off x="4355976" y="1754210"/>
              <a:ext cx="142876" cy="14287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3995936" y="1465039"/>
              <a:ext cx="11669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/>
                <a:t>pws</a:t>
              </a:r>
              <a:r>
                <a:rPr lang="de-DE" sz="1400" baseline="-25000" dirty="0" smtClean="0"/>
                <a:t>1</a:t>
              </a:r>
              <a:r>
                <a:rPr lang="de-DE" sz="1400" dirty="0" smtClean="0"/>
                <a:t>: Block</a:t>
              </a:r>
              <a:endParaRPr lang="de-DE" sz="1400" dirty="0"/>
            </a:p>
          </p:txBody>
        </p:sp>
        <p:cxnSp>
          <p:nvCxnSpPr>
            <p:cNvPr id="10" name="Gerade Verbindung 9"/>
            <p:cNvCxnSpPr>
              <a:stCxn id="8" idx="2"/>
              <a:endCxn id="31" idx="6"/>
            </p:cNvCxnSpPr>
            <p:nvPr/>
          </p:nvCxnSpPr>
          <p:spPr>
            <a:xfrm flipH="1">
              <a:off x="2256400" y="1825649"/>
              <a:ext cx="2099576" cy="243561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>
              <a:stCxn id="8" idx="6"/>
              <a:endCxn id="38" idx="1"/>
            </p:cNvCxnSpPr>
            <p:nvPr/>
          </p:nvCxnSpPr>
          <p:spPr>
            <a:xfrm>
              <a:off x="4498852" y="1825649"/>
              <a:ext cx="2039428" cy="329856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feld 11"/>
            <p:cNvSpPr txBox="1"/>
            <p:nvPr/>
          </p:nvSpPr>
          <p:spPr>
            <a:xfrm>
              <a:off x="2784910" y="1897087"/>
              <a:ext cx="1643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400" dirty="0" smtClean="0"/>
                <a:t>(pws</a:t>
              </a:r>
              <a:r>
                <a:rPr lang="de-DE" sz="1400" baseline="-25000" dirty="0" smtClean="0"/>
                <a:t>1</a:t>
              </a:r>
              <a:r>
                <a:rPr lang="de-DE" sz="1400" dirty="0" smtClean="0"/>
                <a:t>, zeus</a:t>
              </a:r>
              <a:r>
                <a:rPr lang="de-DE" sz="1400" baseline="-25000" dirty="0" smtClean="0"/>
                <a:t>1</a:t>
              </a:r>
              <a:r>
                <a:rPr lang="de-DE" sz="1400" dirty="0" smtClean="0"/>
                <a:t>): </a:t>
              </a:r>
            </a:p>
            <a:p>
              <a:pPr algn="r"/>
              <a:r>
                <a:rPr lang="de-DE" sz="1400" dirty="0" err="1" smtClean="0"/>
                <a:t>hasPart</a:t>
              </a:r>
              <a:endParaRPr lang="de-DE" sz="1400" dirty="0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4441094" y="1897087"/>
              <a:ext cx="1643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/>
                <a:t>(pws</a:t>
              </a:r>
              <a:r>
                <a:rPr lang="de-DE" sz="1400" baseline="-25000" dirty="0" smtClean="0"/>
                <a:t>1</a:t>
              </a:r>
              <a:r>
                <a:rPr lang="de-DE" sz="1400" dirty="0" smtClean="0"/>
                <a:t>, shaps</a:t>
              </a:r>
              <a:r>
                <a:rPr lang="de-DE" sz="1400" baseline="-25000" dirty="0"/>
                <a:t>2</a:t>
              </a:r>
              <a:r>
                <a:rPr lang="de-DE" sz="1400" dirty="0" smtClean="0"/>
                <a:t>): </a:t>
              </a:r>
            </a:p>
            <a:p>
              <a:r>
                <a:rPr lang="de-DE" sz="1400" dirty="0" err="1" smtClean="0"/>
                <a:t>hasPart</a:t>
              </a:r>
              <a:endParaRPr lang="de-DE" sz="1400" dirty="0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2206000" y="4067780"/>
              <a:ext cx="3497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⊓</a:t>
              </a:r>
              <a:endParaRPr lang="de-DE" dirty="0"/>
            </a:p>
          </p:txBody>
        </p:sp>
      </p:grpSp>
      <p:sp>
        <p:nvSpPr>
          <p:cNvPr id="49" name="Rechteck 48"/>
          <p:cNvSpPr/>
          <p:nvPr/>
        </p:nvSpPr>
        <p:spPr>
          <a:xfrm>
            <a:off x="161510" y="2663915"/>
            <a:ext cx="1863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9900"/>
                </a:solidFill>
              </a:rPr>
              <a:t>∆</a:t>
            </a:r>
            <a:r>
              <a:rPr lang="en-US" b="1" i="1" baseline="-25000" dirty="0" smtClean="0">
                <a:solidFill>
                  <a:srgbClr val="FF9900"/>
                </a:solidFill>
              </a:rPr>
              <a:t>ZEUS, SHAPS* </a:t>
            </a:r>
            <a:endParaRPr lang="de-DE" b="1" dirty="0">
              <a:solidFill>
                <a:srgbClr val="FF9900"/>
              </a:solidFill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7272300" y="2841638"/>
            <a:ext cx="1816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∆</a:t>
            </a:r>
            <a:r>
              <a:rPr lang="en-US" b="1" i="1" baseline="-25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SHAPS*, ZEUS</a:t>
            </a:r>
            <a:endParaRPr lang="de-DE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1" name="Rechteck 50"/>
          <p:cNvSpPr/>
          <p:nvPr/>
        </p:nvSpPr>
        <p:spPr>
          <a:xfrm>
            <a:off x="6660232" y="5345631"/>
            <a:ext cx="349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⊓</a:t>
            </a:r>
            <a:endParaRPr lang="de-DE" dirty="0"/>
          </a:p>
        </p:txBody>
      </p:sp>
      <p:sp>
        <p:nvSpPr>
          <p:cNvPr id="52" name="Rechteck 51"/>
          <p:cNvSpPr/>
          <p:nvPr/>
        </p:nvSpPr>
        <p:spPr>
          <a:xfrm>
            <a:off x="5977419" y="4734145"/>
            <a:ext cx="349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⊓</a:t>
            </a:r>
            <a:endParaRPr lang="de-DE" dirty="0"/>
          </a:p>
        </p:txBody>
      </p:sp>
      <p:sp>
        <p:nvSpPr>
          <p:cNvPr id="53" name="Rechteck 52"/>
          <p:cNvSpPr/>
          <p:nvPr/>
        </p:nvSpPr>
        <p:spPr>
          <a:xfrm>
            <a:off x="4279021" y="5321300"/>
            <a:ext cx="1007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i="1" dirty="0" smtClean="0">
                <a:solidFill>
                  <a:srgbClr val="00B050"/>
                </a:solidFill>
              </a:rPr>
              <a:t>Basis</a:t>
            </a:r>
            <a:endParaRPr lang="de-DE" b="1" dirty="0">
              <a:solidFill>
                <a:srgbClr val="00B050"/>
              </a:solidFill>
            </a:endParaRPr>
          </a:p>
        </p:txBody>
      </p:sp>
      <p:sp>
        <p:nvSpPr>
          <p:cNvPr id="54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 sz="1800" b="1" kern="0" dirty="0" smtClean="0"/>
          </a:p>
          <a:p>
            <a:r>
              <a:rPr lang="de-DE" altLang="de-DE" sz="1800" b="1" kern="0" dirty="0" smtClean="0"/>
              <a:t>Basis und variable Anteile von </a:t>
            </a:r>
          </a:p>
          <a:p>
            <a:r>
              <a:rPr lang="de-DE" altLang="de-DE" sz="1800" b="1" kern="0" dirty="0" smtClean="0"/>
              <a:t>ZEUS </a:t>
            </a:r>
            <a:r>
              <a:rPr lang="de-DE" altLang="de-DE" sz="1800" b="1" kern="0" dirty="0"/>
              <a:t>und SHAPS*</a:t>
            </a:r>
            <a:endParaRPr lang="de-DE" altLang="de-DE" sz="1800" b="1" kern="0" dirty="0" smtClean="0"/>
          </a:p>
        </p:txBody>
      </p:sp>
      <p:grpSp>
        <p:nvGrpSpPr>
          <p:cNvPr id="55" name="Gruppieren 54"/>
          <p:cNvGrpSpPr/>
          <p:nvPr/>
        </p:nvGrpSpPr>
        <p:grpSpPr>
          <a:xfrm>
            <a:off x="6912260" y="1287852"/>
            <a:ext cx="1800200" cy="451974"/>
            <a:chOff x="1093983" y="3293985"/>
            <a:chExt cx="7020780" cy="1125125"/>
          </a:xfrm>
        </p:grpSpPr>
        <p:sp>
          <p:nvSpPr>
            <p:cNvPr id="56" name="Rechteck 55"/>
            <p:cNvSpPr/>
            <p:nvPr/>
          </p:nvSpPr>
          <p:spPr>
            <a:xfrm>
              <a:off x="1093983" y="3293985"/>
              <a:ext cx="7020780" cy="112512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57" name="Gruppieren 56"/>
            <p:cNvGrpSpPr/>
            <p:nvPr/>
          </p:nvGrpSpPr>
          <p:grpSpPr>
            <a:xfrm>
              <a:off x="2625881" y="3401931"/>
              <a:ext cx="3701314" cy="960542"/>
              <a:chOff x="-2904600" y="4006346"/>
              <a:chExt cx="1988680" cy="960542"/>
            </a:xfrm>
          </p:grpSpPr>
          <p:sp>
            <p:nvSpPr>
              <p:cNvPr id="58" name="Ellipse 57"/>
              <p:cNvSpPr/>
              <p:nvPr/>
            </p:nvSpPr>
            <p:spPr>
              <a:xfrm>
                <a:off x="-2182409" y="4006347"/>
                <a:ext cx="1263239" cy="945106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00"/>
              </a:p>
            </p:txBody>
          </p:sp>
          <p:sp>
            <p:nvSpPr>
              <p:cNvPr id="59" name="Ellipse 58"/>
              <p:cNvSpPr/>
              <p:nvPr/>
            </p:nvSpPr>
            <p:spPr>
              <a:xfrm>
                <a:off x="-2904600" y="4014065"/>
                <a:ext cx="1228177" cy="952823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Freihandform 59"/>
              <p:cNvSpPr/>
              <p:nvPr/>
            </p:nvSpPr>
            <p:spPr>
              <a:xfrm>
                <a:off x="-2182408" y="4127905"/>
                <a:ext cx="505985" cy="708575"/>
              </a:xfrm>
              <a:custGeom>
                <a:avLst/>
                <a:gdLst>
                  <a:gd name="connsiteX0" fmla="*/ 238365 w 470145"/>
                  <a:gd name="connsiteY0" fmla="*/ 708554 h 708575"/>
                  <a:gd name="connsiteX1" fmla="*/ 94930 w 470145"/>
                  <a:gd name="connsiteY1" fmla="*/ 592013 h 708575"/>
                  <a:gd name="connsiteX2" fmla="*/ 18730 w 470145"/>
                  <a:gd name="connsiteY2" fmla="*/ 453060 h 708575"/>
                  <a:gd name="connsiteX3" fmla="*/ 801 w 470145"/>
                  <a:gd name="connsiteY3" fmla="*/ 349966 h 708575"/>
                  <a:gd name="connsiteX4" fmla="*/ 36659 w 470145"/>
                  <a:gd name="connsiteY4" fmla="*/ 215495 h 708575"/>
                  <a:gd name="connsiteX5" fmla="*/ 130789 w 470145"/>
                  <a:gd name="connsiteY5" fmla="*/ 72060 h 708575"/>
                  <a:gd name="connsiteX6" fmla="*/ 229401 w 470145"/>
                  <a:gd name="connsiteY6" fmla="*/ 342 h 708575"/>
                  <a:gd name="connsiteX7" fmla="*/ 372836 w 470145"/>
                  <a:gd name="connsiteY7" fmla="*/ 98954 h 708575"/>
                  <a:gd name="connsiteX8" fmla="*/ 458001 w 470145"/>
                  <a:gd name="connsiteY8" fmla="*/ 269283 h 708575"/>
                  <a:gd name="connsiteX9" fmla="*/ 462483 w 470145"/>
                  <a:gd name="connsiteY9" fmla="*/ 430648 h 708575"/>
                  <a:gd name="connsiteX10" fmla="*/ 390765 w 470145"/>
                  <a:gd name="connsiteY10" fmla="*/ 583048 h 708575"/>
                  <a:gd name="connsiteX11" fmla="*/ 238365 w 470145"/>
                  <a:gd name="connsiteY11" fmla="*/ 708554 h 70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0145" h="708575">
                    <a:moveTo>
                      <a:pt x="238365" y="708554"/>
                    </a:moveTo>
                    <a:cubicBezTo>
                      <a:pt x="189059" y="710048"/>
                      <a:pt x="131536" y="634595"/>
                      <a:pt x="94930" y="592013"/>
                    </a:cubicBezTo>
                    <a:cubicBezTo>
                      <a:pt x="58324" y="549431"/>
                      <a:pt x="34418" y="493401"/>
                      <a:pt x="18730" y="453060"/>
                    </a:cubicBezTo>
                    <a:cubicBezTo>
                      <a:pt x="3042" y="412719"/>
                      <a:pt x="-2187" y="389560"/>
                      <a:pt x="801" y="349966"/>
                    </a:cubicBezTo>
                    <a:cubicBezTo>
                      <a:pt x="3789" y="310372"/>
                      <a:pt x="14994" y="261813"/>
                      <a:pt x="36659" y="215495"/>
                    </a:cubicBezTo>
                    <a:cubicBezTo>
                      <a:pt x="58324" y="169177"/>
                      <a:pt x="98665" y="107919"/>
                      <a:pt x="130789" y="72060"/>
                    </a:cubicBezTo>
                    <a:cubicBezTo>
                      <a:pt x="162913" y="36201"/>
                      <a:pt x="189060" y="-4140"/>
                      <a:pt x="229401" y="342"/>
                    </a:cubicBezTo>
                    <a:cubicBezTo>
                      <a:pt x="269742" y="4824"/>
                      <a:pt x="334736" y="54131"/>
                      <a:pt x="372836" y="98954"/>
                    </a:cubicBezTo>
                    <a:cubicBezTo>
                      <a:pt x="410936" y="143777"/>
                      <a:pt x="443060" y="214001"/>
                      <a:pt x="458001" y="269283"/>
                    </a:cubicBezTo>
                    <a:cubicBezTo>
                      <a:pt x="472942" y="324565"/>
                      <a:pt x="473689" y="378354"/>
                      <a:pt x="462483" y="430648"/>
                    </a:cubicBezTo>
                    <a:cubicBezTo>
                      <a:pt x="451277" y="482942"/>
                      <a:pt x="426624" y="537477"/>
                      <a:pt x="390765" y="583048"/>
                    </a:cubicBezTo>
                    <a:cubicBezTo>
                      <a:pt x="354906" y="628618"/>
                      <a:pt x="287671" y="707060"/>
                      <a:pt x="238365" y="708554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" name="Ellipse 60"/>
              <p:cNvSpPr/>
              <p:nvPr/>
            </p:nvSpPr>
            <p:spPr>
              <a:xfrm>
                <a:off x="-2182409" y="4006346"/>
                <a:ext cx="1266489" cy="945105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00"/>
              </a:p>
            </p:txBody>
          </p:sp>
          <p:sp>
            <p:nvSpPr>
              <p:cNvPr id="62" name="Ellipse 61"/>
              <p:cNvSpPr/>
              <p:nvPr/>
            </p:nvSpPr>
            <p:spPr>
              <a:xfrm>
                <a:off x="-2898830" y="4014065"/>
                <a:ext cx="1223639" cy="945105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00" dirty="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958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spcBef>
                <a:spcPct val="0"/>
              </a:spcBef>
              <a:spcAft>
                <a:spcPts val="0"/>
              </a:spcAft>
            </a:pPr>
            <a:r>
              <a:rPr lang="de-DE" altLang="de-DE" dirty="0">
                <a:solidFill>
                  <a:srgbClr val="FF6600"/>
                </a:solidFill>
              </a:rPr>
              <a:t>Berechnung der semantischen </a:t>
            </a:r>
            <a:r>
              <a:rPr lang="de-DE" altLang="de-DE" dirty="0" smtClean="0">
                <a:solidFill>
                  <a:srgbClr val="FF6600"/>
                </a:solidFill>
              </a:rPr>
              <a:t>Differenz </a:t>
            </a:r>
            <a:r>
              <a:rPr lang="de-DE" altLang="de-DE" dirty="0">
                <a:solidFill>
                  <a:srgbClr val="FF6600"/>
                </a:solidFill>
              </a:rPr>
              <a:t> </a:t>
            </a:r>
            <a:endParaRPr lang="de-DE" altLang="de-DE" dirty="0" smtClean="0">
              <a:solidFill>
                <a:srgbClr val="FF6600"/>
              </a:solidFill>
            </a:endParaRPr>
          </a:p>
          <a:p>
            <a:pPr marL="57150" indent="0">
              <a:spcBef>
                <a:spcPct val="0"/>
              </a:spcBef>
              <a:spcAft>
                <a:spcPts val="0"/>
              </a:spcAft>
            </a:pPr>
            <a:endParaRPr lang="de-DE" altLang="de-DE" dirty="0" smtClean="0">
              <a:solidFill>
                <a:srgbClr val="FF6600"/>
              </a:solidFill>
            </a:endParaRPr>
          </a:p>
          <a:p>
            <a:pPr lvl="1"/>
            <a:r>
              <a:rPr lang="de-DE" dirty="0" err="1" smtClean="0"/>
              <a:t>Individuennamen</a:t>
            </a:r>
            <a:r>
              <a:rPr lang="de-DE" dirty="0" smtClean="0"/>
              <a:t> von SHAPS und DIPSI unterscheiden sich</a:t>
            </a:r>
          </a:p>
          <a:p>
            <a:pPr lvl="1"/>
            <a:endParaRPr lang="de-DE" dirty="0" smtClean="0"/>
          </a:p>
          <a:p>
            <a:pPr lvl="1"/>
            <a:r>
              <a:rPr lang="de-DE" sz="1800" i="1" dirty="0" smtClean="0"/>
              <a:t>DIPSI = {(</a:t>
            </a:r>
            <a:r>
              <a:rPr lang="de-DE" sz="1800" b="1" i="1" dirty="0" smtClean="0"/>
              <a:t>ape</a:t>
            </a:r>
            <a:r>
              <a:rPr lang="de-DE" sz="1800" b="1" i="1" baseline="-25000" dirty="0" smtClean="0"/>
              <a:t>3</a:t>
            </a:r>
            <a:r>
              <a:rPr lang="de-DE" sz="1800" i="1" dirty="0" smtClean="0"/>
              <a:t>: (APE)), (</a:t>
            </a:r>
            <a:r>
              <a:rPr lang="de-DE" sz="1800" b="1" i="1" dirty="0" smtClean="0"/>
              <a:t>ape</a:t>
            </a:r>
            <a:r>
              <a:rPr lang="de-DE" sz="1800" b="1" i="1" baseline="-25000" dirty="0" smtClean="0"/>
              <a:t>3</a:t>
            </a:r>
            <a:r>
              <a:rPr lang="de-DE" sz="1800" i="1" dirty="0" smtClean="0"/>
              <a:t>: (System ⊓ Variation Point)), (</a:t>
            </a:r>
            <a:r>
              <a:rPr lang="de-DE" sz="1800" b="1" i="1" dirty="0" smtClean="0"/>
              <a:t>dipsi</a:t>
            </a:r>
            <a:r>
              <a:rPr lang="de-DE" sz="1800" b="1" i="1" baseline="-25000" dirty="0" smtClean="0"/>
              <a:t>3</a:t>
            </a:r>
            <a:r>
              <a:rPr lang="de-DE" sz="1800" i="1" dirty="0" smtClean="0"/>
              <a:t>:Physical), (</a:t>
            </a:r>
            <a:r>
              <a:rPr lang="de-DE" sz="1800" b="1" i="1" dirty="0" smtClean="0"/>
              <a:t>dipsi</a:t>
            </a:r>
            <a:r>
              <a:rPr lang="de-DE" sz="1800" b="1" i="1" baseline="-25000" dirty="0" smtClean="0"/>
              <a:t>3</a:t>
            </a:r>
            <a:r>
              <a:rPr lang="de-DE" sz="1800" i="1" dirty="0" smtClean="0"/>
              <a:t>: PWS), ((</a:t>
            </a:r>
            <a:r>
              <a:rPr lang="de-DE" sz="1800" b="1" i="1" dirty="0" smtClean="0"/>
              <a:t>ape</a:t>
            </a:r>
            <a:r>
              <a:rPr lang="de-DE" sz="1800" b="1" i="1" baseline="-25000" dirty="0" smtClean="0"/>
              <a:t>3</a:t>
            </a:r>
            <a:r>
              <a:rPr lang="de-DE" sz="1800" i="1" dirty="0" smtClean="0"/>
              <a:t>, </a:t>
            </a:r>
            <a:r>
              <a:rPr lang="de-DE" sz="1800" b="1" i="1" dirty="0" smtClean="0"/>
              <a:t>dipsi</a:t>
            </a:r>
            <a:r>
              <a:rPr lang="de-DE" sz="1800" b="1" i="1" baseline="-25000" dirty="0" smtClean="0"/>
              <a:t>3</a:t>
            </a:r>
            <a:r>
              <a:rPr lang="de-DE" sz="1800" i="1" dirty="0" smtClean="0"/>
              <a:t>): </a:t>
            </a:r>
            <a:r>
              <a:rPr lang="de-DE" sz="1800" i="1" dirty="0" err="1" smtClean="0"/>
              <a:t>dipsi</a:t>
            </a:r>
            <a:r>
              <a:rPr lang="de-DE" sz="1800" i="1" dirty="0" smtClean="0"/>
              <a:t>), (pws</a:t>
            </a:r>
            <a:r>
              <a:rPr lang="de-DE" sz="1800" i="1" baseline="-25000" dirty="0" smtClean="0"/>
              <a:t>1</a:t>
            </a:r>
            <a:r>
              <a:rPr lang="de-DE" sz="1800" i="1" dirty="0" smtClean="0"/>
              <a:t>:PWS), ((pws</a:t>
            </a:r>
            <a:r>
              <a:rPr lang="de-DE" sz="1800" i="1" baseline="-25000" dirty="0" smtClean="0"/>
              <a:t>1</a:t>
            </a:r>
            <a:r>
              <a:rPr lang="de-DE" sz="1800" i="1" dirty="0" smtClean="0"/>
              <a:t>, </a:t>
            </a:r>
            <a:r>
              <a:rPr lang="de-DE" sz="1800" b="1" i="1" dirty="0" smtClean="0"/>
              <a:t>dipsi</a:t>
            </a:r>
            <a:r>
              <a:rPr lang="de-DE" sz="1800" b="1" i="1" baseline="-25000" dirty="0" smtClean="0"/>
              <a:t>3</a:t>
            </a:r>
            <a:r>
              <a:rPr lang="de-DE" sz="1800" i="1" dirty="0" smtClean="0"/>
              <a:t>):</a:t>
            </a:r>
            <a:r>
              <a:rPr lang="de-DE" sz="1800" i="1" dirty="0" err="1" smtClean="0"/>
              <a:t>hasPart</a:t>
            </a:r>
            <a:r>
              <a:rPr lang="de-DE" sz="1800" i="1" dirty="0" smtClean="0"/>
              <a:t>), (</a:t>
            </a:r>
            <a:r>
              <a:rPr lang="de-DE" sz="1800" b="1" i="1" dirty="0" smtClean="0"/>
              <a:t>breadboard</a:t>
            </a:r>
            <a:r>
              <a:rPr lang="de-DE" sz="1800" b="1" i="1" baseline="-25000" dirty="0" smtClean="0"/>
              <a:t>3</a:t>
            </a:r>
            <a:r>
              <a:rPr lang="de-DE" sz="1800" i="1" dirty="0" smtClean="0"/>
              <a:t>: </a:t>
            </a:r>
            <a:r>
              <a:rPr lang="de-DE" sz="1800" i="1" dirty="0" err="1" smtClean="0"/>
              <a:t>Breadboard</a:t>
            </a:r>
            <a:r>
              <a:rPr lang="de-DE" sz="1800" i="1" dirty="0" smtClean="0"/>
              <a:t>), (</a:t>
            </a:r>
            <a:r>
              <a:rPr lang="de-DE" sz="1800" b="1" i="1" dirty="0" smtClean="0"/>
              <a:t>breadboard</a:t>
            </a:r>
            <a:r>
              <a:rPr lang="de-DE" sz="1800" b="1" i="1" baseline="-25000" dirty="0" smtClean="0"/>
              <a:t>3</a:t>
            </a:r>
            <a:r>
              <a:rPr lang="de-DE" sz="1800" i="1" dirty="0" smtClean="0"/>
              <a:t>: Block), ((</a:t>
            </a:r>
            <a:r>
              <a:rPr lang="de-DE" sz="1800" b="1" i="1" dirty="0" smtClean="0"/>
              <a:t>dipsi</a:t>
            </a:r>
            <a:r>
              <a:rPr lang="de-DE" sz="1800" b="1" i="1" baseline="-25000" dirty="0" smtClean="0"/>
              <a:t>3</a:t>
            </a:r>
            <a:r>
              <a:rPr lang="de-DE" sz="1800" i="1" dirty="0" smtClean="0"/>
              <a:t>, </a:t>
            </a:r>
            <a:r>
              <a:rPr lang="de-DE" sz="1800" b="1" i="1" dirty="0" smtClean="0"/>
              <a:t>breadboard</a:t>
            </a:r>
            <a:r>
              <a:rPr lang="de-DE" sz="1800" b="1" i="1" baseline="-25000" dirty="0" smtClean="0"/>
              <a:t>3</a:t>
            </a:r>
            <a:r>
              <a:rPr lang="de-DE" sz="1800" i="1" dirty="0" smtClean="0"/>
              <a:t>): </a:t>
            </a:r>
            <a:r>
              <a:rPr lang="de-DE" sz="1800" i="1" dirty="0" err="1" smtClean="0"/>
              <a:t>hasLinkTo</a:t>
            </a:r>
            <a:r>
              <a:rPr lang="de-DE" sz="1800" i="1" dirty="0" smtClean="0"/>
              <a:t>), (</a:t>
            </a:r>
            <a:r>
              <a:rPr lang="de-DE" sz="1800" b="1" i="1" dirty="0" smtClean="0"/>
              <a:t>cover</a:t>
            </a:r>
            <a:r>
              <a:rPr lang="de-DE" sz="1800" b="1" i="1" baseline="-25000" dirty="0" smtClean="0"/>
              <a:t>3</a:t>
            </a:r>
            <a:r>
              <a:rPr lang="de-DE" sz="1800" i="1" dirty="0" smtClean="0"/>
              <a:t>:Cover), (</a:t>
            </a:r>
            <a:r>
              <a:rPr lang="de-DE" sz="1800" b="1" i="1" dirty="0" smtClean="0"/>
              <a:t>cover</a:t>
            </a:r>
            <a:r>
              <a:rPr lang="de-DE" sz="1800" b="1" i="1" baseline="-25000" dirty="0" smtClean="0"/>
              <a:t>3</a:t>
            </a:r>
            <a:r>
              <a:rPr lang="de-DE" sz="1800" i="1" dirty="0" smtClean="0"/>
              <a:t>: Block), ((</a:t>
            </a:r>
            <a:r>
              <a:rPr lang="de-DE" sz="1800" b="1" i="1" dirty="0" smtClean="0"/>
              <a:t>dipsi</a:t>
            </a:r>
            <a:r>
              <a:rPr lang="de-DE" sz="1800" b="1" i="1" baseline="-25000" dirty="0" smtClean="0"/>
              <a:t>3</a:t>
            </a:r>
            <a:r>
              <a:rPr lang="de-DE" sz="1800" i="1" dirty="0" smtClean="0"/>
              <a:t>, </a:t>
            </a:r>
            <a:r>
              <a:rPr lang="de-DE" sz="1800" b="1" i="1" dirty="0" smtClean="0"/>
              <a:t>cover</a:t>
            </a:r>
            <a:r>
              <a:rPr lang="de-DE" sz="1800" b="1" i="1" baseline="-25000" dirty="0" smtClean="0"/>
              <a:t>3</a:t>
            </a:r>
            <a:r>
              <a:rPr lang="de-DE" sz="1800" i="1" dirty="0" smtClean="0"/>
              <a:t>):</a:t>
            </a:r>
            <a:r>
              <a:rPr lang="de-DE" sz="1800" i="1" dirty="0" err="1" smtClean="0"/>
              <a:t>hasLinkTo</a:t>
            </a:r>
            <a:r>
              <a:rPr lang="de-DE" sz="1800" i="1" dirty="0" smtClean="0"/>
              <a:t>), (</a:t>
            </a:r>
            <a:r>
              <a:rPr lang="de-DE" sz="1800" b="1" i="1" dirty="0" smtClean="0"/>
              <a:t>shutter</a:t>
            </a:r>
            <a:r>
              <a:rPr lang="de-DE" sz="1800" b="1" i="1" baseline="-25000" dirty="0" smtClean="0"/>
              <a:t>3</a:t>
            </a:r>
            <a:r>
              <a:rPr lang="de-DE" sz="1800" i="1" dirty="0" smtClean="0"/>
              <a:t>: </a:t>
            </a:r>
            <a:r>
              <a:rPr lang="de-DE" sz="1800" i="1" dirty="0" err="1" smtClean="0"/>
              <a:t>Shutter</a:t>
            </a:r>
            <a:r>
              <a:rPr lang="de-DE" sz="1800" i="1" dirty="0" smtClean="0"/>
              <a:t>), (</a:t>
            </a:r>
            <a:r>
              <a:rPr lang="de-DE" sz="1800" b="1" i="1" dirty="0" smtClean="0"/>
              <a:t>shutter</a:t>
            </a:r>
            <a:r>
              <a:rPr lang="de-DE" sz="1800" b="1" i="1" baseline="-25000" dirty="0" smtClean="0"/>
              <a:t>3</a:t>
            </a:r>
            <a:r>
              <a:rPr lang="de-DE" sz="1800" i="1" dirty="0" smtClean="0"/>
              <a:t>: Block), ((</a:t>
            </a:r>
            <a:r>
              <a:rPr lang="de-DE" sz="1800" b="1" i="1" dirty="0" smtClean="0"/>
              <a:t>dipsi</a:t>
            </a:r>
            <a:r>
              <a:rPr lang="de-DE" sz="1800" b="1" i="1" baseline="-25000" dirty="0" smtClean="0"/>
              <a:t>3</a:t>
            </a:r>
            <a:r>
              <a:rPr lang="de-DE" sz="1800" i="1" dirty="0" smtClean="0"/>
              <a:t>, </a:t>
            </a:r>
            <a:r>
              <a:rPr lang="de-DE" sz="1800" b="1" i="1" dirty="0" smtClean="0"/>
              <a:t>shutter</a:t>
            </a:r>
            <a:r>
              <a:rPr lang="de-DE" sz="1800" b="1" i="1" baseline="-25000" dirty="0" smtClean="0"/>
              <a:t>3</a:t>
            </a:r>
            <a:r>
              <a:rPr lang="de-DE" sz="1800" i="1" dirty="0" smtClean="0"/>
              <a:t>):</a:t>
            </a:r>
            <a:r>
              <a:rPr lang="de-DE" sz="1800" i="1" dirty="0" err="1" smtClean="0"/>
              <a:t>hasLinkTo</a:t>
            </a:r>
            <a:r>
              <a:rPr lang="de-DE" sz="1800" i="1" dirty="0" smtClean="0"/>
              <a:t>)}</a:t>
            </a:r>
          </a:p>
          <a:p>
            <a:pPr lvl="1"/>
            <a:endParaRPr lang="de-DE" sz="1800" i="1" dirty="0" smtClean="0"/>
          </a:p>
          <a:p>
            <a:pPr lvl="1"/>
            <a:r>
              <a:rPr lang="de-DE" b="1" i="1" dirty="0" smtClean="0">
                <a:solidFill>
                  <a:schemeClr val="tx1"/>
                </a:solidFill>
              </a:rPr>
              <a:t> </a:t>
            </a:r>
            <a:r>
              <a:rPr lang="de-DE" b="1" i="1" dirty="0" smtClean="0">
                <a:solidFill>
                  <a:srgbClr val="FF9933"/>
                </a:solidFill>
              </a:rPr>
              <a:t>∆</a:t>
            </a:r>
            <a:r>
              <a:rPr lang="de-DE" b="1" i="1" baseline="-25000" dirty="0" smtClean="0">
                <a:solidFill>
                  <a:srgbClr val="FF9933"/>
                </a:solidFill>
              </a:rPr>
              <a:t>SHAPS,DIPSI  </a:t>
            </a:r>
            <a:r>
              <a:rPr lang="de-DE" i="1" dirty="0" smtClean="0"/>
              <a:t>= {(</a:t>
            </a:r>
            <a:r>
              <a:rPr lang="de-DE" i="1" dirty="0"/>
              <a:t>ape</a:t>
            </a:r>
            <a:r>
              <a:rPr lang="de-DE" i="1" baseline="-25000" dirty="0"/>
              <a:t>2</a:t>
            </a:r>
            <a:r>
              <a:rPr lang="de-DE" i="1" dirty="0"/>
              <a:t>, shaps</a:t>
            </a:r>
            <a:r>
              <a:rPr lang="de-DE" i="1" baseline="-25000" dirty="0"/>
              <a:t>2</a:t>
            </a:r>
            <a:r>
              <a:rPr lang="de-DE" i="1" dirty="0"/>
              <a:t>): shaps} </a:t>
            </a:r>
            <a:endParaRPr lang="de-DE" i="1" dirty="0" smtClean="0"/>
          </a:p>
          <a:p>
            <a:pPr lvl="1"/>
            <a:r>
              <a:rPr lang="de-DE" i="1" dirty="0" smtClean="0"/>
              <a:t> </a:t>
            </a:r>
            <a:r>
              <a:rPr lang="de-DE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∆</a:t>
            </a:r>
            <a:r>
              <a:rPr lang="de-DE" b="1" i="1" baseline="-25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DIPSI,SHAPS  </a:t>
            </a:r>
            <a:r>
              <a:rPr lang="de-DE" i="1" dirty="0" smtClean="0"/>
              <a:t>= {(</a:t>
            </a:r>
            <a:r>
              <a:rPr lang="de-DE" i="1" dirty="0"/>
              <a:t>ape</a:t>
            </a:r>
            <a:r>
              <a:rPr lang="de-DE" i="1" baseline="-25000" dirty="0"/>
              <a:t>3</a:t>
            </a:r>
            <a:r>
              <a:rPr lang="de-DE" i="1" dirty="0"/>
              <a:t>, dipsi</a:t>
            </a:r>
            <a:r>
              <a:rPr lang="de-DE" i="1" baseline="-25000" dirty="0"/>
              <a:t>3</a:t>
            </a:r>
            <a:r>
              <a:rPr lang="de-DE" i="1" dirty="0"/>
              <a:t>): </a:t>
            </a:r>
            <a:r>
              <a:rPr lang="de-DE" i="1" dirty="0" err="1"/>
              <a:t>dipsi</a:t>
            </a:r>
            <a:r>
              <a:rPr lang="de-DE" i="1" dirty="0" smtClean="0"/>
              <a:t>}</a:t>
            </a:r>
          </a:p>
          <a:p>
            <a:endParaRPr lang="de-DE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5787135" y="1287851"/>
            <a:ext cx="1440160" cy="450050"/>
            <a:chOff x="1106615" y="2843935"/>
            <a:chExt cx="7020780" cy="1125125"/>
          </a:xfrm>
        </p:grpSpPr>
        <p:sp>
          <p:nvSpPr>
            <p:cNvPr id="5" name="Rechteck 4"/>
            <p:cNvSpPr/>
            <p:nvPr/>
          </p:nvSpPr>
          <p:spPr>
            <a:xfrm>
              <a:off x="1106615" y="2843935"/>
              <a:ext cx="7020780" cy="112512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Ellipse 5"/>
            <p:cNvSpPr/>
            <p:nvPr/>
          </p:nvSpPr>
          <p:spPr>
            <a:xfrm>
              <a:off x="2369015" y="2933946"/>
              <a:ext cx="2518020" cy="94510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srgbClr val="000000"/>
                </a:solidFill>
              </a:endParaRPr>
            </a:p>
          </p:txBody>
        </p:sp>
        <p:sp>
          <p:nvSpPr>
            <p:cNvPr id="7" name="Ellipse 6"/>
            <p:cNvSpPr/>
            <p:nvPr/>
          </p:nvSpPr>
          <p:spPr>
            <a:xfrm>
              <a:off x="3625767" y="2933946"/>
              <a:ext cx="2926453" cy="94510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2366755" y="2933946"/>
              <a:ext cx="2518020" cy="945105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7272300" y="1287852"/>
            <a:ext cx="1440160" cy="450049"/>
            <a:chOff x="1106615" y="5274205"/>
            <a:chExt cx="7020780" cy="1125125"/>
          </a:xfrm>
        </p:grpSpPr>
        <p:sp>
          <p:nvSpPr>
            <p:cNvPr id="10" name="Rechteck 9"/>
            <p:cNvSpPr/>
            <p:nvPr/>
          </p:nvSpPr>
          <p:spPr>
            <a:xfrm>
              <a:off x="1106615" y="5274205"/>
              <a:ext cx="7020780" cy="112512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3580762" y="5364215"/>
              <a:ext cx="2926453" cy="9451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/>
            <p:cNvSpPr/>
            <p:nvPr/>
          </p:nvSpPr>
          <p:spPr>
            <a:xfrm>
              <a:off x="2321750" y="5364215"/>
              <a:ext cx="2518020" cy="94510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srgbClr val="000000"/>
                </a:solidFill>
              </a:endParaRPr>
            </a:p>
          </p:txBody>
        </p:sp>
        <p:sp>
          <p:nvSpPr>
            <p:cNvPr id="13" name="Ellipse 12"/>
            <p:cNvSpPr/>
            <p:nvPr/>
          </p:nvSpPr>
          <p:spPr>
            <a:xfrm>
              <a:off x="3581890" y="5364214"/>
              <a:ext cx="2926453" cy="945105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6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 sz="1800" b="1" kern="0" dirty="0"/>
          </a:p>
          <a:p>
            <a:r>
              <a:rPr lang="de-DE" altLang="de-DE" sz="1800" b="1" kern="0" dirty="0" smtClean="0"/>
              <a:t>Semantische Differenzen </a:t>
            </a:r>
          </a:p>
          <a:p>
            <a:r>
              <a:rPr lang="de-DE" altLang="de-DE" sz="1800" b="1" kern="0" dirty="0" smtClean="0"/>
              <a:t>von SHAPS und DIPSI </a:t>
            </a:r>
            <a:endParaRPr lang="de-DE" altLang="de-DE" sz="1800" b="1" kern="0" dirty="0"/>
          </a:p>
        </p:txBody>
      </p:sp>
    </p:spTree>
    <p:extLst>
      <p:ext uri="{BB962C8B-B14F-4D97-AF65-F5344CB8AC3E}">
        <p14:creationId xmlns:p14="http://schemas.microsoft.com/office/powerpoint/2010/main" val="283174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spcBef>
                <a:spcPct val="0"/>
              </a:spcBef>
              <a:spcAft>
                <a:spcPts val="0"/>
              </a:spcAft>
            </a:pPr>
            <a:r>
              <a:rPr lang="de-DE" altLang="de-DE" dirty="0">
                <a:solidFill>
                  <a:srgbClr val="FF6600"/>
                </a:solidFill>
              </a:rPr>
              <a:t>Berechnung der Varianten </a:t>
            </a:r>
          </a:p>
          <a:p>
            <a:pPr lvl="1"/>
            <a:endParaRPr lang="de-DE" i="1" dirty="0" smtClean="0"/>
          </a:p>
          <a:p>
            <a:pPr lvl="1"/>
            <a:r>
              <a:rPr lang="de-DE" i="1" dirty="0" smtClean="0"/>
              <a:t>Λ</a:t>
            </a:r>
            <a:r>
              <a:rPr lang="de-DE" i="1" baseline="-25000" dirty="0" smtClean="0"/>
              <a:t>SHAPS,DIPSI </a:t>
            </a:r>
            <a:r>
              <a:rPr lang="de-DE" i="1" dirty="0"/>
              <a:t>= </a:t>
            </a:r>
            <a:r>
              <a:rPr lang="de-DE" b="1" i="1" dirty="0" smtClean="0">
                <a:solidFill>
                  <a:srgbClr val="00B050"/>
                </a:solidFill>
              </a:rPr>
              <a:t>Basis </a:t>
            </a:r>
            <a:r>
              <a:rPr lang="de-DE" i="1" dirty="0" smtClean="0"/>
              <a:t>∪ </a:t>
            </a:r>
            <a:r>
              <a:rPr lang="de-DE" b="1" i="1" dirty="0" smtClean="0">
                <a:solidFill>
                  <a:srgbClr val="FF9900"/>
                </a:solidFill>
              </a:rPr>
              <a:t>∆</a:t>
            </a:r>
            <a:r>
              <a:rPr lang="de-DE" b="1" i="1" baseline="-25000" dirty="0" smtClean="0">
                <a:solidFill>
                  <a:srgbClr val="FF9900"/>
                </a:solidFill>
              </a:rPr>
              <a:t>SHAPS,DIPSI</a:t>
            </a:r>
            <a:r>
              <a:rPr lang="de-DE" b="1" dirty="0" smtClean="0">
                <a:solidFill>
                  <a:srgbClr val="FF9900"/>
                </a:solidFill>
              </a:rPr>
              <a:t> </a:t>
            </a:r>
          </a:p>
          <a:p>
            <a:pPr lvl="1"/>
            <a:r>
              <a:rPr lang="de-DE" i="1" dirty="0" smtClean="0"/>
              <a:t>Λ</a:t>
            </a:r>
            <a:r>
              <a:rPr lang="de-DE" i="1" baseline="-25000" dirty="0" smtClean="0"/>
              <a:t>DIPSI,SHAPS </a:t>
            </a:r>
            <a:r>
              <a:rPr lang="de-DE" i="1" dirty="0"/>
              <a:t>= </a:t>
            </a:r>
            <a:r>
              <a:rPr lang="de-DE" b="1" i="1" dirty="0">
                <a:solidFill>
                  <a:srgbClr val="00B050"/>
                </a:solidFill>
              </a:rPr>
              <a:t>Basis</a:t>
            </a:r>
            <a:r>
              <a:rPr lang="de-DE" i="1" dirty="0" smtClean="0"/>
              <a:t> </a:t>
            </a:r>
            <a:r>
              <a:rPr lang="de-DE" i="1" dirty="0"/>
              <a:t>∪ </a:t>
            </a:r>
            <a:r>
              <a:rPr lang="de-DE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∆</a:t>
            </a:r>
            <a:r>
              <a:rPr lang="de-DE" b="1" i="1" baseline="-25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DIPSI, SHAPS</a:t>
            </a:r>
            <a:endParaRPr lang="de-DE" i="1" baseline="-25000" dirty="0" smtClean="0"/>
          </a:p>
          <a:p>
            <a:pPr lvl="1"/>
            <a:r>
              <a:rPr lang="de-DE" b="1" i="1" dirty="0" smtClean="0">
                <a:solidFill>
                  <a:srgbClr val="00B050"/>
                </a:solidFill>
              </a:rPr>
              <a:t>Basis</a:t>
            </a:r>
            <a:r>
              <a:rPr lang="en-US" i="1" dirty="0" smtClean="0"/>
              <a:t> </a:t>
            </a:r>
            <a:r>
              <a:rPr lang="en-US" sz="1800" i="1" dirty="0" smtClean="0"/>
              <a:t>=   {(</a:t>
            </a:r>
            <a:r>
              <a:rPr lang="en-US" sz="1800" b="1" i="1" dirty="0"/>
              <a:t>ape</a:t>
            </a:r>
            <a:r>
              <a:rPr lang="en-US" sz="1800" i="1" dirty="0"/>
              <a:t>: (APE)), </a:t>
            </a:r>
            <a:r>
              <a:rPr lang="en-US" sz="1800" i="1" dirty="0" smtClean="0"/>
              <a:t>(</a:t>
            </a:r>
            <a:r>
              <a:rPr lang="en-US" sz="1800" b="1" i="1" dirty="0"/>
              <a:t>ape</a:t>
            </a:r>
            <a:r>
              <a:rPr lang="en-US" sz="1800" i="1" dirty="0"/>
              <a:t>: (System ⊓ Variation Point)), </a:t>
            </a:r>
            <a:endParaRPr lang="en-US" sz="1800" i="1" dirty="0" smtClean="0"/>
          </a:p>
          <a:p>
            <a:pPr marL="457200" lvl="1" indent="0">
              <a:buNone/>
            </a:pPr>
            <a:r>
              <a:rPr lang="en-US" sz="1800" i="1" dirty="0"/>
              <a:t>	</a:t>
            </a:r>
            <a:r>
              <a:rPr lang="en-US" sz="1800" i="1" dirty="0" smtClean="0"/>
              <a:t>	(</a:t>
            </a:r>
            <a:r>
              <a:rPr lang="en-US" sz="1800" b="1" i="1" dirty="0" err="1"/>
              <a:t>sensor</a:t>
            </a:r>
            <a:r>
              <a:rPr lang="en-US" sz="1800" i="1" dirty="0" err="1"/>
              <a:t>:Physical</a:t>
            </a:r>
            <a:r>
              <a:rPr lang="en-US" sz="1800" i="1" dirty="0" smtClean="0"/>
              <a:t>), (</a:t>
            </a:r>
            <a:r>
              <a:rPr lang="en-US" sz="1800" b="1" i="1" dirty="0"/>
              <a:t>sensor</a:t>
            </a:r>
            <a:r>
              <a:rPr lang="en-US" sz="1800" i="1" dirty="0"/>
              <a:t>: PWS), </a:t>
            </a:r>
            <a:endParaRPr lang="en-US" sz="1800" i="1" dirty="0" smtClean="0"/>
          </a:p>
          <a:p>
            <a:pPr marL="457200" lvl="1" indent="0">
              <a:buNone/>
            </a:pPr>
            <a:r>
              <a:rPr lang="en-US" sz="1800" i="1" dirty="0"/>
              <a:t>	</a:t>
            </a:r>
            <a:r>
              <a:rPr lang="en-US" sz="1800" i="1" dirty="0" smtClean="0"/>
              <a:t>	(</a:t>
            </a:r>
            <a:r>
              <a:rPr lang="en-US" sz="1800" b="1" i="1" dirty="0"/>
              <a:t>pws</a:t>
            </a:r>
            <a:r>
              <a:rPr lang="en-US" sz="1800" i="1" dirty="0"/>
              <a:t>:PWS), </a:t>
            </a:r>
            <a:r>
              <a:rPr lang="en-US" sz="1800" i="1" dirty="0" smtClean="0"/>
              <a:t>((</a:t>
            </a:r>
            <a:r>
              <a:rPr lang="en-US" sz="1800" b="1" i="1" dirty="0"/>
              <a:t>pws</a:t>
            </a:r>
            <a:r>
              <a:rPr lang="en-US" sz="1800" i="1" dirty="0"/>
              <a:t>, </a:t>
            </a:r>
            <a:r>
              <a:rPr lang="en-US" sz="1800" b="1" i="1" dirty="0"/>
              <a:t>sensor</a:t>
            </a:r>
            <a:r>
              <a:rPr lang="en-US" sz="1800" i="1" dirty="0"/>
              <a:t>):hasPart), </a:t>
            </a:r>
            <a:endParaRPr lang="en-US" sz="1800" i="1" dirty="0" smtClean="0"/>
          </a:p>
          <a:p>
            <a:pPr marL="457200" lvl="1" indent="0">
              <a:buNone/>
            </a:pPr>
            <a:r>
              <a:rPr lang="en-US" sz="1800" i="1" dirty="0"/>
              <a:t>	</a:t>
            </a:r>
            <a:r>
              <a:rPr lang="en-US" sz="1800" i="1" dirty="0" smtClean="0"/>
              <a:t>	(</a:t>
            </a:r>
            <a:r>
              <a:rPr lang="en-US" sz="1800" b="1" i="1" dirty="0"/>
              <a:t>breadboard</a:t>
            </a:r>
            <a:r>
              <a:rPr lang="en-US" sz="1800" i="1" dirty="0"/>
              <a:t>: Breadboard), </a:t>
            </a:r>
            <a:endParaRPr lang="en-US" sz="1800" i="1" dirty="0" smtClean="0"/>
          </a:p>
          <a:p>
            <a:pPr marL="457200" lvl="1" indent="0">
              <a:buNone/>
            </a:pPr>
            <a:r>
              <a:rPr lang="en-US" sz="1800" i="1" dirty="0"/>
              <a:t>	</a:t>
            </a:r>
            <a:r>
              <a:rPr lang="en-US" sz="1800" i="1" dirty="0" smtClean="0"/>
              <a:t>	(</a:t>
            </a:r>
            <a:r>
              <a:rPr lang="en-US" sz="1800" b="1" i="1" dirty="0"/>
              <a:t>breadboard</a:t>
            </a:r>
            <a:r>
              <a:rPr lang="en-US" sz="1800" i="1" dirty="0"/>
              <a:t>: Block), </a:t>
            </a:r>
            <a:endParaRPr lang="en-US" sz="1800" i="1" dirty="0" smtClean="0"/>
          </a:p>
          <a:p>
            <a:pPr marL="457200" lvl="1" indent="0">
              <a:buNone/>
            </a:pPr>
            <a:r>
              <a:rPr lang="en-US" sz="1800" i="1" dirty="0"/>
              <a:t>	</a:t>
            </a:r>
            <a:r>
              <a:rPr lang="en-US" sz="1800" i="1" dirty="0" smtClean="0"/>
              <a:t>	((</a:t>
            </a:r>
            <a:r>
              <a:rPr lang="en-US" sz="1800" b="1" i="1" dirty="0"/>
              <a:t>sensor</a:t>
            </a:r>
            <a:r>
              <a:rPr lang="en-US" sz="1800" i="1" dirty="0"/>
              <a:t>, </a:t>
            </a:r>
            <a:r>
              <a:rPr lang="en-US" sz="1800" b="1" i="1" dirty="0"/>
              <a:t>breadboard</a:t>
            </a:r>
            <a:r>
              <a:rPr lang="en-US" sz="1800" i="1" dirty="0"/>
              <a:t>): hasLinkTo), </a:t>
            </a:r>
            <a:endParaRPr lang="en-US" sz="1800" i="1" dirty="0" smtClean="0"/>
          </a:p>
          <a:p>
            <a:pPr marL="457200" lvl="1" indent="0">
              <a:buNone/>
            </a:pPr>
            <a:r>
              <a:rPr lang="en-US" sz="1800" i="1" dirty="0"/>
              <a:t>	</a:t>
            </a:r>
            <a:r>
              <a:rPr lang="en-US" sz="1800" i="1" dirty="0" smtClean="0"/>
              <a:t>	(</a:t>
            </a:r>
            <a:r>
              <a:rPr lang="en-US" sz="1800" b="1" i="1" dirty="0"/>
              <a:t>cover</a:t>
            </a:r>
            <a:r>
              <a:rPr lang="en-US" sz="1800" i="1" dirty="0"/>
              <a:t>:Cover), </a:t>
            </a:r>
            <a:r>
              <a:rPr lang="en-US" sz="1800" i="1" dirty="0" smtClean="0"/>
              <a:t>(</a:t>
            </a:r>
            <a:r>
              <a:rPr lang="en-US" sz="1800" b="1" i="1" dirty="0" smtClean="0"/>
              <a:t>cover</a:t>
            </a:r>
            <a:r>
              <a:rPr lang="en-US" sz="1800" i="1" dirty="0" smtClean="0"/>
              <a:t>: </a:t>
            </a:r>
            <a:r>
              <a:rPr lang="en-US" sz="1800" i="1" dirty="0"/>
              <a:t>Block), </a:t>
            </a:r>
            <a:endParaRPr lang="en-US" sz="1800" i="1" dirty="0" smtClean="0"/>
          </a:p>
          <a:p>
            <a:pPr marL="457200" lvl="1" indent="0">
              <a:buNone/>
            </a:pPr>
            <a:r>
              <a:rPr lang="en-US" sz="1800" i="1" dirty="0"/>
              <a:t>	</a:t>
            </a:r>
            <a:r>
              <a:rPr lang="en-US" sz="1800" i="1" dirty="0" smtClean="0"/>
              <a:t>	((</a:t>
            </a:r>
            <a:r>
              <a:rPr lang="en-US" sz="1800" b="1" i="1" dirty="0"/>
              <a:t>sensor</a:t>
            </a:r>
            <a:r>
              <a:rPr lang="en-US" sz="1800" i="1" dirty="0"/>
              <a:t>, </a:t>
            </a:r>
            <a:r>
              <a:rPr lang="en-US" sz="1800" b="1" i="1" dirty="0"/>
              <a:t>cover</a:t>
            </a:r>
            <a:r>
              <a:rPr lang="en-US" sz="1800" i="1" dirty="0"/>
              <a:t>):hasLinkTo), </a:t>
            </a:r>
            <a:endParaRPr lang="en-US" sz="1800" i="1" dirty="0" smtClean="0"/>
          </a:p>
          <a:p>
            <a:pPr marL="457200" lvl="1" indent="0">
              <a:buNone/>
            </a:pPr>
            <a:r>
              <a:rPr lang="en-US" sz="1800" i="1" dirty="0"/>
              <a:t>	</a:t>
            </a:r>
            <a:r>
              <a:rPr lang="en-US" sz="1800" i="1" dirty="0" smtClean="0"/>
              <a:t>	(</a:t>
            </a:r>
            <a:r>
              <a:rPr lang="en-US" sz="1800" b="1" i="1" dirty="0"/>
              <a:t>shutter</a:t>
            </a:r>
            <a:r>
              <a:rPr lang="en-US" sz="1800" i="1" dirty="0"/>
              <a:t>: Shutter), (</a:t>
            </a:r>
            <a:r>
              <a:rPr lang="en-US" sz="1800" b="1" i="1" dirty="0"/>
              <a:t>shutter</a:t>
            </a:r>
            <a:r>
              <a:rPr lang="en-US" sz="1800" i="1" dirty="0"/>
              <a:t>: Block), </a:t>
            </a:r>
            <a:endParaRPr lang="en-US" sz="1800" i="1" dirty="0" smtClean="0"/>
          </a:p>
          <a:p>
            <a:pPr marL="457200" lvl="1" indent="0">
              <a:buNone/>
            </a:pPr>
            <a:r>
              <a:rPr lang="en-US" sz="1800" i="1" dirty="0"/>
              <a:t>	</a:t>
            </a:r>
            <a:r>
              <a:rPr lang="en-US" sz="1800" i="1" dirty="0" smtClean="0"/>
              <a:t>	((</a:t>
            </a:r>
            <a:r>
              <a:rPr lang="en-US" sz="1800" b="1" i="1" dirty="0"/>
              <a:t>sensor</a:t>
            </a:r>
            <a:r>
              <a:rPr lang="en-US" sz="1800" i="1" dirty="0"/>
              <a:t>, </a:t>
            </a:r>
            <a:r>
              <a:rPr lang="en-US" sz="1800" b="1" i="1" dirty="0"/>
              <a:t>shutter</a:t>
            </a:r>
            <a:r>
              <a:rPr lang="en-US" sz="1800" i="1" dirty="0"/>
              <a:t>):hasLinkTo)}.</a:t>
            </a:r>
            <a:endParaRPr lang="de-DE" sz="1800" dirty="0"/>
          </a:p>
          <a:p>
            <a:endParaRPr lang="de-DE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 sz="1800" b="1" kern="0" dirty="0" smtClean="0"/>
          </a:p>
          <a:p>
            <a:r>
              <a:rPr lang="de-DE" altLang="de-DE" sz="1800" b="1" kern="0" dirty="0" smtClean="0"/>
              <a:t>Basis </a:t>
            </a:r>
            <a:r>
              <a:rPr lang="de-DE" altLang="de-DE" sz="1800" b="1" kern="0" dirty="0"/>
              <a:t>und variable Anteile von </a:t>
            </a:r>
          </a:p>
          <a:p>
            <a:r>
              <a:rPr lang="de-DE" altLang="de-DE" sz="1800" b="1" kern="0" dirty="0" smtClean="0"/>
              <a:t>SHAPS und DIPSI</a:t>
            </a:r>
            <a:endParaRPr lang="de-DE" altLang="de-DE" sz="1800" b="1" kern="0" dirty="0"/>
          </a:p>
        </p:txBody>
      </p:sp>
      <p:grpSp>
        <p:nvGrpSpPr>
          <p:cNvPr id="28" name="Gruppieren 27"/>
          <p:cNvGrpSpPr/>
          <p:nvPr/>
        </p:nvGrpSpPr>
        <p:grpSpPr>
          <a:xfrm>
            <a:off x="5517105" y="3509164"/>
            <a:ext cx="3510390" cy="2710146"/>
            <a:chOff x="654811" y="603667"/>
            <a:chExt cx="5141325" cy="4306654"/>
          </a:xfrm>
        </p:grpSpPr>
        <p:sp>
          <p:nvSpPr>
            <p:cNvPr id="30" name="Ellipse 29"/>
            <p:cNvSpPr/>
            <p:nvPr/>
          </p:nvSpPr>
          <p:spPr>
            <a:xfrm>
              <a:off x="1855664" y="3309148"/>
              <a:ext cx="142876" cy="14287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00"/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852554" y="3421813"/>
              <a:ext cx="1643074" cy="635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dirty="0" err="1" smtClean="0"/>
                <a:t>breadboard</a:t>
              </a:r>
              <a:r>
                <a:rPr lang="de-DE" sz="1000" dirty="0" smtClean="0"/>
                <a:t>: Block</a:t>
              </a:r>
              <a:endParaRPr lang="de-DE" sz="1000" dirty="0"/>
            </a:p>
          </p:txBody>
        </p:sp>
        <p:cxnSp>
          <p:nvCxnSpPr>
            <p:cNvPr id="32" name="Gerade Verbindung 31"/>
            <p:cNvCxnSpPr>
              <a:stCxn id="38" idx="2"/>
              <a:endCxn id="30" idx="7"/>
            </p:cNvCxnSpPr>
            <p:nvPr/>
          </p:nvCxnSpPr>
          <p:spPr>
            <a:xfrm flipH="1">
              <a:off x="1977616" y="2430411"/>
              <a:ext cx="1144020" cy="899661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feld 32"/>
            <p:cNvSpPr txBox="1"/>
            <p:nvPr/>
          </p:nvSpPr>
          <p:spPr>
            <a:xfrm>
              <a:off x="1313955" y="2248553"/>
              <a:ext cx="1857388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/>
                <a:t>(</a:t>
              </a:r>
              <a:r>
                <a:rPr lang="de-DE" sz="1000" dirty="0" err="1" smtClean="0"/>
                <a:t>sensor</a:t>
              </a:r>
              <a:r>
                <a:rPr lang="de-DE" sz="1000" dirty="0" smtClean="0"/>
                <a:t>, </a:t>
              </a:r>
              <a:r>
                <a:rPr lang="de-DE" sz="1000" dirty="0" err="1" smtClean="0"/>
                <a:t>breadboard</a:t>
              </a:r>
              <a:r>
                <a:rPr lang="de-DE" sz="1000" dirty="0" smtClean="0"/>
                <a:t>): </a:t>
              </a:r>
              <a:r>
                <a:rPr lang="de-DE" sz="1000" dirty="0" err="1" smtClean="0"/>
                <a:t>hasLinkTo</a:t>
              </a:r>
              <a:endParaRPr lang="de-DE" sz="1000" dirty="0"/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2211696" y="4274512"/>
              <a:ext cx="2000264" cy="635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dirty="0" err="1" smtClean="0"/>
                <a:t>cover</a:t>
              </a:r>
              <a:r>
                <a:rPr lang="de-DE" sz="1000" dirty="0" smtClean="0"/>
                <a:t>: Block</a:t>
              </a:r>
              <a:endParaRPr lang="de-DE" sz="1000" dirty="0"/>
            </a:p>
            <a:p>
              <a:pPr algn="ctr"/>
              <a:endParaRPr lang="de-DE" sz="1000" dirty="0"/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3183507" y="3194392"/>
              <a:ext cx="13164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/>
                <a:t>(</a:t>
              </a:r>
              <a:r>
                <a:rPr lang="de-DE" sz="1000" dirty="0" err="1" smtClean="0"/>
                <a:t>sensor</a:t>
              </a:r>
              <a:r>
                <a:rPr lang="de-DE" sz="1000" dirty="0" smtClean="0"/>
                <a:t>, </a:t>
              </a:r>
              <a:r>
                <a:rPr lang="de-DE" sz="1000" dirty="0" err="1" smtClean="0"/>
                <a:t>cover</a:t>
              </a:r>
              <a:r>
                <a:rPr lang="de-DE" sz="1000" dirty="0" smtClean="0"/>
                <a:t>): </a:t>
              </a:r>
              <a:r>
                <a:rPr lang="de-DE" sz="1000" dirty="0" err="1" smtClean="0"/>
                <a:t>hasLinkTo</a:t>
              </a:r>
              <a:endParaRPr lang="de-DE" sz="1000" dirty="0"/>
            </a:p>
          </p:txBody>
        </p:sp>
        <p:sp>
          <p:nvSpPr>
            <p:cNvPr id="36" name="Textfeld 35"/>
            <p:cNvSpPr txBox="1"/>
            <p:nvPr/>
          </p:nvSpPr>
          <p:spPr>
            <a:xfrm>
              <a:off x="4153062" y="3554432"/>
              <a:ext cx="1643074" cy="391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dirty="0" err="1" smtClean="0"/>
                <a:t>shutter</a:t>
              </a:r>
              <a:r>
                <a:rPr lang="de-DE" sz="1000" dirty="0" smtClean="0"/>
                <a:t>: Block</a:t>
              </a:r>
              <a:endParaRPr lang="de-DE" sz="1000" dirty="0"/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3489131" y="2206028"/>
              <a:ext cx="1643074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000" dirty="0" smtClean="0"/>
                <a:t>(</a:t>
              </a:r>
              <a:r>
                <a:rPr lang="de-DE" sz="1000" dirty="0" err="1" smtClean="0"/>
                <a:t>sensor</a:t>
              </a:r>
              <a:r>
                <a:rPr lang="de-DE" sz="1000" dirty="0" smtClean="0"/>
                <a:t>, </a:t>
              </a:r>
              <a:r>
                <a:rPr lang="de-DE" sz="1000" dirty="0" err="1" smtClean="0"/>
                <a:t>shutter</a:t>
              </a:r>
              <a:r>
                <a:rPr lang="de-DE" sz="1000" dirty="0" smtClean="0"/>
                <a:t>): </a:t>
              </a:r>
            </a:p>
            <a:p>
              <a:pPr algn="r"/>
              <a:r>
                <a:rPr lang="de-DE" sz="1000" dirty="0" err="1" smtClean="0"/>
                <a:t>hasLinkTo</a:t>
              </a:r>
              <a:endParaRPr lang="de-DE" sz="1000" dirty="0"/>
            </a:p>
          </p:txBody>
        </p:sp>
        <p:sp>
          <p:nvSpPr>
            <p:cNvPr id="38" name="Ellipse 37"/>
            <p:cNvSpPr/>
            <p:nvPr/>
          </p:nvSpPr>
          <p:spPr>
            <a:xfrm>
              <a:off x="3121636" y="2358972"/>
              <a:ext cx="142876" cy="14287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00"/>
            </a:p>
          </p:txBody>
        </p:sp>
        <p:cxnSp>
          <p:nvCxnSpPr>
            <p:cNvPr id="39" name="Gerade Verbindung 38"/>
            <p:cNvCxnSpPr>
              <a:stCxn id="38" idx="6"/>
              <a:endCxn id="40" idx="1"/>
            </p:cNvCxnSpPr>
            <p:nvPr/>
          </p:nvCxnSpPr>
          <p:spPr>
            <a:xfrm>
              <a:off x="3264512" y="2430411"/>
              <a:ext cx="1473568" cy="1000929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Ellipse 39"/>
            <p:cNvSpPr/>
            <p:nvPr/>
          </p:nvSpPr>
          <p:spPr>
            <a:xfrm>
              <a:off x="4717156" y="3410416"/>
              <a:ext cx="142876" cy="14287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00"/>
            </a:p>
          </p:txBody>
        </p:sp>
        <p:sp>
          <p:nvSpPr>
            <p:cNvPr id="41" name="Ellipse 40"/>
            <p:cNvSpPr/>
            <p:nvPr/>
          </p:nvSpPr>
          <p:spPr>
            <a:xfrm>
              <a:off x="3132980" y="4058488"/>
              <a:ext cx="142876" cy="14287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00"/>
            </a:p>
          </p:txBody>
        </p:sp>
        <p:cxnSp>
          <p:nvCxnSpPr>
            <p:cNvPr id="42" name="Gerade Verbindung 41"/>
            <p:cNvCxnSpPr>
              <a:stCxn id="38" idx="4"/>
              <a:endCxn id="41" idx="0"/>
            </p:cNvCxnSpPr>
            <p:nvPr/>
          </p:nvCxnSpPr>
          <p:spPr>
            <a:xfrm>
              <a:off x="3193074" y="2501849"/>
              <a:ext cx="11344" cy="1556639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Ellipse 42"/>
            <p:cNvSpPr/>
            <p:nvPr/>
          </p:nvSpPr>
          <p:spPr>
            <a:xfrm>
              <a:off x="2066888" y="1198482"/>
              <a:ext cx="142876" cy="14287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00"/>
            </a:p>
          </p:txBody>
        </p:sp>
        <p:cxnSp>
          <p:nvCxnSpPr>
            <p:cNvPr id="44" name="Gerade Verbindung 43"/>
            <p:cNvCxnSpPr>
              <a:stCxn id="43" idx="5"/>
              <a:endCxn id="38" idx="1"/>
            </p:cNvCxnSpPr>
            <p:nvPr/>
          </p:nvCxnSpPr>
          <p:spPr>
            <a:xfrm>
              <a:off x="2188840" y="1320435"/>
              <a:ext cx="953720" cy="1059461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feld 44"/>
            <p:cNvSpPr txBox="1"/>
            <p:nvPr/>
          </p:nvSpPr>
          <p:spPr>
            <a:xfrm>
              <a:off x="654811" y="603667"/>
              <a:ext cx="3299258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dirty="0" err="1" smtClean="0"/>
                <a:t>ape</a:t>
              </a:r>
              <a:r>
                <a:rPr lang="de-DE" sz="1000" baseline="-25000" dirty="0" err="1" smtClean="0"/>
                <a:t>i</a:t>
              </a:r>
              <a:r>
                <a:rPr lang="de-DE" sz="1000" dirty="0" smtClean="0"/>
                <a:t>: </a:t>
              </a:r>
            </a:p>
            <a:p>
              <a:pPr algn="ctr"/>
              <a:r>
                <a:rPr lang="de-DE" sz="1000" dirty="0" smtClean="0"/>
                <a:t>System       Variation </a:t>
              </a:r>
              <a:r>
                <a:rPr lang="de-DE" sz="1000" dirty="0" err="1" smtClean="0"/>
                <a:t>point</a:t>
              </a:r>
              <a:endParaRPr lang="de-DE" sz="1000" dirty="0"/>
            </a:p>
          </p:txBody>
        </p:sp>
        <p:sp>
          <p:nvSpPr>
            <p:cNvPr id="46" name="Rechteck 45"/>
            <p:cNvSpPr/>
            <p:nvPr/>
          </p:nvSpPr>
          <p:spPr>
            <a:xfrm>
              <a:off x="1709442" y="746701"/>
              <a:ext cx="27776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/>
                <a:t>⊓</a:t>
              </a:r>
              <a:endParaRPr lang="de-DE" sz="1400" dirty="0"/>
            </a:p>
          </p:txBody>
        </p:sp>
        <p:sp>
          <p:nvSpPr>
            <p:cNvPr id="48" name="Ellipse 47"/>
            <p:cNvSpPr/>
            <p:nvPr/>
          </p:nvSpPr>
          <p:spPr>
            <a:xfrm>
              <a:off x="4355996" y="1105733"/>
              <a:ext cx="142876" cy="14287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00"/>
            </a:p>
          </p:txBody>
        </p:sp>
        <p:sp>
          <p:nvSpPr>
            <p:cNvPr id="49" name="Textfeld 48"/>
            <p:cNvSpPr txBox="1"/>
            <p:nvPr/>
          </p:nvSpPr>
          <p:spPr>
            <a:xfrm>
              <a:off x="3995936" y="816967"/>
              <a:ext cx="1296144" cy="391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/>
                <a:t>pws</a:t>
              </a:r>
              <a:r>
                <a:rPr lang="de-DE" sz="1000" baseline="-25000" dirty="0" smtClean="0"/>
                <a:t>1</a:t>
              </a:r>
              <a:r>
                <a:rPr lang="de-DE" sz="1000" dirty="0" smtClean="0"/>
                <a:t>: Block</a:t>
              </a:r>
              <a:endParaRPr lang="de-DE" sz="1000" dirty="0"/>
            </a:p>
          </p:txBody>
        </p:sp>
        <p:cxnSp>
          <p:nvCxnSpPr>
            <p:cNvPr id="50" name="Gerade Verbindung 49"/>
            <p:cNvCxnSpPr>
              <a:stCxn id="48" idx="3"/>
              <a:endCxn id="38" idx="7"/>
            </p:cNvCxnSpPr>
            <p:nvPr/>
          </p:nvCxnSpPr>
          <p:spPr>
            <a:xfrm flipH="1">
              <a:off x="3243588" y="1227686"/>
              <a:ext cx="1133332" cy="115221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feld 50"/>
            <p:cNvSpPr txBox="1"/>
            <p:nvPr/>
          </p:nvSpPr>
          <p:spPr>
            <a:xfrm>
              <a:off x="3691661" y="1556793"/>
              <a:ext cx="1643074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000" dirty="0" smtClean="0"/>
                <a:t>(pws</a:t>
              </a:r>
              <a:r>
                <a:rPr lang="de-DE" sz="1000" baseline="-25000" dirty="0" smtClean="0"/>
                <a:t>1</a:t>
              </a:r>
              <a:r>
                <a:rPr lang="de-DE" sz="1000" dirty="0" smtClean="0"/>
                <a:t>, </a:t>
              </a:r>
              <a:r>
                <a:rPr lang="de-DE" sz="1000" dirty="0" err="1" smtClean="0"/>
                <a:t>sensor</a:t>
              </a:r>
              <a:r>
                <a:rPr lang="de-DE" sz="1000" dirty="0" smtClean="0"/>
                <a:t>): </a:t>
              </a:r>
            </a:p>
            <a:p>
              <a:pPr algn="r"/>
              <a:r>
                <a:rPr lang="de-DE" sz="1000" dirty="0" err="1" smtClean="0"/>
                <a:t>hasPart</a:t>
              </a:r>
              <a:endParaRPr lang="de-DE" sz="1000" dirty="0"/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2236757" y="2049649"/>
              <a:ext cx="164307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dirty="0" err="1" smtClean="0"/>
                <a:t>sensor</a:t>
              </a:r>
              <a:r>
                <a:rPr lang="de-DE" sz="1000" dirty="0" smtClean="0"/>
                <a:t>: </a:t>
              </a:r>
              <a:r>
                <a:rPr lang="de-DE" sz="1000" dirty="0" err="1" smtClean="0"/>
                <a:t>Physical</a:t>
              </a:r>
              <a:endParaRPr lang="de-DE" sz="1000" dirty="0"/>
            </a:p>
          </p:txBody>
        </p:sp>
      </p:grpSp>
      <p:grpSp>
        <p:nvGrpSpPr>
          <p:cNvPr id="52" name="Gruppieren 51"/>
          <p:cNvGrpSpPr/>
          <p:nvPr/>
        </p:nvGrpSpPr>
        <p:grpSpPr>
          <a:xfrm>
            <a:off x="6912260" y="1287852"/>
            <a:ext cx="1800200" cy="451974"/>
            <a:chOff x="1093983" y="3293985"/>
            <a:chExt cx="7020780" cy="1125125"/>
          </a:xfrm>
        </p:grpSpPr>
        <p:sp>
          <p:nvSpPr>
            <p:cNvPr id="53" name="Rechteck 52"/>
            <p:cNvSpPr/>
            <p:nvPr/>
          </p:nvSpPr>
          <p:spPr>
            <a:xfrm>
              <a:off x="1093983" y="3293985"/>
              <a:ext cx="7020780" cy="112512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54" name="Gruppieren 53"/>
            <p:cNvGrpSpPr/>
            <p:nvPr/>
          </p:nvGrpSpPr>
          <p:grpSpPr>
            <a:xfrm>
              <a:off x="2625881" y="3401931"/>
              <a:ext cx="3701314" cy="960542"/>
              <a:chOff x="-2904600" y="4006346"/>
              <a:chExt cx="1988680" cy="960542"/>
            </a:xfrm>
          </p:grpSpPr>
          <p:sp>
            <p:nvSpPr>
              <p:cNvPr id="55" name="Ellipse 54"/>
              <p:cNvSpPr/>
              <p:nvPr/>
            </p:nvSpPr>
            <p:spPr>
              <a:xfrm>
                <a:off x="-2182409" y="4006347"/>
                <a:ext cx="1263239" cy="945106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00"/>
              </a:p>
            </p:txBody>
          </p:sp>
          <p:sp>
            <p:nvSpPr>
              <p:cNvPr id="56" name="Ellipse 55"/>
              <p:cNvSpPr/>
              <p:nvPr/>
            </p:nvSpPr>
            <p:spPr>
              <a:xfrm>
                <a:off x="-2904600" y="4014065"/>
                <a:ext cx="1228177" cy="952823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Freihandform 56"/>
              <p:cNvSpPr/>
              <p:nvPr/>
            </p:nvSpPr>
            <p:spPr>
              <a:xfrm>
                <a:off x="-2182408" y="4127905"/>
                <a:ext cx="505985" cy="708575"/>
              </a:xfrm>
              <a:custGeom>
                <a:avLst/>
                <a:gdLst>
                  <a:gd name="connsiteX0" fmla="*/ 238365 w 470145"/>
                  <a:gd name="connsiteY0" fmla="*/ 708554 h 708575"/>
                  <a:gd name="connsiteX1" fmla="*/ 94930 w 470145"/>
                  <a:gd name="connsiteY1" fmla="*/ 592013 h 708575"/>
                  <a:gd name="connsiteX2" fmla="*/ 18730 w 470145"/>
                  <a:gd name="connsiteY2" fmla="*/ 453060 h 708575"/>
                  <a:gd name="connsiteX3" fmla="*/ 801 w 470145"/>
                  <a:gd name="connsiteY3" fmla="*/ 349966 h 708575"/>
                  <a:gd name="connsiteX4" fmla="*/ 36659 w 470145"/>
                  <a:gd name="connsiteY4" fmla="*/ 215495 h 708575"/>
                  <a:gd name="connsiteX5" fmla="*/ 130789 w 470145"/>
                  <a:gd name="connsiteY5" fmla="*/ 72060 h 708575"/>
                  <a:gd name="connsiteX6" fmla="*/ 229401 w 470145"/>
                  <a:gd name="connsiteY6" fmla="*/ 342 h 708575"/>
                  <a:gd name="connsiteX7" fmla="*/ 372836 w 470145"/>
                  <a:gd name="connsiteY7" fmla="*/ 98954 h 708575"/>
                  <a:gd name="connsiteX8" fmla="*/ 458001 w 470145"/>
                  <a:gd name="connsiteY8" fmla="*/ 269283 h 708575"/>
                  <a:gd name="connsiteX9" fmla="*/ 462483 w 470145"/>
                  <a:gd name="connsiteY9" fmla="*/ 430648 h 708575"/>
                  <a:gd name="connsiteX10" fmla="*/ 390765 w 470145"/>
                  <a:gd name="connsiteY10" fmla="*/ 583048 h 708575"/>
                  <a:gd name="connsiteX11" fmla="*/ 238365 w 470145"/>
                  <a:gd name="connsiteY11" fmla="*/ 708554 h 70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0145" h="708575">
                    <a:moveTo>
                      <a:pt x="238365" y="708554"/>
                    </a:moveTo>
                    <a:cubicBezTo>
                      <a:pt x="189059" y="710048"/>
                      <a:pt x="131536" y="634595"/>
                      <a:pt x="94930" y="592013"/>
                    </a:cubicBezTo>
                    <a:cubicBezTo>
                      <a:pt x="58324" y="549431"/>
                      <a:pt x="34418" y="493401"/>
                      <a:pt x="18730" y="453060"/>
                    </a:cubicBezTo>
                    <a:cubicBezTo>
                      <a:pt x="3042" y="412719"/>
                      <a:pt x="-2187" y="389560"/>
                      <a:pt x="801" y="349966"/>
                    </a:cubicBezTo>
                    <a:cubicBezTo>
                      <a:pt x="3789" y="310372"/>
                      <a:pt x="14994" y="261813"/>
                      <a:pt x="36659" y="215495"/>
                    </a:cubicBezTo>
                    <a:cubicBezTo>
                      <a:pt x="58324" y="169177"/>
                      <a:pt x="98665" y="107919"/>
                      <a:pt x="130789" y="72060"/>
                    </a:cubicBezTo>
                    <a:cubicBezTo>
                      <a:pt x="162913" y="36201"/>
                      <a:pt x="189060" y="-4140"/>
                      <a:pt x="229401" y="342"/>
                    </a:cubicBezTo>
                    <a:cubicBezTo>
                      <a:pt x="269742" y="4824"/>
                      <a:pt x="334736" y="54131"/>
                      <a:pt x="372836" y="98954"/>
                    </a:cubicBezTo>
                    <a:cubicBezTo>
                      <a:pt x="410936" y="143777"/>
                      <a:pt x="443060" y="214001"/>
                      <a:pt x="458001" y="269283"/>
                    </a:cubicBezTo>
                    <a:cubicBezTo>
                      <a:pt x="472942" y="324565"/>
                      <a:pt x="473689" y="378354"/>
                      <a:pt x="462483" y="430648"/>
                    </a:cubicBezTo>
                    <a:cubicBezTo>
                      <a:pt x="451277" y="482942"/>
                      <a:pt x="426624" y="537477"/>
                      <a:pt x="390765" y="583048"/>
                    </a:cubicBezTo>
                    <a:cubicBezTo>
                      <a:pt x="354906" y="628618"/>
                      <a:pt x="287671" y="707060"/>
                      <a:pt x="238365" y="708554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8" name="Ellipse 57"/>
              <p:cNvSpPr/>
              <p:nvPr/>
            </p:nvSpPr>
            <p:spPr>
              <a:xfrm>
                <a:off x="-2182409" y="4006346"/>
                <a:ext cx="1266489" cy="945105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00"/>
              </a:p>
            </p:txBody>
          </p:sp>
          <p:sp>
            <p:nvSpPr>
              <p:cNvPr id="59" name="Ellipse 58"/>
              <p:cNvSpPr/>
              <p:nvPr/>
            </p:nvSpPr>
            <p:spPr>
              <a:xfrm>
                <a:off x="-2898830" y="4014065"/>
                <a:ext cx="1223639" cy="945105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00" dirty="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042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spcBef>
                <a:spcPct val="0"/>
              </a:spcBef>
              <a:spcAft>
                <a:spcPts val="0"/>
              </a:spcAft>
            </a:pPr>
            <a:r>
              <a:rPr lang="de-DE" altLang="de-DE" dirty="0">
                <a:solidFill>
                  <a:srgbClr val="FF6600"/>
                </a:solidFill>
              </a:rPr>
              <a:t>Berechnung der semantischen Differenz </a:t>
            </a:r>
          </a:p>
          <a:p>
            <a:pPr lvl="1"/>
            <a:endParaRPr lang="de-DE" b="1" i="1" dirty="0" smtClean="0"/>
          </a:p>
          <a:p>
            <a:pPr lvl="1"/>
            <a:r>
              <a:rPr lang="de-DE" b="1" i="1" dirty="0" smtClean="0"/>
              <a:t>Cover</a:t>
            </a:r>
            <a:r>
              <a:rPr lang="de-DE" b="1" dirty="0" smtClean="0"/>
              <a:t> </a:t>
            </a:r>
            <a:r>
              <a:rPr lang="de-DE" dirty="0"/>
              <a:t>wird </a:t>
            </a:r>
            <a:r>
              <a:rPr lang="de-DE" dirty="0" smtClean="0"/>
              <a:t>beim </a:t>
            </a:r>
            <a:r>
              <a:rPr lang="de-DE" dirty="0"/>
              <a:t>SHAPS-Sensor (</a:t>
            </a:r>
            <a:r>
              <a:rPr lang="de-DE" dirty="0" err="1"/>
              <a:t>Abox</a:t>
            </a:r>
            <a:r>
              <a:rPr lang="de-DE" dirty="0"/>
              <a:t> </a:t>
            </a:r>
            <a:r>
              <a:rPr lang="de-DE" i="1" dirty="0"/>
              <a:t>SHAPS*</a:t>
            </a:r>
            <a:r>
              <a:rPr lang="de-DE" dirty="0"/>
              <a:t>) </a:t>
            </a:r>
            <a:r>
              <a:rPr lang="de-DE" dirty="0" smtClean="0"/>
              <a:t>durch </a:t>
            </a:r>
            <a:r>
              <a:rPr lang="de-DE" dirty="0"/>
              <a:t>einen speziellen </a:t>
            </a:r>
            <a:r>
              <a:rPr lang="de-DE" b="1" i="1" dirty="0"/>
              <a:t>ShapsCover</a:t>
            </a:r>
            <a:r>
              <a:rPr lang="de-DE" dirty="0"/>
              <a:t> ersetzt</a:t>
            </a:r>
            <a:r>
              <a:rPr lang="de-DE" dirty="0" smtClean="0"/>
              <a:t>.</a:t>
            </a:r>
          </a:p>
          <a:p>
            <a:pPr lvl="1"/>
            <a:r>
              <a:rPr lang="de-DE" dirty="0" smtClean="0"/>
              <a:t>Die </a:t>
            </a:r>
            <a:r>
              <a:rPr lang="de-DE" dirty="0" err="1"/>
              <a:t>Tbox</a:t>
            </a:r>
            <a:r>
              <a:rPr lang="de-DE" dirty="0"/>
              <a:t> </a:t>
            </a:r>
            <a:r>
              <a:rPr lang="de-DE" dirty="0" smtClean="0"/>
              <a:t>lautet: </a:t>
            </a:r>
            <a:r>
              <a:rPr lang="de-DE" b="1" i="1" dirty="0"/>
              <a:t>T={shapsCover </a:t>
            </a:r>
            <a:r>
              <a:rPr lang="de-DE" b="1" i="1" cap="all" dirty="0"/>
              <a:t>⊑</a:t>
            </a:r>
            <a:r>
              <a:rPr lang="de-DE" b="1" i="1" dirty="0"/>
              <a:t> Cover}</a:t>
            </a:r>
            <a:r>
              <a:rPr lang="de-DE" dirty="0"/>
              <a:t>. </a:t>
            </a:r>
            <a:endParaRPr lang="de-DE" dirty="0" smtClean="0"/>
          </a:p>
          <a:p>
            <a:pPr lvl="1"/>
            <a:endParaRPr lang="de-DE" dirty="0" smtClean="0"/>
          </a:p>
          <a:p>
            <a:pPr lvl="1"/>
            <a:r>
              <a:rPr lang="en-US" sz="1800" i="1" dirty="0" smtClean="0"/>
              <a:t>SHAPS** </a:t>
            </a:r>
            <a:r>
              <a:rPr lang="en-US" sz="1800" i="1" dirty="0"/>
              <a:t>= {(ape</a:t>
            </a:r>
            <a:r>
              <a:rPr lang="en-US" sz="1800" i="1" baseline="-25000" dirty="0"/>
              <a:t>2</a:t>
            </a:r>
            <a:r>
              <a:rPr lang="en-US" sz="1800" i="1" dirty="0"/>
              <a:t>: (APE)), (ape</a:t>
            </a:r>
            <a:r>
              <a:rPr lang="en-US" sz="1800" i="1" baseline="-25000" dirty="0"/>
              <a:t>2</a:t>
            </a:r>
            <a:r>
              <a:rPr lang="en-US" sz="1800" i="1" dirty="0"/>
              <a:t>: (System ⊓ Variation Point)), (shaps</a:t>
            </a:r>
            <a:r>
              <a:rPr lang="en-US" sz="1800" i="1" baseline="-25000" dirty="0"/>
              <a:t>2</a:t>
            </a:r>
            <a:r>
              <a:rPr lang="en-US" sz="1800" i="1" dirty="0"/>
              <a:t>:Physical), (shaps</a:t>
            </a:r>
            <a:r>
              <a:rPr lang="en-US" sz="1800" i="1" baseline="-25000" dirty="0"/>
              <a:t>2</a:t>
            </a:r>
            <a:r>
              <a:rPr lang="en-US" sz="1800" i="1" dirty="0"/>
              <a:t>: PWS), ((ape</a:t>
            </a:r>
            <a:r>
              <a:rPr lang="en-US" sz="1800" i="1" baseline="-25000" dirty="0"/>
              <a:t>2</a:t>
            </a:r>
            <a:r>
              <a:rPr lang="en-US" sz="1800" i="1" dirty="0"/>
              <a:t>,shaps</a:t>
            </a:r>
            <a:r>
              <a:rPr lang="en-US" sz="1800" i="1" baseline="-25000" dirty="0"/>
              <a:t>2</a:t>
            </a:r>
            <a:r>
              <a:rPr lang="en-US" sz="1800" i="1" dirty="0"/>
              <a:t>):shaps), (pws</a:t>
            </a:r>
            <a:r>
              <a:rPr lang="en-US" sz="1800" i="1" baseline="-25000" dirty="0"/>
              <a:t>1</a:t>
            </a:r>
            <a:r>
              <a:rPr lang="en-US" sz="1800" i="1" dirty="0"/>
              <a:t>:PWS), ((pws</a:t>
            </a:r>
            <a:r>
              <a:rPr lang="en-US" sz="1800" i="1" baseline="-25000" dirty="0"/>
              <a:t>1</a:t>
            </a:r>
            <a:r>
              <a:rPr lang="en-US" sz="1800" i="1" dirty="0"/>
              <a:t>,shaps</a:t>
            </a:r>
            <a:r>
              <a:rPr lang="en-US" sz="1800" i="1" baseline="-25000" dirty="0"/>
              <a:t>2</a:t>
            </a:r>
            <a:r>
              <a:rPr lang="en-US" sz="1800" i="1" dirty="0"/>
              <a:t>):hasPart), </a:t>
            </a:r>
            <a:r>
              <a:rPr lang="en-US" sz="1800" i="1" dirty="0" smtClean="0"/>
              <a:t>(bbshaps</a:t>
            </a:r>
            <a:r>
              <a:rPr lang="en-US" sz="1800" i="1" baseline="-25000" dirty="0" smtClean="0"/>
              <a:t>2</a:t>
            </a:r>
            <a:r>
              <a:rPr lang="en-US" sz="1800" i="1" dirty="0"/>
              <a:t>: Breadboard), (</a:t>
            </a:r>
            <a:r>
              <a:rPr lang="en-US" sz="1800" i="1" dirty="0" smtClean="0"/>
              <a:t>bbshaps</a:t>
            </a:r>
            <a:r>
              <a:rPr lang="en-US" sz="1800" i="1" baseline="-25000" dirty="0" smtClean="0"/>
              <a:t>2</a:t>
            </a:r>
            <a:r>
              <a:rPr lang="en-US" sz="1800" i="1" dirty="0"/>
              <a:t>: Block), ((shaps</a:t>
            </a:r>
            <a:r>
              <a:rPr lang="en-US" sz="1800" i="1" baseline="-25000" dirty="0"/>
              <a:t>2</a:t>
            </a:r>
            <a:r>
              <a:rPr lang="en-US" sz="1800" i="1" dirty="0"/>
              <a:t>, </a:t>
            </a:r>
            <a:r>
              <a:rPr lang="en-US" sz="1800" i="1" dirty="0" smtClean="0"/>
              <a:t>bbshaps</a:t>
            </a:r>
            <a:r>
              <a:rPr lang="en-US" sz="1800" i="1" baseline="-25000" dirty="0" smtClean="0"/>
              <a:t>2</a:t>
            </a:r>
            <a:r>
              <a:rPr lang="en-US" sz="1800" i="1" dirty="0"/>
              <a:t>): hasLinkTo), </a:t>
            </a:r>
            <a:r>
              <a:rPr lang="en-US" sz="1800" i="1" dirty="0" smtClean="0"/>
              <a:t>(</a:t>
            </a:r>
            <a:r>
              <a:rPr lang="en-US" sz="1800" b="1" i="1" dirty="0" smtClean="0"/>
              <a:t>shapscover</a:t>
            </a:r>
            <a:r>
              <a:rPr lang="en-US" sz="1800" b="1" i="1" baseline="-25000" dirty="0" smtClean="0"/>
              <a:t>2</a:t>
            </a:r>
            <a:r>
              <a:rPr lang="en-US" sz="1800" b="1" i="1" dirty="0" smtClean="0"/>
              <a:t>:ShapsCover</a:t>
            </a:r>
            <a:r>
              <a:rPr lang="en-US" sz="1800" i="1" dirty="0"/>
              <a:t>), </a:t>
            </a:r>
            <a:r>
              <a:rPr lang="en-US" sz="1800" i="1" dirty="0" smtClean="0"/>
              <a:t>(</a:t>
            </a:r>
            <a:r>
              <a:rPr lang="en-US" sz="1800" b="1" i="1" dirty="0" smtClean="0"/>
              <a:t>shapscover</a:t>
            </a:r>
            <a:r>
              <a:rPr lang="en-US" sz="1800" b="1" i="1" baseline="-25000" dirty="0" smtClean="0"/>
              <a:t>2</a:t>
            </a:r>
            <a:r>
              <a:rPr lang="en-US" sz="1800" b="1" i="1" dirty="0"/>
              <a:t>: Block</a:t>
            </a:r>
            <a:r>
              <a:rPr lang="en-US" sz="1800" i="1" dirty="0"/>
              <a:t>), </a:t>
            </a:r>
            <a:r>
              <a:rPr lang="en-US" sz="1800" i="1" dirty="0" smtClean="0"/>
              <a:t>((</a:t>
            </a:r>
            <a:r>
              <a:rPr lang="en-US" sz="1800" b="1" i="1" dirty="0" smtClean="0"/>
              <a:t>shaps</a:t>
            </a:r>
            <a:r>
              <a:rPr lang="en-US" sz="1800" b="1" i="1" baseline="-25000" dirty="0" smtClean="0"/>
              <a:t>2</a:t>
            </a:r>
            <a:r>
              <a:rPr lang="en-US" sz="1800" b="1" i="1" dirty="0"/>
              <a:t>, </a:t>
            </a:r>
            <a:r>
              <a:rPr lang="en-US" sz="1800" b="1" i="1" dirty="0" smtClean="0"/>
              <a:t>shapscover</a:t>
            </a:r>
            <a:r>
              <a:rPr lang="en-US" sz="1800" b="1" i="1" baseline="-25000" dirty="0" smtClean="0"/>
              <a:t>2</a:t>
            </a:r>
            <a:r>
              <a:rPr lang="en-US" sz="1800" b="1" i="1" dirty="0"/>
              <a:t>):hasLinkTo</a:t>
            </a:r>
            <a:r>
              <a:rPr lang="en-US" sz="1800" i="1" dirty="0"/>
              <a:t>), (shutter</a:t>
            </a:r>
            <a:r>
              <a:rPr lang="en-US" sz="1800" i="1" baseline="-25000" dirty="0"/>
              <a:t>2</a:t>
            </a:r>
            <a:r>
              <a:rPr lang="en-US" sz="1800" i="1" dirty="0"/>
              <a:t>: Shutter), (shutter</a:t>
            </a:r>
            <a:r>
              <a:rPr lang="en-US" sz="1800" i="1" baseline="-25000" dirty="0"/>
              <a:t>2</a:t>
            </a:r>
            <a:r>
              <a:rPr lang="en-US" sz="1800" i="1" dirty="0"/>
              <a:t>: Block), ((shaps</a:t>
            </a:r>
            <a:r>
              <a:rPr lang="en-US" sz="1800" i="1" baseline="-25000" dirty="0"/>
              <a:t>2</a:t>
            </a:r>
            <a:r>
              <a:rPr lang="en-US" sz="1800" i="1" dirty="0"/>
              <a:t>, shutter</a:t>
            </a:r>
            <a:r>
              <a:rPr lang="en-US" sz="1800" i="1" baseline="-25000" dirty="0"/>
              <a:t>2</a:t>
            </a:r>
            <a:r>
              <a:rPr lang="en-US" sz="1800" i="1" dirty="0"/>
              <a:t>):hasLinkTo)}</a:t>
            </a:r>
            <a:endParaRPr lang="de-DE" sz="1800" dirty="0"/>
          </a:p>
          <a:p>
            <a:endParaRPr lang="de-DE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 sz="1800" b="1" kern="0" dirty="0"/>
          </a:p>
          <a:p>
            <a:r>
              <a:rPr lang="de-DE" altLang="de-DE" sz="1800" b="1" kern="0" dirty="0" smtClean="0"/>
              <a:t>Definition einer </a:t>
            </a:r>
            <a:r>
              <a:rPr lang="de-DE" altLang="de-DE" sz="1800" b="1" kern="0" dirty="0" err="1" smtClean="0"/>
              <a:t>Tbox</a:t>
            </a:r>
            <a:r>
              <a:rPr lang="de-DE" altLang="de-DE" sz="1800" b="1" kern="0" dirty="0" smtClean="0"/>
              <a:t> und der </a:t>
            </a:r>
            <a:r>
              <a:rPr lang="de-DE" altLang="de-DE" sz="1800" b="1" kern="0" dirty="0" err="1" smtClean="0"/>
              <a:t>Abox</a:t>
            </a:r>
            <a:r>
              <a:rPr lang="de-DE" altLang="de-DE" sz="1800" b="1" kern="0" dirty="0" smtClean="0"/>
              <a:t> SHAPS**</a:t>
            </a:r>
          </a:p>
        </p:txBody>
      </p:sp>
      <p:grpSp>
        <p:nvGrpSpPr>
          <p:cNvPr id="16" name="Gruppieren 15"/>
          <p:cNvGrpSpPr/>
          <p:nvPr/>
        </p:nvGrpSpPr>
        <p:grpSpPr>
          <a:xfrm>
            <a:off x="7981843" y="1101157"/>
            <a:ext cx="955642" cy="752668"/>
            <a:chOff x="7294132" y="2703112"/>
            <a:chExt cx="1437505" cy="1085928"/>
          </a:xfrm>
        </p:grpSpPr>
        <p:pic>
          <p:nvPicPr>
            <p:cNvPr id="14" name="Picture 9" descr="M:\Downloads\box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4132" y="2703112"/>
              <a:ext cx="971833" cy="72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feld 14"/>
            <p:cNvSpPr txBox="1"/>
            <p:nvPr/>
          </p:nvSpPr>
          <p:spPr>
            <a:xfrm>
              <a:off x="7385909" y="3327375"/>
              <a:ext cx="1345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err="1" smtClean="0"/>
                <a:t>Tbox</a:t>
              </a:r>
              <a:endParaRPr lang="de-DE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1543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spcBef>
                <a:spcPct val="0"/>
              </a:spcBef>
              <a:spcAft>
                <a:spcPts val="0"/>
              </a:spcAft>
            </a:pPr>
            <a:r>
              <a:rPr lang="de-DE" altLang="de-DE" dirty="0">
                <a:solidFill>
                  <a:srgbClr val="FF6600"/>
                </a:solidFill>
              </a:rPr>
              <a:t>Berechnung der semantischen Differenz </a:t>
            </a:r>
          </a:p>
          <a:p>
            <a:pPr lvl="1"/>
            <a:endParaRPr lang="de-DE" i="1" dirty="0" smtClean="0"/>
          </a:p>
          <a:p>
            <a:pPr lvl="1"/>
            <a:r>
              <a:rPr lang="de-DE" i="1" dirty="0" smtClean="0">
                <a:solidFill>
                  <a:schemeClr val="tx1"/>
                </a:solidFill>
              </a:rPr>
              <a:t> </a:t>
            </a:r>
            <a:r>
              <a:rPr lang="de-DE" b="1" i="1" dirty="0" smtClean="0">
                <a:solidFill>
                  <a:srgbClr val="FF9933"/>
                </a:solidFill>
              </a:rPr>
              <a:t>∆</a:t>
            </a:r>
            <a:r>
              <a:rPr lang="de-DE" b="1" i="1" baseline="-25000" dirty="0" smtClean="0">
                <a:solidFill>
                  <a:srgbClr val="FF9933"/>
                </a:solidFill>
              </a:rPr>
              <a:t>ZEUS, SHAPS** </a:t>
            </a:r>
            <a:r>
              <a:rPr lang="de-DE" i="1" dirty="0" smtClean="0"/>
              <a:t>= {((ape</a:t>
            </a:r>
            <a:r>
              <a:rPr lang="de-DE" i="1" baseline="-25000" dirty="0" smtClean="0"/>
              <a:t>1</a:t>
            </a:r>
            <a:r>
              <a:rPr lang="de-DE" i="1" dirty="0" smtClean="0"/>
              <a:t>,zeus</a:t>
            </a:r>
            <a:r>
              <a:rPr lang="de-DE" i="1" baseline="-25000" dirty="0" smtClean="0"/>
              <a:t>1</a:t>
            </a:r>
            <a:r>
              <a:rPr lang="de-DE" i="1" dirty="0" smtClean="0"/>
              <a:t>):</a:t>
            </a:r>
            <a:r>
              <a:rPr lang="de-DE" i="1" dirty="0" err="1" smtClean="0"/>
              <a:t>zeus</a:t>
            </a:r>
            <a:r>
              <a:rPr lang="de-DE" i="1" dirty="0" smtClean="0"/>
              <a:t>),(ccdm</a:t>
            </a:r>
            <a:r>
              <a:rPr lang="de-DE" i="1" baseline="-25000" dirty="0" smtClean="0"/>
              <a:t>1</a:t>
            </a:r>
            <a:r>
              <a:rPr lang="de-DE" i="1" dirty="0" smtClean="0"/>
              <a:t>: (</a:t>
            </a:r>
            <a:r>
              <a:rPr lang="de-DE" i="1" dirty="0" err="1" smtClean="0"/>
              <a:t>CcdMount</a:t>
            </a:r>
            <a:r>
              <a:rPr lang="de-DE" i="1" dirty="0" smtClean="0"/>
              <a:t> ⊓ </a:t>
            </a:r>
            <a:r>
              <a:rPr lang="de-DE" i="1" dirty="0" smtClean="0"/>
              <a:t>   </a:t>
            </a:r>
            <a:r>
              <a:rPr lang="de-DE" i="1" dirty="0" err="1" smtClean="0"/>
              <a:t>Mechanics</a:t>
            </a:r>
            <a:r>
              <a:rPr lang="de-DE" i="1" dirty="0" smtClean="0"/>
              <a:t> </a:t>
            </a:r>
            <a:r>
              <a:rPr lang="de-DE" i="1" dirty="0" smtClean="0"/>
              <a:t>⊓ Block))}</a:t>
            </a:r>
          </a:p>
          <a:p>
            <a:pPr lvl="1"/>
            <a:r>
              <a:rPr lang="de-DE" i="1" dirty="0">
                <a:solidFill>
                  <a:schemeClr val="tx1"/>
                </a:solidFill>
              </a:rPr>
              <a:t> </a:t>
            </a:r>
            <a:r>
              <a:rPr lang="en-US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∆</a:t>
            </a:r>
            <a:r>
              <a:rPr lang="en-US" b="1" i="1" baseline="-25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SHAPS**, ZEUS </a:t>
            </a:r>
            <a:r>
              <a:rPr lang="en-US" i="1" dirty="0" smtClean="0"/>
              <a:t>= {(ape</a:t>
            </a:r>
            <a:r>
              <a:rPr lang="en-US" i="1" baseline="-25000" dirty="0" smtClean="0"/>
              <a:t>2</a:t>
            </a:r>
            <a:r>
              <a:rPr lang="en-US" i="1" dirty="0" smtClean="0"/>
              <a:t>,shaps</a:t>
            </a:r>
            <a:r>
              <a:rPr lang="en-US" i="1" baseline="-25000" dirty="0" smtClean="0"/>
              <a:t>2</a:t>
            </a:r>
            <a:r>
              <a:rPr lang="en-US" i="1" dirty="0" smtClean="0"/>
              <a:t>):</a:t>
            </a:r>
            <a:r>
              <a:rPr lang="en-US" i="1" dirty="0" err="1" smtClean="0"/>
              <a:t>shaps</a:t>
            </a:r>
            <a:r>
              <a:rPr lang="en-US" i="1" dirty="0" smtClean="0"/>
              <a:t>, (shutter</a:t>
            </a:r>
            <a:r>
              <a:rPr lang="en-US" i="1" baseline="-25000" dirty="0" smtClean="0"/>
              <a:t>2</a:t>
            </a:r>
            <a:r>
              <a:rPr lang="en-US" i="1" dirty="0" smtClean="0"/>
              <a:t>: Shutter ⊓ Mechanics </a:t>
            </a:r>
            <a:r>
              <a:rPr lang="en-US" i="1" dirty="0" smtClean="0"/>
              <a:t>     ⊓ </a:t>
            </a:r>
            <a:r>
              <a:rPr lang="en-US" i="1" dirty="0" smtClean="0"/>
              <a:t>Block), (cover</a:t>
            </a:r>
            <a:r>
              <a:rPr lang="en-US" i="1" baseline="-25000" dirty="0" smtClean="0"/>
              <a:t>2</a:t>
            </a:r>
            <a:r>
              <a:rPr lang="en-US" i="1" dirty="0" smtClean="0"/>
              <a:t>: </a:t>
            </a:r>
            <a:r>
              <a:rPr lang="en-US" i="1" dirty="0" err="1" smtClean="0"/>
              <a:t>ShapsCover</a:t>
            </a:r>
            <a:r>
              <a:rPr lang="en-US" i="1" dirty="0" smtClean="0"/>
              <a:t> ⊓ Mechanics ⊓ Block}</a:t>
            </a:r>
          </a:p>
          <a:p>
            <a:endParaRPr lang="de-DE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 sz="1800" b="1" kern="0" dirty="0"/>
          </a:p>
          <a:p>
            <a:r>
              <a:rPr lang="de-DE" altLang="de-DE" sz="1800" b="1" kern="0" dirty="0" smtClean="0"/>
              <a:t>Semantische Differenz von </a:t>
            </a:r>
          </a:p>
          <a:p>
            <a:r>
              <a:rPr lang="de-DE" altLang="de-DE" sz="1800" b="1" kern="0" dirty="0" smtClean="0"/>
              <a:t>ZEUS und SHAPS**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5787135" y="1287851"/>
            <a:ext cx="1440160" cy="450050"/>
            <a:chOff x="1106615" y="2843935"/>
            <a:chExt cx="7020780" cy="1125125"/>
          </a:xfrm>
        </p:grpSpPr>
        <p:sp>
          <p:nvSpPr>
            <p:cNvPr id="5" name="Rechteck 4"/>
            <p:cNvSpPr/>
            <p:nvPr/>
          </p:nvSpPr>
          <p:spPr>
            <a:xfrm>
              <a:off x="1106615" y="2843935"/>
              <a:ext cx="7020780" cy="112512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Ellipse 5"/>
            <p:cNvSpPr/>
            <p:nvPr/>
          </p:nvSpPr>
          <p:spPr>
            <a:xfrm>
              <a:off x="2369015" y="2933946"/>
              <a:ext cx="2518020" cy="94510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srgbClr val="000000"/>
                </a:solidFill>
              </a:endParaRPr>
            </a:p>
          </p:txBody>
        </p:sp>
        <p:sp>
          <p:nvSpPr>
            <p:cNvPr id="7" name="Ellipse 6"/>
            <p:cNvSpPr/>
            <p:nvPr/>
          </p:nvSpPr>
          <p:spPr>
            <a:xfrm>
              <a:off x="3625767" y="2933946"/>
              <a:ext cx="2926453" cy="94510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2366755" y="2933946"/>
              <a:ext cx="2518020" cy="945105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7272300" y="1287852"/>
            <a:ext cx="1440160" cy="450049"/>
            <a:chOff x="1106615" y="5274205"/>
            <a:chExt cx="7020780" cy="1125125"/>
          </a:xfrm>
        </p:grpSpPr>
        <p:sp>
          <p:nvSpPr>
            <p:cNvPr id="10" name="Rechteck 9"/>
            <p:cNvSpPr/>
            <p:nvPr/>
          </p:nvSpPr>
          <p:spPr>
            <a:xfrm>
              <a:off x="1106615" y="5274205"/>
              <a:ext cx="7020780" cy="112512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3580762" y="5364215"/>
              <a:ext cx="2926453" cy="9451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/>
            <p:cNvSpPr/>
            <p:nvPr/>
          </p:nvSpPr>
          <p:spPr>
            <a:xfrm>
              <a:off x="2321750" y="5364215"/>
              <a:ext cx="2518020" cy="94510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srgbClr val="000000"/>
                </a:solidFill>
              </a:endParaRPr>
            </a:p>
          </p:txBody>
        </p:sp>
        <p:sp>
          <p:nvSpPr>
            <p:cNvPr id="13" name="Ellipse 12"/>
            <p:cNvSpPr/>
            <p:nvPr/>
          </p:nvSpPr>
          <p:spPr>
            <a:xfrm>
              <a:off x="3581890" y="5364214"/>
              <a:ext cx="2926453" cy="945105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99736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spcBef>
                <a:spcPct val="0"/>
              </a:spcBef>
              <a:spcAft>
                <a:spcPts val="0"/>
              </a:spcAft>
            </a:pPr>
            <a:r>
              <a:rPr lang="de-DE" altLang="de-DE" dirty="0">
                <a:solidFill>
                  <a:srgbClr val="FF6600"/>
                </a:solidFill>
              </a:rPr>
              <a:t>Berechnung der semantischen </a:t>
            </a:r>
            <a:r>
              <a:rPr lang="de-DE" altLang="de-DE" dirty="0" smtClean="0">
                <a:solidFill>
                  <a:srgbClr val="FF6600"/>
                </a:solidFill>
              </a:rPr>
              <a:t>Differenz</a:t>
            </a:r>
            <a:endParaRPr lang="de-DE" i="1" dirty="0"/>
          </a:p>
          <a:p>
            <a:pPr lvl="1"/>
            <a:endParaRPr lang="de-DE" i="1" dirty="0" smtClean="0">
              <a:solidFill>
                <a:schemeClr val="tx1"/>
              </a:solidFill>
            </a:endParaRPr>
          </a:p>
          <a:p>
            <a:pPr lvl="1"/>
            <a:r>
              <a:rPr lang="de-DE" i="1" dirty="0" smtClean="0">
                <a:solidFill>
                  <a:schemeClr val="tx1"/>
                </a:solidFill>
              </a:rPr>
              <a:t> </a:t>
            </a:r>
            <a:r>
              <a:rPr lang="de-DE" dirty="0" smtClean="0">
                <a:solidFill>
                  <a:schemeClr val="tx1"/>
                </a:solidFill>
              </a:rPr>
              <a:t>T = {</a:t>
            </a:r>
            <a:r>
              <a:rPr lang="de-DE" i="1" dirty="0" err="1">
                <a:solidFill>
                  <a:schemeClr val="tx1"/>
                </a:solidFill>
              </a:rPr>
              <a:t>shapsCover</a:t>
            </a:r>
            <a:r>
              <a:rPr lang="de-DE" i="1" dirty="0">
                <a:solidFill>
                  <a:schemeClr val="tx1"/>
                </a:solidFill>
              </a:rPr>
              <a:t> </a:t>
            </a:r>
            <a:r>
              <a:rPr lang="de-DE" i="1" cap="all" dirty="0">
                <a:solidFill>
                  <a:schemeClr val="tx1"/>
                </a:solidFill>
              </a:rPr>
              <a:t>⊑</a:t>
            </a:r>
            <a:r>
              <a:rPr lang="de-DE" i="1" dirty="0">
                <a:solidFill>
                  <a:schemeClr val="tx1"/>
                </a:solidFill>
              </a:rPr>
              <a:t> Cover</a:t>
            </a:r>
            <a:r>
              <a:rPr lang="de-DE" dirty="0" smtClean="0">
                <a:solidFill>
                  <a:schemeClr val="tx1"/>
                </a:solidFill>
              </a:rPr>
              <a:t>}</a:t>
            </a:r>
            <a:endParaRPr lang="de-DE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 sz="1800" b="1" kern="0" dirty="0" smtClean="0"/>
          </a:p>
          <a:p>
            <a:r>
              <a:rPr lang="de-DE" altLang="de-DE" sz="1800" b="1" kern="0" dirty="0" smtClean="0"/>
              <a:t>Semantische </a:t>
            </a:r>
            <a:r>
              <a:rPr lang="de-DE" altLang="de-DE" sz="1800" b="1" kern="0" dirty="0"/>
              <a:t>Differenz von </a:t>
            </a:r>
            <a:endParaRPr lang="de-DE" altLang="de-DE" sz="1800" b="1" kern="0" dirty="0" smtClean="0"/>
          </a:p>
          <a:p>
            <a:r>
              <a:rPr lang="de-DE" altLang="de-DE" sz="1800" b="1" kern="0" dirty="0" smtClean="0"/>
              <a:t>ZEUS </a:t>
            </a:r>
            <a:r>
              <a:rPr lang="de-DE" altLang="de-DE" sz="1800" b="1" kern="0" dirty="0"/>
              <a:t>und SHAPS**</a:t>
            </a:r>
          </a:p>
        </p:txBody>
      </p:sp>
      <p:grpSp>
        <p:nvGrpSpPr>
          <p:cNvPr id="109" name="Gruppieren 108"/>
          <p:cNvGrpSpPr/>
          <p:nvPr/>
        </p:nvGrpSpPr>
        <p:grpSpPr>
          <a:xfrm>
            <a:off x="107504" y="2528900"/>
            <a:ext cx="8919991" cy="3907016"/>
            <a:chOff x="116505" y="2177279"/>
            <a:chExt cx="8919991" cy="3907016"/>
          </a:xfrm>
        </p:grpSpPr>
        <p:grpSp>
          <p:nvGrpSpPr>
            <p:cNvPr id="4" name="Gruppieren 3"/>
            <p:cNvGrpSpPr/>
            <p:nvPr/>
          </p:nvGrpSpPr>
          <p:grpSpPr>
            <a:xfrm>
              <a:off x="116505" y="2177279"/>
              <a:ext cx="8919991" cy="3907016"/>
              <a:chOff x="116505" y="744959"/>
              <a:chExt cx="8919991" cy="3907016"/>
            </a:xfrm>
          </p:grpSpPr>
          <p:grpSp>
            <p:nvGrpSpPr>
              <p:cNvPr id="5" name="Gruppieren 4"/>
              <p:cNvGrpSpPr/>
              <p:nvPr/>
            </p:nvGrpSpPr>
            <p:grpSpPr>
              <a:xfrm>
                <a:off x="116505" y="744959"/>
                <a:ext cx="8919991" cy="3907016"/>
                <a:chOff x="116505" y="116632"/>
                <a:chExt cx="8919991" cy="3907016"/>
              </a:xfrm>
            </p:grpSpPr>
            <p:sp>
              <p:nvSpPr>
                <p:cNvPr id="16" name="Textfeld 15"/>
                <p:cNvSpPr txBox="1"/>
                <p:nvPr/>
              </p:nvSpPr>
              <p:spPr>
                <a:xfrm>
                  <a:off x="1102506" y="1052736"/>
                  <a:ext cx="164307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400" dirty="0" smtClean="0"/>
                    <a:t>zeus</a:t>
                  </a:r>
                  <a:r>
                    <a:rPr lang="de-DE" sz="1400" baseline="-25000" dirty="0" smtClean="0"/>
                    <a:t>1</a:t>
                  </a:r>
                  <a:r>
                    <a:rPr lang="de-DE" sz="1400" dirty="0" smtClean="0"/>
                    <a:t>: </a:t>
                  </a:r>
                  <a:r>
                    <a:rPr lang="de-DE" sz="1400" dirty="0" err="1" smtClean="0"/>
                    <a:t>Physical</a:t>
                  </a:r>
                  <a:endParaRPr lang="de-DE" sz="1400" dirty="0"/>
                </a:p>
              </p:txBody>
            </p:sp>
            <p:sp>
              <p:nvSpPr>
                <p:cNvPr id="17" name="Ellipse 16"/>
                <p:cNvSpPr/>
                <p:nvPr/>
              </p:nvSpPr>
              <p:spPr>
                <a:xfrm>
                  <a:off x="847552" y="2319620"/>
                  <a:ext cx="142876" cy="142877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400"/>
                </a:p>
              </p:txBody>
            </p:sp>
            <p:sp>
              <p:nvSpPr>
                <p:cNvPr id="18" name="Textfeld 17"/>
                <p:cNvSpPr txBox="1"/>
                <p:nvPr/>
              </p:nvSpPr>
              <p:spPr>
                <a:xfrm>
                  <a:off x="116505" y="2505965"/>
                  <a:ext cx="164307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400" dirty="0" smtClean="0"/>
                    <a:t>bbzeus</a:t>
                  </a:r>
                  <a:r>
                    <a:rPr lang="de-DE" sz="1400" baseline="-25000" dirty="0" smtClean="0"/>
                    <a:t>1</a:t>
                  </a:r>
                  <a:r>
                    <a:rPr lang="de-DE" sz="1400" dirty="0" smtClean="0"/>
                    <a:t>: </a:t>
                  </a:r>
                </a:p>
                <a:p>
                  <a:pPr algn="ctr"/>
                  <a:r>
                    <a:rPr lang="de-DE" sz="1400" dirty="0" err="1"/>
                    <a:t>Mechanics</a:t>
                  </a:r>
                  <a:r>
                    <a:rPr lang="de-DE" sz="1400" dirty="0"/>
                    <a:t>   </a:t>
                  </a:r>
                  <a:r>
                    <a:rPr lang="de-DE" sz="1400" dirty="0" smtClean="0"/>
                    <a:t>    Block</a:t>
                  </a:r>
                  <a:endParaRPr lang="de-DE" sz="1400" dirty="0"/>
                </a:p>
              </p:txBody>
            </p:sp>
            <p:cxnSp>
              <p:nvCxnSpPr>
                <p:cNvPr id="19" name="Gerade Verbindung 18"/>
                <p:cNvCxnSpPr>
                  <a:stCxn id="32" idx="2"/>
                  <a:endCxn id="17" idx="7"/>
                </p:cNvCxnSpPr>
                <p:nvPr/>
              </p:nvCxnSpPr>
              <p:spPr>
                <a:xfrm flipH="1">
                  <a:off x="969504" y="1440883"/>
                  <a:ext cx="1144020" cy="899661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Textfeld 19"/>
                <p:cNvSpPr txBox="1"/>
                <p:nvPr/>
              </p:nvSpPr>
              <p:spPr>
                <a:xfrm>
                  <a:off x="325238" y="1556792"/>
                  <a:ext cx="18573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400" dirty="0" smtClean="0"/>
                    <a:t>(zeus</a:t>
                  </a:r>
                  <a:r>
                    <a:rPr lang="de-DE" sz="1400" baseline="-25000" dirty="0" smtClean="0"/>
                    <a:t>1</a:t>
                  </a:r>
                  <a:r>
                    <a:rPr lang="de-DE" sz="1400" dirty="0" smtClean="0"/>
                    <a:t>, bbzeus</a:t>
                  </a:r>
                  <a:r>
                    <a:rPr lang="de-DE" sz="1400" baseline="-25000" dirty="0" smtClean="0"/>
                    <a:t>1</a:t>
                  </a:r>
                  <a:r>
                    <a:rPr lang="de-DE" sz="1400" dirty="0" smtClean="0"/>
                    <a:t>): </a:t>
                  </a:r>
                  <a:r>
                    <a:rPr lang="de-DE" sz="1400" dirty="0" err="1" smtClean="0"/>
                    <a:t>hasLinkTo</a:t>
                  </a:r>
                  <a:endParaRPr lang="de-DE" sz="1400" dirty="0"/>
                </a:p>
              </p:txBody>
            </p:sp>
            <p:sp>
              <p:nvSpPr>
                <p:cNvPr id="21" name="Textfeld 20"/>
                <p:cNvSpPr txBox="1"/>
                <p:nvPr/>
              </p:nvSpPr>
              <p:spPr>
                <a:xfrm>
                  <a:off x="1203584" y="3284984"/>
                  <a:ext cx="2000264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400" dirty="0" smtClean="0"/>
                    <a:t>zeuscover</a:t>
                  </a:r>
                  <a:r>
                    <a:rPr lang="de-DE" sz="1400" baseline="-25000" dirty="0" smtClean="0"/>
                    <a:t>1</a:t>
                  </a:r>
                  <a:r>
                    <a:rPr lang="de-DE" sz="1400" dirty="0" smtClean="0"/>
                    <a:t>: </a:t>
                  </a:r>
                </a:p>
                <a:p>
                  <a:pPr algn="ctr"/>
                  <a:r>
                    <a:rPr lang="de-DE" sz="1400" dirty="0" err="1" smtClean="0"/>
                    <a:t>Mechanics</a:t>
                  </a:r>
                  <a:r>
                    <a:rPr lang="de-DE" sz="1400" dirty="0" smtClean="0"/>
                    <a:t>       </a:t>
                  </a:r>
                  <a:r>
                    <a:rPr lang="de-DE" sz="1400" dirty="0"/>
                    <a:t>Block</a:t>
                  </a:r>
                </a:p>
                <a:p>
                  <a:pPr algn="ctr"/>
                  <a:endParaRPr lang="de-DE" sz="1400" dirty="0"/>
                </a:p>
              </p:txBody>
            </p:sp>
            <p:sp>
              <p:nvSpPr>
                <p:cNvPr id="22" name="Textfeld 21"/>
                <p:cNvSpPr txBox="1"/>
                <p:nvPr/>
              </p:nvSpPr>
              <p:spPr>
                <a:xfrm>
                  <a:off x="2175395" y="2204864"/>
                  <a:ext cx="1316485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400" dirty="0" smtClean="0"/>
                    <a:t>(zeus</a:t>
                  </a:r>
                  <a:r>
                    <a:rPr lang="de-DE" sz="1400" baseline="-25000" dirty="0" smtClean="0"/>
                    <a:t>1</a:t>
                  </a:r>
                  <a:r>
                    <a:rPr lang="de-DE" sz="1400" dirty="0" smtClean="0"/>
                    <a:t>, zeuscover</a:t>
                  </a:r>
                  <a:r>
                    <a:rPr lang="de-DE" sz="1400" baseline="-25000" dirty="0" smtClean="0"/>
                    <a:t>1</a:t>
                  </a:r>
                  <a:r>
                    <a:rPr lang="de-DE" sz="1400" dirty="0" smtClean="0"/>
                    <a:t>): </a:t>
                  </a:r>
                  <a:r>
                    <a:rPr lang="de-DE" sz="1400" dirty="0" err="1" smtClean="0"/>
                    <a:t>hasLinkTo</a:t>
                  </a:r>
                  <a:endParaRPr lang="de-DE" sz="1400" dirty="0"/>
                </a:p>
              </p:txBody>
            </p:sp>
            <p:sp>
              <p:nvSpPr>
                <p:cNvPr id="23" name="Textfeld 22"/>
                <p:cNvSpPr txBox="1"/>
                <p:nvPr/>
              </p:nvSpPr>
              <p:spPr>
                <a:xfrm>
                  <a:off x="3144950" y="2564904"/>
                  <a:ext cx="164307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400" dirty="0" smtClean="0"/>
                    <a:t>ccdm</a:t>
                  </a:r>
                  <a:r>
                    <a:rPr lang="de-DE" sz="1400" baseline="-25000" dirty="0" smtClean="0"/>
                    <a:t>1</a:t>
                  </a:r>
                  <a:r>
                    <a:rPr lang="de-DE" sz="1400" dirty="0" smtClean="0"/>
                    <a:t>: </a:t>
                  </a:r>
                </a:p>
                <a:p>
                  <a:pPr algn="ctr"/>
                  <a:r>
                    <a:rPr lang="de-DE" sz="1400" dirty="0" err="1"/>
                    <a:t>Mechanics</a:t>
                  </a:r>
                  <a:r>
                    <a:rPr lang="de-DE" sz="1400" dirty="0"/>
                    <a:t>       Block</a:t>
                  </a:r>
                </a:p>
              </p:txBody>
            </p:sp>
            <p:sp>
              <p:nvSpPr>
                <p:cNvPr id="24" name="Textfeld 23"/>
                <p:cNvSpPr txBox="1"/>
                <p:nvPr/>
              </p:nvSpPr>
              <p:spPr>
                <a:xfrm>
                  <a:off x="2640894" y="1772816"/>
                  <a:ext cx="164307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de-DE" sz="1400" dirty="0" smtClean="0"/>
                    <a:t>(zeus</a:t>
                  </a:r>
                  <a:r>
                    <a:rPr lang="de-DE" sz="1400" baseline="-25000" dirty="0" smtClean="0"/>
                    <a:t>1</a:t>
                  </a:r>
                  <a:r>
                    <a:rPr lang="de-DE" sz="1400" dirty="0" smtClean="0"/>
                    <a:t>, ccdm</a:t>
                  </a:r>
                  <a:r>
                    <a:rPr lang="de-DE" sz="1400" baseline="-25000" dirty="0" smtClean="0"/>
                    <a:t>1</a:t>
                  </a:r>
                  <a:r>
                    <a:rPr lang="de-DE" sz="1400" dirty="0" smtClean="0"/>
                    <a:t>): </a:t>
                  </a:r>
                </a:p>
                <a:p>
                  <a:pPr algn="r"/>
                  <a:r>
                    <a:rPr lang="de-DE" sz="1400" dirty="0" err="1" smtClean="0"/>
                    <a:t>hasLinkTo</a:t>
                  </a:r>
                  <a:endParaRPr lang="de-DE" sz="1400" dirty="0"/>
                </a:p>
              </p:txBody>
            </p:sp>
            <p:sp>
              <p:nvSpPr>
                <p:cNvPr id="25" name="Textfeld 24"/>
                <p:cNvSpPr txBox="1"/>
                <p:nvPr/>
              </p:nvSpPr>
              <p:spPr>
                <a:xfrm>
                  <a:off x="6313302" y="1279799"/>
                  <a:ext cx="164307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400" dirty="0" smtClean="0"/>
                    <a:t>shaps</a:t>
                  </a:r>
                  <a:r>
                    <a:rPr lang="de-DE" sz="1400" baseline="-25000" dirty="0" smtClean="0"/>
                    <a:t>2</a:t>
                  </a:r>
                  <a:r>
                    <a:rPr lang="de-DE" sz="1400" dirty="0" smtClean="0"/>
                    <a:t>: </a:t>
                  </a:r>
                  <a:r>
                    <a:rPr lang="de-DE" sz="1400" dirty="0" err="1" smtClean="0"/>
                    <a:t>Physical</a:t>
                  </a:r>
                  <a:endParaRPr lang="de-DE" sz="1400" dirty="0"/>
                </a:p>
              </p:txBody>
            </p:sp>
            <p:sp>
              <p:nvSpPr>
                <p:cNvPr id="26" name="Textfeld 25"/>
                <p:cNvSpPr txBox="1"/>
                <p:nvPr/>
              </p:nvSpPr>
              <p:spPr>
                <a:xfrm>
                  <a:off x="4801134" y="2564904"/>
                  <a:ext cx="164307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400" dirty="0" smtClean="0"/>
                    <a:t>bbshaps</a:t>
                  </a:r>
                  <a:r>
                    <a:rPr lang="de-DE" sz="1400" baseline="-25000" dirty="0" smtClean="0"/>
                    <a:t>2</a:t>
                  </a:r>
                  <a:r>
                    <a:rPr lang="de-DE" sz="1400" dirty="0" smtClean="0"/>
                    <a:t>: </a:t>
                  </a:r>
                </a:p>
                <a:p>
                  <a:pPr algn="ctr"/>
                  <a:r>
                    <a:rPr lang="de-DE" sz="1400" dirty="0" err="1"/>
                    <a:t>Mechanics</a:t>
                  </a:r>
                  <a:r>
                    <a:rPr lang="de-DE" sz="1400" dirty="0"/>
                    <a:t> </a:t>
                  </a:r>
                  <a:r>
                    <a:rPr lang="de-DE" sz="1400" dirty="0" smtClean="0"/>
                    <a:t>    Block</a:t>
                  </a:r>
                  <a:endParaRPr lang="de-DE" sz="1400" dirty="0"/>
                </a:p>
              </p:txBody>
            </p:sp>
            <p:sp>
              <p:nvSpPr>
                <p:cNvPr id="27" name="Textfeld 26"/>
                <p:cNvSpPr txBox="1"/>
                <p:nvPr/>
              </p:nvSpPr>
              <p:spPr>
                <a:xfrm>
                  <a:off x="4572000" y="1772816"/>
                  <a:ext cx="207170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400" dirty="0" smtClean="0"/>
                    <a:t>(shaps</a:t>
                  </a:r>
                  <a:r>
                    <a:rPr lang="de-DE" sz="1400" baseline="-25000" dirty="0" smtClean="0"/>
                    <a:t>2</a:t>
                  </a:r>
                  <a:r>
                    <a:rPr lang="de-DE" sz="1400" dirty="0" smtClean="0"/>
                    <a:t>, bbshaps</a:t>
                  </a:r>
                  <a:r>
                    <a:rPr lang="de-DE" sz="1400" baseline="-25000" dirty="0" smtClean="0"/>
                    <a:t>2</a:t>
                  </a:r>
                  <a:r>
                    <a:rPr lang="de-DE" sz="1400" dirty="0" smtClean="0"/>
                    <a:t>): </a:t>
                  </a:r>
                  <a:r>
                    <a:rPr lang="de-DE" sz="1400" dirty="0" err="1" smtClean="0"/>
                    <a:t>hasLinkTo</a:t>
                  </a:r>
                  <a:endParaRPr lang="de-DE" sz="1400" dirty="0"/>
                </a:p>
              </p:txBody>
            </p:sp>
            <p:sp>
              <p:nvSpPr>
                <p:cNvPr id="28" name="Textfeld 27"/>
                <p:cNvSpPr txBox="1"/>
                <p:nvPr/>
              </p:nvSpPr>
              <p:spPr>
                <a:xfrm>
                  <a:off x="5454906" y="3121223"/>
                  <a:ext cx="235745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400" dirty="0" smtClean="0"/>
                    <a:t>shapscover</a:t>
                  </a:r>
                  <a:r>
                    <a:rPr lang="de-DE" sz="1400" baseline="-25000" dirty="0" smtClean="0"/>
                    <a:t>2</a:t>
                  </a:r>
                  <a:r>
                    <a:rPr lang="de-DE" sz="1400" dirty="0" smtClean="0"/>
                    <a:t>: </a:t>
                  </a:r>
                </a:p>
                <a:p>
                  <a:pPr algn="ctr"/>
                  <a:r>
                    <a:rPr lang="de-DE" sz="1400" dirty="0" err="1" smtClean="0"/>
                    <a:t>Mechanics</a:t>
                  </a:r>
                  <a:r>
                    <a:rPr lang="de-DE" sz="1400" dirty="0" smtClean="0"/>
                    <a:t>      Block</a:t>
                  </a:r>
                  <a:endParaRPr lang="de-DE" sz="1400" dirty="0"/>
                </a:p>
              </p:txBody>
            </p:sp>
            <p:sp>
              <p:nvSpPr>
                <p:cNvPr id="29" name="Textfeld 28"/>
                <p:cNvSpPr txBox="1"/>
                <p:nvPr/>
              </p:nvSpPr>
              <p:spPr>
                <a:xfrm>
                  <a:off x="6551981" y="2060848"/>
                  <a:ext cx="1188371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400" dirty="0" smtClean="0"/>
                    <a:t>(</a:t>
                  </a:r>
                  <a:r>
                    <a:rPr lang="de-DE" sz="1400" dirty="0" err="1" smtClean="0"/>
                    <a:t>shaps</a:t>
                  </a:r>
                  <a:r>
                    <a:rPr lang="de-DE" sz="1400" dirty="0" smtClean="0"/>
                    <a:t>, </a:t>
                  </a:r>
                  <a:r>
                    <a:rPr lang="de-DE" sz="1400" dirty="0" err="1" smtClean="0"/>
                    <a:t>shapscover</a:t>
                  </a:r>
                  <a:r>
                    <a:rPr lang="de-DE" sz="1400" dirty="0" smtClean="0"/>
                    <a:t>): </a:t>
                  </a:r>
                  <a:r>
                    <a:rPr lang="de-DE" sz="1400" dirty="0" err="1" smtClean="0"/>
                    <a:t>hasLinkTo</a:t>
                  </a:r>
                  <a:endParaRPr lang="de-DE" sz="1400" dirty="0"/>
                </a:p>
              </p:txBody>
            </p:sp>
            <p:sp>
              <p:nvSpPr>
                <p:cNvPr id="30" name="Textfeld 29"/>
                <p:cNvSpPr txBox="1"/>
                <p:nvPr/>
              </p:nvSpPr>
              <p:spPr>
                <a:xfrm>
                  <a:off x="7393422" y="2599616"/>
                  <a:ext cx="164307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400" dirty="0" smtClean="0"/>
                    <a:t>shutter</a:t>
                  </a:r>
                  <a:r>
                    <a:rPr lang="de-DE" sz="1400" baseline="-25000" dirty="0" smtClean="0"/>
                    <a:t>2</a:t>
                  </a:r>
                  <a:r>
                    <a:rPr lang="de-DE" sz="1400" dirty="0" smtClean="0"/>
                    <a:t>: Block</a:t>
                  </a:r>
                  <a:endParaRPr lang="de-DE" sz="1400" dirty="0"/>
                </a:p>
              </p:txBody>
            </p:sp>
            <p:sp>
              <p:nvSpPr>
                <p:cNvPr id="31" name="Textfeld 30"/>
                <p:cNvSpPr txBox="1"/>
                <p:nvPr/>
              </p:nvSpPr>
              <p:spPr>
                <a:xfrm>
                  <a:off x="6533316" y="1681644"/>
                  <a:ext cx="214314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de-DE" sz="1400" dirty="0" smtClean="0"/>
                    <a:t>(shaps</a:t>
                  </a:r>
                  <a:r>
                    <a:rPr lang="de-DE" sz="1400" baseline="-25000" dirty="0" smtClean="0"/>
                    <a:t>2</a:t>
                  </a:r>
                  <a:r>
                    <a:rPr lang="de-DE" sz="1400" dirty="0" smtClean="0"/>
                    <a:t>, shutter</a:t>
                  </a:r>
                  <a:r>
                    <a:rPr lang="de-DE" sz="1400" baseline="-25000" dirty="0" smtClean="0"/>
                    <a:t>2</a:t>
                  </a:r>
                  <a:r>
                    <a:rPr lang="de-DE" sz="1400" dirty="0" smtClean="0"/>
                    <a:t>): </a:t>
                  </a:r>
                </a:p>
                <a:p>
                  <a:pPr algn="r"/>
                  <a:r>
                    <a:rPr lang="de-DE" sz="1400" dirty="0" err="1" smtClean="0"/>
                    <a:t>hasLinkTo</a:t>
                  </a:r>
                  <a:endParaRPr lang="de-DE" sz="1400" dirty="0"/>
                </a:p>
              </p:txBody>
            </p:sp>
            <p:sp>
              <p:nvSpPr>
                <p:cNvPr id="32" name="Ellipse 31"/>
                <p:cNvSpPr/>
                <p:nvPr/>
              </p:nvSpPr>
              <p:spPr>
                <a:xfrm>
                  <a:off x="2113524" y="1369444"/>
                  <a:ext cx="142876" cy="142877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400"/>
                </a:p>
              </p:txBody>
            </p:sp>
            <p:cxnSp>
              <p:nvCxnSpPr>
                <p:cNvPr id="33" name="Gerade Verbindung 32"/>
                <p:cNvCxnSpPr>
                  <a:stCxn id="32" idx="6"/>
                  <a:endCxn id="34" idx="1"/>
                </p:cNvCxnSpPr>
                <p:nvPr/>
              </p:nvCxnSpPr>
              <p:spPr>
                <a:xfrm>
                  <a:off x="2256400" y="1440883"/>
                  <a:ext cx="1473568" cy="1000929"/>
                </a:xfrm>
                <a:prstGeom prst="line">
                  <a:avLst/>
                </a:prstGeom>
                <a:ln w="25400">
                  <a:solidFill>
                    <a:srgbClr val="FF99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Ellipse 33"/>
                <p:cNvSpPr/>
                <p:nvPr/>
              </p:nvSpPr>
              <p:spPr>
                <a:xfrm>
                  <a:off x="3709044" y="2420888"/>
                  <a:ext cx="142876" cy="142877"/>
                </a:xfrm>
                <a:prstGeom prst="ellipse">
                  <a:avLst/>
                </a:prstGeom>
                <a:solidFill>
                  <a:srgbClr val="FF9900"/>
                </a:solidFill>
                <a:ln>
                  <a:solidFill>
                    <a:srgbClr val="FF99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400"/>
                </a:p>
              </p:txBody>
            </p:sp>
            <p:sp>
              <p:nvSpPr>
                <p:cNvPr id="35" name="Ellipse 34"/>
                <p:cNvSpPr/>
                <p:nvPr/>
              </p:nvSpPr>
              <p:spPr>
                <a:xfrm>
                  <a:off x="2124868" y="3068960"/>
                  <a:ext cx="142876" cy="142877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400"/>
                </a:p>
              </p:txBody>
            </p:sp>
            <p:cxnSp>
              <p:nvCxnSpPr>
                <p:cNvPr id="36" name="Gerade Verbindung 35"/>
                <p:cNvCxnSpPr>
                  <a:stCxn id="32" idx="4"/>
                  <a:endCxn id="35" idx="0"/>
                </p:cNvCxnSpPr>
                <p:nvPr/>
              </p:nvCxnSpPr>
              <p:spPr>
                <a:xfrm>
                  <a:off x="2184962" y="1512321"/>
                  <a:ext cx="11344" cy="1556639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Ellipse 36"/>
                <p:cNvSpPr/>
                <p:nvPr/>
              </p:nvSpPr>
              <p:spPr>
                <a:xfrm>
                  <a:off x="5437236" y="2399404"/>
                  <a:ext cx="142876" cy="142877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400"/>
                </a:p>
              </p:txBody>
            </p:sp>
            <p:cxnSp>
              <p:nvCxnSpPr>
                <p:cNvPr id="38" name="Gerade Verbindung 37"/>
                <p:cNvCxnSpPr>
                  <a:stCxn id="39" idx="2"/>
                  <a:endCxn id="37" idx="7"/>
                </p:cNvCxnSpPr>
                <p:nvPr/>
              </p:nvCxnSpPr>
              <p:spPr>
                <a:xfrm flipH="1">
                  <a:off x="5559188" y="1577693"/>
                  <a:ext cx="958168" cy="842635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Ellipse 38"/>
                <p:cNvSpPr/>
                <p:nvPr/>
              </p:nvSpPr>
              <p:spPr>
                <a:xfrm>
                  <a:off x="6517356" y="1506254"/>
                  <a:ext cx="142876" cy="142877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400"/>
                </a:p>
              </p:txBody>
            </p:sp>
            <p:cxnSp>
              <p:nvCxnSpPr>
                <p:cNvPr id="40" name="Gerade Verbindung 39"/>
                <p:cNvCxnSpPr>
                  <a:stCxn id="39" idx="6"/>
                  <a:endCxn id="41" idx="1"/>
                </p:cNvCxnSpPr>
                <p:nvPr/>
              </p:nvCxnSpPr>
              <p:spPr>
                <a:xfrm>
                  <a:off x="6660232" y="1577693"/>
                  <a:ext cx="1462224" cy="864119"/>
                </a:xfrm>
                <a:prstGeom prst="line">
                  <a:avLst/>
                </a:prstGeom>
                <a:ln w="2540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Ellipse 40"/>
                <p:cNvSpPr/>
                <p:nvPr/>
              </p:nvSpPr>
              <p:spPr>
                <a:xfrm>
                  <a:off x="8101532" y="2420888"/>
                  <a:ext cx="142876" cy="142877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400"/>
                </a:p>
              </p:txBody>
            </p:sp>
            <p:sp>
              <p:nvSpPr>
                <p:cNvPr id="42" name="Ellipse 41"/>
                <p:cNvSpPr/>
                <p:nvPr/>
              </p:nvSpPr>
              <p:spPr>
                <a:xfrm>
                  <a:off x="6516216" y="2892719"/>
                  <a:ext cx="142876" cy="142877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400"/>
                </a:p>
              </p:txBody>
            </p:sp>
            <p:cxnSp>
              <p:nvCxnSpPr>
                <p:cNvPr id="43" name="Gerade Verbindung 42"/>
                <p:cNvCxnSpPr>
                  <a:stCxn id="39" idx="4"/>
                  <a:endCxn id="42" idx="0"/>
                </p:cNvCxnSpPr>
                <p:nvPr/>
              </p:nvCxnSpPr>
              <p:spPr>
                <a:xfrm flipH="1">
                  <a:off x="6587654" y="1649131"/>
                  <a:ext cx="1140" cy="1243588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Ellipse 43"/>
                <p:cNvSpPr/>
                <p:nvPr/>
              </p:nvSpPr>
              <p:spPr>
                <a:xfrm>
                  <a:off x="4357116" y="591073"/>
                  <a:ext cx="142876" cy="142877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400"/>
                </a:p>
              </p:txBody>
            </p:sp>
            <p:cxnSp>
              <p:nvCxnSpPr>
                <p:cNvPr id="45" name="Gerade Verbindung 44"/>
                <p:cNvCxnSpPr>
                  <a:stCxn id="44" idx="2"/>
                  <a:endCxn id="32" idx="7"/>
                </p:cNvCxnSpPr>
                <p:nvPr/>
              </p:nvCxnSpPr>
              <p:spPr>
                <a:xfrm flipH="1">
                  <a:off x="2235476" y="662512"/>
                  <a:ext cx="2121640" cy="727856"/>
                </a:xfrm>
                <a:prstGeom prst="line">
                  <a:avLst/>
                </a:prstGeom>
                <a:ln w="25400">
                  <a:solidFill>
                    <a:srgbClr val="FF99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Gerade Verbindung 45"/>
                <p:cNvCxnSpPr>
                  <a:stCxn id="44" idx="6"/>
                  <a:endCxn id="39" idx="0"/>
                </p:cNvCxnSpPr>
                <p:nvPr/>
              </p:nvCxnSpPr>
              <p:spPr>
                <a:xfrm>
                  <a:off x="4499992" y="662512"/>
                  <a:ext cx="2088802" cy="843742"/>
                </a:xfrm>
                <a:prstGeom prst="line">
                  <a:avLst/>
                </a:prstGeom>
                <a:ln w="2540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Textfeld 46"/>
                <p:cNvSpPr txBox="1"/>
                <p:nvPr/>
              </p:nvSpPr>
              <p:spPr>
                <a:xfrm>
                  <a:off x="2987824" y="116632"/>
                  <a:ext cx="32992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400" dirty="0" smtClean="0"/>
                    <a:t>ape</a:t>
                  </a:r>
                  <a:r>
                    <a:rPr lang="de-DE" sz="1400" baseline="-25000" dirty="0" smtClean="0"/>
                    <a:t>1</a:t>
                  </a:r>
                  <a:r>
                    <a:rPr lang="de-DE" sz="1400" dirty="0" smtClean="0"/>
                    <a:t>: </a:t>
                  </a:r>
                </a:p>
                <a:p>
                  <a:pPr algn="ctr"/>
                  <a:r>
                    <a:rPr lang="de-DE" sz="1400" dirty="0" smtClean="0"/>
                    <a:t>System       Variation </a:t>
                  </a:r>
                  <a:r>
                    <a:rPr lang="de-DE" sz="1400" dirty="0" err="1" smtClean="0"/>
                    <a:t>point</a:t>
                  </a:r>
                  <a:endParaRPr lang="de-DE" sz="1400" dirty="0"/>
                </a:p>
              </p:txBody>
            </p:sp>
            <p:sp>
              <p:nvSpPr>
                <p:cNvPr id="48" name="Textfeld 47"/>
                <p:cNvSpPr txBox="1"/>
                <p:nvPr/>
              </p:nvSpPr>
              <p:spPr>
                <a:xfrm>
                  <a:off x="1850516" y="692696"/>
                  <a:ext cx="185738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400" dirty="0"/>
                    <a:t>(</a:t>
                  </a:r>
                  <a:r>
                    <a:rPr lang="de-DE" sz="1400" dirty="0" smtClean="0"/>
                    <a:t>ape</a:t>
                  </a:r>
                  <a:r>
                    <a:rPr lang="de-DE" sz="1400" baseline="-25000" dirty="0" smtClean="0"/>
                    <a:t>1</a:t>
                  </a:r>
                  <a:r>
                    <a:rPr lang="de-DE" sz="1400" dirty="0" smtClean="0"/>
                    <a:t>,</a:t>
                  </a:r>
                  <a:r>
                    <a:rPr lang="de-DE" sz="1400" baseline="-25000" dirty="0" smtClean="0"/>
                    <a:t> </a:t>
                  </a:r>
                  <a:r>
                    <a:rPr lang="de-DE" sz="1400" dirty="0" smtClean="0"/>
                    <a:t>zeus</a:t>
                  </a:r>
                  <a:r>
                    <a:rPr lang="de-DE" sz="1400" baseline="-25000" dirty="0" smtClean="0"/>
                    <a:t>1</a:t>
                  </a:r>
                  <a:r>
                    <a:rPr lang="de-DE" sz="1400" dirty="0" smtClean="0"/>
                    <a:t>): </a:t>
                  </a:r>
                  <a:r>
                    <a:rPr lang="de-DE" sz="1400" dirty="0" err="1" smtClean="0"/>
                    <a:t>zeus</a:t>
                  </a:r>
                  <a:endParaRPr lang="de-DE" sz="1400" dirty="0"/>
                </a:p>
              </p:txBody>
            </p:sp>
            <p:sp>
              <p:nvSpPr>
                <p:cNvPr id="49" name="Textfeld 48"/>
                <p:cNvSpPr txBox="1"/>
                <p:nvPr/>
              </p:nvSpPr>
              <p:spPr>
                <a:xfrm>
                  <a:off x="5162884" y="744959"/>
                  <a:ext cx="250546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400" dirty="0"/>
                    <a:t>(</a:t>
                  </a:r>
                  <a:r>
                    <a:rPr lang="de-DE" sz="1400" dirty="0" smtClean="0"/>
                    <a:t>ape</a:t>
                  </a:r>
                  <a:r>
                    <a:rPr lang="de-DE" sz="1400" baseline="-25000" dirty="0" smtClean="0"/>
                    <a:t>1</a:t>
                  </a:r>
                  <a:r>
                    <a:rPr lang="de-DE" sz="1400" dirty="0" smtClean="0"/>
                    <a:t>,</a:t>
                  </a:r>
                  <a:r>
                    <a:rPr lang="de-DE" sz="1400" baseline="-25000" dirty="0" smtClean="0"/>
                    <a:t> </a:t>
                  </a:r>
                  <a:r>
                    <a:rPr lang="de-DE" sz="1400" dirty="0" smtClean="0"/>
                    <a:t>shaps</a:t>
                  </a:r>
                  <a:r>
                    <a:rPr lang="de-DE" sz="1400" baseline="-25000" dirty="0" smtClean="0"/>
                    <a:t>2</a:t>
                  </a:r>
                  <a:r>
                    <a:rPr lang="de-DE" sz="1400" dirty="0" smtClean="0"/>
                    <a:t>): </a:t>
                  </a:r>
                  <a:r>
                    <a:rPr lang="de-DE" sz="1400" dirty="0" err="1" smtClean="0"/>
                    <a:t>shaps</a:t>
                  </a:r>
                  <a:endParaRPr lang="de-DE" sz="1400" dirty="0"/>
                </a:p>
              </p:txBody>
            </p:sp>
          </p:grpSp>
          <p:sp>
            <p:nvSpPr>
              <p:cNvPr id="6" name="Rechteck 5"/>
              <p:cNvSpPr/>
              <p:nvPr/>
            </p:nvSpPr>
            <p:spPr>
              <a:xfrm>
                <a:off x="4211960" y="908720"/>
                <a:ext cx="2777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⊓</a:t>
                </a:r>
                <a:endParaRPr lang="de-DE" dirty="0"/>
              </a:p>
            </p:txBody>
          </p:sp>
          <p:sp>
            <p:nvSpPr>
              <p:cNvPr id="7" name="Rechteck 6"/>
              <p:cNvSpPr/>
              <p:nvPr/>
            </p:nvSpPr>
            <p:spPr>
              <a:xfrm>
                <a:off x="1275218" y="3255947"/>
                <a:ext cx="3497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⊓</a:t>
                </a:r>
                <a:endParaRPr lang="de-DE" dirty="0"/>
              </a:p>
            </p:txBody>
          </p:sp>
          <p:sp>
            <p:nvSpPr>
              <p:cNvPr id="8" name="Rechteck 7"/>
              <p:cNvSpPr/>
              <p:nvPr/>
            </p:nvSpPr>
            <p:spPr>
              <a:xfrm>
                <a:off x="4312234" y="3337247"/>
                <a:ext cx="3497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⊓</a:t>
                </a:r>
                <a:endParaRPr lang="de-DE" dirty="0"/>
              </a:p>
            </p:txBody>
          </p:sp>
          <p:sp>
            <p:nvSpPr>
              <p:cNvPr id="9" name="Ellipse 8"/>
              <p:cNvSpPr/>
              <p:nvPr/>
            </p:nvSpPr>
            <p:spPr>
              <a:xfrm>
                <a:off x="4355976" y="1754210"/>
                <a:ext cx="142876" cy="142877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995936" y="1465039"/>
                <a:ext cx="11669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 smtClean="0"/>
                  <a:t>pws</a:t>
                </a:r>
                <a:r>
                  <a:rPr lang="de-DE" sz="1400" baseline="-25000" dirty="0" smtClean="0"/>
                  <a:t>1</a:t>
                </a:r>
                <a:r>
                  <a:rPr lang="de-DE" sz="1400" dirty="0" smtClean="0"/>
                  <a:t>: Block</a:t>
                </a:r>
                <a:endParaRPr lang="de-DE" sz="1400" dirty="0"/>
              </a:p>
            </p:txBody>
          </p:sp>
          <p:cxnSp>
            <p:nvCxnSpPr>
              <p:cNvPr id="11" name="Gerade Verbindung 10"/>
              <p:cNvCxnSpPr>
                <a:stCxn id="9" idx="2"/>
                <a:endCxn id="32" idx="6"/>
              </p:cNvCxnSpPr>
              <p:nvPr/>
            </p:nvCxnSpPr>
            <p:spPr>
              <a:xfrm flipH="1">
                <a:off x="2256400" y="1825649"/>
                <a:ext cx="2099576" cy="243561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Gerade Verbindung 11"/>
              <p:cNvCxnSpPr>
                <a:stCxn id="9" idx="6"/>
                <a:endCxn id="39" idx="1"/>
              </p:cNvCxnSpPr>
              <p:nvPr/>
            </p:nvCxnSpPr>
            <p:spPr>
              <a:xfrm>
                <a:off x="4498852" y="1825649"/>
                <a:ext cx="2039428" cy="329856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feld 12"/>
              <p:cNvSpPr txBox="1"/>
              <p:nvPr/>
            </p:nvSpPr>
            <p:spPr>
              <a:xfrm>
                <a:off x="2784910" y="1897087"/>
                <a:ext cx="1643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400" dirty="0" smtClean="0"/>
                  <a:t>(pws</a:t>
                </a:r>
                <a:r>
                  <a:rPr lang="de-DE" sz="1400" baseline="-25000" dirty="0" smtClean="0"/>
                  <a:t>1</a:t>
                </a:r>
                <a:r>
                  <a:rPr lang="de-DE" sz="1400" dirty="0" smtClean="0"/>
                  <a:t>, zeus</a:t>
                </a:r>
                <a:r>
                  <a:rPr lang="de-DE" sz="1400" baseline="-25000" dirty="0" smtClean="0"/>
                  <a:t>1</a:t>
                </a:r>
                <a:r>
                  <a:rPr lang="de-DE" sz="1400" dirty="0" smtClean="0"/>
                  <a:t>): </a:t>
                </a:r>
              </a:p>
              <a:p>
                <a:pPr algn="r"/>
                <a:r>
                  <a:rPr lang="de-DE" sz="1400" dirty="0" err="1" smtClean="0"/>
                  <a:t>hasPart</a:t>
                </a:r>
                <a:endParaRPr lang="de-DE" sz="1400" dirty="0"/>
              </a:p>
            </p:txBody>
          </p:sp>
          <p:sp>
            <p:nvSpPr>
              <p:cNvPr id="14" name="Textfeld 13"/>
              <p:cNvSpPr txBox="1"/>
              <p:nvPr/>
            </p:nvSpPr>
            <p:spPr>
              <a:xfrm>
                <a:off x="4441094" y="1897087"/>
                <a:ext cx="1643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 smtClean="0"/>
                  <a:t>(pws</a:t>
                </a:r>
                <a:r>
                  <a:rPr lang="de-DE" sz="1400" baseline="-25000" dirty="0" smtClean="0"/>
                  <a:t>1</a:t>
                </a:r>
                <a:r>
                  <a:rPr lang="de-DE" sz="1400" dirty="0" smtClean="0"/>
                  <a:t>, shaps</a:t>
                </a:r>
                <a:r>
                  <a:rPr lang="de-DE" sz="1400" baseline="-25000" dirty="0"/>
                  <a:t>2</a:t>
                </a:r>
                <a:r>
                  <a:rPr lang="de-DE" sz="1400" dirty="0" smtClean="0"/>
                  <a:t>): </a:t>
                </a:r>
              </a:p>
              <a:p>
                <a:r>
                  <a:rPr lang="de-DE" sz="1400" dirty="0" err="1" smtClean="0"/>
                  <a:t>hasPart</a:t>
                </a:r>
                <a:endParaRPr lang="de-DE" sz="1400" dirty="0"/>
              </a:p>
            </p:txBody>
          </p:sp>
          <p:sp>
            <p:nvSpPr>
              <p:cNvPr id="15" name="Rechteck 14"/>
              <p:cNvSpPr/>
              <p:nvPr/>
            </p:nvSpPr>
            <p:spPr>
              <a:xfrm>
                <a:off x="2206000" y="4067780"/>
                <a:ext cx="3497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⊓</a:t>
                </a:r>
                <a:endParaRPr lang="de-DE" dirty="0"/>
              </a:p>
            </p:txBody>
          </p:sp>
        </p:grpSp>
        <p:sp>
          <p:nvSpPr>
            <p:cNvPr id="50" name="Rechteck 49"/>
            <p:cNvSpPr/>
            <p:nvPr/>
          </p:nvSpPr>
          <p:spPr>
            <a:xfrm>
              <a:off x="476545" y="2348880"/>
              <a:ext cx="186301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 smtClean="0">
                  <a:solidFill>
                    <a:srgbClr val="FF9933"/>
                  </a:solidFill>
                </a:rPr>
                <a:t>∆</a:t>
              </a:r>
              <a:r>
                <a:rPr lang="en-US" b="1" i="1" baseline="-25000" dirty="0" smtClean="0">
                  <a:solidFill>
                    <a:srgbClr val="FF9933"/>
                  </a:solidFill>
                </a:rPr>
                <a:t>ZEUS, SHAPS* </a:t>
              </a:r>
              <a:endParaRPr lang="de-DE" b="1" dirty="0">
                <a:solidFill>
                  <a:srgbClr val="FF9933"/>
                </a:solidFill>
              </a:endParaRPr>
            </a:p>
          </p:txBody>
        </p:sp>
        <p:sp>
          <p:nvSpPr>
            <p:cNvPr id="51" name="Rechteck 50"/>
            <p:cNvSpPr/>
            <p:nvPr/>
          </p:nvSpPr>
          <p:spPr>
            <a:xfrm>
              <a:off x="7227295" y="2663915"/>
              <a:ext cx="18053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∆</a:t>
              </a:r>
              <a:r>
                <a:rPr lang="en-US" b="1" i="1" baseline="-25000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SHAPS*, ZEUS</a:t>
              </a:r>
              <a:endParaRPr lang="de-DE" b="1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2" name="Rechteck 51"/>
            <p:cNvSpPr/>
            <p:nvPr/>
          </p:nvSpPr>
          <p:spPr>
            <a:xfrm>
              <a:off x="6660232" y="5345631"/>
              <a:ext cx="3497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⊓</a:t>
              </a:r>
              <a:endParaRPr lang="de-DE" dirty="0"/>
            </a:p>
          </p:txBody>
        </p:sp>
        <p:sp>
          <p:nvSpPr>
            <p:cNvPr id="53" name="Rechteck 52"/>
            <p:cNvSpPr/>
            <p:nvPr/>
          </p:nvSpPr>
          <p:spPr>
            <a:xfrm>
              <a:off x="5977419" y="4734145"/>
              <a:ext cx="3497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⊓</a:t>
              </a:r>
              <a:endParaRPr lang="de-DE" dirty="0"/>
            </a:p>
          </p:txBody>
        </p:sp>
        <p:sp>
          <p:nvSpPr>
            <p:cNvPr id="54" name="Rechteck 53"/>
            <p:cNvSpPr/>
            <p:nvPr/>
          </p:nvSpPr>
          <p:spPr>
            <a:xfrm>
              <a:off x="4279021" y="5321300"/>
              <a:ext cx="100700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i="1" dirty="0" smtClean="0">
                  <a:solidFill>
                    <a:srgbClr val="00B050"/>
                  </a:solidFill>
                </a:rPr>
                <a:t>Basis</a:t>
              </a:r>
              <a:endParaRPr lang="de-DE" b="1" dirty="0">
                <a:solidFill>
                  <a:srgbClr val="00B050"/>
                </a:solidFill>
              </a:endParaRPr>
            </a:p>
          </p:txBody>
        </p:sp>
        <p:sp>
          <p:nvSpPr>
            <p:cNvPr id="103" name="Rechteck 102"/>
            <p:cNvSpPr/>
            <p:nvPr/>
          </p:nvSpPr>
          <p:spPr>
            <a:xfrm>
              <a:off x="6660232" y="5337212"/>
              <a:ext cx="3497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⊓</a:t>
              </a:r>
              <a:endParaRPr lang="de-DE" dirty="0"/>
            </a:p>
          </p:txBody>
        </p:sp>
      </p:grpSp>
      <p:grpSp>
        <p:nvGrpSpPr>
          <p:cNvPr id="55" name="Gruppieren 54"/>
          <p:cNvGrpSpPr/>
          <p:nvPr/>
        </p:nvGrpSpPr>
        <p:grpSpPr>
          <a:xfrm>
            <a:off x="112261" y="2528900"/>
            <a:ext cx="9005244" cy="3927922"/>
            <a:chOff x="9657565" y="2093370"/>
            <a:chExt cx="9005244" cy="3927922"/>
          </a:xfrm>
        </p:grpSpPr>
        <p:grpSp>
          <p:nvGrpSpPr>
            <p:cNvPr id="110" name="Gruppieren 109"/>
            <p:cNvGrpSpPr/>
            <p:nvPr/>
          </p:nvGrpSpPr>
          <p:grpSpPr>
            <a:xfrm>
              <a:off x="9657565" y="2093370"/>
              <a:ext cx="9005244" cy="3927922"/>
              <a:chOff x="107504" y="744959"/>
              <a:chExt cx="9005244" cy="3927922"/>
            </a:xfrm>
          </p:grpSpPr>
          <p:grpSp>
            <p:nvGrpSpPr>
              <p:cNvPr id="111" name="Gruppieren 110"/>
              <p:cNvGrpSpPr/>
              <p:nvPr/>
            </p:nvGrpSpPr>
            <p:grpSpPr>
              <a:xfrm>
                <a:off x="107504" y="744959"/>
                <a:ext cx="8928992" cy="3907016"/>
                <a:chOff x="107504" y="744959"/>
                <a:chExt cx="8928992" cy="3907016"/>
              </a:xfrm>
            </p:grpSpPr>
            <p:grpSp>
              <p:nvGrpSpPr>
                <p:cNvPr id="120" name="Gruppieren 119"/>
                <p:cNvGrpSpPr/>
                <p:nvPr/>
              </p:nvGrpSpPr>
              <p:grpSpPr>
                <a:xfrm>
                  <a:off x="107504" y="744959"/>
                  <a:ext cx="8928992" cy="3907016"/>
                  <a:chOff x="107504" y="116632"/>
                  <a:chExt cx="8928992" cy="3907016"/>
                </a:xfrm>
              </p:grpSpPr>
              <p:sp>
                <p:nvSpPr>
                  <p:cNvPr id="131" name="Textfeld 130"/>
                  <p:cNvSpPr txBox="1"/>
                  <p:nvPr/>
                </p:nvSpPr>
                <p:spPr>
                  <a:xfrm>
                    <a:off x="1102506" y="1052736"/>
                    <a:ext cx="1643074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de-DE" sz="1400" dirty="0" smtClean="0"/>
                      <a:t>zeus</a:t>
                    </a:r>
                    <a:r>
                      <a:rPr lang="de-DE" sz="1400" baseline="-25000" dirty="0" smtClean="0"/>
                      <a:t>1</a:t>
                    </a:r>
                    <a:r>
                      <a:rPr lang="de-DE" sz="1400" dirty="0" smtClean="0"/>
                      <a:t>: </a:t>
                    </a:r>
                    <a:r>
                      <a:rPr lang="de-DE" sz="1400" dirty="0" err="1" smtClean="0"/>
                      <a:t>Physical</a:t>
                    </a:r>
                    <a:endParaRPr lang="de-DE" sz="1400" dirty="0"/>
                  </a:p>
                </p:txBody>
              </p:sp>
              <p:sp>
                <p:nvSpPr>
                  <p:cNvPr id="132" name="Ellipse 131"/>
                  <p:cNvSpPr/>
                  <p:nvPr/>
                </p:nvSpPr>
                <p:spPr>
                  <a:xfrm>
                    <a:off x="847552" y="2319620"/>
                    <a:ext cx="142876" cy="142877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400"/>
                  </a:p>
                </p:txBody>
              </p:sp>
              <p:sp>
                <p:nvSpPr>
                  <p:cNvPr id="133" name="Textfeld 132"/>
                  <p:cNvSpPr txBox="1"/>
                  <p:nvPr/>
                </p:nvSpPr>
                <p:spPr>
                  <a:xfrm>
                    <a:off x="107504" y="2501897"/>
                    <a:ext cx="164307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de-DE" sz="1400" dirty="0" smtClean="0"/>
                      <a:t>bbzeus</a:t>
                    </a:r>
                    <a:r>
                      <a:rPr lang="de-DE" sz="1400" baseline="-25000" dirty="0" smtClean="0"/>
                      <a:t>1</a:t>
                    </a:r>
                    <a:r>
                      <a:rPr lang="de-DE" sz="1400" dirty="0" smtClean="0"/>
                      <a:t>: </a:t>
                    </a:r>
                  </a:p>
                  <a:p>
                    <a:pPr algn="ctr"/>
                    <a:r>
                      <a:rPr lang="de-DE" sz="1400" dirty="0" err="1"/>
                      <a:t>Mechanics</a:t>
                    </a:r>
                    <a:r>
                      <a:rPr lang="de-DE" sz="1400" dirty="0"/>
                      <a:t>   </a:t>
                    </a:r>
                    <a:r>
                      <a:rPr lang="de-DE" sz="1400" dirty="0" smtClean="0"/>
                      <a:t>    Block</a:t>
                    </a:r>
                    <a:endParaRPr lang="de-DE" sz="1400" dirty="0"/>
                  </a:p>
                </p:txBody>
              </p:sp>
              <p:cxnSp>
                <p:nvCxnSpPr>
                  <p:cNvPr id="134" name="Gerade Verbindung 133"/>
                  <p:cNvCxnSpPr>
                    <a:stCxn id="147" idx="2"/>
                    <a:endCxn id="132" idx="7"/>
                  </p:cNvCxnSpPr>
                  <p:nvPr/>
                </p:nvCxnSpPr>
                <p:spPr>
                  <a:xfrm flipH="1">
                    <a:off x="969504" y="1440883"/>
                    <a:ext cx="1144020" cy="899661"/>
                  </a:xfrm>
                  <a:prstGeom prst="line">
                    <a:avLst/>
                  </a:prstGeom>
                  <a:ln w="254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5" name="Textfeld 134"/>
                  <p:cNvSpPr txBox="1"/>
                  <p:nvPr/>
                </p:nvSpPr>
                <p:spPr>
                  <a:xfrm>
                    <a:off x="325238" y="1556792"/>
                    <a:ext cx="18573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1400" dirty="0" smtClean="0"/>
                      <a:t>(zeus</a:t>
                    </a:r>
                    <a:r>
                      <a:rPr lang="de-DE" sz="1400" baseline="-25000" dirty="0" smtClean="0"/>
                      <a:t>1</a:t>
                    </a:r>
                    <a:r>
                      <a:rPr lang="de-DE" sz="1400" dirty="0" smtClean="0"/>
                      <a:t>, bbzeus</a:t>
                    </a:r>
                    <a:r>
                      <a:rPr lang="de-DE" sz="1400" baseline="-25000" dirty="0" smtClean="0"/>
                      <a:t>1</a:t>
                    </a:r>
                    <a:r>
                      <a:rPr lang="de-DE" sz="1400" dirty="0" smtClean="0"/>
                      <a:t>): </a:t>
                    </a:r>
                    <a:r>
                      <a:rPr lang="de-DE" sz="1400" dirty="0" err="1" smtClean="0"/>
                      <a:t>hasLinkTo</a:t>
                    </a:r>
                    <a:endParaRPr lang="de-DE" sz="1400" dirty="0"/>
                  </a:p>
                </p:txBody>
              </p:sp>
              <p:sp>
                <p:nvSpPr>
                  <p:cNvPr id="136" name="Textfeld 135"/>
                  <p:cNvSpPr txBox="1"/>
                  <p:nvPr/>
                </p:nvSpPr>
                <p:spPr>
                  <a:xfrm>
                    <a:off x="1203584" y="3284984"/>
                    <a:ext cx="2000264" cy="7386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de-DE" sz="1400" dirty="0" smtClean="0"/>
                      <a:t>zeuscover</a:t>
                    </a:r>
                    <a:r>
                      <a:rPr lang="de-DE" sz="1400" baseline="-25000" dirty="0" smtClean="0"/>
                      <a:t>1</a:t>
                    </a:r>
                    <a:r>
                      <a:rPr lang="de-DE" sz="1400" dirty="0" smtClean="0"/>
                      <a:t>: </a:t>
                    </a:r>
                  </a:p>
                  <a:p>
                    <a:pPr algn="ctr"/>
                    <a:r>
                      <a:rPr lang="de-DE" sz="1400" dirty="0" err="1" smtClean="0"/>
                      <a:t>Mechanics</a:t>
                    </a:r>
                    <a:r>
                      <a:rPr lang="de-DE" sz="1400" dirty="0" smtClean="0"/>
                      <a:t>       </a:t>
                    </a:r>
                    <a:r>
                      <a:rPr lang="de-DE" sz="1400" dirty="0"/>
                      <a:t>Block</a:t>
                    </a:r>
                  </a:p>
                  <a:p>
                    <a:pPr algn="ctr"/>
                    <a:endParaRPr lang="de-DE" sz="1400" dirty="0"/>
                  </a:p>
                </p:txBody>
              </p:sp>
              <p:sp>
                <p:nvSpPr>
                  <p:cNvPr id="137" name="Textfeld 136"/>
                  <p:cNvSpPr txBox="1"/>
                  <p:nvPr/>
                </p:nvSpPr>
                <p:spPr>
                  <a:xfrm>
                    <a:off x="2175395" y="2204864"/>
                    <a:ext cx="1316485" cy="7386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1400" dirty="0" smtClean="0"/>
                      <a:t>(zeus</a:t>
                    </a:r>
                    <a:r>
                      <a:rPr lang="de-DE" sz="1400" baseline="-25000" dirty="0" smtClean="0"/>
                      <a:t>1</a:t>
                    </a:r>
                    <a:r>
                      <a:rPr lang="de-DE" sz="1400" dirty="0" smtClean="0"/>
                      <a:t>, zeuscover</a:t>
                    </a:r>
                    <a:r>
                      <a:rPr lang="de-DE" sz="1400" baseline="-25000" dirty="0" smtClean="0"/>
                      <a:t>1</a:t>
                    </a:r>
                    <a:r>
                      <a:rPr lang="de-DE" sz="1400" dirty="0" smtClean="0"/>
                      <a:t>): </a:t>
                    </a:r>
                    <a:r>
                      <a:rPr lang="de-DE" sz="1400" dirty="0" err="1" smtClean="0"/>
                      <a:t>hasLinkTo</a:t>
                    </a:r>
                    <a:endParaRPr lang="de-DE" sz="1400" dirty="0"/>
                  </a:p>
                </p:txBody>
              </p:sp>
              <p:sp>
                <p:nvSpPr>
                  <p:cNvPr id="138" name="Textfeld 137"/>
                  <p:cNvSpPr txBox="1"/>
                  <p:nvPr/>
                </p:nvSpPr>
                <p:spPr>
                  <a:xfrm>
                    <a:off x="3144950" y="2564904"/>
                    <a:ext cx="164307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de-DE" sz="1400" dirty="0" smtClean="0"/>
                      <a:t>ccdm</a:t>
                    </a:r>
                    <a:r>
                      <a:rPr lang="de-DE" sz="1400" baseline="-25000" dirty="0" smtClean="0"/>
                      <a:t>1</a:t>
                    </a:r>
                    <a:r>
                      <a:rPr lang="de-DE" sz="1400" dirty="0" smtClean="0"/>
                      <a:t>: </a:t>
                    </a:r>
                  </a:p>
                  <a:p>
                    <a:pPr algn="ctr"/>
                    <a:r>
                      <a:rPr lang="de-DE" sz="1400" dirty="0" err="1"/>
                      <a:t>Mechanics</a:t>
                    </a:r>
                    <a:r>
                      <a:rPr lang="de-DE" sz="1400" dirty="0"/>
                      <a:t>       Block</a:t>
                    </a:r>
                  </a:p>
                </p:txBody>
              </p:sp>
              <p:sp>
                <p:nvSpPr>
                  <p:cNvPr id="139" name="Textfeld 138"/>
                  <p:cNvSpPr txBox="1"/>
                  <p:nvPr/>
                </p:nvSpPr>
                <p:spPr>
                  <a:xfrm>
                    <a:off x="2640894" y="1772816"/>
                    <a:ext cx="164307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de-DE" sz="1400" dirty="0" smtClean="0"/>
                      <a:t>(zeus</a:t>
                    </a:r>
                    <a:r>
                      <a:rPr lang="de-DE" sz="1400" baseline="-25000" dirty="0" smtClean="0"/>
                      <a:t>1</a:t>
                    </a:r>
                    <a:r>
                      <a:rPr lang="de-DE" sz="1400" dirty="0" smtClean="0"/>
                      <a:t>, ccdm</a:t>
                    </a:r>
                    <a:r>
                      <a:rPr lang="de-DE" sz="1400" baseline="-25000" dirty="0" smtClean="0"/>
                      <a:t>1</a:t>
                    </a:r>
                    <a:r>
                      <a:rPr lang="de-DE" sz="1400" dirty="0" smtClean="0"/>
                      <a:t>): </a:t>
                    </a:r>
                  </a:p>
                  <a:p>
                    <a:pPr algn="r"/>
                    <a:r>
                      <a:rPr lang="de-DE" sz="1400" dirty="0" err="1" smtClean="0"/>
                      <a:t>hasLinkTo</a:t>
                    </a:r>
                    <a:endParaRPr lang="de-DE" sz="1400" dirty="0"/>
                  </a:p>
                </p:txBody>
              </p:sp>
              <p:sp>
                <p:nvSpPr>
                  <p:cNvPr id="140" name="Textfeld 139"/>
                  <p:cNvSpPr txBox="1"/>
                  <p:nvPr/>
                </p:nvSpPr>
                <p:spPr>
                  <a:xfrm>
                    <a:off x="6313302" y="1279799"/>
                    <a:ext cx="1643074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de-DE" sz="1400" dirty="0" smtClean="0"/>
                      <a:t>shaps</a:t>
                    </a:r>
                    <a:r>
                      <a:rPr lang="de-DE" sz="1400" baseline="-25000" dirty="0" smtClean="0"/>
                      <a:t>2</a:t>
                    </a:r>
                    <a:r>
                      <a:rPr lang="de-DE" sz="1400" dirty="0" smtClean="0"/>
                      <a:t>: </a:t>
                    </a:r>
                    <a:r>
                      <a:rPr lang="de-DE" sz="1400" dirty="0" err="1" smtClean="0"/>
                      <a:t>Physical</a:t>
                    </a:r>
                    <a:endParaRPr lang="de-DE" sz="1400" dirty="0"/>
                  </a:p>
                </p:txBody>
              </p:sp>
              <p:sp>
                <p:nvSpPr>
                  <p:cNvPr id="141" name="Textfeld 140"/>
                  <p:cNvSpPr txBox="1"/>
                  <p:nvPr/>
                </p:nvSpPr>
                <p:spPr>
                  <a:xfrm>
                    <a:off x="4797025" y="2563742"/>
                    <a:ext cx="164307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de-DE" sz="1400" dirty="0" smtClean="0"/>
                      <a:t>bbshaps</a:t>
                    </a:r>
                    <a:r>
                      <a:rPr lang="de-DE" sz="1400" baseline="-25000" dirty="0" smtClean="0"/>
                      <a:t>2</a:t>
                    </a:r>
                    <a:r>
                      <a:rPr lang="de-DE" sz="1400" dirty="0" smtClean="0"/>
                      <a:t>: </a:t>
                    </a:r>
                  </a:p>
                  <a:p>
                    <a:pPr algn="ctr"/>
                    <a:r>
                      <a:rPr lang="de-DE" sz="1400" dirty="0" err="1"/>
                      <a:t>Mechanics</a:t>
                    </a:r>
                    <a:r>
                      <a:rPr lang="de-DE" sz="1400" dirty="0"/>
                      <a:t> </a:t>
                    </a:r>
                    <a:r>
                      <a:rPr lang="de-DE" sz="1400" dirty="0" smtClean="0"/>
                      <a:t>    Block</a:t>
                    </a:r>
                    <a:endParaRPr lang="de-DE" sz="1400" dirty="0"/>
                  </a:p>
                </p:txBody>
              </p:sp>
              <p:sp>
                <p:nvSpPr>
                  <p:cNvPr id="142" name="Textfeld 141"/>
                  <p:cNvSpPr txBox="1"/>
                  <p:nvPr/>
                </p:nvSpPr>
                <p:spPr>
                  <a:xfrm>
                    <a:off x="4572000" y="1772816"/>
                    <a:ext cx="2071702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1400" dirty="0" smtClean="0"/>
                      <a:t>(shaps</a:t>
                    </a:r>
                    <a:r>
                      <a:rPr lang="de-DE" sz="1400" baseline="-25000" dirty="0" smtClean="0"/>
                      <a:t>2</a:t>
                    </a:r>
                    <a:r>
                      <a:rPr lang="de-DE" sz="1400" dirty="0" smtClean="0"/>
                      <a:t>, bbshaps</a:t>
                    </a:r>
                    <a:r>
                      <a:rPr lang="de-DE" sz="1400" baseline="-25000" dirty="0" smtClean="0"/>
                      <a:t>2</a:t>
                    </a:r>
                    <a:r>
                      <a:rPr lang="de-DE" sz="1400" dirty="0" smtClean="0"/>
                      <a:t>): </a:t>
                    </a:r>
                    <a:r>
                      <a:rPr lang="de-DE" sz="1400" dirty="0" err="1" smtClean="0"/>
                      <a:t>hasLinkTo</a:t>
                    </a:r>
                    <a:endParaRPr lang="de-DE" sz="1400" dirty="0"/>
                  </a:p>
                </p:txBody>
              </p:sp>
              <p:sp>
                <p:nvSpPr>
                  <p:cNvPr id="143" name="Textfeld 142"/>
                  <p:cNvSpPr txBox="1"/>
                  <p:nvPr/>
                </p:nvSpPr>
                <p:spPr>
                  <a:xfrm>
                    <a:off x="5454906" y="3121223"/>
                    <a:ext cx="235745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de-DE" sz="1400" dirty="0" smtClean="0"/>
                      <a:t>shapscover</a:t>
                    </a:r>
                    <a:r>
                      <a:rPr lang="de-DE" sz="1400" baseline="-25000" dirty="0" smtClean="0"/>
                      <a:t>2</a:t>
                    </a:r>
                    <a:r>
                      <a:rPr lang="de-DE" sz="1400" dirty="0" smtClean="0"/>
                      <a:t>: </a:t>
                    </a:r>
                  </a:p>
                  <a:p>
                    <a:pPr algn="ctr"/>
                    <a:r>
                      <a:rPr lang="de-DE" sz="1400" dirty="0" err="1" smtClean="0"/>
                      <a:t>Mechanics</a:t>
                    </a:r>
                    <a:r>
                      <a:rPr lang="de-DE" sz="1400" dirty="0" smtClean="0"/>
                      <a:t>      Block</a:t>
                    </a:r>
                    <a:endParaRPr lang="de-DE" sz="1400" dirty="0"/>
                  </a:p>
                </p:txBody>
              </p:sp>
              <p:sp>
                <p:nvSpPr>
                  <p:cNvPr id="144" name="Textfeld 143"/>
                  <p:cNvSpPr txBox="1"/>
                  <p:nvPr/>
                </p:nvSpPr>
                <p:spPr>
                  <a:xfrm>
                    <a:off x="6551981" y="2060848"/>
                    <a:ext cx="1188371" cy="7386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1400" dirty="0" smtClean="0"/>
                      <a:t>(</a:t>
                    </a:r>
                    <a:r>
                      <a:rPr lang="de-DE" sz="1400" dirty="0" err="1" smtClean="0"/>
                      <a:t>shaps</a:t>
                    </a:r>
                    <a:r>
                      <a:rPr lang="de-DE" sz="1400" dirty="0" smtClean="0"/>
                      <a:t>, </a:t>
                    </a:r>
                    <a:r>
                      <a:rPr lang="de-DE" sz="1400" dirty="0" err="1" smtClean="0"/>
                      <a:t>shapscover</a:t>
                    </a:r>
                    <a:r>
                      <a:rPr lang="de-DE" sz="1400" dirty="0" smtClean="0"/>
                      <a:t>): </a:t>
                    </a:r>
                    <a:r>
                      <a:rPr lang="de-DE" sz="1400" dirty="0" err="1" smtClean="0"/>
                      <a:t>hasLinkTo</a:t>
                    </a:r>
                    <a:endParaRPr lang="de-DE" sz="1400" dirty="0"/>
                  </a:p>
                </p:txBody>
              </p:sp>
              <p:sp>
                <p:nvSpPr>
                  <p:cNvPr id="145" name="Textfeld 144"/>
                  <p:cNvSpPr txBox="1"/>
                  <p:nvPr/>
                </p:nvSpPr>
                <p:spPr>
                  <a:xfrm>
                    <a:off x="7393422" y="2599616"/>
                    <a:ext cx="1643074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de-DE" sz="1400" dirty="0" smtClean="0"/>
                      <a:t>shutter</a:t>
                    </a:r>
                    <a:r>
                      <a:rPr lang="de-DE" sz="1400" baseline="-25000" dirty="0" smtClean="0"/>
                      <a:t>2</a:t>
                    </a:r>
                    <a:r>
                      <a:rPr lang="de-DE" sz="1400" dirty="0" smtClean="0"/>
                      <a:t>: Block</a:t>
                    </a:r>
                    <a:endParaRPr lang="de-DE" sz="1400" dirty="0"/>
                  </a:p>
                </p:txBody>
              </p:sp>
              <p:sp>
                <p:nvSpPr>
                  <p:cNvPr id="146" name="Textfeld 145"/>
                  <p:cNvSpPr txBox="1"/>
                  <p:nvPr/>
                </p:nvSpPr>
                <p:spPr>
                  <a:xfrm>
                    <a:off x="6533316" y="1681644"/>
                    <a:ext cx="214314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de-DE" sz="1400" dirty="0" smtClean="0"/>
                      <a:t>(shaps</a:t>
                    </a:r>
                    <a:r>
                      <a:rPr lang="de-DE" sz="1400" baseline="-25000" dirty="0" smtClean="0"/>
                      <a:t>2</a:t>
                    </a:r>
                    <a:r>
                      <a:rPr lang="de-DE" sz="1400" dirty="0" smtClean="0"/>
                      <a:t>, shutter</a:t>
                    </a:r>
                    <a:r>
                      <a:rPr lang="de-DE" sz="1400" baseline="-25000" dirty="0" smtClean="0"/>
                      <a:t>2</a:t>
                    </a:r>
                    <a:r>
                      <a:rPr lang="de-DE" sz="1400" dirty="0" smtClean="0"/>
                      <a:t>): </a:t>
                    </a:r>
                  </a:p>
                  <a:p>
                    <a:pPr algn="r"/>
                    <a:r>
                      <a:rPr lang="de-DE" sz="1400" dirty="0" err="1" smtClean="0"/>
                      <a:t>hasLinkTo</a:t>
                    </a:r>
                    <a:endParaRPr lang="de-DE" sz="1400" dirty="0"/>
                  </a:p>
                </p:txBody>
              </p:sp>
              <p:sp>
                <p:nvSpPr>
                  <p:cNvPr id="147" name="Ellipse 146"/>
                  <p:cNvSpPr/>
                  <p:nvPr/>
                </p:nvSpPr>
                <p:spPr>
                  <a:xfrm>
                    <a:off x="2113524" y="1369444"/>
                    <a:ext cx="142876" cy="142877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400"/>
                  </a:p>
                </p:txBody>
              </p:sp>
              <p:cxnSp>
                <p:nvCxnSpPr>
                  <p:cNvPr id="148" name="Gerade Verbindung 147"/>
                  <p:cNvCxnSpPr>
                    <a:stCxn id="147" idx="6"/>
                    <a:endCxn id="149" idx="1"/>
                  </p:cNvCxnSpPr>
                  <p:nvPr/>
                </p:nvCxnSpPr>
                <p:spPr>
                  <a:xfrm>
                    <a:off x="2256400" y="1440883"/>
                    <a:ext cx="1473568" cy="1000929"/>
                  </a:xfrm>
                  <a:prstGeom prst="line">
                    <a:avLst/>
                  </a:prstGeom>
                  <a:ln w="25400">
                    <a:solidFill>
                      <a:srgbClr val="FF99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9" name="Ellipse 148"/>
                  <p:cNvSpPr/>
                  <p:nvPr/>
                </p:nvSpPr>
                <p:spPr>
                  <a:xfrm>
                    <a:off x="3709044" y="2420888"/>
                    <a:ext cx="142876" cy="142877"/>
                  </a:xfrm>
                  <a:prstGeom prst="ellipse">
                    <a:avLst/>
                  </a:prstGeom>
                  <a:solidFill>
                    <a:srgbClr val="FF9900"/>
                  </a:solidFill>
                  <a:ln>
                    <a:solidFill>
                      <a:srgbClr val="FF99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400"/>
                  </a:p>
                </p:txBody>
              </p:sp>
              <p:sp>
                <p:nvSpPr>
                  <p:cNvPr id="150" name="Ellipse 149"/>
                  <p:cNvSpPr/>
                  <p:nvPr/>
                </p:nvSpPr>
                <p:spPr>
                  <a:xfrm>
                    <a:off x="2124868" y="3068960"/>
                    <a:ext cx="142876" cy="142877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400"/>
                  </a:p>
                </p:txBody>
              </p:sp>
              <p:cxnSp>
                <p:nvCxnSpPr>
                  <p:cNvPr id="151" name="Gerade Verbindung 150"/>
                  <p:cNvCxnSpPr>
                    <a:stCxn id="147" idx="4"/>
                    <a:endCxn id="150" idx="0"/>
                  </p:cNvCxnSpPr>
                  <p:nvPr/>
                </p:nvCxnSpPr>
                <p:spPr>
                  <a:xfrm>
                    <a:off x="2184962" y="1512321"/>
                    <a:ext cx="11344" cy="1556639"/>
                  </a:xfrm>
                  <a:prstGeom prst="line">
                    <a:avLst/>
                  </a:prstGeom>
                  <a:ln w="254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2" name="Ellipse 151"/>
                  <p:cNvSpPr/>
                  <p:nvPr/>
                </p:nvSpPr>
                <p:spPr>
                  <a:xfrm>
                    <a:off x="5437236" y="2399404"/>
                    <a:ext cx="142876" cy="142877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400"/>
                  </a:p>
                </p:txBody>
              </p:sp>
              <p:cxnSp>
                <p:nvCxnSpPr>
                  <p:cNvPr id="153" name="Gerade Verbindung 152"/>
                  <p:cNvCxnSpPr>
                    <a:stCxn id="154" idx="2"/>
                    <a:endCxn id="152" idx="7"/>
                  </p:cNvCxnSpPr>
                  <p:nvPr/>
                </p:nvCxnSpPr>
                <p:spPr>
                  <a:xfrm flipH="1">
                    <a:off x="5559188" y="1577693"/>
                    <a:ext cx="958168" cy="842635"/>
                  </a:xfrm>
                  <a:prstGeom prst="line">
                    <a:avLst/>
                  </a:prstGeom>
                  <a:ln w="254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4" name="Ellipse 153"/>
                  <p:cNvSpPr/>
                  <p:nvPr/>
                </p:nvSpPr>
                <p:spPr>
                  <a:xfrm>
                    <a:off x="6517356" y="1506254"/>
                    <a:ext cx="142876" cy="142877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400"/>
                  </a:p>
                </p:txBody>
              </p:sp>
              <p:cxnSp>
                <p:nvCxnSpPr>
                  <p:cNvPr id="155" name="Gerade Verbindung 154"/>
                  <p:cNvCxnSpPr>
                    <a:stCxn id="154" idx="6"/>
                    <a:endCxn id="156" idx="1"/>
                  </p:cNvCxnSpPr>
                  <p:nvPr/>
                </p:nvCxnSpPr>
                <p:spPr>
                  <a:xfrm>
                    <a:off x="6660232" y="1577693"/>
                    <a:ext cx="1462224" cy="864119"/>
                  </a:xfrm>
                  <a:prstGeom prst="line">
                    <a:avLst/>
                  </a:prstGeom>
                  <a:ln w="25400">
                    <a:solidFill>
                      <a:schemeClr val="accent4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6" name="Ellipse 155"/>
                  <p:cNvSpPr/>
                  <p:nvPr/>
                </p:nvSpPr>
                <p:spPr>
                  <a:xfrm>
                    <a:off x="8101532" y="2420888"/>
                    <a:ext cx="142876" cy="142877"/>
                  </a:xfrm>
                  <a:prstGeom prst="ellipse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400"/>
                  </a:p>
                </p:txBody>
              </p:sp>
              <p:sp>
                <p:nvSpPr>
                  <p:cNvPr id="157" name="Ellipse 156"/>
                  <p:cNvSpPr/>
                  <p:nvPr/>
                </p:nvSpPr>
                <p:spPr>
                  <a:xfrm>
                    <a:off x="6516216" y="2892719"/>
                    <a:ext cx="142876" cy="142877"/>
                  </a:xfrm>
                  <a:prstGeom prst="ellipse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400"/>
                  </a:p>
                </p:txBody>
              </p:sp>
              <p:cxnSp>
                <p:nvCxnSpPr>
                  <p:cNvPr id="158" name="Gerade Verbindung 157"/>
                  <p:cNvCxnSpPr>
                    <a:stCxn id="154" idx="4"/>
                    <a:endCxn id="157" idx="0"/>
                  </p:cNvCxnSpPr>
                  <p:nvPr/>
                </p:nvCxnSpPr>
                <p:spPr>
                  <a:xfrm flipH="1">
                    <a:off x="6587654" y="1649131"/>
                    <a:ext cx="1140" cy="1243588"/>
                  </a:xfrm>
                  <a:prstGeom prst="line">
                    <a:avLst/>
                  </a:prstGeom>
                  <a:ln w="25400">
                    <a:solidFill>
                      <a:schemeClr val="accent4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9" name="Ellipse 158"/>
                  <p:cNvSpPr/>
                  <p:nvPr/>
                </p:nvSpPr>
                <p:spPr>
                  <a:xfrm>
                    <a:off x="4357116" y="591073"/>
                    <a:ext cx="142876" cy="142877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400"/>
                  </a:p>
                </p:txBody>
              </p:sp>
              <p:cxnSp>
                <p:nvCxnSpPr>
                  <p:cNvPr id="160" name="Gerade Verbindung 159"/>
                  <p:cNvCxnSpPr>
                    <a:stCxn id="159" idx="2"/>
                    <a:endCxn id="147" idx="7"/>
                  </p:cNvCxnSpPr>
                  <p:nvPr/>
                </p:nvCxnSpPr>
                <p:spPr>
                  <a:xfrm flipH="1">
                    <a:off x="2235476" y="662512"/>
                    <a:ext cx="2121640" cy="727856"/>
                  </a:xfrm>
                  <a:prstGeom prst="line">
                    <a:avLst/>
                  </a:prstGeom>
                  <a:ln w="25400">
                    <a:solidFill>
                      <a:srgbClr val="FF99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Gerade Verbindung 160"/>
                  <p:cNvCxnSpPr>
                    <a:stCxn id="159" idx="6"/>
                    <a:endCxn id="154" idx="0"/>
                  </p:cNvCxnSpPr>
                  <p:nvPr/>
                </p:nvCxnSpPr>
                <p:spPr>
                  <a:xfrm>
                    <a:off x="4499992" y="662512"/>
                    <a:ext cx="2088802" cy="843742"/>
                  </a:xfrm>
                  <a:prstGeom prst="line">
                    <a:avLst/>
                  </a:prstGeom>
                  <a:ln w="25400">
                    <a:solidFill>
                      <a:schemeClr val="accent4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2" name="Textfeld 161"/>
                  <p:cNvSpPr txBox="1"/>
                  <p:nvPr/>
                </p:nvSpPr>
                <p:spPr>
                  <a:xfrm>
                    <a:off x="2987824" y="116632"/>
                    <a:ext cx="329925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de-DE" sz="1400" dirty="0" smtClean="0"/>
                      <a:t>ape</a:t>
                    </a:r>
                    <a:r>
                      <a:rPr lang="de-DE" sz="1400" baseline="-25000" dirty="0" smtClean="0"/>
                      <a:t>1</a:t>
                    </a:r>
                    <a:r>
                      <a:rPr lang="de-DE" sz="1400" dirty="0" smtClean="0"/>
                      <a:t>: </a:t>
                    </a:r>
                  </a:p>
                  <a:p>
                    <a:pPr algn="ctr"/>
                    <a:r>
                      <a:rPr lang="de-DE" sz="1400" dirty="0" smtClean="0"/>
                      <a:t>System       Variation </a:t>
                    </a:r>
                    <a:r>
                      <a:rPr lang="de-DE" sz="1400" dirty="0" err="1" smtClean="0"/>
                      <a:t>point</a:t>
                    </a:r>
                    <a:endParaRPr lang="de-DE" sz="1400" dirty="0"/>
                  </a:p>
                </p:txBody>
              </p:sp>
              <p:sp>
                <p:nvSpPr>
                  <p:cNvPr id="163" name="Textfeld 162"/>
                  <p:cNvSpPr txBox="1"/>
                  <p:nvPr/>
                </p:nvSpPr>
                <p:spPr>
                  <a:xfrm>
                    <a:off x="1850516" y="692696"/>
                    <a:ext cx="185738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1400" dirty="0"/>
                      <a:t>(</a:t>
                    </a:r>
                    <a:r>
                      <a:rPr lang="de-DE" sz="1400" dirty="0" smtClean="0"/>
                      <a:t>ape</a:t>
                    </a:r>
                    <a:r>
                      <a:rPr lang="de-DE" sz="1400" baseline="-25000" dirty="0" smtClean="0"/>
                      <a:t>1</a:t>
                    </a:r>
                    <a:r>
                      <a:rPr lang="de-DE" sz="1400" dirty="0" smtClean="0"/>
                      <a:t>,</a:t>
                    </a:r>
                    <a:r>
                      <a:rPr lang="de-DE" sz="1400" baseline="-25000" dirty="0" smtClean="0"/>
                      <a:t> </a:t>
                    </a:r>
                    <a:r>
                      <a:rPr lang="de-DE" sz="1400" dirty="0" smtClean="0"/>
                      <a:t>zeus</a:t>
                    </a:r>
                    <a:r>
                      <a:rPr lang="de-DE" sz="1400" baseline="-25000" dirty="0" smtClean="0"/>
                      <a:t>1</a:t>
                    </a:r>
                    <a:r>
                      <a:rPr lang="de-DE" sz="1400" dirty="0" smtClean="0"/>
                      <a:t>): </a:t>
                    </a:r>
                    <a:r>
                      <a:rPr lang="de-DE" sz="1400" dirty="0" err="1" smtClean="0"/>
                      <a:t>zeus</a:t>
                    </a:r>
                    <a:endParaRPr lang="de-DE" sz="1400" dirty="0"/>
                  </a:p>
                </p:txBody>
              </p:sp>
              <p:sp>
                <p:nvSpPr>
                  <p:cNvPr id="164" name="Textfeld 163"/>
                  <p:cNvSpPr txBox="1"/>
                  <p:nvPr/>
                </p:nvSpPr>
                <p:spPr>
                  <a:xfrm>
                    <a:off x="5162884" y="744959"/>
                    <a:ext cx="250546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1400" dirty="0"/>
                      <a:t>(</a:t>
                    </a:r>
                    <a:r>
                      <a:rPr lang="de-DE" sz="1400" dirty="0" smtClean="0"/>
                      <a:t>ape</a:t>
                    </a:r>
                    <a:r>
                      <a:rPr lang="de-DE" sz="1400" baseline="-25000" dirty="0" smtClean="0"/>
                      <a:t>1</a:t>
                    </a:r>
                    <a:r>
                      <a:rPr lang="de-DE" sz="1400" dirty="0" smtClean="0"/>
                      <a:t>,</a:t>
                    </a:r>
                    <a:r>
                      <a:rPr lang="de-DE" sz="1400" baseline="-25000" dirty="0" smtClean="0"/>
                      <a:t> </a:t>
                    </a:r>
                    <a:r>
                      <a:rPr lang="de-DE" sz="1400" dirty="0" smtClean="0"/>
                      <a:t>shaps</a:t>
                    </a:r>
                    <a:r>
                      <a:rPr lang="de-DE" sz="1400" baseline="-25000" dirty="0" smtClean="0"/>
                      <a:t>2</a:t>
                    </a:r>
                    <a:r>
                      <a:rPr lang="de-DE" sz="1400" dirty="0" smtClean="0"/>
                      <a:t>): </a:t>
                    </a:r>
                    <a:r>
                      <a:rPr lang="de-DE" sz="1400" dirty="0" err="1" smtClean="0"/>
                      <a:t>shaps</a:t>
                    </a:r>
                    <a:endParaRPr lang="de-DE" sz="1400" dirty="0"/>
                  </a:p>
                </p:txBody>
              </p:sp>
            </p:grpSp>
            <p:sp>
              <p:nvSpPr>
                <p:cNvPr id="121" name="Rechteck 120"/>
                <p:cNvSpPr/>
                <p:nvPr/>
              </p:nvSpPr>
              <p:spPr>
                <a:xfrm>
                  <a:off x="4211960" y="908720"/>
                  <a:ext cx="277768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dirty="0"/>
                    <a:t>⊓</a:t>
                  </a:r>
                  <a:endParaRPr lang="de-DE" dirty="0"/>
                </a:p>
              </p:txBody>
            </p:sp>
            <p:sp>
              <p:nvSpPr>
                <p:cNvPr id="122" name="Rechteck 121"/>
                <p:cNvSpPr/>
                <p:nvPr/>
              </p:nvSpPr>
              <p:spPr>
                <a:xfrm>
                  <a:off x="1247137" y="3255947"/>
                  <a:ext cx="34977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⊓</a:t>
                  </a:r>
                  <a:endParaRPr lang="de-DE" dirty="0"/>
                </a:p>
              </p:txBody>
            </p:sp>
            <p:sp>
              <p:nvSpPr>
                <p:cNvPr id="124" name="Ellipse 123"/>
                <p:cNvSpPr/>
                <p:nvPr/>
              </p:nvSpPr>
              <p:spPr>
                <a:xfrm>
                  <a:off x="4355976" y="1754210"/>
                  <a:ext cx="142876" cy="142877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400"/>
                </a:p>
              </p:txBody>
            </p:sp>
            <p:sp>
              <p:nvSpPr>
                <p:cNvPr id="125" name="Textfeld 124"/>
                <p:cNvSpPr txBox="1"/>
                <p:nvPr/>
              </p:nvSpPr>
              <p:spPr>
                <a:xfrm>
                  <a:off x="3986935" y="1465039"/>
                  <a:ext cx="122413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400" dirty="0" smtClean="0"/>
                    <a:t>pws</a:t>
                  </a:r>
                  <a:r>
                    <a:rPr lang="de-DE" sz="1400" baseline="-25000" dirty="0" smtClean="0"/>
                    <a:t>1</a:t>
                  </a:r>
                  <a:r>
                    <a:rPr lang="de-DE" sz="1400" dirty="0" smtClean="0"/>
                    <a:t>: Block</a:t>
                  </a:r>
                  <a:endParaRPr lang="de-DE" sz="1400" dirty="0"/>
                </a:p>
              </p:txBody>
            </p:sp>
            <p:cxnSp>
              <p:nvCxnSpPr>
                <p:cNvPr id="126" name="Gerade Verbindung 125"/>
                <p:cNvCxnSpPr>
                  <a:stCxn id="124" idx="2"/>
                  <a:endCxn id="147" idx="6"/>
                </p:cNvCxnSpPr>
                <p:nvPr/>
              </p:nvCxnSpPr>
              <p:spPr>
                <a:xfrm flipH="1">
                  <a:off x="2256400" y="1825649"/>
                  <a:ext cx="2099576" cy="243561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Gerade Verbindung 126"/>
                <p:cNvCxnSpPr>
                  <a:stCxn id="124" idx="6"/>
                  <a:endCxn id="154" idx="1"/>
                </p:cNvCxnSpPr>
                <p:nvPr/>
              </p:nvCxnSpPr>
              <p:spPr>
                <a:xfrm>
                  <a:off x="4498852" y="1825649"/>
                  <a:ext cx="2039428" cy="329856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8" name="Textfeld 127"/>
                <p:cNvSpPr txBox="1"/>
                <p:nvPr/>
              </p:nvSpPr>
              <p:spPr>
                <a:xfrm>
                  <a:off x="2784910" y="1897087"/>
                  <a:ext cx="164307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de-DE" sz="1400" dirty="0" smtClean="0"/>
                    <a:t>(pws</a:t>
                  </a:r>
                  <a:r>
                    <a:rPr lang="de-DE" sz="1400" baseline="-25000" dirty="0" smtClean="0"/>
                    <a:t>1</a:t>
                  </a:r>
                  <a:r>
                    <a:rPr lang="de-DE" sz="1400" dirty="0" smtClean="0"/>
                    <a:t>, zeus</a:t>
                  </a:r>
                  <a:r>
                    <a:rPr lang="de-DE" sz="1400" baseline="-25000" dirty="0" smtClean="0"/>
                    <a:t>1</a:t>
                  </a:r>
                  <a:r>
                    <a:rPr lang="de-DE" sz="1400" dirty="0" smtClean="0"/>
                    <a:t>): </a:t>
                  </a:r>
                </a:p>
                <a:p>
                  <a:pPr algn="r"/>
                  <a:r>
                    <a:rPr lang="de-DE" sz="1400" dirty="0" err="1" smtClean="0"/>
                    <a:t>hasPart</a:t>
                  </a:r>
                  <a:endParaRPr lang="de-DE" sz="1400" dirty="0"/>
                </a:p>
              </p:txBody>
            </p:sp>
            <p:sp>
              <p:nvSpPr>
                <p:cNvPr id="129" name="Textfeld 128"/>
                <p:cNvSpPr txBox="1"/>
                <p:nvPr/>
              </p:nvSpPr>
              <p:spPr>
                <a:xfrm>
                  <a:off x="4441094" y="1897087"/>
                  <a:ext cx="164307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400" dirty="0" smtClean="0"/>
                    <a:t>(pws</a:t>
                  </a:r>
                  <a:r>
                    <a:rPr lang="de-DE" sz="1400" baseline="-25000" dirty="0" smtClean="0"/>
                    <a:t>1</a:t>
                  </a:r>
                  <a:r>
                    <a:rPr lang="de-DE" sz="1400" dirty="0" smtClean="0"/>
                    <a:t>, shaps</a:t>
                  </a:r>
                  <a:r>
                    <a:rPr lang="de-DE" sz="1400" baseline="-25000" dirty="0"/>
                    <a:t>2</a:t>
                  </a:r>
                  <a:r>
                    <a:rPr lang="de-DE" sz="1400" dirty="0" smtClean="0"/>
                    <a:t>): </a:t>
                  </a:r>
                </a:p>
                <a:p>
                  <a:r>
                    <a:rPr lang="de-DE" sz="1400" dirty="0" err="1" smtClean="0"/>
                    <a:t>hasPart</a:t>
                  </a:r>
                  <a:endParaRPr lang="de-DE" sz="1400" dirty="0"/>
                </a:p>
              </p:txBody>
            </p:sp>
            <p:sp>
              <p:nvSpPr>
                <p:cNvPr id="130" name="Rechteck 129"/>
                <p:cNvSpPr/>
                <p:nvPr/>
              </p:nvSpPr>
              <p:spPr>
                <a:xfrm>
                  <a:off x="2206000" y="4067780"/>
                  <a:ext cx="34977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⊓</a:t>
                  </a:r>
                  <a:endParaRPr lang="de-DE" dirty="0"/>
                </a:p>
              </p:txBody>
            </p:sp>
          </p:grpSp>
          <p:sp>
            <p:nvSpPr>
              <p:cNvPr id="112" name="Rechteck 111"/>
              <p:cNvSpPr/>
              <p:nvPr/>
            </p:nvSpPr>
            <p:spPr>
              <a:xfrm>
                <a:off x="492991" y="924979"/>
                <a:ext cx="194316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solidFill>
                      <a:srgbClr val="FF9933"/>
                    </a:solidFill>
                  </a:rPr>
                  <a:t>∆</a:t>
                </a:r>
                <a:r>
                  <a:rPr lang="en-US" b="1" i="1" baseline="-25000" dirty="0" smtClean="0">
                    <a:solidFill>
                      <a:srgbClr val="FF9933"/>
                    </a:solidFill>
                  </a:rPr>
                  <a:t>ZEUS, SHAPS** </a:t>
                </a:r>
                <a:endParaRPr lang="de-DE" b="1" dirty="0">
                  <a:solidFill>
                    <a:srgbClr val="FF9933"/>
                  </a:solidFill>
                </a:endParaRPr>
              </a:p>
            </p:txBody>
          </p:sp>
          <p:sp>
            <p:nvSpPr>
              <p:cNvPr id="113" name="Rechteck 112"/>
              <p:cNvSpPr/>
              <p:nvPr/>
            </p:nvSpPr>
            <p:spPr>
              <a:xfrm>
                <a:off x="7227295" y="1240014"/>
                <a:ext cx="188545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∆</a:t>
                </a:r>
                <a:r>
                  <a:rPr lang="en-US" b="1" i="1" baseline="-250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SHAPS**, ZEUS</a:t>
                </a:r>
                <a:endParaRPr lang="de-DE" b="1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14" name="Rechteck 113"/>
              <p:cNvSpPr/>
              <p:nvPr/>
            </p:nvSpPr>
            <p:spPr>
              <a:xfrm>
                <a:off x="6660232" y="3913311"/>
                <a:ext cx="3497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⊓</a:t>
                </a:r>
                <a:endParaRPr lang="de-DE" dirty="0"/>
              </a:p>
            </p:txBody>
          </p:sp>
          <p:sp>
            <p:nvSpPr>
              <p:cNvPr id="115" name="Rechteck 114"/>
              <p:cNvSpPr/>
              <p:nvPr/>
            </p:nvSpPr>
            <p:spPr>
              <a:xfrm>
                <a:off x="5977419" y="3310244"/>
                <a:ext cx="3497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⊓</a:t>
                </a:r>
                <a:endParaRPr lang="de-DE" dirty="0"/>
              </a:p>
            </p:txBody>
          </p:sp>
          <p:sp>
            <p:nvSpPr>
              <p:cNvPr id="116" name="Rechteck 115"/>
              <p:cNvSpPr/>
              <p:nvPr/>
            </p:nvSpPr>
            <p:spPr>
              <a:xfrm>
                <a:off x="4280316" y="3895309"/>
                <a:ext cx="10070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b="1" i="1" dirty="0" smtClean="0">
                    <a:solidFill>
                      <a:srgbClr val="00B050"/>
                    </a:solidFill>
                  </a:rPr>
                  <a:t>Basis</a:t>
                </a:r>
                <a:endParaRPr lang="de-DE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17" name="Textfeld 116"/>
              <p:cNvSpPr txBox="1"/>
              <p:nvPr/>
            </p:nvSpPr>
            <p:spPr>
              <a:xfrm>
                <a:off x="1902519" y="4365104"/>
                <a:ext cx="6928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b="1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Cover</a:t>
                </a:r>
                <a:endParaRPr lang="de-DE" sz="1400" b="1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18" name="Textfeld 117"/>
              <p:cNvSpPr txBox="1"/>
              <p:nvPr/>
            </p:nvSpPr>
            <p:spPr>
              <a:xfrm>
                <a:off x="6248500" y="4201343"/>
                <a:ext cx="12089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b="1" dirty="0" err="1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shapsCover</a:t>
                </a:r>
                <a:endParaRPr lang="de-DE" sz="1400" b="1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sp>
          <p:nvSpPr>
            <p:cNvPr id="165" name="Rechteck 164"/>
            <p:cNvSpPr/>
            <p:nvPr/>
          </p:nvSpPr>
          <p:spPr>
            <a:xfrm>
              <a:off x="13843030" y="4644135"/>
              <a:ext cx="3497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⊓</a:t>
              </a:r>
              <a:endParaRPr lang="de-DE" dirty="0"/>
            </a:p>
          </p:txBody>
        </p:sp>
      </p:grpSp>
      <p:grpSp>
        <p:nvGrpSpPr>
          <p:cNvPr id="123" name="Gruppieren 122"/>
          <p:cNvGrpSpPr/>
          <p:nvPr/>
        </p:nvGrpSpPr>
        <p:grpSpPr>
          <a:xfrm>
            <a:off x="5787135" y="1287851"/>
            <a:ext cx="1440160" cy="450050"/>
            <a:chOff x="1106615" y="2843935"/>
            <a:chExt cx="7020780" cy="1125125"/>
          </a:xfrm>
        </p:grpSpPr>
        <p:sp>
          <p:nvSpPr>
            <p:cNvPr id="166" name="Rechteck 165"/>
            <p:cNvSpPr/>
            <p:nvPr/>
          </p:nvSpPr>
          <p:spPr>
            <a:xfrm>
              <a:off x="1106615" y="2843935"/>
              <a:ext cx="7020780" cy="112512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7" name="Ellipse 166"/>
            <p:cNvSpPr/>
            <p:nvPr/>
          </p:nvSpPr>
          <p:spPr>
            <a:xfrm>
              <a:off x="2369015" y="2933946"/>
              <a:ext cx="2518020" cy="94510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srgbClr val="000000"/>
                </a:solidFill>
              </a:endParaRPr>
            </a:p>
          </p:txBody>
        </p:sp>
        <p:sp>
          <p:nvSpPr>
            <p:cNvPr id="168" name="Ellipse 167"/>
            <p:cNvSpPr/>
            <p:nvPr/>
          </p:nvSpPr>
          <p:spPr>
            <a:xfrm>
              <a:off x="3625767" y="2933946"/>
              <a:ext cx="2926453" cy="94510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Ellipse 168"/>
            <p:cNvSpPr/>
            <p:nvPr/>
          </p:nvSpPr>
          <p:spPr>
            <a:xfrm>
              <a:off x="2366755" y="2933946"/>
              <a:ext cx="2518020" cy="945105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0" name="Gruppieren 169"/>
          <p:cNvGrpSpPr/>
          <p:nvPr/>
        </p:nvGrpSpPr>
        <p:grpSpPr>
          <a:xfrm>
            <a:off x="7272300" y="1287852"/>
            <a:ext cx="1440160" cy="450049"/>
            <a:chOff x="1106615" y="5274205"/>
            <a:chExt cx="7020780" cy="1125125"/>
          </a:xfrm>
        </p:grpSpPr>
        <p:sp>
          <p:nvSpPr>
            <p:cNvPr id="171" name="Rechteck 170"/>
            <p:cNvSpPr/>
            <p:nvPr/>
          </p:nvSpPr>
          <p:spPr>
            <a:xfrm>
              <a:off x="1106615" y="5274205"/>
              <a:ext cx="7020780" cy="112512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Ellipse 171"/>
            <p:cNvSpPr/>
            <p:nvPr/>
          </p:nvSpPr>
          <p:spPr>
            <a:xfrm>
              <a:off x="3580762" y="5364215"/>
              <a:ext cx="2926453" cy="9451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Ellipse 172"/>
            <p:cNvSpPr/>
            <p:nvPr/>
          </p:nvSpPr>
          <p:spPr>
            <a:xfrm>
              <a:off x="2321750" y="5364215"/>
              <a:ext cx="2518020" cy="94510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srgbClr val="000000"/>
                </a:solidFill>
              </a:endParaRPr>
            </a:p>
          </p:txBody>
        </p:sp>
        <p:sp>
          <p:nvSpPr>
            <p:cNvPr id="174" name="Ellipse 173"/>
            <p:cNvSpPr/>
            <p:nvPr/>
          </p:nvSpPr>
          <p:spPr>
            <a:xfrm>
              <a:off x="3581890" y="5364214"/>
              <a:ext cx="2926453" cy="945105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78" name="Gruppieren 177"/>
          <p:cNvGrpSpPr/>
          <p:nvPr/>
        </p:nvGrpSpPr>
        <p:grpSpPr>
          <a:xfrm>
            <a:off x="7981843" y="1101157"/>
            <a:ext cx="955642" cy="752668"/>
            <a:chOff x="7294132" y="2703112"/>
            <a:chExt cx="1437505" cy="1085928"/>
          </a:xfrm>
        </p:grpSpPr>
        <p:pic>
          <p:nvPicPr>
            <p:cNvPr id="179" name="Picture 9" descr="M:\Downloads\box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4132" y="2703112"/>
              <a:ext cx="971833" cy="72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0" name="Textfeld 179"/>
            <p:cNvSpPr txBox="1"/>
            <p:nvPr/>
          </p:nvSpPr>
          <p:spPr>
            <a:xfrm>
              <a:off x="7385909" y="3327375"/>
              <a:ext cx="1345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err="1" smtClean="0"/>
                <a:t>Tbox</a:t>
              </a:r>
              <a:endParaRPr lang="de-DE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7060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 sz="1800" b="1" kern="0" dirty="0" smtClean="0"/>
          </a:p>
          <a:p>
            <a:r>
              <a:rPr lang="de-DE" altLang="de-DE" sz="1800" b="1" kern="0" dirty="0" smtClean="0"/>
              <a:t>Einleitung</a:t>
            </a:r>
          </a:p>
        </p:txBody>
      </p:sp>
      <p:sp>
        <p:nvSpPr>
          <p:cNvPr id="25" name="Inhaltsplatzhalter 1"/>
          <p:cNvSpPr>
            <a:spLocks noGrp="1"/>
          </p:cNvSpPr>
          <p:nvPr>
            <p:ph idx="1"/>
          </p:nvPr>
        </p:nvSpPr>
        <p:spPr>
          <a:xfrm>
            <a:off x="250825" y="1196975"/>
            <a:ext cx="8642350" cy="5184775"/>
          </a:xfrm>
        </p:spPr>
        <p:txBody>
          <a:bodyPr/>
          <a:lstStyle/>
          <a:p>
            <a:pPr marL="57150" indent="0">
              <a:spcBef>
                <a:spcPct val="0"/>
              </a:spcBef>
              <a:spcAft>
                <a:spcPts val="1200"/>
              </a:spcAft>
            </a:pPr>
            <a:r>
              <a:rPr lang="de-DE" altLang="de-DE" dirty="0" smtClean="0">
                <a:solidFill>
                  <a:srgbClr val="FF6600"/>
                </a:solidFill>
              </a:rPr>
              <a:t>Beispiele für Varianten</a:t>
            </a:r>
            <a:endParaRPr lang="de-DE" altLang="de-DE" dirty="0">
              <a:solidFill>
                <a:srgbClr val="FF6600"/>
              </a:solidFill>
            </a:endParaRPr>
          </a:p>
        </p:txBody>
      </p:sp>
      <p:grpSp>
        <p:nvGrpSpPr>
          <p:cNvPr id="60" name="Gruppieren 27"/>
          <p:cNvGrpSpPr>
            <a:grpSpLocks/>
          </p:cNvGrpSpPr>
          <p:nvPr/>
        </p:nvGrpSpPr>
        <p:grpSpPr bwMode="auto">
          <a:xfrm>
            <a:off x="701570" y="1520848"/>
            <a:ext cx="7694097" cy="4819315"/>
            <a:chOff x="1440000" y="7048910"/>
            <a:chExt cx="18287280" cy="11559055"/>
          </a:xfrm>
        </p:grpSpPr>
        <p:sp>
          <p:nvSpPr>
            <p:cNvPr id="61" name="CustomShape 4"/>
            <p:cNvSpPr>
              <a:spLocks noChangeArrowheads="1"/>
            </p:cNvSpPr>
            <p:nvPr/>
          </p:nvSpPr>
          <p:spPr bwMode="auto">
            <a:xfrm>
              <a:off x="11052000" y="13352685"/>
              <a:ext cx="8675280" cy="5254920"/>
            </a:xfrm>
            <a:prstGeom prst="rect">
              <a:avLst/>
            </a:prstGeom>
            <a:solidFill>
              <a:srgbClr val="FFFFFF"/>
            </a:solidFill>
            <a:ln w="9525" cap="rnd">
              <a:solidFill>
                <a:srgbClr val="3465A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altLang="de-DE"/>
            </a:p>
          </p:txBody>
        </p:sp>
        <p:sp>
          <p:nvSpPr>
            <p:cNvPr id="62" name="CustomShape 5"/>
            <p:cNvSpPr>
              <a:spLocks noChangeArrowheads="1"/>
            </p:cNvSpPr>
            <p:nvPr/>
          </p:nvSpPr>
          <p:spPr bwMode="auto">
            <a:xfrm>
              <a:off x="1440000" y="13352685"/>
              <a:ext cx="8638920" cy="5255280"/>
            </a:xfrm>
            <a:prstGeom prst="rect">
              <a:avLst/>
            </a:prstGeom>
            <a:solidFill>
              <a:srgbClr val="FFFFFF"/>
            </a:solidFill>
            <a:ln w="9525" cap="rnd">
              <a:solidFill>
                <a:srgbClr val="3465A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altLang="de-DE"/>
            </a:p>
          </p:txBody>
        </p:sp>
        <p:sp>
          <p:nvSpPr>
            <p:cNvPr id="63" name="CustomShape 6"/>
            <p:cNvSpPr>
              <a:spLocks noChangeArrowheads="1"/>
            </p:cNvSpPr>
            <p:nvPr/>
          </p:nvSpPr>
          <p:spPr bwMode="auto">
            <a:xfrm>
              <a:off x="11052000" y="7089461"/>
              <a:ext cx="8675280" cy="6155280"/>
            </a:xfrm>
            <a:prstGeom prst="rect">
              <a:avLst/>
            </a:prstGeom>
            <a:solidFill>
              <a:srgbClr val="FFFFFF"/>
            </a:solidFill>
            <a:ln w="9525" cap="rnd">
              <a:solidFill>
                <a:srgbClr val="3465A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altLang="de-DE"/>
            </a:p>
          </p:txBody>
        </p:sp>
        <p:sp>
          <p:nvSpPr>
            <p:cNvPr id="64" name="CustomShape 7"/>
            <p:cNvSpPr>
              <a:spLocks noChangeArrowheads="1"/>
            </p:cNvSpPr>
            <p:nvPr/>
          </p:nvSpPr>
          <p:spPr bwMode="auto">
            <a:xfrm>
              <a:off x="1440000" y="7089821"/>
              <a:ext cx="8638920" cy="6154920"/>
            </a:xfrm>
            <a:prstGeom prst="rect">
              <a:avLst/>
            </a:prstGeom>
            <a:solidFill>
              <a:srgbClr val="FFFFFF"/>
            </a:solidFill>
            <a:ln w="9525" cap="rnd">
              <a:solidFill>
                <a:srgbClr val="3465A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altLang="de-DE"/>
            </a:p>
          </p:txBody>
        </p:sp>
        <p:pic>
          <p:nvPicPr>
            <p:cNvPr id="65" name="Grafik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12006" y="14540067"/>
              <a:ext cx="6802069" cy="3735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" name="Grafik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17841" y="7483379"/>
              <a:ext cx="4285081" cy="2846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CustomShape 16"/>
            <p:cNvSpPr>
              <a:spLocks noChangeArrowheads="1"/>
            </p:cNvSpPr>
            <p:nvPr/>
          </p:nvSpPr>
          <p:spPr bwMode="auto">
            <a:xfrm>
              <a:off x="15339413" y="10294089"/>
              <a:ext cx="4285078" cy="360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/>
            <a:p>
              <a:pPr algn="r"/>
              <a:r>
                <a:rPr lang="de-DE" altLang="de-DE" sz="800" dirty="0" smtClean="0"/>
                <a:t>Quelle: </a:t>
              </a:r>
              <a:r>
                <a:rPr lang="de-DE" altLang="de-DE" sz="800" dirty="0"/>
                <a:t>Lufthansa Cargo</a:t>
              </a:r>
            </a:p>
          </p:txBody>
        </p:sp>
        <p:pic>
          <p:nvPicPr>
            <p:cNvPr id="68" name="Grafik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44000" y="10721837"/>
              <a:ext cx="7762679" cy="1875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Grafik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72879" y="7830418"/>
              <a:ext cx="2246039" cy="2499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Grafik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8360" y="13352685"/>
              <a:ext cx="2482561" cy="185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" name="Grafik 1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2919" y="7480678"/>
              <a:ext cx="5130000" cy="1122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Grafik 1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319" y="14000348"/>
              <a:ext cx="8490601" cy="3598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CustomShape 18"/>
            <p:cNvSpPr>
              <a:spLocks noChangeArrowheads="1"/>
            </p:cNvSpPr>
            <p:nvPr/>
          </p:nvSpPr>
          <p:spPr bwMode="auto">
            <a:xfrm>
              <a:off x="4550524" y="12489135"/>
              <a:ext cx="5528396" cy="681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/>
            <a:p>
              <a:pPr algn="r"/>
              <a:r>
                <a:rPr lang="de-DE" altLang="de-DE" sz="1800" i="1" dirty="0" smtClean="0">
                  <a:solidFill>
                    <a:srgbClr val="000000"/>
                  </a:solidFill>
                  <a:ea typeface="DejaVu Sans"/>
                  <a:cs typeface="DejaVu Sans"/>
                </a:rPr>
                <a:t>Systemvarianten</a:t>
              </a:r>
              <a:endParaRPr lang="de-DE" altLang="de-DE" sz="1800" dirty="0"/>
            </a:p>
          </p:txBody>
        </p:sp>
        <p:sp>
          <p:nvSpPr>
            <p:cNvPr id="74" name="CustomShape 20"/>
            <p:cNvSpPr>
              <a:spLocks noChangeArrowheads="1"/>
            </p:cNvSpPr>
            <p:nvPr/>
          </p:nvSpPr>
          <p:spPr bwMode="auto">
            <a:xfrm>
              <a:off x="13911254" y="12492754"/>
              <a:ext cx="5816026" cy="644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/>
            <a:p>
              <a:pPr algn="r"/>
              <a:r>
                <a:rPr lang="de-DE" altLang="de-DE" sz="1800" i="1" dirty="0" smtClean="0">
                  <a:solidFill>
                    <a:srgbClr val="000000"/>
                  </a:solidFill>
                  <a:ea typeface="DejaVu Sans"/>
                  <a:cs typeface="DejaVu Sans"/>
                </a:rPr>
                <a:t>Prozessvarianten</a:t>
              </a:r>
              <a:endParaRPr lang="de-DE" altLang="de-DE" sz="1800" dirty="0"/>
            </a:p>
          </p:txBody>
        </p:sp>
        <p:sp>
          <p:nvSpPr>
            <p:cNvPr id="75" name="CustomShape 21"/>
            <p:cNvSpPr>
              <a:spLocks noChangeArrowheads="1"/>
            </p:cNvSpPr>
            <p:nvPr/>
          </p:nvSpPr>
          <p:spPr bwMode="auto">
            <a:xfrm>
              <a:off x="3630895" y="17886326"/>
              <a:ext cx="6448025" cy="592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/>
            <a:p>
              <a:pPr algn="r"/>
              <a:r>
                <a:rPr lang="de-DE" altLang="de-DE" sz="1800" i="1" dirty="0" smtClean="0">
                  <a:solidFill>
                    <a:srgbClr val="000000"/>
                  </a:solidFill>
                  <a:ea typeface="DejaVu Sans"/>
                  <a:cs typeface="DejaVu Sans"/>
                </a:rPr>
                <a:t>Komponentenvarianten</a:t>
              </a:r>
              <a:endParaRPr lang="de-DE" altLang="de-DE" sz="1800" dirty="0"/>
            </a:p>
          </p:txBody>
        </p:sp>
        <p:sp>
          <p:nvSpPr>
            <p:cNvPr id="76" name="CustomShape 22"/>
            <p:cNvSpPr>
              <a:spLocks noChangeArrowheads="1"/>
            </p:cNvSpPr>
            <p:nvPr/>
          </p:nvSpPr>
          <p:spPr bwMode="auto">
            <a:xfrm>
              <a:off x="14218921" y="17886326"/>
              <a:ext cx="5508359" cy="592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/>
            <a:p>
              <a:pPr algn="r"/>
              <a:r>
                <a:rPr lang="de-DE" altLang="de-DE" sz="1800" i="1" dirty="0" smtClean="0">
                  <a:solidFill>
                    <a:srgbClr val="000000"/>
                  </a:solidFill>
                  <a:ea typeface="DejaVu Sans"/>
                  <a:cs typeface="DejaVu Sans"/>
                </a:rPr>
                <a:t>Produktvarianten</a:t>
              </a:r>
              <a:endParaRPr lang="de-DE" altLang="de-DE" sz="1800" dirty="0"/>
            </a:p>
          </p:txBody>
        </p:sp>
        <p:sp>
          <p:nvSpPr>
            <p:cNvPr id="77" name="CustomShape 23"/>
            <p:cNvSpPr>
              <a:spLocks noChangeArrowheads="1"/>
            </p:cNvSpPr>
            <p:nvPr/>
          </p:nvSpPr>
          <p:spPr bwMode="auto">
            <a:xfrm>
              <a:off x="13428000" y="13500000"/>
              <a:ext cx="6262920" cy="770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/>
            <a:p>
              <a:pPr algn="r"/>
              <a:endParaRPr lang="de-DE" altLang="de-DE"/>
            </a:p>
          </p:txBody>
        </p:sp>
        <p:sp>
          <p:nvSpPr>
            <p:cNvPr id="78" name="CustomShape 24"/>
            <p:cNvSpPr>
              <a:spLocks noChangeArrowheads="1"/>
            </p:cNvSpPr>
            <p:nvPr/>
          </p:nvSpPr>
          <p:spPr bwMode="auto">
            <a:xfrm>
              <a:off x="11340001" y="7092800"/>
              <a:ext cx="8350921" cy="430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/>
            <a:p>
              <a:pPr algn="r"/>
              <a:r>
                <a:rPr lang="de-DE" altLang="de-DE" sz="1000" dirty="0" smtClean="0">
                  <a:solidFill>
                    <a:srgbClr val="000000"/>
                  </a:solidFill>
                  <a:ea typeface="DejaVu Sans"/>
                  <a:cs typeface="DejaVu Sans"/>
                </a:rPr>
                <a:t>Projekt: </a:t>
              </a:r>
              <a:r>
                <a:rPr lang="de-DE" altLang="de-DE" sz="1000" dirty="0" err="1">
                  <a:solidFill>
                    <a:srgbClr val="000000"/>
                  </a:solidFill>
                  <a:ea typeface="DejaVu Sans"/>
                  <a:cs typeface="DejaVu Sans"/>
                </a:rPr>
                <a:t>SiLuFra</a:t>
              </a:r>
              <a:r>
                <a:rPr lang="de-DE" altLang="de-DE" sz="1000" dirty="0">
                  <a:solidFill>
                    <a:srgbClr val="000000"/>
                  </a:solidFill>
                  <a:ea typeface="DejaVu Sans"/>
                  <a:cs typeface="DejaVu Sans"/>
                </a:rPr>
                <a:t> – Sichere Luftfracht-Transportkette</a:t>
              </a:r>
              <a:endParaRPr lang="de-DE" altLang="de-DE" sz="1000" dirty="0"/>
            </a:p>
          </p:txBody>
        </p:sp>
        <p:sp>
          <p:nvSpPr>
            <p:cNvPr id="79" name="CustomShape 25"/>
            <p:cNvSpPr>
              <a:spLocks noChangeArrowheads="1"/>
            </p:cNvSpPr>
            <p:nvPr/>
          </p:nvSpPr>
          <p:spPr bwMode="auto">
            <a:xfrm>
              <a:off x="4550526" y="7048910"/>
              <a:ext cx="5477273" cy="366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/>
            <a:p>
              <a:pPr algn="r"/>
              <a:r>
                <a:rPr lang="de-DE" altLang="de-DE" sz="1000" dirty="0" smtClean="0">
                  <a:solidFill>
                    <a:srgbClr val="000000"/>
                  </a:solidFill>
                  <a:ea typeface="DejaVu Sans"/>
                  <a:cs typeface="DejaVu Sans"/>
                </a:rPr>
                <a:t>Modellieren eines Future </a:t>
              </a:r>
              <a:r>
                <a:rPr lang="de-DE" altLang="de-DE" sz="1000" dirty="0" err="1">
                  <a:solidFill>
                    <a:srgbClr val="000000"/>
                  </a:solidFill>
                  <a:ea typeface="DejaVu Sans"/>
                  <a:cs typeface="DejaVu Sans"/>
                </a:rPr>
                <a:t>Gatelink</a:t>
              </a:r>
              <a:r>
                <a:rPr lang="de-DE" altLang="de-DE" sz="1000" dirty="0">
                  <a:solidFill>
                    <a:srgbClr val="000000"/>
                  </a:solidFill>
                  <a:ea typeface="DejaVu Sans"/>
                  <a:cs typeface="DejaVu Sans"/>
                </a:rPr>
                <a:t> </a:t>
              </a:r>
              <a:r>
                <a:rPr lang="de-DE" altLang="de-DE" sz="1000" dirty="0" smtClean="0">
                  <a:solidFill>
                    <a:srgbClr val="000000"/>
                  </a:solidFill>
                  <a:ea typeface="DejaVu Sans"/>
                  <a:cs typeface="DejaVu Sans"/>
                </a:rPr>
                <a:t>Systems im V-Modell</a:t>
              </a:r>
              <a:endParaRPr lang="de-DE" altLang="de-DE" sz="1000" dirty="0"/>
            </a:p>
          </p:txBody>
        </p:sp>
        <p:sp>
          <p:nvSpPr>
            <p:cNvPr id="80" name="CustomShape 26"/>
            <p:cNvSpPr>
              <a:spLocks noChangeArrowheads="1"/>
            </p:cNvSpPr>
            <p:nvPr/>
          </p:nvSpPr>
          <p:spPr bwMode="auto">
            <a:xfrm>
              <a:off x="3815999" y="13358453"/>
              <a:ext cx="6262919" cy="316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/>
            <a:p>
              <a:pPr algn="r"/>
              <a:r>
                <a:rPr lang="de-DE" altLang="de-DE" sz="1000" dirty="0" smtClean="0">
                  <a:solidFill>
                    <a:srgbClr val="000000"/>
                  </a:solidFill>
                  <a:ea typeface="DejaVu Sans"/>
                  <a:cs typeface="DejaVu Sans"/>
                </a:rPr>
                <a:t>Projekt</a:t>
              </a:r>
              <a:r>
                <a:rPr lang="de-DE" altLang="de-DE" sz="1000" dirty="0">
                  <a:solidFill>
                    <a:srgbClr val="000000"/>
                  </a:solidFill>
                  <a:ea typeface="DejaVu Sans"/>
                  <a:cs typeface="DejaVu Sans"/>
                </a:rPr>
                <a:t>: </a:t>
              </a:r>
              <a:r>
                <a:rPr lang="de-DE" altLang="de-DE" sz="1000" dirty="0" err="1">
                  <a:solidFill>
                    <a:srgbClr val="000000"/>
                  </a:solidFill>
                  <a:ea typeface="DejaVu Sans"/>
                  <a:cs typeface="DejaVu Sans"/>
                </a:rPr>
                <a:t>Active</a:t>
              </a:r>
              <a:r>
                <a:rPr lang="de-DE" altLang="de-DE" sz="1000" dirty="0">
                  <a:solidFill>
                    <a:srgbClr val="000000"/>
                  </a:solidFill>
                  <a:ea typeface="DejaVu Sans"/>
                  <a:cs typeface="DejaVu Sans"/>
                </a:rPr>
                <a:t> </a:t>
              </a:r>
              <a:r>
                <a:rPr lang="de-DE" altLang="de-DE" sz="1000" dirty="0" err="1">
                  <a:solidFill>
                    <a:srgbClr val="000000"/>
                  </a:solidFill>
                  <a:ea typeface="DejaVu Sans"/>
                  <a:cs typeface="DejaVu Sans"/>
                </a:rPr>
                <a:t>Phasing</a:t>
              </a:r>
              <a:r>
                <a:rPr lang="de-DE" altLang="de-DE" sz="1000" dirty="0">
                  <a:solidFill>
                    <a:srgbClr val="000000"/>
                  </a:solidFill>
                  <a:ea typeface="DejaVu Sans"/>
                  <a:cs typeface="DejaVu Sans"/>
                </a:rPr>
                <a:t> Experiment (APE)</a:t>
              </a:r>
              <a:endParaRPr lang="de-DE" altLang="de-DE" sz="1000" dirty="0"/>
            </a:p>
          </p:txBody>
        </p:sp>
        <p:sp>
          <p:nvSpPr>
            <p:cNvPr id="81" name="CustomShape 27"/>
            <p:cNvSpPr>
              <a:spLocks noChangeArrowheads="1"/>
            </p:cNvSpPr>
            <p:nvPr/>
          </p:nvSpPr>
          <p:spPr bwMode="auto">
            <a:xfrm>
              <a:off x="13428000" y="13388362"/>
              <a:ext cx="6262919" cy="770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/>
            <a:p>
              <a:pPr algn="r"/>
              <a:r>
                <a:rPr lang="de-DE" altLang="de-DE" sz="1000" dirty="0" smtClean="0">
                  <a:solidFill>
                    <a:srgbClr val="000000"/>
                  </a:solidFill>
                  <a:ea typeface="DejaVu Sans"/>
                  <a:cs typeface="DejaVu Sans"/>
                </a:rPr>
                <a:t>Projekt</a:t>
              </a:r>
              <a:r>
                <a:rPr lang="de-DE" altLang="de-DE" sz="1000" dirty="0">
                  <a:solidFill>
                    <a:srgbClr val="000000"/>
                  </a:solidFill>
                  <a:ea typeface="DejaVu Sans"/>
                  <a:cs typeface="DejaVu Sans"/>
                </a:rPr>
                <a:t>: SYLVIA – Synergetische Ansätze für neuartige Module, Monumente und Systeme von zukünftigen Flugzeugkabinen</a:t>
              </a:r>
              <a:endParaRPr lang="de-DE" altLang="de-DE" sz="1000" dirty="0"/>
            </a:p>
          </p:txBody>
        </p:sp>
        <p:pic>
          <p:nvPicPr>
            <p:cNvPr id="82" name="Grafik 2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4880" y="9144001"/>
              <a:ext cx="8420400" cy="3383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CustomShape 29"/>
          <p:cNvSpPr/>
          <p:nvPr/>
        </p:nvSpPr>
        <p:spPr>
          <a:xfrm>
            <a:off x="1861345" y="5913840"/>
            <a:ext cx="2485630" cy="2154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de-DE" sz="800" dirty="0" smtClean="0">
                <a:latin typeface="Arial"/>
              </a:rPr>
              <a:t>Quelle: </a:t>
            </a:r>
            <a:r>
              <a:rPr lang="de-DE" sz="800" dirty="0">
                <a:latin typeface="Arial"/>
              </a:rPr>
              <a:t>http://mbse.gfse.de/extdocs/ape.html</a:t>
            </a:r>
            <a:endParaRPr sz="800" dirty="0"/>
          </a:p>
        </p:txBody>
      </p:sp>
      <p:sp>
        <p:nvSpPr>
          <p:cNvPr id="29" name="CustomShape 16"/>
          <p:cNvSpPr>
            <a:spLocks noChangeArrowheads="1"/>
          </p:cNvSpPr>
          <p:nvPr/>
        </p:nvSpPr>
        <p:spPr bwMode="auto">
          <a:xfrm>
            <a:off x="6571570" y="5979205"/>
            <a:ext cx="1802882" cy="15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algn="r"/>
            <a:r>
              <a:rPr lang="de-DE" altLang="de-DE" sz="800" dirty="0" smtClean="0"/>
              <a:t>Quelle: </a:t>
            </a:r>
            <a:r>
              <a:rPr lang="de-DE" altLang="de-DE" sz="800" dirty="0" smtClean="0"/>
              <a:t>[1]</a:t>
            </a:r>
            <a:endParaRPr lang="de-DE" altLang="de-DE" sz="800" dirty="0"/>
          </a:p>
        </p:txBody>
      </p:sp>
      <p:sp>
        <p:nvSpPr>
          <p:cNvPr id="30" name="CustomShape 17"/>
          <p:cNvSpPr/>
          <p:nvPr/>
        </p:nvSpPr>
        <p:spPr>
          <a:xfrm>
            <a:off x="611560" y="6322507"/>
            <a:ext cx="7671832" cy="21183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600" dirty="0" smtClean="0">
                <a:latin typeface="Arial"/>
              </a:rPr>
              <a:t>[1]: [</a:t>
            </a:r>
            <a:r>
              <a:rPr lang="de-DE" sz="600" dirty="0" err="1">
                <a:latin typeface="Arial"/>
              </a:rPr>
              <a:t>Gumpinger</a:t>
            </a:r>
            <a:r>
              <a:rPr lang="de-DE" sz="600" dirty="0">
                <a:latin typeface="Arial"/>
              </a:rPr>
              <a:t>, T.; Krause, D.: </a:t>
            </a:r>
            <a:r>
              <a:rPr lang="de-DE" sz="600" dirty="0" smtClean="0">
                <a:latin typeface="Arial"/>
              </a:rPr>
              <a:t>: </a:t>
            </a:r>
            <a:r>
              <a:rPr lang="de-DE" sz="600" dirty="0">
                <a:latin typeface="Arial"/>
              </a:rPr>
              <a:t>Potentiale der Methode Funktionsintegration beim Leichtbau von </a:t>
            </a:r>
            <a:r>
              <a:rPr lang="de-DE" sz="600" dirty="0" smtClean="0">
                <a:latin typeface="Arial"/>
              </a:rPr>
              <a:t>Flugzeugküchen</a:t>
            </a:r>
            <a:r>
              <a:rPr lang="de-DE" sz="600" dirty="0">
                <a:latin typeface="Arial"/>
              </a:rPr>
              <a:t>. Design </a:t>
            </a:r>
            <a:r>
              <a:rPr lang="de-DE" sz="600" dirty="0" err="1">
                <a:latin typeface="Arial"/>
              </a:rPr>
              <a:t>for</a:t>
            </a:r>
            <a:r>
              <a:rPr lang="de-DE" sz="600" dirty="0">
                <a:latin typeface="Arial"/>
              </a:rPr>
              <a:t> X, Beiträge zum 19. Symposium, Neukirchen (2008) pp. 111-118][Jonas, H.; </a:t>
            </a:r>
            <a:r>
              <a:rPr lang="de-DE" sz="600" dirty="0" err="1">
                <a:latin typeface="Arial"/>
              </a:rPr>
              <a:t>Gumpinger</a:t>
            </a:r>
            <a:r>
              <a:rPr lang="de-DE" sz="600" dirty="0">
                <a:latin typeface="Arial"/>
              </a:rPr>
              <a:t>, T.; </a:t>
            </a:r>
            <a:r>
              <a:rPr lang="de-DE" sz="600" dirty="0" err="1">
                <a:latin typeface="Arial"/>
              </a:rPr>
              <a:t>Blees</a:t>
            </a:r>
            <a:r>
              <a:rPr lang="de-DE" sz="600" dirty="0">
                <a:latin typeface="Arial"/>
              </a:rPr>
              <a:t>, C.; Krause, D.: Innovative Design </a:t>
            </a:r>
            <a:r>
              <a:rPr lang="de-DE" sz="600" dirty="0" err="1">
                <a:latin typeface="Arial"/>
              </a:rPr>
              <a:t>of</a:t>
            </a:r>
            <a:r>
              <a:rPr lang="de-DE" sz="600" dirty="0">
                <a:latin typeface="Arial"/>
              </a:rPr>
              <a:t> a </a:t>
            </a:r>
            <a:r>
              <a:rPr lang="de-DE" sz="600" dirty="0" err="1">
                <a:latin typeface="Arial"/>
              </a:rPr>
              <a:t>Galley</a:t>
            </a:r>
            <a:r>
              <a:rPr lang="de-DE" sz="600" dirty="0">
                <a:latin typeface="Arial"/>
              </a:rPr>
              <a:t> </a:t>
            </a:r>
            <a:r>
              <a:rPr lang="de-DE" sz="600" dirty="0" err="1">
                <a:latin typeface="Arial"/>
              </a:rPr>
              <a:t>Product</a:t>
            </a:r>
            <a:r>
              <a:rPr lang="de-DE" sz="600" dirty="0">
                <a:latin typeface="Arial"/>
              </a:rPr>
              <a:t> </a:t>
            </a:r>
            <a:r>
              <a:rPr lang="de-DE" sz="600" dirty="0" err="1">
                <a:latin typeface="Arial"/>
              </a:rPr>
              <a:t>Platform</a:t>
            </a:r>
            <a:r>
              <a:rPr lang="de-DE" sz="600" dirty="0">
                <a:latin typeface="Arial"/>
              </a:rPr>
              <a:t> </a:t>
            </a:r>
            <a:r>
              <a:rPr lang="de-DE" sz="600" dirty="0" err="1">
                <a:latin typeface="Arial"/>
              </a:rPr>
              <a:t>by</a:t>
            </a:r>
            <a:r>
              <a:rPr lang="de-DE" sz="600" dirty="0">
                <a:latin typeface="Arial"/>
              </a:rPr>
              <a:t> </a:t>
            </a:r>
            <a:r>
              <a:rPr lang="de-DE" sz="600" dirty="0" err="1">
                <a:latin typeface="Arial"/>
              </a:rPr>
              <a:t>applying</a:t>
            </a:r>
            <a:r>
              <a:rPr lang="de-DE" sz="600" dirty="0">
                <a:latin typeface="Arial"/>
              </a:rPr>
              <a:t> a </a:t>
            </a:r>
            <a:r>
              <a:rPr lang="de-DE" sz="600" dirty="0" err="1">
                <a:latin typeface="Arial"/>
              </a:rPr>
              <a:t>new</a:t>
            </a:r>
            <a:r>
              <a:rPr lang="de-DE" sz="600" dirty="0">
                <a:latin typeface="Arial"/>
              </a:rPr>
              <a:t> </a:t>
            </a:r>
            <a:r>
              <a:rPr lang="de-DE" sz="600" dirty="0" err="1">
                <a:latin typeface="Arial"/>
              </a:rPr>
              <a:t>Modularisation</a:t>
            </a:r>
            <a:r>
              <a:rPr lang="de-DE" sz="600" dirty="0">
                <a:latin typeface="Arial"/>
              </a:rPr>
              <a:t> </a:t>
            </a:r>
            <a:r>
              <a:rPr lang="de-DE" sz="600" dirty="0" err="1">
                <a:latin typeface="Arial"/>
              </a:rPr>
              <a:t>Method</a:t>
            </a:r>
            <a:r>
              <a:rPr lang="de-DE" sz="600" dirty="0">
                <a:latin typeface="Arial"/>
              </a:rPr>
              <a:t>. </a:t>
            </a:r>
            <a:r>
              <a:rPr lang="de-DE" sz="600" dirty="0" smtClean="0">
                <a:latin typeface="Arial"/>
              </a:rPr>
              <a:t>4th International </a:t>
            </a:r>
            <a:r>
              <a:rPr lang="de-DE" sz="600" dirty="0">
                <a:latin typeface="Arial"/>
              </a:rPr>
              <a:t>Conference „Supply on </a:t>
            </a:r>
            <a:r>
              <a:rPr lang="de-DE" sz="600" dirty="0" err="1">
                <a:latin typeface="Arial"/>
              </a:rPr>
              <a:t>the</a:t>
            </a:r>
            <a:r>
              <a:rPr lang="de-DE" sz="600" dirty="0">
                <a:latin typeface="Arial"/>
              </a:rPr>
              <a:t> </a:t>
            </a:r>
            <a:r>
              <a:rPr lang="de-DE" sz="600" dirty="0" err="1">
                <a:latin typeface="Arial"/>
              </a:rPr>
              <a:t>Wings</a:t>
            </a:r>
            <a:r>
              <a:rPr lang="de-DE" sz="600" dirty="0">
                <a:latin typeface="Arial"/>
              </a:rPr>
              <a:t>“, Frankfurt/Main (2009)]</a:t>
            </a:r>
            <a:endParaRPr sz="600" dirty="0"/>
          </a:p>
        </p:txBody>
      </p:sp>
    </p:spTree>
    <p:extLst>
      <p:ext uri="{BB962C8B-B14F-4D97-AF65-F5344CB8AC3E}">
        <p14:creationId xmlns:p14="http://schemas.microsoft.com/office/powerpoint/2010/main" val="109325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spcBef>
                <a:spcPct val="0"/>
              </a:spcBef>
              <a:spcAft>
                <a:spcPts val="0"/>
              </a:spcAft>
            </a:pPr>
            <a:r>
              <a:rPr lang="de-DE" altLang="de-DE" dirty="0" smtClean="0">
                <a:solidFill>
                  <a:srgbClr val="FF6600"/>
                </a:solidFill>
              </a:rPr>
              <a:t>Diskussion</a:t>
            </a:r>
            <a:endParaRPr lang="de-DE" altLang="de-DE" sz="1200" dirty="0">
              <a:solidFill>
                <a:srgbClr val="FF6600"/>
              </a:solidFill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3086835" y="1448780"/>
            <a:ext cx="5850650" cy="2147164"/>
            <a:chOff x="-53829" y="658372"/>
            <a:chExt cx="9181975" cy="4386793"/>
          </a:xfrm>
        </p:grpSpPr>
        <p:grpSp>
          <p:nvGrpSpPr>
            <p:cNvPr id="4" name="Gruppieren 3"/>
            <p:cNvGrpSpPr/>
            <p:nvPr/>
          </p:nvGrpSpPr>
          <p:grpSpPr>
            <a:xfrm>
              <a:off x="-53829" y="658372"/>
              <a:ext cx="9181975" cy="4386793"/>
              <a:chOff x="-53829" y="30045"/>
              <a:chExt cx="9181975" cy="4386793"/>
            </a:xfrm>
          </p:grpSpPr>
          <p:sp>
            <p:nvSpPr>
              <p:cNvPr id="15" name="Textfeld 14"/>
              <p:cNvSpPr txBox="1"/>
              <p:nvPr/>
            </p:nvSpPr>
            <p:spPr>
              <a:xfrm>
                <a:off x="581847" y="1052735"/>
                <a:ext cx="1643074" cy="503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000" dirty="0" smtClean="0"/>
                  <a:t>zeus</a:t>
                </a:r>
                <a:r>
                  <a:rPr lang="de-DE" sz="1000" baseline="-25000" dirty="0" smtClean="0"/>
                  <a:t>1</a:t>
                </a:r>
                <a:r>
                  <a:rPr lang="de-DE" sz="1000" dirty="0" smtClean="0"/>
                  <a:t>: </a:t>
                </a:r>
                <a:r>
                  <a:rPr lang="de-DE" sz="1000" dirty="0" err="1" smtClean="0"/>
                  <a:t>Physical</a:t>
                </a:r>
                <a:endParaRPr lang="de-DE" sz="1000" dirty="0"/>
              </a:p>
            </p:txBody>
          </p:sp>
          <p:sp>
            <p:nvSpPr>
              <p:cNvPr id="16" name="Ellipse 15"/>
              <p:cNvSpPr/>
              <p:nvPr/>
            </p:nvSpPr>
            <p:spPr>
              <a:xfrm>
                <a:off x="847552" y="2319620"/>
                <a:ext cx="142876" cy="142877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000"/>
              </a:p>
            </p:txBody>
          </p:sp>
          <p:sp>
            <p:nvSpPr>
              <p:cNvPr id="17" name="Textfeld 16"/>
              <p:cNvSpPr txBox="1"/>
              <p:nvPr/>
            </p:nvSpPr>
            <p:spPr>
              <a:xfrm>
                <a:off x="107504" y="2491896"/>
                <a:ext cx="1643074" cy="1131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000" dirty="0" smtClean="0"/>
                  <a:t>bbzeus</a:t>
                </a:r>
                <a:r>
                  <a:rPr lang="de-DE" sz="1000" baseline="-25000" dirty="0" smtClean="0"/>
                  <a:t>1</a:t>
                </a:r>
                <a:r>
                  <a:rPr lang="de-DE" sz="1000" dirty="0" smtClean="0"/>
                  <a:t>: </a:t>
                </a:r>
              </a:p>
              <a:p>
                <a:pPr algn="ctr"/>
                <a:r>
                  <a:rPr lang="de-DE" sz="1000" dirty="0" err="1"/>
                  <a:t>Mechanics</a:t>
                </a:r>
                <a:r>
                  <a:rPr lang="de-DE" sz="1000" dirty="0"/>
                  <a:t>   </a:t>
                </a:r>
                <a:r>
                  <a:rPr lang="de-DE" sz="1000" dirty="0" smtClean="0"/>
                  <a:t>    Block</a:t>
                </a:r>
                <a:endParaRPr lang="de-DE" sz="1000" dirty="0"/>
              </a:p>
            </p:txBody>
          </p:sp>
          <p:cxnSp>
            <p:nvCxnSpPr>
              <p:cNvPr id="18" name="Gerade Verbindung 17"/>
              <p:cNvCxnSpPr>
                <a:stCxn id="31" idx="2"/>
                <a:endCxn id="16" idx="7"/>
              </p:cNvCxnSpPr>
              <p:nvPr/>
            </p:nvCxnSpPr>
            <p:spPr>
              <a:xfrm flipH="1">
                <a:off x="969504" y="1440883"/>
                <a:ext cx="1144020" cy="899661"/>
              </a:xfrm>
              <a:prstGeom prst="line">
                <a:avLst/>
              </a:prstGeom>
              <a:ln w="25400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feld 18"/>
              <p:cNvSpPr txBox="1"/>
              <p:nvPr/>
            </p:nvSpPr>
            <p:spPr>
              <a:xfrm>
                <a:off x="-53829" y="1556792"/>
                <a:ext cx="1857387" cy="817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00" dirty="0" smtClean="0"/>
                  <a:t>(zeus</a:t>
                </a:r>
                <a:r>
                  <a:rPr lang="de-DE" sz="1000" baseline="-25000" dirty="0" smtClean="0"/>
                  <a:t>1</a:t>
                </a:r>
                <a:r>
                  <a:rPr lang="de-DE" sz="1000" dirty="0" smtClean="0"/>
                  <a:t>, bbzeus</a:t>
                </a:r>
                <a:r>
                  <a:rPr lang="de-DE" sz="1000" baseline="-25000" dirty="0" smtClean="0"/>
                  <a:t>1</a:t>
                </a:r>
                <a:r>
                  <a:rPr lang="de-DE" sz="1000" dirty="0" smtClean="0"/>
                  <a:t>): </a:t>
                </a:r>
                <a:r>
                  <a:rPr lang="de-DE" sz="1000" dirty="0" err="1" smtClean="0"/>
                  <a:t>hasLinkTo</a:t>
                </a:r>
                <a:endParaRPr lang="de-DE" sz="1000" dirty="0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929043" y="3284985"/>
                <a:ext cx="2274805" cy="1131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000" dirty="0" smtClean="0"/>
                  <a:t>zeuscover</a:t>
                </a:r>
                <a:r>
                  <a:rPr lang="de-DE" sz="1000" baseline="-25000" dirty="0" smtClean="0"/>
                  <a:t>1</a:t>
                </a:r>
                <a:r>
                  <a:rPr lang="de-DE" sz="1000" dirty="0" smtClean="0"/>
                  <a:t>: </a:t>
                </a:r>
              </a:p>
              <a:p>
                <a:pPr algn="ctr"/>
                <a:r>
                  <a:rPr lang="de-DE" sz="1000" dirty="0" err="1" smtClean="0"/>
                  <a:t>Mechanics</a:t>
                </a:r>
                <a:r>
                  <a:rPr lang="de-DE" sz="1000" dirty="0" smtClean="0"/>
                  <a:t>       </a:t>
                </a:r>
                <a:r>
                  <a:rPr lang="de-DE" sz="1000" dirty="0"/>
                  <a:t>Block</a:t>
                </a:r>
              </a:p>
              <a:p>
                <a:pPr algn="ctr"/>
                <a:endParaRPr lang="de-DE" sz="1000" dirty="0"/>
              </a:p>
            </p:txBody>
          </p:sp>
          <p:sp>
            <p:nvSpPr>
              <p:cNvPr id="21" name="Textfeld 20"/>
              <p:cNvSpPr txBox="1"/>
              <p:nvPr/>
            </p:nvSpPr>
            <p:spPr>
              <a:xfrm>
                <a:off x="2175396" y="2204864"/>
                <a:ext cx="1316485" cy="1446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00" dirty="0" smtClean="0"/>
                  <a:t>(zeus</a:t>
                </a:r>
                <a:r>
                  <a:rPr lang="de-DE" sz="1000" baseline="-25000" dirty="0" smtClean="0"/>
                  <a:t>1</a:t>
                </a:r>
                <a:r>
                  <a:rPr lang="de-DE" sz="1000" dirty="0" smtClean="0"/>
                  <a:t>, zeuscover</a:t>
                </a:r>
                <a:r>
                  <a:rPr lang="de-DE" sz="1000" baseline="-25000" dirty="0" smtClean="0"/>
                  <a:t>1</a:t>
                </a:r>
                <a:r>
                  <a:rPr lang="de-DE" sz="1000" dirty="0" smtClean="0"/>
                  <a:t>): </a:t>
                </a:r>
                <a:r>
                  <a:rPr lang="de-DE" sz="1000" dirty="0" err="1" smtClean="0"/>
                  <a:t>hasLinkTo</a:t>
                </a:r>
                <a:endParaRPr lang="de-DE" sz="1000" dirty="0"/>
              </a:p>
            </p:txBody>
          </p:sp>
          <p:sp>
            <p:nvSpPr>
              <p:cNvPr id="22" name="Textfeld 21"/>
              <p:cNvSpPr txBox="1"/>
              <p:nvPr/>
            </p:nvSpPr>
            <p:spPr>
              <a:xfrm>
                <a:off x="3144950" y="2564905"/>
                <a:ext cx="1643074" cy="1131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000" dirty="0" smtClean="0"/>
                  <a:t>ccdm</a:t>
                </a:r>
                <a:r>
                  <a:rPr lang="de-DE" sz="1000" baseline="-25000" dirty="0" smtClean="0"/>
                  <a:t>1</a:t>
                </a:r>
                <a:r>
                  <a:rPr lang="de-DE" sz="1000" dirty="0" smtClean="0"/>
                  <a:t>: </a:t>
                </a:r>
              </a:p>
              <a:p>
                <a:pPr algn="ctr"/>
                <a:r>
                  <a:rPr lang="de-DE" sz="1000" dirty="0" err="1"/>
                  <a:t>Mechanics</a:t>
                </a:r>
                <a:r>
                  <a:rPr lang="de-DE" sz="1000" dirty="0"/>
                  <a:t>       Block</a:t>
                </a:r>
              </a:p>
            </p:txBody>
          </p:sp>
          <p:sp>
            <p:nvSpPr>
              <p:cNvPr id="23" name="Textfeld 22"/>
              <p:cNvSpPr txBox="1"/>
              <p:nvPr/>
            </p:nvSpPr>
            <p:spPr>
              <a:xfrm>
                <a:off x="2640894" y="1772815"/>
                <a:ext cx="1643074" cy="817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000" dirty="0" smtClean="0"/>
                  <a:t>(zeus</a:t>
                </a:r>
                <a:r>
                  <a:rPr lang="de-DE" sz="1000" baseline="-25000" dirty="0" smtClean="0"/>
                  <a:t>1</a:t>
                </a:r>
                <a:r>
                  <a:rPr lang="de-DE" sz="1000" dirty="0" smtClean="0"/>
                  <a:t>, ccdm</a:t>
                </a:r>
                <a:r>
                  <a:rPr lang="de-DE" sz="1000" baseline="-25000" dirty="0" smtClean="0"/>
                  <a:t>1</a:t>
                </a:r>
                <a:r>
                  <a:rPr lang="de-DE" sz="1000" dirty="0" smtClean="0"/>
                  <a:t>): </a:t>
                </a:r>
              </a:p>
              <a:p>
                <a:pPr algn="r"/>
                <a:r>
                  <a:rPr lang="de-DE" sz="1000" dirty="0" err="1" smtClean="0"/>
                  <a:t>hasLinkTo</a:t>
                </a:r>
                <a:endParaRPr lang="de-DE" sz="1000" dirty="0"/>
              </a:p>
            </p:txBody>
          </p:sp>
          <p:sp>
            <p:nvSpPr>
              <p:cNvPr id="24" name="Textfeld 23"/>
              <p:cNvSpPr txBox="1"/>
              <p:nvPr/>
            </p:nvSpPr>
            <p:spPr>
              <a:xfrm>
                <a:off x="6479004" y="1225370"/>
                <a:ext cx="2084097" cy="503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000" dirty="0" smtClean="0"/>
                  <a:t>shaps</a:t>
                </a:r>
                <a:r>
                  <a:rPr lang="de-DE" sz="1000" baseline="-25000" dirty="0" smtClean="0"/>
                  <a:t>2</a:t>
                </a:r>
                <a:r>
                  <a:rPr lang="de-DE" sz="1000" dirty="0" smtClean="0"/>
                  <a:t>: </a:t>
                </a:r>
                <a:r>
                  <a:rPr lang="de-DE" sz="1000" dirty="0" err="1" smtClean="0"/>
                  <a:t>Physical</a:t>
                </a:r>
                <a:endParaRPr lang="de-DE" sz="1000" dirty="0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4513102" y="2564905"/>
                <a:ext cx="1643074" cy="817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000" dirty="0" smtClean="0"/>
                  <a:t>bbshaps</a:t>
                </a:r>
                <a:r>
                  <a:rPr lang="de-DE" sz="1000" baseline="-25000" dirty="0" smtClean="0"/>
                  <a:t>2</a:t>
                </a:r>
                <a:r>
                  <a:rPr lang="de-DE" sz="1000" dirty="0" smtClean="0"/>
                  <a:t>: Block</a:t>
                </a:r>
                <a:endParaRPr lang="de-DE" sz="1000" dirty="0"/>
              </a:p>
            </p:txBody>
          </p:sp>
          <p:sp>
            <p:nvSpPr>
              <p:cNvPr id="26" name="Textfeld 25"/>
              <p:cNvSpPr txBox="1"/>
              <p:nvPr/>
            </p:nvSpPr>
            <p:spPr>
              <a:xfrm>
                <a:off x="4113376" y="1879089"/>
                <a:ext cx="2071702" cy="817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00" dirty="0" smtClean="0"/>
                  <a:t>(shaps</a:t>
                </a:r>
                <a:r>
                  <a:rPr lang="de-DE" sz="1000" baseline="-25000" dirty="0" smtClean="0"/>
                  <a:t>2</a:t>
                </a:r>
                <a:r>
                  <a:rPr lang="de-DE" sz="1000" dirty="0" smtClean="0"/>
                  <a:t>, bbshaps</a:t>
                </a:r>
                <a:r>
                  <a:rPr lang="de-DE" sz="1000" baseline="-25000" dirty="0" smtClean="0"/>
                  <a:t>2</a:t>
                </a:r>
                <a:r>
                  <a:rPr lang="de-DE" sz="1000" dirty="0" smtClean="0"/>
                  <a:t>): </a:t>
                </a:r>
                <a:r>
                  <a:rPr lang="de-DE" sz="1000" dirty="0" err="1" smtClean="0"/>
                  <a:t>hasLinkTo</a:t>
                </a:r>
                <a:endParaRPr lang="de-DE" sz="1000" dirty="0"/>
              </a:p>
            </p:txBody>
          </p:sp>
          <p:sp>
            <p:nvSpPr>
              <p:cNvPr id="27" name="Textfeld 26"/>
              <p:cNvSpPr txBox="1"/>
              <p:nvPr/>
            </p:nvSpPr>
            <p:spPr>
              <a:xfrm>
                <a:off x="5454907" y="3121223"/>
                <a:ext cx="2357454" cy="503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000" dirty="0" smtClean="0"/>
                  <a:t>shapscover</a:t>
                </a:r>
                <a:r>
                  <a:rPr lang="de-DE" sz="1000" baseline="-25000" dirty="0" smtClean="0"/>
                  <a:t>2</a:t>
                </a:r>
                <a:r>
                  <a:rPr lang="de-DE" sz="1000" dirty="0" smtClean="0"/>
                  <a:t>: Block</a:t>
                </a:r>
                <a:endParaRPr lang="de-DE" sz="1000" dirty="0"/>
              </a:p>
            </p:txBody>
          </p:sp>
          <p:sp>
            <p:nvSpPr>
              <p:cNvPr id="28" name="Textfeld 27"/>
              <p:cNvSpPr txBox="1"/>
              <p:nvPr/>
            </p:nvSpPr>
            <p:spPr>
              <a:xfrm>
                <a:off x="6530335" y="2060848"/>
                <a:ext cx="1608984" cy="1131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00" dirty="0" smtClean="0"/>
                  <a:t>(</a:t>
                </a:r>
                <a:r>
                  <a:rPr lang="de-DE" sz="1000" dirty="0" err="1" smtClean="0"/>
                  <a:t>shaps</a:t>
                </a:r>
                <a:r>
                  <a:rPr lang="de-DE" sz="1000" dirty="0" smtClean="0"/>
                  <a:t>, </a:t>
                </a:r>
                <a:r>
                  <a:rPr lang="de-DE" sz="1000" dirty="0" err="1" smtClean="0"/>
                  <a:t>shapsCover</a:t>
                </a:r>
                <a:r>
                  <a:rPr lang="de-DE" sz="1000" dirty="0" smtClean="0"/>
                  <a:t>): </a:t>
                </a:r>
                <a:r>
                  <a:rPr lang="de-DE" sz="1000" dirty="0" err="1" smtClean="0"/>
                  <a:t>hasLinkTo</a:t>
                </a:r>
                <a:endParaRPr lang="de-DE" sz="1000" dirty="0"/>
              </a:p>
            </p:txBody>
          </p:sp>
          <p:sp>
            <p:nvSpPr>
              <p:cNvPr id="29" name="Textfeld 28"/>
              <p:cNvSpPr txBox="1"/>
              <p:nvPr/>
            </p:nvSpPr>
            <p:spPr>
              <a:xfrm>
                <a:off x="7393422" y="2599616"/>
                <a:ext cx="1643074" cy="503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000" dirty="0" smtClean="0"/>
                  <a:t>shutter</a:t>
                </a:r>
                <a:r>
                  <a:rPr lang="de-DE" sz="1000" baseline="-25000" dirty="0" smtClean="0"/>
                  <a:t>2</a:t>
                </a:r>
                <a:r>
                  <a:rPr lang="de-DE" sz="1000" dirty="0" smtClean="0"/>
                  <a:t>: Block</a:t>
                </a:r>
                <a:endParaRPr lang="de-DE" sz="1000" dirty="0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6714448" y="1593162"/>
                <a:ext cx="2413698" cy="817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000" dirty="0" smtClean="0"/>
                  <a:t>(shaps</a:t>
                </a:r>
                <a:r>
                  <a:rPr lang="de-DE" sz="1000" baseline="-25000" dirty="0" smtClean="0"/>
                  <a:t>2</a:t>
                </a:r>
                <a:r>
                  <a:rPr lang="de-DE" sz="1000" dirty="0" smtClean="0"/>
                  <a:t>, shutter</a:t>
                </a:r>
                <a:r>
                  <a:rPr lang="de-DE" sz="1000" baseline="-25000" dirty="0" smtClean="0"/>
                  <a:t>2</a:t>
                </a:r>
                <a:r>
                  <a:rPr lang="de-DE" sz="1000" dirty="0" smtClean="0"/>
                  <a:t>): </a:t>
                </a:r>
              </a:p>
              <a:p>
                <a:pPr algn="r"/>
                <a:r>
                  <a:rPr lang="de-DE" sz="1000" dirty="0" err="1" smtClean="0"/>
                  <a:t>hasLinkTo</a:t>
                </a:r>
                <a:endParaRPr lang="de-DE" sz="1000" dirty="0"/>
              </a:p>
            </p:txBody>
          </p:sp>
          <p:sp>
            <p:nvSpPr>
              <p:cNvPr id="31" name="Ellipse 30"/>
              <p:cNvSpPr/>
              <p:nvPr/>
            </p:nvSpPr>
            <p:spPr>
              <a:xfrm>
                <a:off x="2113524" y="1369444"/>
                <a:ext cx="142876" cy="142877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000"/>
              </a:p>
            </p:txBody>
          </p:sp>
          <p:cxnSp>
            <p:nvCxnSpPr>
              <p:cNvPr id="32" name="Gerade Verbindung 31"/>
              <p:cNvCxnSpPr>
                <a:stCxn id="31" idx="6"/>
                <a:endCxn id="33" idx="1"/>
              </p:cNvCxnSpPr>
              <p:nvPr/>
            </p:nvCxnSpPr>
            <p:spPr>
              <a:xfrm>
                <a:off x="2256400" y="1440883"/>
                <a:ext cx="1473568" cy="1000929"/>
              </a:xfrm>
              <a:prstGeom prst="line">
                <a:avLst/>
              </a:prstGeom>
              <a:ln w="25400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Ellipse 32"/>
              <p:cNvSpPr/>
              <p:nvPr/>
            </p:nvSpPr>
            <p:spPr>
              <a:xfrm>
                <a:off x="3709044" y="2420888"/>
                <a:ext cx="142876" cy="142877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000"/>
              </a:p>
            </p:txBody>
          </p:sp>
          <p:sp>
            <p:nvSpPr>
              <p:cNvPr id="34" name="Ellipse 33"/>
              <p:cNvSpPr/>
              <p:nvPr/>
            </p:nvSpPr>
            <p:spPr>
              <a:xfrm>
                <a:off x="2124868" y="3068960"/>
                <a:ext cx="142876" cy="142877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000"/>
              </a:p>
            </p:txBody>
          </p:sp>
          <p:cxnSp>
            <p:nvCxnSpPr>
              <p:cNvPr id="35" name="Gerade Verbindung 34"/>
              <p:cNvCxnSpPr>
                <a:stCxn id="31" idx="4"/>
                <a:endCxn id="34" idx="0"/>
              </p:cNvCxnSpPr>
              <p:nvPr/>
            </p:nvCxnSpPr>
            <p:spPr>
              <a:xfrm>
                <a:off x="2184962" y="1512321"/>
                <a:ext cx="11344" cy="1556639"/>
              </a:xfrm>
              <a:prstGeom prst="line">
                <a:avLst/>
              </a:prstGeom>
              <a:ln w="25400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Ellipse 35"/>
              <p:cNvSpPr/>
              <p:nvPr/>
            </p:nvSpPr>
            <p:spPr>
              <a:xfrm>
                <a:off x="5437236" y="2399404"/>
                <a:ext cx="142876" cy="142877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000"/>
              </a:p>
            </p:txBody>
          </p:sp>
          <p:cxnSp>
            <p:nvCxnSpPr>
              <p:cNvPr id="37" name="Gerade Verbindung 36"/>
              <p:cNvCxnSpPr>
                <a:stCxn id="38" idx="2"/>
                <a:endCxn id="36" idx="7"/>
              </p:cNvCxnSpPr>
              <p:nvPr/>
            </p:nvCxnSpPr>
            <p:spPr>
              <a:xfrm flipH="1">
                <a:off x="5559188" y="1577693"/>
                <a:ext cx="958168" cy="842635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Ellipse 37"/>
              <p:cNvSpPr/>
              <p:nvPr/>
            </p:nvSpPr>
            <p:spPr>
              <a:xfrm>
                <a:off x="6517356" y="1506254"/>
                <a:ext cx="142876" cy="142877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000"/>
              </a:p>
            </p:txBody>
          </p:sp>
          <p:cxnSp>
            <p:nvCxnSpPr>
              <p:cNvPr id="39" name="Gerade Verbindung 38"/>
              <p:cNvCxnSpPr>
                <a:stCxn id="38" idx="6"/>
                <a:endCxn id="40" idx="1"/>
              </p:cNvCxnSpPr>
              <p:nvPr/>
            </p:nvCxnSpPr>
            <p:spPr>
              <a:xfrm>
                <a:off x="6660232" y="1577693"/>
                <a:ext cx="1462224" cy="864119"/>
              </a:xfrm>
              <a:prstGeom prst="line">
                <a:avLst/>
              </a:prstGeom>
              <a:ln w="254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Ellipse 39"/>
              <p:cNvSpPr/>
              <p:nvPr/>
            </p:nvSpPr>
            <p:spPr>
              <a:xfrm>
                <a:off x="8101532" y="2420888"/>
                <a:ext cx="142876" cy="142877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000"/>
              </a:p>
            </p:txBody>
          </p:sp>
          <p:sp>
            <p:nvSpPr>
              <p:cNvPr id="41" name="Ellipse 40"/>
              <p:cNvSpPr/>
              <p:nvPr/>
            </p:nvSpPr>
            <p:spPr>
              <a:xfrm>
                <a:off x="6516216" y="2892719"/>
                <a:ext cx="142876" cy="142877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000"/>
              </a:p>
            </p:txBody>
          </p:sp>
          <p:cxnSp>
            <p:nvCxnSpPr>
              <p:cNvPr id="42" name="Gerade Verbindung 41"/>
              <p:cNvCxnSpPr>
                <a:stCxn id="38" idx="4"/>
                <a:endCxn id="41" idx="0"/>
              </p:cNvCxnSpPr>
              <p:nvPr/>
            </p:nvCxnSpPr>
            <p:spPr>
              <a:xfrm flipH="1">
                <a:off x="6587654" y="1649131"/>
                <a:ext cx="1140" cy="1243588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Ellipse 42"/>
              <p:cNvSpPr/>
              <p:nvPr/>
            </p:nvSpPr>
            <p:spPr>
              <a:xfrm>
                <a:off x="4357116" y="591073"/>
                <a:ext cx="142876" cy="14287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000"/>
              </a:p>
            </p:txBody>
          </p:sp>
          <p:cxnSp>
            <p:nvCxnSpPr>
              <p:cNvPr id="44" name="Gerade Verbindung 43"/>
              <p:cNvCxnSpPr>
                <a:stCxn id="43" idx="2"/>
                <a:endCxn id="31" idx="7"/>
              </p:cNvCxnSpPr>
              <p:nvPr/>
            </p:nvCxnSpPr>
            <p:spPr>
              <a:xfrm flipH="1">
                <a:off x="2235476" y="662512"/>
                <a:ext cx="2121640" cy="727856"/>
              </a:xfrm>
              <a:prstGeom prst="line">
                <a:avLst/>
              </a:prstGeom>
              <a:ln w="25400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44"/>
              <p:cNvCxnSpPr>
                <a:stCxn id="43" idx="6"/>
                <a:endCxn id="38" idx="0"/>
              </p:cNvCxnSpPr>
              <p:nvPr/>
            </p:nvCxnSpPr>
            <p:spPr>
              <a:xfrm>
                <a:off x="4499992" y="662512"/>
                <a:ext cx="2088802" cy="843742"/>
              </a:xfrm>
              <a:prstGeom prst="line">
                <a:avLst/>
              </a:prstGeom>
              <a:ln w="254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feld 45"/>
              <p:cNvSpPr txBox="1"/>
              <p:nvPr/>
            </p:nvSpPr>
            <p:spPr>
              <a:xfrm>
                <a:off x="2987824" y="30045"/>
                <a:ext cx="3299259" cy="817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000" dirty="0" smtClean="0"/>
                  <a:t>ape</a:t>
                </a:r>
                <a:r>
                  <a:rPr lang="de-DE" sz="1000" baseline="-25000" dirty="0" smtClean="0"/>
                  <a:t>1</a:t>
                </a:r>
                <a:r>
                  <a:rPr lang="de-DE" sz="1000" dirty="0" smtClean="0"/>
                  <a:t>: </a:t>
                </a:r>
              </a:p>
              <a:p>
                <a:pPr algn="ctr"/>
                <a:r>
                  <a:rPr lang="de-DE" sz="1000" dirty="0" smtClean="0"/>
                  <a:t>System       Variation </a:t>
                </a:r>
                <a:r>
                  <a:rPr lang="de-DE" sz="1000" dirty="0" err="1" smtClean="0"/>
                  <a:t>point</a:t>
                </a:r>
                <a:endParaRPr lang="de-DE" sz="1000" dirty="0"/>
              </a:p>
            </p:txBody>
          </p:sp>
          <p:sp>
            <p:nvSpPr>
              <p:cNvPr id="47" name="Textfeld 46"/>
              <p:cNvSpPr txBox="1"/>
              <p:nvPr/>
            </p:nvSpPr>
            <p:spPr>
              <a:xfrm>
                <a:off x="1575977" y="581734"/>
                <a:ext cx="2205239" cy="503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00" dirty="0"/>
                  <a:t>(</a:t>
                </a:r>
                <a:r>
                  <a:rPr lang="de-DE" sz="1000" dirty="0" smtClean="0"/>
                  <a:t>ape</a:t>
                </a:r>
                <a:r>
                  <a:rPr lang="de-DE" sz="1000" baseline="-25000" dirty="0" smtClean="0"/>
                  <a:t>1</a:t>
                </a:r>
                <a:r>
                  <a:rPr lang="de-DE" sz="1000" dirty="0" smtClean="0"/>
                  <a:t>,</a:t>
                </a:r>
                <a:r>
                  <a:rPr lang="de-DE" sz="1000" baseline="-25000" dirty="0" smtClean="0"/>
                  <a:t> </a:t>
                </a:r>
                <a:r>
                  <a:rPr lang="de-DE" sz="1000" dirty="0" smtClean="0"/>
                  <a:t>zeus</a:t>
                </a:r>
                <a:r>
                  <a:rPr lang="de-DE" sz="1000" baseline="-25000" dirty="0" smtClean="0"/>
                  <a:t>1</a:t>
                </a:r>
                <a:r>
                  <a:rPr lang="de-DE" sz="1000" dirty="0" smtClean="0"/>
                  <a:t>): </a:t>
                </a:r>
                <a:r>
                  <a:rPr lang="de-DE" sz="1000" dirty="0" err="1" smtClean="0"/>
                  <a:t>zeus</a:t>
                </a:r>
                <a:endParaRPr lang="de-DE" sz="1000" dirty="0"/>
              </a:p>
            </p:txBody>
          </p:sp>
          <p:sp>
            <p:nvSpPr>
              <p:cNvPr id="48" name="Textfeld 47"/>
              <p:cNvSpPr txBox="1"/>
              <p:nvPr/>
            </p:nvSpPr>
            <p:spPr>
              <a:xfrm>
                <a:off x="5563228" y="744960"/>
                <a:ext cx="2505461" cy="503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00" dirty="0"/>
                  <a:t>(</a:t>
                </a:r>
                <a:r>
                  <a:rPr lang="de-DE" sz="1000" dirty="0" smtClean="0"/>
                  <a:t>ape</a:t>
                </a:r>
                <a:r>
                  <a:rPr lang="de-DE" sz="1000" baseline="-25000" dirty="0" smtClean="0"/>
                  <a:t>1</a:t>
                </a:r>
                <a:r>
                  <a:rPr lang="de-DE" sz="1000" dirty="0" smtClean="0"/>
                  <a:t>,</a:t>
                </a:r>
                <a:r>
                  <a:rPr lang="de-DE" sz="1000" baseline="-25000" dirty="0" smtClean="0"/>
                  <a:t> </a:t>
                </a:r>
                <a:r>
                  <a:rPr lang="de-DE" sz="1000" dirty="0" smtClean="0"/>
                  <a:t>shaps</a:t>
                </a:r>
                <a:r>
                  <a:rPr lang="de-DE" sz="1000" baseline="-25000" dirty="0" smtClean="0"/>
                  <a:t>2</a:t>
                </a:r>
                <a:r>
                  <a:rPr lang="de-DE" sz="1000" dirty="0" smtClean="0"/>
                  <a:t>): </a:t>
                </a:r>
                <a:r>
                  <a:rPr lang="de-DE" sz="1000" dirty="0" err="1" smtClean="0"/>
                  <a:t>shaps</a:t>
                </a:r>
                <a:endParaRPr lang="de-DE" sz="1000" dirty="0"/>
              </a:p>
            </p:txBody>
          </p:sp>
        </p:grpSp>
        <p:sp>
          <p:nvSpPr>
            <p:cNvPr id="5" name="Rechteck 4"/>
            <p:cNvSpPr/>
            <p:nvPr/>
          </p:nvSpPr>
          <p:spPr>
            <a:xfrm>
              <a:off x="4211961" y="908721"/>
              <a:ext cx="277769" cy="5030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000" dirty="0"/>
                <a:t>⊓</a:t>
              </a:r>
              <a:endParaRPr lang="de-DE" sz="1000" dirty="0"/>
            </a:p>
          </p:txBody>
        </p:sp>
        <p:sp>
          <p:nvSpPr>
            <p:cNvPr id="6" name="Rechteck 5"/>
            <p:cNvSpPr/>
            <p:nvPr/>
          </p:nvSpPr>
          <p:spPr>
            <a:xfrm>
              <a:off x="971600" y="3255948"/>
              <a:ext cx="433212" cy="5030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 smtClean="0"/>
                <a:t>⊓</a:t>
              </a:r>
              <a:endParaRPr lang="de-DE" sz="1000" dirty="0"/>
            </a:p>
          </p:txBody>
        </p:sp>
        <p:sp>
          <p:nvSpPr>
            <p:cNvPr id="7" name="Rechteck 6"/>
            <p:cNvSpPr/>
            <p:nvPr/>
          </p:nvSpPr>
          <p:spPr>
            <a:xfrm>
              <a:off x="4315838" y="3508763"/>
              <a:ext cx="433212" cy="5030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 smtClean="0"/>
                <a:t>⊓</a:t>
              </a:r>
              <a:endParaRPr lang="de-DE" sz="1000" dirty="0"/>
            </a:p>
          </p:txBody>
        </p:sp>
        <p:sp>
          <p:nvSpPr>
            <p:cNvPr id="8" name="Ellipse 7"/>
            <p:cNvSpPr/>
            <p:nvPr/>
          </p:nvSpPr>
          <p:spPr>
            <a:xfrm>
              <a:off x="4355976" y="1754210"/>
              <a:ext cx="142876" cy="14287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0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3995937" y="1465039"/>
              <a:ext cx="1080120" cy="817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/>
                <a:t>pws</a:t>
              </a:r>
              <a:r>
                <a:rPr lang="de-DE" sz="1000" baseline="-25000" dirty="0" smtClean="0"/>
                <a:t>1</a:t>
              </a:r>
              <a:r>
                <a:rPr lang="de-DE" sz="1000" dirty="0" smtClean="0"/>
                <a:t>: Block</a:t>
              </a:r>
              <a:endParaRPr lang="de-DE" sz="1000" dirty="0"/>
            </a:p>
          </p:txBody>
        </p:sp>
        <p:cxnSp>
          <p:nvCxnSpPr>
            <p:cNvPr id="10" name="Gerade Verbindung 9"/>
            <p:cNvCxnSpPr>
              <a:stCxn id="8" idx="2"/>
              <a:endCxn id="31" idx="6"/>
            </p:cNvCxnSpPr>
            <p:nvPr/>
          </p:nvCxnSpPr>
          <p:spPr>
            <a:xfrm flipH="1">
              <a:off x="2256400" y="1825649"/>
              <a:ext cx="2099576" cy="243561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>
              <a:stCxn id="8" idx="6"/>
              <a:endCxn id="38" idx="1"/>
            </p:cNvCxnSpPr>
            <p:nvPr/>
          </p:nvCxnSpPr>
          <p:spPr>
            <a:xfrm>
              <a:off x="4498852" y="1825649"/>
              <a:ext cx="2039428" cy="3298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feld 11"/>
            <p:cNvSpPr txBox="1"/>
            <p:nvPr/>
          </p:nvSpPr>
          <p:spPr>
            <a:xfrm>
              <a:off x="2784909" y="1897088"/>
              <a:ext cx="1643074" cy="817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000" dirty="0" smtClean="0"/>
                <a:t>(pws</a:t>
              </a:r>
              <a:r>
                <a:rPr lang="de-DE" sz="1000" baseline="-25000" dirty="0" smtClean="0"/>
                <a:t>1</a:t>
              </a:r>
              <a:r>
                <a:rPr lang="de-DE" sz="1000" dirty="0" smtClean="0"/>
                <a:t>, zeus</a:t>
              </a:r>
              <a:r>
                <a:rPr lang="de-DE" sz="1000" baseline="-25000" dirty="0" smtClean="0"/>
                <a:t>1</a:t>
              </a:r>
              <a:r>
                <a:rPr lang="de-DE" sz="1000" dirty="0" smtClean="0"/>
                <a:t>): </a:t>
              </a:r>
            </a:p>
            <a:p>
              <a:pPr algn="r"/>
              <a:r>
                <a:rPr lang="de-DE" sz="1000" dirty="0" err="1" smtClean="0"/>
                <a:t>hasPart</a:t>
              </a:r>
              <a:endParaRPr lang="de-DE" sz="1000" dirty="0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4441094" y="1897088"/>
              <a:ext cx="1643074" cy="817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/>
                <a:t>(pws</a:t>
              </a:r>
              <a:r>
                <a:rPr lang="de-DE" sz="1000" baseline="-25000" dirty="0" smtClean="0"/>
                <a:t>1</a:t>
              </a:r>
              <a:r>
                <a:rPr lang="de-DE" sz="1000" dirty="0" smtClean="0"/>
                <a:t>, shaps</a:t>
              </a:r>
              <a:r>
                <a:rPr lang="de-DE" sz="1000" baseline="-25000" dirty="0"/>
                <a:t>2</a:t>
              </a:r>
              <a:r>
                <a:rPr lang="de-DE" sz="1000" dirty="0" smtClean="0"/>
                <a:t>): </a:t>
              </a:r>
            </a:p>
            <a:p>
              <a:r>
                <a:rPr lang="de-DE" sz="1000" dirty="0" err="1" smtClean="0"/>
                <a:t>hasPart</a:t>
              </a:r>
              <a:endParaRPr lang="de-DE" sz="1000" dirty="0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2065089" y="4201043"/>
              <a:ext cx="433212" cy="5030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 smtClean="0"/>
                <a:t>⊓</a:t>
              </a:r>
              <a:endParaRPr lang="de-DE" sz="1000" dirty="0"/>
            </a:p>
          </p:txBody>
        </p:sp>
      </p:grpSp>
      <p:sp>
        <p:nvSpPr>
          <p:cNvPr id="49" name="Rechteck 48"/>
          <p:cNvSpPr/>
          <p:nvPr/>
        </p:nvSpPr>
        <p:spPr>
          <a:xfrm>
            <a:off x="3099623" y="1761774"/>
            <a:ext cx="127963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i="1" dirty="0" smtClean="0">
                <a:solidFill>
                  <a:srgbClr val="FF9900"/>
                </a:solidFill>
              </a:rPr>
              <a:t>∆</a:t>
            </a:r>
            <a:r>
              <a:rPr lang="en-US" sz="1000" b="1" i="1" baseline="-25000" dirty="0" smtClean="0">
                <a:solidFill>
                  <a:srgbClr val="FF9900"/>
                </a:solidFill>
              </a:rPr>
              <a:t>ZEUS, SHAPS </a:t>
            </a:r>
            <a:endParaRPr lang="de-DE" sz="1000" b="1" dirty="0">
              <a:solidFill>
                <a:srgbClr val="FF9900"/>
              </a:solidFill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7455237" y="1595154"/>
            <a:ext cx="12876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∆</a:t>
            </a:r>
            <a:r>
              <a:rPr lang="en-US" sz="1000" b="1" i="1" baseline="-25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SHAPS, ZEUS </a:t>
            </a:r>
            <a:endParaRPr lang="de-DE" sz="1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51" name="Gruppieren 50"/>
          <p:cNvGrpSpPr/>
          <p:nvPr/>
        </p:nvGrpSpPr>
        <p:grpSpPr>
          <a:xfrm>
            <a:off x="71500" y="3564015"/>
            <a:ext cx="6210691" cy="2938000"/>
            <a:chOff x="107504" y="744959"/>
            <a:chExt cx="8928992" cy="4174054"/>
          </a:xfrm>
        </p:grpSpPr>
        <p:grpSp>
          <p:nvGrpSpPr>
            <p:cNvPr id="52" name="Gruppieren 51"/>
            <p:cNvGrpSpPr/>
            <p:nvPr/>
          </p:nvGrpSpPr>
          <p:grpSpPr>
            <a:xfrm>
              <a:off x="107504" y="744959"/>
              <a:ext cx="8928992" cy="4174054"/>
              <a:chOff x="107504" y="744959"/>
              <a:chExt cx="8928992" cy="4174054"/>
            </a:xfrm>
          </p:grpSpPr>
          <p:grpSp>
            <p:nvGrpSpPr>
              <p:cNvPr id="61" name="Gruppieren 60"/>
              <p:cNvGrpSpPr/>
              <p:nvPr/>
            </p:nvGrpSpPr>
            <p:grpSpPr>
              <a:xfrm>
                <a:off x="107504" y="744959"/>
                <a:ext cx="8928992" cy="4174054"/>
                <a:chOff x="107504" y="116632"/>
                <a:chExt cx="8928992" cy="4174054"/>
              </a:xfrm>
            </p:grpSpPr>
            <p:sp>
              <p:nvSpPr>
                <p:cNvPr id="71" name="Textfeld 70"/>
                <p:cNvSpPr txBox="1"/>
                <p:nvPr/>
              </p:nvSpPr>
              <p:spPr>
                <a:xfrm>
                  <a:off x="1102505" y="1052737"/>
                  <a:ext cx="1643074" cy="568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000" dirty="0" smtClean="0"/>
                    <a:t>zeus</a:t>
                  </a:r>
                  <a:r>
                    <a:rPr lang="de-DE" sz="1000" baseline="-25000" dirty="0" smtClean="0"/>
                    <a:t>1</a:t>
                  </a:r>
                  <a:r>
                    <a:rPr lang="de-DE" sz="1000" dirty="0" smtClean="0"/>
                    <a:t>: </a:t>
                  </a:r>
                  <a:r>
                    <a:rPr lang="de-DE" sz="1000" dirty="0" err="1" smtClean="0"/>
                    <a:t>Physical</a:t>
                  </a:r>
                  <a:endParaRPr lang="de-DE" sz="1000" dirty="0"/>
                </a:p>
              </p:txBody>
            </p:sp>
            <p:sp>
              <p:nvSpPr>
                <p:cNvPr id="72" name="Ellipse 71"/>
                <p:cNvSpPr/>
                <p:nvPr/>
              </p:nvSpPr>
              <p:spPr>
                <a:xfrm>
                  <a:off x="847552" y="2319620"/>
                  <a:ext cx="142876" cy="142877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/>
                </a:p>
              </p:txBody>
            </p:sp>
            <p:sp>
              <p:nvSpPr>
                <p:cNvPr id="73" name="Textfeld 72"/>
                <p:cNvSpPr txBox="1"/>
                <p:nvPr/>
              </p:nvSpPr>
              <p:spPr>
                <a:xfrm>
                  <a:off x="107504" y="2501897"/>
                  <a:ext cx="1643074" cy="7870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000" dirty="0" smtClean="0"/>
                    <a:t>bbzeus</a:t>
                  </a:r>
                  <a:r>
                    <a:rPr lang="de-DE" sz="1000" baseline="-25000" dirty="0" smtClean="0"/>
                    <a:t>1</a:t>
                  </a:r>
                  <a:r>
                    <a:rPr lang="de-DE" sz="1000" dirty="0" smtClean="0"/>
                    <a:t>: </a:t>
                  </a:r>
                </a:p>
                <a:p>
                  <a:pPr algn="ctr"/>
                  <a:r>
                    <a:rPr lang="de-DE" sz="1000" dirty="0" err="1"/>
                    <a:t>Mechanics</a:t>
                  </a:r>
                  <a:r>
                    <a:rPr lang="de-DE" sz="1000" dirty="0"/>
                    <a:t>   </a:t>
                  </a:r>
                  <a:r>
                    <a:rPr lang="de-DE" sz="1000" dirty="0" smtClean="0"/>
                    <a:t>    Block</a:t>
                  </a:r>
                  <a:endParaRPr lang="de-DE" sz="1000" dirty="0"/>
                </a:p>
              </p:txBody>
            </p:sp>
            <p:cxnSp>
              <p:nvCxnSpPr>
                <p:cNvPr id="74" name="Gerade Verbindung 73"/>
                <p:cNvCxnSpPr>
                  <a:stCxn id="87" idx="2"/>
                  <a:endCxn id="72" idx="7"/>
                </p:cNvCxnSpPr>
                <p:nvPr/>
              </p:nvCxnSpPr>
              <p:spPr>
                <a:xfrm flipH="1">
                  <a:off x="969504" y="1440883"/>
                  <a:ext cx="1144020" cy="899661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5" name="Textfeld 74"/>
                <p:cNvSpPr txBox="1"/>
                <p:nvPr/>
              </p:nvSpPr>
              <p:spPr>
                <a:xfrm>
                  <a:off x="325238" y="1556793"/>
                  <a:ext cx="1857388" cy="7870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000" dirty="0" smtClean="0"/>
                    <a:t>(zeus</a:t>
                  </a:r>
                  <a:r>
                    <a:rPr lang="de-DE" sz="1000" baseline="-25000" dirty="0" smtClean="0"/>
                    <a:t>1</a:t>
                  </a:r>
                  <a:r>
                    <a:rPr lang="de-DE" sz="1000" dirty="0" smtClean="0"/>
                    <a:t>, bbzeus</a:t>
                  </a:r>
                  <a:r>
                    <a:rPr lang="de-DE" sz="1000" baseline="-25000" dirty="0" smtClean="0"/>
                    <a:t>1</a:t>
                  </a:r>
                  <a:r>
                    <a:rPr lang="de-DE" sz="1000" dirty="0" smtClean="0"/>
                    <a:t>): </a:t>
                  </a:r>
                  <a:r>
                    <a:rPr lang="de-DE" sz="1000" dirty="0" err="1" smtClean="0"/>
                    <a:t>hasLinkTo</a:t>
                  </a:r>
                  <a:endParaRPr lang="de-DE" sz="1000" dirty="0"/>
                </a:p>
              </p:txBody>
            </p:sp>
            <p:sp>
              <p:nvSpPr>
                <p:cNvPr id="76" name="Textfeld 75"/>
                <p:cNvSpPr txBox="1"/>
                <p:nvPr/>
              </p:nvSpPr>
              <p:spPr>
                <a:xfrm>
                  <a:off x="1203583" y="3284984"/>
                  <a:ext cx="2000264" cy="10057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000" dirty="0" smtClean="0"/>
                    <a:t>zeuscover</a:t>
                  </a:r>
                  <a:r>
                    <a:rPr lang="de-DE" sz="1000" baseline="-25000" dirty="0" smtClean="0"/>
                    <a:t>1</a:t>
                  </a:r>
                  <a:r>
                    <a:rPr lang="de-DE" sz="1000" dirty="0" smtClean="0"/>
                    <a:t>: </a:t>
                  </a:r>
                </a:p>
                <a:p>
                  <a:pPr algn="ctr"/>
                  <a:r>
                    <a:rPr lang="de-DE" sz="1000" dirty="0" err="1" smtClean="0"/>
                    <a:t>Mechanics</a:t>
                  </a:r>
                  <a:r>
                    <a:rPr lang="de-DE" sz="1000" dirty="0" smtClean="0"/>
                    <a:t>       </a:t>
                  </a:r>
                  <a:r>
                    <a:rPr lang="de-DE" sz="1000" dirty="0"/>
                    <a:t>Block</a:t>
                  </a:r>
                </a:p>
                <a:p>
                  <a:pPr algn="ctr"/>
                  <a:endParaRPr lang="de-DE" sz="1000" dirty="0"/>
                </a:p>
              </p:txBody>
            </p:sp>
            <p:sp>
              <p:nvSpPr>
                <p:cNvPr id="77" name="Textfeld 76"/>
                <p:cNvSpPr txBox="1"/>
                <p:nvPr/>
              </p:nvSpPr>
              <p:spPr>
                <a:xfrm>
                  <a:off x="2175395" y="2204864"/>
                  <a:ext cx="1316484" cy="10057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000" dirty="0" smtClean="0"/>
                    <a:t>(zeus</a:t>
                  </a:r>
                  <a:r>
                    <a:rPr lang="de-DE" sz="1000" baseline="-25000" dirty="0" smtClean="0"/>
                    <a:t>1</a:t>
                  </a:r>
                  <a:r>
                    <a:rPr lang="de-DE" sz="1000" dirty="0" smtClean="0"/>
                    <a:t>, zeuscover</a:t>
                  </a:r>
                  <a:r>
                    <a:rPr lang="de-DE" sz="1000" baseline="-25000" dirty="0" smtClean="0"/>
                    <a:t>1</a:t>
                  </a:r>
                  <a:r>
                    <a:rPr lang="de-DE" sz="1000" dirty="0" smtClean="0"/>
                    <a:t>): </a:t>
                  </a:r>
                  <a:r>
                    <a:rPr lang="de-DE" sz="1000" dirty="0" err="1" smtClean="0"/>
                    <a:t>hasLinkTo</a:t>
                  </a:r>
                  <a:endParaRPr lang="de-DE" sz="1000" dirty="0"/>
                </a:p>
              </p:txBody>
            </p:sp>
            <p:sp>
              <p:nvSpPr>
                <p:cNvPr id="78" name="Textfeld 77"/>
                <p:cNvSpPr txBox="1"/>
                <p:nvPr/>
              </p:nvSpPr>
              <p:spPr>
                <a:xfrm>
                  <a:off x="3144950" y="2564904"/>
                  <a:ext cx="1643074" cy="7870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000" dirty="0" smtClean="0"/>
                    <a:t>ccdm</a:t>
                  </a:r>
                  <a:r>
                    <a:rPr lang="de-DE" sz="1000" baseline="-25000" dirty="0" smtClean="0"/>
                    <a:t>1</a:t>
                  </a:r>
                  <a:r>
                    <a:rPr lang="de-DE" sz="1000" dirty="0" smtClean="0"/>
                    <a:t>: </a:t>
                  </a:r>
                </a:p>
                <a:p>
                  <a:pPr algn="ctr"/>
                  <a:r>
                    <a:rPr lang="de-DE" sz="1000" dirty="0" err="1"/>
                    <a:t>Mechanics</a:t>
                  </a:r>
                  <a:r>
                    <a:rPr lang="de-DE" sz="1000" dirty="0"/>
                    <a:t>       Block</a:t>
                  </a:r>
                </a:p>
              </p:txBody>
            </p:sp>
            <p:sp>
              <p:nvSpPr>
                <p:cNvPr id="79" name="Textfeld 78"/>
                <p:cNvSpPr txBox="1"/>
                <p:nvPr/>
              </p:nvSpPr>
              <p:spPr>
                <a:xfrm>
                  <a:off x="2799521" y="1772816"/>
                  <a:ext cx="1643074" cy="7870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de-DE" sz="1000" dirty="0" smtClean="0"/>
                    <a:t>(zeus</a:t>
                  </a:r>
                  <a:r>
                    <a:rPr lang="de-DE" sz="1000" baseline="-25000" dirty="0" smtClean="0"/>
                    <a:t>1</a:t>
                  </a:r>
                  <a:r>
                    <a:rPr lang="de-DE" sz="1000" dirty="0" smtClean="0"/>
                    <a:t>, ccdm</a:t>
                  </a:r>
                  <a:r>
                    <a:rPr lang="de-DE" sz="1000" baseline="-25000" dirty="0" smtClean="0"/>
                    <a:t>1</a:t>
                  </a:r>
                  <a:r>
                    <a:rPr lang="de-DE" sz="1000" dirty="0" smtClean="0"/>
                    <a:t>): </a:t>
                  </a:r>
                </a:p>
                <a:p>
                  <a:pPr algn="r"/>
                  <a:r>
                    <a:rPr lang="de-DE" sz="1000" dirty="0" err="1" smtClean="0"/>
                    <a:t>hasLinkTo</a:t>
                  </a:r>
                  <a:endParaRPr lang="de-DE" sz="1000" dirty="0"/>
                </a:p>
              </p:txBody>
            </p:sp>
            <p:sp>
              <p:nvSpPr>
                <p:cNvPr id="80" name="Textfeld 79"/>
                <p:cNvSpPr txBox="1"/>
                <p:nvPr/>
              </p:nvSpPr>
              <p:spPr>
                <a:xfrm>
                  <a:off x="6313303" y="1279799"/>
                  <a:ext cx="1643074" cy="568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000" dirty="0" smtClean="0"/>
                    <a:t>shaps</a:t>
                  </a:r>
                  <a:r>
                    <a:rPr lang="de-DE" sz="1000" baseline="-25000" dirty="0" smtClean="0"/>
                    <a:t>2</a:t>
                  </a:r>
                  <a:r>
                    <a:rPr lang="de-DE" sz="1000" dirty="0" smtClean="0"/>
                    <a:t>: </a:t>
                  </a:r>
                  <a:r>
                    <a:rPr lang="de-DE" sz="1000" dirty="0" err="1" smtClean="0"/>
                    <a:t>Physical</a:t>
                  </a:r>
                  <a:endParaRPr lang="de-DE" sz="1000" dirty="0"/>
                </a:p>
              </p:txBody>
            </p:sp>
            <p:sp>
              <p:nvSpPr>
                <p:cNvPr id="81" name="Textfeld 80"/>
                <p:cNvSpPr txBox="1"/>
                <p:nvPr/>
              </p:nvSpPr>
              <p:spPr>
                <a:xfrm>
                  <a:off x="4797025" y="2563741"/>
                  <a:ext cx="1643074" cy="7870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000" dirty="0" smtClean="0"/>
                    <a:t>bbshaps</a:t>
                  </a:r>
                  <a:r>
                    <a:rPr lang="de-DE" sz="1000" baseline="-25000" dirty="0" smtClean="0"/>
                    <a:t>2</a:t>
                  </a:r>
                  <a:r>
                    <a:rPr lang="de-DE" sz="1000" dirty="0" smtClean="0"/>
                    <a:t>: </a:t>
                  </a:r>
                </a:p>
                <a:p>
                  <a:pPr algn="ctr"/>
                  <a:r>
                    <a:rPr lang="de-DE" sz="1000" dirty="0" err="1"/>
                    <a:t>Mechanics</a:t>
                  </a:r>
                  <a:r>
                    <a:rPr lang="de-DE" sz="1000" dirty="0"/>
                    <a:t> </a:t>
                  </a:r>
                  <a:r>
                    <a:rPr lang="de-DE" sz="1000" dirty="0" smtClean="0"/>
                    <a:t>    Block</a:t>
                  </a:r>
                  <a:endParaRPr lang="de-DE" sz="1000" dirty="0"/>
                </a:p>
              </p:txBody>
            </p:sp>
            <p:sp>
              <p:nvSpPr>
                <p:cNvPr id="82" name="Textfeld 81"/>
                <p:cNvSpPr txBox="1"/>
                <p:nvPr/>
              </p:nvSpPr>
              <p:spPr>
                <a:xfrm>
                  <a:off x="4572000" y="1772816"/>
                  <a:ext cx="2071703" cy="7870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000" dirty="0" smtClean="0"/>
                    <a:t>(shaps</a:t>
                  </a:r>
                  <a:r>
                    <a:rPr lang="de-DE" sz="1000" baseline="-25000" dirty="0" smtClean="0"/>
                    <a:t>2</a:t>
                  </a:r>
                  <a:r>
                    <a:rPr lang="de-DE" sz="1000" dirty="0" smtClean="0"/>
                    <a:t>, bbshaps</a:t>
                  </a:r>
                  <a:r>
                    <a:rPr lang="de-DE" sz="1000" baseline="-25000" dirty="0" smtClean="0"/>
                    <a:t>2</a:t>
                  </a:r>
                  <a:r>
                    <a:rPr lang="de-DE" sz="1000" dirty="0" smtClean="0"/>
                    <a:t>): </a:t>
                  </a:r>
                  <a:r>
                    <a:rPr lang="de-DE" sz="1000" dirty="0" err="1" smtClean="0"/>
                    <a:t>hasLinkTo</a:t>
                  </a:r>
                  <a:endParaRPr lang="de-DE" sz="1000" dirty="0"/>
                </a:p>
              </p:txBody>
            </p:sp>
            <p:sp>
              <p:nvSpPr>
                <p:cNvPr id="83" name="Textfeld 82"/>
                <p:cNvSpPr txBox="1"/>
                <p:nvPr/>
              </p:nvSpPr>
              <p:spPr>
                <a:xfrm>
                  <a:off x="5454907" y="3121223"/>
                  <a:ext cx="2357453" cy="568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000" dirty="0" smtClean="0"/>
                    <a:t>shapscover</a:t>
                  </a:r>
                  <a:r>
                    <a:rPr lang="de-DE" sz="1000" baseline="-25000" dirty="0" smtClean="0"/>
                    <a:t>2</a:t>
                  </a:r>
                  <a:r>
                    <a:rPr lang="de-DE" sz="1000" dirty="0" smtClean="0"/>
                    <a:t>: </a:t>
                  </a:r>
                </a:p>
                <a:p>
                  <a:pPr algn="ctr"/>
                  <a:r>
                    <a:rPr lang="de-DE" sz="1000" dirty="0" err="1" smtClean="0"/>
                    <a:t>Mechanics</a:t>
                  </a:r>
                  <a:r>
                    <a:rPr lang="de-DE" sz="1000" dirty="0" smtClean="0"/>
                    <a:t>      Block</a:t>
                  </a:r>
                  <a:endParaRPr lang="de-DE" sz="1000" dirty="0"/>
                </a:p>
              </p:txBody>
            </p:sp>
            <p:sp>
              <p:nvSpPr>
                <p:cNvPr id="84" name="Textfeld 83"/>
                <p:cNvSpPr txBox="1"/>
                <p:nvPr/>
              </p:nvSpPr>
              <p:spPr>
                <a:xfrm>
                  <a:off x="6551982" y="2060848"/>
                  <a:ext cx="1188371" cy="1224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000" dirty="0" smtClean="0"/>
                    <a:t>(</a:t>
                  </a:r>
                  <a:r>
                    <a:rPr lang="de-DE" sz="1000" dirty="0" err="1" smtClean="0"/>
                    <a:t>shaps</a:t>
                  </a:r>
                  <a:r>
                    <a:rPr lang="de-DE" sz="1000" dirty="0" smtClean="0"/>
                    <a:t>, </a:t>
                  </a:r>
                  <a:r>
                    <a:rPr lang="de-DE" sz="1000" dirty="0" err="1" smtClean="0"/>
                    <a:t>shapscover</a:t>
                  </a:r>
                  <a:r>
                    <a:rPr lang="de-DE" sz="1000" dirty="0" smtClean="0"/>
                    <a:t>): </a:t>
                  </a:r>
                  <a:r>
                    <a:rPr lang="de-DE" sz="1000" dirty="0" err="1" smtClean="0"/>
                    <a:t>hasLinkTo</a:t>
                  </a:r>
                  <a:endParaRPr lang="de-DE" sz="1000" dirty="0"/>
                </a:p>
              </p:txBody>
            </p:sp>
            <p:sp>
              <p:nvSpPr>
                <p:cNvPr id="85" name="Textfeld 84"/>
                <p:cNvSpPr txBox="1"/>
                <p:nvPr/>
              </p:nvSpPr>
              <p:spPr>
                <a:xfrm>
                  <a:off x="7393422" y="2599616"/>
                  <a:ext cx="1643074" cy="568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000" dirty="0" smtClean="0"/>
                    <a:t>shutter</a:t>
                  </a:r>
                  <a:r>
                    <a:rPr lang="de-DE" sz="1000" baseline="-25000" dirty="0" smtClean="0"/>
                    <a:t>2</a:t>
                  </a:r>
                  <a:r>
                    <a:rPr lang="de-DE" sz="1000" dirty="0" smtClean="0"/>
                    <a:t>: Block</a:t>
                  </a:r>
                  <a:endParaRPr lang="de-DE" sz="1000" dirty="0"/>
                </a:p>
              </p:txBody>
            </p:sp>
            <p:sp>
              <p:nvSpPr>
                <p:cNvPr id="86" name="Textfeld 85"/>
                <p:cNvSpPr txBox="1"/>
                <p:nvPr/>
              </p:nvSpPr>
              <p:spPr>
                <a:xfrm>
                  <a:off x="6533315" y="1681644"/>
                  <a:ext cx="2143141" cy="568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de-DE" sz="1000" dirty="0" smtClean="0"/>
                    <a:t>(shaps</a:t>
                  </a:r>
                  <a:r>
                    <a:rPr lang="de-DE" sz="1000" baseline="-25000" dirty="0" smtClean="0"/>
                    <a:t>2</a:t>
                  </a:r>
                  <a:r>
                    <a:rPr lang="de-DE" sz="1000" dirty="0" smtClean="0"/>
                    <a:t>, shutter</a:t>
                  </a:r>
                  <a:r>
                    <a:rPr lang="de-DE" sz="1000" baseline="-25000" dirty="0" smtClean="0"/>
                    <a:t>2</a:t>
                  </a:r>
                  <a:r>
                    <a:rPr lang="de-DE" sz="1000" dirty="0" smtClean="0"/>
                    <a:t>): </a:t>
                  </a:r>
                </a:p>
                <a:p>
                  <a:pPr algn="r"/>
                  <a:r>
                    <a:rPr lang="de-DE" sz="1000" dirty="0" err="1" smtClean="0"/>
                    <a:t>hasLinkTo</a:t>
                  </a:r>
                  <a:endParaRPr lang="de-DE" sz="1000" dirty="0"/>
                </a:p>
              </p:txBody>
            </p:sp>
            <p:sp>
              <p:nvSpPr>
                <p:cNvPr id="87" name="Ellipse 86"/>
                <p:cNvSpPr/>
                <p:nvPr/>
              </p:nvSpPr>
              <p:spPr>
                <a:xfrm>
                  <a:off x="2113524" y="1369444"/>
                  <a:ext cx="142876" cy="142877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/>
                </a:p>
              </p:txBody>
            </p:sp>
            <p:cxnSp>
              <p:nvCxnSpPr>
                <p:cNvPr id="88" name="Gerade Verbindung 87"/>
                <p:cNvCxnSpPr>
                  <a:stCxn id="87" idx="6"/>
                  <a:endCxn id="89" idx="1"/>
                </p:cNvCxnSpPr>
                <p:nvPr/>
              </p:nvCxnSpPr>
              <p:spPr>
                <a:xfrm>
                  <a:off x="2256400" y="1440883"/>
                  <a:ext cx="1473568" cy="1000929"/>
                </a:xfrm>
                <a:prstGeom prst="line">
                  <a:avLst/>
                </a:prstGeom>
                <a:ln w="25400">
                  <a:solidFill>
                    <a:srgbClr val="FF99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9" name="Ellipse 88"/>
                <p:cNvSpPr/>
                <p:nvPr/>
              </p:nvSpPr>
              <p:spPr>
                <a:xfrm>
                  <a:off x="3709044" y="2420888"/>
                  <a:ext cx="142876" cy="142877"/>
                </a:xfrm>
                <a:prstGeom prst="ellipse">
                  <a:avLst/>
                </a:prstGeom>
                <a:solidFill>
                  <a:srgbClr val="FF9900"/>
                </a:solidFill>
                <a:ln>
                  <a:solidFill>
                    <a:srgbClr val="FF99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/>
                </a:p>
              </p:txBody>
            </p:sp>
            <p:sp>
              <p:nvSpPr>
                <p:cNvPr id="90" name="Ellipse 89"/>
                <p:cNvSpPr/>
                <p:nvPr/>
              </p:nvSpPr>
              <p:spPr>
                <a:xfrm>
                  <a:off x="2124868" y="3068960"/>
                  <a:ext cx="142876" cy="142877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/>
                </a:p>
              </p:txBody>
            </p:sp>
            <p:cxnSp>
              <p:nvCxnSpPr>
                <p:cNvPr id="91" name="Gerade Verbindung 90"/>
                <p:cNvCxnSpPr>
                  <a:stCxn id="87" idx="4"/>
                  <a:endCxn id="90" idx="0"/>
                </p:cNvCxnSpPr>
                <p:nvPr/>
              </p:nvCxnSpPr>
              <p:spPr>
                <a:xfrm>
                  <a:off x="2184962" y="1512321"/>
                  <a:ext cx="11344" cy="1556639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2" name="Ellipse 91"/>
                <p:cNvSpPr/>
                <p:nvPr/>
              </p:nvSpPr>
              <p:spPr>
                <a:xfrm>
                  <a:off x="5437236" y="2399404"/>
                  <a:ext cx="142876" cy="142877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/>
                </a:p>
              </p:txBody>
            </p:sp>
            <p:cxnSp>
              <p:nvCxnSpPr>
                <p:cNvPr id="93" name="Gerade Verbindung 92"/>
                <p:cNvCxnSpPr>
                  <a:stCxn id="94" idx="2"/>
                  <a:endCxn id="92" idx="7"/>
                </p:cNvCxnSpPr>
                <p:nvPr/>
              </p:nvCxnSpPr>
              <p:spPr>
                <a:xfrm flipH="1">
                  <a:off x="5559188" y="1577693"/>
                  <a:ext cx="958168" cy="842635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4" name="Ellipse 93"/>
                <p:cNvSpPr/>
                <p:nvPr/>
              </p:nvSpPr>
              <p:spPr>
                <a:xfrm>
                  <a:off x="6517356" y="1506254"/>
                  <a:ext cx="142876" cy="142877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/>
                </a:p>
              </p:txBody>
            </p:sp>
            <p:cxnSp>
              <p:nvCxnSpPr>
                <p:cNvPr id="95" name="Gerade Verbindung 94"/>
                <p:cNvCxnSpPr>
                  <a:stCxn id="94" idx="6"/>
                  <a:endCxn id="96" idx="1"/>
                </p:cNvCxnSpPr>
                <p:nvPr/>
              </p:nvCxnSpPr>
              <p:spPr>
                <a:xfrm>
                  <a:off x="6660232" y="1577693"/>
                  <a:ext cx="1462224" cy="864119"/>
                </a:xfrm>
                <a:prstGeom prst="line">
                  <a:avLst/>
                </a:prstGeom>
                <a:ln w="2540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6" name="Ellipse 95"/>
                <p:cNvSpPr/>
                <p:nvPr/>
              </p:nvSpPr>
              <p:spPr>
                <a:xfrm>
                  <a:off x="8101532" y="2420888"/>
                  <a:ext cx="142876" cy="142877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/>
                </a:p>
              </p:txBody>
            </p:sp>
            <p:sp>
              <p:nvSpPr>
                <p:cNvPr id="97" name="Ellipse 96"/>
                <p:cNvSpPr/>
                <p:nvPr/>
              </p:nvSpPr>
              <p:spPr>
                <a:xfrm>
                  <a:off x="6516216" y="2892719"/>
                  <a:ext cx="142876" cy="142877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/>
                </a:p>
              </p:txBody>
            </p:sp>
            <p:cxnSp>
              <p:nvCxnSpPr>
                <p:cNvPr id="98" name="Gerade Verbindung 97"/>
                <p:cNvCxnSpPr>
                  <a:stCxn id="94" idx="4"/>
                  <a:endCxn id="97" idx="0"/>
                </p:cNvCxnSpPr>
                <p:nvPr/>
              </p:nvCxnSpPr>
              <p:spPr>
                <a:xfrm flipH="1">
                  <a:off x="6587654" y="1649131"/>
                  <a:ext cx="1140" cy="1243588"/>
                </a:xfrm>
                <a:prstGeom prst="line">
                  <a:avLst/>
                </a:prstGeom>
                <a:ln w="2540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9" name="Ellipse 98"/>
                <p:cNvSpPr/>
                <p:nvPr/>
              </p:nvSpPr>
              <p:spPr>
                <a:xfrm>
                  <a:off x="4357116" y="591073"/>
                  <a:ext cx="142876" cy="142877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/>
                </a:p>
              </p:txBody>
            </p:sp>
            <p:cxnSp>
              <p:nvCxnSpPr>
                <p:cNvPr id="100" name="Gerade Verbindung 99"/>
                <p:cNvCxnSpPr>
                  <a:stCxn id="99" idx="2"/>
                  <a:endCxn id="87" idx="7"/>
                </p:cNvCxnSpPr>
                <p:nvPr/>
              </p:nvCxnSpPr>
              <p:spPr>
                <a:xfrm flipH="1">
                  <a:off x="2235476" y="662512"/>
                  <a:ext cx="2121640" cy="727856"/>
                </a:xfrm>
                <a:prstGeom prst="line">
                  <a:avLst/>
                </a:prstGeom>
                <a:ln w="25400">
                  <a:solidFill>
                    <a:srgbClr val="FF99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Gerade Verbindung 100"/>
                <p:cNvCxnSpPr>
                  <a:stCxn id="99" idx="6"/>
                  <a:endCxn id="94" idx="0"/>
                </p:cNvCxnSpPr>
                <p:nvPr/>
              </p:nvCxnSpPr>
              <p:spPr>
                <a:xfrm>
                  <a:off x="4499992" y="662512"/>
                  <a:ext cx="2088802" cy="843742"/>
                </a:xfrm>
                <a:prstGeom prst="line">
                  <a:avLst/>
                </a:prstGeom>
                <a:ln w="2540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2" name="Textfeld 101"/>
                <p:cNvSpPr txBox="1"/>
                <p:nvPr/>
              </p:nvSpPr>
              <p:spPr>
                <a:xfrm>
                  <a:off x="2987824" y="116632"/>
                  <a:ext cx="3299258" cy="568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000" dirty="0" smtClean="0"/>
                    <a:t>ape</a:t>
                  </a:r>
                  <a:r>
                    <a:rPr lang="de-DE" sz="1000" baseline="-25000" dirty="0" smtClean="0"/>
                    <a:t>1</a:t>
                  </a:r>
                  <a:r>
                    <a:rPr lang="de-DE" sz="1000" dirty="0" smtClean="0"/>
                    <a:t>: </a:t>
                  </a:r>
                </a:p>
                <a:p>
                  <a:pPr algn="ctr"/>
                  <a:r>
                    <a:rPr lang="de-DE" sz="1000" dirty="0" smtClean="0"/>
                    <a:t>System       Variation </a:t>
                  </a:r>
                  <a:r>
                    <a:rPr lang="de-DE" sz="1000" dirty="0" err="1" smtClean="0"/>
                    <a:t>point</a:t>
                  </a:r>
                  <a:endParaRPr lang="de-DE" sz="1000" dirty="0"/>
                </a:p>
              </p:txBody>
            </p:sp>
            <p:sp>
              <p:nvSpPr>
                <p:cNvPr id="103" name="Textfeld 102"/>
                <p:cNvSpPr txBox="1"/>
                <p:nvPr/>
              </p:nvSpPr>
              <p:spPr>
                <a:xfrm>
                  <a:off x="1850516" y="692695"/>
                  <a:ext cx="1857388" cy="568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000" dirty="0"/>
                    <a:t>(</a:t>
                  </a:r>
                  <a:r>
                    <a:rPr lang="de-DE" sz="1000" dirty="0" smtClean="0"/>
                    <a:t>ape</a:t>
                  </a:r>
                  <a:r>
                    <a:rPr lang="de-DE" sz="1000" baseline="-25000" dirty="0" smtClean="0"/>
                    <a:t>1</a:t>
                  </a:r>
                  <a:r>
                    <a:rPr lang="de-DE" sz="1000" dirty="0" smtClean="0"/>
                    <a:t>,</a:t>
                  </a:r>
                  <a:r>
                    <a:rPr lang="de-DE" sz="1000" baseline="-25000" dirty="0" smtClean="0"/>
                    <a:t> </a:t>
                  </a:r>
                  <a:r>
                    <a:rPr lang="de-DE" sz="1000" dirty="0" smtClean="0"/>
                    <a:t>zeus</a:t>
                  </a:r>
                  <a:r>
                    <a:rPr lang="de-DE" sz="1000" baseline="-25000" dirty="0" smtClean="0"/>
                    <a:t>1</a:t>
                  </a:r>
                  <a:r>
                    <a:rPr lang="de-DE" sz="1000" dirty="0" smtClean="0"/>
                    <a:t>): </a:t>
                  </a:r>
                  <a:r>
                    <a:rPr lang="de-DE" sz="1000" dirty="0" err="1" smtClean="0"/>
                    <a:t>zeus</a:t>
                  </a:r>
                  <a:endParaRPr lang="de-DE" sz="1000" dirty="0"/>
                </a:p>
              </p:txBody>
            </p:sp>
            <p:sp>
              <p:nvSpPr>
                <p:cNvPr id="104" name="Textfeld 103"/>
                <p:cNvSpPr txBox="1"/>
                <p:nvPr/>
              </p:nvSpPr>
              <p:spPr>
                <a:xfrm>
                  <a:off x="5162883" y="744959"/>
                  <a:ext cx="2505461" cy="3498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000" dirty="0"/>
                    <a:t>(</a:t>
                  </a:r>
                  <a:r>
                    <a:rPr lang="de-DE" sz="1000" dirty="0" smtClean="0"/>
                    <a:t>ape</a:t>
                  </a:r>
                  <a:r>
                    <a:rPr lang="de-DE" sz="1000" baseline="-25000" dirty="0" smtClean="0"/>
                    <a:t>1</a:t>
                  </a:r>
                  <a:r>
                    <a:rPr lang="de-DE" sz="1000" dirty="0" smtClean="0"/>
                    <a:t>,</a:t>
                  </a:r>
                  <a:r>
                    <a:rPr lang="de-DE" sz="1000" baseline="-25000" dirty="0" smtClean="0"/>
                    <a:t> </a:t>
                  </a:r>
                  <a:r>
                    <a:rPr lang="de-DE" sz="1000" dirty="0" smtClean="0"/>
                    <a:t>shaps</a:t>
                  </a:r>
                  <a:r>
                    <a:rPr lang="de-DE" sz="1000" baseline="-25000" dirty="0" smtClean="0"/>
                    <a:t>2</a:t>
                  </a:r>
                  <a:r>
                    <a:rPr lang="de-DE" sz="1000" dirty="0" smtClean="0"/>
                    <a:t>): </a:t>
                  </a:r>
                  <a:r>
                    <a:rPr lang="de-DE" sz="1000" dirty="0" err="1" smtClean="0"/>
                    <a:t>shaps</a:t>
                  </a:r>
                  <a:endParaRPr lang="de-DE" sz="1000" dirty="0"/>
                </a:p>
              </p:txBody>
            </p:sp>
          </p:grpSp>
          <p:sp>
            <p:nvSpPr>
              <p:cNvPr id="62" name="Rechteck 61"/>
              <p:cNvSpPr/>
              <p:nvPr/>
            </p:nvSpPr>
            <p:spPr>
              <a:xfrm>
                <a:off x="4211960" y="908720"/>
                <a:ext cx="277767" cy="3498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dirty="0"/>
                  <a:t>⊓</a:t>
                </a:r>
                <a:endParaRPr lang="de-DE" sz="1000" dirty="0"/>
              </a:p>
            </p:txBody>
          </p:sp>
          <p:sp>
            <p:nvSpPr>
              <p:cNvPr id="63" name="Rechteck 62"/>
              <p:cNvSpPr/>
              <p:nvPr/>
            </p:nvSpPr>
            <p:spPr>
              <a:xfrm>
                <a:off x="1247137" y="3255947"/>
                <a:ext cx="474635" cy="3498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dirty="0" smtClean="0"/>
                  <a:t>⊓</a:t>
                </a:r>
                <a:endParaRPr lang="de-DE" sz="1000" dirty="0"/>
              </a:p>
            </p:txBody>
          </p:sp>
          <p:sp>
            <p:nvSpPr>
              <p:cNvPr id="64" name="Ellipse 63"/>
              <p:cNvSpPr/>
              <p:nvPr/>
            </p:nvSpPr>
            <p:spPr>
              <a:xfrm>
                <a:off x="4355976" y="1754210"/>
                <a:ext cx="142876" cy="142877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000"/>
              </a:p>
            </p:txBody>
          </p:sp>
          <p:sp>
            <p:nvSpPr>
              <p:cNvPr id="65" name="Textfeld 64"/>
              <p:cNvSpPr txBox="1"/>
              <p:nvPr/>
            </p:nvSpPr>
            <p:spPr>
              <a:xfrm>
                <a:off x="3986935" y="1465039"/>
                <a:ext cx="1224136" cy="568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00" dirty="0" smtClean="0"/>
                  <a:t>pws</a:t>
                </a:r>
                <a:r>
                  <a:rPr lang="de-DE" sz="1000" baseline="-25000" dirty="0" smtClean="0"/>
                  <a:t>1</a:t>
                </a:r>
                <a:r>
                  <a:rPr lang="de-DE" sz="1000" dirty="0" smtClean="0"/>
                  <a:t>: Block</a:t>
                </a:r>
                <a:endParaRPr lang="de-DE" sz="1000" dirty="0"/>
              </a:p>
            </p:txBody>
          </p:sp>
          <p:cxnSp>
            <p:nvCxnSpPr>
              <p:cNvPr id="66" name="Gerade Verbindung 65"/>
              <p:cNvCxnSpPr>
                <a:stCxn id="64" idx="2"/>
                <a:endCxn id="87" idx="6"/>
              </p:cNvCxnSpPr>
              <p:nvPr/>
            </p:nvCxnSpPr>
            <p:spPr>
              <a:xfrm flipH="1">
                <a:off x="2256400" y="1825649"/>
                <a:ext cx="2099576" cy="243561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Gerade Verbindung 66"/>
              <p:cNvCxnSpPr>
                <a:stCxn id="64" idx="6"/>
                <a:endCxn id="94" idx="1"/>
              </p:cNvCxnSpPr>
              <p:nvPr/>
            </p:nvCxnSpPr>
            <p:spPr>
              <a:xfrm>
                <a:off x="4498852" y="1825649"/>
                <a:ext cx="2039428" cy="329856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feld 67"/>
              <p:cNvSpPr txBox="1"/>
              <p:nvPr/>
            </p:nvSpPr>
            <p:spPr>
              <a:xfrm>
                <a:off x="2784910" y="1897087"/>
                <a:ext cx="1643074" cy="7870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000" dirty="0" smtClean="0"/>
                  <a:t>(pws</a:t>
                </a:r>
                <a:r>
                  <a:rPr lang="de-DE" sz="1000" baseline="-25000" dirty="0" smtClean="0"/>
                  <a:t>1</a:t>
                </a:r>
                <a:r>
                  <a:rPr lang="de-DE" sz="1000" dirty="0" smtClean="0"/>
                  <a:t>, zeus</a:t>
                </a:r>
                <a:r>
                  <a:rPr lang="de-DE" sz="1000" baseline="-25000" dirty="0" smtClean="0"/>
                  <a:t>1</a:t>
                </a:r>
                <a:r>
                  <a:rPr lang="de-DE" sz="1000" dirty="0" smtClean="0"/>
                  <a:t>): </a:t>
                </a:r>
              </a:p>
              <a:p>
                <a:pPr algn="r"/>
                <a:r>
                  <a:rPr lang="de-DE" sz="1000" dirty="0" err="1" smtClean="0"/>
                  <a:t>hasPart</a:t>
                </a:r>
                <a:endParaRPr lang="de-DE" sz="1000" dirty="0"/>
              </a:p>
            </p:txBody>
          </p:sp>
          <p:sp>
            <p:nvSpPr>
              <p:cNvPr id="69" name="Textfeld 68"/>
              <p:cNvSpPr txBox="1"/>
              <p:nvPr/>
            </p:nvSpPr>
            <p:spPr>
              <a:xfrm>
                <a:off x="4441095" y="1897087"/>
                <a:ext cx="1643074" cy="7870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00" dirty="0" smtClean="0"/>
                  <a:t>(pws</a:t>
                </a:r>
                <a:r>
                  <a:rPr lang="de-DE" sz="1000" baseline="-25000" dirty="0" smtClean="0"/>
                  <a:t>1</a:t>
                </a:r>
                <a:r>
                  <a:rPr lang="de-DE" sz="1000" dirty="0" smtClean="0"/>
                  <a:t>, shaps</a:t>
                </a:r>
                <a:r>
                  <a:rPr lang="de-DE" sz="1000" baseline="-25000" dirty="0"/>
                  <a:t>2</a:t>
                </a:r>
                <a:r>
                  <a:rPr lang="de-DE" sz="1000" dirty="0" smtClean="0"/>
                  <a:t>): </a:t>
                </a:r>
              </a:p>
              <a:p>
                <a:r>
                  <a:rPr lang="de-DE" sz="1000" dirty="0" err="1" smtClean="0"/>
                  <a:t>hasPart</a:t>
                </a:r>
                <a:endParaRPr lang="de-DE" sz="1000" dirty="0"/>
              </a:p>
            </p:txBody>
          </p:sp>
          <p:sp>
            <p:nvSpPr>
              <p:cNvPr id="70" name="Rechteck 69"/>
              <p:cNvSpPr/>
              <p:nvPr/>
            </p:nvSpPr>
            <p:spPr>
              <a:xfrm>
                <a:off x="2205999" y="4067780"/>
                <a:ext cx="474635" cy="3498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dirty="0" smtClean="0"/>
                  <a:t>⊓</a:t>
                </a:r>
                <a:endParaRPr lang="de-DE" sz="1000" dirty="0"/>
              </a:p>
            </p:txBody>
          </p:sp>
        </p:grpSp>
        <p:sp>
          <p:nvSpPr>
            <p:cNvPr id="53" name="Rechteck 52"/>
            <p:cNvSpPr/>
            <p:nvPr/>
          </p:nvSpPr>
          <p:spPr>
            <a:xfrm>
              <a:off x="492992" y="924979"/>
              <a:ext cx="1601955" cy="3498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b="1" i="1" dirty="0" smtClean="0">
                  <a:solidFill>
                    <a:srgbClr val="FF9933"/>
                  </a:solidFill>
                </a:rPr>
                <a:t>∆</a:t>
              </a:r>
              <a:r>
                <a:rPr lang="en-US" sz="1000" b="1" i="1" baseline="-25000" dirty="0" smtClean="0">
                  <a:solidFill>
                    <a:srgbClr val="FF9933"/>
                  </a:solidFill>
                </a:rPr>
                <a:t>ZEUS, SHAPS** </a:t>
              </a:r>
              <a:endParaRPr lang="de-DE" sz="1000" b="1" dirty="0">
                <a:solidFill>
                  <a:srgbClr val="FF9933"/>
                </a:solidFill>
              </a:endParaRPr>
            </a:p>
          </p:txBody>
        </p:sp>
        <p:sp>
          <p:nvSpPr>
            <p:cNvPr id="54" name="Rechteck 53"/>
            <p:cNvSpPr/>
            <p:nvPr/>
          </p:nvSpPr>
          <p:spPr>
            <a:xfrm>
              <a:off x="7227295" y="1240013"/>
              <a:ext cx="1560612" cy="3498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b="1" i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∆</a:t>
              </a:r>
              <a:r>
                <a:rPr lang="en-US" sz="1000" b="1" i="1" baseline="-25000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SHAPS**, ZEUS</a:t>
              </a:r>
              <a:endParaRPr lang="de-DE" sz="1000" b="1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5" name="Rechteck 54"/>
            <p:cNvSpPr/>
            <p:nvPr/>
          </p:nvSpPr>
          <p:spPr>
            <a:xfrm>
              <a:off x="6660232" y="3913310"/>
              <a:ext cx="474635" cy="3498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 smtClean="0"/>
                <a:t>⊓</a:t>
              </a:r>
              <a:endParaRPr lang="de-DE" sz="1000" dirty="0"/>
            </a:p>
          </p:txBody>
        </p:sp>
        <p:sp>
          <p:nvSpPr>
            <p:cNvPr id="56" name="Rechteck 55"/>
            <p:cNvSpPr/>
            <p:nvPr/>
          </p:nvSpPr>
          <p:spPr>
            <a:xfrm>
              <a:off x="5977419" y="3310243"/>
              <a:ext cx="474635" cy="3498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 smtClean="0"/>
                <a:t>⊓</a:t>
              </a:r>
              <a:endParaRPr lang="de-DE" sz="1000" dirty="0"/>
            </a:p>
          </p:txBody>
        </p:sp>
        <p:sp>
          <p:nvSpPr>
            <p:cNvPr id="57" name="Rechteck 56"/>
            <p:cNvSpPr/>
            <p:nvPr/>
          </p:nvSpPr>
          <p:spPr>
            <a:xfrm>
              <a:off x="4301224" y="3895308"/>
              <a:ext cx="754068" cy="3498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000" b="1" i="1" dirty="0" smtClean="0">
                  <a:solidFill>
                    <a:srgbClr val="00B050"/>
                  </a:solidFill>
                </a:rPr>
                <a:t>Basis</a:t>
              </a:r>
              <a:endParaRPr lang="de-DE" sz="1000" b="1" dirty="0">
                <a:solidFill>
                  <a:srgbClr val="00B050"/>
                </a:solidFill>
              </a:endParaRPr>
            </a:p>
          </p:txBody>
        </p:sp>
        <p:sp>
          <p:nvSpPr>
            <p:cNvPr id="58" name="Textfeld 57"/>
            <p:cNvSpPr txBox="1"/>
            <p:nvPr/>
          </p:nvSpPr>
          <p:spPr>
            <a:xfrm>
              <a:off x="1902519" y="4365104"/>
              <a:ext cx="786332" cy="349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Cover</a:t>
              </a:r>
              <a:endParaRPr lang="de-DE" sz="1000" b="1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6248501" y="4201343"/>
              <a:ext cx="1316391" cy="349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b="1" dirty="0" err="1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shapsCover</a:t>
              </a:r>
              <a:endParaRPr lang="de-DE" sz="1000" b="1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0" name="Rechteck 59"/>
            <p:cNvSpPr/>
            <p:nvPr/>
          </p:nvSpPr>
          <p:spPr>
            <a:xfrm>
              <a:off x="5652120" y="746077"/>
              <a:ext cx="2438735" cy="3498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000" b="1" i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T={</a:t>
              </a:r>
              <a:r>
                <a:rPr lang="de-DE" sz="1000" b="1" i="1" dirty="0" err="1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shapsCover</a:t>
              </a:r>
              <a:r>
                <a:rPr lang="de-DE" sz="1000" b="1" i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de-DE" sz="1000" b="1" i="1" cap="all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⊑</a:t>
              </a:r>
              <a:r>
                <a:rPr lang="de-DE" sz="1000" b="1" i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 Cover}</a:t>
              </a:r>
              <a:endParaRPr lang="de-DE" sz="1000" b="1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105" name="Gruppieren 104"/>
          <p:cNvGrpSpPr/>
          <p:nvPr/>
        </p:nvGrpSpPr>
        <p:grpSpPr>
          <a:xfrm>
            <a:off x="6147175" y="3915724"/>
            <a:ext cx="2890196" cy="2245922"/>
            <a:chOff x="654811" y="603667"/>
            <a:chExt cx="5141325" cy="4306654"/>
          </a:xfrm>
        </p:grpSpPr>
        <p:sp>
          <p:nvSpPr>
            <p:cNvPr id="106" name="Ellipse 105"/>
            <p:cNvSpPr/>
            <p:nvPr/>
          </p:nvSpPr>
          <p:spPr>
            <a:xfrm>
              <a:off x="1855664" y="3309148"/>
              <a:ext cx="142876" cy="14287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00"/>
            </a:p>
          </p:txBody>
        </p:sp>
        <p:sp>
          <p:nvSpPr>
            <p:cNvPr id="107" name="Textfeld 106"/>
            <p:cNvSpPr txBox="1"/>
            <p:nvPr/>
          </p:nvSpPr>
          <p:spPr>
            <a:xfrm>
              <a:off x="852554" y="3421813"/>
              <a:ext cx="1643074" cy="635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dirty="0" err="1" smtClean="0"/>
                <a:t>breadboard</a:t>
              </a:r>
              <a:r>
                <a:rPr lang="de-DE" sz="1000" dirty="0" smtClean="0"/>
                <a:t>: Block</a:t>
              </a:r>
              <a:endParaRPr lang="de-DE" sz="1000" dirty="0"/>
            </a:p>
          </p:txBody>
        </p:sp>
        <p:cxnSp>
          <p:nvCxnSpPr>
            <p:cNvPr id="108" name="Gerade Verbindung 107"/>
            <p:cNvCxnSpPr>
              <a:stCxn id="114" idx="2"/>
              <a:endCxn id="106" idx="7"/>
            </p:cNvCxnSpPr>
            <p:nvPr/>
          </p:nvCxnSpPr>
          <p:spPr>
            <a:xfrm flipH="1">
              <a:off x="1977616" y="2430411"/>
              <a:ext cx="1144020" cy="899661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feld 108"/>
            <p:cNvSpPr txBox="1"/>
            <p:nvPr/>
          </p:nvSpPr>
          <p:spPr>
            <a:xfrm>
              <a:off x="992614" y="2248553"/>
              <a:ext cx="185738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/>
                <a:t>(</a:t>
              </a:r>
              <a:r>
                <a:rPr lang="de-DE" sz="1000" dirty="0" err="1" smtClean="0"/>
                <a:t>sensor</a:t>
              </a:r>
              <a:r>
                <a:rPr lang="de-DE" sz="1000" dirty="0" smtClean="0"/>
                <a:t>, </a:t>
              </a:r>
              <a:r>
                <a:rPr lang="de-DE" sz="1000" dirty="0" err="1" smtClean="0"/>
                <a:t>breadboard</a:t>
              </a:r>
              <a:r>
                <a:rPr lang="de-DE" sz="1000" dirty="0" smtClean="0"/>
                <a:t>): </a:t>
              </a:r>
              <a:r>
                <a:rPr lang="de-DE" sz="1000" dirty="0" err="1" smtClean="0"/>
                <a:t>hasLinkTo</a:t>
              </a:r>
              <a:endParaRPr lang="de-DE" sz="1000" dirty="0"/>
            </a:p>
          </p:txBody>
        </p:sp>
        <p:sp>
          <p:nvSpPr>
            <p:cNvPr id="110" name="Textfeld 109"/>
            <p:cNvSpPr txBox="1"/>
            <p:nvPr/>
          </p:nvSpPr>
          <p:spPr>
            <a:xfrm>
              <a:off x="2211696" y="4274512"/>
              <a:ext cx="2000264" cy="635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dirty="0" err="1" smtClean="0"/>
                <a:t>cover</a:t>
              </a:r>
              <a:r>
                <a:rPr lang="de-DE" sz="1000" dirty="0" smtClean="0"/>
                <a:t>: Block</a:t>
              </a:r>
              <a:endParaRPr lang="de-DE" sz="1000" dirty="0"/>
            </a:p>
            <a:p>
              <a:pPr algn="ctr"/>
              <a:endParaRPr lang="de-DE" sz="1000" dirty="0"/>
            </a:p>
          </p:txBody>
        </p:sp>
        <p:sp>
          <p:nvSpPr>
            <p:cNvPr id="111" name="Textfeld 110"/>
            <p:cNvSpPr txBox="1"/>
            <p:nvPr/>
          </p:nvSpPr>
          <p:spPr>
            <a:xfrm>
              <a:off x="3183506" y="3194392"/>
              <a:ext cx="1491703" cy="1062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/>
                <a:t>(</a:t>
              </a:r>
              <a:r>
                <a:rPr lang="de-DE" sz="1000" dirty="0" err="1" smtClean="0"/>
                <a:t>sensor</a:t>
              </a:r>
              <a:r>
                <a:rPr lang="de-DE" sz="1000" dirty="0" smtClean="0"/>
                <a:t>, </a:t>
              </a:r>
              <a:r>
                <a:rPr lang="de-DE" sz="1000" dirty="0" err="1" smtClean="0"/>
                <a:t>cover</a:t>
              </a:r>
              <a:r>
                <a:rPr lang="de-DE" sz="1000" dirty="0" smtClean="0"/>
                <a:t>): </a:t>
              </a:r>
              <a:r>
                <a:rPr lang="de-DE" sz="1000" dirty="0" err="1" smtClean="0"/>
                <a:t>hasLinkTo</a:t>
              </a:r>
              <a:endParaRPr lang="de-DE" sz="1000" dirty="0"/>
            </a:p>
          </p:txBody>
        </p:sp>
        <p:sp>
          <p:nvSpPr>
            <p:cNvPr id="112" name="Textfeld 111"/>
            <p:cNvSpPr txBox="1"/>
            <p:nvPr/>
          </p:nvSpPr>
          <p:spPr>
            <a:xfrm>
              <a:off x="4153062" y="3554432"/>
              <a:ext cx="1643074" cy="391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dirty="0" err="1" smtClean="0"/>
                <a:t>shutter</a:t>
              </a:r>
              <a:r>
                <a:rPr lang="de-DE" sz="1000" dirty="0" smtClean="0"/>
                <a:t>: Block</a:t>
              </a:r>
              <a:endParaRPr lang="de-DE" sz="1000" dirty="0"/>
            </a:p>
          </p:txBody>
        </p:sp>
        <p:sp>
          <p:nvSpPr>
            <p:cNvPr id="113" name="Textfeld 112"/>
            <p:cNvSpPr txBox="1"/>
            <p:nvPr/>
          </p:nvSpPr>
          <p:spPr>
            <a:xfrm>
              <a:off x="3394375" y="2330812"/>
              <a:ext cx="2169634" cy="767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000" dirty="0" smtClean="0"/>
                <a:t>(</a:t>
              </a:r>
              <a:r>
                <a:rPr lang="de-DE" sz="1000" dirty="0" err="1" smtClean="0"/>
                <a:t>sensor</a:t>
              </a:r>
              <a:r>
                <a:rPr lang="de-DE" sz="1000" dirty="0" smtClean="0"/>
                <a:t>, </a:t>
              </a:r>
              <a:r>
                <a:rPr lang="de-DE" sz="1000" dirty="0" err="1" smtClean="0"/>
                <a:t>shutter</a:t>
              </a:r>
              <a:r>
                <a:rPr lang="de-DE" sz="1000" dirty="0" smtClean="0"/>
                <a:t>): </a:t>
              </a:r>
            </a:p>
            <a:p>
              <a:pPr algn="r"/>
              <a:r>
                <a:rPr lang="de-DE" sz="1000" dirty="0" err="1" smtClean="0"/>
                <a:t>hasLinkTo</a:t>
              </a:r>
              <a:endParaRPr lang="de-DE" sz="1000" dirty="0"/>
            </a:p>
          </p:txBody>
        </p:sp>
        <p:sp>
          <p:nvSpPr>
            <p:cNvPr id="114" name="Ellipse 113"/>
            <p:cNvSpPr/>
            <p:nvPr/>
          </p:nvSpPr>
          <p:spPr>
            <a:xfrm>
              <a:off x="3121636" y="2358972"/>
              <a:ext cx="142876" cy="14287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00"/>
            </a:p>
          </p:txBody>
        </p:sp>
        <p:cxnSp>
          <p:nvCxnSpPr>
            <p:cNvPr id="115" name="Gerade Verbindung 114"/>
            <p:cNvCxnSpPr>
              <a:stCxn id="114" idx="6"/>
              <a:endCxn id="116" idx="1"/>
            </p:cNvCxnSpPr>
            <p:nvPr/>
          </p:nvCxnSpPr>
          <p:spPr>
            <a:xfrm>
              <a:off x="3264512" y="2430411"/>
              <a:ext cx="1473568" cy="1000929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Ellipse 115"/>
            <p:cNvSpPr/>
            <p:nvPr/>
          </p:nvSpPr>
          <p:spPr>
            <a:xfrm>
              <a:off x="4717156" y="3410416"/>
              <a:ext cx="142876" cy="14287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00"/>
            </a:p>
          </p:txBody>
        </p:sp>
        <p:sp>
          <p:nvSpPr>
            <p:cNvPr id="117" name="Ellipse 116"/>
            <p:cNvSpPr/>
            <p:nvPr/>
          </p:nvSpPr>
          <p:spPr>
            <a:xfrm>
              <a:off x="3132980" y="4058488"/>
              <a:ext cx="142876" cy="14287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00"/>
            </a:p>
          </p:txBody>
        </p:sp>
        <p:cxnSp>
          <p:nvCxnSpPr>
            <p:cNvPr id="118" name="Gerade Verbindung 117"/>
            <p:cNvCxnSpPr>
              <a:stCxn id="114" idx="4"/>
              <a:endCxn id="117" idx="0"/>
            </p:cNvCxnSpPr>
            <p:nvPr/>
          </p:nvCxnSpPr>
          <p:spPr>
            <a:xfrm>
              <a:off x="3193074" y="2501849"/>
              <a:ext cx="11344" cy="1556639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Ellipse 118"/>
            <p:cNvSpPr/>
            <p:nvPr/>
          </p:nvSpPr>
          <p:spPr>
            <a:xfrm>
              <a:off x="2066888" y="1198482"/>
              <a:ext cx="142876" cy="14287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00"/>
            </a:p>
          </p:txBody>
        </p:sp>
        <p:cxnSp>
          <p:nvCxnSpPr>
            <p:cNvPr id="120" name="Gerade Verbindung 119"/>
            <p:cNvCxnSpPr>
              <a:stCxn id="119" idx="5"/>
              <a:endCxn id="114" idx="1"/>
            </p:cNvCxnSpPr>
            <p:nvPr/>
          </p:nvCxnSpPr>
          <p:spPr>
            <a:xfrm>
              <a:off x="2188840" y="1320435"/>
              <a:ext cx="953720" cy="1059461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feld 120"/>
            <p:cNvSpPr txBox="1"/>
            <p:nvPr/>
          </p:nvSpPr>
          <p:spPr>
            <a:xfrm>
              <a:off x="654811" y="603667"/>
              <a:ext cx="3299258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dirty="0" err="1" smtClean="0"/>
                <a:t>ape</a:t>
              </a:r>
              <a:r>
                <a:rPr lang="de-DE" sz="1000" baseline="-25000" dirty="0" err="1" smtClean="0"/>
                <a:t>i</a:t>
              </a:r>
              <a:r>
                <a:rPr lang="de-DE" sz="1000" dirty="0" smtClean="0"/>
                <a:t>: </a:t>
              </a:r>
            </a:p>
            <a:p>
              <a:pPr algn="ctr"/>
              <a:r>
                <a:rPr lang="de-DE" sz="1000" dirty="0" smtClean="0"/>
                <a:t>System       Variation </a:t>
              </a:r>
              <a:r>
                <a:rPr lang="de-DE" sz="1000" dirty="0" err="1" smtClean="0"/>
                <a:t>point</a:t>
              </a:r>
              <a:endParaRPr lang="de-DE" sz="1000" dirty="0"/>
            </a:p>
          </p:txBody>
        </p:sp>
        <p:sp>
          <p:nvSpPr>
            <p:cNvPr id="122" name="Rechteck 121"/>
            <p:cNvSpPr/>
            <p:nvPr/>
          </p:nvSpPr>
          <p:spPr>
            <a:xfrm>
              <a:off x="1709442" y="746701"/>
              <a:ext cx="27776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/>
                <a:t>⊓</a:t>
              </a:r>
              <a:endParaRPr lang="de-DE" sz="1400" dirty="0"/>
            </a:p>
          </p:txBody>
        </p:sp>
        <p:sp>
          <p:nvSpPr>
            <p:cNvPr id="123" name="Ellipse 122"/>
            <p:cNvSpPr/>
            <p:nvPr/>
          </p:nvSpPr>
          <p:spPr>
            <a:xfrm>
              <a:off x="4355996" y="1105733"/>
              <a:ext cx="142876" cy="14287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00"/>
            </a:p>
          </p:txBody>
        </p:sp>
        <p:sp>
          <p:nvSpPr>
            <p:cNvPr id="124" name="Textfeld 123"/>
            <p:cNvSpPr txBox="1"/>
            <p:nvPr/>
          </p:nvSpPr>
          <p:spPr>
            <a:xfrm>
              <a:off x="3995936" y="816967"/>
              <a:ext cx="1296144" cy="391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/>
                <a:t>pws</a:t>
              </a:r>
              <a:r>
                <a:rPr lang="de-DE" sz="1000" baseline="-25000" dirty="0" smtClean="0"/>
                <a:t>1</a:t>
              </a:r>
              <a:r>
                <a:rPr lang="de-DE" sz="1000" dirty="0" smtClean="0"/>
                <a:t>: Block</a:t>
              </a:r>
              <a:endParaRPr lang="de-DE" sz="1000" dirty="0"/>
            </a:p>
          </p:txBody>
        </p:sp>
        <p:cxnSp>
          <p:nvCxnSpPr>
            <p:cNvPr id="125" name="Gerade Verbindung 124"/>
            <p:cNvCxnSpPr>
              <a:stCxn id="123" idx="3"/>
              <a:endCxn id="114" idx="7"/>
            </p:cNvCxnSpPr>
            <p:nvPr/>
          </p:nvCxnSpPr>
          <p:spPr>
            <a:xfrm flipH="1">
              <a:off x="3243588" y="1227686"/>
              <a:ext cx="1133332" cy="115221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feld 125"/>
            <p:cNvSpPr txBox="1"/>
            <p:nvPr/>
          </p:nvSpPr>
          <p:spPr>
            <a:xfrm>
              <a:off x="3691659" y="1458358"/>
              <a:ext cx="1967107" cy="767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000" dirty="0" smtClean="0"/>
                <a:t>(pws</a:t>
              </a:r>
              <a:r>
                <a:rPr lang="de-DE" sz="1000" baseline="-25000" dirty="0" smtClean="0"/>
                <a:t>1</a:t>
              </a:r>
              <a:r>
                <a:rPr lang="de-DE" sz="1000" dirty="0" smtClean="0"/>
                <a:t>, </a:t>
              </a:r>
              <a:r>
                <a:rPr lang="de-DE" sz="1000" dirty="0" err="1" smtClean="0"/>
                <a:t>sensor</a:t>
              </a:r>
              <a:r>
                <a:rPr lang="de-DE" sz="1000" dirty="0" smtClean="0"/>
                <a:t>): </a:t>
              </a:r>
            </a:p>
            <a:p>
              <a:pPr algn="r"/>
              <a:r>
                <a:rPr lang="de-DE" sz="1000" dirty="0" err="1" smtClean="0"/>
                <a:t>hasPart</a:t>
              </a:r>
              <a:endParaRPr lang="de-DE" sz="1000" dirty="0"/>
            </a:p>
          </p:txBody>
        </p:sp>
        <p:sp>
          <p:nvSpPr>
            <p:cNvPr id="127" name="Textfeld 126"/>
            <p:cNvSpPr txBox="1"/>
            <p:nvPr/>
          </p:nvSpPr>
          <p:spPr>
            <a:xfrm>
              <a:off x="1793201" y="1889854"/>
              <a:ext cx="1643074" cy="246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dirty="0" err="1" smtClean="0"/>
                <a:t>sensor</a:t>
              </a:r>
              <a:r>
                <a:rPr lang="de-DE" sz="1000" dirty="0" smtClean="0"/>
                <a:t>: </a:t>
              </a:r>
              <a:r>
                <a:rPr lang="de-DE" sz="1000" dirty="0" err="1" smtClean="0"/>
                <a:t>Physical</a:t>
              </a:r>
              <a:endParaRPr lang="de-DE" sz="1000" dirty="0"/>
            </a:p>
          </p:txBody>
        </p:sp>
      </p:grpSp>
      <p:pic>
        <p:nvPicPr>
          <p:cNvPr id="129" name="Grafik 2" descr="APE_ProductTree (Excerpt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10" y="1918862"/>
            <a:ext cx="2523222" cy="123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 sz="1800" b="1" kern="0" dirty="0" smtClean="0"/>
          </a:p>
          <a:p>
            <a:r>
              <a:rPr lang="de-DE" altLang="de-DE" sz="1800" b="1" kern="0" dirty="0" smtClean="0"/>
              <a:t>Identifikation von Varianten</a:t>
            </a:r>
            <a:endParaRPr lang="de-DE" altLang="de-DE" sz="1800" b="1" kern="0" dirty="0"/>
          </a:p>
        </p:txBody>
      </p:sp>
    </p:spTree>
    <p:extLst>
      <p:ext uri="{BB962C8B-B14F-4D97-AF65-F5344CB8AC3E}">
        <p14:creationId xmlns:p14="http://schemas.microsoft.com/office/powerpoint/2010/main" val="39934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spcBef>
                <a:spcPct val="0"/>
              </a:spcBef>
              <a:spcAft>
                <a:spcPts val="1200"/>
              </a:spcAft>
            </a:pPr>
            <a:r>
              <a:rPr lang="de-DE" altLang="de-DE" dirty="0" smtClean="0">
                <a:solidFill>
                  <a:srgbClr val="FF6600"/>
                </a:solidFill>
              </a:rPr>
              <a:t>Sie können nun…</a:t>
            </a:r>
          </a:p>
          <a:p>
            <a:r>
              <a:rPr lang="de-DE" b="0" dirty="0"/>
              <a:t>… </a:t>
            </a:r>
            <a:r>
              <a:rPr lang="de-DE" b="0" dirty="0" smtClean="0"/>
              <a:t>eine </a:t>
            </a:r>
            <a:r>
              <a:rPr lang="de-DE" b="0" dirty="0"/>
              <a:t>neue Variante </a:t>
            </a:r>
            <a:r>
              <a:rPr lang="de-DE" b="0" dirty="0" smtClean="0"/>
              <a:t>eines existierenden komplexen Systems entwickeln.</a:t>
            </a:r>
          </a:p>
          <a:p>
            <a:r>
              <a:rPr lang="de-DE" b="0" dirty="0" smtClean="0"/>
              <a:t>… </a:t>
            </a:r>
            <a:r>
              <a:rPr lang="de-DE" b="0" dirty="0"/>
              <a:t>so viel wie möglich eines </a:t>
            </a:r>
            <a:r>
              <a:rPr lang="de-DE" b="0" dirty="0" smtClean="0"/>
              <a:t>Referenzproduktes bei der Entwicklung einer Variante verwenden.</a:t>
            </a:r>
          </a:p>
          <a:p>
            <a:r>
              <a:rPr lang="de-DE" b="0" dirty="0" smtClean="0"/>
              <a:t>… Methoden und Werkzeuge des Systems-Engineering einsetzen.</a:t>
            </a:r>
          </a:p>
          <a:p>
            <a:r>
              <a:rPr lang="de-DE" b="0" dirty="0" smtClean="0"/>
              <a:t>… sich für eine zukunftsweisendes, modellbasiertes Vorgehen bei der Entwicklung einer Variante entscheiden.</a:t>
            </a:r>
            <a:endParaRPr lang="de-DE" b="0" dirty="0"/>
          </a:p>
          <a:p>
            <a:endParaRPr lang="de-DE" altLang="de-DE" dirty="0" smtClean="0">
              <a:solidFill>
                <a:srgbClr val="FF6600"/>
              </a:solidFill>
            </a:endParaRPr>
          </a:p>
          <a:p>
            <a:r>
              <a:rPr lang="de-DE" altLang="de-DE" dirty="0" smtClean="0">
                <a:solidFill>
                  <a:srgbClr val="FF6600"/>
                </a:solidFill>
              </a:rPr>
              <a:t>Denn…</a:t>
            </a:r>
            <a:endParaRPr lang="de-DE" b="0" dirty="0" smtClean="0"/>
          </a:p>
          <a:p>
            <a:r>
              <a:rPr lang="de-DE" b="0" dirty="0" smtClean="0"/>
              <a:t>… mit dem </a:t>
            </a:r>
            <a:r>
              <a:rPr lang="de-DE" b="0" dirty="0" err="1" smtClean="0"/>
              <a:t>Abox</a:t>
            </a:r>
            <a:r>
              <a:rPr lang="de-DE" b="0" dirty="0" smtClean="0"/>
              <a:t>-Differenz-Operator können Sie automatisch semantische Differenzen berechnen, um die Basis vom variablen Anteil eines komplexen Systems abzugrenzen.</a:t>
            </a:r>
            <a:endParaRPr lang="de-DE" b="0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 sz="1800" b="1" kern="0" dirty="0" smtClean="0"/>
          </a:p>
          <a:p>
            <a:r>
              <a:rPr lang="de-DE" altLang="de-DE" sz="1800" b="1" kern="0" dirty="0" smtClean="0"/>
              <a:t>Zusammenfassung</a:t>
            </a:r>
          </a:p>
        </p:txBody>
      </p:sp>
    </p:spTree>
    <p:extLst>
      <p:ext uri="{BB962C8B-B14F-4D97-AF65-F5344CB8AC3E}">
        <p14:creationId xmlns:p14="http://schemas.microsoft.com/office/powerpoint/2010/main" val="348268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ctr">
              <a:buNone/>
            </a:pPr>
            <a:endParaRPr lang="de-DE" sz="4400" dirty="0" smtClean="0"/>
          </a:p>
          <a:p>
            <a:pPr marL="457200" lvl="1" indent="0" algn="ctr">
              <a:buNone/>
            </a:pPr>
            <a:endParaRPr lang="de-DE" sz="4400" dirty="0"/>
          </a:p>
          <a:p>
            <a:pPr marL="457200" lvl="1" indent="0" algn="ctr">
              <a:buNone/>
            </a:pPr>
            <a:r>
              <a:rPr lang="de-DE" sz="4400" dirty="0" smtClean="0"/>
              <a:t>Vielen Dank!</a:t>
            </a:r>
          </a:p>
          <a:p>
            <a:pPr marL="457200" lvl="1" indent="0" algn="ctr">
              <a:buNone/>
            </a:pPr>
            <a:r>
              <a:rPr lang="de-DE" sz="4400" dirty="0" smtClean="0"/>
              <a:t>Fragen?</a:t>
            </a: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 sz="1800" b="1" kern="0" dirty="0" smtClean="0"/>
          </a:p>
          <a:p>
            <a:endParaRPr lang="de-DE" altLang="de-DE" sz="1800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62950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 sz="1800" b="1" kern="0" dirty="0" smtClean="0"/>
          </a:p>
          <a:p>
            <a:r>
              <a:rPr lang="de-DE" altLang="de-DE" sz="1800" b="1" kern="0" dirty="0" smtClean="0"/>
              <a:t>Varianten</a:t>
            </a:r>
          </a:p>
        </p:txBody>
      </p:sp>
      <p:sp>
        <p:nvSpPr>
          <p:cNvPr id="25" name="Inhaltsplatzhalter 1"/>
          <p:cNvSpPr>
            <a:spLocks noGrp="1"/>
          </p:cNvSpPr>
          <p:nvPr>
            <p:ph idx="1"/>
          </p:nvPr>
        </p:nvSpPr>
        <p:spPr>
          <a:xfrm>
            <a:off x="250825" y="1196975"/>
            <a:ext cx="8642350" cy="5184775"/>
          </a:xfrm>
        </p:spPr>
        <p:txBody>
          <a:bodyPr/>
          <a:lstStyle/>
          <a:p>
            <a:pPr marL="57150" indent="0">
              <a:spcBef>
                <a:spcPct val="0"/>
              </a:spcBef>
              <a:spcAft>
                <a:spcPts val="1200"/>
              </a:spcAft>
            </a:pPr>
            <a:r>
              <a:rPr lang="de-DE" altLang="de-DE" dirty="0" smtClean="0">
                <a:solidFill>
                  <a:srgbClr val="FF6600"/>
                </a:solidFill>
              </a:rPr>
              <a:t>Was sind </a:t>
            </a:r>
            <a:r>
              <a:rPr lang="de-DE" altLang="de-DE" dirty="0">
                <a:solidFill>
                  <a:srgbClr val="FF6600"/>
                </a:solidFill>
              </a:rPr>
              <a:t>Varianten? </a:t>
            </a:r>
          </a:p>
          <a:p>
            <a:pPr lvl="1"/>
            <a:r>
              <a:rPr lang="de-DE" altLang="de-DE" dirty="0" smtClean="0"/>
              <a:t>Variante setzt sich aus einer Basis und einem variablen Anteil zusammen.</a:t>
            </a:r>
            <a:endParaRPr lang="de-DE" altLang="de-DE" dirty="0">
              <a:solidFill>
                <a:srgbClr val="FF6600"/>
              </a:solidFill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1063790" y="2798930"/>
            <a:ext cx="6793575" cy="2160240"/>
            <a:chOff x="1063790" y="2798930"/>
            <a:chExt cx="6793575" cy="2160240"/>
          </a:xfrm>
        </p:grpSpPr>
        <p:sp>
          <p:nvSpPr>
            <p:cNvPr id="2" name="Rechteck 1"/>
            <p:cNvSpPr/>
            <p:nvPr/>
          </p:nvSpPr>
          <p:spPr>
            <a:xfrm>
              <a:off x="2366755" y="2798930"/>
              <a:ext cx="5490610" cy="216024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" name="Ellipse 2"/>
            <p:cNvSpPr/>
            <p:nvPr/>
          </p:nvSpPr>
          <p:spPr>
            <a:xfrm>
              <a:off x="3491880" y="3474005"/>
              <a:ext cx="3195355" cy="81009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Basis</a:t>
              </a:r>
              <a:endParaRPr lang="de-DE" dirty="0"/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2366755" y="2798930"/>
              <a:ext cx="54906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/>
                <a:t>Variabler Anteil</a:t>
              </a:r>
              <a:endParaRPr lang="de-DE" dirty="0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1063790" y="3564015"/>
              <a:ext cx="13051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Variante</a:t>
              </a:r>
              <a:endParaRPr lang="de-DE" dirty="0"/>
            </a:p>
          </p:txBody>
        </p:sp>
      </p:grpSp>
      <p:sp>
        <p:nvSpPr>
          <p:cNvPr id="13" name="Ellipse 12"/>
          <p:cNvSpPr/>
          <p:nvPr/>
        </p:nvSpPr>
        <p:spPr>
          <a:xfrm>
            <a:off x="3491880" y="3474005"/>
            <a:ext cx="3195355" cy="810090"/>
          </a:xfrm>
          <a:prstGeom prst="ellipse">
            <a:avLst/>
          </a:prstGeom>
          <a:solidFill>
            <a:srgbClr val="00B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Basis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91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 sz="1800" b="1" kern="0" dirty="0" smtClean="0"/>
          </a:p>
          <a:p>
            <a:r>
              <a:rPr lang="de-DE" altLang="de-DE" sz="1800" b="1" kern="0" dirty="0" smtClean="0"/>
              <a:t>Varianten des </a:t>
            </a:r>
          </a:p>
          <a:p>
            <a:r>
              <a:rPr lang="de-DE" altLang="de-DE" sz="1800" b="1" kern="0" dirty="0" err="1" smtClean="0"/>
              <a:t>Phasing</a:t>
            </a:r>
            <a:r>
              <a:rPr lang="de-DE" altLang="de-DE" sz="1800" b="1" kern="0" dirty="0" smtClean="0"/>
              <a:t> </a:t>
            </a:r>
            <a:r>
              <a:rPr lang="de-DE" altLang="de-DE" sz="1800" b="1" kern="0" dirty="0" err="1" smtClean="0"/>
              <a:t>Wavefront</a:t>
            </a:r>
            <a:r>
              <a:rPr lang="de-DE" altLang="de-DE" sz="1800" b="1" kern="0" dirty="0" smtClean="0"/>
              <a:t> Sensor</a:t>
            </a:r>
          </a:p>
        </p:txBody>
      </p:sp>
      <p:sp>
        <p:nvSpPr>
          <p:cNvPr id="25" name="Inhaltsplatzhalter 1"/>
          <p:cNvSpPr>
            <a:spLocks noGrp="1"/>
          </p:cNvSpPr>
          <p:nvPr>
            <p:ph idx="1"/>
          </p:nvPr>
        </p:nvSpPr>
        <p:spPr>
          <a:xfrm>
            <a:off x="250825" y="1196975"/>
            <a:ext cx="8642350" cy="5184775"/>
          </a:xfrm>
        </p:spPr>
        <p:txBody>
          <a:bodyPr/>
          <a:lstStyle/>
          <a:p>
            <a:pPr marL="57150" indent="0">
              <a:spcBef>
                <a:spcPct val="0"/>
              </a:spcBef>
              <a:spcAft>
                <a:spcPts val="1200"/>
              </a:spcAft>
            </a:pPr>
            <a:r>
              <a:rPr lang="de-DE" altLang="de-DE" dirty="0" smtClean="0">
                <a:solidFill>
                  <a:srgbClr val="FF6600"/>
                </a:solidFill>
              </a:rPr>
              <a:t>Sind die Komponenten ZEUS, DIPSI und SHAPS Varianten?</a:t>
            </a:r>
            <a:endParaRPr lang="de-DE" altLang="de-DE" dirty="0">
              <a:solidFill>
                <a:srgbClr val="FF6600"/>
              </a:solidFill>
            </a:endParaRPr>
          </a:p>
        </p:txBody>
      </p:sp>
      <p:pic>
        <p:nvPicPr>
          <p:cNvPr id="35" name="Picture 2" descr="C:\Users\SMelzer\Documents\03_Forschung\TdSE2014\Bilder\2014-08-31 APE ProductTree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91" y="1774341"/>
            <a:ext cx="8821278" cy="439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5067055" y="2978950"/>
            <a:ext cx="2340260" cy="13051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Picture 2" descr="C:\Users\SMelzer\Documents\03_Forschung\TdSE 2014\Bilder\Phasing Wavefront Sens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10" y="1774341"/>
            <a:ext cx="8925721" cy="448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stomShape 29"/>
          <p:cNvSpPr/>
          <p:nvPr/>
        </p:nvSpPr>
        <p:spPr>
          <a:xfrm>
            <a:off x="6496860" y="6274020"/>
            <a:ext cx="2485630" cy="2154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de-DE" sz="800" dirty="0" smtClean="0">
                <a:latin typeface="Arial"/>
              </a:rPr>
              <a:t>Quelle: </a:t>
            </a:r>
            <a:r>
              <a:rPr lang="de-DE" sz="800" dirty="0">
                <a:latin typeface="Arial"/>
              </a:rPr>
              <a:t>http://mbse.gfse.de/extdocs/ape.html</a:t>
            </a:r>
            <a:endParaRPr sz="800" dirty="0"/>
          </a:p>
        </p:txBody>
      </p:sp>
    </p:spTree>
    <p:extLst>
      <p:ext uri="{BB962C8B-B14F-4D97-AF65-F5344CB8AC3E}">
        <p14:creationId xmlns:p14="http://schemas.microsoft.com/office/powerpoint/2010/main" val="170067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spcBef>
                <a:spcPct val="0"/>
              </a:spcBef>
              <a:spcAft>
                <a:spcPts val="1200"/>
              </a:spcAft>
            </a:pPr>
            <a:r>
              <a:rPr lang="de-DE" altLang="de-DE" dirty="0" smtClean="0">
                <a:solidFill>
                  <a:srgbClr val="FF6600"/>
                </a:solidFill>
              </a:rPr>
              <a:t>Sind die Komponenten ZEUS, DIPSI und SHAPS Varianten?</a:t>
            </a:r>
          </a:p>
          <a:p>
            <a:pPr lvl="1"/>
            <a:r>
              <a:rPr lang="de-DE" dirty="0" smtClean="0"/>
              <a:t>Gängige Modellierungstools (z.B. </a:t>
            </a:r>
            <a:r>
              <a:rPr lang="de-DE" dirty="0" err="1" smtClean="0"/>
              <a:t>NoMagic</a:t>
            </a:r>
            <a:r>
              <a:rPr lang="de-DE" dirty="0" smtClean="0"/>
              <a:t> Cameo Systems Modeler) unterstützen graphische Differenzen</a:t>
            </a:r>
            <a:endParaRPr lang="de-DE" dirty="0" smtClean="0">
              <a:sym typeface="Wingdings" panose="05000000000000000000" pitchFamily="2" charset="2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 sz="1800" b="1" kern="0" dirty="0" smtClean="0"/>
          </a:p>
          <a:p>
            <a:r>
              <a:rPr lang="de-DE" altLang="de-DE" sz="1800" b="1" kern="0" dirty="0" smtClean="0"/>
              <a:t>Varianten</a:t>
            </a:r>
          </a:p>
        </p:txBody>
      </p:sp>
      <p:pic>
        <p:nvPicPr>
          <p:cNvPr id="3074" name="Picture 2" descr="C:\Users\SMelzer\Documents\03_Forschung\TdSE 2014\Bilder\SHAPS al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50" y="2528900"/>
            <a:ext cx="4954449" cy="188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Melzer\Documents\03_Forschung\TdSE 2014\Bilder\SHAPS n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50" y="4408582"/>
            <a:ext cx="4986200" cy="18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nhaltsplatzhalter 1"/>
          <p:cNvSpPr txBox="1">
            <a:spLocks/>
          </p:cNvSpPr>
          <p:nvPr/>
        </p:nvSpPr>
        <p:spPr bwMode="auto">
          <a:xfrm>
            <a:off x="5382091" y="2577313"/>
            <a:ext cx="3663484" cy="395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lang="de-DE" sz="2000" b="1" dirty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de-DE" sz="2000" dirty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de-DE" sz="2000" dirty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000" dirty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000" dirty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lvl="1"/>
            <a:endParaRPr lang="de-DE" kern="0" dirty="0" smtClean="0"/>
          </a:p>
          <a:p>
            <a:pPr lvl="1"/>
            <a:endParaRPr lang="de-DE" kern="0" dirty="0"/>
          </a:p>
          <a:p>
            <a:pPr lvl="1"/>
            <a:endParaRPr lang="de-DE" kern="0" dirty="0" smtClean="0"/>
          </a:p>
          <a:p>
            <a:pPr lvl="1"/>
            <a:endParaRPr lang="de-DE" kern="0" dirty="0"/>
          </a:p>
          <a:p>
            <a:pPr lvl="1"/>
            <a:endParaRPr lang="de-DE" kern="0" dirty="0" smtClean="0"/>
          </a:p>
          <a:p>
            <a:pPr lvl="1"/>
            <a:endParaRPr lang="de-DE" kern="0" dirty="0"/>
          </a:p>
          <a:p>
            <a:pPr marL="457200" lvl="1" indent="0">
              <a:buNone/>
            </a:pPr>
            <a:endParaRPr lang="de-DE" kern="0" dirty="0" smtClean="0"/>
          </a:p>
          <a:p>
            <a:pPr marL="457200" lvl="1" indent="0">
              <a:buNone/>
            </a:pPr>
            <a:endParaRPr lang="de-DE" kern="0" dirty="0"/>
          </a:p>
          <a:p>
            <a:pPr lvl="1"/>
            <a:r>
              <a:rPr lang="de-DE" kern="0" dirty="0" smtClean="0"/>
              <a:t>Varianten lassen sich nicht identifizieren.</a:t>
            </a:r>
            <a:endParaRPr lang="de-DE" i="1" kern="0" dirty="0"/>
          </a:p>
          <a:p>
            <a:pPr lvl="1"/>
            <a:endParaRPr lang="de-DE" altLang="de-DE" kern="0" dirty="0"/>
          </a:p>
          <a:p>
            <a:pPr marL="457200" lvl="1" indent="0">
              <a:buFont typeface="Wingdings" pitchFamily="2" charset="2"/>
              <a:buNone/>
            </a:pPr>
            <a:endParaRPr lang="de-DE" altLang="de-DE" kern="0" dirty="0"/>
          </a:p>
          <a:p>
            <a:pPr marL="342900" lvl="1" indent="-342900">
              <a:buFont typeface="Wingdings" pitchFamily="2" charset="2"/>
              <a:buNone/>
            </a:pPr>
            <a:endParaRPr lang="de-DE" altLang="de-DE" kern="0" dirty="0"/>
          </a:p>
          <a:p>
            <a:endParaRPr lang="de-DE" kern="0" dirty="0"/>
          </a:p>
        </p:txBody>
      </p:sp>
      <p:sp>
        <p:nvSpPr>
          <p:cNvPr id="7" name="CustomShape 29"/>
          <p:cNvSpPr/>
          <p:nvPr/>
        </p:nvSpPr>
        <p:spPr>
          <a:xfrm>
            <a:off x="3446875" y="6273880"/>
            <a:ext cx="2485630" cy="2154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de-DE" sz="800" dirty="0" smtClean="0">
                <a:latin typeface="Arial"/>
              </a:rPr>
              <a:t>Quelle: </a:t>
            </a:r>
            <a:r>
              <a:rPr lang="de-DE" sz="800" dirty="0">
                <a:latin typeface="Arial"/>
              </a:rPr>
              <a:t>http://mbse.gfse.de/extdocs/ape.html</a:t>
            </a:r>
            <a:endParaRPr sz="800" dirty="0"/>
          </a:p>
        </p:txBody>
      </p:sp>
    </p:spTree>
    <p:extLst>
      <p:ext uri="{BB962C8B-B14F-4D97-AF65-F5344CB8AC3E}">
        <p14:creationId xmlns:p14="http://schemas.microsoft.com/office/powerpoint/2010/main" val="339329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spcBef>
                <a:spcPct val="0"/>
              </a:spcBef>
              <a:spcAft>
                <a:spcPts val="1200"/>
              </a:spcAft>
            </a:pPr>
            <a:r>
              <a:rPr lang="de-DE" altLang="de-DE" dirty="0" smtClean="0">
                <a:solidFill>
                  <a:srgbClr val="FF6600"/>
                </a:solidFill>
              </a:rPr>
              <a:t>Lösungsansatz</a:t>
            </a:r>
            <a:endParaRPr lang="de-DE" altLang="de-DE" dirty="0">
              <a:solidFill>
                <a:srgbClr val="FF6600"/>
              </a:solidFill>
            </a:endParaRPr>
          </a:p>
          <a:p>
            <a:pPr lvl="1"/>
            <a:r>
              <a:rPr lang="de-DE" altLang="de-DE" dirty="0"/>
              <a:t>Berechnung semantischer Differenzen mittels des sogenannten </a:t>
            </a:r>
            <a:r>
              <a:rPr lang="de-DE" altLang="de-DE" b="1" dirty="0" err="1" smtClean="0"/>
              <a:t>Abox</a:t>
            </a:r>
            <a:r>
              <a:rPr lang="de-DE" altLang="de-DE" b="1" dirty="0" smtClean="0"/>
              <a:t>-Differenz-Operators</a:t>
            </a:r>
            <a:endParaRPr lang="de-DE" dirty="0" smtClean="0"/>
          </a:p>
          <a:p>
            <a:pPr lvl="1"/>
            <a:r>
              <a:rPr lang="de-DE" dirty="0" smtClean="0"/>
              <a:t>Automatische Berechnung </a:t>
            </a:r>
            <a:r>
              <a:rPr lang="de-DE" dirty="0"/>
              <a:t>der </a:t>
            </a:r>
            <a:r>
              <a:rPr lang="de-DE" dirty="0" smtClean="0"/>
              <a:t>semantischen Differenz durch Einbeziehung </a:t>
            </a:r>
            <a:r>
              <a:rPr lang="de-DE" dirty="0"/>
              <a:t>einer Wissensbasis </a:t>
            </a:r>
            <a:r>
              <a:rPr lang="de-DE" dirty="0" smtClean="0"/>
              <a:t>(Ontologie) </a:t>
            </a:r>
            <a:r>
              <a:rPr lang="de-DE" dirty="0"/>
              <a:t>zur Identifikation von </a:t>
            </a:r>
            <a:r>
              <a:rPr lang="de-DE" dirty="0" smtClean="0"/>
              <a:t>Varianten </a:t>
            </a:r>
          </a:p>
        </p:txBody>
      </p:sp>
      <p:pic>
        <p:nvPicPr>
          <p:cNvPr id="4" name="Picture 2" descr="C:\Users\SMelzer\Documents\03_Forschung\TdSE2014\Bilder\2014-08-31 APE ProductTreeDiagra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085" y="3191840"/>
            <a:ext cx="3277689" cy="163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feil nach links und rechts 4"/>
          <p:cNvSpPr/>
          <p:nvPr/>
        </p:nvSpPr>
        <p:spPr>
          <a:xfrm>
            <a:off x="3761910" y="4053003"/>
            <a:ext cx="1215135" cy="118580"/>
          </a:xfrm>
          <a:prstGeom prst="leftRightArrow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971600" y="5199001"/>
            <a:ext cx="4590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Frage beantworten: </a:t>
            </a:r>
          </a:p>
          <a:p>
            <a:r>
              <a:rPr lang="de-DE" dirty="0" smtClean="0"/>
              <a:t>Sind die Komponenten ZEUS, DIPSI und SHAPS Varianten?</a:t>
            </a:r>
            <a:endParaRPr lang="de-DE" dirty="0"/>
          </a:p>
        </p:txBody>
      </p:sp>
      <p:sp>
        <p:nvSpPr>
          <p:cNvPr id="9" name="Wolke 8"/>
          <p:cNvSpPr/>
          <p:nvPr/>
        </p:nvSpPr>
        <p:spPr>
          <a:xfrm>
            <a:off x="971600" y="3416865"/>
            <a:ext cx="2385265" cy="1201029"/>
          </a:xfrm>
          <a:prstGeom prst="cloud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Ontologie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 sz="1800" b="1" kern="0" dirty="0" smtClean="0"/>
          </a:p>
          <a:p>
            <a:r>
              <a:rPr lang="de-DE" altLang="de-DE" sz="1800" b="1" kern="0" dirty="0" smtClean="0"/>
              <a:t>Varianten identifizieren</a:t>
            </a:r>
          </a:p>
        </p:txBody>
      </p:sp>
      <p:pic>
        <p:nvPicPr>
          <p:cNvPr id="2050" name="Picture 2" descr="C:\Users\SMelzer\Documents\03_Forschung\TdSE 2014\Bilder\Phasing Wavefront Sens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085" y="4869160"/>
            <a:ext cx="3279871" cy="164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stomShape 29"/>
          <p:cNvSpPr/>
          <p:nvPr/>
        </p:nvSpPr>
        <p:spPr>
          <a:xfrm>
            <a:off x="6181825" y="6408895"/>
            <a:ext cx="2485630" cy="2154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de-DE" sz="800" dirty="0" smtClean="0">
                <a:latin typeface="Arial"/>
              </a:rPr>
              <a:t>Quelle: </a:t>
            </a:r>
            <a:r>
              <a:rPr lang="de-DE" sz="800" dirty="0">
                <a:latin typeface="Arial"/>
              </a:rPr>
              <a:t>http://mbse.gfse.de/extdocs/ape.html</a:t>
            </a:r>
            <a:endParaRPr sz="800" dirty="0"/>
          </a:p>
        </p:txBody>
      </p:sp>
    </p:spTree>
    <p:extLst>
      <p:ext uri="{BB962C8B-B14F-4D97-AF65-F5344CB8AC3E}">
        <p14:creationId xmlns:p14="http://schemas.microsoft.com/office/powerpoint/2010/main" val="14942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7150" indent="0">
                  <a:spcBef>
                    <a:spcPct val="0"/>
                  </a:spcBef>
                  <a:spcAft>
                    <a:spcPts val="1200"/>
                  </a:spcAft>
                </a:pPr>
                <a:r>
                  <a:rPr lang="de-DE" altLang="de-DE" dirty="0" smtClean="0">
                    <a:solidFill>
                      <a:srgbClr val="FF6600"/>
                    </a:solidFill>
                  </a:rPr>
                  <a:t>Sprache zur Wissensrepräsentation</a:t>
                </a:r>
                <a:endParaRPr lang="de-DE" altLang="de-DE" b="1" dirty="0" smtClean="0"/>
              </a:p>
              <a:p>
                <a:pPr lvl="1"/>
                <a:r>
                  <a:rPr lang="de-DE" altLang="de-DE" dirty="0" err="1"/>
                  <a:t>Beschreibungslogiken</a:t>
                </a:r>
                <a:r>
                  <a:rPr lang="de-DE" altLang="de-DE" dirty="0"/>
                  <a:t> sind eine Familie von Sprachen zur Wissensrepräsentation in Form von Klassen und Beziehungen.</a:t>
                </a:r>
              </a:p>
              <a:p>
                <a:pPr lvl="1"/>
                <a:endParaRPr lang="de-DE" altLang="de-DE" dirty="0" smtClean="0"/>
              </a:p>
              <a:p>
                <a:pPr lvl="1"/>
                <a:r>
                  <a:rPr lang="de-DE" altLang="de-DE" dirty="0" smtClean="0"/>
                  <a:t>Verwendung der Beschreibungslogik </a:t>
                </a:r>
                <a:r>
                  <a:rPr lang="de-DE" altLang="de-DE" b="1" dirty="0" smtClean="0"/>
                  <a:t>ALC</a:t>
                </a:r>
                <a:r>
                  <a:rPr lang="de-DE" altLang="de-DE" dirty="0" smtClean="0"/>
                  <a:t> </a:t>
                </a:r>
                <a:r>
                  <a:rPr lang="de-DE" altLang="de-DE" dirty="0"/>
                  <a:t>(</a:t>
                </a:r>
                <a:r>
                  <a:rPr lang="de-DE" altLang="de-DE" b="1" dirty="0"/>
                  <a:t>A</a:t>
                </a:r>
                <a:r>
                  <a:rPr lang="de-DE" altLang="de-DE" dirty="0"/>
                  <a:t>ttribute </a:t>
                </a:r>
                <a:r>
                  <a:rPr lang="de-DE" altLang="de-DE" dirty="0" err="1" smtClean="0"/>
                  <a:t>Concept</a:t>
                </a:r>
                <a:r>
                  <a:rPr lang="de-DE" altLang="de-DE" dirty="0" smtClean="0"/>
                  <a:t> </a:t>
                </a:r>
                <a:r>
                  <a:rPr lang="de-DE" altLang="de-DE" b="1" dirty="0"/>
                  <a:t>L</a:t>
                </a:r>
                <a:r>
                  <a:rPr lang="de-DE" altLang="de-DE" dirty="0"/>
                  <a:t>anguage </a:t>
                </a:r>
                <a:r>
                  <a:rPr lang="de-DE" altLang="de-DE" dirty="0" err="1"/>
                  <a:t>with</a:t>
                </a:r>
                <a:r>
                  <a:rPr lang="de-DE" altLang="de-DE" dirty="0"/>
                  <a:t> </a:t>
                </a:r>
                <a:r>
                  <a:rPr lang="de-DE" altLang="de-DE" b="1" dirty="0" err="1"/>
                  <a:t>C</a:t>
                </a:r>
                <a:r>
                  <a:rPr lang="de-DE" altLang="de-DE" dirty="0" err="1"/>
                  <a:t>omplement</a:t>
                </a:r>
                <a:r>
                  <a:rPr lang="de-DE" altLang="de-DE" dirty="0" smtClean="0"/>
                  <a:t>)</a:t>
                </a:r>
              </a:p>
              <a:p>
                <a:pPr lvl="1"/>
                <a:endParaRPr lang="de-DE" altLang="de-DE" dirty="0"/>
              </a:p>
              <a:p>
                <a:pPr lvl="1"/>
                <a:r>
                  <a:rPr lang="de-DE" dirty="0"/>
                  <a:t>Die Formalisierung der </a:t>
                </a:r>
                <a:r>
                  <a:rPr lang="de-DE" dirty="0" smtClean="0"/>
                  <a:t>Ontologie </a:t>
                </a:r>
                <a:r>
                  <a:rPr lang="de-DE" dirty="0"/>
                  <a:t>lautet: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dirty="0">
                        <a:latin typeface="Cambria Math"/>
                      </a:rPr>
                      <m:t>Σ</m:t>
                    </m:r>
                    <m:r>
                      <a:rPr lang="de-DE" dirty="0">
                        <a:latin typeface="Cambria Math"/>
                      </a:rPr>
                      <m:t>= </m:t>
                    </m:r>
                  </m:oMath>
                </a14:m>
                <a:r>
                  <a:rPr lang="de-DE" i="1" dirty="0"/>
                  <a:t>(</a:t>
                </a:r>
                <a:r>
                  <a:rPr lang="de-DE" i="1" dirty="0" err="1"/>
                  <a:t>Tbox</a:t>
                </a:r>
                <a:r>
                  <a:rPr lang="de-DE" i="1" dirty="0"/>
                  <a:t>, </a:t>
                </a:r>
                <a:r>
                  <a:rPr lang="de-DE" i="1" dirty="0" err="1"/>
                  <a:t>Abox</a:t>
                </a:r>
                <a:r>
                  <a:rPr lang="de-DE" i="1" dirty="0"/>
                  <a:t>)</a:t>
                </a:r>
              </a:p>
              <a:p>
                <a:pPr lvl="1"/>
                <a:endParaRPr lang="de-DE" altLang="de-DE" dirty="0" smtClean="0"/>
              </a:p>
              <a:p>
                <a:pPr marL="457200" lvl="1" indent="0">
                  <a:buNone/>
                </a:pPr>
                <a:endParaRPr lang="de-DE" altLang="de-DE" dirty="0"/>
              </a:p>
              <a:p>
                <a:pPr marL="342900" lvl="1" indent="-342900">
                  <a:buNone/>
                </a:pPr>
                <a:endParaRPr lang="de-DE" alt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1" t="-47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altLang="de-DE" sz="1800" b="1" kern="0" dirty="0" smtClean="0"/>
              <a:t>Beschreibungslogik</a:t>
            </a:r>
          </a:p>
          <a:p>
            <a:r>
              <a:rPr lang="de-DE" altLang="de-DE" sz="1800" b="1" kern="0" dirty="0" smtClean="0"/>
              <a:t>Attribute </a:t>
            </a:r>
            <a:r>
              <a:rPr lang="de-DE" altLang="de-DE" sz="1800" b="1" kern="0" dirty="0" err="1" smtClean="0"/>
              <a:t>Concept</a:t>
            </a:r>
            <a:r>
              <a:rPr lang="de-DE" altLang="de-DE" sz="1800" b="1" kern="0" dirty="0" smtClean="0"/>
              <a:t> Language </a:t>
            </a:r>
            <a:r>
              <a:rPr lang="de-DE" altLang="de-DE" sz="1800" b="1" kern="0" dirty="0" err="1" smtClean="0"/>
              <a:t>with</a:t>
            </a:r>
            <a:r>
              <a:rPr lang="de-DE" altLang="de-DE" sz="1800" b="1" kern="0" dirty="0" smtClean="0"/>
              <a:t> </a:t>
            </a:r>
            <a:r>
              <a:rPr lang="de-DE" altLang="de-DE" sz="1800" b="1" kern="0" dirty="0" err="1" smtClean="0"/>
              <a:t>Complement</a:t>
            </a:r>
            <a:r>
              <a:rPr lang="de-DE" altLang="de-DE" sz="1800" b="1" kern="0" dirty="0" smtClean="0"/>
              <a:t> (ALC)</a:t>
            </a:r>
          </a:p>
        </p:txBody>
      </p:sp>
    </p:spTree>
    <p:extLst>
      <p:ext uri="{BB962C8B-B14F-4D97-AF65-F5344CB8AC3E}">
        <p14:creationId xmlns:p14="http://schemas.microsoft.com/office/powerpoint/2010/main" val="2601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Wolke 14"/>
          <p:cNvSpPr/>
          <p:nvPr/>
        </p:nvSpPr>
        <p:spPr>
          <a:xfrm>
            <a:off x="521550" y="1673805"/>
            <a:ext cx="8271077" cy="4860540"/>
          </a:xfrm>
          <a:prstGeom prst="cloud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          Ontologie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spcBef>
                <a:spcPct val="0"/>
              </a:spcBef>
              <a:spcAft>
                <a:spcPts val="1200"/>
              </a:spcAft>
            </a:pPr>
            <a:r>
              <a:rPr lang="de-DE" altLang="de-DE" dirty="0">
                <a:solidFill>
                  <a:srgbClr val="FF6600"/>
                </a:solidFill>
              </a:rPr>
              <a:t>Beschreibungslogik zur Repräsentation von </a:t>
            </a:r>
            <a:r>
              <a:rPr lang="de-DE" altLang="de-DE" dirty="0" smtClean="0">
                <a:solidFill>
                  <a:srgbClr val="FF6600"/>
                </a:solidFill>
              </a:rPr>
              <a:t>Wissen</a:t>
            </a:r>
            <a:endParaRPr lang="de-DE" altLang="de-DE" dirty="0">
              <a:solidFill>
                <a:srgbClr val="FF6600"/>
              </a:solidFill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1577906" y="2483895"/>
            <a:ext cx="2634054" cy="2756920"/>
            <a:chOff x="1577906" y="2483895"/>
            <a:chExt cx="2634054" cy="2756920"/>
          </a:xfrm>
        </p:grpSpPr>
        <p:sp>
          <p:nvSpPr>
            <p:cNvPr id="8" name="Textfeld 7"/>
            <p:cNvSpPr txBox="1"/>
            <p:nvPr/>
          </p:nvSpPr>
          <p:spPr>
            <a:xfrm>
              <a:off x="2716578" y="4779150"/>
              <a:ext cx="8653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 smtClean="0"/>
                <a:t>Tbox</a:t>
              </a:r>
              <a:endParaRPr lang="de-DE" dirty="0"/>
            </a:p>
          </p:txBody>
        </p:sp>
        <p:pic>
          <p:nvPicPr>
            <p:cNvPr id="12" name="Picture 9" descr="M:\Downloads\box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8265" y="3440977"/>
              <a:ext cx="1943665" cy="144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Gebogener Pfeil 13"/>
            <p:cNvSpPr/>
            <p:nvPr/>
          </p:nvSpPr>
          <p:spPr bwMode="auto">
            <a:xfrm>
              <a:off x="1690525" y="3158970"/>
              <a:ext cx="1423987" cy="1373187"/>
            </a:xfrm>
            <a:prstGeom prst="circularArrow">
              <a:avLst>
                <a:gd name="adj1" fmla="val 12464"/>
                <a:gd name="adj2" fmla="val 973800"/>
                <a:gd name="adj3" fmla="val 20685983"/>
                <a:gd name="adj4" fmla="val 16294113"/>
                <a:gd name="adj5" fmla="val 12768"/>
              </a:avLst>
            </a:prstGeom>
            <a:solidFill>
              <a:schemeClr val="accent5">
                <a:lumMod val="90000"/>
              </a:schemeClr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8" name="Textfeld 17"/>
            <p:cNvSpPr txBox="1">
              <a:spLocks noChangeArrowheads="1"/>
            </p:cNvSpPr>
            <p:nvPr/>
          </p:nvSpPr>
          <p:spPr bwMode="auto">
            <a:xfrm>
              <a:off x="1577906" y="2483895"/>
              <a:ext cx="263405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sz="1800" dirty="0" smtClean="0"/>
                <a:t>Wissen </a:t>
              </a:r>
              <a:r>
                <a:rPr lang="de-DE" sz="1800" dirty="0"/>
                <a:t>über Begriffe </a:t>
              </a:r>
              <a:endParaRPr lang="de-DE" sz="1800" dirty="0" smtClean="0"/>
            </a:p>
            <a:p>
              <a:r>
                <a:rPr lang="de-DE" sz="1800" dirty="0" smtClean="0"/>
                <a:t>(</a:t>
              </a:r>
              <a:r>
                <a:rPr lang="de-DE" sz="1800" dirty="0"/>
                <a:t>Konzepte und Rollen)</a:t>
              </a:r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5607115" y="2483894"/>
            <a:ext cx="2593531" cy="2756921"/>
            <a:chOff x="5607115" y="2483894"/>
            <a:chExt cx="2593531" cy="2756921"/>
          </a:xfrm>
        </p:grpSpPr>
        <p:sp>
          <p:nvSpPr>
            <p:cNvPr id="10" name="Textfeld 9"/>
            <p:cNvSpPr txBox="1"/>
            <p:nvPr/>
          </p:nvSpPr>
          <p:spPr>
            <a:xfrm>
              <a:off x="6655549" y="4779150"/>
              <a:ext cx="8867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Abox</a:t>
              </a:r>
              <a:endParaRPr lang="de-DE" dirty="0"/>
            </a:p>
          </p:txBody>
        </p:sp>
        <p:pic>
          <p:nvPicPr>
            <p:cNvPr id="16" name="Picture 9" descr="M:\Downloads\box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0982" y="3449371"/>
              <a:ext cx="1943665" cy="144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Gebogener Pfeil 16"/>
            <p:cNvSpPr/>
            <p:nvPr/>
          </p:nvSpPr>
          <p:spPr bwMode="auto">
            <a:xfrm flipH="1">
              <a:off x="6626057" y="3130225"/>
              <a:ext cx="1411328" cy="1446937"/>
            </a:xfrm>
            <a:prstGeom prst="circularArrow">
              <a:avLst>
                <a:gd name="adj1" fmla="val 12464"/>
                <a:gd name="adj2" fmla="val 973800"/>
                <a:gd name="adj3" fmla="val 20685983"/>
                <a:gd name="adj4" fmla="val 16294113"/>
                <a:gd name="adj5" fmla="val 12768"/>
              </a:avLst>
            </a:prstGeom>
            <a:solidFill>
              <a:schemeClr val="accent5">
                <a:lumMod val="90000"/>
              </a:schemeClr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9" name="Textfeld 18"/>
            <p:cNvSpPr txBox="1">
              <a:spLocks noChangeArrowheads="1"/>
            </p:cNvSpPr>
            <p:nvPr/>
          </p:nvSpPr>
          <p:spPr bwMode="auto">
            <a:xfrm>
              <a:off x="5607115" y="2483894"/>
              <a:ext cx="259353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sz="1800" dirty="0"/>
                <a:t>Wissen </a:t>
              </a:r>
              <a:r>
                <a:rPr lang="de-DE" sz="1800" dirty="0" smtClean="0"/>
                <a:t>über einzelne </a:t>
              </a:r>
            </a:p>
            <a:p>
              <a:r>
                <a:rPr lang="de-DE" sz="1800" dirty="0" smtClean="0"/>
                <a:t>Objekte (Instanzen)</a:t>
              </a:r>
              <a:endParaRPr lang="de-DE" sz="1800" dirty="0"/>
            </a:p>
          </p:txBody>
        </p:sp>
      </p:grpSp>
      <p:sp>
        <p:nvSpPr>
          <p:cNvPr id="22" name="Textfeld 21"/>
          <p:cNvSpPr txBox="1"/>
          <p:nvPr/>
        </p:nvSpPr>
        <p:spPr>
          <a:xfrm>
            <a:off x="5516410" y="5286399"/>
            <a:ext cx="328606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i="1" dirty="0" smtClean="0"/>
              <a:t>„Es gibt eine Instanz </a:t>
            </a:r>
            <a:r>
              <a:rPr lang="de-DE" sz="2000" i="1" dirty="0" err="1" smtClean="0"/>
              <a:t>zeus</a:t>
            </a:r>
            <a:r>
              <a:rPr lang="de-DE" sz="2000" i="1" dirty="0" smtClean="0"/>
              <a:t> vom Konzept ZEUS.“</a:t>
            </a:r>
            <a:endParaRPr lang="de-DE" sz="2000" i="1" dirty="0"/>
          </a:p>
        </p:txBody>
      </p:sp>
      <p:sp>
        <p:nvSpPr>
          <p:cNvPr id="23" name="Textfeld 22"/>
          <p:cNvSpPr txBox="1"/>
          <p:nvPr/>
        </p:nvSpPr>
        <p:spPr>
          <a:xfrm>
            <a:off x="1466655" y="5274205"/>
            <a:ext cx="3704237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i="1" dirty="0" smtClean="0"/>
              <a:t>„ZEUS ist eine Spezialisierung des </a:t>
            </a:r>
            <a:r>
              <a:rPr lang="de-DE" sz="2000" i="1" dirty="0" err="1" smtClean="0"/>
              <a:t>PhasingWavefrontSensor</a:t>
            </a:r>
            <a:r>
              <a:rPr lang="de-DE" sz="2000" i="1" dirty="0" smtClean="0"/>
              <a:t>.“</a:t>
            </a:r>
            <a:endParaRPr lang="de-DE" sz="2000" i="1" dirty="0"/>
          </a:p>
        </p:txBody>
      </p:sp>
      <p:sp>
        <p:nvSpPr>
          <p:cNvPr id="20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 sz="1800" b="1" kern="0" dirty="0" smtClean="0"/>
          </a:p>
          <a:p>
            <a:r>
              <a:rPr lang="de-DE" altLang="de-DE" sz="1800" b="1" kern="0" dirty="0" smtClean="0"/>
              <a:t>Ontologie</a:t>
            </a:r>
          </a:p>
        </p:txBody>
      </p:sp>
    </p:spTree>
    <p:extLst>
      <p:ext uri="{BB962C8B-B14F-4D97-AF65-F5344CB8AC3E}">
        <p14:creationId xmlns:p14="http://schemas.microsoft.com/office/powerpoint/2010/main" val="380650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Standarddesign">
  <a:themeElements>
    <a:clrScheme name="Standarddesign 15">
      <a:dk1>
        <a:srgbClr val="000099"/>
      </a:dk1>
      <a:lt1>
        <a:srgbClr val="FFFFFF"/>
      </a:lt1>
      <a:dk2>
        <a:srgbClr val="000099"/>
      </a:dk2>
      <a:lt2>
        <a:srgbClr val="6699FF"/>
      </a:lt2>
      <a:accent1>
        <a:srgbClr val="2DC6D6"/>
      </a:accent1>
      <a:accent2>
        <a:srgbClr val="F4C600"/>
      </a:accent2>
      <a:accent3>
        <a:srgbClr val="FFFFFF"/>
      </a:accent3>
      <a:accent4>
        <a:srgbClr val="000082"/>
      </a:accent4>
      <a:accent5>
        <a:srgbClr val="ADDFE8"/>
      </a:accent5>
      <a:accent6>
        <a:srgbClr val="DDB300"/>
      </a:accent6>
      <a:hlink>
        <a:srgbClr val="2DC6D6"/>
      </a:hlink>
      <a:folHlink>
        <a:srgbClr val="000099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2DC6D6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4">
        <a:dk1>
          <a:srgbClr val="000099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82"/>
        </a:accent4>
        <a:accent5>
          <a:srgbClr val="DAEDEF"/>
        </a:accent5>
        <a:accent6>
          <a:srgbClr val="2D2D8A"/>
        </a:accent6>
        <a:hlink>
          <a:srgbClr val="2DC6D6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5">
        <a:dk1>
          <a:srgbClr val="000099"/>
        </a:dk1>
        <a:lt1>
          <a:srgbClr val="FFFFFF"/>
        </a:lt1>
        <a:dk2>
          <a:srgbClr val="000099"/>
        </a:dk2>
        <a:lt2>
          <a:srgbClr val="6699FF"/>
        </a:lt2>
        <a:accent1>
          <a:srgbClr val="2DC6D6"/>
        </a:accent1>
        <a:accent2>
          <a:srgbClr val="F4C600"/>
        </a:accent2>
        <a:accent3>
          <a:srgbClr val="FFFFFF"/>
        </a:accent3>
        <a:accent4>
          <a:srgbClr val="000082"/>
        </a:accent4>
        <a:accent5>
          <a:srgbClr val="ADDFE8"/>
        </a:accent5>
        <a:accent6>
          <a:srgbClr val="DDB300"/>
        </a:accent6>
        <a:hlink>
          <a:srgbClr val="2DC6D6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3129</Words>
  <Application>Microsoft Office PowerPoint</Application>
  <PresentationFormat>Bildschirmpräsentation (4:3)</PresentationFormat>
  <Paragraphs>734</Paragraphs>
  <Slides>32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3" baseType="lpstr">
      <vt:lpstr>Standarddesign</vt:lpstr>
      <vt:lpstr>Identifikation von Varianten durch Berechnung der semantischen Differenz von Modellen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Administrator</dc:creator>
  <cp:lastModifiedBy>Sylvia Melzer</cp:lastModifiedBy>
  <cp:revision>2033</cp:revision>
  <dcterms:created xsi:type="dcterms:W3CDTF">2008-07-20T12:33:53Z</dcterms:created>
  <dcterms:modified xsi:type="dcterms:W3CDTF">2014-11-13T18:55:43Z</dcterms:modified>
</cp:coreProperties>
</file>