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89" r:id="rId3"/>
    <p:sldId id="312" r:id="rId4"/>
    <p:sldId id="311" r:id="rId5"/>
    <p:sldId id="260" r:id="rId6"/>
    <p:sldId id="297" r:id="rId7"/>
    <p:sldId id="291" r:id="rId8"/>
    <p:sldId id="298" r:id="rId9"/>
    <p:sldId id="299" r:id="rId10"/>
    <p:sldId id="300" r:id="rId11"/>
    <p:sldId id="267" r:id="rId12"/>
    <p:sldId id="301" r:id="rId13"/>
    <p:sldId id="302" r:id="rId14"/>
    <p:sldId id="303" r:id="rId15"/>
    <p:sldId id="304" r:id="rId16"/>
    <p:sldId id="307" r:id="rId17"/>
    <p:sldId id="308" r:id="rId18"/>
    <p:sldId id="309" r:id="rId19"/>
    <p:sldId id="306" r:id="rId20"/>
    <p:sldId id="314" r:id="rId21"/>
    <p:sldId id="315" r:id="rId22"/>
    <p:sldId id="313" r:id="rId23"/>
  </p:sldIdLst>
  <p:sldSz cx="9144000" cy="6858000" type="screen4x3"/>
  <p:notesSz cx="6669088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  <a:srgbClr val="000099"/>
    <a:srgbClr val="000000"/>
    <a:srgbClr val="FF9900"/>
    <a:srgbClr val="FF9933"/>
    <a:srgbClr val="CC6600"/>
    <a:srgbClr val="FF66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4" autoAdjust="0"/>
    <p:restoredTop sz="88619" autoAdjust="0"/>
  </p:normalViewPr>
  <p:slideViewPr>
    <p:cSldViewPr snapToObjects="1">
      <p:cViewPr varScale="1">
        <p:scale>
          <a:sx n="75" d="100"/>
          <a:sy n="75" d="100"/>
        </p:scale>
        <p:origin x="-18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1" y="-72"/>
      </p:cViewPr>
      <p:guideLst>
        <p:guide orient="horz" pos="3109"/>
        <p:guide pos="210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r">
              <a:defRPr sz="1100"/>
            </a:lvl1pPr>
          </a:lstStyle>
          <a:p>
            <a:fld id="{AC7E1B9D-2039-4134-8E78-799F41B2157D}" type="datetimeFigureOut">
              <a:rPr lang="de-DE" smtClean="0"/>
              <a:t>11.11.2015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461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r">
              <a:defRPr sz="1100"/>
            </a:lvl1pPr>
          </a:lstStyle>
          <a:p>
            <a:fld id="{9AB59C22-0123-4692-8A70-D3C153A02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12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defTabSz="94523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algn="r" defTabSz="94523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689017"/>
            <a:ext cx="5335867" cy="44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5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defTabSz="94523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378035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algn="r" defTabSz="945231">
              <a:defRPr sz="1200">
                <a:cs typeface="+mn-cs"/>
              </a:defRPr>
            </a:lvl1pPr>
          </a:lstStyle>
          <a:p>
            <a:pPr>
              <a:defRPr/>
            </a:pPr>
            <a:fld id="{C40C2D1F-FE9F-45BA-9431-C5A1FCA6D5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940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2362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Vielfältigkeit des Variantenbegriffs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30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2362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Fokus in diesem Beitrag: Galley; Galley=Flugzeugbordküche; Beim Borden geht man dran vorbei; hier Flugzeugbordküche im Heck</a:t>
            </a:r>
          </a:p>
          <a:p>
            <a:r>
              <a:rPr lang="de-DE" dirty="0" smtClean="0"/>
              <a:t>Galley in 3 Segmente aufgeteilt, Segmente lassen ein Muster erkennen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0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Flugzeug gleich</a:t>
            </a:r>
          </a:p>
          <a:p>
            <a:r>
              <a:rPr lang="de-DE" dirty="0" smtClean="0"/>
              <a:t>Wie kommt Galley rein bei unterschiedlichen Service-Konzepten?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Variantengerechte</a:t>
            </a:r>
            <a:r>
              <a:rPr lang="de-DE" baseline="0" dirty="0" smtClean="0">
                <a:sym typeface="Wingdings" panose="05000000000000000000" pitchFamily="2" charset="2"/>
              </a:rPr>
              <a:t> Konstruktion einer Galley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41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Differenzierender Anteil nur in Hinblick einer Produktfamilie vorhanden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68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2362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2520">
              <a:defRPr/>
            </a:pPr>
            <a:r>
              <a:rPr lang="de-DE" altLang="de-DE" b="0" dirty="0" smtClean="0"/>
              <a:t>Ausgehend von einer hohen Marktvarianz (externe Vielfalt) wird die interne Varianz und/oder die Prozesskomplexität auf eine geringere interne Vielfalt reduziert.</a:t>
            </a:r>
          </a:p>
          <a:p>
            <a:pPr defTabSz="872520">
              <a:defRPr/>
            </a:pPr>
            <a:endParaRPr lang="de-DE" altLang="de-DE" dirty="0" smtClean="0">
              <a:solidFill>
                <a:srgbClr val="FF660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20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2362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Formal wird dazu die ACRE-Ontologie [HPB12] um die Kontext-Spezialisierung „Vielfaltskontext“ erweitert.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Der Vielfaltskontext repräsentiert die Menge potentiell varianter Eigenschaften aus Sicht verschiedener Stakeholder (d.h. die externe Vielfalt) und unterstützt die frühzeitige und kontinuierliche Analyse von Stakeholder-Anforderungen in Bezug auf die interne Vielfalt.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52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61071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6107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0" y="6589713"/>
            <a:ext cx="9144000" cy="1587"/>
          </a:xfrm>
          <a:prstGeom prst="line">
            <a:avLst/>
          </a:prstGeom>
          <a:noFill/>
          <a:ln w="38100">
            <a:solidFill>
              <a:srgbClr val="2DC6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85750" y="6597650"/>
            <a:ext cx="1782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 smtClean="0">
                <a:cs typeface="+mn-cs"/>
              </a:rPr>
              <a:t>www.tuhh.de/fks</a:t>
            </a:r>
            <a:endParaRPr lang="de-DE" sz="1000" dirty="0"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5697125" y="6627813"/>
            <a:ext cx="3326225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r">
              <a:lnSpc>
                <a:spcPct val="80000"/>
              </a:lnSpc>
              <a:spcBef>
                <a:spcPct val="30000"/>
              </a:spcBef>
            </a:pPr>
            <a:r>
              <a:rPr lang="de-DE" sz="1000" dirty="0" smtClean="0"/>
              <a:t>11.-13. November 2015 </a:t>
            </a:r>
            <a:r>
              <a:rPr lang="de-DE" sz="1000" dirty="0"/>
              <a:t>- © </a:t>
            </a:r>
            <a:r>
              <a:rPr lang="de-DE" sz="1000" dirty="0" smtClean="0"/>
              <a:t>Sylvia Melzer </a:t>
            </a:r>
            <a:r>
              <a:rPr lang="de-DE" sz="1000" dirty="0"/>
              <a:t>- Seite </a:t>
            </a:r>
            <a:fld id="{2AC43F91-A628-49A8-94C6-FFBF64A4DA6D}" type="slidenum">
              <a:rPr lang="de-DE" sz="1000"/>
              <a:pPr algn="r">
                <a:lnSpc>
                  <a:spcPct val="80000"/>
                </a:lnSpc>
                <a:spcBef>
                  <a:spcPct val="30000"/>
                </a:spcBef>
              </a:pPr>
              <a:t>‹Nr.›</a:t>
            </a:fld>
            <a:endParaRPr lang="de-DE" sz="1000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2DC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32" name="Picture 34" descr="tulogo_invers_druck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7913" y="104775"/>
            <a:ext cx="27368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50"/>
          <p:cNvGrpSpPr>
            <a:grpSpLocks/>
          </p:cNvGrpSpPr>
          <p:nvPr/>
        </p:nvGrpSpPr>
        <p:grpSpPr bwMode="auto">
          <a:xfrm>
            <a:off x="28575" y="34925"/>
            <a:ext cx="2870200" cy="855663"/>
            <a:chOff x="-5" y="28"/>
            <a:chExt cx="1808" cy="539"/>
          </a:xfrm>
        </p:grpSpPr>
        <p:sp>
          <p:nvSpPr>
            <p:cNvPr id="1061" name="Text Box 37"/>
            <p:cNvSpPr txBox="1">
              <a:spLocks noChangeArrowheads="1"/>
            </p:cNvSpPr>
            <p:nvPr userDrawn="1"/>
          </p:nvSpPr>
          <p:spPr bwMode="auto">
            <a:xfrm>
              <a:off x="212" y="32"/>
              <a:ext cx="145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  <a:t>Institut für Flugzeug-</a:t>
              </a:r>
              <a:b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</a:br>
              <a: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  <a:t>Kabinensysteme</a:t>
              </a:r>
            </a:p>
          </p:txBody>
        </p:sp>
        <p:sp>
          <p:nvSpPr>
            <p:cNvPr id="1062" name="AutoShape 38"/>
            <p:cNvSpPr>
              <a:spLocks noChangeArrowheads="1"/>
            </p:cNvSpPr>
            <p:nvPr userDrawn="1"/>
          </p:nvSpPr>
          <p:spPr bwMode="auto">
            <a:xfrm>
              <a:off x="154" y="28"/>
              <a:ext cx="250" cy="378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auto">
            <a:xfrm>
              <a:off x="1" y="32"/>
              <a:ext cx="15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auto">
            <a:xfrm>
              <a:off x="1" y="396"/>
              <a:ext cx="1654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auto">
            <a:xfrm>
              <a:off x="1651" y="395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auto">
            <a:xfrm>
              <a:off x="1" y="463"/>
              <a:ext cx="1709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7" name="AutoShape 43"/>
            <p:cNvSpPr>
              <a:spLocks noChangeArrowheads="1"/>
            </p:cNvSpPr>
            <p:nvPr userDrawn="1"/>
          </p:nvSpPr>
          <p:spPr bwMode="auto">
            <a:xfrm>
              <a:off x="1708" y="462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1" y="531"/>
              <a:ext cx="1767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9" name="AutoShape 45"/>
            <p:cNvSpPr>
              <a:spLocks noChangeArrowheads="1"/>
            </p:cNvSpPr>
            <p:nvPr userDrawn="1"/>
          </p:nvSpPr>
          <p:spPr bwMode="auto">
            <a:xfrm>
              <a:off x="1766" y="530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-5" y="194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>
                  <a:solidFill>
                    <a:srgbClr val="2DC6D6"/>
                  </a:solidFill>
                  <a:latin typeface="AvantGarde Md BT" pitchFamily="34" charset="0"/>
                  <a:cs typeface="+mn-cs"/>
                </a:rPr>
                <a:t>FKS</a:t>
              </a: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329297" y="6603169"/>
            <a:ext cx="218780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 smtClean="0">
                <a:cs typeface="+mn-cs"/>
              </a:rPr>
              <a:t>Tag des Systems Engineering 2015</a:t>
            </a:r>
            <a:endParaRPr lang="de-DE" sz="1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515" y="1628800"/>
            <a:ext cx="8730970" cy="2250249"/>
          </a:xfrm>
        </p:spPr>
        <p:txBody>
          <a:bodyPr/>
          <a:lstStyle/>
          <a:p>
            <a:r>
              <a:rPr lang="de-DE" dirty="0" smtClean="0"/>
              <a:t>Ein modellbasiertes Vorgehen zur variantengerechten Entwicklung modularer Produktfamilien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28065"/>
          </a:xfrm>
        </p:spPr>
        <p:txBody>
          <a:bodyPr/>
          <a:lstStyle/>
          <a:p>
            <a:r>
              <a:rPr lang="de-DE" dirty="0" smtClean="0"/>
              <a:t>Tammo Bahns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u="sng" dirty="0" smtClean="0"/>
              <a:t>Sylvia Melzer</a:t>
            </a:r>
            <a:r>
              <a:rPr lang="de-DE" baseline="30000" dirty="0" smtClean="0"/>
              <a:t>2</a:t>
            </a:r>
            <a:r>
              <a:rPr lang="de-DE" dirty="0" smtClean="0"/>
              <a:t>, </a:t>
            </a:r>
          </a:p>
          <a:p>
            <a:r>
              <a:rPr lang="de-DE" dirty="0" smtClean="0"/>
              <a:t>Ralf God</a:t>
            </a:r>
            <a:r>
              <a:rPr lang="de-DE" baseline="30000" dirty="0"/>
              <a:t>2</a:t>
            </a:r>
            <a:r>
              <a:rPr lang="de-DE" dirty="0" smtClean="0"/>
              <a:t>, Dieter Krause</a:t>
            </a:r>
            <a:r>
              <a:rPr lang="de-DE" baseline="30000" dirty="0"/>
              <a:t>1</a:t>
            </a:r>
            <a:endParaRPr lang="de-DE" dirty="0" smtClean="0"/>
          </a:p>
          <a:p>
            <a:endParaRPr lang="de-DE" dirty="0" smtClean="0"/>
          </a:p>
          <a:p>
            <a:r>
              <a:rPr lang="de-DE" sz="1400" dirty="0" smtClean="0"/>
              <a:t>Technische Universität Hamburg-Harburg</a:t>
            </a:r>
          </a:p>
          <a:p>
            <a:r>
              <a:rPr lang="de-DE" sz="1400" baseline="30000" dirty="0"/>
              <a:t>1</a:t>
            </a:r>
            <a:r>
              <a:rPr lang="de-DE" sz="1400" dirty="0" smtClean="0"/>
              <a:t>Institut für Produktentwicklung und Konstruktionstechnik</a:t>
            </a:r>
          </a:p>
          <a:p>
            <a:r>
              <a:rPr lang="de-DE" sz="1400" baseline="30000" dirty="0"/>
              <a:t>2</a:t>
            </a:r>
            <a:r>
              <a:rPr lang="de-DE" sz="1400" dirty="0" smtClean="0"/>
              <a:t>Institut für Flugzeug-Kabinensysteme</a:t>
            </a:r>
          </a:p>
        </p:txBody>
      </p:sp>
    </p:spTree>
    <p:extLst>
      <p:ext uri="{BB962C8B-B14F-4D97-AF65-F5344CB8AC3E}">
        <p14:creationId xmlns:p14="http://schemas.microsoft.com/office/powerpoint/2010/main" val="29487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err="1" smtClean="0">
                <a:solidFill>
                  <a:srgbClr val="FF6600"/>
                </a:solidFill>
              </a:rPr>
              <a:t>Variety</a:t>
            </a:r>
            <a:r>
              <a:rPr lang="de-DE" altLang="de-DE" dirty="0" smtClean="0">
                <a:solidFill>
                  <a:srgbClr val="FF6600"/>
                </a:solidFill>
              </a:rPr>
              <a:t> </a:t>
            </a:r>
            <a:r>
              <a:rPr lang="de-DE" altLang="de-DE" dirty="0" err="1" smtClean="0">
                <a:solidFill>
                  <a:srgbClr val="FF6600"/>
                </a:solidFill>
              </a:rPr>
              <a:t>Allocation</a:t>
            </a:r>
            <a:r>
              <a:rPr lang="de-DE" altLang="de-DE" dirty="0" smtClean="0">
                <a:solidFill>
                  <a:srgbClr val="FF6600"/>
                </a:solidFill>
              </a:rPr>
              <a:t> Model (VAM</a:t>
            </a:r>
            <a:r>
              <a:rPr lang="de-DE" altLang="de-DE" dirty="0">
                <a:solidFill>
                  <a:srgbClr val="FF6600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4-Ebenen-Modell mit dem Fokus auf die Varianten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Die Elemente im VAM sind kausal hierarchisch verknüpft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Idealbild wird mit dem VAM weit möglichst angenähert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/>
              <a:t>Bisher </a:t>
            </a:r>
            <a:r>
              <a:rPr lang="de-DE" altLang="de-DE" b="0" dirty="0" smtClean="0"/>
              <a:t>(</a:t>
            </a:r>
            <a:r>
              <a:rPr lang="de-DE" altLang="de-DE" b="0" dirty="0"/>
              <a:t>d.h</a:t>
            </a:r>
            <a:r>
              <a:rPr lang="de-DE" altLang="de-DE" b="0" dirty="0" smtClean="0"/>
              <a:t>. </a:t>
            </a:r>
            <a:r>
              <a:rPr lang="de-DE" altLang="de-DE" b="0" dirty="0"/>
              <a:t>vor dem Projektstart SYLVIA) dokumentenbasiert</a:t>
            </a:r>
          </a:p>
          <a:p>
            <a:pPr marL="0" indent="0">
              <a:spcBef>
                <a:spcPts val="0"/>
              </a:spcBef>
            </a:pPr>
            <a:endParaRPr lang="de-DE" altLang="de-DE" b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/>
              <a:t>Variantengerechte Entwicklung modularer Produktfamilien</a:t>
            </a:r>
          </a:p>
          <a:p>
            <a:endParaRPr lang="de-DE" altLang="de-DE" sz="1800" b="1" kern="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5" y="2933945"/>
            <a:ext cx="7494790" cy="32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01570" y="6219310"/>
            <a:ext cx="7494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Quelle: Kipp</a:t>
            </a:r>
            <a:r>
              <a:rPr lang="de-DE" sz="1000" dirty="0"/>
              <a:t>, T.: Methodische Unterstützung der variantengerechten Produktgestaltung. Dissertation TU Hamburg-Harburg, </a:t>
            </a:r>
            <a:r>
              <a:rPr lang="de-DE" sz="1000" dirty="0" err="1"/>
              <a:t>TuTech</a:t>
            </a:r>
            <a:r>
              <a:rPr lang="de-DE" sz="1000" dirty="0"/>
              <a:t> Verlag Hamburg, 2012.</a:t>
            </a:r>
          </a:p>
        </p:txBody>
      </p:sp>
    </p:spTree>
    <p:extLst>
      <p:ext uri="{BB962C8B-B14F-4D97-AF65-F5344CB8AC3E}">
        <p14:creationId xmlns:p14="http://schemas.microsoft.com/office/powerpoint/2010/main" val="30896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Methodik zur variantengerechten Entwicklung modularer Produktfamilien</a:t>
            </a:r>
            <a:endParaRPr lang="de-DE" altLang="de-DE" dirty="0">
              <a:solidFill>
                <a:srgbClr val="FF6600"/>
              </a:solidFill>
            </a:endParaRPr>
          </a:p>
          <a:p>
            <a:pPr marL="355600" lvl="1" indent="-355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 smtClean="0"/>
              <a:t>Kombination von Methoden zur modellbasierten Produktentwicklung mit SysML mit Methoden der variantengerechten Entwicklung modularer Produktfamilien durch Nutzung des VAM.</a:t>
            </a:r>
          </a:p>
          <a:p>
            <a:pPr marL="355600" lvl="1" indent="-355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>Aktivität 1</a:t>
            </a:r>
            <a:r>
              <a:rPr lang="de-DE" dirty="0" smtClean="0"/>
              <a:t>: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6600"/>
                </a:solidFill>
              </a:rPr>
              <a:t>Vielfaltskontext definieren und dokumentieren</a:t>
            </a:r>
          </a:p>
          <a:p>
            <a:pPr marL="355600" lvl="1" indent="-355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>Aktivität 2</a:t>
            </a:r>
            <a:r>
              <a:rPr lang="de-DE" dirty="0" smtClean="0"/>
              <a:t>: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6600"/>
                </a:solidFill>
              </a:rPr>
              <a:t>Externe Vielfalt identifizieren und dokumentieren</a:t>
            </a:r>
          </a:p>
          <a:p>
            <a:pPr marL="355600" lvl="1" indent="-355600" defTabSz="1841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tabLst>
                <a:tab pos="1616075" algn="l"/>
              </a:tabLst>
            </a:pPr>
            <a:r>
              <a:rPr lang="de-DE" b="1" dirty="0" smtClean="0"/>
              <a:t>Aktivität 3</a:t>
            </a:r>
            <a:r>
              <a:rPr lang="de-DE" dirty="0" smtClean="0"/>
              <a:t>: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6600"/>
                </a:solidFill>
              </a:rPr>
              <a:t>Differenzierende Eigenschaften aus der Vielfaltsmenge</a:t>
            </a:r>
            <a:br>
              <a:rPr lang="de-DE" b="1" dirty="0">
                <a:solidFill>
                  <a:srgbClr val="FF6600"/>
                </a:solidFill>
              </a:rPr>
            </a:br>
            <a:r>
              <a:rPr lang="de-DE" b="1" dirty="0">
                <a:solidFill>
                  <a:srgbClr val="FF6600"/>
                </a:solidFill>
              </a:rPr>
              <a:t>	 </a:t>
            </a:r>
            <a:r>
              <a:rPr lang="de-DE" sz="1000" b="1" dirty="0">
                <a:solidFill>
                  <a:srgbClr val="FF6600"/>
                </a:solidFill>
              </a:rPr>
              <a:t> </a:t>
            </a:r>
            <a:r>
              <a:rPr lang="de-DE" b="1" dirty="0">
                <a:solidFill>
                  <a:srgbClr val="FF6600"/>
                </a:solidFill>
              </a:rPr>
              <a:t>spezifizieren</a:t>
            </a:r>
          </a:p>
          <a:p>
            <a:pPr marL="355600" lvl="1" indent="-355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b="1" dirty="0" smtClean="0"/>
              <a:t>Aktivität 4</a:t>
            </a:r>
            <a:r>
              <a:rPr lang="de-DE" dirty="0" smtClean="0"/>
              <a:t>:</a:t>
            </a:r>
            <a:r>
              <a:rPr lang="de-DE" b="1" dirty="0" smtClean="0"/>
              <a:t> </a:t>
            </a:r>
            <a:r>
              <a:rPr lang="de-DE" b="1" dirty="0">
                <a:solidFill>
                  <a:srgbClr val="FF6600"/>
                </a:solidFill>
              </a:rPr>
              <a:t>Varianten modellbasiert spezifizieren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Methodik</a:t>
            </a:r>
          </a:p>
        </p:txBody>
      </p:sp>
    </p:spTree>
    <p:extLst>
      <p:ext uri="{BB962C8B-B14F-4D97-AF65-F5344CB8AC3E}">
        <p14:creationId xmlns:p14="http://schemas.microsoft.com/office/powerpoint/2010/main" val="1494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4" y="1196975"/>
            <a:ext cx="8731665" cy="5184775"/>
          </a:xfrm>
        </p:spPr>
        <p:txBody>
          <a:bodyPr/>
          <a:lstStyle/>
          <a:p>
            <a:r>
              <a:rPr lang="de-DE" altLang="de-DE" dirty="0" smtClean="0"/>
              <a:t>Aktivität 1: </a:t>
            </a:r>
            <a:r>
              <a:rPr lang="de-DE" altLang="de-DE" dirty="0" smtClean="0">
                <a:solidFill>
                  <a:srgbClr val="FF6600"/>
                </a:solidFill>
              </a:rPr>
              <a:t>Vielfaltskontext definieren und dokumentieren</a:t>
            </a:r>
            <a:endParaRPr lang="de-DE" altLang="de-DE" dirty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Spezifische Sichtweise auf die Produktfamilie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Nutzung des Vielfaltskontextes zur Identifikation von Basiseigenschaften </a:t>
            </a:r>
            <a:r>
              <a:rPr lang="de-DE" b="0" dirty="0"/>
              <a:t>bzw. </a:t>
            </a:r>
            <a:r>
              <a:rPr lang="de-DE" b="0" dirty="0" smtClean="0"/>
              <a:t>differenzierenden </a:t>
            </a:r>
            <a:r>
              <a:rPr lang="de-DE" b="0" dirty="0"/>
              <a:t>Eigenschaften </a:t>
            </a:r>
            <a:r>
              <a:rPr lang="de-DE" b="0" dirty="0" smtClean="0"/>
              <a:t>bei der Anforderungserhebung </a:t>
            </a:r>
          </a:p>
        </p:txBody>
      </p:sp>
      <p:pic>
        <p:nvPicPr>
          <p:cNvPr id="1026" name="Picture 2" descr="ACRE-Ontologie mit Vielfaltskontex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" b="2443"/>
          <a:stretch>
            <a:fillRect/>
          </a:stretch>
        </p:blipFill>
        <p:spPr bwMode="auto">
          <a:xfrm>
            <a:off x="656565" y="2806790"/>
            <a:ext cx="8190910" cy="332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11560" y="6219310"/>
            <a:ext cx="850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Mit dem für Produktfamilien wichtigen Vielfaltskontext erweiterte ACRE-Ontologie nach </a:t>
            </a:r>
            <a:r>
              <a:rPr lang="en-US" sz="1000" dirty="0" smtClean="0"/>
              <a:t>Holt</a:t>
            </a:r>
            <a:r>
              <a:rPr lang="en-US" sz="1000" dirty="0"/>
              <a:t>, J.; Perry, S.; </a:t>
            </a:r>
            <a:r>
              <a:rPr lang="en-US" sz="1000" dirty="0" err="1"/>
              <a:t>Brownsword</a:t>
            </a:r>
            <a:r>
              <a:rPr lang="en-US" sz="1000" dirty="0"/>
              <a:t>, M.</a:t>
            </a:r>
            <a:r>
              <a:rPr lang="en-GB" sz="1000" dirty="0"/>
              <a:t>: </a:t>
            </a:r>
            <a:r>
              <a:rPr lang="en-US" sz="1000" dirty="0"/>
              <a:t>Model-Based Requirements Engineering</a:t>
            </a:r>
            <a:r>
              <a:rPr lang="en-GB" sz="1000" dirty="0"/>
              <a:t>. </a:t>
            </a:r>
            <a:r>
              <a:rPr lang="en-US" sz="1000" dirty="0"/>
              <a:t>The Institution of Engineering and </a:t>
            </a:r>
            <a:r>
              <a:rPr lang="en-US" sz="1000" dirty="0" err="1"/>
              <a:t>Technolog</a:t>
            </a:r>
            <a:r>
              <a:rPr lang="de-DE" sz="1000" dirty="0"/>
              <a:t>y, London, </a:t>
            </a:r>
            <a:r>
              <a:rPr lang="de-DE" sz="1000" dirty="0" smtClean="0"/>
              <a:t>2012.</a:t>
            </a:r>
            <a:endParaRPr lang="de-DE" sz="1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Methodik</a:t>
            </a:r>
          </a:p>
        </p:txBody>
      </p:sp>
      <p:sp>
        <p:nvSpPr>
          <p:cNvPr id="3" name="Rechteck 2"/>
          <p:cNvSpPr/>
          <p:nvPr/>
        </p:nvSpPr>
        <p:spPr>
          <a:xfrm>
            <a:off x="6912260" y="3616880"/>
            <a:ext cx="180020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9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Aktivität 2: </a:t>
            </a:r>
            <a:r>
              <a:rPr lang="de-DE" altLang="de-DE" dirty="0" smtClean="0">
                <a:solidFill>
                  <a:srgbClr val="FF6600"/>
                </a:solidFill>
              </a:rPr>
              <a:t>Externe </a:t>
            </a:r>
            <a:r>
              <a:rPr lang="de-DE" altLang="de-DE" dirty="0">
                <a:solidFill>
                  <a:srgbClr val="FF6600"/>
                </a:solidFill>
              </a:rPr>
              <a:t>Vielfalt identifizieren und dokumentieren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Eigenschaften (d.h. die externe Vielfalt) können </a:t>
            </a:r>
            <a:r>
              <a:rPr lang="de-DE" b="0" dirty="0"/>
              <a:t>auf jeder Ebene des </a:t>
            </a:r>
            <a:r>
              <a:rPr lang="de-DE" b="0" dirty="0" smtClean="0"/>
              <a:t>Systementwicklungsprozesses vorkommen</a:t>
            </a:r>
            <a:r>
              <a:rPr lang="de-DE" b="0" dirty="0"/>
              <a:t>. </a:t>
            </a: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Entsprechend können </a:t>
            </a:r>
            <a:r>
              <a:rPr lang="de-DE" b="0" dirty="0"/>
              <a:t>diese auf jeder Ebene identifiziert und </a:t>
            </a:r>
            <a:r>
              <a:rPr lang="de-DE" b="0" dirty="0" err="1" smtClean="0"/>
              <a:t>dokumen-tiert</a:t>
            </a:r>
            <a:r>
              <a:rPr lang="de-DE" b="0" dirty="0" smtClean="0"/>
              <a:t> </a:t>
            </a:r>
            <a:r>
              <a:rPr lang="de-DE" b="0" dirty="0"/>
              <a:t>werden und beeinflussen dann die Produktstruktur </a:t>
            </a:r>
            <a:r>
              <a:rPr lang="de-DE" b="0" dirty="0" smtClean="0"/>
              <a:t>(</a:t>
            </a:r>
            <a:r>
              <a:rPr lang="de-DE" b="0" dirty="0"/>
              <a:t>d.h. die interne Vielfalt) auf der jeweiligen Ebene. </a:t>
            </a: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Zur </a:t>
            </a:r>
            <a:r>
              <a:rPr lang="de-DE" b="0" dirty="0"/>
              <a:t>internen Vielfalt zählen System-, Subsystem-, Baugruppen- und </a:t>
            </a:r>
            <a:r>
              <a:rPr lang="de-DE" b="0" dirty="0" smtClean="0"/>
              <a:t>Komponenten-Vielfalt.</a:t>
            </a:r>
            <a:endParaRPr lang="de-DE" b="0" dirty="0"/>
          </a:p>
        </p:txBody>
      </p:sp>
      <p:pic>
        <p:nvPicPr>
          <p:cNvPr id="7" name="Picture 2" descr="Vielfalt im Systemkon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 b="3320"/>
          <a:stretch>
            <a:fillRect/>
          </a:stretch>
        </p:blipFill>
        <p:spPr bwMode="auto">
          <a:xfrm>
            <a:off x="971600" y="3904484"/>
            <a:ext cx="7315629" cy="26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Methodik</a:t>
            </a:r>
          </a:p>
        </p:txBody>
      </p:sp>
    </p:spTree>
    <p:extLst>
      <p:ext uri="{BB962C8B-B14F-4D97-AF65-F5344CB8AC3E}">
        <p14:creationId xmlns:p14="http://schemas.microsoft.com/office/powerpoint/2010/main" val="11776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3519010"/>
            <a:ext cx="4221156" cy="18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altLang="de-DE" dirty="0" smtClean="0"/>
              <a:t>Aktivität 3: </a:t>
            </a:r>
            <a:r>
              <a:rPr lang="de-DE" altLang="de-DE" dirty="0" smtClean="0">
                <a:solidFill>
                  <a:srgbClr val="FF6600"/>
                </a:solidFill>
              </a:rPr>
              <a:t>Differenzierende </a:t>
            </a:r>
            <a:r>
              <a:rPr lang="de-DE" altLang="de-DE" dirty="0">
                <a:solidFill>
                  <a:srgbClr val="FF6600"/>
                </a:solidFill>
              </a:rPr>
              <a:t>Eigenschaften aus der </a:t>
            </a:r>
            <a:r>
              <a:rPr lang="de-DE" altLang="de-DE" dirty="0" smtClean="0">
                <a:solidFill>
                  <a:srgbClr val="FF6600"/>
                </a:solidFill>
              </a:rPr>
              <a:t>Vielfaltsmenge spezifizieren</a:t>
            </a:r>
            <a:endParaRPr lang="de-DE" altLang="de-DE" dirty="0">
              <a:solidFill>
                <a:srgbClr val="FF66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Unterteilung externer </a:t>
            </a:r>
            <a:r>
              <a:rPr lang="de-DE" b="0" dirty="0"/>
              <a:t>und </a:t>
            </a:r>
            <a:r>
              <a:rPr lang="de-DE" b="0" dirty="0" smtClean="0"/>
              <a:t>interner </a:t>
            </a:r>
            <a:r>
              <a:rPr lang="de-DE" b="0" dirty="0"/>
              <a:t>Vielfalt einer Produktfamilie </a:t>
            </a:r>
            <a:r>
              <a:rPr lang="de-DE" b="0" dirty="0" smtClean="0"/>
              <a:t>auf </a:t>
            </a:r>
            <a:r>
              <a:rPr lang="de-DE" b="0" dirty="0"/>
              <a:t>jeder Ebene des Systementwicklungsprozesses in Basis-Eigenschaften und </a:t>
            </a:r>
            <a:r>
              <a:rPr lang="de-DE" b="0" dirty="0" smtClean="0"/>
              <a:t>differenzierenden Eigenschaften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Kontinuierliche Überprüfung der Erfüllung des Idealbildes gemäß des integrierten PKT-Ansatzes mittels VAM für eine variantengerechte, modulare Produktfamilie</a:t>
            </a:r>
            <a:endParaRPr lang="de-DE" b="0" dirty="0"/>
          </a:p>
        </p:txBody>
      </p:sp>
      <p:pic>
        <p:nvPicPr>
          <p:cNvPr id="2050" name="Picture 2" descr="Vielfalt einer Produktfamil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1" b="7518"/>
          <a:stretch>
            <a:fillRect/>
          </a:stretch>
        </p:blipFill>
        <p:spPr bwMode="auto">
          <a:xfrm>
            <a:off x="713420" y="5322557"/>
            <a:ext cx="5969952" cy="12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Methodik</a:t>
            </a:r>
          </a:p>
        </p:txBody>
      </p:sp>
    </p:spTree>
    <p:extLst>
      <p:ext uri="{BB962C8B-B14F-4D97-AF65-F5344CB8AC3E}">
        <p14:creationId xmlns:p14="http://schemas.microsoft.com/office/powerpoint/2010/main" val="265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4" y="1196975"/>
            <a:ext cx="8731665" cy="5184775"/>
          </a:xfrm>
        </p:spPr>
        <p:txBody>
          <a:bodyPr/>
          <a:lstStyle/>
          <a:p>
            <a:r>
              <a:rPr lang="de-DE" altLang="de-DE" dirty="0" smtClean="0"/>
              <a:t>Aktivität 4: </a:t>
            </a:r>
            <a:r>
              <a:rPr lang="de-DE" altLang="de-DE" dirty="0" smtClean="0">
                <a:solidFill>
                  <a:srgbClr val="FF6600"/>
                </a:solidFill>
              </a:rPr>
              <a:t>Varianten </a:t>
            </a:r>
            <a:r>
              <a:rPr lang="de-DE" altLang="de-DE" dirty="0">
                <a:solidFill>
                  <a:srgbClr val="FF6600"/>
                </a:solidFill>
              </a:rPr>
              <a:t>modellbasiert spezifizieren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/>
              <a:t>Zur Spezifikation der Varianten wird ein </a:t>
            </a:r>
            <a:r>
              <a:rPr lang="de-DE" b="0" dirty="0" smtClean="0"/>
              <a:t>VAM </a:t>
            </a:r>
            <a:r>
              <a:rPr lang="de-DE" b="0" dirty="0"/>
              <a:t>generiert </a:t>
            </a: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/>
              <a:t>Modellbasierte Dokumentation unter </a:t>
            </a:r>
            <a:r>
              <a:rPr lang="de-DE" b="0" dirty="0" err="1" smtClean="0"/>
              <a:t>SysML</a:t>
            </a:r>
            <a:r>
              <a:rPr lang="de-DE" b="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Erweiterung der Metaklasse </a:t>
            </a:r>
            <a:r>
              <a:rPr lang="de-DE" b="0" i="1" dirty="0" smtClean="0"/>
              <a:t>Package</a:t>
            </a:r>
            <a:r>
              <a:rPr lang="de-DE" b="0" dirty="0" smtClean="0"/>
              <a:t> um </a:t>
            </a:r>
            <a:r>
              <a:rPr lang="de-DE" b="0" dirty="0"/>
              <a:t>die Stereotypen „</a:t>
            </a:r>
            <a:r>
              <a:rPr lang="de-DE" b="0" dirty="0" smtClean="0"/>
              <a:t>Differenzierende </a:t>
            </a:r>
            <a:r>
              <a:rPr lang="de-DE" b="0" dirty="0"/>
              <a:t>Eigenschaft“, „Variante Funktion</a:t>
            </a:r>
            <a:r>
              <a:rPr lang="de-DE" b="0" dirty="0" smtClean="0"/>
              <a:t>“,</a:t>
            </a:r>
            <a:br>
              <a:rPr lang="de-DE" b="0" dirty="0" smtClean="0"/>
            </a:br>
            <a:r>
              <a:rPr lang="de-DE" b="0" dirty="0" smtClean="0"/>
              <a:t>„Variantes Wirkprinzip</a:t>
            </a:r>
            <a:r>
              <a:rPr lang="de-DE" b="0" dirty="0"/>
              <a:t>“ und „Variante Komponente</a:t>
            </a:r>
            <a:r>
              <a:rPr lang="de-DE" b="0" dirty="0" smtClean="0"/>
              <a:t>“</a:t>
            </a:r>
            <a:endParaRPr lang="de-DE" b="0" dirty="0"/>
          </a:p>
        </p:txBody>
      </p:sp>
      <p:pic>
        <p:nvPicPr>
          <p:cNvPr id="3074" name="Picture 2" descr="Bi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" b="3130"/>
          <a:stretch>
            <a:fillRect/>
          </a:stretch>
        </p:blipFill>
        <p:spPr bwMode="auto">
          <a:xfrm>
            <a:off x="701570" y="3248980"/>
            <a:ext cx="8004372" cy="32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Methodik</a:t>
            </a:r>
          </a:p>
        </p:txBody>
      </p:sp>
    </p:spTree>
    <p:extLst>
      <p:ext uri="{BB962C8B-B14F-4D97-AF65-F5344CB8AC3E}">
        <p14:creationId xmlns:p14="http://schemas.microsoft.com/office/powerpoint/2010/main" val="265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86660" cy="5184775"/>
          </a:xfrm>
        </p:spPr>
        <p:txBody>
          <a:bodyPr/>
          <a:lstStyle/>
          <a:p>
            <a:r>
              <a:rPr lang="de-DE" altLang="de-DE" dirty="0" smtClean="0"/>
              <a:t>Aktivität 1: </a:t>
            </a:r>
            <a:r>
              <a:rPr lang="de-DE" altLang="de-DE" dirty="0" smtClean="0">
                <a:solidFill>
                  <a:srgbClr val="FF6600"/>
                </a:solidFill>
              </a:rPr>
              <a:t>Vielfaltskontext </a:t>
            </a:r>
            <a:r>
              <a:rPr lang="de-DE" altLang="de-DE" dirty="0">
                <a:solidFill>
                  <a:srgbClr val="FF6600"/>
                </a:solidFill>
              </a:rPr>
              <a:t>definieren und </a:t>
            </a:r>
            <a:r>
              <a:rPr lang="de-DE" altLang="de-DE" dirty="0" smtClean="0">
                <a:solidFill>
                  <a:srgbClr val="FF6600"/>
                </a:solidFill>
              </a:rPr>
              <a:t>dokumentieren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Stakeholder: Premium-Fluggesellschaft, Low-</a:t>
            </a:r>
            <a:r>
              <a:rPr lang="de-DE" b="0" dirty="0" err="1" smtClean="0"/>
              <a:t>Cost</a:t>
            </a:r>
            <a:r>
              <a:rPr lang="de-DE" b="0" dirty="0" smtClean="0"/>
              <a:t>-Fluggesellschaft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Unterschiedliche Service-Konzepte für eine </a:t>
            </a:r>
            <a:r>
              <a:rPr lang="de-DE" b="0" i="1" dirty="0" err="1" smtClean="0"/>
              <a:t>Galley</a:t>
            </a:r>
            <a:endParaRPr lang="de-DE" altLang="de-DE" b="0" i="1" dirty="0">
              <a:solidFill>
                <a:srgbClr val="FF6600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>
              <a:solidFill>
                <a:srgbClr val="FFC000"/>
              </a:solidFill>
            </a:endParaRPr>
          </a:p>
          <a:p>
            <a:r>
              <a:rPr lang="de-DE" altLang="de-DE" sz="1800" b="1" dirty="0" smtClean="0">
                <a:solidFill>
                  <a:schemeClr val="tx1"/>
                </a:solidFill>
              </a:rPr>
              <a:t>Beispiel</a:t>
            </a:r>
            <a:endParaRPr lang="de-DE" altLang="de-DE" sz="1800" b="1" kern="0" dirty="0">
              <a:solidFill>
                <a:srgbClr val="FFC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466201" y="2843935"/>
            <a:ext cx="2471284" cy="2760399"/>
            <a:chOff x="7497324" y="1448780"/>
            <a:chExt cx="1125126" cy="1547469"/>
          </a:xfrm>
        </p:grpSpPr>
        <p:pic>
          <p:nvPicPr>
            <p:cNvPr id="7" name="Рисунок 1542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97324" y="1448780"/>
              <a:ext cx="990111" cy="1547469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8352420" y="1538790"/>
              <a:ext cx="270030" cy="270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Picture 2" descr="C:\Users\SMelzer\Documents\03_Forschung\Tag des Systems Engineering\TdSE 2015\Beitrag\ModellbasierteModularisierung\03_Bilder\Service-Konzep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9" y="2927038"/>
            <a:ext cx="6096854" cy="26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Aktivität </a:t>
            </a:r>
            <a:r>
              <a:rPr lang="de-DE" altLang="de-DE" dirty="0" smtClean="0"/>
              <a:t>2: </a:t>
            </a:r>
            <a:r>
              <a:rPr lang="de-DE" altLang="de-DE" dirty="0" smtClean="0">
                <a:solidFill>
                  <a:srgbClr val="FF6600"/>
                </a:solidFill>
              </a:rPr>
              <a:t>Externe </a:t>
            </a:r>
            <a:r>
              <a:rPr lang="de-DE" altLang="de-DE" dirty="0">
                <a:solidFill>
                  <a:srgbClr val="FF6600"/>
                </a:solidFill>
              </a:rPr>
              <a:t>Vielfalt identifizieren und dokumentieren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smtClean="0"/>
              <a:t>Zur Erfüllung der Funktionen aus dem Vielfaltskontext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/>
              <a:t>„Mahlzeiten erwärmen“,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/>
              <a:t>„</a:t>
            </a:r>
            <a:r>
              <a:rPr lang="de-DE" b="0" dirty="0"/>
              <a:t>Lebensmittel/Ausrüstung verstauen</a:t>
            </a:r>
            <a:r>
              <a:rPr lang="de-DE" b="0" dirty="0" smtClean="0"/>
              <a:t>“ und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/>
              <a:t>„</a:t>
            </a:r>
            <a:r>
              <a:rPr lang="de-DE" b="0" dirty="0"/>
              <a:t>Kaffee </a:t>
            </a:r>
            <a:r>
              <a:rPr lang="de-DE" b="0" dirty="0" smtClean="0"/>
              <a:t>kochen“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b="0" dirty="0" smtClean="0"/>
              <a:t>wird die externe Vielfalt spezifiziert.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smtClean="0"/>
              <a:t>Öfen</a:t>
            </a:r>
            <a:r>
              <a:rPr lang="de-DE" b="0" dirty="0"/>
              <a:t>, Stauraumboxen und Kaffeemaschinen </a:t>
            </a:r>
            <a:r>
              <a:rPr lang="de-DE" b="0" dirty="0" smtClean="0"/>
              <a:t>gehören zu den varianten Komponenten.</a:t>
            </a:r>
            <a:endParaRPr lang="de-DE" b="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>
              <a:solidFill>
                <a:srgbClr val="FFC000"/>
              </a:solidFill>
            </a:endParaRPr>
          </a:p>
          <a:p>
            <a:r>
              <a:rPr lang="de-DE" altLang="de-DE" sz="1800" b="1" dirty="0" smtClean="0">
                <a:solidFill>
                  <a:schemeClr val="tx1"/>
                </a:solidFill>
              </a:rPr>
              <a:t>Beispiel</a:t>
            </a:r>
            <a:endParaRPr lang="de-DE" altLang="de-DE" sz="1800" b="1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468277" cy="5184775"/>
          </a:xfrm>
        </p:spPr>
        <p:txBody>
          <a:bodyPr/>
          <a:lstStyle/>
          <a:p>
            <a:pPr marL="0" indent="0"/>
            <a:r>
              <a:rPr lang="de-DE" altLang="de-DE" dirty="0" smtClean="0"/>
              <a:t>Aktivität 3: </a:t>
            </a:r>
            <a:r>
              <a:rPr lang="de-DE" altLang="de-DE" dirty="0" smtClean="0">
                <a:solidFill>
                  <a:srgbClr val="FF6600"/>
                </a:solidFill>
              </a:rPr>
              <a:t>Differenzierende </a:t>
            </a:r>
            <a:r>
              <a:rPr lang="de-DE" altLang="de-DE" dirty="0">
                <a:solidFill>
                  <a:srgbClr val="FF6600"/>
                </a:solidFill>
              </a:rPr>
              <a:t>Eigenschaften aus der Vielfaltsmenge </a:t>
            </a:r>
            <a:r>
              <a:rPr lang="de-DE" altLang="de-DE" dirty="0" smtClean="0">
                <a:solidFill>
                  <a:srgbClr val="FF6600"/>
                </a:solidFill>
              </a:rPr>
              <a:t>spezifizieren</a:t>
            </a:r>
          </a:p>
          <a:p>
            <a:pPr marL="1341438" indent="-1341438"/>
            <a:endParaRPr lang="de-DE" altLang="de-DE" dirty="0" smtClean="0">
              <a:solidFill>
                <a:srgbClr val="FF6600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>
              <a:solidFill>
                <a:srgbClr val="FFC000"/>
              </a:solidFill>
            </a:endParaRPr>
          </a:p>
          <a:p>
            <a:r>
              <a:rPr lang="de-DE" altLang="de-DE" sz="1800" b="1" dirty="0" smtClean="0">
                <a:solidFill>
                  <a:schemeClr val="tx1"/>
                </a:solidFill>
              </a:rPr>
              <a:t>Beispiel</a:t>
            </a:r>
            <a:endParaRPr lang="de-DE" altLang="de-DE" sz="1800" b="1" kern="0" dirty="0">
              <a:solidFill>
                <a:schemeClr val="tx1"/>
              </a:solidFill>
            </a:endParaRPr>
          </a:p>
        </p:txBody>
      </p:sp>
      <p:sp>
        <p:nvSpPr>
          <p:cNvPr id="11" name="Inhaltsplatzhalter 1"/>
          <p:cNvSpPr txBox="1">
            <a:spLocks/>
          </p:cNvSpPr>
          <p:nvPr/>
        </p:nvSpPr>
        <p:spPr bwMode="auto">
          <a:xfrm>
            <a:off x="251520" y="1988840"/>
            <a:ext cx="4860538" cy="45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b="0" u="sng" kern="0" dirty="0" smtClean="0"/>
              <a:t>Differenzierende Eigenschaften</a:t>
            </a:r>
            <a:r>
              <a:rPr lang="de-DE" b="0" kern="0" dirty="0" smtClean="0"/>
              <a:t> für den Mittelbereich einer </a:t>
            </a:r>
            <a:r>
              <a:rPr lang="de-DE" b="0" i="1" kern="0" dirty="0" err="1" smtClean="0"/>
              <a:t>Galley</a:t>
            </a:r>
            <a:r>
              <a:rPr lang="de-DE" b="0" kern="0" dirty="0" smtClean="0"/>
              <a:t>:</a:t>
            </a:r>
          </a:p>
          <a:p>
            <a:pPr marL="6985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0" kern="0" dirty="0" smtClean="0"/>
              <a:t>Anzahl der Öfen</a:t>
            </a:r>
          </a:p>
          <a:p>
            <a:pPr marL="6985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0" kern="0" dirty="0" smtClean="0"/>
              <a:t>Anzahl der Stauraumboxen</a:t>
            </a:r>
          </a:p>
          <a:p>
            <a:pPr marL="6985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b="0" kern="0" dirty="0" smtClean="0"/>
              <a:t>Anzahl der Kaffeemaschinen</a:t>
            </a:r>
          </a:p>
          <a:p>
            <a:pPr marL="355600" indent="0">
              <a:spcBef>
                <a:spcPts val="600"/>
              </a:spcBef>
              <a:spcAft>
                <a:spcPts val="0"/>
              </a:spcAft>
            </a:pPr>
            <a:endParaRPr lang="de-DE" b="0" kern="0" dirty="0" smtClean="0"/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b="0" u="sng" kern="0" dirty="0" smtClean="0"/>
              <a:t>Basis-Eigenschaften</a:t>
            </a:r>
            <a:r>
              <a:rPr lang="de-DE" b="0" kern="0" dirty="0" smtClean="0"/>
              <a:t> für den unteren Bereich einer </a:t>
            </a:r>
            <a:r>
              <a:rPr lang="de-DE" b="0" i="1" kern="0" dirty="0" smtClean="0"/>
              <a:t>Galley</a:t>
            </a:r>
            <a:r>
              <a:rPr lang="de-DE" b="0" kern="0" dirty="0" smtClean="0"/>
              <a:t>:</a:t>
            </a:r>
            <a:endParaRPr lang="de-DE" b="0" kern="0" dirty="0"/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kern="0" dirty="0" smtClean="0"/>
              <a:t>Anzahl der </a:t>
            </a:r>
            <a:r>
              <a:rPr lang="de-DE" i="1" kern="0" dirty="0" smtClean="0"/>
              <a:t>Trolleys</a:t>
            </a:r>
            <a:r>
              <a:rPr lang="de-DE" kern="0" dirty="0"/>
              <a:t> </a:t>
            </a:r>
            <a:r>
              <a:rPr lang="de-DE" kern="0" dirty="0" smtClean="0"/>
              <a:t>(standardisiert)</a:t>
            </a:r>
            <a:endParaRPr lang="de-DE" altLang="de-DE" b="0" kern="0" dirty="0">
              <a:solidFill>
                <a:srgbClr val="FF660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6549514" y="2300982"/>
            <a:ext cx="2207952" cy="2760399"/>
            <a:chOff x="7497324" y="1448780"/>
            <a:chExt cx="1005236" cy="1547469"/>
          </a:xfrm>
        </p:grpSpPr>
        <p:pic>
          <p:nvPicPr>
            <p:cNvPr id="13" name="Рисунок 1542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97324" y="1448780"/>
              <a:ext cx="990111" cy="1547469"/>
            </a:xfrm>
            <a:prstGeom prst="rect">
              <a:avLst/>
            </a:prstGeom>
          </p:spPr>
        </p:pic>
        <p:sp>
          <p:nvSpPr>
            <p:cNvPr id="14" name="Ellipse 13"/>
            <p:cNvSpPr/>
            <p:nvPr/>
          </p:nvSpPr>
          <p:spPr>
            <a:xfrm>
              <a:off x="8312786" y="1589250"/>
              <a:ext cx="189774" cy="2143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52" y="2194570"/>
            <a:ext cx="1551775" cy="7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 rechteckige Legende 3"/>
          <p:cNvSpPr/>
          <p:nvPr/>
        </p:nvSpPr>
        <p:spPr>
          <a:xfrm>
            <a:off x="4887037" y="2123855"/>
            <a:ext cx="1845205" cy="900250"/>
          </a:xfrm>
          <a:prstGeom prst="wedgeRoundRectCallout">
            <a:avLst>
              <a:gd name="adj1" fmla="val 56682"/>
              <a:gd name="adj2" fmla="val 84398"/>
              <a:gd name="adj3" fmla="val 16667"/>
            </a:avLst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39" y="4364196"/>
            <a:ext cx="1172763" cy="8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bgerundete rechteckige Legende 18"/>
          <p:cNvSpPr/>
          <p:nvPr/>
        </p:nvSpPr>
        <p:spPr>
          <a:xfrm>
            <a:off x="4887035" y="4329100"/>
            <a:ext cx="1845205" cy="900250"/>
          </a:xfrm>
          <a:prstGeom prst="wedgeRoundRectCallout">
            <a:avLst>
              <a:gd name="adj1" fmla="val 53929"/>
              <a:gd name="adj2" fmla="val -69329"/>
              <a:gd name="adj3" fmla="val 16667"/>
            </a:avLst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Melzer\Documents\03_Forschung\Tag des Systems Engineering\TdSE 2015\Beitrag\ModellbasierteModularisierung\03_Bilder\Service-Konzep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94" y="1284410"/>
            <a:ext cx="3555395" cy="15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alleyMitte Variation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 b="2190"/>
          <a:stretch>
            <a:fillRect/>
          </a:stretch>
        </p:blipFill>
        <p:spPr bwMode="auto">
          <a:xfrm>
            <a:off x="476545" y="2915071"/>
            <a:ext cx="8470375" cy="366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de-DE" altLang="de-DE" kern="0" dirty="0" smtClean="0"/>
              <a:t>Aktivität 4: </a:t>
            </a:r>
            <a:r>
              <a:rPr lang="de-DE" altLang="de-DE" kern="0" dirty="0" smtClean="0">
                <a:solidFill>
                  <a:srgbClr val="FF6600"/>
                </a:solidFill>
              </a:rPr>
              <a:t>Varianten </a:t>
            </a:r>
            <a:r>
              <a:rPr lang="de-DE" altLang="de-DE" kern="0" dirty="0">
                <a:solidFill>
                  <a:srgbClr val="FF6600"/>
                </a:solidFill>
              </a:rPr>
              <a:t>modellbasiert </a:t>
            </a:r>
            <a:endParaRPr lang="de-DE" altLang="de-DE" kern="0" dirty="0" smtClean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</a:pPr>
            <a:r>
              <a:rPr lang="de-DE" altLang="de-DE" kern="0" dirty="0" smtClean="0">
                <a:solidFill>
                  <a:srgbClr val="FF6600"/>
                </a:solidFill>
              </a:rPr>
              <a:t>spezifizieren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7137285" y="2672800"/>
            <a:ext cx="0" cy="4861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ieren 64"/>
          <p:cNvGrpSpPr/>
          <p:nvPr/>
        </p:nvGrpSpPr>
        <p:grpSpPr>
          <a:xfrm>
            <a:off x="7542330" y="2213865"/>
            <a:ext cx="1350845" cy="3645412"/>
            <a:chOff x="7542330" y="2213865"/>
            <a:chExt cx="1350845" cy="3645412"/>
          </a:xfrm>
        </p:grpSpPr>
        <p:cxnSp>
          <p:nvCxnSpPr>
            <p:cNvPr id="3" name="Gerade Verbindung mit Pfeil 2"/>
            <p:cNvCxnSpPr/>
            <p:nvPr/>
          </p:nvCxnSpPr>
          <p:spPr>
            <a:xfrm rot="5400000">
              <a:off x="6916476" y="3901208"/>
              <a:ext cx="3639060" cy="277077"/>
            </a:xfrm>
            <a:prstGeom prst="bentConnector3">
              <a:avLst>
                <a:gd name="adj1" fmla="val 99985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4" name="Gerade Verbindung 4143"/>
            <p:cNvCxnSpPr/>
            <p:nvPr/>
          </p:nvCxnSpPr>
          <p:spPr>
            <a:xfrm>
              <a:off x="7542330" y="2213865"/>
              <a:ext cx="13508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feld 67"/>
          <p:cNvSpPr txBox="1"/>
          <p:nvPr/>
        </p:nvSpPr>
        <p:spPr>
          <a:xfrm>
            <a:off x="7182290" y="2753925"/>
            <a:ext cx="1620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</a:rPr>
              <a:t>Service-Konzept 1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695280" y="2213865"/>
            <a:ext cx="1377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</a:rPr>
              <a:t>Service-Konzept 2</a:t>
            </a:r>
            <a:endParaRPr lang="de-DE" sz="1000" dirty="0">
              <a:solidFill>
                <a:srgbClr val="0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96525" y="1828272"/>
            <a:ext cx="5310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+mn-lt"/>
              </a:rPr>
              <a:t>Darstellung und Dokumentation potentieller Varianten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+mn-lt"/>
              </a:rPr>
              <a:t>Entscheidung </a:t>
            </a:r>
            <a:r>
              <a:rPr lang="de-DE" sz="2000" dirty="0" smtClean="0">
                <a:latin typeface="+mn-lt"/>
                <a:sym typeface="Wingdings" panose="05000000000000000000" pitchFamily="2" charset="2"/>
              </a:rPr>
              <a:t> Spezifikation</a:t>
            </a:r>
            <a:endParaRPr lang="de-DE" sz="2000" dirty="0">
              <a:latin typeface="+mn-lt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601670" y="3609020"/>
            <a:ext cx="90010" cy="1803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>
              <a:solidFill>
                <a:srgbClr val="FFC000"/>
              </a:solidFill>
            </a:endParaRPr>
          </a:p>
          <a:p>
            <a:r>
              <a:rPr lang="de-DE" altLang="de-DE" sz="1800" b="1" dirty="0" smtClean="0">
                <a:solidFill>
                  <a:schemeClr val="tx1"/>
                </a:solidFill>
              </a:rPr>
              <a:t>Beispiel</a:t>
            </a:r>
            <a:endParaRPr lang="de-DE" altLang="de-DE" sz="1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4" y="1196975"/>
            <a:ext cx="8821676" cy="51847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>
                <a:solidFill>
                  <a:srgbClr val="FF6600"/>
                </a:solidFill>
              </a:rPr>
              <a:t>Stellen Sie sich vor…</a:t>
            </a:r>
            <a:endParaRPr lang="de-DE" dirty="0" smtClean="0"/>
          </a:p>
          <a:p>
            <a:pPr>
              <a:spcBef>
                <a:spcPts val="0"/>
              </a:spcBef>
            </a:pPr>
            <a:endParaRPr lang="de-DE" sz="800" dirty="0"/>
          </a:p>
          <a:p>
            <a:pPr>
              <a:spcBef>
                <a:spcPts val="0"/>
              </a:spcBef>
            </a:pPr>
            <a:r>
              <a:rPr lang="de-DE" b="0" dirty="0" smtClean="0"/>
              <a:t>… Sie sollen eine neue Produktfamilie entwerfen und spezifizieren.</a:t>
            </a:r>
          </a:p>
          <a:p>
            <a:r>
              <a:rPr lang="de-DE" b="0" dirty="0" smtClean="0"/>
              <a:t>...	Ihre Kunden haben unterschiedlichste Anforderungen und fordern</a:t>
            </a:r>
            <a:br>
              <a:rPr lang="de-DE" b="0" dirty="0" smtClean="0"/>
            </a:br>
            <a:r>
              <a:rPr lang="de-DE" b="0" dirty="0" smtClean="0"/>
              <a:t>daher viele Varianten ihres Produkts.</a:t>
            </a:r>
          </a:p>
          <a:p>
            <a:r>
              <a:rPr lang="de-DE" b="0" dirty="0" smtClean="0"/>
              <a:t>…	Aus Kostengründen können Sie jedoch nur wenig variantenspezifische Komponenten entwickeln und herstellen.</a:t>
            </a:r>
          </a:p>
          <a:p>
            <a:r>
              <a:rPr lang="de-DE" b="0" dirty="0" smtClean="0"/>
              <a:t>…	Daher ist es für das </a:t>
            </a:r>
            <a:r>
              <a:rPr lang="de-DE" b="0" dirty="0"/>
              <a:t>L</a:t>
            </a:r>
            <a:r>
              <a:rPr lang="de-DE" b="0" dirty="0" smtClean="0"/>
              <a:t>ebenszyklusmanagement Ihrer Produktfamilie wichtig, dass Sie Varianten immer auf die jeweiligen </a:t>
            </a:r>
            <a:r>
              <a:rPr lang="de-DE" b="0" dirty="0" err="1" smtClean="0"/>
              <a:t>Kundenanforde</a:t>
            </a:r>
            <a:r>
              <a:rPr lang="de-DE" b="0" dirty="0" smtClean="0"/>
              <a:t>-rungen zurückführen können.</a:t>
            </a:r>
          </a:p>
          <a:p>
            <a:r>
              <a:rPr lang="de-DE" dirty="0" smtClean="0">
                <a:solidFill>
                  <a:srgbClr val="FF6600"/>
                </a:solidFill>
              </a:rPr>
              <a:t>Sie wünschten sich daher…</a:t>
            </a:r>
            <a:endParaRPr lang="de-DE" b="0" dirty="0" smtClean="0"/>
          </a:p>
          <a:p>
            <a:r>
              <a:rPr lang="de-DE" b="0" dirty="0"/>
              <a:t>… </a:t>
            </a:r>
            <a:r>
              <a:rPr lang="de-DE" b="0" dirty="0" smtClean="0"/>
              <a:t>es gäbe eine softwareunterstützende Methodik, die dazu beiträgt, dass</a:t>
            </a:r>
          </a:p>
          <a:p>
            <a:r>
              <a:rPr lang="de-DE" b="0" dirty="0" smtClean="0"/>
              <a:t>… eine Analyse von Varianten bei der Produktentwicklung und -pflege immer möglich ist, so dass </a:t>
            </a:r>
          </a:p>
          <a:p>
            <a:r>
              <a:rPr lang="de-DE" b="0" dirty="0" smtClean="0"/>
              <a:t>… Varianten nachverfolgt und im Lebenszyklus hinsichtlich ihrer Entstehung auf Basis der Anforderungen untersucht und bearbeitet werden können.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2212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r>
              <a:rPr lang="de-DE" altLang="de-DE" kern="0" dirty="0" smtClean="0">
                <a:solidFill>
                  <a:srgbClr val="FF6600"/>
                </a:solidFill>
              </a:rPr>
              <a:t>Die Realität im Projekt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00"/>
          <a:stretch/>
        </p:blipFill>
        <p:spPr bwMode="auto">
          <a:xfrm>
            <a:off x="0" y="1576498"/>
            <a:ext cx="9144000" cy="499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4707015" y="1542439"/>
            <a:ext cx="4436985" cy="5018057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marL="216000" indent="-216000" fontAlgn="auto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de-DE" sz="1800" b="0" dirty="0" smtClean="0">
                <a:cs typeface="Arial" pitchFamily="34" charset="0"/>
              </a:rPr>
              <a:t>Fünf separate </a:t>
            </a:r>
            <a:r>
              <a:rPr lang="de-DE" sz="1800" b="0" dirty="0">
                <a:cs typeface="Arial" pitchFamily="34" charset="0"/>
              </a:rPr>
              <a:t>Spezifikationen für </a:t>
            </a:r>
            <a:r>
              <a:rPr lang="de-DE" sz="1800" b="0" dirty="0" smtClean="0">
                <a:cs typeface="Arial" pitchFamily="34" charset="0"/>
              </a:rPr>
              <a:t>die </a:t>
            </a:r>
            <a:r>
              <a:rPr lang="de-DE" sz="1800" b="0" dirty="0">
                <a:cs typeface="Arial" pitchFamily="34" charset="0"/>
              </a:rPr>
              <a:t>unterschiedlichen Monumente </a:t>
            </a:r>
            <a:r>
              <a:rPr lang="de-DE" sz="1800" b="0" dirty="0" smtClean="0">
                <a:cs typeface="Arial" pitchFamily="34" charset="0"/>
              </a:rPr>
              <a:t>im </a:t>
            </a:r>
            <a:r>
              <a:rPr lang="de-DE" sz="1800" b="0" dirty="0" smtClean="0"/>
              <a:t>Ka-</a:t>
            </a:r>
            <a:r>
              <a:rPr lang="de-DE" sz="1800" b="0" dirty="0" err="1" smtClean="0"/>
              <a:t>bineneingangsbereich</a:t>
            </a:r>
            <a:r>
              <a:rPr lang="de-DE" sz="1800" b="0" dirty="0" smtClean="0"/>
              <a:t> </a:t>
            </a:r>
            <a:r>
              <a:rPr lang="de-DE" sz="1800" b="0" dirty="0" smtClean="0">
                <a:cs typeface="Arial" pitchFamily="34" charset="0"/>
              </a:rPr>
              <a:t>aufgenommen </a:t>
            </a:r>
            <a:br>
              <a:rPr lang="de-DE" sz="1800" b="0" dirty="0" smtClean="0">
                <a:cs typeface="Arial" pitchFamily="34" charset="0"/>
              </a:rPr>
            </a:br>
            <a:r>
              <a:rPr lang="de-DE" sz="1800" b="0" dirty="0" smtClean="0">
                <a:cs typeface="Arial" pitchFamily="34" charset="0"/>
              </a:rPr>
              <a:t>(ca. 450 Seiten und 100.000 Wörter)</a:t>
            </a:r>
          </a:p>
          <a:p>
            <a:pPr marL="216000" indent="-216000" fontAlgn="auto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de-DE" sz="1800" b="0" dirty="0" smtClean="0">
                <a:solidFill>
                  <a:schemeClr val="tx1"/>
                </a:solidFill>
                <a:cs typeface="Arial" pitchFamily="34" charset="0"/>
              </a:rPr>
              <a:t>Viele hundert Anforderungen analysiert</a:t>
            </a:r>
          </a:p>
          <a:p>
            <a:pPr marL="216000" indent="-216000" fontAlgn="auto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de-DE" sz="1800" b="0" dirty="0" smtClean="0">
                <a:cs typeface="Arial" pitchFamily="34" charset="0"/>
              </a:rPr>
              <a:t>Eine allgemein gültige </a:t>
            </a:r>
            <a:r>
              <a:rPr lang="de-DE" sz="1800" b="0" dirty="0">
                <a:cs typeface="Arial" pitchFamily="34" charset="0"/>
              </a:rPr>
              <a:t>Spezifikation </a:t>
            </a:r>
            <a:r>
              <a:rPr lang="de-DE" sz="1800" b="0" dirty="0" smtClean="0">
                <a:cs typeface="Arial" pitchFamily="34" charset="0"/>
              </a:rPr>
              <a:t/>
            </a:r>
            <a:br>
              <a:rPr lang="de-DE" sz="1800" b="0" dirty="0" smtClean="0">
                <a:cs typeface="Arial" pitchFamily="34" charset="0"/>
              </a:rPr>
            </a:br>
            <a:r>
              <a:rPr lang="de-DE" sz="1800" b="0" dirty="0" smtClean="0">
                <a:cs typeface="Arial" pitchFamily="34" charset="0"/>
              </a:rPr>
              <a:t>für </a:t>
            </a:r>
            <a:r>
              <a:rPr lang="de-DE" sz="1800" b="0" dirty="0">
                <a:cs typeface="Arial" pitchFamily="34" charset="0"/>
              </a:rPr>
              <a:t>den </a:t>
            </a:r>
            <a:r>
              <a:rPr lang="de-DE" sz="1800" b="0" dirty="0" smtClean="0">
                <a:cs typeface="Arial" pitchFamily="34" charset="0"/>
              </a:rPr>
              <a:t>Türeingangsbereich abgeleitet (Gesamtanforderungsspezifikation)</a:t>
            </a:r>
          </a:p>
          <a:p>
            <a:pPr marL="216000" indent="-216000" fontAlgn="auto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de-DE" sz="1800" b="0" dirty="0" smtClean="0">
                <a:cs typeface="Arial" pitchFamily="34" charset="0"/>
              </a:rPr>
              <a:t>Basis-Eigenschaften </a:t>
            </a:r>
            <a:r>
              <a:rPr lang="de-DE" sz="1800" b="0" dirty="0">
                <a:cs typeface="Arial" pitchFamily="34" charset="0"/>
              </a:rPr>
              <a:t>und </a:t>
            </a:r>
            <a:r>
              <a:rPr lang="de-DE" sz="1800" b="0" dirty="0" smtClean="0">
                <a:cs typeface="Arial" pitchFamily="34" charset="0"/>
              </a:rPr>
              <a:t>differenzier-</a:t>
            </a:r>
            <a:br>
              <a:rPr lang="de-DE" sz="1800" b="0" dirty="0" smtClean="0">
                <a:cs typeface="Arial" pitchFamily="34" charset="0"/>
              </a:rPr>
            </a:br>
            <a:r>
              <a:rPr lang="de-DE" sz="1800" b="0" dirty="0" smtClean="0">
                <a:cs typeface="Arial" pitchFamily="34" charset="0"/>
              </a:rPr>
              <a:t>ende Eigenschaften identifiziert</a:t>
            </a:r>
            <a:endParaRPr lang="de-DE" sz="1800" b="0" dirty="0">
              <a:cs typeface="Arial" pitchFamily="34" charset="0"/>
            </a:endParaRPr>
          </a:p>
          <a:p>
            <a:pPr marL="216000" indent="-216000" fontAlgn="auto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de-DE" sz="1800" b="0" dirty="0" smtClean="0">
                <a:cs typeface="Arial" pitchFamily="34" charset="0"/>
              </a:rPr>
              <a:t>Potentielle Varianten diskutiert </a:t>
            </a:r>
            <a:r>
              <a:rPr lang="de-DE" sz="1800" b="0" dirty="0">
                <a:cs typeface="Arial" pitchFamily="34" charset="0"/>
              </a:rPr>
              <a:t>und </a:t>
            </a:r>
            <a:r>
              <a:rPr lang="de-DE" sz="1800" b="0" dirty="0" smtClean="0">
                <a:cs typeface="Arial" pitchFamily="34" charset="0"/>
              </a:rPr>
              <a:t>darstellt</a:t>
            </a:r>
          </a:p>
          <a:p>
            <a:pPr marL="216000" indent="-216000" fontAlgn="auto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de-DE" sz="1800" b="0" dirty="0" smtClean="0">
                <a:cs typeface="Arial" pitchFamily="34" charset="0"/>
              </a:rPr>
              <a:t>Varianten </a:t>
            </a:r>
            <a:r>
              <a:rPr lang="de-DE" sz="1800" b="0" dirty="0">
                <a:cs typeface="Arial" pitchFamily="34" charset="0"/>
              </a:rPr>
              <a:t>einer </a:t>
            </a:r>
            <a:r>
              <a:rPr lang="de-DE" sz="1800" b="0" dirty="0" smtClean="0">
                <a:cs typeface="Arial" pitchFamily="34" charset="0"/>
              </a:rPr>
              <a:t>Produktfamilie </a:t>
            </a:r>
            <a:r>
              <a:rPr lang="de-DE" sz="1800" b="0" dirty="0" err="1" smtClean="0">
                <a:cs typeface="Arial" pitchFamily="34" charset="0"/>
              </a:rPr>
              <a:t>doku-mentiert</a:t>
            </a:r>
            <a:endParaRPr lang="de-DE" sz="1800" b="0" dirty="0">
              <a:cs typeface="Arial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Projekt SYLVIA</a:t>
            </a:r>
          </a:p>
        </p:txBody>
      </p:sp>
    </p:spTree>
    <p:extLst>
      <p:ext uri="{BB962C8B-B14F-4D97-AF65-F5344CB8AC3E}">
        <p14:creationId xmlns:p14="http://schemas.microsoft.com/office/powerpoint/2010/main" val="25977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altLang="de-DE" kern="0" dirty="0" smtClean="0">
                <a:solidFill>
                  <a:srgbClr val="FF6600"/>
                </a:solidFill>
              </a:rPr>
              <a:t>Unser im Projekt erreichter Zwischenstand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0" dirty="0" smtClean="0"/>
              <a:t>Verifikation der Methodik im Rahmes des Projektes SYLVIA ist erfolgt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0" dirty="0" smtClean="0"/>
              <a:t>Es </a:t>
            </a:r>
            <a:r>
              <a:rPr lang="de-DE" b="0" dirty="0"/>
              <a:t>wurden Unterschiede und Widersprüche in den Spezifikationen </a:t>
            </a:r>
            <a:r>
              <a:rPr lang="de-DE" b="0" dirty="0" smtClean="0"/>
              <a:t>aufgezeigt und dokumentiert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0" dirty="0" smtClean="0"/>
              <a:t>Der variantengerechte Entwurf </a:t>
            </a:r>
            <a:r>
              <a:rPr lang="de-DE" b="0" dirty="0"/>
              <a:t>einzelner Monumente eines </a:t>
            </a:r>
            <a:r>
              <a:rPr lang="de-DE" b="0" dirty="0" smtClean="0"/>
              <a:t>Kabinen-</a:t>
            </a:r>
            <a:r>
              <a:rPr lang="de-DE" b="0" dirty="0" err="1" smtClean="0"/>
              <a:t>eingangsbereichs</a:t>
            </a:r>
            <a:r>
              <a:rPr lang="de-DE" b="0" dirty="0" smtClean="0"/>
              <a:t> </a:t>
            </a:r>
            <a:r>
              <a:rPr lang="de-DE" b="0" dirty="0"/>
              <a:t>von </a:t>
            </a:r>
            <a:r>
              <a:rPr lang="de-DE" b="0" dirty="0" smtClean="0"/>
              <a:t>Passagierflugzeugen wurde durchgeführt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0" dirty="0" smtClean="0"/>
              <a:t>Der modellbasierte Ansatz ermöglichte es, Redundanzen zu vermeiden und Inkonsistenzen aufzuzeigen</a:t>
            </a:r>
            <a:endParaRPr 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Projekt SYLVIA</a:t>
            </a:r>
          </a:p>
        </p:txBody>
      </p:sp>
    </p:spTree>
    <p:extLst>
      <p:ext uri="{BB962C8B-B14F-4D97-AF65-F5344CB8AC3E}">
        <p14:creationId xmlns:p14="http://schemas.microsoft.com/office/powerpoint/2010/main" val="19202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smtClean="0"/>
              <a:t>Die Methodik wird im Rahmen des Projektes SYLVIA noch validiert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smtClean="0"/>
              <a:t>Der variantengerechte </a:t>
            </a:r>
            <a:r>
              <a:rPr lang="de-DE" b="0" dirty="0"/>
              <a:t>Entwurf </a:t>
            </a:r>
            <a:r>
              <a:rPr lang="de-DE" b="0" dirty="0" smtClean="0"/>
              <a:t>des gesamten Kabineneingangsbereichs </a:t>
            </a:r>
            <a:r>
              <a:rPr lang="de-DE" b="0" dirty="0"/>
              <a:t>von </a:t>
            </a:r>
            <a:r>
              <a:rPr lang="de-DE" b="0" dirty="0" smtClean="0"/>
              <a:t>Passagierflugzeugen wird noch durchgeführt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smtClean="0"/>
              <a:t>Es wird noch untersucht, ob bei großen und komplexen Projekten durch die verbesserte Transparenz und Nachvollziehbarkeit eine einfachere und verbesserte Entscheidungsfindung erreicht werden kann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de-DE" dirty="0" smtClean="0"/>
          </a:p>
          <a:p>
            <a:pPr marL="0" lvl="1" indent="0" algn="ctr">
              <a:spcBef>
                <a:spcPts val="0"/>
              </a:spcBef>
              <a:buNone/>
            </a:pPr>
            <a:endParaRPr lang="de-DE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de-DE" b="1" dirty="0" smtClean="0"/>
              <a:t>Vielen Dank für Ihr Interesse!</a:t>
            </a:r>
            <a:endParaRPr lang="de-DE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sz="1800" b="1" dirty="0" smtClean="0"/>
              <a:t>Ausblick</a:t>
            </a:r>
          </a:p>
          <a:p>
            <a:endParaRPr lang="de-DE" altLang="de-DE" sz="1800" b="1" kern="0" dirty="0" smtClean="0"/>
          </a:p>
        </p:txBody>
      </p:sp>
      <p:pic>
        <p:nvPicPr>
          <p:cNvPr id="4" name="Picture 2" descr="C:\Users\SMelzer\Documents\01_Projekte\2014_SYLVIA\Logo\logo_bmwe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5" y="5235785"/>
            <a:ext cx="1473845" cy="12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91680" y="5165901"/>
            <a:ext cx="7065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 smtClean="0">
                <a:cs typeface="Times New Roman" pitchFamily="18" charset="0"/>
              </a:rPr>
              <a:t>Das Forschungsvorhaben SYLVIA wird gefördert </a:t>
            </a:r>
            <a:r>
              <a:rPr lang="de-DE" sz="1600" dirty="0">
                <a:cs typeface="Times New Roman" pitchFamily="18" charset="0"/>
              </a:rPr>
              <a:t>vom Bundesministerium für Wirtschaft und Energie im Rahmen des fünften zivilen </a:t>
            </a:r>
            <a:r>
              <a:rPr lang="de-DE" sz="1600" dirty="0" smtClean="0">
                <a:cs typeface="Times New Roman" pitchFamily="18" charset="0"/>
              </a:rPr>
              <a:t>Luftfahrtforschungsprogramms </a:t>
            </a:r>
            <a:r>
              <a:rPr lang="de-DE" sz="1600" dirty="0">
                <a:cs typeface="Times New Roman" pitchFamily="18" charset="0"/>
              </a:rPr>
              <a:t>(LuFo V-1</a:t>
            </a:r>
            <a:r>
              <a:rPr lang="de-DE" sz="1600" dirty="0" smtClean="0">
                <a:cs typeface="Times New Roman" pitchFamily="18" charset="0"/>
              </a:rPr>
              <a:t>). Eine Zusammenarbeit erfolgt mit </a:t>
            </a:r>
            <a:r>
              <a:rPr lang="de-DE" sz="1600" dirty="0">
                <a:cs typeface="Times New Roman" pitchFamily="18" charset="0"/>
              </a:rPr>
              <a:t>den Firmen Diehl Aircabin GmbH, Diehl </a:t>
            </a:r>
            <a:r>
              <a:rPr lang="de-DE" sz="1600" dirty="0" err="1">
                <a:cs typeface="Times New Roman" pitchFamily="18" charset="0"/>
              </a:rPr>
              <a:t>Comfort</a:t>
            </a:r>
            <a:r>
              <a:rPr lang="de-DE" sz="1600" dirty="0">
                <a:cs typeface="Times New Roman" pitchFamily="18" charset="0"/>
              </a:rPr>
              <a:t> Modules GmbH und Diehl Service Modules GmbH.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9619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Einleitung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Beispiele für Varianten</a:t>
            </a:r>
            <a:endParaRPr lang="de-DE" altLang="de-DE" dirty="0">
              <a:solidFill>
                <a:srgbClr val="FF6600"/>
              </a:solidFill>
            </a:endParaRPr>
          </a:p>
        </p:txBody>
      </p:sp>
      <p:grpSp>
        <p:nvGrpSpPr>
          <p:cNvPr id="60" name="Gruppieren 27"/>
          <p:cNvGrpSpPr>
            <a:grpSpLocks/>
          </p:cNvGrpSpPr>
          <p:nvPr/>
        </p:nvGrpSpPr>
        <p:grpSpPr bwMode="auto">
          <a:xfrm>
            <a:off x="701570" y="1520848"/>
            <a:ext cx="7695855" cy="4819315"/>
            <a:chOff x="1440000" y="7048910"/>
            <a:chExt cx="18291456" cy="11559055"/>
          </a:xfrm>
        </p:grpSpPr>
        <p:sp>
          <p:nvSpPr>
            <p:cNvPr id="61" name="CustomShape 4"/>
            <p:cNvSpPr>
              <a:spLocks noChangeArrowheads="1"/>
            </p:cNvSpPr>
            <p:nvPr/>
          </p:nvSpPr>
          <p:spPr bwMode="auto">
            <a:xfrm>
              <a:off x="11052000" y="13352685"/>
              <a:ext cx="8675280" cy="525492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62" name="CustomShape 5"/>
            <p:cNvSpPr>
              <a:spLocks noChangeArrowheads="1"/>
            </p:cNvSpPr>
            <p:nvPr/>
          </p:nvSpPr>
          <p:spPr bwMode="auto">
            <a:xfrm>
              <a:off x="1440000" y="13352685"/>
              <a:ext cx="8638920" cy="525528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63" name="CustomShape 6"/>
            <p:cNvSpPr>
              <a:spLocks noChangeArrowheads="1"/>
            </p:cNvSpPr>
            <p:nvPr/>
          </p:nvSpPr>
          <p:spPr bwMode="auto">
            <a:xfrm>
              <a:off x="11052000" y="7089461"/>
              <a:ext cx="8675280" cy="615528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64" name="CustomShape 7"/>
            <p:cNvSpPr>
              <a:spLocks noChangeArrowheads="1"/>
            </p:cNvSpPr>
            <p:nvPr/>
          </p:nvSpPr>
          <p:spPr bwMode="auto">
            <a:xfrm>
              <a:off x="1440000" y="7089821"/>
              <a:ext cx="8638920" cy="615492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pic>
          <p:nvPicPr>
            <p:cNvPr id="66" name="Grafik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7841" y="7591323"/>
              <a:ext cx="4285081" cy="284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CustomShape 16"/>
            <p:cNvSpPr>
              <a:spLocks noChangeArrowheads="1"/>
            </p:cNvSpPr>
            <p:nvPr/>
          </p:nvSpPr>
          <p:spPr bwMode="auto">
            <a:xfrm>
              <a:off x="15339413" y="10294089"/>
              <a:ext cx="4285078" cy="36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800" dirty="0" smtClean="0"/>
                <a:t>Quelle: </a:t>
              </a:r>
              <a:r>
                <a:rPr lang="de-DE" altLang="de-DE" sz="800" dirty="0"/>
                <a:t>Lufthansa Cargo</a:t>
              </a:r>
            </a:p>
          </p:txBody>
        </p:sp>
        <p:pic>
          <p:nvPicPr>
            <p:cNvPr id="69" name="Grafik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2878" y="7830418"/>
              <a:ext cx="1938377" cy="21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Grafik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319" y="14000348"/>
              <a:ext cx="8490601" cy="359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CustomShape 18"/>
            <p:cNvSpPr>
              <a:spLocks noChangeArrowheads="1"/>
            </p:cNvSpPr>
            <p:nvPr/>
          </p:nvSpPr>
          <p:spPr bwMode="auto">
            <a:xfrm>
              <a:off x="4550524" y="12489135"/>
              <a:ext cx="5528396" cy="68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Systemvarianten</a:t>
              </a:r>
              <a:endParaRPr lang="de-DE" altLang="de-DE" sz="1800" dirty="0"/>
            </a:p>
          </p:txBody>
        </p:sp>
        <p:sp>
          <p:nvSpPr>
            <p:cNvPr id="74" name="CustomShape 20"/>
            <p:cNvSpPr>
              <a:spLocks noChangeArrowheads="1"/>
            </p:cNvSpPr>
            <p:nvPr/>
          </p:nvSpPr>
          <p:spPr bwMode="auto">
            <a:xfrm>
              <a:off x="13911254" y="12492754"/>
              <a:ext cx="5816026" cy="64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Prozessvarianten</a:t>
              </a:r>
              <a:endParaRPr lang="de-DE" altLang="de-DE" sz="1800" dirty="0"/>
            </a:p>
          </p:txBody>
        </p:sp>
        <p:sp>
          <p:nvSpPr>
            <p:cNvPr id="75" name="CustomShape 21"/>
            <p:cNvSpPr>
              <a:spLocks noChangeArrowheads="1"/>
            </p:cNvSpPr>
            <p:nvPr/>
          </p:nvSpPr>
          <p:spPr bwMode="auto">
            <a:xfrm>
              <a:off x="3630895" y="17886326"/>
              <a:ext cx="6448025" cy="59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Komponentenvarianten</a:t>
              </a:r>
              <a:endParaRPr lang="de-DE" altLang="de-DE" sz="1800" dirty="0"/>
            </a:p>
          </p:txBody>
        </p:sp>
        <p:sp>
          <p:nvSpPr>
            <p:cNvPr id="77" name="CustomShape 23"/>
            <p:cNvSpPr>
              <a:spLocks noChangeArrowheads="1"/>
            </p:cNvSpPr>
            <p:nvPr/>
          </p:nvSpPr>
          <p:spPr bwMode="auto">
            <a:xfrm>
              <a:off x="13428000" y="13500000"/>
              <a:ext cx="6262920" cy="77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endParaRPr lang="de-DE" altLang="de-DE"/>
            </a:p>
          </p:txBody>
        </p:sp>
        <p:sp>
          <p:nvSpPr>
            <p:cNvPr id="78" name="CustomShape 24"/>
            <p:cNvSpPr>
              <a:spLocks noChangeArrowheads="1"/>
            </p:cNvSpPr>
            <p:nvPr/>
          </p:nvSpPr>
          <p:spPr bwMode="auto">
            <a:xfrm>
              <a:off x="11067082" y="7092800"/>
              <a:ext cx="8350920" cy="43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ct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Projekt: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SiLuFra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– Sichere Luftfracht-Transportkette</a:t>
              </a:r>
              <a:endParaRPr lang="de-DE" altLang="de-DE" sz="1000" dirty="0"/>
            </a:p>
          </p:txBody>
        </p:sp>
        <p:sp>
          <p:nvSpPr>
            <p:cNvPr id="79" name="CustomShape 25"/>
            <p:cNvSpPr>
              <a:spLocks noChangeArrowheads="1"/>
            </p:cNvSpPr>
            <p:nvPr/>
          </p:nvSpPr>
          <p:spPr bwMode="auto">
            <a:xfrm>
              <a:off x="1516319" y="7048910"/>
              <a:ext cx="8511480" cy="144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ct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Projekt: Modellieren eines Future-Gatelink-Systems</a:t>
              </a:r>
              <a:endParaRPr lang="de-DE" altLang="de-DE" sz="1000" dirty="0"/>
            </a:p>
          </p:txBody>
        </p:sp>
        <p:sp>
          <p:nvSpPr>
            <p:cNvPr id="80" name="CustomShape 26"/>
            <p:cNvSpPr>
              <a:spLocks noChangeArrowheads="1"/>
            </p:cNvSpPr>
            <p:nvPr/>
          </p:nvSpPr>
          <p:spPr bwMode="auto">
            <a:xfrm>
              <a:off x="2723611" y="13358454"/>
              <a:ext cx="6262919" cy="3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ct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: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Active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Phasing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Experiment (APE)</a:t>
              </a:r>
              <a:endParaRPr lang="de-DE" altLang="de-DE" sz="1000" dirty="0"/>
            </a:p>
          </p:txBody>
        </p:sp>
        <p:pic>
          <p:nvPicPr>
            <p:cNvPr id="82" name="Grafik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870" y="9034932"/>
              <a:ext cx="7808633" cy="270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Grafik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5532" y="14540067"/>
              <a:ext cx="6802069" cy="373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Grafik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419" y="13568573"/>
              <a:ext cx="2051950" cy="153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CustomShape 27"/>
            <p:cNvSpPr>
              <a:spLocks noChangeArrowheads="1"/>
            </p:cNvSpPr>
            <p:nvPr/>
          </p:nvSpPr>
          <p:spPr bwMode="auto">
            <a:xfrm>
              <a:off x="13468537" y="13388363"/>
              <a:ext cx="6262919" cy="77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ct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: SYLVIA – Synergetische Ansätze für neuartige Module, Monumente und Systeme von zukünftigen Flugzeugkabinen</a:t>
              </a:r>
              <a:endParaRPr lang="de-DE" altLang="de-DE" sz="1000" dirty="0"/>
            </a:p>
          </p:txBody>
        </p:sp>
        <p:sp>
          <p:nvSpPr>
            <p:cNvPr id="76" name="CustomShape 22"/>
            <p:cNvSpPr>
              <a:spLocks noChangeArrowheads="1"/>
            </p:cNvSpPr>
            <p:nvPr/>
          </p:nvSpPr>
          <p:spPr bwMode="auto">
            <a:xfrm>
              <a:off x="14218921" y="17886326"/>
              <a:ext cx="5508359" cy="59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Produktvarianten</a:t>
              </a:r>
              <a:endParaRPr lang="de-DE" altLang="de-DE" sz="1800" dirty="0"/>
            </a:p>
          </p:txBody>
        </p:sp>
        <p:pic>
          <p:nvPicPr>
            <p:cNvPr id="68" name="Grafik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9395" y="10721837"/>
              <a:ext cx="5907282" cy="173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CustomShape 29"/>
          <p:cNvSpPr/>
          <p:nvPr/>
        </p:nvSpPr>
        <p:spPr>
          <a:xfrm>
            <a:off x="1861345" y="5913840"/>
            <a:ext cx="2485630" cy="2154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800" dirty="0" smtClean="0">
                <a:latin typeface="Arial"/>
              </a:rPr>
              <a:t>Quelle: </a:t>
            </a:r>
            <a:r>
              <a:rPr lang="de-DE" sz="800" dirty="0">
                <a:latin typeface="Arial"/>
              </a:rPr>
              <a:t>http://mbse.gfse.de/extdocs/ape.html</a:t>
            </a:r>
            <a:endParaRPr sz="800" dirty="0"/>
          </a:p>
        </p:txBody>
      </p:sp>
      <p:sp>
        <p:nvSpPr>
          <p:cNvPr id="29" name="CustomShape 16"/>
          <p:cNvSpPr>
            <a:spLocks noChangeArrowheads="1"/>
          </p:cNvSpPr>
          <p:nvPr/>
        </p:nvSpPr>
        <p:spPr bwMode="auto">
          <a:xfrm>
            <a:off x="6571570" y="5979205"/>
            <a:ext cx="1802882" cy="1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/>
            <a:r>
              <a:rPr lang="de-DE" altLang="de-DE" sz="800" dirty="0" smtClean="0"/>
              <a:t>Quelle: [1]</a:t>
            </a:r>
            <a:endParaRPr lang="de-DE" altLang="de-DE" sz="800" dirty="0"/>
          </a:p>
        </p:txBody>
      </p:sp>
      <p:sp>
        <p:nvSpPr>
          <p:cNvPr id="30" name="CustomShape 17"/>
          <p:cNvSpPr/>
          <p:nvPr/>
        </p:nvSpPr>
        <p:spPr>
          <a:xfrm>
            <a:off x="611560" y="6322507"/>
            <a:ext cx="7671832" cy="2118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" dirty="0" smtClean="0">
                <a:latin typeface="Arial"/>
              </a:rPr>
              <a:t>[1]: [</a:t>
            </a:r>
            <a:r>
              <a:rPr lang="de-DE" sz="600" dirty="0" err="1">
                <a:latin typeface="Arial"/>
              </a:rPr>
              <a:t>Gumpinger</a:t>
            </a:r>
            <a:r>
              <a:rPr lang="de-DE" sz="600" dirty="0">
                <a:latin typeface="Arial"/>
              </a:rPr>
              <a:t>, T.; Krause, D.: </a:t>
            </a:r>
            <a:r>
              <a:rPr lang="de-DE" sz="600" dirty="0" smtClean="0">
                <a:latin typeface="Arial"/>
              </a:rPr>
              <a:t>: </a:t>
            </a:r>
            <a:r>
              <a:rPr lang="de-DE" sz="600" dirty="0">
                <a:latin typeface="Arial"/>
              </a:rPr>
              <a:t>Potentiale der Methode Funktionsintegration beim Leichtbau von </a:t>
            </a:r>
            <a:r>
              <a:rPr lang="de-DE" sz="600" dirty="0" smtClean="0">
                <a:latin typeface="Arial"/>
              </a:rPr>
              <a:t>Flugzeugküchen</a:t>
            </a:r>
            <a:r>
              <a:rPr lang="de-DE" sz="600" dirty="0">
                <a:latin typeface="Arial"/>
              </a:rPr>
              <a:t>. Design </a:t>
            </a:r>
            <a:r>
              <a:rPr lang="de-DE" sz="600" dirty="0" err="1">
                <a:latin typeface="Arial"/>
              </a:rPr>
              <a:t>for</a:t>
            </a:r>
            <a:r>
              <a:rPr lang="de-DE" sz="600" dirty="0">
                <a:latin typeface="Arial"/>
              </a:rPr>
              <a:t> X, Beiträge zum 19. Symposium, Neukirchen (2008) pp. 111-118][Jonas, H.; </a:t>
            </a:r>
            <a:r>
              <a:rPr lang="de-DE" sz="600" dirty="0" err="1">
                <a:latin typeface="Arial"/>
              </a:rPr>
              <a:t>Gumpinger</a:t>
            </a:r>
            <a:r>
              <a:rPr lang="de-DE" sz="600" dirty="0">
                <a:latin typeface="Arial"/>
              </a:rPr>
              <a:t>, T.; </a:t>
            </a:r>
            <a:r>
              <a:rPr lang="de-DE" sz="600" dirty="0" err="1">
                <a:latin typeface="Arial"/>
              </a:rPr>
              <a:t>Blees</a:t>
            </a:r>
            <a:r>
              <a:rPr lang="de-DE" sz="600" dirty="0">
                <a:latin typeface="Arial"/>
              </a:rPr>
              <a:t>, C.; Krause, D.: Innovative Design </a:t>
            </a:r>
            <a:r>
              <a:rPr lang="de-DE" sz="600" dirty="0" err="1">
                <a:latin typeface="Arial"/>
              </a:rPr>
              <a:t>of</a:t>
            </a:r>
            <a:r>
              <a:rPr lang="de-DE" sz="600" dirty="0">
                <a:latin typeface="Arial"/>
              </a:rPr>
              <a:t> a </a:t>
            </a:r>
            <a:r>
              <a:rPr lang="de-DE" sz="600" dirty="0" err="1">
                <a:latin typeface="Arial"/>
              </a:rPr>
              <a:t>Galley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Product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Platform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by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applying</a:t>
            </a:r>
            <a:r>
              <a:rPr lang="de-DE" sz="600" dirty="0">
                <a:latin typeface="Arial"/>
              </a:rPr>
              <a:t> a </a:t>
            </a:r>
            <a:r>
              <a:rPr lang="de-DE" sz="600" dirty="0" err="1">
                <a:latin typeface="Arial"/>
              </a:rPr>
              <a:t>new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Modularisation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Method</a:t>
            </a:r>
            <a:r>
              <a:rPr lang="de-DE" sz="600" dirty="0">
                <a:latin typeface="Arial"/>
              </a:rPr>
              <a:t>. </a:t>
            </a:r>
            <a:r>
              <a:rPr lang="de-DE" sz="600" dirty="0" smtClean="0">
                <a:latin typeface="Arial"/>
              </a:rPr>
              <a:t>4th International </a:t>
            </a:r>
            <a:r>
              <a:rPr lang="de-DE" sz="600" dirty="0">
                <a:latin typeface="Arial"/>
              </a:rPr>
              <a:t>Conference „Supply on </a:t>
            </a:r>
            <a:r>
              <a:rPr lang="de-DE" sz="600" dirty="0" err="1">
                <a:latin typeface="Arial"/>
              </a:rPr>
              <a:t>the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Wings</a:t>
            </a:r>
            <a:r>
              <a:rPr lang="de-DE" sz="600" dirty="0">
                <a:latin typeface="Arial"/>
              </a:rPr>
              <a:t>“, Frankfurt/Main (2009)]</a:t>
            </a:r>
            <a:endParaRPr sz="600" dirty="0"/>
          </a:p>
        </p:txBody>
      </p:sp>
      <p:pic>
        <p:nvPicPr>
          <p:cNvPr id="2052" name="Picture 4" descr="C:\Users\SMelzer\Documents\01_Projekte\2013_SiLuFra\Logo\BMBF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44" y="3248980"/>
            <a:ext cx="1095982" cy="8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Melzer\Documents\01_Projekte\2014_SYLVIA\Logo\logo_bmwe_d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03" y="5589240"/>
            <a:ext cx="894229" cy="7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Einleitung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Motivation</a:t>
            </a:r>
            <a:endParaRPr lang="de-DE" altLang="de-DE" dirty="0">
              <a:solidFill>
                <a:srgbClr val="FF6600"/>
              </a:solidFill>
            </a:endParaRPr>
          </a:p>
        </p:txBody>
      </p:sp>
      <p:pic>
        <p:nvPicPr>
          <p:cNvPr id="6" name="Grafik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3" y="1673805"/>
            <a:ext cx="1620181" cy="120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stomShape 27"/>
          <p:cNvSpPr>
            <a:spLocks noChangeArrowheads="1"/>
          </p:cNvSpPr>
          <p:nvPr/>
        </p:nvSpPr>
        <p:spPr bwMode="auto">
          <a:xfrm>
            <a:off x="2914392" y="1777896"/>
            <a:ext cx="5377124" cy="15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de-DE" altLang="de-DE" sz="2000" dirty="0" smtClean="0">
                <a:solidFill>
                  <a:srgbClr val="000000"/>
                </a:solidFill>
                <a:ea typeface="DejaVu Sans"/>
                <a:cs typeface="DejaVu Sans"/>
              </a:rPr>
              <a:t>Projekt: SYLVIA </a:t>
            </a:r>
            <a:r>
              <a:rPr lang="de-DE" altLang="de-DE" sz="2000" dirty="0">
                <a:solidFill>
                  <a:srgbClr val="000000"/>
                </a:solidFill>
                <a:ea typeface="DejaVu Sans"/>
                <a:cs typeface="DejaVu Sans"/>
              </a:rPr>
              <a:t>– Synergetische Ansätze für neuartige Module, Monumente und Systeme von zukünftigen Flugzeugkabinen</a:t>
            </a:r>
            <a:endParaRPr lang="de-DE" altLang="de-DE" sz="2000" dirty="0"/>
          </a:p>
        </p:txBody>
      </p:sp>
      <p:sp>
        <p:nvSpPr>
          <p:cNvPr id="8" name="CustomShape 17"/>
          <p:cNvSpPr/>
          <p:nvPr/>
        </p:nvSpPr>
        <p:spPr>
          <a:xfrm>
            <a:off x="341531" y="6039290"/>
            <a:ext cx="8551644" cy="495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000" dirty="0" smtClean="0">
                <a:latin typeface="Arial"/>
              </a:rPr>
              <a:t>Quelle: [</a:t>
            </a:r>
            <a:r>
              <a:rPr lang="de-DE" sz="1000" dirty="0" err="1">
                <a:latin typeface="Arial"/>
              </a:rPr>
              <a:t>Gumpinger</a:t>
            </a:r>
            <a:r>
              <a:rPr lang="de-DE" sz="1000" dirty="0">
                <a:latin typeface="Arial"/>
              </a:rPr>
              <a:t>, T.; Krause, D.: </a:t>
            </a:r>
            <a:r>
              <a:rPr lang="de-DE" sz="1000" dirty="0" smtClean="0">
                <a:latin typeface="Arial"/>
              </a:rPr>
              <a:t>: </a:t>
            </a:r>
            <a:r>
              <a:rPr lang="de-DE" sz="1000" dirty="0">
                <a:latin typeface="Arial"/>
              </a:rPr>
              <a:t>Potentiale der Methode Funktionsintegration beim Leichtbau von </a:t>
            </a:r>
            <a:r>
              <a:rPr lang="de-DE" sz="1000" dirty="0" smtClean="0">
                <a:latin typeface="Arial"/>
              </a:rPr>
              <a:t>Flugzeugküchen</a:t>
            </a:r>
            <a:r>
              <a:rPr lang="de-DE" sz="1000" dirty="0">
                <a:latin typeface="Arial"/>
              </a:rPr>
              <a:t>. Design </a:t>
            </a:r>
            <a:r>
              <a:rPr lang="de-DE" sz="1000" dirty="0" err="1">
                <a:latin typeface="Arial"/>
              </a:rPr>
              <a:t>for</a:t>
            </a:r>
            <a:r>
              <a:rPr lang="de-DE" sz="1000" dirty="0">
                <a:latin typeface="Arial"/>
              </a:rPr>
              <a:t> X, Beiträge zum 19. Symposium, Neukirchen (2008) pp. 111-118][Jonas, H.; </a:t>
            </a:r>
            <a:r>
              <a:rPr lang="de-DE" sz="1000" dirty="0" err="1">
                <a:latin typeface="Arial"/>
              </a:rPr>
              <a:t>Gumpinger</a:t>
            </a:r>
            <a:r>
              <a:rPr lang="de-DE" sz="1000" dirty="0">
                <a:latin typeface="Arial"/>
              </a:rPr>
              <a:t>, T.; </a:t>
            </a:r>
            <a:r>
              <a:rPr lang="de-DE" sz="1000" dirty="0" err="1">
                <a:latin typeface="Arial"/>
              </a:rPr>
              <a:t>Blees</a:t>
            </a:r>
            <a:r>
              <a:rPr lang="de-DE" sz="1000" dirty="0">
                <a:latin typeface="Arial"/>
              </a:rPr>
              <a:t>, C.; Krause, D.: Innovative Design </a:t>
            </a:r>
            <a:r>
              <a:rPr lang="de-DE" sz="1000" dirty="0" err="1">
                <a:latin typeface="Arial"/>
              </a:rPr>
              <a:t>of</a:t>
            </a:r>
            <a:r>
              <a:rPr lang="de-DE" sz="1000" dirty="0">
                <a:latin typeface="Arial"/>
              </a:rPr>
              <a:t> a </a:t>
            </a:r>
            <a:r>
              <a:rPr lang="de-DE" sz="1000" dirty="0" err="1">
                <a:latin typeface="Arial"/>
              </a:rPr>
              <a:t>Galley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Product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Platform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by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applying</a:t>
            </a:r>
            <a:r>
              <a:rPr lang="de-DE" sz="1000" dirty="0">
                <a:latin typeface="Arial"/>
              </a:rPr>
              <a:t> a </a:t>
            </a:r>
            <a:r>
              <a:rPr lang="de-DE" sz="1000" dirty="0" err="1">
                <a:latin typeface="Arial"/>
              </a:rPr>
              <a:t>new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Modularisation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Method</a:t>
            </a:r>
            <a:r>
              <a:rPr lang="de-DE" sz="1000" dirty="0">
                <a:latin typeface="Arial"/>
              </a:rPr>
              <a:t>. </a:t>
            </a:r>
            <a:r>
              <a:rPr lang="de-DE" sz="1000" dirty="0" smtClean="0">
                <a:latin typeface="Arial"/>
              </a:rPr>
              <a:t>4th International </a:t>
            </a:r>
            <a:r>
              <a:rPr lang="de-DE" sz="1000" dirty="0">
                <a:latin typeface="Arial"/>
              </a:rPr>
              <a:t>Conference „Supply on </a:t>
            </a:r>
            <a:r>
              <a:rPr lang="de-DE" sz="1000" dirty="0" err="1">
                <a:latin typeface="Arial"/>
              </a:rPr>
              <a:t>the</a:t>
            </a:r>
            <a:r>
              <a:rPr lang="de-DE" sz="1000" dirty="0">
                <a:latin typeface="Arial"/>
              </a:rPr>
              <a:t> </a:t>
            </a:r>
            <a:r>
              <a:rPr lang="de-DE" sz="1000" dirty="0" err="1">
                <a:latin typeface="Arial"/>
              </a:rPr>
              <a:t>Wings</a:t>
            </a:r>
            <a:r>
              <a:rPr lang="de-DE" sz="1000" dirty="0">
                <a:latin typeface="Arial"/>
              </a:rPr>
              <a:t>“, Frankfurt/Main (2009)]</a:t>
            </a:r>
            <a:endParaRPr sz="1000" dirty="0"/>
          </a:p>
        </p:txBody>
      </p:sp>
      <p:pic>
        <p:nvPicPr>
          <p:cNvPr id="1026" name="Picture 2" descr="C:\Users\SMelzer\Documents\01_Projekte\2014_SYLVIA\Logo\logo_bmwe_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1" y="3113965"/>
            <a:ext cx="1440159" cy="11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44" y="3101421"/>
            <a:ext cx="5445605" cy="29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SMelzer\Documents\03_Forschung\Tag des Systems Engineering\TdSE 2015\Beitrag\ModellbasierteModularisierung\03_Bilder\Service-Konzep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547123"/>
            <a:ext cx="7607981" cy="33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Einleitung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Motivation</a:t>
            </a:r>
            <a:endParaRPr lang="de-DE" altLang="de-DE" dirty="0">
              <a:solidFill>
                <a:srgbClr val="FF6600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3806915" y="4734146"/>
            <a:ext cx="360040" cy="585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738394" y="5274205"/>
            <a:ext cx="246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Ableitung einer Produktfamilie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670191" y="1583794"/>
            <a:ext cx="2621889" cy="3150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ustomShape 7"/>
          <p:cNvSpPr>
            <a:spLocks noChangeArrowheads="1"/>
          </p:cNvSpPr>
          <p:nvPr/>
        </p:nvSpPr>
        <p:spPr bwMode="auto">
          <a:xfrm>
            <a:off x="5292080" y="3699031"/>
            <a:ext cx="3851920" cy="2790310"/>
          </a:xfrm>
          <a:prstGeom prst="rect">
            <a:avLst/>
          </a:prstGeom>
          <a:solidFill>
            <a:srgbClr val="DDDDDD"/>
          </a:solidFill>
          <a:ln w="9525" cap="rnd">
            <a:solidFill>
              <a:srgbClr val="3465A4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2000" dirty="0" smtClean="0"/>
              <a:t>Stark vereinfachtes Beispiel; es existiert in der </a:t>
            </a:r>
            <a:r>
              <a:rPr lang="de-DE" altLang="de-DE" sz="2000" dirty="0"/>
              <a:t>R</a:t>
            </a:r>
            <a:r>
              <a:rPr lang="de-DE" altLang="de-DE" sz="2000" dirty="0" smtClean="0"/>
              <a:t>ealität eine Viel-zahl weiterer Produktvarianten auslösender Anwendungsfälle z.B.: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/>
              <a:t>Speisen </a:t>
            </a:r>
            <a:r>
              <a:rPr lang="de-DE" altLang="de-DE" sz="2000" dirty="0" smtClean="0"/>
              <a:t>kühlen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Kaffeekannen säubern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Müll entsorgen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…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932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Begriffsdefinition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Was sind </a:t>
            </a:r>
            <a:r>
              <a:rPr lang="de-DE" altLang="de-DE" dirty="0">
                <a:solidFill>
                  <a:srgbClr val="FF6600"/>
                </a:solidFill>
              </a:rPr>
              <a:t>Varianten? </a:t>
            </a:r>
            <a:endParaRPr lang="de-DE" altLang="de-DE" dirty="0" smtClean="0">
              <a:solidFill>
                <a:srgbClr val="FF6600"/>
              </a:solidFill>
            </a:endParaRPr>
          </a:p>
          <a:p>
            <a:pPr lvl="1"/>
            <a:r>
              <a:rPr lang="de-DE" altLang="de-DE" dirty="0" smtClean="0"/>
              <a:t>Eine Variante setzt sich aus einer Basis und einem differenzieren-den Anteil zusammen. </a:t>
            </a: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sz="800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sz="800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Was ist eine Produktfamilie? </a:t>
            </a:r>
            <a:endParaRPr lang="de-DE" altLang="de-DE" dirty="0">
              <a:solidFill>
                <a:srgbClr val="FF6600"/>
              </a:solidFill>
            </a:endParaRPr>
          </a:p>
          <a:p>
            <a:pPr lvl="1"/>
            <a:r>
              <a:rPr lang="de-DE" altLang="de-DE" dirty="0" smtClean="0"/>
              <a:t>Produktfamilien stellen eine Menge verschiedener Produkte dar, die auf einer gemeinsamen Basis aufbauen. Diese Produkte verfügen über ähnliche Funktionsprinzipien, gleiche Anwendungsbereiche oder gleiche Produktionsverfahren.</a:t>
            </a:r>
          </a:p>
        </p:txBody>
      </p:sp>
      <p:sp>
        <p:nvSpPr>
          <p:cNvPr id="5" name="Rechteck 4"/>
          <p:cNvSpPr/>
          <p:nvPr/>
        </p:nvSpPr>
        <p:spPr>
          <a:xfrm>
            <a:off x="1016605" y="6354325"/>
            <a:ext cx="53555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Quelle: Rupp</a:t>
            </a:r>
            <a:r>
              <a:rPr lang="de-DE" sz="1000" dirty="0"/>
              <a:t>, M.: „Produkt/Markt-Strategien“, Verlag Industrielle Organisation, Zürich, 1980.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86635" y="2348880"/>
            <a:ext cx="1305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Variante</a:t>
            </a:r>
            <a:endParaRPr lang="de-DE" sz="16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016605" y="2933945"/>
            <a:ext cx="1845205" cy="1395155"/>
            <a:chOff x="2366755" y="2798930"/>
            <a:chExt cx="5490610" cy="2160240"/>
          </a:xfrm>
          <a:solidFill>
            <a:srgbClr val="FFFF00"/>
          </a:solidFill>
        </p:grpSpPr>
        <p:sp>
          <p:nvSpPr>
            <p:cNvPr id="30" name="Rechteck 29"/>
            <p:cNvSpPr/>
            <p:nvPr/>
          </p:nvSpPr>
          <p:spPr>
            <a:xfrm>
              <a:off x="2366755" y="2798930"/>
              <a:ext cx="5490610" cy="2160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366755" y="2798930"/>
              <a:ext cx="5490610" cy="75498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Differenzierender Anteil</a:t>
              </a:r>
              <a:endParaRPr lang="de-DE" sz="1600" dirty="0"/>
            </a:p>
          </p:txBody>
        </p:sp>
      </p:grpSp>
      <p:sp>
        <p:nvSpPr>
          <p:cNvPr id="32" name="Rechteck 31"/>
          <p:cNvSpPr/>
          <p:nvPr/>
        </p:nvSpPr>
        <p:spPr>
          <a:xfrm>
            <a:off x="1137169" y="3707063"/>
            <a:ext cx="1589626" cy="532028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Basis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Geschweifte Klammer links 10"/>
          <p:cNvSpPr/>
          <p:nvPr/>
        </p:nvSpPr>
        <p:spPr>
          <a:xfrm rot="5400000">
            <a:off x="1811420" y="1838549"/>
            <a:ext cx="255578" cy="1845203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3671900" y="2933944"/>
            <a:ext cx="1845205" cy="1395155"/>
            <a:chOff x="2366755" y="2798930"/>
            <a:chExt cx="5490610" cy="2160240"/>
          </a:xfrm>
          <a:solidFill>
            <a:srgbClr val="FFC000"/>
          </a:solidFill>
        </p:grpSpPr>
        <p:sp>
          <p:nvSpPr>
            <p:cNvPr id="34" name="Rechteck 33"/>
            <p:cNvSpPr/>
            <p:nvPr/>
          </p:nvSpPr>
          <p:spPr>
            <a:xfrm>
              <a:off x="2366755" y="2798930"/>
              <a:ext cx="5490610" cy="2160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366755" y="2798930"/>
              <a:ext cx="5490610" cy="9054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Differenzierender Anteil</a:t>
              </a:r>
            </a:p>
          </p:txBody>
        </p:sp>
      </p:grpSp>
      <p:sp>
        <p:nvSpPr>
          <p:cNvPr id="36" name="Rechteck 35"/>
          <p:cNvSpPr/>
          <p:nvPr/>
        </p:nvSpPr>
        <p:spPr>
          <a:xfrm>
            <a:off x="3806915" y="3707063"/>
            <a:ext cx="1589626" cy="532028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Basis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372200" y="2933945"/>
            <a:ext cx="1845205" cy="1395155"/>
            <a:chOff x="2366755" y="2798930"/>
            <a:chExt cx="5490610" cy="2160240"/>
          </a:xfrm>
          <a:solidFill>
            <a:srgbClr val="7030A0"/>
          </a:solidFill>
        </p:grpSpPr>
        <p:sp>
          <p:nvSpPr>
            <p:cNvPr id="38" name="Rechteck 37"/>
            <p:cNvSpPr/>
            <p:nvPr/>
          </p:nvSpPr>
          <p:spPr>
            <a:xfrm>
              <a:off x="2366755" y="2798930"/>
              <a:ext cx="5490610" cy="2160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366755" y="2798930"/>
              <a:ext cx="5490610" cy="9054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Differenzierender Anteil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hteck 39"/>
          <p:cNvSpPr/>
          <p:nvPr/>
        </p:nvSpPr>
        <p:spPr>
          <a:xfrm>
            <a:off x="6492764" y="3707063"/>
            <a:ext cx="1589626" cy="532028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Basis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1" name="Geschweifte Klammer links 40"/>
          <p:cNvSpPr/>
          <p:nvPr/>
        </p:nvSpPr>
        <p:spPr>
          <a:xfrm rot="16200000">
            <a:off x="4494677" y="912338"/>
            <a:ext cx="255578" cy="7189882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3837469" y="4575611"/>
            <a:ext cx="158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0099"/>
                </a:solidFill>
              </a:rPr>
              <a:t>Produktfamilie</a:t>
            </a:r>
            <a:endParaRPr lang="de-DE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40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Modellbasierter Produktentwurf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b="0" dirty="0" smtClean="0"/>
              <a:t>Modellbasierter Produktentwurf gemäß Systems-Engineering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b="0" dirty="0" smtClean="0"/>
              <a:t>Nutzung der semi-formalen Modellierungssprache SysML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b="0" dirty="0" smtClean="0"/>
              <a:t>Anforderungserhebung aller Stakeholder gemäß der ACRE-Ontologie (ACRE = </a:t>
            </a:r>
            <a:r>
              <a:rPr lang="de-DE" b="0" i="1" dirty="0" smtClean="0"/>
              <a:t>Approach </a:t>
            </a:r>
            <a:r>
              <a:rPr lang="de-DE" b="0" i="1" dirty="0" err="1" smtClean="0"/>
              <a:t>for</a:t>
            </a:r>
            <a:r>
              <a:rPr lang="de-DE" b="0" i="1" dirty="0" smtClean="0"/>
              <a:t> </a:t>
            </a:r>
            <a:r>
              <a:rPr lang="de-DE" b="0" i="1" dirty="0" err="1" smtClean="0"/>
              <a:t>Context-Based</a:t>
            </a:r>
            <a:r>
              <a:rPr lang="de-DE" b="0" i="1" dirty="0" smtClean="0"/>
              <a:t> </a:t>
            </a:r>
            <a:r>
              <a:rPr lang="de-DE" b="0" i="1" dirty="0" err="1" smtClean="0"/>
              <a:t>Requirements</a:t>
            </a:r>
            <a:r>
              <a:rPr lang="de-DE" b="0" i="1" dirty="0" smtClean="0"/>
              <a:t> Engineering</a:t>
            </a:r>
            <a:r>
              <a:rPr lang="de-DE" b="0" dirty="0" smtClean="0"/>
              <a:t>)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Modellbasierter Produktentwurf</a:t>
            </a:r>
          </a:p>
        </p:txBody>
      </p:sp>
      <p:sp>
        <p:nvSpPr>
          <p:cNvPr id="6" name="Rechteck 5"/>
          <p:cNvSpPr/>
          <p:nvPr/>
        </p:nvSpPr>
        <p:spPr>
          <a:xfrm>
            <a:off x="386535" y="6274355"/>
            <a:ext cx="8506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smtClean="0"/>
              <a:t>Quelle: </a:t>
            </a:r>
            <a:r>
              <a:rPr lang="en-US" sz="1000" dirty="0"/>
              <a:t>Holt, J.; Perry, S.; </a:t>
            </a:r>
            <a:r>
              <a:rPr lang="en-US" sz="1000" dirty="0" err="1"/>
              <a:t>Brownsword</a:t>
            </a:r>
            <a:r>
              <a:rPr lang="en-US" sz="1000" dirty="0"/>
              <a:t>, M.</a:t>
            </a:r>
            <a:r>
              <a:rPr lang="en-GB" sz="1000" dirty="0"/>
              <a:t>: </a:t>
            </a:r>
            <a:r>
              <a:rPr lang="en-US" sz="1000" dirty="0"/>
              <a:t>Model-Based Requirements Engineering</a:t>
            </a:r>
            <a:r>
              <a:rPr lang="en-GB" sz="1000" dirty="0"/>
              <a:t>. </a:t>
            </a:r>
            <a:r>
              <a:rPr lang="en-US" sz="1000" dirty="0"/>
              <a:t>The Institution of Engineering and </a:t>
            </a:r>
            <a:r>
              <a:rPr lang="en-US" sz="1000" dirty="0" err="1"/>
              <a:t>Technolog</a:t>
            </a:r>
            <a:r>
              <a:rPr lang="de-DE" sz="1000" dirty="0"/>
              <a:t>y, London, 2012.</a:t>
            </a:r>
          </a:p>
        </p:txBody>
      </p:sp>
      <p:pic>
        <p:nvPicPr>
          <p:cNvPr id="3" name="Picture 2" descr="C:\Users\SMelzer\Documents\03_Forschung\Tag des Systems Engineering\TdSE 2015\Beitrag\ModellbasierteModularisierung\03_Bilder\ACRE-Ontolog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7" y="3023955"/>
            <a:ext cx="8237228" cy="328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Modellierung von Varianten</a:t>
            </a:r>
            <a:endParaRPr lang="de-DE" altLang="de-DE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Unterschiedlichste Kundenanforderungen führen zu den Varianten </a:t>
            </a:r>
            <a:br>
              <a:rPr lang="de-DE" altLang="de-DE" b="0" dirty="0" smtClean="0"/>
            </a:br>
            <a:r>
              <a:rPr lang="de-DE" altLang="de-DE" b="0" dirty="0" smtClean="0"/>
              <a:t>bei der Produktgestaltung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Variantenmodellierung erfolgt gemäß der Methode nach Weilkiens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Modellierung von Varianten</a:t>
            </a:r>
          </a:p>
        </p:txBody>
      </p:sp>
      <p:pic>
        <p:nvPicPr>
          <p:cNvPr id="4098" name="Picture 2" descr="Varian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" b="6111"/>
          <a:stretch>
            <a:fillRect/>
          </a:stretch>
        </p:blipFill>
        <p:spPr bwMode="auto">
          <a:xfrm>
            <a:off x="746575" y="3068960"/>
            <a:ext cx="7423053" cy="178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656565" y="4848096"/>
            <a:ext cx="7605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 smtClean="0"/>
              <a:t>Quelle: Weilkiens</a:t>
            </a:r>
            <a:r>
              <a:rPr lang="de-DE" sz="1000" dirty="0"/>
              <a:t>, T.: Systems Engineering mit SysML/UML: Modellierung, Analyse, Design. </a:t>
            </a:r>
            <a:r>
              <a:rPr lang="de-DE" sz="1000" dirty="0" err="1"/>
              <a:t>Dpunkt</a:t>
            </a:r>
            <a:r>
              <a:rPr lang="de-DE" sz="1000" dirty="0"/>
              <a:t>. Verlag, 2009.</a:t>
            </a:r>
          </a:p>
        </p:txBody>
      </p:sp>
    </p:spTree>
    <p:extLst>
      <p:ext uri="{BB962C8B-B14F-4D97-AF65-F5344CB8AC3E}">
        <p14:creationId xmlns:p14="http://schemas.microsoft.com/office/powerpoint/2010/main" val="1123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Integrierter PKT-Ansatz</a:t>
            </a: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Variantengerechte Entwicklung modularer Produktfamilien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b="2614"/>
          <a:stretch>
            <a:fillRect/>
          </a:stretch>
        </p:blipFill>
        <p:spPr bwMode="auto">
          <a:xfrm>
            <a:off x="1556665" y="1634041"/>
            <a:ext cx="6345705" cy="36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50826" y="6084295"/>
            <a:ext cx="8893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Quelle:</a:t>
            </a:r>
            <a:r>
              <a:rPr lang="en-US" sz="1000" dirty="0"/>
              <a:t>Krause, D.; Beckmann, G.; </a:t>
            </a:r>
            <a:r>
              <a:rPr lang="en-US" sz="1000" dirty="0" err="1"/>
              <a:t>Eilmus</a:t>
            </a:r>
            <a:r>
              <a:rPr lang="en-US" sz="1000" dirty="0"/>
              <a:t>, S.; Gebhardt, N.; Jonas, H.; and </a:t>
            </a:r>
            <a:r>
              <a:rPr lang="en-US" sz="1000" dirty="0" err="1"/>
              <a:t>Rettberg</a:t>
            </a:r>
            <a:r>
              <a:rPr lang="en-US" sz="1000" dirty="0"/>
              <a:t>, R.: Integrated Development of Modular Product Families – a Methods Toolkit. In Simpson, T.W.; Jiao, J.; Siddique, Z; </a:t>
            </a:r>
            <a:r>
              <a:rPr lang="en-US" sz="1000" dirty="0" err="1"/>
              <a:t>Hölttä</a:t>
            </a:r>
            <a:r>
              <a:rPr lang="en-US" sz="1000" dirty="0"/>
              <a:t>-Otto, K. (</a:t>
            </a:r>
            <a:r>
              <a:rPr lang="en-US" sz="1000" dirty="0" err="1"/>
              <a:t>Hrsg</a:t>
            </a:r>
            <a:r>
              <a:rPr lang="en-US" sz="1000" dirty="0"/>
              <a:t>.): Advances in product family and product platform design: Methods &amp; applications, S. 245–269, Berlin Springer, 2014.</a:t>
            </a:r>
            <a:endParaRPr lang="de-DE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33408" y="5108123"/>
            <a:ext cx="408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e-DE" altLang="de-DE" sz="1800" dirty="0" smtClean="0"/>
              <a:t>d.h. die </a:t>
            </a:r>
            <a:r>
              <a:rPr lang="de-DE" altLang="de-DE" sz="1800" dirty="0"/>
              <a:t>Vielfalt </a:t>
            </a:r>
            <a:r>
              <a:rPr lang="de-DE" altLang="de-DE" sz="1800" dirty="0" smtClean="0"/>
              <a:t>an Produkten, </a:t>
            </a:r>
            <a:br>
              <a:rPr lang="de-DE" altLang="de-DE" sz="1800" dirty="0" smtClean="0"/>
            </a:br>
            <a:r>
              <a:rPr lang="de-DE" altLang="de-DE" sz="1800" dirty="0" smtClean="0"/>
              <a:t>die den </a:t>
            </a:r>
            <a:r>
              <a:rPr lang="de-DE" altLang="de-DE" sz="1800" dirty="0"/>
              <a:t>Kunden angeboten wird.</a:t>
            </a:r>
            <a:endParaRPr lang="de-DE" altLang="de-DE" sz="1800" dirty="0">
              <a:solidFill>
                <a:schemeClr val="accent4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43525" y="504918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de-DE" altLang="de-DE" sz="1800" dirty="0" smtClean="0">
                <a:solidFill>
                  <a:schemeClr val="accent4"/>
                </a:solidFill>
              </a:rPr>
              <a:t>d.h. die </a:t>
            </a:r>
            <a:r>
              <a:rPr lang="de-DE" altLang="de-DE" sz="1800" dirty="0">
                <a:solidFill>
                  <a:schemeClr val="accent4"/>
                </a:solidFill>
              </a:rPr>
              <a:t>Vielfalt an </a:t>
            </a:r>
            <a:r>
              <a:rPr lang="de-DE" altLang="de-DE" sz="1800" dirty="0" smtClean="0">
                <a:solidFill>
                  <a:schemeClr val="accent4"/>
                </a:solidFill>
              </a:rPr>
              <a:t>Bau-</a:t>
            </a:r>
            <a:br>
              <a:rPr lang="de-DE" altLang="de-DE" sz="1800" dirty="0" smtClean="0">
                <a:solidFill>
                  <a:schemeClr val="accent4"/>
                </a:solidFill>
              </a:rPr>
            </a:br>
            <a:r>
              <a:rPr lang="de-DE" altLang="de-DE" sz="1800" dirty="0" smtClean="0">
                <a:solidFill>
                  <a:schemeClr val="accent4"/>
                </a:solidFill>
              </a:rPr>
              <a:t>teilen</a:t>
            </a:r>
            <a:r>
              <a:rPr lang="de-DE" altLang="de-DE" sz="1800" dirty="0">
                <a:solidFill>
                  <a:schemeClr val="accent4"/>
                </a:solidFill>
              </a:rPr>
              <a:t>, </a:t>
            </a:r>
            <a:r>
              <a:rPr lang="de-DE" altLang="de-DE" sz="1800" dirty="0" smtClean="0">
                <a:solidFill>
                  <a:schemeClr val="accent4"/>
                </a:solidFill>
              </a:rPr>
              <a:t>Baugruppen </a:t>
            </a:r>
            <a:r>
              <a:rPr lang="de-DE" altLang="de-DE" sz="1800" dirty="0">
                <a:solidFill>
                  <a:schemeClr val="accent4"/>
                </a:solidFill>
              </a:rPr>
              <a:t>und </a:t>
            </a:r>
            <a:endParaRPr lang="de-DE" altLang="de-DE" sz="1800" dirty="0" smtClean="0">
              <a:solidFill>
                <a:schemeClr val="accent4"/>
              </a:solidFill>
            </a:endParaRPr>
          </a:p>
          <a:p>
            <a:pPr marL="0" lvl="1" algn="ctr"/>
            <a:r>
              <a:rPr lang="de-DE" altLang="de-DE" sz="1800" dirty="0" smtClean="0">
                <a:solidFill>
                  <a:schemeClr val="accent4"/>
                </a:solidFill>
              </a:rPr>
              <a:t>Herstellungsprozessen</a:t>
            </a:r>
            <a:r>
              <a:rPr lang="de-DE" altLang="de-DE" sz="1800" dirty="0">
                <a:solidFill>
                  <a:schemeClr val="accent4"/>
                </a:solidFill>
              </a:rPr>
              <a:t>.</a:t>
            </a:r>
          </a:p>
          <a:p>
            <a:pPr algn="ctr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23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99"/>
      </a:dk1>
      <a:lt1>
        <a:srgbClr val="FFFFFF"/>
      </a:lt1>
      <a:dk2>
        <a:srgbClr val="000099"/>
      </a:dk2>
      <a:lt2>
        <a:srgbClr val="6699FF"/>
      </a:lt2>
      <a:accent1>
        <a:srgbClr val="2DC6D6"/>
      </a:accent1>
      <a:accent2>
        <a:srgbClr val="F4C600"/>
      </a:accent2>
      <a:accent3>
        <a:srgbClr val="FFFFFF"/>
      </a:accent3>
      <a:accent4>
        <a:srgbClr val="000082"/>
      </a:accent4>
      <a:accent5>
        <a:srgbClr val="ADDFE8"/>
      </a:accent5>
      <a:accent6>
        <a:srgbClr val="DDB300"/>
      </a:accent6>
      <a:hlink>
        <a:srgbClr val="2DC6D6"/>
      </a:hlink>
      <a:folHlink>
        <a:srgbClr val="0000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99"/>
        </a:dk1>
        <a:lt1>
          <a:srgbClr val="FFFFFF"/>
        </a:lt1>
        <a:dk2>
          <a:srgbClr val="000099"/>
        </a:dk2>
        <a:lt2>
          <a:srgbClr val="6699FF"/>
        </a:lt2>
        <a:accent1>
          <a:srgbClr val="2DC6D6"/>
        </a:accent1>
        <a:accent2>
          <a:srgbClr val="F4C600"/>
        </a:accent2>
        <a:accent3>
          <a:srgbClr val="FFFFFF"/>
        </a:accent3>
        <a:accent4>
          <a:srgbClr val="000082"/>
        </a:accent4>
        <a:accent5>
          <a:srgbClr val="ADDFE8"/>
        </a:accent5>
        <a:accent6>
          <a:srgbClr val="DDB300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Bildschirmpräsentation (4:3)</PresentationFormat>
  <Paragraphs>202</Paragraphs>
  <Slides>22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Standarddesign</vt:lpstr>
      <vt:lpstr>Ein modellbasiertes Vorgehen zur variantengerechten Entwicklung modularer Produktfamilien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Sylvia Melzer</cp:lastModifiedBy>
  <cp:revision>2169</cp:revision>
  <cp:lastPrinted>2015-11-03T09:44:24Z</cp:lastPrinted>
  <dcterms:created xsi:type="dcterms:W3CDTF">2008-07-20T12:33:53Z</dcterms:created>
  <dcterms:modified xsi:type="dcterms:W3CDTF">2015-11-11T22:01:42Z</dcterms:modified>
</cp:coreProperties>
</file>