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89" r:id="rId3"/>
    <p:sldId id="297" r:id="rId4"/>
    <p:sldId id="312" r:id="rId5"/>
    <p:sldId id="311" r:id="rId6"/>
    <p:sldId id="321" r:id="rId7"/>
    <p:sldId id="331" r:id="rId8"/>
    <p:sldId id="322" r:id="rId9"/>
    <p:sldId id="323" r:id="rId10"/>
    <p:sldId id="332" r:id="rId11"/>
    <p:sldId id="298" r:id="rId12"/>
    <p:sldId id="324" r:id="rId13"/>
    <p:sldId id="301" r:id="rId14"/>
    <p:sldId id="317" r:id="rId15"/>
    <p:sldId id="307" r:id="rId16"/>
    <p:sldId id="304" r:id="rId17"/>
    <p:sldId id="308" r:id="rId18"/>
    <p:sldId id="306" r:id="rId19"/>
    <p:sldId id="334" r:id="rId20"/>
    <p:sldId id="329" r:id="rId21"/>
    <p:sldId id="328" r:id="rId22"/>
    <p:sldId id="330" r:id="rId23"/>
    <p:sldId id="315" r:id="rId24"/>
    <p:sldId id="313" r:id="rId25"/>
  </p:sldIdLst>
  <p:sldSz cx="9144000" cy="6858000" type="screen4x3"/>
  <p:notesSz cx="6669088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 Melzer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A2"/>
    <a:srgbClr val="000000"/>
    <a:srgbClr val="385D8A"/>
    <a:srgbClr val="38918A"/>
    <a:srgbClr val="00299E"/>
    <a:srgbClr val="00008E"/>
    <a:srgbClr val="0066CC"/>
    <a:srgbClr val="3333CC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84792" autoAdjust="0"/>
  </p:normalViewPr>
  <p:slideViewPr>
    <p:cSldViewPr snapToObjects="1">
      <p:cViewPr varScale="1">
        <p:scale>
          <a:sx n="71" d="100"/>
          <a:sy n="71" d="100"/>
        </p:scale>
        <p:origin x="-193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1" y="-72"/>
      </p:cViewPr>
      <p:guideLst>
        <p:guide orient="horz" pos="3109"/>
        <p:guide pos="210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461" y="1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/>
          <a:lstStyle>
            <a:lvl1pPr algn="r">
              <a:defRPr sz="1100"/>
            </a:lvl1pPr>
          </a:lstStyle>
          <a:p>
            <a:fld id="{AC7E1B9D-2039-4134-8E78-799F41B2157D}" type="datetimeFigureOut">
              <a:rPr lang="de-DE" smtClean="0"/>
              <a:t>26.10.2016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461" y="9378035"/>
            <a:ext cx="2890137" cy="493097"/>
          </a:xfrm>
          <a:prstGeom prst="rect">
            <a:avLst/>
          </a:prstGeom>
        </p:spPr>
        <p:txBody>
          <a:bodyPr vert="horz" lIns="87252" tIns="43626" rIns="87252" bIns="43626" rtlCol="0" anchor="b"/>
          <a:lstStyle>
            <a:lvl1pPr algn="r">
              <a:defRPr sz="1100"/>
            </a:lvl1pPr>
          </a:lstStyle>
          <a:p>
            <a:fld id="{9AB59C22-0123-4692-8A70-D3C153A02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125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>
            <a:lvl1pPr defTabSz="94523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1"/>
            <a:ext cx="289013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>
            <a:lvl1pPr algn="r" defTabSz="94523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689017"/>
            <a:ext cx="5335867" cy="444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35"/>
            <a:ext cx="289013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b" anchorCtr="0" compatLnSpc="1">
            <a:prstTxWarp prst="textNoShape">
              <a:avLst/>
            </a:prstTxWarp>
          </a:bodyPr>
          <a:lstStyle>
            <a:lvl1pPr defTabSz="94523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378035"/>
            <a:ext cx="2890137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2" tIns="47256" rIns="94512" bIns="47256" numCol="1" anchor="b" anchorCtr="0" compatLnSpc="1">
            <a:prstTxWarp prst="textNoShape">
              <a:avLst/>
            </a:prstTxWarp>
          </a:bodyPr>
          <a:lstStyle>
            <a:lvl1pPr algn="r" defTabSz="945231">
              <a:defRPr sz="1200">
                <a:cs typeface="+mn-cs"/>
              </a:defRPr>
            </a:lvl1pPr>
          </a:lstStyle>
          <a:p>
            <a:pPr>
              <a:defRPr/>
            </a:pPr>
            <a:fld id="{C40C2D1F-FE9F-45BA-9431-C5A1FCA6D5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940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68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94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945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8363" y="741363"/>
            <a:ext cx="4932362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Vielfältigkeit des Variantenbegriffs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30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8363" y="741363"/>
            <a:ext cx="4932362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0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82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54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8363" y="741363"/>
            <a:ext cx="4932362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524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94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94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C2D1F-FE9F-45BA-9431-C5A1FCA6D5E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94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610711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6107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316416" y="6432707"/>
            <a:ext cx="6480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917F6F-A441-45EB-B211-679133888F6A}" type="slidenum">
              <a:rPr lang="de-DE" smtClean="0"/>
              <a:pPr>
                <a:defRPr/>
              </a:pPr>
              <a:t>‹Nr.›</a:t>
            </a:fld>
            <a:endParaRPr lang="de-DE" dirty="0" smtClean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95536" y="1378868"/>
            <a:ext cx="8352928" cy="46424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93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0" y="6589713"/>
            <a:ext cx="9144000" cy="1587"/>
          </a:xfrm>
          <a:prstGeom prst="line">
            <a:avLst/>
          </a:prstGeom>
          <a:noFill/>
          <a:ln w="38100">
            <a:solidFill>
              <a:srgbClr val="2DC6D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85750" y="6597650"/>
            <a:ext cx="1782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 smtClean="0">
                <a:cs typeface="+mn-cs"/>
              </a:rPr>
              <a:t>www.tuhh.de/fks</a:t>
            </a:r>
            <a:endParaRPr lang="de-DE" sz="1000" dirty="0"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5697125" y="6627813"/>
            <a:ext cx="3326225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algn="r">
              <a:lnSpc>
                <a:spcPct val="80000"/>
              </a:lnSpc>
              <a:spcBef>
                <a:spcPct val="30000"/>
              </a:spcBef>
            </a:pPr>
            <a:r>
              <a:rPr lang="de-DE" sz="1000" dirty="0" smtClean="0"/>
              <a:t>25.-27. Oktober 2016 </a:t>
            </a:r>
            <a:r>
              <a:rPr lang="de-DE" sz="1000" dirty="0"/>
              <a:t>- © </a:t>
            </a:r>
            <a:r>
              <a:rPr lang="de-DE" sz="1000" dirty="0" smtClean="0"/>
              <a:t>Sylvia Melzer </a:t>
            </a:r>
            <a:r>
              <a:rPr lang="de-DE" sz="1000" dirty="0"/>
              <a:t>- Seite </a:t>
            </a:r>
            <a:fld id="{2AC43F91-A628-49A8-94C6-FFBF64A4DA6D}" type="slidenum">
              <a:rPr lang="de-DE" sz="1000"/>
              <a:pPr algn="r">
                <a:lnSpc>
                  <a:spcPct val="80000"/>
                </a:lnSpc>
                <a:spcBef>
                  <a:spcPct val="30000"/>
                </a:spcBef>
              </a:pPr>
              <a:t>‹Nr.›</a:t>
            </a:fld>
            <a:endParaRPr lang="de-DE" sz="1000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solidFill>
            <a:srgbClr val="2DC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pic>
        <p:nvPicPr>
          <p:cNvPr id="1032" name="Picture 34" descr="tulogo_invers_druck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57913" y="104775"/>
            <a:ext cx="27368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50"/>
          <p:cNvGrpSpPr>
            <a:grpSpLocks/>
          </p:cNvGrpSpPr>
          <p:nvPr/>
        </p:nvGrpSpPr>
        <p:grpSpPr bwMode="auto">
          <a:xfrm>
            <a:off x="28575" y="34925"/>
            <a:ext cx="2870200" cy="855663"/>
            <a:chOff x="-5" y="28"/>
            <a:chExt cx="1808" cy="539"/>
          </a:xfrm>
        </p:grpSpPr>
        <p:sp>
          <p:nvSpPr>
            <p:cNvPr id="1061" name="Text Box 37"/>
            <p:cNvSpPr txBox="1">
              <a:spLocks noChangeArrowheads="1"/>
            </p:cNvSpPr>
            <p:nvPr userDrawn="1"/>
          </p:nvSpPr>
          <p:spPr bwMode="auto">
            <a:xfrm>
              <a:off x="212" y="32"/>
              <a:ext cx="145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>
                  <a:solidFill>
                    <a:schemeClr val="bg1"/>
                  </a:solidFill>
                  <a:latin typeface="AvantGarde Md BT" pitchFamily="34" charset="0"/>
                  <a:cs typeface="+mn-cs"/>
                </a:rPr>
                <a:t>Institut für Flugzeug-</a:t>
              </a:r>
              <a:br>
                <a:rPr lang="de-DE" sz="1600">
                  <a:solidFill>
                    <a:schemeClr val="bg1"/>
                  </a:solidFill>
                  <a:latin typeface="AvantGarde Md BT" pitchFamily="34" charset="0"/>
                  <a:cs typeface="+mn-cs"/>
                </a:rPr>
              </a:br>
              <a:r>
                <a:rPr lang="de-DE" sz="1600">
                  <a:solidFill>
                    <a:schemeClr val="bg1"/>
                  </a:solidFill>
                  <a:latin typeface="AvantGarde Md BT" pitchFamily="34" charset="0"/>
                  <a:cs typeface="+mn-cs"/>
                </a:rPr>
                <a:t>Kabinensysteme</a:t>
              </a:r>
            </a:p>
          </p:txBody>
        </p:sp>
        <p:sp>
          <p:nvSpPr>
            <p:cNvPr id="1062" name="AutoShape 38"/>
            <p:cNvSpPr>
              <a:spLocks noChangeArrowheads="1"/>
            </p:cNvSpPr>
            <p:nvPr userDrawn="1"/>
          </p:nvSpPr>
          <p:spPr bwMode="auto">
            <a:xfrm>
              <a:off x="154" y="28"/>
              <a:ext cx="250" cy="378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 userDrawn="1"/>
          </p:nvSpPr>
          <p:spPr bwMode="auto">
            <a:xfrm>
              <a:off x="1" y="32"/>
              <a:ext cx="158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 userDrawn="1"/>
          </p:nvSpPr>
          <p:spPr bwMode="auto">
            <a:xfrm>
              <a:off x="1" y="396"/>
              <a:ext cx="1654" cy="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auto">
            <a:xfrm>
              <a:off x="1651" y="395"/>
              <a:ext cx="37" cy="3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auto">
            <a:xfrm>
              <a:off x="1" y="463"/>
              <a:ext cx="1709" cy="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7" name="AutoShape 43"/>
            <p:cNvSpPr>
              <a:spLocks noChangeArrowheads="1"/>
            </p:cNvSpPr>
            <p:nvPr userDrawn="1"/>
          </p:nvSpPr>
          <p:spPr bwMode="auto">
            <a:xfrm>
              <a:off x="1708" y="462"/>
              <a:ext cx="37" cy="3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 userDrawn="1"/>
          </p:nvSpPr>
          <p:spPr bwMode="auto">
            <a:xfrm>
              <a:off x="1" y="531"/>
              <a:ext cx="1767" cy="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69" name="AutoShape 45"/>
            <p:cNvSpPr>
              <a:spLocks noChangeArrowheads="1"/>
            </p:cNvSpPr>
            <p:nvPr userDrawn="1"/>
          </p:nvSpPr>
          <p:spPr bwMode="auto">
            <a:xfrm>
              <a:off x="1766" y="530"/>
              <a:ext cx="37" cy="3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-5" y="194"/>
              <a:ext cx="4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>
                  <a:solidFill>
                    <a:srgbClr val="2DC6D6"/>
                  </a:solidFill>
                  <a:latin typeface="AvantGarde Md BT" pitchFamily="34" charset="0"/>
                  <a:cs typeface="+mn-cs"/>
                </a:rPr>
                <a:t>FKS</a:t>
              </a: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329297" y="6603169"/>
            <a:ext cx="218780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 smtClean="0">
                <a:cs typeface="+mn-cs"/>
              </a:rPr>
              <a:t>Tag des Systems Engineering 2016</a:t>
            </a:r>
            <a:endParaRPr lang="de-DE" sz="1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515" y="1628800"/>
            <a:ext cx="8730970" cy="2250249"/>
          </a:xfrm>
        </p:spPr>
        <p:txBody>
          <a:bodyPr/>
          <a:lstStyle/>
          <a:p>
            <a:r>
              <a:rPr lang="de-DE" sz="3600" dirty="0" smtClean="0"/>
              <a:t>Physische Architekturen variantengerecht aus Funktionalen Architekturen für Systeme (FAS) spezifizieren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28065"/>
          </a:xfrm>
        </p:spPr>
        <p:txBody>
          <a:bodyPr/>
          <a:lstStyle/>
          <a:p>
            <a:r>
              <a:rPr lang="de-DE" u="sng" dirty="0" smtClean="0"/>
              <a:t>Sylvia Melzer</a:t>
            </a:r>
            <a:r>
              <a:rPr lang="de-DE" dirty="0" smtClean="0"/>
              <a:t>, Ulrike Wittke, </a:t>
            </a:r>
            <a:br>
              <a:rPr lang="de-DE" dirty="0" smtClean="0"/>
            </a:br>
            <a:r>
              <a:rPr lang="de-DE" dirty="0" smtClean="0"/>
              <a:t>Hartmut Hintze, Ralf God</a:t>
            </a:r>
          </a:p>
          <a:p>
            <a:endParaRPr lang="de-DE" dirty="0" smtClean="0"/>
          </a:p>
          <a:p>
            <a:r>
              <a:rPr lang="de-DE" sz="1400" dirty="0" smtClean="0"/>
              <a:t>Technische Universität Hamburg</a:t>
            </a:r>
          </a:p>
          <a:p>
            <a:r>
              <a:rPr lang="de-DE" sz="1400" dirty="0" smtClean="0"/>
              <a:t>Institut für Flugzeug-Kabinensysteme</a:t>
            </a:r>
          </a:p>
        </p:txBody>
      </p:sp>
    </p:spTree>
    <p:extLst>
      <p:ext uri="{BB962C8B-B14F-4D97-AF65-F5344CB8AC3E}">
        <p14:creationId xmlns:p14="http://schemas.microsoft.com/office/powerpoint/2010/main" val="29487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Physische Architekturen variantengerecht spezifizieren</a:t>
            </a: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355600" lvl="1" indent="-355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de-DE" sz="1600" dirty="0" smtClean="0">
                <a:solidFill>
                  <a:schemeClr val="tx1"/>
                </a:solidFill>
              </a:rPr>
              <a:t>Projektkontext beschreiben</a:t>
            </a:r>
          </a:p>
          <a:p>
            <a:pPr marL="355600" lvl="1" indent="-355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de-DE" sz="1600" dirty="0" smtClean="0">
                <a:solidFill>
                  <a:schemeClr val="tx1"/>
                </a:solidFill>
              </a:rPr>
              <a:t>Systemkontext spezifizieren</a:t>
            </a:r>
          </a:p>
          <a:p>
            <a:pPr marL="355600" lvl="1" indent="-355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de-DE" sz="1600" dirty="0" smtClean="0">
                <a:solidFill>
                  <a:schemeClr val="tx1"/>
                </a:solidFill>
              </a:rPr>
              <a:t>Anforderungen ermitteln</a:t>
            </a:r>
          </a:p>
          <a:p>
            <a:pPr marL="355600" lvl="1" indent="-355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de-DE" sz="1600" dirty="0" smtClean="0">
                <a:solidFill>
                  <a:schemeClr val="tx1"/>
                </a:solidFill>
              </a:rPr>
              <a:t>Anwendungsfälle modellieren</a:t>
            </a:r>
          </a:p>
          <a:p>
            <a:pPr marL="355600" lvl="1" indent="-355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de-DE" sz="1600" dirty="0" smtClean="0">
                <a:solidFill>
                  <a:schemeClr val="tx1"/>
                </a:solidFill>
              </a:rPr>
              <a:t>Funktionale Blöcke und Aktivitäten definieren</a:t>
            </a:r>
          </a:p>
          <a:p>
            <a:pPr marL="355600" lvl="1" indent="-355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de-DE" sz="1600" dirty="0" smtClean="0">
                <a:solidFill>
                  <a:schemeClr val="tx1"/>
                </a:solidFill>
              </a:rPr>
              <a:t>Beziehungen zwischen funktionalen Blöcken und Aktivitäten spezifizieren</a:t>
            </a:r>
          </a:p>
          <a:p>
            <a:pPr marL="355600" lvl="1" indent="-355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de-DE" sz="1600" dirty="0" smtClean="0">
                <a:solidFill>
                  <a:schemeClr val="tx1"/>
                </a:solidFill>
              </a:rPr>
              <a:t>Funktionale Architektur des Systems modellieren</a:t>
            </a:r>
          </a:p>
          <a:p>
            <a:pPr marL="355600" lvl="1" indent="-355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de-DE" sz="1600" dirty="0" smtClean="0">
                <a:solidFill>
                  <a:schemeClr val="tx1"/>
                </a:solidFill>
              </a:rPr>
              <a:t>Anforderungen auf jeder Ebene des Systementwicklungsprozesses definieren und dokumentieren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 smtClean="0"/>
              <a:t>Physische </a:t>
            </a:r>
            <a:r>
              <a:rPr lang="de-DE" altLang="de-DE" sz="1800" b="1" kern="0" dirty="0"/>
              <a:t>Architekturen variantengerecht </a:t>
            </a:r>
          </a:p>
          <a:p>
            <a:r>
              <a:rPr lang="de-DE" altLang="de-DE" sz="1800" b="1" kern="0" dirty="0"/>
              <a:t>spezifizieren</a:t>
            </a:r>
          </a:p>
          <a:p>
            <a:endParaRPr lang="de-DE" altLang="de-DE" sz="1800" b="1" kern="0" dirty="0" smtClean="0"/>
          </a:p>
        </p:txBody>
      </p:sp>
      <p:pic>
        <p:nvPicPr>
          <p:cNvPr id="4" name="Picture 2" descr="Systemkont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4" y="1738576"/>
            <a:ext cx="2378141" cy="110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50" y="1730424"/>
            <a:ext cx="1980220" cy="107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903771" y="2034879"/>
            <a:ext cx="3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99757" y="5634245"/>
            <a:ext cx="34526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Variante?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Physische Architektur?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8386812" y="953725"/>
            <a:ext cx="730693" cy="585065"/>
            <a:chOff x="8386812" y="953725"/>
            <a:chExt cx="730693" cy="5850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812" y="953725"/>
              <a:ext cx="730693" cy="58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Gleichschenkliges Dreieck 12"/>
            <p:cNvSpPr/>
            <p:nvPr/>
          </p:nvSpPr>
          <p:spPr>
            <a:xfrm>
              <a:off x="8386812" y="1223302"/>
              <a:ext cx="360040" cy="292532"/>
            </a:xfrm>
            <a:prstGeom prst="triangl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733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Modellierung von Varianten</a:t>
            </a:r>
            <a:endParaRPr lang="de-DE" altLang="de-DE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b="0" dirty="0" smtClean="0"/>
              <a:t>Unterschiedlichste Kundenanforderungen führen zu den Varianten </a:t>
            </a:r>
            <a:br>
              <a:rPr lang="de-DE" altLang="de-DE" b="0" dirty="0" smtClean="0"/>
            </a:br>
            <a:r>
              <a:rPr lang="de-DE" altLang="de-DE" b="0" dirty="0" smtClean="0"/>
              <a:t>bei der Produktgestaltung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b="0" dirty="0" smtClean="0"/>
              <a:t>Variantenmodellierung erfolgt gemäß der Methode nach Weilkiens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/>
          </a:p>
          <a:p>
            <a:r>
              <a:rPr lang="de-DE" altLang="de-DE" sz="1800" b="1" kern="0" dirty="0"/>
              <a:t>Methoden zur Spezifikation von Varianten</a:t>
            </a:r>
          </a:p>
        </p:txBody>
      </p:sp>
      <p:sp>
        <p:nvSpPr>
          <p:cNvPr id="4" name="Rechteck 3"/>
          <p:cNvSpPr/>
          <p:nvPr/>
        </p:nvSpPr>
        <p:spPr>
          <a:xfrm>
            <a:off x="656565" y="5703059"/>
            <a:ext cx="76058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/>
              <a:t>Quelle: </a:t>
            </a:r>
            <a:r>
              <a:rPr lang="en-US" sz="1200" dirty="0"/>
              <a:t>Weilkiens, T.: Variant Modeling with SysML. MBSE4U Booklet Series, 2016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14" y="2869703"/>
            <a:ext cx="6356360" cy="27195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8386812" y="953725"/>
            <a:ext cx="730693" cy="585065"/>
            <a:chOff x="8386812" y="953725"/>
            <a:chExt cx="730693" cy="58506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812" y="953725"/>
              <a:ext cx="730693" cy="58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Gleichschenkliges Dreieck 8"/>
            <p:cNvSpPr/>
            <p:nvPr/>
          </p:nvSpPr>
          <p:spPr>
            <a:xfrm>
              <a:off x="8386812" y="1223302"/>
              <a:ext cx="360040" cy="292532"/>
            </a:xfrm>
            <a:prstGeom prst="triangl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235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Physische Architekturen variantengerecht spezifizieren</a:t>
            </a:r>
            <a:endParaRPr lang="de-DE" sz="1800" dirty="0">
              <a:solidFill>
                <a:schemeClr val="tx1"/>
              </a:solidFill>
            </a:endParaRPr>
          </a:p>
          <a:p>
            <a:pPr marL="400050" lvl="1" indent="-342900">
              <a:spcBef>
                <a:spcPct val="0"/>
              </a:spcBef>
              <a:spcAft>
                <a:spcPts val="1200"/>
              </a:spcAft>
              <a:buFont typeface="+mj-lt"/>
              <a:buAutoNum type="arabicParenBoth" startAt="9"/>
            </a:pPr>
            <a:r>
              <a:rPr lang="de-DE" sz="1800" dirty="0" smtClean="0">
                <a:solidFill>
                  <a:schemeClr val="tx1"/>
                </a:solidFill>
              </a:rPr>
              <a:t>Physische </a:t>
            </a:r>
            <a:r>
              <a:rPr lang="de-DE" sz="1800" dirty="0">
                <a:solidFill>
                  <a:schemeClr val="tx1"/>
                </a:solidFill>
              </a:rPr>
              <a:t>Architekturen variantengerecht spezifizieren</a:t>
            </a: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 smtClean="0"/>
              <a:t>Physische </a:t>
            </a:r>
            <a:r>
              <a:rPr lang="de-DE" altLang="de-DE" sz="1800" b="1" kern="0" dirty="0"/>
              <a:t>Architekturen variantengerecht </a:t>
            </a:r>
          </a:p>
          <a:p>
            <a:r>
              <a:rPr lang="de-DE" altLang="de-DE" sz="1800" b="1" kern="0" dirty="0"/>
              <a:t>spezifizieren</a:t>
            </a:r>
          </a:p>
          <a:p>
            <a:endParaRPr lang="de-DE" altLang="de-DE" sz="1800" b="1" kern="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48" y="5143962"/>
            <a:ext cx="2502251" cy="107057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544010" y="2974179"/>
            <a:ext cx="1305145" cy="12153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Transfer-funktion:</a:t>
            </a:r>
          </a:p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F(x)</a:t>
            </a:r>
          </a:p>
        </p:txBody>
      </p:sp>
      <p:sp>
        <p:nvSpPr>
          <p:cNvPr id="15" name="Rechteck 14"/>
          <p:cNvSpPr/>
          <p:nvPr/>
        </p:nvSpPr>
        <p:spPr>
          <a:xfrm>
            <a:off x="5839189" y="5094185"/>
            <a:ext cx="1298096" cy="11701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Physische Variations-Elemente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839189" y="2974179"/>
            <a:ext cx="1298096" cy="11701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Transfer-funktion:</a:t>
            </a:r>
          </a:p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P(x)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684394" y="2974179"/>
            <a:ext cx="1298096" cy="11701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Physische Variations-</a:t>
            </a:r>
          </a:p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Architektur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19" name="Picture 2" descr="Systemkon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4" y="2228860"/>
            <a:ext cx="2378141" cy="110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9" y="3728632"/>
            <a:ext cx="2389045" cy="129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1418086" y="3313405"/>
            <a:ext cx="3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</a:t>
            </a:r>
            <a:endParaRPr lang="de-DE" dirty="0"/>
          </a:p>
        </p:txBody>
      </p:sp>
      <p:sp>
        <p:nvSpPr>
          <p:cNvPr id="22" name="Geschweifte Klammer rechts 21"/>
          <p:cNvSpPr/>
          <p:nvPr/>
        </p:nvSpPr>
        <p:spPr>
          <a:xfrm>
            <a:off x="2591780" y="2164089"/>
            <a:ext cx="457175" cy="2856145"/>
          </a:xfrm>
          <a:prstGeom prst="rightBrace">
            <a:avLst/>
          </a:prstGeom>
          <a:ln w="12700">
            <a:solidFill>
              <a:srgbClr val="0051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unten 25"/>
          <p:cNvSpPr/>
          <p:nvPr/>
        </p:nvSpPr>
        <p:spPr>
          <a:xfrm rot="16200000">
            <a:off x="3191405" y="3427208"/>
            <a:ext cx="225025" cy="329904"/>
          </a:xfrm>
          <a:prstGeom prst="downArrow">
            <a:avLst/>
          </a:prstGeom>
          <a:solidFill>
            <a:schemeClr val="bg1"/>
          </a:solidFill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unten 26"/>
          <p:cNvSpPr/>
          <p:nvPr/>
        </p:nvSpPr>
        <p:spPr>
          <a:xfrm rot="16200000">
            <a:off x="5251288" y="3330121"/>
            <a:ext cx="225025" cy="503477"/>
          </a:xfrm>
          <a:prstGeom prst="downArrow">
            <a:avLst/>
          </a:prstGeom>
          <a:solidFill>
            <a:schemeClr val="bg1"/>
          </a:solidFill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unten 27"/>
          <p:cNvSpPr/>
          <p:nvPr/>
        </p:nvSpPr>
        <p:spPr>
          <a:xfrm rot="16200000">
            <a:off x="7331789" y="3413062"/>
            <a:ext cx="225025" cy="329904"/>
          </a:xfrm>
          <a:prstGeom prst="downArrow">
            <a:avLst/>
          </a:prstGeom>
          <a:solidFill>
            <a:schemeClr val="bg1"/>
          </a:solidFill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 rot="10800000">
            <a:off x="4084068" y="4344668"/>
            <a:ext cx="225025" cy="564725"/>
          </a:xfrm>
          <a:prstGeom prst="downArrow">
            <a:avLst/>
          </a:prstGeom>
          <a:solidFill>
            <a:schemeClr val="bg1"/>
          </a:solidFill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 rot="10800000">
            <a:off x="6375724" y="4357465"/>
            <a:ext cx="225025" cy="564725"/>
          </a:xfrm>
          <a:prstGeom prst="downArrow">
            <a:avLst/>
          </a:prstGeom>
          <a:solidFill>
            <a:schemeClr val="bg1"/>
          </a:solidFill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8386812" y="953725"/>
            <a:ext cx="730693" cy="585065"/>
            <a:chOff x="8386812" y="953725"/>
            <a:chExt cx="730693" cy="585065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812" y="953725"/>
              <a:ext cx="730693" cy="58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Gleichschenkliges Dreieck 32"/>
            <p:cNvSpPr/>
            <p:nvPr/>
          </p:nvSpPr>
          <p:spPr>
            <a:xfrm>
              <a:off x="8386812" y="1223302"/>
              <a:ext cx="360040" cy="292532"/>
            </a:xfrm>
            <a:prstGeom prst="triangl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4467358" y="2687888"/>
            <a:ext cx="1724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Funktionale </a:t>
            </a:r>
            <a:br>
              <a:rPr lang="de-DE" sz="1400" dirty="0" smtClean="0"/>
            </a:br>
            <a:r>
              <a:rPr lang="de-DE" sz="1400" dirty="0" smtClean="0"/>
              <a:t>Variations-</a:t>
            </a:r>
            <a:br>
              <a:rPr lang="de-DE" sz="1400" dirty="0" smtClean="0"/>
            </a:br>
            <a:r>
              <a:rPr lang="de-DE" sz="1400" dirty="0" smtClean="0"/>
              <a:t>Architektur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271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21" grpId="0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4" y="1196975"/>
            <a:ext cx="8731665" cy="5184775"/>
          </a:xfrm>
        </p:spPr>
        <p:txBody>
          <a:bodyPr/>
          <a:lstStyle/>
          <a:p>
            <a:pPr marL="355600" lvl="1" indent="-3556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de-DE" b="1" dirty="0">
                <a:solidFill>
                  <a:srgbClr val="FF6600"/>
                </a:solidFill>
              </a:rPr>
              <a:t>Projektkontext beschreiben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Ziel des SiLuFra-Projektes: </a:t>
            </a:r>
            <a:br>
              <a:rPr lang="de-DE" b="0" dirty="0" smtClean="0"/>
            </a:br>
            <a:r>
              <a:rPr lang="de-DE" b="0" dirty="0" smtClean="0"/>
              <a:t>Erhöhung der </a:t>
            </a:r>
            <a:r>
              <a:rPr lang="de-DE" dirty="0" smtClean="0"/>
              <a:t>Sicherheit </a:t>
            </a:r>
            <a:r>
              <a:rPr lang="de-DE" b="0" dirty="0" smtClean="0"/>
              <a:t>und gleichzeitig </a:t>
            </a:r>
            <a:r>
              <a:rPr lang="de-DE" b="0" dirty="0"/>
              <a:t>die S</a:t>
            </a:r>
            <a:r>
              <a:rPr lang="de-DE" b="0" dirty="0" smtClean="0"/>
              <a:t>teigerung oder mindestens der Erhalt der </a:t>
            </a:r>
            <a:r>
              <a:rPr lang="de-DE" dirty="0" smtClean="0"/>
              <a:t>Effizienz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Keine Technologieentwicklung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Verbesserte Einbettung und Nutzung bestehender und eingesetzter Technologien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 smtClean="0"/>
              <a:t>Physische Architekturen variantengerecht </a:t>
            </a:r>
          </a:p>
          <a:p>
            <a:r>
              <a:rPr lang="de-DE" altLang="de-DE" sz="1800" b="1" kern="0" dirty="0" smtClean="0"/>
              <a:t>spezifizieren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34" y="3365291"/>
            <a:ext cx="3843753" cy="31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6808910" y="4350271"/>
            <a:ext cx="1848124" cy="914552"/>
            <a:chOff x="3868614" y="3580050"/>
            <a:chExt cx="1913453" cy="937806"/>
          </a:xfrm>
        </p:grpSpPr>
        <p:sp>
          <p:nvSpPr>
            <p:cNvPr id="16" name="Rechteck 15"/>
            <p:cNvSpPr/>
            <p:nvPr/>
          </p:nvSpPr>
          <p:spPr>
            <a:xfrm>
              <a:off x="4748652" y="3910818"/>
              <a:ext cx="153940" cy="145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3868614" y="3580050"/>
              <a:ext cx="1913453" cy="937806"/>
              <a:chOff x="3868614" y="3580050"/>
              <a:chExt cx="1913453" cy="937806"/>
            </a:xfrm>
          </p:grpSpPr>
          <p:sp>
            <p:nvSpPr>
              <p:cNvPr id="18" name="Abgerundetes Rechteck 17"/>
              <p:cNvSpPr/>
              <p:nvPr/>
            </p:nvSpPr>
            <p:spPr>
              <a:xfrm>
                <a:off x="3868614" y="3580050"/>
                <a:ext cx="1913453" cy="792088"/>
              </a:xfrm>
              <a:prstGeom prst="roundRect">
                <a:avLst>
                  <a:gd name="adj" fmla="val 6011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4645320" y="3745261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+</a:t>
                </a:r>
              </a:p>
            </p:txBody>
          </p:sp>
          <p:sp>
            <p:nvSpPr>
              <p:cNvPr id="20" name="Pfeil nach oben und unten 19"/>
              <p:cNvSpPr/>
              <p:nvPr/>
            </p:nvSpPr>
            <p:spPr>
              <a:xfrm rot="10800000" flipV="1">
                <a:off x="4771927" y="4307164"/>
                <a:ext cx="131977" cy="210692"/>
              </a:xfrm>
              <a:prstGeom prst="upDown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" name="Pfeil nach unten 2"/>
          <p:cNvSpPr/>
          <p:nvPr/>
        </p:nvSpPr>
        <p:spPr>
          <a:xfrm>
            <a:off x="2186735" y="3699030"/>
            <a:ext cx="360040" cy="651241"/>
          </a:xfrm>
          <a:prstGeom prst="downArrow">
            <a:avLst/>
          </a:prstGeom>
          <a:noFill/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949097" y="4398890"/>
            <a:ext cx="283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Trusted-Forwarder-Konzept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9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/>
          <p:cNvSpPr>
            <a:spLocks noGrp="1"/>
          </p:cNvSpPr>
          <p:nvPr>
            <p:ph idx="1"/>
          </p:nvPr>
        </p:nvSpPr>
        <p:spPr>
          <a:xfrm>
            <a:off x="250824" y="1196975"/>
            <a:ext cx="8731665" cy="5184775"/>
          </a:xfrm>
        </p:spPr>
        <p:txBody>
          <a:bodyPr/>
          <a:lstStyle/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2"/>
            </a:pPr>
            <a:r>
              <a:rPr lang="de-DE" b="1" dirty="0" smtClean="0">
                <a:solidFill>
                  <a:srgbClr val="FF6600"/>
                </a:solidFill>
              </a:rPr>
              <a:t>Systemkontext </a:t>
            </a:r>
            <a:r>
              <a:rPr lang="de-DE" b="1" dirty="0">
                <a:solidFill>
                  <a:srgbClr val="FF6600"/>
                </a:solidFill>
              </a:rPr>
              <a:t>beschreiben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Trusted-Forwarder-Konzept: Verbesserung der Transportprozesse vom </a:t>
            </a:r>
            <a:r>
              <a:rPr lang="de-DE" b="0" dirty="0"/>
              <a:t>Versender bis zum </a:t>
            </a:r>
            <a:r>
              <a:rPr lang="de-DE" b="0" dirty="0" smtClean="0"/>
              <a:t>Flughafen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b="0" dirty="0"/>
          </a:p>
          <a:p>
            <a:pPr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b="0" dirty="0"/>
          </a:p>
          <a:p>
            <a:pPr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b="0" dirty="0"/>
          </a:p>
          <a:p>
            <a:pPr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b="0" dirty="0"/>
          </a:p>
          <a:p>
            <a:pPr>
              <a:buFont typeface="Wingdings" panose="05000000000000000000" pitchFamily="2" charset="2"/>
              <a:buChar char="§"/>
            </a:pPr>
            <a:endParaRPr lang="de-DE" b="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6" y="2393884"/>
            <a:ext cx="5886821" cy="342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 smtClean="0"/>
              <a:t>Physische Architekturen variantengerecht </a:t>
            </a:r>
          </a:p>
          <a:p>
            <a:r>
              <a:rPr lang="de-DE" altLang="de-DE" sz="1800" b="1" kern="0" dirty="0" smtClean="0"/>
              <a:t>spezifizieren</a:t>
            </a:r>
          </a:p>
        </p:txBody>
      </p:sp>
    </p:spTree>
    <p:extLst>
      <p:ext uri="{BB962C8B-B14F-4D97-AF65-F5344CB8AC3E}">
        <p14:creationId xmlns:p14="http://schemas.microsoft.com/office/powerpoint/2010/main" val="26905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86660" cy="5184775"/>
          </a:xfrm>
        </p:spPr>
        <p:txBody>
          <a:bodyPr/>
          <a:lstStyle/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3"/>
            </a:pPr>
            <a:r>
              <a:rPr lang="de-DE" b="1" dirty="0">
                <a:solidFill>
                  <a:srgbClr val="FF6600"/>
                </a:solidFill>
              </a:rPr>
              <a:t>Anforderungen ermitteln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0" dirty="0" smtClean="0"/>
              <a:t>Zu </a:t>
            </a:r>
            <a:r>
              <a:rPr lang="de-DE" b="0" dirty="0"/>
              <a:t>den im Trusted-Forwarder-Konzept aus den spezifizierten Security Requirements </a:t>
            </a:r>
            <a:r>
              <a:rPr lang="de-DE" b="0" dirty="0" smtClean="0"/>
              <a:t>abgeleiteten </a:t>
            </a:r>
            <a:r>
              <a:rPr lang="de-DE" b="0" dirty="0"/>
              <a:t>funktionalen Anforderungen </a:t>
            </a:r>
            <a:r>
              <a:rPr lang="de-DE" b="0" dirty="0" smtClean="0"/>
              <a:t>gehören: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b="0" dirty="0"/>
          </a:p>
          <a:p>
            <a:pPr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b="0" dirty="0"/>
          </a:p>
          <a:p>
            <a:pPr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b="0" dirty="0"/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4"/>
            </a:pPr>
            <a:r>
              <a:rPr lang="de-DE" b="1" dirty="0">
                <a:solidFill>
                  <a:srgbClr val="FF6600"/>
                </a:solidFill>
              </a:rPr>
              <a:t>Anwendungsfälle modellieren</a:t>
            </a:r>
          </a:p>
          <a:p>
            <a:pPr marL="0" indent="0"/>
            <a:endParaRPr lang="de-DE" b="0" dirty="0"/>
          </a:p>
          <a:p>
            <a:pPr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 marL="0" indent="0"/>
            <a:endParaRPr lang="de-DE" b="0" dirty="0" smtClean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/>
              <a:t>Physische Architekturen variantengerecht </a:t>
            </a:r>
          </a:p>
          <a:p>
            <a:r>
              <a:rPr lang="de-DE" altLang="de-DE" sz="1800" b="1" kern="0" dirty="0"/>
              <a:t>spezifizieren</a:t>
            </a:r>
          </a:p>
        </p:txBody>
      </p:sp>
      <p:pic>
        <p:nvPicPr>
          <p:cNvPr id="5122" name="Picture 2" descr="2016-08-05_TrustedForwarderRequire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2" y="2483895"/>
            <a:ext cx="7978890" cy="166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2" y="5091064"/>
            <a:ext cx="4590510" cy="99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ystemkon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65" y="950582"/>
            <a:ext cx="1265509" cy="58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8490119" y="953725"/>
            <a:ext cx="357356" cy="9001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76" y="4596009"/>
            <a:ext cx="1165424" cy="6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92379" y="4686019"/>
            <a:ext cx="225025" cy="1350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2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/>
              <a:t>Physische Architekturen variantengerecht </a:t>
            </a:r>
          </a:p>
          <a:p>
            <a:r>
              <a:rPr lang="de-DE" altLang="de-DE" sz="1800" b="1" kern="0" dirty="0"/>
              <a:t>spezifizieren</a:t>
            </a:r>
          </a:p>
        </p:txBody>
      </p:sp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250825" y="1196975"/>
            <a:ext cx="868666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5"/>
            </a:pPr>
            <a:r>
              <a:rPr lang="de-DE" b="1" kern="0" dirty="0">
                <a:solidFill>
                  <a:srgbClr val="FF6600"/>
                </a:solidFill>
              </a:rPr>
              <a:t>Funktionale Blöcke und Aktivitäten </a:t>
            </a:r>
            <a:r>
              <a:rPr lang="de-DE" b="1" kern="0" dirty="0" smtClean="0">
                <a:solidFill>
                  <a:srgbClr val="FF6600"/>
                </a:solidFill>
              </a:rPr>
              <a:t>definieren</a:t>
            </a: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5"/>
            </a:pPr>
            <a:r>
              <a:rPr lang="de-DE" b="1" kern="0" dirty="0">
                <a:solidFill>
                  <a:srgbClr val="FF6600"/>
                </a:solidFill>
              </a:rPr>
              <a:t>Beziehungen zwischen funktionalen Blöcken und Aktivitäten spezifizieren</a:t>
            </a: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5"/>
            </a:pPr>
            <a:endParaRPr lang="de-DE" b="1" kern="0" dirty="0" smtClean="0">
              <a:solidFill>
                <a:srgbClr val="FF6600"/>
              </a:solidFill>
            </a:endParaRP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5"/>
            </a:pPr>
            <a:endParaRPr lang="de-DE" b="1" kern="0" dirty="0" smtClean="0">
              <a:solidFill>
                <a:srgbClr val="FF6600"/>
              </a:solidFill>
            </a:endParaRPr>
          </a:p>
          <a:p>
            <a:pPr marL="0" indent="0"/>
            <a:endParaRPr lang="de-DE" b="0" kern="0" dirty="0"/>
          </a:p>
        </p:txBody>
      </p:sp>
      <p:pic>
        <p:nvPicPr>
          <p:cNvPr id="13" name="Picture 2" descr="2016-08-05_Functional Gro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00" y="1985216"/>
            <a:ext cx="4279990" cy="449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832867" y="3761740"/>
            <a:ext cx="4245007" cy="16231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76" y="953725"/>
            <a:ext cx="1165424" cy="6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352421" y="1061960"/>
            <a:ext cx="208868" cy="1350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250825" y="1196975"/>
            <a:ext cx="868666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7"/>
            </a:pPr>
            <a:r>
              <a:rPr lang="de-DE" b="1" kern="0" dirty="0">
                <a:solidFill>
                  <a:srgbClr val="FF6600"/>
                </a:solidFill>
              </a:rPr>
              <a:t>Funktionale Architektur des Systems </a:t>
            </a:r>
            <a:r>
              <a:rPr lang="de-DE" b="1" kern="0" dirty="0" smtClean="0">
                <a:solidFill>
                  <a:srgbClr val="FF6600"/>
                </a:solidFill>
              </a:rPr>
              <a:t>modellieren</a:t>
            </a: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7"/>
            </a:pPr>
            <a:endParaRPr lang="de-DE" b="1" kern="0" dirty="0">
              <a:solidFill>
                <a:srgbClr val="FF6600"/>
              </a:solidFill>
            </a:endParaRP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7"/>
            </a:pPr>
            <a:endParaRPr lang="de-DE" b="1" kern="0" dirty="0" smtClean="0">
              <a:solidFill>
                <a:srgbClr val="FF6600"/>
              </a:solidFill>
            </a:endParaRP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7"/>
            </a:pPr>
            <a:endParaRPr lang="de-DE" b="1" kern="0" dirty="0">
              <a:solidFill>
                <a:srgbClr val="FF6600"/>
              </a:solidFill>
            </a:endParaRP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7"/>
            </a:pPr>
            <a:endParaRPr lang="de-DE" b="1" kern="0" dirty="0" smtClean="0">
              <a:solidFill>
                <a:srgbClr val="FF6600"/>
              </a:solidFill>
            </a:endParaRP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7"/>
            </a:pPr>
            <a:endParaRPr lang="de-DE" b="1" kern="0" dirty="0">
              <a:solidFill>
                <a:srgbClr val="FF6600"/>
              </a:solidFill>
            </a:endParaRP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7"/>
            </a:pPr>
            <a:endParaRPr lang="de-DE" b="1" kern="0" dirty="0" smtClean="0">
              <a:solidFill>
                <a:srgbClr val="FF6600"/>
              </a:solidFill>
            </a:endParaRP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7"/>
            </a:pPr>
            <a:r>
              <a:rPr lang="de-DE" b="1" kern="0" dirty="0">
                <a:solidFill>
                  <a:srgbClr val="FF6600"/>
                </a:solidFill>
              </a:rPr>
              <a:t>Anforderungen auf jeder Ebene des </a:t>
            </a:r>
            <a:r>
              <a:rPr lang="de-DE" b="1" kern="0" dirty="0" smtClean="0">
                <a:solidFill>
                  <a:srgbClr val="FF6600"/>
                </a:solidFill>
              </a:rPr>
              <a:t>Systementwicklungs-prozesses </a:t>
            </a:r>
            <a:r>
              <a:rPr lang="de-DE" b="1" kern="0" dirty="0">
                <a:solidFill>
                  <a:srgbClr val="FF6600"/>
                </a:solidFill>
              </a:rPr>
              <a:t>definieren und dokumentieren</a:t>
            </a:r>
          </a:p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7"/>
            </a:pPr>
            <a:endParaRPr lang="de-DE" b="1" kern="0" dirty="0">
              <a:solidFill>
                <a:srgbClr val="FF6600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/>
              <a:t>Physische Architekturen variantengerecht </a:t>
            </a:r>
          </a:p>
          <a:p>
            <a:r>
              <a:rPr lang="de-DE" altLang="de-DE" sz="1800" b="1" kern="0" dirty="0"/>
              <a:t>spezifizieren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76" y="953725"/>
            <a:ext cx="1165424" cy="6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2016-08-08_TrustedForwarderRequirem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0" y="4419111"/>
            <a:ext cx="3998515" cy="215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1538790"/>
            <a:ext cx="4507700" cy="210571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7878491" y="3744035"/>
            <a:ext cx="1265509" cy="588208"/>
            <a:chOff x="7878491" y="3744035"/>
            <a:chExt cx="1265509" cy="588208"/>
          </a:xfrm>
        </p:grpSpPr>
        <p:pic>
          <p:nvPicPr>
            <p:cNvPr id="12" name="Picture 2" descr="Systemkontex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8491" y="3744035"/>
              <a:ext cx="1265509" cy="58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8487434" y="3834046"/>
              <a:ext cx="405045" cy="45005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Rechteck 13"/>
          <p:cNvSpPr/>
          <p:nvPr/>
        </p:nvSpPr>
        <p:spPr>
          <a:xfrm>
            <a:off x="8234788" y="1358770"/>
            <a:ext cx="747701" cy="9001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2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250825" y="1196975"/>
            <a:ext cx="85966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9"/>
            </a:pPr>
            <a:r>
              <a:rPr lang="de-DE" b="1" kern="0" dirty="0">
                <a:solidFill>
                  <a:srgbClr val="FF6600"/>
                </a:solidFill>
              </a:rPr>
              <a:t>Physische Architekturen variantengerecht </a:t>
            </a:r>
            <a:r>
              <a:rPr lang="de-DE" b="1" kern="0" dirty="0" smtClean="0">
                <a:solidFill>
                  <a:srgbClr val="FF6600"/>
                </a:solidFill>
              </a:rPr>
              <a:t>spezifizieren</a:t>
            </a:r>
            <a:endParaRPr lang="de-DE" b="1" dirty="0">
              <a:solidFill>
                <a:srgbClr val="FF6600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romanLcPeriod"/>
            </a:pPr>
            <a:r>
              <a:rPr lang="de-DE" b="0" dirty="0" smtClean="0"/>
              <a:t>Die </a:t>
            </a:r>
            <a:r>
              <a:rPr lang="de-DE" b="0" dirty="0"/>
              <a:t>Variationspunkte einer Variante werden </a:t>
            </a:r>
            <a:r>
              <a:rPr lang="de-DE" b="0" dirty="0" smtClean="0"/>
              <a:t>identifiziert,</a:t>
            </a:r>
          </a:p>
          <a:p>
            <a:pPr marL="914400" lvl="1" indent="-514350">
              <a:spcBef>
                <a:spcPts val="0"/>
              </a:spcBef>
            </a:pPr>
            <a:r>
              <a:rPr lang="de-DE" b="0" dirty="0" smtClean="0"/>
              <a:t>bei möglichst kleiner Anzahl </a:t>
            </a:r>
            <a:r>
              <a:rPr lang="de-DE" b="0" dirty="0"/>
              <a:t>an Variationspunkten </a:t>
            </a:r>
            <a:endParaRPr lang="de-DE" b="0" dirty="0" smtClean="0"/>
          </a:p>
          <a:p>
            <a:pPr marL="914400" lvl="1" indent="-514350">
              <a:spcBef>
                <a:spcPts val="0"/>
              </a:spcBef>
            </a:pPr>
            <a:r>
              <a:rPr lang="de-DE" b="0" dirty="0" smtClean="0"/>
              <a:t>mit möglichst hohem Maß </a:t>
            </a:r>
            <a:r>
              <a:rPr lang="de-DE" b="0" dirty="0"/>
              <a:t>an </a:t>
            </a:r>
            <a:r>
              <a:rPr lang="de-DE" b="0" dirty="0" smtClean="0"/>
              <a:t>Standardisierung</a:t>
            </a:r>
            <a:br>
              <a:rPr lang="de-DE" b="0" dirty="0" smtClean="0"/>
            </a:br>
            <a:endParaRPr lang="de-DE" b="0" dirty="0" smtClean="0"/>
          </a:p>
          <a:p>
            <a:pPr marL="514350" indent="-514350">
              <a:buFont typeface="+mj-lt"/>
              <a:buAutoNum type="romanLcPeriod"/>
            </a:pPr>
            <a:endParaRPr lang="de-DE" b="0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0" y="2663915"/>
            <a:ext cx="8465050" cy="12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48"/>
          <p:cNvSpPr txBox="1"/>
          <p:nvPr/>
        </p:nvSpPr>
        <p:spPr>
          <a:xfrm>
            <a:off x="2366755" y="4374105"/>
            <a:ext cx="499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Welche möglichen Varianten gibt es zur </a:t>
            </a:r>
            <a:r>
              <a:rPr lang="de-DE" b="1" dirty="0" smtClean="0"/>
              <a:t>Frachtidentifikation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/>
              <a:t>Physische Architekturen variantengerecht </a:t>
            </a:r>
          </a:p>
          <a:p>
            <a:r>
              <a:rPr lang="de-DE" altLang="de-DE" sz="1800" b="1" kern="0" dirty="0"/>
              <a:t>spezifizieren</a:t>
            </a:r>
          </a:p>
        </p:txBody>
      </p:sp>
      <p:sp>
        <p:nvSpPr>
          <p:cNvPr id="23" name="Rechteck 22"/>
          <p:cNvSpPr/>
          <p:nvPr/>
        </p:nvSpPr>
        <p:spPr>
          <a:xfrm>
            <a:off x="2425452" y="5593398"/>
            <a:ext cx="1530170" cy="4950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RFID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4346975" y="5589240"/>
            <a:ext cx="1616505" cy="4950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Barcode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56" y="958497"/>
            <a:ext cx="1251124" cy="5352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Pfeil nach unten 51"/>
          <p:cNvSpPr/>
          <p:nvPr/>
        </p:nvSpPr>
        <p:spPr>
          <a:xfrm>
            <a:off x="3852713" y="3744035"/>
            <a:ext cx="225025" cy="659806"/>
          </a:xfrm>
          <a:prstGeom prst="downArrow">
            <a:avLst/>
          </a:prstGeom>
          <a:solidFill>
            <a:schemeClr val="bg1"/>
          </a:solidFill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250824" y="1196975"/>
            <a:ext cx="855164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9"/>
            </a:pPr>
            <a:r>
              <a:rPr lang="de-DE" b="1" kern="0" dirty="0">
                <a:solidFill>
                  <a:srgbClr val="FF6600"/>
                </a:solidFill>
              </a:rPr>
              <a:t>Physische Architekturen variantengerecht </a:t>
            </a:r>
            <a:r>
              <a:rPr lang="de-DE" b="1" kern="0" dirty="0" smtClean="0">
                <a:solidFill>
                  <a:srgbClr val="FF6600"/>
                </a:solidFill>
              </a:rPr>
              <a:t>spezifizieren</a:t>
            </a:r>
            <a:endParaRPr lang="de-DE" b="0" dirty="0"/>
          </a:p>
          <a:p>
            <a:pPr marL="514350" indent="-514350">
              <a:buFont typeface="+mj-lt"/>
              <a:buAutoNum type="romanLcPeriod" startAt="2"/>
            </a:pPr>
            <a:r>
              <a:rPr lang="de-DE" b="0" dirty="0" smtClean="0"/>
              <a:t>Das </a:t>
            </a:r>
            <a:r>
              <a:rPr lang="de-DE" b="0" dirty="0"/>
              <a:t>funktionale System wird gemäß der Variantenmodellierung nach Weilkiens </a:t>
            </a:r>
            <a:r>
              <a:rPr lang="de-DE" b="0" dirty="0" smtClean="0"/>
              <a:t>und durch Einsatz der Transferfunktion F(x) strukturiert</a:t>
            </a:r>
            <a:br>
              <a:rPr lang="de-DE" b="0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dirty="0" smtClean="0"/>
              <a:t>F(x):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a. Funktionales System 	</a:t>
            </a:r>
            <a:r>
              <a:rPr lang="de-DE" b="0" dirty="0" smtClean="0">
                <a:sym typeface="Wingdings" panose="05000000000000000000" pitchFamily="2" charset="2"/>
              </a:rPr>
              <a:t> Variation</a:t>
            </a:r>
            <a:r>
              <a:rPr lang="de-DE" b="0" dirty="0">
                <a:sym typeface="Wingdings" panose="05000000000000000000" pitchFamily="2" charset="2"/>
              </a:rPr>
              <a:t/>
            </a:r>
            <a:br>
              <a:rPr lang="de-DE" b="0" dirty="0">
                <a:sym typeface="Wingdings" panose="05000000000000000000" pitchFamily="2" charset="2"/>
              </a:rPr>
            </a:br>
            <a:r>
              <a:rPr lang="de-DE" b="0" dirty="0" smtClean="0">
                <a:sym typeface="Wingdings" panose="05000000000000000000" pitchFamily="2" charset="2"/>
              </a:rPr>
              <a:t>b. Funktionales Subsystem 	 Variante</a:t>
            </a:r>
            <a:br>
              <a:rPr lang="de-DE" b="0" dirty="0" smtClean="0">
                <a:sym typeface="Wingdings" panose="05000000000000000000" pitchFamily="2" charset="2"/>
              </a:rPr>
            </a:br>
            <a:r>
              <a:rPr lang="de-DE" b="0" dirty="0" smtClean="0">
                <a:sym typeface="Wingdings" panose="05000000000000000000" pitchFamily="2" charset="2"/>
              </a:rPr>
              <a:t>c. Funktionale Variation	 Variationspunkt</a:t>
            </a:r>
          </a:p>
          <a:p>
            <a:pPr marL="514350" indent="-514350">
              <a:buFont typeface="+mj-lt"/>
              <a:buAutoNum type="romanLcPeriod" startAt="2"/>
            </a:pPr>
            <a:endParaRPr lang="de-DE" b="0" dirty="0" smtClean="0">
              <a:sym typeface="Wingdings" panose="05000000000000000000" pitchFamily="2" charset="2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/>
              <a:t>Physische Architekturen variantengerecht </a:t>
            </a:r>
          </a:p>
          <a:p>
            <a:r>
              <a:rPr lang="de-DE" altLang="de-DE" sz="1800" b="1" kern="0" dirty="0"/>
              <a:t>spezifizieren</a:t>
            </a:r>
          </a:p>
        </p:txBody>
      </p:sp>
      <p:pic>
        <p:nvPicPr>
          <p:cNvPr id="17" name="Picture 2" descr="2016-06-08_TrustedForwarder_Variations pk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86" y="3818707"/>
            <a:ext cx="3826120" cy="25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2016-06-08_Functional Trusted Forwarder System bd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0" y="3878831"/>
            <a:ext cx="4760505" cy="247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>
            <a:off x="3131840" y="4734145"/>
            <a:ext cx="22502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4752020" y="5319210"/>
            <a:ext cx="8846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4842030" y="5496106"/>
            <a:ext cx="1025632" cy="4050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887035" y="446411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a.</a:t>
            </a:r>
            <a:endParaRPr lang="de-DE" sz="1400" dirty="0"/>
          </a:p>
        </p:txBody>
      </p:sp>
      <p:sp>
        <p:nvSpPr>
          <p:cNvPr id="26" name="Textfeld 25"/>
          <p:cNvSpPr txBox="1"/>
          <p:nvPr/>
        </p:nvSpPr>
        <p:spPr>
          <a:xfrm>
            <a:off x="4887035" y="505643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b.</a:t>
            </a:r>
            <a:endParaRPr lang="de-DE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4887035" y="554423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c.</a:t>
            </a:r>
            <a:endParaRPr lang="de-DE" sz="14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450" y="953724"/>
            <a:ext cx="495055" cy="6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8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4" y="1196975"/>
            <a:ext cx="8641656" cy="51847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>
                <a:solidFill>
                  <a:srgbClr val="FF6600"/>
                </a:solidFill>
              </a:rPr>
              <a:t>Stellen Sie sich vor…</a:t>
            </a:r>
            <a:endParaRPr lang="de-DE" dirty="0" smtClean="0"/>
          </a:p>
          <a:p>
            <a:pPr>
              <a:spcBef>
                <a:spcPts val="0"/>
              </a:spcBef>
            </a:pPr>
            <a:endParaRPr lang="de-DE" sz="8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de-DE" b="0" dirty="0" smtClean="0"/>
              <a:t>… Sie haben bereits eine physische Architektur für ein System modellbasiert spezifiziert.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b="0" dirty="0" smtClean="0"/>
              <a:t>…	Sie sollen eine neue Variante des Systems entwerfen und spezifizieren.</a:t>
            </a:r>
          </a:p>
          <a:p>
            <a:pPr>
              <a:lnSpc>
                <a:spcPct val="150000"/>
              </a:lnSpc>
            </a:pPr>
            <a:r>
              <a:rPr lang="de-DE" b="0" dirty="0" smtClean="0"/>
              <a:t>...	Aus Kostengründen wollen Sie kein neues Modell für jede Variante erstellen.</a:t>
            </a:r>
          </a:p>
          <a:p>
            <a:endParaRPr lang="de-DE" b="0" dirty="0" smtClean="0"/>
          </a:p>
          <a:p>
            <a:endParaRPr lang="de-DE" b="0" dirty="0" smtClean="0"/>
          </a:p>
          <a:p>
            <a:r>
              <a:rPr lang="de-DE" dirty="0" smtClean="0">
                <a:solidFill>
                  <a:srgbClr val="FF6600"/>
                </a:solidFill>
              </a:rPr>
              <a:t>Sie wünschten sich daher ein Vorgehen, das…</a:t>
            </a:r>
            <a:endParaRPr lang="de-DE" b="0" dirty="0" smtClean="0"/>
          </a:p>
          <a:p>
            <a:pPr>
              <a:lnSpc>
                <a:spcPct val="150000"/>
              </a:lnSpc>
            </a:pPr>
            <a:r>
              <a:rPr lang="de-DE" b="0" dirty="0" smtClean="0"/>
              <a:t>… die modellbasierte Strukturierung von neuen Varianten unterstützt.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2212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250824" y="1196975"/>
            <a:ext cx="855164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9"/>
            </a:pPr>
            <a:r>
              <a:rPr lang="de-DE" b="1" kern="0" dirty="0">
                <a:solidFill>
                  <a:srgbClr val="FF6600"/>
                </a:solidFill>
              </a:rPr>
              <a:t>Physische Architekturen variantengerecht </a:t>
            </a:r>
            <a:r>
              <a:rPr lang="de-DE" b="1" kern="0" dirty="0" smtClean="0">
                <a:solidFill>
                  <a:srgbClr val="FF6600"/>
                </a:solidFill>
              </a:rPr>
              <a:t>spezifizieren</a:t>
            </a:r>
          </a:p>
          <a:p>
            <a:pPr marL="514350" indent="-514350">
              <a:buFont typeface="+mj-lt"/>
              <a:buAutoNum type="romanLcPeriod" startAt="2"/>
            </a:pPr>
            <a:r>
              <a:rPr lang="de-DE" b="0" dirty="0" smtClean="0"/>
              <a:t> </a:t>
            </a:r>
            <a:r>
              <a:rPr lang="de-DE" dirty="0" smtClean="0"/>
              <a:t>Output</a:t>
            </a:r>
            <a:r>
              <a:rPr lang="de-DE" b="0" dirty="0" smtClean="0"/>
              <a:t>: Funktionale Variations-Architektur</a:t>
            </a:r>
            <a:endParaRPr lang="de-DE" b="1" kern="0" dirty="0">
              <a:solidFill>
                <a:srgbClr val="FF6600"/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/>
              <a:t>Physische Architekturen variantengerecht </a:t>
            </a:r>
          </a:p>
          <a:p>
            <a:r>
              <a:rPr lang="de-DE" altLang="de-DE" sz="1800" b="1" kern="0" dirty="0"/>
              <a:t>spezifizieren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2123855"/>
            <a:ext cx="8535234" cy="130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2016-06-08_TrustedForwarder_Variations p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86" y="3818707"/>
            <a:ext cx="3826120" cy="25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2016-06-08_Functional Trusted Forwarder System bd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0" y="3878831"/>
            <a:ext cx="4760505" cy="247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H="1">
            <a:off x="3086836" y="3068960"/>
            <a:ext cx="675074" cy="21449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4256965" y="3068960"/>
            <a:ext cx="1350150" cy="16498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450" y="953724"/>
            <a:ext cx="495055" cy="6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250825" y="1196975"/>
            <a:ext cx="850664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9"/>
            </a:pPr>
            <a:r>
              <a:rPr lang="de-DE" b="1" kern="0" dirty="0">
                <a:solidFill>
                  <a:srgbClr val="FF6600"/>
                </a:solidFill>
              </a:rPr>
              <a:t>Physische Architekturen variantengerecht </a:t>
            </a:r>
            <a:r>
              <a:rPr lang="de-DE" b="1" kern="0" dirty="0" smtClean="0">
                <a:solidFill>
                  <a:srgbClr val="FF6600"/>
                </a:solidFill>
              </a:rPr>
              <a:t>spezifizieren</a:t>
            </a:r>
            <a:endParaRPr lang="de-DE" b="1" dirty="0">
              <a:solidFill>
                <a:srgbClr val="FF6600"/>
              </a:solidFill>
            </a:endParaRPr>
          </a:p>
          <a:p>
            <a:pPr marL="514350" indent="-514350">
              <a:buFont typeface="+mj-lt"/>
              <a:buAutoNum type="romanLcPeriod" startAt="3"/>
            </a:pPr>
            <a:r>
              <a:rPr lang="de-DE" b="0" dirty="0" smtClean="0"/>
              <a:t>Erstellung von </a:t>
            </a:r>
            <a:r>
              <a:rPr lang="de-DE" b="0" dirty="0" smtClean="0"/>
              <a:t>physischen Architekturen</a:t>
            </a:r>
            <a:endParaRPr lang="de-DE" b="0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/>
              <a:t>Physische Architekturen variantengerecht </a:t>
            </a:r>
          </a:p>
          <a:p>
            <a:r>
              <a:rPr lang="de-DE" altLang="de-DE" sz="1800" b="1" kern="0" dirty="0"/>
              <a:t>spezifizieren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2498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2016-06-08_TrustedForwarder_Variations pk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86" y="3818707"/>
            <a:ext cx="3826120" cy="25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uppieren 36"/>
          <p:cNvGrpSpPr/>
          <p:nvPr/>
        </p:nvGrpSpPr>
        <p:grpSpPr>
          <a:xfrm>
            <a:off x="558107" y="2393885"/>
            <a:ext cx="4238918" cy="1911350"/>
            <a:chOff x="378087" y="2393885"/>
            <a:chExt cx="4148908" cy="19113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87" y="2393885"/>
              <a:ext cx="4148908" cy="1911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8" name="Rechteck 37"/>
            <p:cNvSpPr/>
            <p:nvPr/>
          </p:nvSpPr>
          <p:spPr>
            <a:xfrm>
              <a:off x="378087" y="2440612"/>
              <a:ext cx="4148907" cy="1332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900" b="1" dirty="0" err="1">
                  <a:solidFill>
                    <a:srgbClr val="000000"/>
                  </a:solidFill>
                </a:rPr>
                <a:t>i</a:t>
              </a:r>
              <a:r>
                <a:rPr lang="de-DE" sz="900" b="1" dirty="0" err="1" smtClean="0">
                  <a:solidFill>
                    <a:srgbClr val="000000"/>
                  </a:solidFill>
                </a:rPr>
                <a:t>bd</a:t>
              </a:r>
              <a:r>
                <a:rPr lang="de-DE" sz="900" b="1" dirty="0" smtClean="0">
                  <a:solidFill>
                    <a:srgbClr val="000000"/>
                  </a:solidFill>
                </a:rPr>
                <a:t> [</a:t>
              </a:r>
              <a:r>
                <a:rPr lang="de-DE" sz="900" b="1" dirty="0" err="1" smtClean="0">
                  <a:solidFill>
                    <a:srgbClr val="000000"/>
                  </a:solidFill>
                </a:rPr>
                <a:t>TrustedForwarderPhysicalArchitecture_CargoIdentification_RFID</a:t>
              </a:r>
              <a:r>
                <a:rPr lang="de-DE" sz="900" b="1" dirty="0" smtClean="0">
                  <a:solidFill>
                    <a:srgbClr val="000000"/>
                  </a:solidFill>
                </a:rPr>
                <a:t>]</a:t>
              </a:r>
              <a:endParaRPr lang="de-DE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558107" y="4351828"/>
            <a:ext cx="4238918" cy="1957492"/>
            <a:chOff x="378087" y="4351828"/>
            <a:chExt cx="4238918" cy="195749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87" y="4351828"/>
              <a:ext cx="4238918" cy="19574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Rechteck 39"/>
            <p:cNvSpPr/>
            <p:nvPr/>
          </p:nvSpPr>
          <p:spPr>
            <a:xfrm>
              <a:off x="378087" y="4419110"/>
              <a:ext cx="4238918" cy="114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900" b="1" dirty="0" err="1">
                  <a:solidFill>
                    <a:srgbClr val="000000"/>
                  </a:solidFill>
                </a:rPr>
                <a:t>i</a:t>
              </a:r>
              <a:r>
                <a:rPr lang="de-DE" sz="900" b="1" dirty="0" err="1" smtClean="0">
                  <a:solidFill>
                    <a:srgbClr val="000000"/>
                  </a:solidFill>
                </a:rPr>
                <a:t>bd</a:t>
              </a:r>
              <a:r>
                <a:rPr lang="de-DE" sz="900" b="1" dirty="0" smtClean="0">
                  <a:solidFill>
                    <a:srgbClr val="000000"/>
                  </a:solidFill>
                </a:rPr>
                <a:t> [TrustedForwarderPhysicalArchitecture_CargoIdentification_Barcode]</a:t>
              </a:r>
              <a:endParaRPr lang="de-DE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Ellipse 34"/>
          <p:cNvSpPr/>
          <p:nvPr/>
        </p:nvSpPr>
        <p:spPr>
          <a:xfrm>
            <a:off x="5742130" y="5454225"/>
            <a:ext cx="377425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1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572000" y="2414943"/>
            <a:ext cx="377425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1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622369" y="4412102"/>
            <a:ext cx="377425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2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6912260" y="5454225"/>
            <a:ext cx="377425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2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9" y="975858"/>
            <a:ext cx="701591" cy="74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0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"/>
          <p:cNvSpPr txBox="1">
            <a:spLocks/>
          </p:cNvSpPr>
          <p:nvPr/>
        </p:nvSpPr>
        <p:spPr bwMode="auto">
          <a:xfrm>
            <a:off x="250825" y="1196975"/>
            <a:ext cx="850664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457200" lvl="1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 startAt="9"/>
            </a:pPr>
            <a:r>
              <a:rPr lang="de-DE" b="1" kern="0" dirty="0">
                <a:solidFill>
                  <a:srgbClr val="FF6600"/>
                </a:solidFill>
              </a:rPr>
              <a:t>Physische Architekturen variantengerecht </a:t>
            </a:r>
            <a:r>
              <a:rPr lang="de-DE" b="1" kern="0" dirty="0" smtClean="0">
                <a:solidFill>
                  <a:srgbClr val="FF6600"/>
                </a:solidFill>
              </a:rPr>
              <a:t>spezifizieren</a:t>
            </a:r>
            <a:endParaRPr lang="de-DE" b="1" dirty="0">
              <a:solidFill>
                <a:srgbClr val="FF6600"/>
              </a:solidFill>
            </a:endParaRPr>
          </a:p>
          <a:p>
            <a:pPr marL="514350" indent="-514350">
              <a:buFont typeface="+mj-lt"/>
              <a:buAutoNum type="romanLcPeriod" startAt="4"/>
            </a:pPr>
            <a:r>
              <a:rPr lang="de-DE" b="0" dirty="0" smtClean="0"/>
              <a:t>Es wird </a:t>
            </a:r>
            <a:r>
              <a:rPr lang="de-DE" b="0" dirty="0"/>
              <a:t>definiert mit </a:t>
            </a:r>
            <a:r>
              <a:rPr lang="de-DE" b="0" dirty="0" smtClean="0"/>
              <a:t>welchen möglichen </a:t>
            </a:r>
            <a:r>
              <a:rPr lang="de-DE" b="0" dirty="0"/>
              <a:t>Komponenten sich die Variationspunkte realisieren lassen. 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558107" y="2393885"/>
            <a:ext cx="4238918" cy="1911350"/>
            <a:chOff x="378087" y="2393885"/>
            <a:chExt cx="4148908" cy="191135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87" y="2393885"/>
              <a:ext cx="4148908" cy="19113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>
            <a:xfrm>
              <a:off x="378087" y="2440612"/>
              <a:ext cx="4148907" cy="1332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900" b="1" dirty="0" err="1">
                  <a:solidFill>
                    <a:srgbClr val="000000"/>
                  </a:solidFill>
                </a:rPr>
                <a:t>i</a:t>
              </a:r>
              <a:r>
                <a:rPr lang="de-DE" sz="900" b="1" dirty="0" err="1" smtClean="0">
                  <a:solidFill>
                    <a:srgbClr val="000000"/>
                  </a:solidFill>
                </a:rPr>
                <a:t>bd</a:t>
              </a:r>
              <a:r>
                <a:rPr lang="de-DE" sz="900" b="1" dirty="0" smtClean="0">
                  <a:solidFill>
                    <a:srgbClr val="000000"/>
                  </a:solidFill>
                </a:rPr>
                <a:t> [</a:t>
              </a:r>
              <a:r>
                <a:rPr lang="de-DE" sz="900" b="1" dirty="0" err="1" smtClean="0">
                  <a:solidFill>
                    <a:srgbClr val="000000"/>
                  </a:solidFill>
                </a:rPr>
                <a:t>TrustedForwarderPhysicalArchitecture_CargoIdentification_RFID</a:t>
              </a:r>
              <a:r>
                <a:rPr lang="de-DE" sz="900" b="1" dirty="0" smtClean="0">
                  <a:solidFill>
                    <a:srgbClr val="000000"/>
                  </a:solidFill>
                </a:rPr>
                <a:t>]</a:t>
              </a:r>
              <a:endParaRPr lang="de-DE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558107" y="4351828"/>
            <a:ext cx="4238918" cy="1957492"/>
            <a:chOff x="378087" y="4351828"/>
            <a:chExt cx="4238918" cy="1957492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87" y="4351828"/>
              <a:ext cx="4238918" cy="19574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1" name="Rechteck 30"/>
            <p:cNvSpPr/>
            <p:nvPr/>
          </p:nvSpPr>
          <p:spPr>
            <a:xfrm>
              <a:off x="378087" y="4419110"/>
              <a:ext cx="4238918" cy="114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900" b="1" dirty="0" err="1">
                  <a:solidFill>
                    <a:srgbClr val="000000"/>
                  </a:solidFill>
                </a:rPr>
                <a:t>i</a:t>
              </a:r>
              <a:r>
                <a:rPr lang="de-DE" sz="900" b="1" dirty="0" err="1" smtClean="0">
                  <a:solidFill>
                    <a:srgbClr val="000000"/>
                  </a:solidFill>
                </a:rPr>
                <a:t>bd</a:t>
              </a:r>
              <a:r>
                <a:rPr lang="de-DE" sz="900" b="1" dirty="0" smtClean="0">
                  <a:solidFill>
                    <a:srgbClr val="000000"/>
                  </a:solidFill>
                </a:rPr>
                <a:t> [TrustedForwarderPhysicalArchitecture_CargoIdentification_Barcode]</a:t>
              </a:r>
              <a:endParaRPr lang="de-DE" sz="9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1800" b="1" kern="0" dirty="0"/>
              <a:t>Physische Architekturen variantengerecht </a:t>
            </a:r>
          </a:p>
          <a:p>
            <a:r>
              <a:rPr lang="de-DE" altLang="de-DE" sz="1800" b="1" kern="0" dirty="0"/>
              <a:t>spezifizieren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446765" y="2620965"/>
            <a:ext cx="2115235" cy="917426"/>
            <a:chOff x="-3664706" y="2481009"/>
            <a:chExt cx="4384389" cy="16494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761" y="2481009"/>
              <a:ext cx="1273969" cy="104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-3664706" y="3521760"/>
              <a:ext cx="4384389" cy="608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800" dirty="0"/>
                <a:t>http://www.mikodata.de/produkte/rfid_/deister_electronic/udl5_uhf_rfid_mouse.html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6597225" y="4922893"/>
            <a:ext cx="1980220" cy="1062664"/>
            <a:chOff x="-3114601" y="3867159"/>
            <a:chExt cx="5551246" cy="3227714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4625" y="3867159"/>
              <a:ext cx="2051294" cy="2112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-3114601" y="6066556"/>
              <a:ext cx="5551246" cy="1028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800" dirty="0"/>
                <a:t>http://www.nordicid.com/en/home/products/mobile-readers/nordic-id-medea/</a:t>
              </a:r>
            </a:p>
          </p:txBody>
        </p:sp>
      </p:grpSp>
      <p:sp>
        <p:nvSpPr>
          <p:cNvPr id="51" name="Ellipse 50"/>
          <p:cNvSpPr/>
          <p:nvPr/>
        </p:nvSpPr>
        <p:spPr>
          <a:xfrm>
            <a:off x="1891082" y="5769260"/>
            <a:ext cx="1532656" cy="369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1845607" y="3789362"/>
            <a:ext cx="1532656" cy="369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 Verbindung mit Pfeil 52"/>
          <p:cNvCxnSpPr>
            <a:endCxn id="5" idx="1"/>
          </p:cNvCxnSpPr>
          <p:nvPr/>
        </p:nvCxnSpPr>
        <p:spPr>
          <a:xfrm flipV="1">
            <a:off x="3311860" y="2911371"/>
            <a:ext cx="3808374" cy="9676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3311860" y="4059070"/>
            <a:ext cx="3808374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51" idx="6"/>
          </p:cNvCxnSpPr>
          <p:nvPr/>
        </p:nvCxnSpPr>
        <p:spPr>
          <a:xfrm flipV="1">
            <a:off x="3423738" y="5330574"/>
            <a:ext cx="3696496" cy="6233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9" y="975858"/>
            <a:ext cx="701591" cy="74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5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/>
          <p:cNvSpPr txBox="1">
            <a:spLocks/>
          </p:cNvSpPr>
          <p:nvPr/>
        </p:nvSpPr>
        <p:spPr bwMode="auto">
          <a:xfrm>
            <a:off x="250825" y="11969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lang="de-DE" sz="20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lang="de-DE" sz="2000" dirty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0" dirty="0" smtClean="0"/>
              <a:t>Das Vorgehen wurde im Rahmen des SiLuFra-Projektes erarbeitet und verifiziert.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b="0" dirty="0" smtClean="0"/>
              <a:t>Das entworfene Trusted-Forwarder-System wurde auf der Inter Airport Europe 2015 Messe simuliert und in einem Feldversuch in Norderstedt und am Flughafen Hamburg validiert.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b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Validierung und Verifikation</a:t>
            </a:r>
          </a:p>
        </p:txBody>
      </p:sp>
      <p:pic>
        <p:nvPicPr>
          <p:cNvPr id="4" name="Picture 2" descr="C:\Users\uwittke\Pictures\inter airport Europe 2015, Munich\IMG_0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3234032"/>
            <a:ext cx="4196958" cy="31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841103" y="6183886"/>
            <a:ext cx="1057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Bild: </a:t>
            </a:r>
            <a:r>
              <a:rPr lang="de-DE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U. Wittke</a:t>
            </a:r>
            <a:endParaRPr lang="de-DE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1066" y="5769260"/>
            <a:ext cx="4430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000" b="1" dirty="0" err="1" smtClean="0">
                <a:solidFill>
                  <a:schemeClr val="bg1"/>
                </a:solidFill>
              </a:rPr>
              <a:t>Inter</a:t>
            </a:r>
            <a:r>
              <a:rPr lang="de-DE" sz="2000" b="1" dirty="0" smtClean="0">
                <a:solidFill>
                  <a:schemeClr val="bg1"/>
                </a:solidFill>
              </a:rPr>
              <a:t> Airport Europe 2015 Messe in München</a:t>
            </a:r>
          </a:p>
          <a:p>
            <a:pPr algn="ctr"/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uwittke\Documents\FORSCHUNGSPROJEKTE\2013 SiLuFra\AP 9\2016-02-24 Feldversuch Trusted Forwarder\Fotos\IMG_0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22" y="3237816"/>
            <a:ext cx="3045018" cy="31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483110" y="5666287"/>
            <a:ext cx="3049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Feldversuch Flughafen Hamburg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475015" y="6166306"/>
            <a:ext cx="1057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Bild: </a:t>
            </a:r>
            <a:r>
              <a:rPr lang="de-DE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U. Wittke</a:t>
            </a:r>
            <a:endParaRPr lang="de-DE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2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>
                <a:solidFill>
                  <a:srgbClr val="FF6600"/>
                </a:solidFill>
              </a:rPr>
              <a:t>Wir haben gezeigt,…</a:t>
            </a:r>
            <a:endParaRPr lang="de-DE" sz="18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b="0" dirty="0" smtClean="0"/>
              <a:t>… wie eine modellbasierte Strukturierung neuer Varianten unterstützt werden kann.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b="0" dirty="0" smtClean="0"/>
              <a:t>… wie mittels der Transferfunktion F(x) eine funktionale Variations-Architektur definiert werden kann.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b="0" dirty="0" smtClean="0"/>
              <a:t>…dass eine funktionale Variations-Architektur genutzt werden kann, um über die Transferfunktion P(x) physische Variations-Architekturen zu spezifizieren.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800" dirty="0">
                <a:solidFill>
                  <a:srgbClr val="FF6600"/>
                </a:solidFill>
              </a:rPr>
              <a:t>Wir haben </a:t>
            </a:r>
            <a:r>
              <a:rPr lang="de-DE" sz="1800" dirty="0" smtClean="0">
                <a:solidFill>
                  <a:srgbClr val="FF6600"/>
                </a:solidFill>
              </a:rPr>
              <a:t>vor…</a:t>
            </a:r>
            <a:endParaRPr lang="de-DE" sz="18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1800"/>
              </a:spcAft>
            </a:pPr>
            <a:r>
              <a:rPr lang="de-DE" sz="1800" b="0" dirty="0" smtClean="0"/>
              <a:t>…die Transferfunktion P(x) und die Abbildung F(x) </a:t>
            </a:r>
            <a:r>
              <a:rPr lang="de-DE" sz="1800" b="0" dirty="0" smtClean="0">
                <a:sym typeface="Wingdings" panose="05000000000000000000" pitchFamily="2" charset="2"/>
              </a:rPr>
              <a:t> P(x) </a:t>
            </a:r>
            <a:r>
              <a:rPr lang="de-DE" sz="1800" b="0" dirty="0" smtClean="0"/>
              <a:t>zu definieren,  um physische Variations-Architekturen zu spezifizieren.</a:t>
            </a:r>
            <a:endParaRPr lang="de-DE" sz="18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de-DE" b="1" dirty="0" smtClean="0"/>
              <a:t>Vielen Dank für Ihr Interesse!</a:t>
            </a:r>
            <a:endParaRPr lang="de-DE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b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sz="1800" b="1" dirty="0" smtClean="0"/>
              <a:t>Zusammenfassung </a:t>
            </a:r>
          </a:p>
          <a:p>
            <a:r>
              <a:rPr lang="de-DE" sz="1800" b="1" dirty="0" smtClean="0"/>
              <a:t>und Ausblick</a:t>
            </a:r>
          </a:p>
          <a:p>
            <a:endParaRPr lang="de-DE" altLang="de-DE" sz="1800" b="1" kern="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1698870" y="5694405"/>
            <a:ext cx="7065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200" dirty="0" smtClean="0">
                <a:cs typeface="Times New Roman" pitchFamily="18" charset="0"/>
              </a:rPr>
              <a:t>Das Forschungsvorhaben SiLuFra </a:t>
            </a:r>
            <a:r>
              <a:rPr lang="de-DE" sz="1200" dirty="0"/>
              <a:t>(Sichere Luftfracht-Transportkette: Konzepte, Strategien und Technologien für sichere und effiziente Luftfracht-Transportketten</a:t>
            </a:r>
            <a:r>
              <a:rPr lang="de-DE" sz="1200" dirty="0" smtClean="0"/>
              <a:t>) wurde durch </a:t>
            </a:r>
            <a:r>
              <a:rPr lang="de-DE" sz="1200" dirty="0"/>
              <a:t>das Bundesministerium für Bildung und Forschung (BMBF) innerhalb des Programms „Forschung für die zivile Sicherheit" zum Themenfeld „Sicherheit im Luftverkehr" </a:t>
            </a:r>
            <a:r>
              <a:rPr lang="de-DE" sz="1200" dirty="0" smtClean="0"/>
              <a:t>gefördert.</a:t>
            </a:r>
          </a:p>
        </p:txBody>
      </p:sp>
      <p:pic>
        <p:nvPicPr>
          <p:cNvPr id="6" name="Picture 4" descr="C:\Users\SMelzer\Documents\01_Projekte\2013_SiLuFra\Logo\BMBF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02125"/>
            <a:ext cx="1297955" cy="9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4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Begriffsdefinition</a:t>
            </a:r>
          </a:p>
        </p:txBody>
      </p:sp>
      <p:sp>
        <p:nvSpPr>
          <p:cNvPr id="25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Was sind </a:t>
            </a:r>
            <a:r>
              <a:rPr lang="de-DE" altLang="de-DE" dirty="0">
                <a:solidFill>
                  <a:srgbClr val="FF6600"/>
                </a:solidFill>
              </a:rPr>
              <a:t>Varianten? </a:t>
            </a:r>
            <a:endParaRPr lang="de-DE" altLang="de-DE" dirty="0" smtClean="0">
              <a:solidFill>
                <a:srgbClr val="FF6600"/>
              </a:solidFill>
            </a:endParaRPr>
          </a:p>
          <a:p>
            <a:pPr lvl="1"/>
            <a:r>
              <a:rPr lang="de-DE" altLang="de-DE" dirty="0" smtClean="0"/>
              <a:t>Eine Variante setzt sich aus einer Basis und einem differenzieren-den Anteil zusammen. </a:t>
            </a: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sz="800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sz="800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Was ist eine Produktfamilie? </a:t>
            </a:r>
            <a:endParaRPr lang="de-DE" altLang="de-DE" dirty="0">
              <a:solidFill>
                <a:srgbClr val="FF6600"/>
              </a:solidFill>
            </a:endParaRPr>
          </a:p>
          <a:p>
            <a:pPr lvl="1"/>
            <a:r>
              <a:rPr lang="de-DE" altLang="de-DE" dirty="0" smtClean="0"/>
              <a:t>Produktfamilien stellen eine Menge verschiedener Produkte dar, die auf einer gemeinsamen Basis aufbauen. Diese Produkte verfügen über ähnliche Funktionsprinzipien, gleiche Anwendungsbereiche oder gleiche Produktionsverfahren.</a:t>
            </a:r>
          </a:p>
        </p:txBody>
      </p:sp>
      <p:sp>
        <p:nvSpPr>
          <p:cNvPr id="5" name="Rechteck 4"/>
          <p:cNvSpPr/>
          <p:nvPr/>
        </p:nvSpPr>
        <p:spPr>
          <a:xfrm>
            <a:off x="1016605" y="6354325"/>
            <a:ext cx="53555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Quelle: Rupp</a:t>
            </a:r>
            <a:r>
              <a:rPr lang="de-DE" sz="1000" dirty="0"/>
              <a:t>, M.: „Produkt/Markt-Strategien“, Verlag Industrielle Organisation, Zürich, 1980.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86635" y="2348880"/>
            <a:ext cx="1305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Variante</a:t>
            </a:r>
            <a:endParaRPr lang="de-DE" sz="160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016605" y="2933945"/>
            <a:ext cx="1845205" cy="1395155"/>
            <a:chOff x="2366755" y="2798930"/>
            <a:chExt cx="5490610" cy="2160240"/>
          </a:xfrm>
          <a:solidFill>
            <a:srgbClr val="FFFF00"/>
          </a:solidFill>
        </p:grpSpPr>
        <p:sp>
          <p:nvSpPr>
            <p:cNvPr id="30" name="Rechteck 29"/>
            <p:cNvSpPr/>
            <p:nvPr/>
          </p:nvSpPr>
          <p:spPr>
            <a:xfrm>
              <a:off x="2366755" y="2798930"/>
              <a:ext cx="5490610" cy="2160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366755" y="2798930"/>
              <a:ext cx="5490610" cy="9054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/>
                <a:t>Differenzierender Anteil 1</a:t>
              </a:r>
              <a:endParaRPr lang="de-DE" sz="1600" dirty="0"/>
            </a:p>
          </p:txBody>
        </p:sp>
      </p:grpSp>
      <p:sp>
        <p:nvSpPr>
          <p:cNvPr id="32" name="Rechteck 31"/>
          <p:cNvSpPr/>
          <p:nvPr/>
        </p:nvSpPr>
        <p:spPr>
          <a:xfrm>
            <a:off x="1137169" y="3707063"/>
            <a:ext cx="1589626" cy="532028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Basis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Geschweifte Klammer links 10"/>
          <p:cNvSpPr/>
          <p:nvPr/>
        </p:nvSpPr>
        <p:spPr>
          <a:xfrm rot="5400000">
            <a:off x="1811420" y="1838549"/>
            <a:ext cx="255578" cy="1845203"/>
          </a:xfrm>
          <a:prstGeom prst="lef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/>
          <p:cNvGrpSpPr/>
          <p:nvPr/>
        </p:nvGrpSpPr>
        <p:grpSpPr>
          <a:xfrm>
            <a:off x="3671900" y="2933944"/>
            <a:ext cx="1845205" cy="1395155"/>
            <a:chOff x="2366755" y="2798930"/>
            <a:chExt cx="5490610" cy="2160240"/>
          </a:xfrm>
          <a:solidFill>
            <a:srgbClr val="FFC000"/>
          </a:solidFill>
        </p:grpSpPr>
        <p:sp>
          <p:nvSpPr>
            <p:cNvPr id="34" name="Rechteck 33"/>
            <p:cNvSpPr/>
            <p:nvPr/>
          </p:nvSpPr>
          <p:spPr>
            <a:xfrm>
              <a:off x="2366755" y="2798930"/>
              <a:ext cx="5490610" cy="2160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366755" y="2798930"/>
              <a:ext cx="5490610" cy="90545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Differenzierender </a:t>
              </a:r>
              <a:r>
                <a:rPr lang="de-DE" sz="1600" dirty="0" smtClean="0"/>
                <a:t>Anteil 2</a:t>
              </a:r>
              <a:endParaRPr lang="de-DE" sz="1600" dirty="0"/>
            </a:p>
          </p:txBody>
        </p:sp>
      </p:grpSp>
      <p:sp>
        <p:nvSpPr>
          <p:cNvPr id="36" name="Rechteck 35"/>
          <p:cNvSpPr/>
          <p:nvPr/>
        </p:nvSpPr>
        <p:spPr>
          <a:xfrm>
            <a:off x="3806915" y="3707063"/>
            <a:ext cx="1589626" cy="532028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Basis</a:t>
            </a: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372200" y="2933945"/>
            <a:ext cx="1845205" cy="1395155"/>
            <a:chOff x="2366755" y="2798930"/>
            <a:chExt cx="5490610" cy="2160240"/>
          </a:xfrm>
          <a:solidFill>
            <a:srgbClr val="7030A0"/>
          </a:solidFill>
        </p:grpSpPr>
        <p:sp>
          <p:nvSpPr>
            <p:cNvPr id="38" name="Rechteck 37"/>
            <p:cNvSpPr/>
            <p:nvPr/>
          </p:nvSpPr>
          <p:spPr>
            <a:xfrm>
              <a:off x="2366755" y="2798930"/>
              <a:ext cx="5490610" cy="21602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2366755" y="2798930"/>
              <a:ext cx="5490610" cy="90545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smtClean="0">
                  <a:solidFill>
                    <a:schemeClr val="bg1"/>
                  </a:solidFill>
                </a:rPr>
                <a:t>Differenzierender Anteil 3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hteck 39"/>
          <p:cNvSpPr/>
          <p:nvPr/>
        </p:nvSpPr>
        <p:spPr>
          <a:xfrm>
            <a:off x="6492764" y="3707063"/>
            <a:ext cx="1589626" cy="532028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Basis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1" name="Geschweifte Klammer links 40"/>
          <p:cNvSpPr/>
          <p:nvPr/>
        </p:nvSpPr>
        <p:spPr>
          <a:xfrm rot="16200000">
            <a:off x="4494677" y="912338"/>
            <a:ext cx="255578" cy="7189882"/>
          </a:xfrm>
          <a:prstGeom prst="lef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3837469" y="4575611"/>
            <a:ext cx="158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0099"/>
                </a:solidFill>
              </a:rPr>
              <a:t>Produktfamilie</a:t>
            </a:r>
            <a:endParaRPr lang="de-DE" sz="16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40" grpId="0" animBg="1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Einleitung</a:t>
            </a:r>
          </a:p>
        </p:txBody>
      </p:sp>
      <p:sp>
        <p:nvSpPr>
          <p:cNvPr id="25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Beispiele für Varianten</a:t>
            </a:r>
            <a:endParaRPr lang="de-DE" altLang="de-DE" dirty="0">
              <a:solidFill>
                <a:srgbClr val="FF66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745674" y="4161384"/>
            <a:ext cx="3696756" cy="2192941"/>
            <a:chOff x="701570" y="4149080"/>
            <a:chExt cx="3645405" cy="2191083"/>
          </a:xfrm>
        </p:grpSpPr>
        <p:sp>
          <p:nvSpPr>
            <p:cNvPr id="62" name="CustomShape 5"/>
            <p:cNvSpPr>
              <a:spLocks noChangeArrowheads="1"/>
            </p:cNvSpPr>
            <p:nvPr/>
          </p:nvSpPr>
          <p:spPr bwMode="auto">
            <a:xfrm>
              <a:off x="701570" y="4149080"/>
              <a:ext cx="3634696" cy="2191083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pic>
          <p:nvPicPr>
            <p:cNvPr id="72" name="Grafik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80" y="4419110"/>
              <a:ext cx="3572293" cy="150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CustomShape 21"/>
            <p:cNvSpPr>
              <a:spLocks noChangeArrowheads="1"/>
            </p:cNvSpPr>
            <p:nvPr/>
          </p:nvSpPr>
          <p:spPr bwMode="auto">
            <a:xfrm>
              <a:off x="1623356" y="6039290"/>
              <a:ext cx="2712910" cy="246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Komponentenvarianten</a:t>
              </a:r>
              <a:endParaRPr lang="de-DE" altLang="de-DE" sz="1800" dirty="0"/>
            </a:p>
          </p:txBody>
        </p:sp>
        <p:sp>
          <p:nvSpPr>
            <p:cNvPr id="80" name="CustomShape 26"/>
            <p:cNvSpPr>
              <a:spLocks noChangeArrowheads="1"/>
            </p:cNvSpPr>
            <p:nvPr/>
          </p:nvSpPr>
          <p:spPr bwMode="auto">
            <a:xfrm>
              <a:off x="1241630" y="4151485"/>
              <a:ext cx="2635029" cy="131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ct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Projekt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: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Active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Phasing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Experiment (APE)</a:t>
              </a:r>
              <a:endParaRPr lang="de-DE" altLang="de-DE" sz="1000" dirty="0"/>
            </a:p>
          </p:txBody>
        </p:sp>
        <p:sp>
          <p:nvSpPr>
            <p:cNvPr id="28" name="CustomShape 29"/>
            <p:cNvSpPr/>
            <p:nvPr/>
          </p:nvSpPr>
          <p:spPr>
            <a:xfrm>
              <a:off x="1861345" y="5913840"/>
              <a:ext cx="2485630" cy="2154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de-DE" sz="800" dirty="0" smtClean="0">
                  <a:latin typeface="Arial"/>
                </a:rPr>
                <a:t>Quelle: </a:t>
              </a:r>
              <a:r>
                <a:rPr lang="de-DE" sz="800" dirty="0">
                  <a:latin typeface="Arial"/>
                </a:rPr>
                <a:t>http://mbse.gfse.de/extdocs/ape.html</a:t>
              </a:r>
              <a:endParaRPr sz="800" dirty="0"/>
            </a:p>
          </p:txBody>
        </p:sp>
      </p:grpSp>
      <p:sp>
        <p:nvSpPr>
          <p:cNvPr id="30" name="CustomShape 17"/>
          <p:cNvSpPr/>
          <p:nvPr/>
        </p:nvSpPr>
        <p:spPr>
          <a:xfrm>
            <a:off x="611560" y="6322507"/>
            <a:ext cx="7671832" cy="2118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600" dirty="0" smtClean="0">
                <a:latin typeface="Arial"/>
              </a:rPr>
              <a:t>[1]: [</a:t>
            </a:r>
            <a:r>
              <a:rPr lang="de-DE" sz="600" dirty="0" err="1">
                <a:latin typeface="Arial"/>
              </a:rPr>
              <a:t>Gumpinger</a:t>
            </a:r>
            <a:r>
              <a:rPr lang="de-DE" sz="600" dirty="0">
                <a:latin typeface="Arial"/>
              </a:rPr>
              <a:t>, T.; Krause, D.: </a:t>
            </a:r>
            <a:r>
              <a:rPr lang="de-DE" sz="600" dirty="0" smtClean="0">
                <a:latin typeface="Arial"/>
              </a:rPr>
              <a:t>: </a:t>
            </a:r>
            <a:r>
              <a:rPr lang="de-DE" sz="600" dirty="0">
                <a:latin typeface="Arial"/>
              </a:rPr>
              <a:t>Potentiale der Methode Funktionsintegration beim Leichtbau von </a:t>
            </a:r>
            <a:r>
              <a:rPr lang="de-DE" sz="600" dirty="0" smtClean="0">
                <a:latin typeface="Arial"/>
              </a:rPr>
              <a:t>Flugzeugküchen</a:t>
            </a:r>
            <a:r>
              <a:rPr lang="de-DE" sz="600" dirty="0">
                <a:latin typeface="Arial"/>
              </a:rPr>
              <a:t>. Design </a:t>
            </a:r>
            <a:r>
              <a:rPr lang="de-DE" sz="600" dirty="0" err="1">
                <a:latin typeface="Arial"/>
              </a:rPr>
              <a:t>for</a:t>
            </a:r>
            <a:r>
              <a:rPr lang="de-DE" sz="600" dirty="0">
                <a:latin typeface="Arial"/>
              </a:rPr>
              <a:t> X, Beiträge zum 19. Symposium, Neukirchen (2008) pp. 111-118][Jonas, H.; </a:t>
            </a:r>
            <a:r>
              <a:rPr lang="de-DE" sz="600" dirty="0" err="1">
                <a:latin typeface="Arial"/>
              </a:rPr>
              <a:t>Gumpinger</a:t>
            </a:r>
            <a:r>
              <a:rPr lang="de-DE" sz="600" dirty="0">
                <a:latin typeface="Arial"/>
              </a:rPr>
              <a:t>, T.; </a:t>
            </a:r>
            <a:r>
              <a:rPr lang="de-DE" sz="600" dirty="0" err="1">
                <a:latin typeface="Arial"/>
              </a:rPr>
              <a:t>Blees</a:t>
            </a:r>
            <a:r>
              <a:rPr lang="de-DE" sz="600" dirty="0">
                <a:latin typeface="Arial"/>
              </a:rPr>
              <a:t>, C.; Krause, D.: Innovative Design </a:t>
            </a:r>
            <a:r>
              <a:rPr lang="de-DE" sz="600" dirty="0" err="1">
                <a:latin typeface="Arial"/>
              </a:rPr>
              <a:t>of</a:t>
            </a:r>
            <a:r>
              <a:rPr lang="de-DE" sz="600" dirty="0">
                <a:latin typeface="Arial"/>
              </a:rPr>
              <a:t> a </a:t>
            </a:r>
            <a:r>
              <a:rPr lang="de-DE" sz="600" dirty="0" err="1">
                <a:latin typeface="Arial"/>
              </a:rPr>
              <a:t>Galley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Product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Platform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by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applying</a:t>
            </a:r>
            <a:r>
              <a:rPr lang="de-DE" sz="600" dirty="0">
                <a:latin typeface="Arial"/>
              </a:rPr>
              <a:t> a </a:t>
            </a:r>
            <a:r>
              <a:rPr lang="de-DE" sz="600" dirty="0" err="1">
                <a:latin typeface="Arial"/>
              </a:rPr>
              <a:t>new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Modularisation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Method</a:t>
            </a:r>
            <a:r>
              <a:rPr lang="de-DE" sz="600" dirty="0">
                <a:latin typeface="Arial"/>
              </a:rPr>
              <a:t>. </a:t>
            </a:r>
            <a:r>
              <a:rPr lang="de-DE" sz="600" dirty="0" smtClean="0">
                <a:latin typeface="Arial"/>
              </a:rPr>
              <a:t>4th International </a:t>
            </a:r>
            <a:r>
              <a:rPr lang="de-DE" sz="600" dirty="0">
                <a:latin typeface="Arial"/>
              </a:rPr>
              <a:t>Conference „Supply on </a:t>
            </a:r>
            <a:r>
              <a:rPr lang="de-DE" sz="600" dirty="0" err="1">
                <a:latin typeface="Arial"/>
              </a:rPr>
              <a:t>the</a:t>
            </a:r>
            <a:r>
              <a:rPr lang="de-DE" sz="600" dirty="0">
                <a:latin typeface="Arial"/>
              </a:rPr>
              <a:t> </a:t>
            </a:r>
            <a:r>
              <a:rPr lang="de-DE" sz="600" dirty="0" err="1">
                <a:latin typeface="Arial"/>
              </a:rPr>
              <a:t>Wings</a:t>
            </a:r>
            <a:r>
              <a:rPr lang="de-DE" sz="600" dirty="0">
                <a:latin typeface="Arial"/>
              </a:rPr>
              <a:t>“, Frankfurt/Main (2009)]</a:t>
            </a:r>
            <a:endParaRPr sz="600" dirty="0"/>
          </a:p>
        </p:txBody>
      </p:sp>
      <p:sp>
        <p:nvSpPr>
          <p:cNvPr id="61" name="CustomShape 4"/>
          <p:cNvSpPr>
            <a:spLocks noChangeArrowheads="1"/>
          </p:cNvSpPr>
          <p:nvPr/>
        </p:nvSpPr>
        <p:spPr bwMode="auto">
          <a:xfrm>
            <a:off x="702950" y="1527025"/>
            <a:ext cx="3648238" cy="25770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3465A4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  <p:sp>
        <p:nvSpPr>
          <p:cNvPr id="77" name="CustomShape 23"/>
          <p:cNvSpPr>
            <a:spLocks noChangeArrowheads="1"/>
          </p:cNvSpPr>
          <p:nvPr/>
        </p:nvSpPr>
        <p:spPr bwMode="auto">
          <a:xfrm>
            <a:off x="1702136" y="1588445"/>
            <a:ext cx="2633761" cy="32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r"/>
            <a:endParaRPr lang="de-DE" altLang="de-DE"/>
          </a:p>
        </p:txBody>
      </p:sp>
      <p:pic>
        <p:nvPicPr>
          <p:cNvPr id="65" name="Grafik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5" y="2022081"/>
            <a:ext cx="2957856" cy="161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Grafik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5" y="1617035"/>
            <a:ext cx="862912" cy="6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CustomShape 27"/>
          <p:cNvSpPr>
            <a:spLocks noChangeArrowheads="1"/>
          </p:cNvSpPr>
          <p:nvPr/>
        </p:nvSpPr>
        <p:spPr bwMode="auto">
          <a:xfrm>
            <a:off x="1719183" y="1541900"/>
            <a:ext cx="2633761" cy="3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/>
            <a:r>
              <a:rPr lang="de-DE" altLang="de-DE" sz="1000" dirty="0" smtClean="0">
                <a:solidFill>
                  <a:srgbClr val="000000"/>
                </a:solidFill>
                <a:ea typeface="DejaVu Sans"/>
                <a:cs typeface="DejaVu Sans"/>
              </a:rPr>
              <a:t>Projekt</a:t>
            </a:r>
            <a:r>
              <a:rPr lang="de-DE" altLang="de-DE" sz="1000" dirty="0">
                <a:solidFill>
                  <a:srgbClr val="000000"/>
                </a:solidFill>
                <a:ea typeface="DejaVu Sans"/>
                <a:cs typeface="DejaVu Sans"/>
              </a:rPr>
              <a:t>: SYLVIA – Synergetische Ansätze für neuartige Module, Monumente und Systeme von zukünftigen Flugzeugkabinen</a:t>
            </a:r>
            <a:endParaRPr lang="de-DE" altLang="de-DE" sz="1000" dirty="0"/>
          </a:p>
        </p:txBody>
      </p:sp>
      <p:sp>
        <p:nvSpPr>
          <p:cNvPr id="76" name="CustomShape 22"/>
          <p:cNvSpPr>
            <a:spLocks noChangeArrowheads="1"/>
          </p:cNvSpPr>
          <p:nvPr/>
        </p:nvSpPr>
        <p:spPr bwMode="auto">
          <a:xfrm>
            <a:off x="2044086" y="3789040"/>
            <a:ext cx="2316444" cy="2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r"/>
            <a:r>
              <a:rPr lang="de-DE" altLang="de-DE" sz="1800" i="1" dirty="0" smtClean="0">
                <a:solidFill>
                  <a:srgbClr val="000000"/>
                </a:solidFill>
                <a:ea typeface="DejaVu Sans"/>
                <a:cs typeface="DejaVu Sans"/>
              </a:rPr>
              <a:t>Produktvarianten</a:t>
            </a:r>
            <a:endParaRPr lang="de-DE" altLang="de-DE" sz="1800" dirty="0"/>
          </a:p>
        </p:txBody>
      </p:sp>
      <p:sp>
        <p:nvSpPr>
          <p:cNvPr id="29" name="CustomShape 16"/>
          <p:cNvSpPr>
            <a:spLocks noChangeArrowheads="1"/>
          </p:cNvSpPr>
          <p:nvPr/>
        </p:nvSpPr>
        <p:spPr bwMode="auto">
          <a:xfrm>
            <a:off x="2527967" y="3715501"/>
            <a:ext cx="1802015" cy="1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r"/>
            <a:r>
              <a:rPr lang="de-DE" altLang="de-DE" sz="800" dirty="0" smtClean="0"/>
              <a:t>Quelle: [1]</a:t>
            </a:r>
            <a:endParaRPr lang="de-DE" altLang="de-DE" sz="800" dirty="0"/>
          </a:p>
        </p:txBody>
      </p:sp>
      <p:pic>
        <p:nvPicPr>
          <p:cNvPr id="31" name="Picture 2" descr="C:\Users\SMelzer\Documents\01_Projekte\2014_SYLVIA\Logo\logo_bmwe_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6" y="3333818"/>
            <a:ext cx="893799" cy="7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705783" y="4161383"/>
            <a:ext cx="3645405" cy="2192942"/>
            <a:chOff x="701569" y="1911913"/>
            <a:chExt cx="3645405" cy="2192942"/>
          </a:xfrm>
        </p:grpSpPr>
        <p:sp>
          <p:nvSpPr>
            <p:cNvPr id="64" name="CustomShape 7"/>
            <p:cNvSpPr>
              <a:spLocks noChangeArrowheads="1"/>
            </p:cNvSpPr>
            <p:nvPr/>
          </p:nvSpPr>
          <p:spPr bwMode="auto">
            <a:xfrm>
              <a:off x="701569" y="1911913"/>
              <a:ext cx="3645405" cy="2192161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73" name="CustomShape 18"/>
            <p:cNvSpPr>
              <a:spLocks noChangeArrowheads="1"/>
            </p:cNvSpPr>
            <p:nvPr/>
          </p:nvSpPr>
          <p:spPr bwMode="auto">
            <a:xfrm>
              <a:off x="2010276" y="3789040"/>
              <a:ext cx="2325989" cy="28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Systemvarianten</a:t>
              </a:r>
              <a:endParaRPr lang="de-DE" altLang="de-DE" sz="1800" dirty="0"/>
            </a:p>
          </p:txBody>
        </p:sp>
        <p:sp>
          <p:nvSpPr>
            <p:cNvPr id="79" name="CustomShape 25"/>
            <p:cNvSpPr>
              <a:spLocks noChangeArrowheads="1"/>
            </p:cNvSpPr>
            <p:nvPr/>
          </p:nvSpPr>
          <p:spPr bwMode="auto">
            <a:xfrm>
              <a:off x="733680" y="1914321"/>
              <a:ext cx="3581077" cy="25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ctr"/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Projekt: SiLuFra – Sichere Luftfracht-Transportkette</a:t>
              </a:r>
              <a:endParaRPr lang="de-DE" altLang="de-DE" sz="1000" dirty="0"/>
            </a:p>
          </p:txBody>
        </p:sp>
        <p:pic>
          <p:nvPicPr>
            <p:cNvPr id="35" name="Picture 4" descr="C:\Users\SMelzer\Documents\01_Projekte\2013_SiLuFra\Logo\BMBF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28" y="3294670"/>
              <a:ext cx="1076092" cy="810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Grafik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676" y="2220006"/>
              <a:ext cx="815543" cy="899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156" y="2183497"/>
              <a:ext cx="2177189" cy="1325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feld 32"/>
            <p:cNvSpPr txBox="1"/>
            <p:nvPr/>
          </p:nvSpPr>
          <p:spPr>
            <a:xfrm>
              <a:off x="2129547" y="3484366"/>
              <a:ext cx="21724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Quelle: Lufthansa Cargo</a:t>
              </a:r>
              <a:endParaRPr lang="de-DE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745674" y="1537755"/>
            <a:ext cx="3685896" cy="2566320"/>
            <a:chOff x="4745674" y="1537755"/>
            <a:chExt cx="3685896" cy="2566320"/>
          </a:xfrm>
        </p:grpSpPr>
        <p:sp>
          <p:nvSpPr>
            <p:cNvPr id="63" name="CustomShape 6"/>
            <p:cNvSpPr>
              <a:spLocks noChangeArrowheads="1"/>
            </p:cNvSpPr>
            <p:nvPr/>
          </p:nvSpPr>
          <p:spPr bwMode="auto">
            <a:xfrm>
              <a:off x="4745674" y="1537755"/>
              <a:ext cx="3685896" cy="256632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3465A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67" name="CustomShape 16"/>
            <p:cNvSpPr>
              <a:spLocks noChangeArrowheads="1"/>
            </p:cNvSpPr>
            <p:nvPr/>
          </p:nvSpPr>
          <p:spPr bwMode="auto">
            <a:xfrm>
              <a:off x="6372200" y="2873860"/>
              <a:ext cx="1980221" cy="15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800" dirty="0" smtClean="0"/>
                <a:t>Quelle: </a:t>
              </a:r>
              <a:r>
                <a:rPr lang="de-DE" altLang="de-DE" sz="800" dirty="0"/>
                <a:t>Lufthansa Cargo</a:t>
              </a:r>
            </a:p>
          </p:txBody>
        </p:sp>
        <p:sp>
          <p:nvSpPr>
            <p:cNvPr id="78" name="CustomShape 24"/>
            <p:cNvSpPr>
              <a:spLocks noChangeArrowheads="1"/>
            </p:cNvSpPr>
            <p:nvPr/>
          </p:nvSpPr>
          <p:spPr bwMode="auto">
            <a:xfrm>
              <a:off x="4752020" y="1539147"/>
              <a:ext cx="3513524" cy="17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ctr"/>
              <a:r>
                <a:rPr lang="de-DE" altLang="de-DE" sz="1000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Projekt: </a:t>
              </a:r>
              <a:r>
                <a:rPr lang="de-DE" altLang="de-DE" sz="1000" dirty="0" err="1">
                  <a:solidFill>
                    <a:srgbClr val="000000"/>
                  </a:solidFill>
                  <a:ea typeface="DejaVu Sans"/>
                  <a:cs typeface="DejaVu Sans"/>
                </a:rPr>
                <a:t>SiLuFra</a:t>
              </a:r>
              <a:r>
                <a:rPr lang="de-DE" altLang="de-DE" sz="1000" dirty="0">
                  <a:solidFill>
                    <a:srgbClr val="000000"/>
                  </a:solidFill>
                  <a:ea typeface="DejaVu Sans"/>
                  <a:cs typeface="DejaVu Sans"/>
                </a:rPr>
                <a:t> – Sichere Luftfracht-Transportkette</a:t>
              </a:r>
              <a:endParaRPr lang="de-DE" altLang="de-DE" sz="1000" dirty="0"/>
            </a:p>
          </p:txBody>
        </p:sp>
        <p:pic>
          <p:nvPicPr>
            <p:cNvPr id="2052" name="Picture 4" descr="C:\Users\SMelzer\Documents\01_Projekte\2013_SiLuFra\Logo\BMBF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243" y="2288805"/>
              <a:ext cx="1095982" cy="82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Grafik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501" y="1817107"/>
              <a:ext cx="815543" cy="899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Grafik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316" y="1746996"/>
              <a:ext cx="1802883" cy="118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CustomShape 20"/>
            <p:cNvSpPr>
              <a:spLocks noChangeArrowheads="1"/>
            </p:cNvSpPr>
            <p:nvPr/>
          </p:nvSpPr>
          <p:spPr bwMode="auto">
            <a:xfrm>
              <a:off x="5948663" y="3790549"/>
              <a:ext cx="2447005" cy="268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/>
            <a:p>
              <a:pPr algn="r"/>
              <a:r>
                <a:rPr lang="de-DE" altLang="de-DE" sz="1800" i="1" dirty="0" smtClean="0">
                  <a:solidFill>
                    <a:srgbClr val="000000"/>
                  </a:solidFill>
                  <a:ea typeface="DejaVu Sans"/>
                  <a:cs typeface="DejaVu Sans"/>
                </a:rPr>
                <a:t>Prozessvarianten</a:t>
              </a:r>
              <a:endParaRPr lang="de-DE" altLang="de-DE" sz="1800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286" y="3075388"/>
              <a:ext cx="3432106" cy="78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19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Einleitung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Projekt: SiLuFra</a:t>
            </a: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dirty="0" smtClean="0">
              <a:solidFill>
                <a:srgbClr val="FF6600"/>
              </a:solidFill>
            </a:endParaRP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b="0" u="sng" dirty="0" smtClean="0"/>
              <a:t>Ziel:</a:t>
            </a:r>
            <a:r>
              <a:rPr lang="de-DE" altLang="de-DE" b="0" dirty="0" smtClean="0"/>
              <a:t> Optimierung von Prozessen, </a:t>
            </a:r>
            <a:br>
              <a:rPr lang="de-DE" altLang="de-DE" b="0" dirty="0" smtClean="0"/>
            </a:br>
            <a:r>
              <a:rPr lang="de-DE" altLang="de-DE" b="0" dirty="0" smtClean="0"/>
              <a:t>um Sicherheit und Effizienz zu </a:t>
            </a:r>
            <a:br>
              <a:rPr lang="de-DE" altLang="de-DE" b="0" dirty="0" smtClean="0"/>
            </a:br>
            <a:r>
              <a:rPr lang="de-DE" altLang="de-DE" b="0" dirty="0" smtClean="0"/>
              <a:t>gewährleisten</a:t>
            </a:r>
          </a:p>
          <a:p>
            <a:pPr marL="57150" indent="0">
              <a:spcBef>
                <a:spcPct val="0"/>
              </a:spcBef>
              <a:spcAft>
                <a:spcPts val="1200"/>
              </a:spcAft>
            </a:pPr>
            <a:endParaRPr lang="de-DE" altLang="de-DE" b="0" dirty="0" smtClean="0"/>
          </a:p>
        </p:txBody>
      </p:sp>
      <p:sp>
        <p:nvSpPr>
          <p:cNvPr id="7" name="CustomShape 27"/>
          <p:cNvSpPr>
            <a:spLocks noChangeArrowheads="1"/>
          </p:cNvSpPr>
          <p:nvPr/>
        </p:nvSpPr>
        <p:spPr bwMode="auto">
          <a:xfrm>
            <a:off x="1744246" y="1673805"/>
            <a:ext cx="7238243" cy="13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de-DE" sz="2000" b="1" dirty="0">
                <a:solidFill>
                  <a:srgbClr val="00299E"/>
                </a:solidFill>
              </a:rPr>
              <a:t>Sichere Luftfracht-Transportkette:</a:t>
            </a:r>
          </a:p>
          <a:p>
            <a:r>
              <a:rPr lang="de-DE" sz="2000" dirty="0">
                <a:solidFill>
                  <a:srgbClr val="0051A2"/>
                </a:solidFill>
              </a:rPr>
              <a:t>Konzepte, Strategien und </a:t>
            </a:r>
            <a:r>
              <a:rPr lang="de-DE" sz="2000" dirty="0" smtClean="0">
                <a:solidFill>
                  <a:srgbClr val="0051A2"/>
                </a:solidFill>
              </a:rPr>
              <a:t>Technologien </a:t>
            </a:r>
            <a:br>
              <a:rPr lang="de-DE" sz="2000" dirty="0" smtClean="0">
                <a:solidFill>
                  <a:srgbClr val="0051A2"/>
                </a:solidFill>
              </a:rPr>
            </a:br>
            <a:r>
              <a:rPr lang="de-DE" sz="2000" dirty="0" smtClean="0">
                <a:solidFill>
                  <a:srgbClr val="0051A2"/>
                </a:solidFill>
              </a:rPr>
              <a:t>für sichere </a:t>
            </a:r>
            <a:r>
              <a:rPr lang="de-DE" sz="2000" dirty="0">
                <a:solidFill>
                  <a:srgbClr val="0051A2"/>
                </a:solidFill>
              </a:rPr>
              <a:t>und effiziente Luftfracht-Transportketten</a:t>
            </a:r>
          </a:p>
        </p:txBody>
      </p:sp>
      <p:pic>
        <p:nvPicPr>
          <p:cNvPr id="9" name="Grafik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673805"/>
            <a:ext cx="1312706" cy="144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SMelzer\Documents\01_Projekte\2013_SiLuFra\Logo\BMBF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619778"/>
            <a:ext cx="2340260" cy="17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4" y="2927007"/>
            <a:ext cx="4383813" cy="35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6538880" y="4108768"/>
            <a:ext cx="2128575" cy="985417"/>
            <a:chOff x="3868614" y="3580050"/>
            <a:chExt cx="1913453" cy="937806"/>
          </a:xfrm>
        </p:grpSpPr>
        <p:sp>
          <p:nvSpPr>
            <p:cNvPr id="15" name="Rechteck 14"/>
            <p:cNvSpPr/>
            <p:nvPr/>
          </p:nvSpPr>
          <p:spPr>
            <a:xfrm>
              <a:off x="4748652" y="3910818"/>
              <a:ext cx="153940" cy="1451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3868614" y="3580050"/>
              <a:ext cx="1913453" cy="937806"/>
              <a:chOff x="3868614" y="3580050"/>
              <a:chExt cx="1913453" cy="937806"/>
            </a:xfrm>
          </p:grpSpPr>
          <p:sp>
            <p:nvSpPr>
              <p:cNvPr id="17" name="Abgerundetes Rechteck 16"/>
              <p:cNvSpPr/>
              <p:nvPr/>
            </p:nvSpPr>
            <p:spPr>
              <a:xfrm>
                <a:off x="3868614" y="3580050"/>
                <a:ext cx="1913453" cy="792088"/>
              </a:xfrm>
              <a:prstGeom prst="roundRect">
                <a:avLst>
                  <a:gd name="adj" fmla="val 6011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4645320" y="3745261"/>
                <a:ext cx="36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+</a:t>
                </a:r>
              </a:p>
            </p:txBody>
          </p:sp>
          <p:sp>
            <p:nvSpPr>
              <p:cNvPr id="19" name="Pfeil nach oben und unten 18"/>
              <p:cNvSpPr/>
              <p:nvPr/>
            </p:nvSpPr>
            <p:spPr>
              <a:xfrm rot="10800000" flipV="1">
                <a:off x="4771927" y="4307164"/>
                <a:ext cx="131977" cy="210692"/>
              </a:xfrm>
              <a:prstGeom prst="upDown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25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 txBox="1">
            <a:spLocks/>
          </p:cNvSpPr>
          <p:nvPr/>
        </p:nvSpPr>
        <p:spPr bwMode="auto">
          <a:xfrm>
            <a:off x="341530" y="1178750"/>
            <a:ext cx="8748464" cy="51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rgbClr val="00009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99"/>
                </a:solidFill>
                <a:latin typeface="+mn-lt"/>
              </a:defRPr>
            </a:lvl9pPr>
          </a:lstStyle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>
                <a:solidFill>
                  <a:srgbClr val="FF6600"/>
                </a:solidFill>
              </a:rPr>
              <a:t>Was für Varianten gibt es in der Luftfracht-Transportkette, um Sicherheit und Effizienz zu gewährleisten?</a:t>
            </a:r>
          </a:p>
          <a:p>
            <a:pPr marL="0" indent="0"/>
            <a:endParaRPr lang="de-DE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0" y="1943809"/>
            <a:ext cx="8465050" cy="12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/>
          </a:p>
          <a:p>
            <a:r>
              <a:rPr lang="de-DE" altLang="de-DE" sz="1800" b="1" kern="0" dirty="0"/>
              <a:t>Einleitung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476545" y="4914165"/>
            <a:ext cx="1884801" cy="1304927"/>
            <a:chOff x="341530" y="2111735"/>
            <a:chExt cx="1334434" cy="1047235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35" y="2111735"/>
              <a:ext cx="1217281" cy="807110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341530" y="2881971"/>
              <a:ext cx="13344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600" dirty="0"/>
                <a:t>https://www.muenster.de/stadt/neuer-personalausweis.html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321750" y="4928569"/>
            <a:ext cx="1760604" cy="1271629"/>
            <a:chOff x="1601668" y="2111735"/>
            <a:chExt cx="1505781" cy="1008943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376" y="2111735"/>
              <a:ext cx="1300517" cy="791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1601668" y="2892952"/>
              <a:ext cx="1505781" cy="227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Quelle: Lufthansa Cargo AG</a:t>
              </a:r>
              <a:endParaRPr lang="de-DE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843845" y="4850026"/>
            <a:ext cx="1933400" cy="1485235"/>
            <a:chOff x="-2825144" y="2481025"/>
            <a:chExt cx="3038077" cy="1870761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47969" y="2481025"/>
              <a:ext cx="1273968" cy="104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hteck 21"/>
            <p:cNvSpPr/>
            <p:nvPr/>
          </p:nvSpPr>
          <p:spPr>
            <a:xfrm>
              <a:off x="-2825144" y="3521760"/>
              <a:ext cx="3038077" cy="830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800" dirty="0"/>
                <a:t>http://www.mikodata.de/produkte/rfid_/deister_electronic/udl5_uhf_rfid_mouse.html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777245" y="4753209"/>
            <a:ext cx="2025225" cy="1691126"/>
            <a:chOff x="-3114598" y="3953876"/>
            <a:chExt cx="3716298" cy="388886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49752" y="3953876"/>
              <a:ext cx="2051294" cy="2112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eck 24"/>
            <p:cNvSpPr/>
            <p:nvPr/>
          </p:nvSpPr>
          <p:spPr>
            <a:xfrm>
              <a:off x="-3114598" y="6066556"/>
              <a:ext cx="3716298" cy="1776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800" dirty="0"/>
                <a:t>http://www.nordicid.com/en/home/products/mobile-readers/nordic-id-medea/</a:t>
              </a:r>
            </a:p>
          </p:txBody>
        </p:sp>
      </p:grpSp>
      <p:sp>
        <p:nvSpPr>
          <p:cNvPr id="2" name="Pfeil nach unten 1"/>
          <p:cNvSpPr/>
          <p:nvPr/>
        </p:nvSpPr>
        <p:spPr>
          <a:xfrm>
            <a:off x="2226331" y="2949215"/>
            <a:ext cx="225025" cy="659806"/>
          </a:xfrm>
          <a:prstGeom prst="downArrow">
            <a:avLst/>
          </a:prstGeom>
          <a:solidFill>
            <a:schemeClr val="bg1"/>
          </a:solidFill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unten 26"/>
          <p:cNvSpPr/>
          <p:nvPr/>
        </p:nvSpPr>
        <p:spPr>
          <a:xfrm rot="19185130">
            <a:off x="4665775" y="2790386"/>
            <a:ext cx="225025" cy="846095"/>
          </a:xfrm>
          <a:prstGeom prst="downArrow">
            <a:avLst/>
          </a:prstGeom>
          <a:solidFill>
            <a:schemeClr val="bg1"/>
          </a:solidFill>
          <a:ln>
            <a:solidFill>
              <a:srgbClr val="005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434840" y="3699030"/>
            <a:ext cx="4137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Mögliche Varianten zur </a:t>
            </a:r>
            <a:r>
              <a:rPr lang="de-DE" b="1" dirty="0" smtClean="0"/>
              <a:t>Personenidentifikation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4778289" y="3715443"/>
            <a:ext cx="411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Mögliche Varianten zur </a:t>
            </a:r>
            <a:r>
              <a:rPr lang="de-DE" b="1" dirty="0" smtClean="0"/>
              <a:t>Frachtidentifikation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492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67621"/>
            <a:ext cx="5647213" cy="45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Methoden zur Spezifikation von Varianten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19" y="996316"/>
            <a:ext cx="5625626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99"/>
                </a:solidFill>
                <a:latin typeface="Arial"/>
              </a:rPr>
              <a:t>Begriffsdefinitionen:</a:t>
            </a:r>
            <a:endParaRPr lang="de-DE" sz="2000" dirty="0">
              <a:solidFill>
                <a:srgbClr val="0000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000099"/>
                </a:solidFill>
                <a:latin typeface="Arial"/>
              </a:rPr>
              <a:t>(nach J. A. Estefan: Survey </a:t>
            </a:r>
            <a:r>
              <a:rPr lang="de-DE" sz="1050" dirty="0" err="1">
                <a:solidFill>
                  <a:srgbClr val="000099"/>
                </a:solidFill>
                <a:latin typeface="Arial"/>
              </a:rPr>
              <a:t>of</a:t>
            </a:r>
            <a:r>
              <a:rPr lang="de-DE" sz="1050" dirty="0">
                <a:solidFill>
                  <a:srgbClr val="000099"/>
                </a:solidFill>
                <a:latin typeface="Arial"/>
              </a:rPr>
              <a:t> Model-Based Systems Engineering (MBSE) </a:t>
            </a:r>
            <a:r>
              <a:rPr lang="de-DE" sz="1050" dirty="0" err="1">
                <a:solidFill>
                  <a:srgbClr val="000099"/>
                </a:solidFill>
                <a:latin typeface="Arial"/>
              </a:rPr>
              <a:t>Methodologies</a:t>
            </a:r>
            <a:r>
              <a:rPr lang="de-DE" sz="1050" dirty="0">
                <a:solidFill>
                  <a:srgbClr val="000099"/>
                </a:solidFill>
                <a:latin typeface="Arial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2000" dirty="0" smtClean="0">
              <a:solidFill>
                <a:srgbClr val="0000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99"/>
                </a:solidFill>
                <a:latin typeface="Arial"/>
              </a:rPr>
              <a:t>Der </a:t>
            </a:r>
            <a:r>
              <a:rPr lang="de-DE" sz="2000" b="1" dirty="0" smtClean="0">
                <a:solidFill>
                  <a:srgbClr val="000099"/>
                </a:solidFill>
                <a:latin typeface="Arial"/>
              </a:rPr>
              <a:t>Prozess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ist eine logische Sequenz von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Arbeitsschritten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(Tasks), um ein spezifisches Ziel zu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erreichen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.  </a:t>
            </a:r>
            <a:endParaRPr lang="de-DE" sz="2000" dirty="0">
              <a:solidFill>
                <a:srgbClr val="0000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2000" b="1" dirty="0" smtClean="0">
              <a:solidFill>
                <a:srgbClr val="0000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99"/>
                </a:solidFill>
                <a:latin typeface="Arial"/>
              </a:rPr>
              <a:t>Die Methode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enthält die die Arbeitstechniken </a:t>
            </a:r>
            <a:br>
              <a:rPr lang="de-DE" sz="2000" dirty="0" smtClean="0">
                <a:solidFill>
                  <a:srgbClr val="000099"/>
                </a:solidFill>
                <a:latin typeface="Arial"/>
              </a:rPr>
            </a:b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zur Umsetzung der Arbeitsschritte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im </a:t>
            </a:r>
            <a:br>
              <a:rPr lang="de-DE" sz="2000" dirty="0" smtClean="0">
                <a:solidFill>
                  <a:srgbClr val="000099"/>
                </a:solidFill>
                <a:latin typeface="Arial"/>
              </a:rPr>
            </a:b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Prozess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2000" b="1" dirty="0" smtClean="0">
              <a:solidFill>
                <a:srgbClr val="0000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b="1" dirty="0" smtClean="0">
                <a:solidFill>
                  <a:srgbClr val="000099"/>
                </a:solidFill>
                <a:latin typeface="Arial"/>
              </a:rPr>
              <a:t>Das </a:t>
            </a:r>
            <a:r>
              <a:rPr lang="de-DE" sz="2000" b="1" dirty="0" smtClean="0">
                <a:solidFill>
                  <a:srgbClr val="000099"/>
                </a:solidFill>
                <a:latin typeface="Arial"/>
              </a:rPr>
              <a:t>Werkzeug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ist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das technische </a:t>
            </a:r>
            <a:br>
              <a:rPr lang="de-DE" sz="2000" dirty="0" smtClean="0">
                <a:solidFill>
                  <a:srgbClr val="000099"/>
                </a:solidFill>
                <a:latin typeface="Arial"/>
              </a:rPr>
            </a:b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Instrument, um die Methode mit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/>
            </a:r>
            <a:br>
              <a:rPr lang="de-DE" sz="2000" dirty="0" smtClean="0">
                <a:solidFill>
                  <a:srgbClr val="000099"/>
                </a:solidFill>
                <a:latin typeface="Arial"/>
              </a:rPr>
            </a:b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seiner Arbeitstechnik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zu 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/>
            </a:r>
            <a:br>
              <a:rPr lang="de-DE" sz="2000" dirty="0" smtClean="0">
                <a:solidFill>
                  <a:srgbClr val="000099"/>
                </a:solidFill>
                <a:latin typeface="Arial"/>
              </a:rPr>
            </a:b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unterstützen</a:t>
            </a:r>
            <a:r>
              <a:rPr lang="de-DE" sz="2000" dirty="0" smtClean="0">
                <a:solidFill>
                  <a:srgbClr val="000099"/>
                </a:solidFill>
                <a:latin typeface="Arial"/>
              </a:rPr>
              <a:t>.</a:t>
            </a:r>
            <a:endParaRPr lang="de-DE" sz="2000" b="1" dirty="0" smtClean="0">
              <a:solidFill>
                <a:srgbClr val="0000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smtClean="0">
                <a:solidFill>
                  <a:srgbClr val="000099"/>
                </a:solidFill>
                <a:latin typeface="Arial"/>
              </a:rPr>
              <a:t> </a:t>
            </a:r>
            <a:endParaRPr lang="de-DE" sz="1800" dirty="0" smtClean="0">
              <a:solidFill>
                <a:srgbClr val="00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49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95536" y="1133745"/>
            <a:ext cx="8586954" cy="4688741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Modellbasierter Systementwicklungsprozess</a:t>
            </a:r>
            <a:endParaRPr lang="de-DE" altLang="de-DE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b="0" dirty="0" smtClean="0"/>
              <a:t>Anforderungen auf den jeweiligen Ebenen des Systementwicklungs-prozesses wie folgt spezifizieren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Methoden zur Spezifikation von Varianten</a:t>
            </a:r>
          </a:p>
        </p:txBody>
      </p:sp>
      <p:pic>
        <p:nvPicPr>
          <p:cNvPr id="5122" name="Picture 2" descr="Systemkon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7" y="2456892"/>
            <a:ext cx="7804228" cy="362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810444" y="6072680"/>
            <a:ext cx="7631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Quelle</a:t>
            </a:r>
            <a:r>
              <a:rPr lang="en-US" sz="1200" dirty="0" smtClean="0"/>
              <a:t>: Holt</a:t>
            </a:r>
            <a:r>
              <a:rPr lang="en-US" sz="1200" dirty="0"/>
              <a:t>, J.; Perry, S.; Brownsword, M.: Model-Based Requirements Engineering. The Institution of Engineering and Technology, London, 2012</a:t>
            </a:r>
            <a:endParaRPr lang="de-DE" sz="12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8386812" y="953725"/>
            <a:ext cx="730693" cy="585065"/>
            <a:chOff x="8341807" y="953725"/>
            <a:chExt cx="730693" cy="5850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1807" y="953725"/>
              <a:ext cx="730693" cy="58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Gleichschenkliges Dreieck 4"/>
            <p:cNvSpPr/>
            <p:nvPr/>
          </p:nvSpPr>
          <p:spPr>
            <a:xfrm>
              <a:off x="8532440" y="953725"/>
              <a:ext cx="360040" cy="292532"/>
            </a:xfrm>
            <a:prstGeom prst="triangl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31729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95536" y="1178750"/>
            <a:ext cx="8352928" cy="4842538"/>
          </a:xfrm>
        </p:spPr>
        <p:txBody>
          <a:bodyPr/>
          <a:lstStyle/>
          <a:p>
            <a:pPr marL="57150" indent="0">
              <a:spcBef>
                <a:spcPct val="0"/>
              </a:spcBef>
              <a:spcAft>
                <a:spcPts val="1200"/>
              </a:spcAft>
            </a:pPr>
            <a:r>
              <a:rPr lang="de-DE" altLang="de-DE" dirty="0" smtClean="0">
                <a:solidFill>
                  <a:srgbClr val="FF6600"/>
                </a:solidFill>
              </a:rPr>
              <a:t>Funktionale Architektur für Systeme (FAS)-Methode</a:t>
            </a:r>
            <a:endParaRPr lang="de-DE" altLang="de-DE" dirty="0">
              <a:solidFill>
                <a:srgbClr val="FF66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altLang="de-DE" b="0" dirty="0" smtClean="0"/>
              <a:t>FAS-Methode gemäß Lamm und Weilkiens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altLang="de-DE" b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b="0" dirty="0" smtClean="0"/>
              <a:t>Transformation zur physischen Architektur?</a:t>
            </a:r>
            <a:endParaRPr lang="de-DE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355850" y="0"/>
            <a:ext cx="4433888" cy="95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de-DE" altLang="de-DE" sz="1800" b="1" kern="0" dirty="0" smtClean="0"/>
          </a:p>
          <a:p>
            <a:r>
              <a:rPr lang="de-DE" altLang="de-DE" sz="1800" b="1" kern="0" dirty="0" smtClean="0"/>
              <a:t>Methoden zur Spezifikation von </a:t>
            </a:r>
            <a:r>
              <a:rPr lang="de-DE" altLang="de-DE" sz="1800" b="1" kern="0" dirty="0"/>
              <a:t>V</a:t>
            </a:r>
            <a:r>
              <a:rPr lang="de-DE" altLang="de-DE" sz="1800" b="1" kern="0" dirty="0" smtClean="0"/>
              <a:t>arianten</a:t>
            </a:r>
          </a:p>
        </p:txBody>
      </p:sp>
      <p:sp>
        <p:nvSpPr>
          <p:cNvPr id="4" name="Rechteck 3"/>
          <p:cNvSpPr/>
          <p:nvPr/>
        </p:nvSpPr>
        <p:spPr>
          <a:xfrm>
            <a:off x="836585" y="5634245"/>
            <a:ext cx="7065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Quelle</a:t>
            </a:r>
            <a:r>
              <a:rPr lang="en-US" sz="1200" dirty="0" smtClean="0"/>
              <a:t>: </a:t>
            </a:r>
            <a:r>
              <a:rPr lang="en-US" sz="1200" dirty="0"/>
              <a:t>Lamm, J.G.; Weilkiens, T.: Happy Birthday! </a:t>
            </a:r>
            <a:r>
              <a:rPr lang="de-DE" sz="1200" dirty="0"/>
              <a:t>5 Jahre Funktionale Architekturen nach FAS, Tagungsband zum Tag des Systems Engineering (Hrsg.: Chr. Muggeo, S.O. Schulze), S. 59-68, </a:t>
            </a:r>
            <a:r>
              <a:rPr lang="de-DE" sz="1200" dirty="0" smtClean="0"/>
              <a:t>2015.</a:t>
            </a:r>
            <a:endParaRPr lang="de-DE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1" y="2078850"/>
            <a:ext cx="6393740" cy="345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8386812" y="953725"/>
            <a:ext cx="730693" cy="585065"/>
            <a:chOff x="8386812" y="953725"/>
            <a:chExt cx="730693" cy="5850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812" y="953725"/>
              <a:ext cx="730693" cy="58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Gleichschenkliges Dreieck 7"/>
            <p:cNvSpPr/>
            <p:nvPr/>
          </p:nvSpPr>
          <p:spPr>
            <a:xfrm>
              <a:off x="8386812" y="1223302"/>
              <a:ext cx="360040" cy="292532"/>
            </a:xfrm>
            <a:prstGeom prst="triangl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16585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99"/>
      </a:dk1>
      <a:lt1>
        <a:srgbClr val="FFFFFF"/>
      </a:lt1>
      <a:dk2>
        <a:srgbClr val="000099"/>
      </a:dk2>
      <a:lt2>
        <a:srgbClr val="6699FF"/>
      </a:lt2>
      <a:accent1>
        <a:srgbClr val="2DC6D6"/>
      </a:accent1>
      <a:accent2>
        <a:srgbClr val="F4C600"/>
      </a:accent2>
      <a:accent3>
        <a:srgbClr val="FFFFFF"/>
      </a:accent3>
      <a:accent4>
        <a:srgbClr val="000082"/>
      </a:accent4>
      <a:accent5>
        <a:srgbClr val="ADDFE8"/>
      </a:accent5>
      <a:accent6>
        <a:srgbClr val="DDB300"/>
      </a:accent6>
      <a:hlink>
        <a:srgbClr val="2DC6D6"/>
      </a:hlink>
      <a:folHlink>
        <a:srgbClr val="000099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DC6D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9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82"/>
        </a:accent4>
        <a:accent5>
          <a:srgbClr val="DAEDEF"/>
        </a:accent5>
        <a:accent6>
          <a:srgbClr val="2D2D8A"/>
        </a:accent6>
        <a:hlink>
          <a:srgbClr val="2DC6D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99"/>
        </a:dk1>
        <a:lt1>
          <a:srgbClr val="FFFFFF"/>
        </a:lt1>
        <a:dk2>
          <a:srgbClr val="000099"/>
        </a:dk2>
        <a:lt2>
          <a:srgbClr val="6699FF"/>
        </a:lt2>
        <a:accent1>
          <a:srgbClr val="2DC6D6"/>
        </a:accent1>
        <a:accent2>
          <a:srgbClr val="F4C600"/>
        </a:accent2>
        <a:accent3>
          <a:srgbClr val="FFFFFF"/>
        </a:accent3>
        <a:accent4>
          <a:srgbClr val="000082"/>
        </a:accent4>
        <a:accent5>
          <a:srgbClr val="ADDFE8"/>
        </a:accent5>
        <a:accent6>
          <a:srgbClr val="DDB300"/>
        </a:accent6>
        <a:hlink>
          <a:srgbClr val="2DC6D6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Bildschirmpräsentation (4:3)</PresentationFormat>
  <Paragraphs>261</Paragraphs>
  <Slides>24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Standarddesign</vt:lpstr>
      <vt:lpstr>Physische Architekturen variantengerecht aus Funktionalen Architekturen für Systeme (FAS) spezifizieren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Sylvia Melzer</cp:lastModifiedBy>
  <cp:revision>2289</cp:revision>
  <cp:lastPrinted>2016-10-24T07:02:54Z</cp:lastPrinted>
  <dcterms:created xsi:type="dcterms:W3CDTF">2008-07-20T12:33:53Z</dcterms:created>
  <dcterms:modified xsi:type="dcterms:W3CDTF">2016-10-26T17:27:07Z</dcterms:modified>
</cp:coreProperties>
</file>