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8" r:id="rId2"/>
    <p:sldId id="289" r:id="rId3"/>
    <p:sldId id="297" r:id="rId4"/>
    <p:sldId id="321" r:id="rId5"/>
    <p:sldId id="335" r:id="rId6"/>
    <p:sldId id="336" r:id="rId7"/>
    <p:sldId id="337" r:id="rId8"/>
    <p:sldId id="338" r:id="rId9"/>
    <p:sldId id="332" r:id="rId10"/>
    <p:sldId id="324" r:id="rId11"/>
    <p:sldId id="339" r:id="rId12"/>
    <p:sldId id="340" r:id="rId13"/>
    <p:sldId id="341" r:id="rId14"/>
    <p:sldId id="348" r:id="rId15"/>
    <p:sldId id="343" r:id="rId16"/>
    <p:sldId id="344" r:id="rId17"/>
    <p:sldId id="349" r:id="rId18"/>
    <p:sldId id="346" r:id="rId19"/>
    <p:sldId id="347" r:id="rId20"/>
    <p:sldId id="313" r:id="rId21"/>
  </p:sldIdLst>
  <p:sldSz cx="9144000" cy="6858000" type="screen4x3"/>
  <p:notesSz cx="6669088" cy="9872663"/>
  <p:defaultTextStyle>
    <a:defPPr>
      <a:defRPr lang="de-DE"/>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ylvia Melzer" initials="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A2"/>
    <a:srgbClr val="000000"/>
    <a:srgbClr val="FF6600"/>
    <a:srgbClr val="FF3300"/>
    <a:srgbClr val="FF9933"/>
    <a:srgbClr val="FF9900"/>
    <a:srgbClr val="385D8A"/>
    <a:srgbClr val="38918A"/>
    <a:srgbClr val="00299E"/>
    <a:srgbClr val="0000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61" autoAdjust="0"/>
    <p:restoredTop sz="81423" autoAdjust="0"/>
  </p:normalViewPr>
  <p:slideViewPr>
    <p:cSldViewPr snapToObjects="1">
      <p:cViewPr varScale="1">
        <p:scale>
          <a:sx n="68" d="100"/>
          <a:sy n="68" d="100"/>
        </p:scale>
        <p:origin x="-2011"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9" d="100"/>
          <a:sy n="79" d="100"/>
        </p:scale>
        <p:origin x="-3941" y="-72"/>
      </p:cViewPr>
      <p:guideLst>
        <p:guide orient="horz" pos="3109"/>
        <p:guide pos="2101"/>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890137" cy="493097"/>
          </a:xfrm>
          <a:prstGeom prst="rect">
            <a:avLst/>
          </a:prstGeom>
        </p:spPr>
        <p:txBody>
          <a:bodyPr vert="horz" lIns="87252" tIns="43626" rIns="87252" bIns="43626" rtlCol="0"/>
          <a:lstStyle>
            <a:lvl1pPr algn="l">
              <a:defRPr sz="1100"/>
            </a:lvl1pPr>
          </a:lstStyle>
          <a:p>
            <a:endParaRPr lang="de-DE"/>
          </a:p>
        </p:txBody>
      </p:sp>
      <p:sp>
        <p:nvSpPr>
          <p:cNvPr id="3" name="Datumsplatzhalter 2"/>
          <p:cNvSpPr>
            <a:spLocks noGrp="1"/>
          </p:cNvSpPr>
          <p:nvPr>
            <p:ph type="dt" sz="quarter" idx="1"/>
          </p:nvPr>
        </p:nvSpPr>
        <p:spPr>
          <a:xfrm>
            <a:off x="3777461" y="1"/>
            <a:ext cx="2890137" cy="493097"/>
          </a:xfrm>
          <a:prstGeom prst="rect">
            <a:avLst/>
          </a:prstGeom>
        </p:spPr>
        <p:txBody>
          <a:bodyPr vert="horz" lIns="87252" tIns="43626" rIns="87252" bIns="43626" rtlCol="0"/>
          <a:lstStyle>
            <a:lvl1pPr algn="r">
              <a:defRPr sz="1100"/>
            </a:lvl1pPr>
          </a:lstStyle>
          <a:p>
            <a:fld id="{AC7E1B9D-2039-4134-8E78-799F41B2157D}" type="datetimeFigureOut">
              <a:rPr lang="de-DE" smtClean="0"/>
              <a:t>08.11.2017</a:t>
            </a:fld>
            <a:endParaRPr lang="de-DE"/>
          </a:p>
        </p:txBody>
      </p:sp>
      <p:sp>
        <p:nvSpPr>
          <p:cNvPr id="4" name="Fußzeilenplatzhalter 3"/>
          <p:cNvSpPr>
            <a:spLocks noGrp="1"/>
          </p:cNvSpPr>
          <p:nvPr>
            <p:ph type="ftr" sz="quarter" idx="2"/>
          </p:nvPr>
        </p:nvSpPr>
        <p:spPr>
          <a:xfrm>
            <a:off x="0" y="9378035"/>
            <a:ext cx="2890137" cy="493097"/>
          </a:xfrm>
          <a:prstGeom prst="rect">
            <a:avLst/>
          </a:prstGeom>
        </p:spPr>
        <p:txBody>
          <a:bodyPr vert="horz" lIns="87252" tIns="43626" rIns="87252" bIns="43626" rtlCol="0" anchor="b"/>
          <a:lstStyle>
            <a:lvl1pPr algn="l">
              <a:defRPr sz="1100"/>
            </a:lvl1pPr>
          </a:lstStyle>
          <a:p>
            <a:endParaRPr lang="de-DE"/>
          </a:p>
        </p:txBody>
      </p:sp>
      <p:sp>
        <p:nvSpPr>
          <p:cNvPr id="5" name="Foliennummernplatzhalter 4"/>
          <p:cNvSpPr>
            <a:spLocks noGrp="1"/>
          </p:cNvSpPr>
          <p:nvPr>
            <p:ph type="sldNum" sz="quarter" idx="3"/>
          </p:nvPr>
        </p:nvSpPr>
        <p:spPr>
          <a:xfrm>
            <a:off x="3777461" y="9378035"/>
            <a:ext cx="2890137" cy="493097"/>
          </a:xfrm>
          <a:prstGeom prst="rect">
            <a:avLst/>
          </a:prstGeom>
        </p:spPr>
        <p:txBody>
          <a:bodyPr vert="horz" lIns="87252" tIns="43626" rIns="87252" bIns="43626" rtlCol="0" anchor="b"/>
          <a:lstStyle>
            <a:lvl1pPr algn="r">
              <a:defRPr sz="1100"/>
            </a:lvl1pPr>
          </a:lstStyle>
          <a:p>
            <a:fld id="{9AB59C22-0123-4692-8A70-D3C153A02261}" type="slidenum">
              <a:rPr lang="de-DE" smtClean="0"/>
              <a:t>‹Nr.›</a:t>
            </a:fld>
            <a:endParaRPr lang="de-DE"/>
          </a:p>
        </p:txBody>
      </p:sp>
    </p:spTree>
    <p:extLst>
      <p:ext uri="{BB962C8B-B14F-4D97-AF65-F5344CB8AC3E}">
        <p14:creationId xmlns:p14="http://schemas.microsoft.com/office/powerpoint/2010/main" val="683125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1"/>
            <a:ext cx="2890137" cy="493097"/>
          </a:xfrm>
          <a:prstGeom prst="rect">
            <a:avLst/>
          </a:prstGeom>
          <a:noFill/>
          <a:ln w="9525">
            <a:noFill/>
            <a:miter lim="800000"/>
            <a:headEnd/>
            <a:tailEnd/>
          </a:ln>
          <a:effectLst/>
        </p:spPr>
        <p:txBody>
          <a:bodyPr vert="horz" wrap="square" lIns="94512" tIns="47256" rIns="94512" bIns="47256" numCol="1" anchor="t" anchorCtr="0" compatLnSpc="1">
            <a:prstTxWarp prst="textNoShape">
              <a:avLst/>
            </a:prstTxWarp>
          </a:bodyPr>
          <a:lstStyle>
            <a:lvl1pPr defTabSz="945231">
              <a:defRPr sz="1200">
                <a:cs typeface="+mn-cs"/>
              </a:defRPr>
            </a:lvl1pPr>
          </a:lstStyle>
          <a:p>
            <a:pPr>
              <a:defRPr/>
            </a:pPr>
            <a:endParaRPr lang="de-DE"/>
          </a:p>
        </p:txBody>
      </p:sp>
      <p:sp>
        <p:nvSpPr>
          <p:cNvPr id="36867" name="Rectangle 3"/>
          <p:cNvSpPr>
            <a:spLocks noGrp="1" noChangeArrowheads="1"/>
          </p:cNvSpPr>
          <p:nvPr>
            <p:ph type="dt" idx="1"/>
          </p:nvPr>
        </p:nvSpPr>
        <p:spPr bwMode="auto">
          <a:xfrm>
            <a:off x="3777461" y="1"/>
            <a:ext cx="2890137" cy="493097"/>
          </a:xfrm>
          <a:prstGeom prst="rect">
            <a:avLst/>
          </a:prstGeom>
          <a:noFill/>
          <a:ln w="9525">
            <a:noFill/>
            <a:miter lim="800000"/>
            <a:headEnd/>
            <a:tailEnd/>
          </a:ln>
          <a:effectLst/>
        </p:spPr>
        <p:txBody>
          <a:bodyPr vert="horz" wrap="square" lIns="94512" tIns="47256" rIns="94512" bIns="47256" numCol="1" anchor="t" anchorCtr="0" compatLnSpc="1">
            <a:prstTxWarp prst="textNoShape">
              <a:avLst/>
            </a:prstTxWarp>
          </a:bodyPr>
          <a:lstStyle>
            <a:lvl1pPr algn="r" defTabSz="945231">
              <a:defRPr sz="1200">
                <a:cs typeface="+mn-cs"/>
              </a:defRPr>
            </a:lvl1pPr>
          </a:lstStyle>
          <a:p>
            <a:pPr>
              <a:defRPr/>
            </a:pPr>
            <a:endParaRPr lang="de-DE"/>
          </a:p>
        </p:txBody>
      </p:sp>
      <p:sp>
        <p:nvSpPr>
          <p:cNvPr id="13316" name="Rectangle 4"/>
          <p:cNvSpPr>
            <a:spLocks noGrp="1" noRot="1" noChangeAspect="1" noChangeArrowheads="1" noTextEdit="1"/>
          </p:cNvSpPr>
          <p:nvPr>
            <p:ph type="sldImg" idx="2"/>
          </p:nvPr>
        </p:nvSpPr>
        <p:spPr bwMode="auto">
          <a:xfrm>
            <a:off x="868363" y="741363"/>
            <a:ext cx="4932362" cy="3700462"/>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66611" y="4689017"/>
            <a:ext cx="5335867" cy="4442469"/>
          </a:xfrm>
          <a:prstGeom prst="rect">
            <a:avLst/>
          </a:prstGeom>
          <a:noFill/>
          <a:ln w="9525">
            <a:noFill/>
            <a:miter lim="800000"/>
            <a:headEnd/>
            <a:tailEnd/>
          </a:ln>
          <a:effectLst/>
        </p:spPr>
        <p:txBody>
          <a:bodyPr vert="horz" wrap="square" lIns="94512" tIns="47256" rIns="94512" bIns="47256"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6870" name="Rectangle 6"/>
          <p:cNvSpPr>
            <a:spLocks noGrp="1" noChangeArrowheads="1"/>
          </p:cNvSpPr>
          <p:nvPr>
            <p:ph type="ftr" sz="quarter" idx="4"/>
          </p:nvPr>
        </p:nvSpPr>
        <p:spPr bwMode="auto">
          <a:xfrm>
            <a:off x="0" y="9378035"/>
            <a:ext cx="2890137" cy="493097"/>
          </a:xfrm>
          <a:prstGeom prst="rect">
            <a:avLst/>
          </a:prstGeom>
          <a:noFill/>
          <a:ln w="9525">
            <a:noFill/>
            <a:miter lim="800000"/>
            <a:headEnd/>
            <a:tailEnd/>
          </a:ln>
          <a:effectLst/>
        </p:spPr>
        <p:txBody>
          <a:bodyPr vert="horz" wrap="square" lIns="94512" tIns="47256" rIns="94512" bIns="47256" numCol="1" anchor="b" anchorCtr="0" compatLnSpc="1">
            <a:prstTxWarp prst="textNoShape">
              <a:avLst/>
            </a:prstTxWarp>
          </a:bodyPr>
          <a:lstStyle>
            <a:lvl1pPr defTabSz="945231">
              <a:defRPr sz="1200">
                <a:cs typeface="+mn-cs"/>
              </a:defRPr>
            </a:lvl1pPr>
          </a:lstStyle>
          <a:p>
            <a:pPr>
              <a:defRPr/>
            </a:pPr>
            <a:endParaRPr lang="de-DE"/>
          </a:p>
        </p:txBody>
      </p:sp>
      <p:sp>
        <p:nvSpPr>
          <p:cNvPr id="36871" name="Rectangle 7"/>
          <p:cNvSpPr>
            <a:spLocks noGrp="1" noChangeArrowheads="1"/>
          </p:cNvSpPr>
          <p:nvPr>
            <p:ph type="sldNum" sz="quarter" idx="5"/>
          </p:nvPr>
        </p:nvSpPr>
        <p:spPr bwMode="auto">
          <a:xfrm>
            <a:off x="3777461" y="9378035"/>
            <a:ext cx="2890137" cy="493097"/>
          </a:xfrm>
          <a:prstGeom prst="rect">
            <a:avLst/>
          </a:prstGeom>
          <a:noFill/>
          <a:ln w="9525">
            <a:noFill/>
            <a:miter lim="800000"/>
            <a:headEnd/>
            <a:tailEnd/>
          </a:ln>
          <a:effectLst/>
        </p:spPr>
        <p:txBody>
          <a:bodyPr vert="horz" wrap="square" lIns="94512" tIns="47256" rIns="94512" bIns="47256" numCol="1" anchor="b" anchorCtr="0" compatLnSpc="1">
            <a:prstTxWarp prst="textNoShape">
              <a:avLst/>
            </a:prstTxWarp>
          </a:bodyPr>
          <a:lstStyle>
            <a:lvl1pPr algn="r" defTabSz="945231">
              <a:defRPr sz="1200">
                <a:cs typeface="+mn-cs"/>
              </a:defRPr>
            </a:lvl1pPr>
          </a:lstStyle>
          <a:p>
            <a:pPr>
              <a:defRPr/>
            </a:pPr>
            <a:fld id="{C40C2D1F-FE9F-45BA-9431-C5A1FCA6D5E8}" type="slidenum">
              <a:rPr lang="de-DE"/>
              <a:pPr>
                <a:defRPr/>
              </a:pPr>
              <a:t>‹Nr.›</a:t>
            </a:fld>
            <a:endParaRPr lang="de-DE"/>
          </a:p>
        </p:txBody>
      </p:sp>
    </p:spTree>
    <p:extLst>
      <p:ext uri="{BB962C8B-B14F-4D97-AF65-F5344CB8AC3E}">
        <p14:creationId xmlns:p14="http://schemas.microsoft.com/office/powerpoint/2010/main" val="28239409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de.wikipedia.org/wiki/Flugzeugrumpf" TargetMode="External"/><Relationship Id="rId3" Type="http://schemas.openxmlformats.org/officeDocument/2006/relationships/hyperlink" Target="https://de.wikipedia.org/wiki/Englische_Sprache" TargetMode="External"/><Relationship Id="rId7" Type="http://schemas.openxmlformats.org/officeDocument/2006/relationships/hyperlink" Target="https://de.wikipedia.org/wiki/Strahlflugzeug"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de.wikipedia.org/wiki/Schmalrumpfflugzeug#cite_note-2" TargetMode="External"/><Relationship Id="rId5" Type="http://schemas.openxmlformats.org/officeDocument/2006/relationships/hyperlink" Target="https://de.wikipedia.org/wiki/Schmalrumpfflugzeug#cite_note-variants-1" TargetMode="External"/><Relationship Id="rId10" Type="http://schemas.openxmlformats.org/officeDocument/2006/relationships/hyperlink" Target="https://de.wikipedia.org/wiki/Schmalrumpfflugzeug" TargetMode="External"/><Relationship Id="rId4" Type="http://schemas.openxmlformats.org/officeDocument/2006/relationships/hyperlink" Target="https://de.wikipedia.org/wiki/Verkehrsflugzeug" TargetMode="External"/><Relationship Id="rId9" Type="http://schemas.openxmlformats.org/officeDocument/2006/relationships/hyperlink" Target="https://de.wikipedia.org/wiki/Druckkabin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40C2D1F-FE9F-45BA-9431-C5A1FCA6D5E8}" type="slidenum">
              <a:rPr lang="de-DE" smtClean="0"/>
              <a:pPr>
                <a:defRPr/>
              </a:pPr>
              <a:t>2</a:t>
            </a:fld>
            <a:endParaRPr lang="de-DE"/>
          </a:p>
        </p:txBody>
      </p:sp>
    </p:spTree>
    <p:extLst>
      <p:ext uri="{BB962C8B-B14F-4D97-AF65-F5344CB8AC3E}">
        <p14:creationId xmlns:p14="http://schemas.microsoft.com/office/powerpoint/2010/main" val="3542383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sz="1200" kern="1200" dirty="0" smtClean="0">
                <a:solidFill>
                  <a:schemeClr val="tx1"/>
                </a:solidFill>
                <a:effectLst/>
                <a:latin typeface="Arial" charset="0"/>
                <a:ea typeface="+mn-ea"/>
                <a:cs typeface="+mn-cs"/>
              </a:rPr>
              <a:t>Ziel dieser hier vorgestellten Arbeit war es, ein SysML-1.4-konformes Konzept zur Verhaltensmodellierung so zu entwerfen, dass sich dieses mit SysML-Werkzeugen, hier </a:t>
            </a:r>
            <a:r>
              <a:rPr lang="de-DE" sz="1200" i="1" kern="1200" dirty="0" smtClean="0">
                <a:solidFill>
                  <a:schemeClr val="tx1"/>
                </a:solidFill>
                <a:effectLst/>
                <a:latin typeface="Arial" charset="0"/>
                <a:ea typeface="+mn-ea"/>
                <a:cs typeface="+mn-cs"/>
              </a:rPr>
              <a:t>Rational Rhapsody</a:t>
            </a:r>
            <a:r>
              <a:rPr lang="de-DE" sz="1200" kern="1200" dirty="0" smtClean="0">
                <a:solidFill>
                  <a:schemeClr val="tx1"/>
                </a:solidFill>
                <a:effectLst/>
                <a:latin typeface="Arial" charset="0"/>
                <a:ea typeface="+mn-ea"/>
                <a:cs typeface="+mn-cs"/>
              </a:rPr>
              <a:t> und </a:t>
            </a:r>
            <a:r>
              <a:rPr lang="de-DE" sz="1200" i="1" kern="1200" dirty="0" smtClean="0">
                <a:solidFill>
                  <a:schemeClr val="tx1"/>
                </a:solidFill>
                <a:effectLst/>
                <a:latin typeface="Arial" charset="0"/>
                <a:ea typeface="+mn-ea"/>
                <a:cs typeface="+mn-cs"/>
              </a:rPr>
              <a:t>Cameo System Modeler</a:t>
            </a:r>
            <a:r>
              <a:rPr lang="de-DE" sz="1200" kern="1200" dirty="0" smtClean="0">
                <a:solidFill>
                  <a:schemeClr val="tx1"/>
                </a:solidFill>
                <a:effectLst/>
                <a:latin typeface="Arial" charset="0"/>
                <a:ea typeface="+mn-ea"/>
                <a:cs typeface="+mn-cs"/>
              </a:rPr>
              <a:t>, umsetzen lässt. Die Möglichkeit zur anschließenden Simulation der varianten Verhaltensdiagramme war dabei die wichtige Randbedingung. Es konnte gezeigt werden, dass sich mit der VAMOS-Methode zwar SysML-1.4-konforme Konzepte zur Verhaltensmodellierung definieren lassen, dass sich diese aber nicht alle mit </a:t>
            </a:r>
            <a:r>
              <a:rPr lang="de-DE" sz="1200" i="1" kern="1200" dirty="0" smtClean="0">
                <a:solidFill>
                  <a:schemeClr val="tx1"/>
                </a:solidFill>
                <a:effectLst/>
                <a:latin typeface="Arial" charset="0"/>
                <a:ea typeface="+mn-ea"/>
                <a:cs typeface="+mn-cs"/>
              </a:rPr>
              <a:t>Rational Rhapsody</a:t>
            </a:r>
            <a:r>
              <a:rPr lang="de-DE" sz="1200" kern="1200" dirty="0" smtClean="0">
                <a:solidFill>
                  <a:schemeClr val="tx1"/>
                </a:solidFill>
                <a:effectLst/>
                <a:latin typeface="Arial" charset="0"/>
                <a:ea typeface="+mn-ea"/>
                <a:cs typeface="+mn-cs"/>
              </a:rPr>
              <a:t> und </a:t>
            </a:r>
            <a:r>
              <a:rPr lang="de-DE" sz="1200" i="1" kern="1200" dirty="0" smtClean="0">
                <a:solidFill>
                  <a:schemeClr val="tx1"/>
                </a:solidFill>
                <a:effectLst/>
                <a:latin typeface="Arial" charset="0"/>
                <a:ea typeface="+mn-ea"/>
                <a:cs typeface="+mn-cs"/>
              </a:rPr>
              <a:t>Cameo Systems Modeler</a:t>
            </a:r>
            <a:r>
              <a:rPr lang="de-DE" sz="1200" kern="1200" dirty="0" smtClean="0">
                <a:solidFill>
                  <a:schemeClr val="tx1"/>
                </a:solidFill>
                <a:effectLst/>
                <a:latin typeface="Arial" charset="0"/>
                <a:ea typeface="+mn-ea"/>
                <a:cs typeface="+mn-cs"/>
              </a:rPr>
              <a:t> umsetzen lassen. Folglich wurde für </a:t>
            </a:r>
            <a:r>
              <a:rPr lang="de-DE" sz="1200" i="1" kern="1200" dirty="0" smtClean="0">
                <a:solidFill>
                  <a:schemeClr val="tx1"/>
                </a:solidFill>
                <a:effectLst/>
                <a:latin typeface="Arial" charset="0"/>
                <a:ea typeface="+mn-ea"/>
                <a:cs typeface="+mn-cs"/>
              </a:rPr>
              <a:t>Rational Rhapsody</a:t>
            </a:r>
            <a:r>
              <a:rPr lang="de-DE" sz="1200" kern="1200" dirty="0" smtClean="0">
                <a:solidFill>
                  <a:schemeClr val="tx1"/>
                </a:solidFill>
                <a:effectLst/>
                <a:latin typeface="Arial" charset="0"/>
                <a:ea typeface="+mn-ea"/>
                <a:cs typeface="+mn-cs"/>
              </a:rPr>
              <a:t> ein werkzeugspezifisch adaptiertes Konzept entworfen, welches einerseits die Modellierung varianten Verhaltens ermöglicht und schließlich auch eine anschließende Simulation der Verhaltensdiagramme erlaubt. Es gelingt damit die Modellierung varianten Systemverhaltens bei heute üblichen Produktlinien bzw. Produktfamilien. Grundsätzlich ist die Anwendbarkeit des Konzeptes über Werkzeuggrenzen hinaus nicht eingeschränkt, weil das Konzept neben der SysML-Konformität auch konform zum objektorientierten Paradigma ist.</a:t>
            </a:r>
          </a:p>
          <a:p>
            <a:endParaRPr lang="de-DE" dirty="0"/>
          </a:p>
        </p:txBody>
      </p:sp>
      <p:sp>
        <p:nvSpPr>
          <p:cNvPr id="4" name="Foliennummernplatzhalter 3"/>
          <p:cNvSpPr>
            <a:spLocks noGrp="1"/>
          </p:cNvSpPr>
          <p:nvPr>
            <p:ph type="sldNum" sz="quarter" idx="10"/>
          </p:nvPr>
        </p:nvSpPr>
        <p:spPr/>
        <p:txBody>
          <a:bodyPr/>
          <a:lstStyle/>
          <a:p>
            <a:pPr>
              <a:defRPr/>
            </a:pPr>
            <a:fld id="{C40C2D1F-FE9F-45BA-9431-C5A1FCA6D5E8}" type="slidenum">
              <a:rPr lang="de-DE" smtClean="0"/>
              <a:pPr>
                <a:defRPr/>
              </a:pPr>
              <a:t>20</a:t>
            </a:fld>
            <a:endParaRPr lang="de-DE"/>
          </a:p>
        </p:txBody>
      </p:sp>
    </p:spTree>
    <p:extLst>
      <p:ext uri="{BB962C8B-B14F-4D97-AF65-F5344CB8AC3E}">
        <p14:creationId xmlns:p14="http://schemas.microsoft.com/office/powerpoint/2010/main" val="1521885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40C2D1F-FE9F-45BA-9431-C5A1FCA6D5E8}" type="slidenum">
              <a:rPr lang="de-DE" smtClean="0"/>
              <a:pPr>
                <a:defRPr/>
              </a:pPr>
              <a:t>3</a:t>
            </a:fld>
            <a:endParaRPr lang="de-DE"/>
          </a:p>
        </p:txBody>
      </p:sp>
    </p:spTree>
    <p:extLst>
      <p:ext uri="{BB962C8B-B14F-4D97-AF65-F5344CB8AC3E}">
        <p14:creationId xmlns:p14="http://schemas.microsoft.com/office/powerpoint/2010/main" val="4294686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40C2D1F-FE9F-45BA-9431-C5A1FCA6D5E8}" type="slidenum">
              <a:rPr lang="de-DE" smtClean="0"/>
              <a:pPr>
                <a:defRPr/>
              </a:pPr>
              <a:t>4</a:t>
            </a:fld>
            <a:endParaRPr lang="de-DE"/>
          </a:p>
        </p:txBody>
      </p:sp>
    </p:spTree>
    <p:extLst>
      <p:ext uri="{BB962C8B-B14F-4D97-AF65-F5344CB8AC3E}">
        <p14:creationId xmlns:p14="http://schemas.microsoft.com/office/powerpoint/2010/main" val="2004458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 </a:t>
            </a:r>
            <a:r>
              <a:rPr lang="de-DE" b="1" dirty="0" smtClean="0"/>
              <a:t>Standardrumpfflugzeug</a:t>
            </a:r>
            <a:r>
              <a:rPr lang="de-DE" dirty="0" smtClean="0"/>
              <a:t> (</a:t>
            </a:r>
            <a:r>
              <a:rPr lang="de-DE" b="0" i="0" dirty="0" smtClean="0">
                <a:effectLst/>
                <a:hlinkClick r:id="rId3" tooltip="Englische Sprache"/>
              </a:rPr>
              <a:t>englisch</a:t>
            </a:r>
            <a:r>
              <a:rPr lang="de-DE" dirty="0" smtClean="0"/>
              <a:t> </a:t>
            </a:r>
            <a:r>
              <a:rPr lang="de-DE" i="1" dirty="0" err="1" smtClean="0">
                <a:effectLst/>
              </a:rPr>
              <a:t>standard</a:t>
            </a:r>
            <a:r>
              <a:rPr lang="de-DE" i="1" dirty="0" smtClean="0">
                <a:effectLst/>
              </a:rPr>
              <a:t> </a:t>
            </a:r>
            <a:r>
              <a:rPr lang="de-DE" i="1" dirty="0" err="1" smtClean="0">
                <a:effectLst/>
              </a:rPr>
              <a:t>body</a:t>
            </a:r>
            <a:r>
              <a:rPr lang="de-DE" dirty="0" smtClean="0"/>
              <a:t>) oder </a:t>
            </a:r>
            <a:r>
              <a:rPr lang="de-DE" b="1" dirty="0" smtClean="0"/>
              <a:t>Schmalrumpfflugzeug</a:t>
            </a:r>
            <a:r>
              <a:rPr lang="de-DE" dirty="0" smtClean="0"/>
              <a:t> (engl. </a:t>
            </a:r>
            <a:r>
              <a:rPr lang="de-DE" i="1" dirty="0" err="1" smtClean="0"/>
              <a:t>narrow</a:t>
            </a:r>
            <a:r>
              <a:rPr lang="de-DE" i="1" dirty="0" smtClean="0"/>
              <a:t> </a:t>
            </a:r>
            <a:r>
              <a:rPr lang="de-DE" i="1" dirty="0" err="1" smtClean="0"/>
              <a:t>body</a:t>
            </a:r>
            <a:r>
              <a:rPr lang="de-DE" dirty="0" smtClean="0"/>
              <a:t> wörtlich übersetzt ‚schmaler Körper‘) ist ein </a:t>
            </a:r>
            <a:r>
              <a:rPr lang="de-DE" dirty="0" smtClean="0">
                <a:hlinkClick r:id="rId4" tooltip="Verkehrsflugzeug"/>
              </a:rPr>
              <a:t>Verkehrsflugzeug</a:t>
            </a:r>
            <a:r>
              <a:rPr lang="de-DE" dirty="0" smtClean="0"/>
              <a:t> mit nur einem Kabinengang (engl. </a:t>
            </a:r>
            <a:r>
              <a:rPr lang="de-DE" i="1" dirty="0" err="1" smtClean="0"/>
              <a:t>single</a:t>
            </a:r>
            <a:r>
              <a:rPr lang="de-DE" i="1" dirty="0" smtClean="0"/>
              <a:t> </a:t>
            </a:r>
            <a:r>
              <a:rPr lang="de-DE" i="1" dirty="0" err="1" smtClean="0"/>
              <a:t>aisle</a:t>
            </a:r>
            <a:r>
              <a:rPr lang="de-DE" dirty="0" smtClean="0"/>
              <a:t>) sowie bis zu sechs Sitzen pro Reihe in der Economy Class, in einem Ausnahmefall</a:t>
            </a:r>
            <a:r>
              <a:rPr lang="de-DE" baseline="30000" dirty="0" smtClean="0">
                <a:hlinkClick r:id="rId5"/>
              </a:rPr>
              <a:t>[1]</a:t>
            </a:r>
            <a:r>
              <a:rPr lang="de-DE" dirty="0" smtClean="0"/>
              <a:t> sogar sieben.</a:t>
            </a:r>
            <a:r>
              <a:rPr lang="de-DE" baseline="30000" dirty="0" smtClean="0">
                <a:hlinkClick r:id="rId6"/>
              </a:rPr>
              <a:t>[2]</a:t>
            </a:r>
            <a:r>
              <a:rPr lang="de-DE" dirty="0" smtClean="0"/>
              <a:t> Die Verwendung der Begriffe ist nur bei </a:t>
            </a:r>
            <a:r>
              <a:rPr lang="de-DE" dirty="0" smtClean="0">
                <a:hlinkClick r:id="rId7" tooltip="Strahlflugzeug"/>
              </a:rPr>
              <a:t>Strahlflugzeugen</a:t>
            </a:r>
            <a:r>
              <a:rPr lang="de-DE" dirty="0" smtClean="0"/>
              <a:t> üblich.</a:t>
            </a:r>
          </a:p>
          <a:p>
            <a:r>
              <a:rPr lang="de-DE" dirty="0" smtClean="0"/>
              <a:t>Ein </a:t>
            </a:r>
            <a:r>
              <a:rPr lang="de-DE" b="1" dirty="0" smtClean="0"/>
              <a:t>Großraumflugzeug</a:t>
            </a:r>
            <a:r>
              <a:rPr lang="de-DE" dirty="0" smtClean="0"/>
              <a:t> (</a:t>
            </a:r>
            <a:r>
              <a:rPr lang="de-DE" b="0" i="0" dirty="0" smtClean="0">
                <a:effectLst/>
                <a:hlinkClick r:id="rId3" tooltip="Englische Sprache"/>
              </a:rPr>
              <a:t>englisch</a:t>
            </a:r>
            <a:r>
              <a:rPr lang="de-DE" dirty="0" smtClean="0"/>
              <a:t> </a:t>
            </a:r>
            <a:r>
              <a:rPr lang="de-DE" i="1" dirty="0" err="1" smtClean="0">
                <a:effectLst/>
              </a:rPr>
              <a:t>wide</a:t>
            </a:r>
            <a:r>
              <a:rPr lang="de-DE" i="1" dirty="0" smtClean="0">
                <a:effectLst/>
              </a:rPr>
              <a:t>-body</a:t>
            </a:r>
            <a:r>
              <a:rPr lang="de-DE" dirty="0" smtClean="0"/>
              <a:t>, wörtlich übersetzt ‚breiter Rumpf‘, oder </a:t>
            </a:r>
            <a:r>
              <a:rPr lang="de-DE" i="1" dirty="0" err="1" smtClean="0"/>
              <a:t>twin-aisle</a:t>
            </a:r>
            <a:r>
              <a:rPr lang="de-DE" dirty="0" smtClean="0"/>
              <a:t> ‚zwei Gänge‘) ist ein </a:t>
            </a:r>
            <a:r>
              <a:rPr lang="de-DE" dirty="0" smtClean="0">
                <a:hlinkClick r:id="rId4" tooltip="Verkehrsflugzeug"/>
              </a:rPr>
              <a:t>Verkehrsflugzeug</a:t>
            </a:r>
            <a:r>
              <a:rPr lang="de-DE" dirty="0" smtClean="0"/>
              <a:t> mit mehr als fünf Meter </a:t>
            </a:r>
            <a:r>
              <a:rPr lang="de-DE" dirty="0" smtClean="0">
                <a:hlinkClick r:id="rId8" tooltip="Flugzeugrumpf"/>
              </a:rPr>
              <a:t>Rumpfdurchmesser</a:t>
            </a:r>
            <a:r>
              <a:rPr lang="de-DE" dirty="0" smtClean="0"/>
              <a:t> und mindestens zwei Gängen in der </a:t>
            </a:r>
            <a:r>
              <a:rPr lang="de-DE" dirty="0" smtClean="0">
                <a:hlinkClick r:id="rId9" tooltip="Druckkabine"/>
              </a:rPr>
              <a:t>Passagierkabine</a:t>
            </a:r>
            <a:r>
              <a:rPr lang="de-DE" dirty="0" smtClean="0"/>
              <a:t>, die auch eine zweite Ebene aufweisen kann. In diesen 3 Eigenschaften unterscheiden sie sich von den </a:t>
            </a:r>
            <a:r>
              <a:rPr lang="de-DE" dirty="0" smtClean="0">
                <a:hlinkClick r:id="rId10" tooltip="Schmalrumpfflugzeug"/>
              </a:rPr>
              <a:t>Schmalrumpfflugzeugen</a:t>
            </a:r>
            <a:r>
              <a:rPr lang="de-DE" dirty="0" smtClean="0"/>
              <a:t>.</a:t>
            </a:r>
          </a:p>
          <a:p>
            <a:r>
              <a:rPr lang="de-DE" dirty="0" smtClean="0"/>
              <a:t>Narrow-Body: Schlanker Rumpf mit einem</a:t>
            </a:r>
            <a:r>
              <a:rPr lang="de-DE" baseline="0" dirty="0" smtClean="0"/>
              <a:t> Mittelgang (sigle </a:t>
            </a:r>
            <a:r>
              <a:rPr lang="de-DE" baseline="0" dirty="0" err="1" smtClean="0"/>
              <a:t>Aisle</a:t>
            </a:r>
            <a:r>
              <a:rPr lang="de-DE" baseline="0" dirty="0" smtClean="0"/>
              <a:t>), für Kurz- </a:t>
            </a:r>
            <a:r>
              <a:rPr lang="de-DE" baseline="0" dirty="0" err="1" smtClean="0"/>
              <a:t>undMittelstrecke</a:t>
            </a:r>
            <a:r>
              <a:rPr lang="de-DE" baseline="0" dirty="0" smtClean="0"/>
              <a:t> eingesetzt…</a:t>
            </a:r>
          </a:p>
          <a:p>
            <a:r>
              <a:rPr lang="de-DE" baseline="0" dirty="0" smtClean="0"/>
              <a:t>Wide-Body: Großraumflugzeug mit zwei Mittelgängen</a:t>
            </a:r>
          </a:p>
          <a:p>
            <a:r>
              <a:rPr lang="de-DE" baseline="0" dirty="0" err="1" smtClean="0"/>
              <a:t>Macrobody</a:t>
            </a:r>
            <a:r>
              <a:rPr lang="de-DE" baseline="0" dirty="0" smtClean="0"/>
              <a:t>/</a:t>
            </a:r>
            <a:r>
              <a:rPr lang="de-DE" baseline="0" dirty="0" err="1" smtClean="0"/>
              <a:t>Two</a:t>
            </a:r>
            <a:r>
              <a:rPr lang="de-DE" baseline="0" dirty="0" smtClean="0"/>
              <a:t> Deck: Großraumflugzeug mit zwei Passagierdecks für Langestrecke</a:t>
            </a:r>
            <a:endParaRPr lang="de-DE" dirty="0"/>
          </a:p>
        </p:txBody>
      </p:sp>
      <p:sp>
        <p:nvSpPr>
          <p:cNvPr id="4" name="Foliennummernplatzhalter 3"/>
          <p:cNvSpPr>
            <a:spLocks noGrp="1"/>
          </p:cNvSpPr>
          <p:nvPr>
            <p:ph type="sldNum" sz="quarter" idx="10"/>
          </p:nvPr>
        </p:nvSpPr>
        <p:spPr/>
        <p:txBody>
          <a:bodyPr/>
          <a:lstStyle/>
          <a:p>
            <a:pPr>
              <a:defRPr/>
            </a:pPr>
            <a:fld id="{C40C2D1F-FE9F-45BA-9431-C5A1FCA6D5E8}" type="slidenum">
              <a:rPr lang="de-DE" smtClean="0"/>
              <a:pPr>
                <a:defRPr/>
              </a:pPr>
              <a:t>7</a:t>
            </a:fld>
            <a:endParaRPr lang="de-DE"/>
          </a:p>
        </p:txBody>
      </p:sp>
    </p:spTree>
    <p:extLst>
      <p:ext uri="{BB962C8B-B14F-4D97-AF65-F5344CB8AC3E}">
        <p14:creationId xmlns:p14="http://schemas.microsoft.com/office/powerpoint/2010/main" val="2329283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40C2D1F-FE9F-45BA-9431-C5A1FCA6D5E8}" type="slidenum">
              <a:rPr lang="de-DE" smtClean="0"/>
              <a:pPr>
                <a:defRPr/>
              </a:pPr>
              <a:t>10</a:t>
            </a:fld>
            <a:endParaRPr lang="de-DE"/>
          </a:p>
        </p:txBody>
      </p:sp>
    </p:spTree>
    <p:extLst>
      <p:ext uri="{BB962C8B-B14F-4D97-AF65-F5344CB8AC3E}">
        <p14:creationId xmlns:p14="http://schemas.microsoft.com/office/powerpoint/2010/main" val="1031546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68363" y="741363"/>
            <a:ext cx="4932362" cy="3700462"/>
          </a:xfrm>
        </p:spPr>
      </p:sp>
      <p:sp>
        <p:nvSpPr>
          <p:cNvPr id="3" name="Notizenplatzhalter 2"/>
          <p:cNvSpPr>
            <a:spLocks noGrp="1"/>
          </p:cNvSpPr>
          <p:nvPr>
            <p:ph type="body" idx="1"/>
          </p:nvPr>
        </p:nvSpPr>
        <p:spPr/>
        <p:txBody>
          <a:bodyPr/>
          <a:lstStyle/>
          <a:p>
            <a:r>
              <a:rPr lang="de-DE" sz="1200" b="0" i="0" u="none" strike="noStrike" kern="1200" baseline="0" dirty="0" smtClean="0">
                <a:solidFill>
                  <a:schemeClr val="tx1"/>
                </a:solidFill>
                <a:latin typeface="Arial" charset="0"/>
                <a:ea typeface="+mn-ea"/>
                <a:cs typeface="+mn-cs"/>
              </a:rPr>
              <a:t>Ein mit der SysML 1.4 konformes Konzept zur Variantenmodellierung ist links in Bild 3 syntaktisch und semantisch korrekt formuliert und graphisch repräsentiert. Mit dem SysML-Werkzeug </a:t>
            </a:r>
            <a:r>
              <a:rPr lang="de-DE" sz="1200" b="0" i="1" u="none" strike="noStrike" kern="1200" baseline="0" dirty="0" smtClean="0">
                <a:solidFill>
                  <a:schemeClr val="tx1"/>
                </a:solidFill>
                <a:latin typeface="Arial" charset="0"/>
                <a:ea typeface="+mn-ea"/>
                <a:cs typeface="+mn-cs"/>
              </a:rPr>
              <a:t>Rational Rhapsody </a:t>
            </a:r>
            <a:r>
              <a:rPr lang="de-DE" sz="1200" b="0" i="0" u="none" strike="noStrike" kern="1200" baseline="0" dirty="0" smtClean="0">
                <a:solidFill>
                  <a:schemeClr val="tx1"/>
                </a:solidFill>
                <a:latin typeface="Arial" charset="0"/>
                <a:ea typeface="+mn-ea"/>
                <a:cs typeface="+mn-cs"/>
              </a:rPr>
              <a:t>lässt sich dieses</a:t>
            </a:r>
          </a:p>
          <a:p>
            <a:r>
              <a:rPr lang="de-DE" sz="1200" b="0" i="0" u="none" strike="noStrike" kern="1200" baseline="0" dirty="0" smtClean="0">
                <a:solidFill>
                  <a:schemeClr val="tx1"/>
                </a:solidFill>
                <a:latin typeface="Arial" charset="0"/>
                <a:ea typeface="+mn-ea"/>
                <a:cs typeface="+mn-cs"/>
              </a:rPr>
              <a:t>Konzept jedoch weder syntaktisch noch semantisch in einem Blockdefinitionsdiagramm umsetzen und mit dem SysML-Werkzeug </a:t>
            </a:r>
            <a:r>
              <a:rPr lang="de-DE" sz="1200" b="0" i="1" u="none" strike="noStrike" kern="1200" baseline="0" dirty="0" smtClean="0">
                <a:solidFill>
                  <a:schemeClr val="tx1"/>
                </a:solidFill>
                <a:latin typeface="Arial" charset="0"/>
                <a:ea typeface="+mn-ea"/>
                <a:cs typeface="+mn-cs"/>
              </a:rPr>
              <a:t>Cameo Systems Modeler </a:t>
            </a:r>
            <a:r>
              <a:rPr lang="de-DE" sz="1200" b="0" i="0" u="none" strike="noStrike" kern="1200" baseline="0" dirty="0" smtClean="0">
                <a:solidFill>
                  <a:schemeClr val="tx1"/>
                </a:solidFill>
                <a:latin typeface="Arial" charset="0"/>
                <a:ea typeface="+mn-ea"/>
                <a:cs typeface="+mn-cs"/>
              </a:rPr>
              <a:t>ist lediglich eine syntaktische Anwendung der Spezialisierung</a:t>
            </a:r>
          </a:p>
          <a:p>
            <a:r>
              <a:rPr lang="de-DE" sz="1200" b="0" i="0" u="none" strike="noStrike" kern="1200" baseline="0" dirty="0" smtClean="0">
                <a:solidFill>
                  <a:schemeClr val="tx1"/>
                </a:solidFill>
                <a:latin typeface="Arial" charset="0"/>
                <a:ea typeface="+mn-ea"/>
                <a:cs typeface="+mn-cs"/>
              </a:rPr>
              <a:t>einer Zustandsmaschine in einem Blockdefinitionsdiagramm möglich. Hinsichtlich einer werkzeugtechnischen Umsetzung der SysML besteht daher der Bedarf – so wie es auch ein klassischer SysML-Ansatz vorsieht – eine</a:t>
            </a:r>
          </a:p>
          <a:p>
            <a:r>
              <a:rPr lang="de-DE" sz="1200" b="0" i="0" u="none" strike="noStrike" kern="1200" baseline="0" dirty="0" smtClean="0">
                <a:solidFill>
                  <a:schemeClr val="tx1"/>
                </a:solidFill>
                <a:latin typeface="Arial" charset="0"/>
                <a:ea typeface="+mn-ea"/>
                <a:cs typeface="+mn-cs"/>
              </a:rPr>
              <a:t>Verhaltensbeschreibung einem Block zuzuordnen. Dementsprechend wurde, getrieben durch die werkzeugtechnischen Restriktionen, nach einem anderen Konzept gesucht, welches mit beiden hier verwendeten Werkzeugen von</a:t>
            </a:r>
          </a:p>
          <a:p>
            <a:r>
              <a:rPr lang="de-DE" sz="1200" b="0" i="0" u="none" strike="noStrike" kern="1200" baseline="0" dirty="0" smtClean="0">
                <a:solidFill>
                  <a:schemeClr val="tx1"/>
                </a:solidFill>
                <a:latin typeface="Arial" charset="0"/>
                <a:ea typeface="+mn-ea"/>
                <a:cs typeface="+mn-cs"/>
              </a:rPr>
              <a:t>IBM [IB17] und </a:t>
            </a:r>
            <a:r>
              <a:rPr lang="de-DE" sz="1200" b="0" i="0" u="none" strike="noStrike" kern="1200" baseline="0" dirty="0" err="1" smtClean="0">
                <a:solidFill>
                  <a:schemeClr val="tx1"/>
                </a:solidFill>
                <a:latin typeface="Arial" charset="0"/>
                <a:ea typeface="+mn-ea"/>
                <a:cs typeface="+mn-cs"/>
              </a:rPr>
              <a:t>No</a:t>
            </a:r>
            <a:r>
              <a:rPr lang="de-DE" sz="1200" b="0" i="0" u="none" strike="noStrike" kern="1200" baseline="0" dirty="0" smtClean="0">
                <a:solidFill>
                  <a:schemeClr val="tx1"/>
                </a:solidFill>
                <a:latin typeface="Arial" charset="0"/>
                <a:ea typeface="+mn-ea"/>
                <a:cs typeface="+mn-cs"/>
              </a:rPr>
              <a:t> Magic [NM14] umsetzbar ist.</a:t>
            </a:r>
            <a:endParaRPr lang="de-DE" dirty="0"/>
          </a:p>
        </p:txBody>
      </p:sp>
      <p:sp>
        <p:nvSpPr>
          <p:cNvPr id="4" name="Foliennummernplatzhalter 3"/>
          <p:cNvSpPr>
            <a:spLocks noGrp="1"/>
          </p:cNvSpPr>
          <p:nvPr>
            <p:ph type="sldNum" sz="quarter" idx="10"/>
          </p:nvPr>
        </p:nvSpPr>
        <p:spPr/>
        <p:txBody>
          <a:bodyPr/>
          <a:lstStyle/>
          <a:p>
            <a:pPr>
              <a:defRPr/>
            </a:pPr>
            <a:fld id="{C40C2D1F-FE9F-45BA-9431-C5A1FCA6D5E8}" type="slidenum">
              <a:rPr lang="de-DE" smtClean="0"/>
              <a:pPr>
                <a:defRPr/>
              </a:pPr>
              <a:t>15</a:t>
            </a:fld>
            <a:endParaRPr lang="de-DE"/>
          </a:p>
        </p:txBody>
      </p:sp>
    </p:spTree>
    <p:extLst>
      <p:ext uri="{BB962C8B-B14F-4D97-AF65-F5344CB8AC3E}">
        <p14:creationId xmlns:p14="http://schemas.microsoft.com/office/powerpoint/2010/main" val="736810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sz="1200" kern="1200" dirty="0" smtClean="0">
                <a:solidFill>
                  <a:schemeClr val="tx1"/>
                </a:solidFill>
                <a:effectLst/>
                <a:latin typeface="Arial" charset="0"/>
                <a:ea typeface="+mn-ea"/>
                <a:cs typeface="+mn-cs"/>
              </a:rPr>
              <a:t>Für ein mit dem Werkzeug </a:t>
            </a:r>
            <a:r>
              <a:rPr lang="de-DE" sz="1200" i="1" kern="1200" dirty="0" smtClean="0">
                <a:solidFill>
                  <a:schemeClr val="tx1"/>
                </a:solidFill>
                <a:effectLst/>
                <a:latin typeface="Arial" charset="0"/>
                <a:ea typeface="+mn-ea"/>
                <a:cs typeface="+mn-cs"/>
              </a:rPr>
              <a:t>Cameo Systems Modeler</a:t>
            </a:r>
            <a:r>
              <a:rPr lang="de-DE" sz="1200" kern="1200" dirty="0" smtClean="0">
                <a:solidFill>
                  <a:schemeClr val="tx1"/>
                </a:solidFill>
                <a:effectLst/>
                <a:latin typeface="Arial" charset="0"/>
                <a:ea typeface="+mn-ea"/>
                <a:cs typeface="+mn-cs"/>
              </a:rPr>
              <a:t> erzeugtes Modell mit Verhaltensvarianten gemäß Kapitel 3, muss im Simulationsmodell für jede Variante ein eigenes Zustandsdiagramm mit vielen invarianten Elementen erstellt werden. Das liegt daran, dass Elemente (z.B. Zustände) einer Zustandsmaschine nicht gleichzeitig in einer anderen Zustandsmaschine erscheinen dürfen.</a:t>
            </a:r>
          </a:p>
          <a:p>
            <a:endParaRPr lang="de-DE" dirty="0"/>
          </a:p>
        </p:txBody>
      </p:sp>
      <p:sp>
        <p:nvSpPr>
          <p:cNvPr id="4" name="Foliennummernplatzhalter 3"/>
          <p:cNvSpPr>
            <a:spLocks noGrp="1"/>
          </p:cNvSpPr>
          <p:nvPr>
            <p:ph type="sldNum" sz="quarter" idx="10"/>
          </p:nvPr>
        </p:nvSpPr>
        <p:spPr/>
        <p:txBody>
          <a:bodyPr/>
          <a:lstStyle/>
          <a:p>
            <a:pPr>
              <a:defRPr/>
            </a:pPr>
            <a:fld id="{C40C2D1F-FE9F-45BA-9431-C5A1FCA6D5E8}" type="slidenum">
              <a:rPr lang="de-DE" smtClean="0"/>
              <a:pPr>
                <a:defRPr/>
              </a:pPr>
              <a:t>16</a:t>
            </a:fld>
            <a:endParaRPr lang="de-DE"/>
          </a:p>
        </p:txBody>
      </p:sp>
    </p:spTree>
    <p:extLst>
      <p:ext uri="{BB962C8B-B14F-4D97-AF65-F5344CB8AC3E}">
        <p14:creationId xmlns:p14="http://schemas.microsoft.com/office/powerpoint/2010/main" val="162513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sz="1200" kern="1200" dirty="0" smtClean="0">
                <a:solidFill>
                  <a:schemeClr val="tx1"/>
                </a:solidFill>
                <a:effectLst/>
                <a:latin typeface="Arial" charset="0"/>
                <a:ea typeface="+mn-ea"/>
                <a:cs typeface="+mn-cs"/>
              </a:rPr>
              <a:t>Anders kann mit dem Werkzeug </a:t>
            </a:r>
            <a:r>
              <a:rPr lang="de-DE" sz="1200" i="1" kern="1200" dirty="0" smtClean="0">
                <a:solidFill>
                  <a:schemeClr val="tx1"/>
                </a:solidFill>
                <a:effectLst/>
                <a:latin typeface="Arial" charset="0"/>
                <a:ea typeface="+mn-ea"/>
                <a:cs typeface="+mn-cs"/>
              </a:rPr>
              <a:t>Rational Rhapsody</a:t>
            </a:r>
            <a:r>
              <a:rPr lang="de-DE" sz="1200" kern="1200" dirty="0" smtClean="0">
                <a:solidFill>
                  <a:schemeClr val="tx1"/>
                </a:solidFill>
                <a:effectLst/>
                <a:latin typeface="Arial" charset="0"/>
                <a:ea typeface="+mn-ea"/>
                <a:cs typeface="+mn-cs"/>
              </a:rPr>
              <a:t> ein Modell mit Verhaltensvarianten gemäß Kapitel 3 innerhalb eines einzigen Zustandsdiagramms generiert werden, indem im vorliegenden Fall weitere Stereotypen verwendet werden: </a:t>
            </a:r>
            <a:r>
              <a:rPr lang="de-DE" sz="1200" i="1" kern="1200" dirty="0" err="1" smtClean="0">
                <a:solidFill>
                  <a:schemeClr val="tx1"/>
                </a:solidFill>
                <a:effectLst/>
                <a:latin typeface="Arial" charset="0"/>
                <a:ea typeface="+mn-ea"/>
                <a:cs typeface="+mn-cs"/>
              </a:rPr>
              <a:t>Static</a:t>
            </a:r>
            <a:r>
              <a:rPr lang="de-DE" sz="1200" kern="1200" dirty="0" smtClean="0">
                <a:solidFill>
                  <a:schemeClr val="tx1"/>
                </a:solidFill>
                <a:effectLst/>
                <a:latin typeface="Arial" charset="0"/>
                <a:ea typeface="+mn-ea"/>
                <a:cs typeface="+mn-cs"/>
              </a:rPr>
              <a:t> und </a:t>
            </a:r>
            <a:r>
              <a:rPr lang="de-DE" sz="1200" i="1" kern="1200" dirty="0" err="1" smtClean="0">
                <a:solidFill>
                  <a:schemeClr val="tx1"/>
                </a:solidFill>
                <a:effectLst/>
                <a:latin typeface="Arial" charset="0"/>
                <a:ea typeface="+mn-ea"/>
                <a:cs typeface="+mn-cs"/>
              </a:rPr>
              <a:t>Varies</a:t>
            </a:r>
            <a:r>
              <a:rPr lang="de-DE" sz="1200" kern="1200" dirty="0" smtClean="0">
                <a:solidFill>
                  <a:schemeClr val="tx1"/>
                </a:solidFill>
                <a:effectLst/>
                <a:latin typeface="Arial" charset="0"/>
                <a:ea typeface="+mn-ea"/>
                <a:cs typeface="+mn-cs"/>
              </a:rPr>
              <a:t>. </a:t>
            </a:r>
            <a:r>
              <a:rPr lang="de-DE" sz="1200" i="1" kern="1200" dirty="0" err="1" smtClean="0">
                <a:solidFill>
                  <a:schemeClr val="tx1"/>
                </a:solidFill>
                <a:effectLst/>
                <a:latin typeface="Arial" charset="0"/>
                <a:ea typeface="+mn-ea"/>
                <a:cs typeface="+mn-cs"/>
              </a:rPr>
              <a:t>Varies</a:t>
            </a:r>
            <a:r>
              <a:rPr lang="de-DE" sz="1200" kern="1200" dirty="0" smtClean="0">
                <a:solidFill>
                  <a:schemeClr val="tx1"/>
                </a:solidFill>
                <a:effectLst/>
                <a:latin typeface="Arial" charset="0"/>
                <a:ea typeface="+mn-ea"/>
                <a:cs typeface="+mn-cs"/>
              </a:rPr>
              <a:t> liefert für eine Simulation die notwendige Information, dass ein Block mit dem Stereotypen </a:t>
            </a:r>
            <a:r>
              <a:rPr lang="de-DE" sz="1200" i="1" kern="1200" dirty="0" err="1" smtClean="0">
                <a:solidFill>
                  <a:schemeClr val="tx1"/>
                </a:solidFill>
                <a:effectLst/>
                <a:latin typeface="Arial" charset="0"/>
                <a:ea typeface="+mn-ea"/>
                <a:cs typeface="+mn-cs"/>
              </a:rPr>
              <a:t>VariationPoint</a:t>
            </a:r>
            <a:r>
              <a:rPr lang="de-DE" sz="1200" kern="1200" dirty="0" smtClean="0">
                <a:solidFill>
                  <a:schemeClr val="tx1"/>
                </a:solidFill>
                <a:effectLst/>
                <a:latin typeface="Arial" charset="0"/>
                <a:ea typeface="+mn-ea"/>
                <a:cs typeface="+mn-cs"/>
              </a:rPr>
              <a:t> Varianten enthält. </a:t>
            </a:r>
            <a:r>
              <a:rPr lang="de-DE" sz="1200" i="1" kern="1200" dirty="0" err="1" smtClean="0">
                <a:solidFill>
                  <a:schemeClr val="tx1"/>
                </a:solidFill>
                <a:effectLst/>
                <a:latin typeface="Arial" charset="0"/>
                <a:ea typeface="+mn-ea"/>
                <a:cs typeface="+mn-cs"/>
              </a:rPr>
              <a:t>Static</a:t>
            </a:r>
            <a:r>
              <a:rPr lang="de-DE" sz="1200" kern="1200" dirty="0" smtClean="0">
                <a:solidFill>
                  <a:schemeClr val="tx1"/>
                </a:solidFill>
                <a:effectLst/>
                <a:latin typeface="Arial" charset="0"/>
                <a:ea typeface="+mn-ea"/>
                <a:cs typeface="+mn-cs"/>
              </a:rPr>
              <a:t> liefert die notwendige Information, dass bei der Erzeugung von Quellcode für ein Variantenmodell diese statischen Basiselemente zuzüglich der jeweiligen differenzierenden Anteile zur Simulation herangezogen werden müssen. Ohne die Verwendung dieser beiden präzisierenden Stereotypen sind eine Quellcodeerzeugung und Simulation nicht möglich.</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e-DE" sz="1200" kern="1200" dirty="0" smtClean="0">
                <a:solidFill>
                  <a:schemeClr val="tx1"/>
                </a:solidFill>
                <a:effectLst/>
                <a:latin typeface="Arial" charset="0"/>
                <a:ea typeface="+mn-ea"/>
                <a:cs typeface="+mn-cs"/>
              </a:rPr>
              <a:t>Ein für ein Kabinen-Handtelefon mit variantem Systemverhalten und dem Werkzeug </a:t>
            </a:r>
            <a:r>
              <a:rPr lang="de-DE" sz="1200" i="1" kern="1200" dirty="0" smtClean="0">
                <a:solidFill>
                  <a:schemeClr val="tx1"/>
                </a:solidFill>
                <a:effectLst/>
                <a:latin typeface="Arial" charset="0"/>
                <a:ea typeface="+mn-ea"/>
                <a:cs typeface="+mn-cs"/>
              </a:rPr>
              <a:t>Rational Rhapsody</a:t>
            </a:r>
            <a:r>
              <a:rPr lang="de-DE" sz="1200" kern="1200" dirty="0" smtClean="0">
                <a:solidFill>
                  <a:schemeClr val="tx1"/>
                </a:solidFill>
                <a:effectLst/>
                <a:latin typeface="Arial" charset="0"/>
                <a:ea typeface="+mn-ea"/>
                <a:cs typeface="+mn-cs"/>
              </a:rPr>
              <a:t> erzeugtes Simulationsmodell ist in Bild 5 dargestellt. Soll ein hinsichtlich seines Verhaltens nicht variantes Kabinen-Handtelefon simuliert werden, so kann über die erzeugte Animation der Zustandsdiagramme eine Validierung des Systems ohne weiteres direkt vorgenommen werden. Sofern Simulationsmodelle mit Verhaltensvarianten simuliert werden sollen, so erfordert dies für die Animation eine vollständige Überschreibung der spezialisierten Zustandsdiagramme einer Variante. Diese Notwendigkeit des Überschreibens entkoppelt die Zustandsdiagramme von der Basis. Allerdings werden hierdurch alle Elemente in der Variante veränderbar. Weiterhin werden Änderungen in der Basis nach dem Überschreiben nicht mehr an die Variante vererbt. Somit ist die Konsistenz eines simulierbaren und animierten Modells nicht sichergestellt, da Änderungen der Basis nicht mehr an die Varianten vererbt werden.</a:t>
            </a:r>
          </a:p>
          <a:p>
            <a:endParaRPr lang="de-DE" dirty="0"/>
          </a:p>
        </p:txBody>
      </p:sp>
      <p:sp>
        <p:nvSpPr>
          <p:cNvPr id="4" name="Foliennummernplatzhalter 3"/>
          <p:cNvSpPr>
            <a:spLocks noGrp="1"/>
          </p:cNvSpPr>
          <p:nvPr>
            <p:ph type="sldNum" sz="quarter" idx="10"/>
          </p:nvPr>
        </p:nvSpPr>
        <p:spPr/>
        <p:txBody>
          <a:bodyPr/>
          <a:lstStyle/>
          <a:p>
            <a:pPr>
              <a:defRPr/>
            </a:pPr>
            <a:fld id="{C40C2D1F-FE9F-45BA-9431-C5A1FCA6D5E8}" type="slidenum">
              <a:rPr lang="de-DE" smtClean="0"/>
              <a:pPr>
                <a:defRPr/>
              </a:pPr>
              <a:t>17</a:t>
            </a:fld>
            <a:endParaRPr lang="de-DE"/>
          </a:p>
        </p:txBody>
      </p:sp>
    </p:spTree>
    <p:extLst>
      <p:ext uri="{BB962C8B-B14F-4D97-AF65-F5344CB8AC3E}">
        <p14:creationId xmlns:p14="http://schemas.microsoft.com/office/powerpoint/2010/main" val="555137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sz="1200" kern="1200" dirty="0" smtClean="0">
                <a:solidFill>
                  <a:schemeClr val="tx1"/>
                </a:solidFill>
                <a:effectLst/>
                <a:latin typeface="Arial" charset="0"/>
                <a:ea typeface="+mn-ea"/>
                <a:cs typeface="+mn-cs"/>
              </a:rPr>
              <a:t>Anders kann mit dem Werkzeug </a:t>
            </a:r>
            <a:r>
              <a:rPr lang="de-DE" sz="1200" i="1" kern="1200" dirty="0" smtClean="0">
                <a:solidFill>
                  <a:schemeClr val="tx1"/>
                </a:solidFill>
                <a:effectLst/>
                <a:latin typeface="Arial" charset="0"/>
                <a:ea typeface="+mn-ea"/>
                <a:cs typeface="+mn-cs"/>
              </a:rPr>
              <a:t>Rational Rhapsody</a:t>
            </a:r>
            <a:r>
              <a:rPr lang="de-DE" sz="1200" kern="1200" dirty="0" smtClean="0">
                <a:solidFill>
                  <a:schemeClr val="tx1"/>
                </a:solidFill>
                <a:effectLst/>
                <a:latin typeface="Arial" charset="0"/>
                <a:ea typeface="+mn-ea"/>
                <a:cs typeface="+mn-cs"/>
              </a:rPr>
              <a:t> ein Modell mit Verhaltensvarianten gemäß Kapitel 3 innerhalb eines einzigen Zustandsdiagramms generiert werden, indem im vorliegenden Fall weitere Stereotypen verwendet werden: </a:t>
            </a:r>
            <a:r>
              <a:rPr lang="de-DE" sz="1200" i="1" kern="1200" dirty="0" err="1" smtClean="0">
                <a:solidFill>
                  <a:schemeClr val="tx1"/>
                </a:solidFill>
                <a:effectLst/>
                <a:latin typeface="Arial" charset="0"/>
                <a:ea typeface="+mn-ea"/>
                <a:cs typeface="+mn-cs"/>
              </a:rPr>
              <a:t>Static</a:t>
            </a:r>
            <a:r>
              <a:rPr lang="de-DE" sz="1200" kern="1200" dirty="0" smtClean="0">
                <a:solidFill>
                  <a:schemeClr val="tx1"/>
                </a:solidFill>
                <a:effectLst/>
                <a:latin typeface="Arial" charset="0"/>
                <a:ea typeface="+mn-ea"/>
                <a:cs typeface="+mn-cs"/>
              </a:rPr>
              <a:t> und </a:t>
            </a:r>
            <a:r>
              <a:rPr lang="de-DE" sz="1200" i="1" kern="1200" dirty="0" err="1" smtClean="0">
                <a:solidFill>
                  <a:schemeClr val="tx1"/>
                </a:solidFill>
                <a:effectLst/>
                <a:latin typeface="Arial" charset="0"/>
                <a:ea typeface="+mn-ea"/>
                <a:cs typeface="+mn-cs"/>
              </a:rPr>
              <a:t>Varies</a:t>
            </a:r>
            <a:r>
              <a:rPr lang="de-DE" sz="1200" kern="1200" dirty="0" smtClean="0">
                <a:solidFill>
                  <a:schemeClr val="tx1"/>
                </a:solidFill>
                <a:effectLst/>
                <a:latin typeface="Arial" charset="0"/>
                <a:ea typeface="+mn-ea"/>
                <a:cs typeface="+mn-cs"/>
              </a:rPr>
              <a:t>. </a:t>
            </a:r>
            <a:r>
              <a:rPr lang="de-DE" sz="1200" i="1" kern="1200" dirty="0" err="1" smtClean="0">
                <a:solidFill>
                  <a:schemeClr val="tx1"/>
                </a:solidFill>
                <a:effectLst/>
                <a:latin typeface="Arial" charset="0"/>
                <a:ea typeface="+mn-ea"/>
                <a:cs typeface="+mn-cs"/>
              </a:rPr>
              <a:t>Varies</a:t>
            </a:r>
            <a:r>
              <a:rPr lang="de-DE" sz="1200" kern="1200" dirty="0" smtClean="0">
                <a:solidFill>
                  <a:schemeClr val="tx1"/>
                </a:solidFill>
                <a:effectLst/>
                <a:latin typeface="Arial" charset="0"/>
                <a:ea typeface="+mn-ea"/>
                <a:cs typeface="+mn-cs"/>
              </a:rPr>
              <a:t> liefert für eine Simulation die notwendige Information, dass ein Block mit dem Stereotypen </a:t>
            </a:r>
            <a:r>
              <a:rPr lang="de-DE" sz="1200" i="1" kern="1200" dirty="0" err="1" smtClean="0">
                <a:solidFill>
                  <a:schemeClr val="tx1"/>
                </a:solidFill>
                <a:effectLst/>
                <a:latin typeface="Arial" charset="0"/>
                <a:ea typeface="+mn-ea"/>
                <a:cs typeface="+mn-cs"/>
              </a:rPr>
              <a:t>VariationPoint</a:t>
            </a:r>
            <a:r>
              <a:rPr lang="de-DE" sz="1200" kern="1200" dirty="0" smtClean="0">
                <a:solidFill>
                  <a:schemeClr val="tx1"/>
                </a:solidFill>
                <a:effectLst/>
                <a:latin typeface="Arial" charset="0"/>
                <a:ea typeface="+mn-ea"/>
                <a:cs typeface="+mn-cs"/>
              </a:rPr>
              <a:t> Varianten enthält. </a:t>
            </a:r>
            <a:r>
              <a:rPr lang="de-DE" sz="1200" i="1" kern="1200" dirty="0" err="1" smtClean="0">
                <a:solidFill>
                  <a:schemeClr val="tx1"/>
                </a:solidFill>
                <a:effectLst/>
                <a:latin typeface="Arial" charset="0"/>
                <a:ea typeface="+mn-ea"/>
                <a:cs typeface="+mn-cs"/>
              </a:rPr>
              <a:t>Static</a:t>
            </a:r>
            <a:r>
              <a:rPr lang="de-DE" sz="1200" kern="1200" dirty="0" smtClean="0">
                <a:solidFill>
                  <a:schemeClr val="tx1"/>
                </a:solidFill>
                <a:effectLst/>
                <a:latin typeface="Arial" charset="0"/>
                <a:ea typeface="+mn-ea"/>
                <a:cs typeface="+mn-cs"/>
              </a:rPr>
              <a:t> liefert die notwendige Information, dass bei der Erzeugung von Quellcode für ein Variantenmodell diese statischen Basiselemente zuzüglich der jeweiligen differenzierenden Anteile zur Simulation herangezogen werden müssen. Ohne die Verwendung dieser beiden präzisierenden Stereotypen sind eine Quellcodeerzeugung und Simulation nicht möglich.</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e-DE" sz="1200" kern="1200" dirty="0" smtClean="0">
                <a:solidFill>
                  <a:schemeClr val="tx1"/>
                </a:solidFill>
                <a:effectLst/>
                <a:latin typeface="Arial" charset="0"/>
                <a:ea typeface="+mn-ea"/>
                <a:cs typeface="+mn-cs"/>
              </a:rPr>
              <a:t>Ein für ein Kabinen-Handtelefon mit variantem Systemverhalten und dem Werkzeug </a:t>
            </a:r>
            <a:r>
              <a:rPr lang="de-DE" sz="1200" i="1" kern="1200" dirty="0" smtClean="0">
                <a:solidFill>
                  <a:schemeClr val="tx1"/>
                </a:solidFill>
                <a:effectLst/>
                <a:latin typeface="Arial" charset="0"/>
                <a:ea typeface="+mn-ea"/>
                <a:cs typeface="+mn-cs"/>
              </a:rPr>
              <a:t>Rational Rhapsody</a:t>
            </a:r>
            <a:r>
              <a:rPr lang="de-DE" sz="1200" kern="1200" dirty="0" smtClean="0">
                <a:solidFill>
                  <a:schemeClr val="tx1"/>
                </a:solidFill>
                <a:effectLst/>
                <a:latin typeface="Arial" charset="0"/>
                <a:ea typeface="+mn-ea"/>
                <a:cs typeface="+mn-cs"/>
              </a:rPr>
              <a:t> erzeugtes Simulationsmodell ist in Bild 5 dargestellt. Soll ein hinsichtlich seines Verhaltens nicht variantes Kabinen-Handtelefon simuliert werden, so kann über die erzeugte Animation der Zustandsdiagramme eine Validierung des Systems ohne weiteres direkt vorgenommen werden. Sofern Simulationsmodelle mit Verhaltensvarianten simuliert werden sollen, so erfordert dies für die Animation eine vollständige Überschreibung der spezialisierten Zustandsdiagramme einer Variante. Diese Notwendigkeit des Überschreibens entkoppelt die Zustandsdiagramme von der Basis. Allerdings werden hierdurch alle Elemente in der Variante veränderbar. Weiterhin werden Änderungen in der Basis nach dem Überschreiben nicht mehr an die Variante vererbt. Somit ist die Konsistenz eines simulierbaren und animierten Modells nicht sichergestellt, da Änderungen der Basis nicht mehr an die Varianten vererbt werden.</a:t>
            </a:r>
          </a:p>
          <a:p>
            <a:endParaRPr lang="de-DE" dirty="0"/>
          </a:p>
        </p:txBody>
      </p:sp>
      <p:sp>
        <p:nvSpPr>
          <p:cNvPr id="4" name="Foliennummernplatzhalter 3"/>
          <p:cNvSpPr>
            <a:spLocks noGrp="1"/>
          </p:cNvSpPr>
          <p:nvPr>
            <p:ph type="sldNum" sz="quarter" idx="10"/>
          </p:nvPr>
        </p:nvSpPr>
        <p:spPr/>
        <p:txBody>
          <a:bodyPr/>
          <a:lstStyle/>
          <a:p>
            <a:pPr>
              <a:defRPr/>
            </a:pPr>
            <a:fld id="{C40C2D1F-FE9F-45BA-9431-C5A1FCA6D5E8}" type="slidenum">
              <a:rPr lang="de-DE" smtClean="0"/>
              <a:pPr>
                <a:defRPr/>
              </a:pPr>
              <a:t>18</a:t>
            </a:fld>
            <a:endParaRPr lang="de-DE"/>
          </a:p>
        </p:txBody>
      </p:sp>
    </p:spTree>
    <p:extLst>
      <p:ext uri="{BB962C8B-B14F-4D97-AF65-F5344CB8AC3E}">
        <p14:creationId xmlns:p14="http://schemas.microsoft.com/office/powerpoint/2010/main" val="555137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32588" y="274638"/>
            <a:ext cx="2160587" cy="6107112"/>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50825" y="274638"/>
            <a:ext cx="6329363" cy="6107112"/>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liederungsfolie">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a:xfrm>
            <a:off x="8316416" y="6432707"/>
            <a:ext cx="648072" cy="365125"/>
          </a:xfrm>
          <a:prstGeom prst="rect">
            <a:avLst/>
          </a:prstGeom>
        </p:spPr>
        <p:txBody>
          <a:bodyPr/>
          <a:lstStyle/>
          <a:p>
            <a:pPr>
              <a:defRPr/>
            </a:pPr>
            <a:fld id="{67917F6F-A441-45EB-B211-679133888F6A}" type="slidenum">
              <a:rPr lang="de-DE" smtClean="0"/>
              <a:pPr>
                <a:defRPr/>
              </a:pPr>
              <a:t>‹Nr.›</a:t>
            </a:fld>
            <a:endParaRPr lang="de-DE" dirty="0" smtClean="0"/>
          </a:p>
        </p:txBody>
      </p:sp>
      <p:sp>
        <p:nvSpPr>
          <p:cNvPr id="7" name="Textplatzhalter 4"/>
          <p:cNvSpPr>
            <a:spLocks noGrp="1"/>
          </p:cNvSpPr>
          <p:nvPr>
            <p:ph type="body" sz="quarter" idx="11"/>
          </p:nvPr>
        </p:nvSpPr>
        <p:spPr>
          <a:xfrm>
            <a:off x="395536" y="1378868"/>
            <a:ext cx="8352928" cy="4642420"/>
          </a:xfrm>
          <a:prstGeom prst="rect">
            <a:avLst/>
          </a:prstGeom>
        </p:spPr>
        <p:txBody>
          <a:bodyPr/>
          <a:lstStyle>
            <a:lvl1pPr>
              <a:defRPr sz="2000"/>
            </a:lvl1pPr>
            <a:lvl2pPr>
              <a:defRPr sz="2000"/>
            </a:lvl2pPr>
            <a:lvl3pPr>
              <a:defRPr sz="2000"/>
            </a:lvl3pPr>
            <a:lvl4pPr>
              <a:defRPr sz="2000"/>
            </a:lvl4pPr>
            <a:lvl5pPr>
              <a:defRPr sz="20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866939606"/>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algn="l" rtl="0" fontAlgn="base">
              <a:spcBef>
                <a:spcPct val="20000"/>
              </a:spcBef>
              <a:spcAft>
                <a:spcPct val="0"/>
              </a:spcAft>
              <a:defRPr lang="de-DE" sz="2000" dirty="0" smtClean="0">
                <a:solidFill>
                  <a:srgbClr val="000099"/>
                </a:solidFill>
                <a:latin typeface="+mn-lt"/>
                <a:ea typeface="+mn-ea"/>
                <a:cs typeface="+mn-cs"/>
              </a:defRPr>
            </a:lvl1pPr>
            <a:lvl2pPr algn="l" rtl="0" fontAlgn="base">
              <a:spcBef>
                <a:spcPct val="20000"/>
              </a:spcBef>
              <a:spcAft>
                <a:spcPct val="0"/>
              </a:spcAft>
              <a:defRPr lang="de-DE" sz="2000" dirty="0" smtClean="0">
                <a:solidFill>
                  <a:srgbClr val="000099"/>
                </a:solidFill>
                <a:latin typeface="+mn-lt"/>
                <a:ea typeface="+mn-ea"/>
                <a:cs typeface="+mn-cs"/>
              </a:defRPr>
            </a:lvl2pPr>
            <a:lvl3pPr algn="l" rtl="0" fontAlgn="base">
              <a:spcBef>
                <a:spcPct val="20000"/>
              </a:spcBef>
              <a:spcAft>
                <a:spcPct val="0"/>
              </a:spcAft>
              <a:defRPr lang="de-DE" sz="2000" dirty="0" smtClean="0">
                <a:solidFill>
                  <a:srgbClr val="000099"/>
                </a:solidFill>
                <a:latin typeface="+mn-lt"/>
                <a:ea typeface="+mn-ea"/>
                <a:cs typeface="+mn-cs"/>
              </a:defRPr>
            </a:lvl3pPr>
            <a:lvl4pPr algn="l" rtl="0" fontAlgn="base">
              <a:spcBef>
                <a:spcPct val="20000"/>
              </a:spcBef>
              <a:spcAft>
                <a:spcPct val="0"/>
              </a:spcAft>
              <a:defRPr lang="de-DE" sz="2000" dirty="0" smtClean="0">
                <a:solidFill>
                  <a:srgbClr val="000099"/>
                </a:solidFill>
                <a:latin typeface="+mn-lt"/>
                <a:ea typeface="+mn-ea"/>
                <a:cs typeface="+mn-cs"/>
              </a:defRPr>
            </a:lvl4pPr>
            <a:lvl5pPr algn="l" rtl="0" fontAlgn="base">
              <a:spcBef>
                <a:spcPct val="20000"/>
              </a:spcBef>
              <a:spcAft>
                <a:spcPct val="0"/>
              </a:spcAft>
              <a:defRPr lang="de-DE" sz="2000" dirty="0">
                <a:solidFill>
                  <a:srgbClr val="000099"/>
                </a:solidFill>
                <a:latin typeface="+mn-lt"/>
                <a:ea typeface="+mn-ea"/>
                <a:cs typeface="+mn-cs"/>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50825" y="1196975"/>
            <a:ext cx="4244975"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196975"/>
            <a:ext cx="4244975"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50825" y="1196975"/>
            <a:ext cx="8642350"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38" name="Line 14"/>
          <p:cNvSpPr>
            <a:spLocks noChangeShapeType="1"/>
          </p:cNvSpPr>
          <p:nvPr/>
        </p:nvSpPr>
        <p:spPr bwMode="auto">
          <a:xfrm flipV="1">
            <a:off x="0" y="6589713"/>
            <a:ext cx="9144000" cy="1587"/>
          </a:xfrm>
          <a:prstGeom prst="line">
            <a:avLst/>
          </a:prstGeom>
          <a:noFill/>
          <a:ln w="38100">
            <a:solidFill>
              <a:srgbClr val="2DC6D6"/>
            </a:solidFill>
            <a:round/>
            <a:headEnd/>
            <a:tailEnd/>
          </a:ln>
          <a:effectLst/>
        </p:spPr>
        <p:txBody>
          <a:bodyPr wrap="none" anchor="ctr"/>
          <a:lstStyle/>
          <a:p>
            <a:pPr>
              <a:defRPr/>
            </a:pPr>
            <a:endParaRPr lang="de-DE">
              <a:cs typeface="+mn-cs"/>
            </a:endParaRPr>
          </a:p>
        </p:txBody>
      </p:sp>
      <p:sp>
        <p:nvSpPr>
          <p:cNvPr id="1039" name="Text Box 15"/>
          <p:cNvSpPr txBox="1">
            <a:spLocks noChangeArrowheads="1"/>
          </p:cNvSpPr>
          <p:nvPr/>
        </p:nvSpPr>
        <p:spPr bwMode="auto">
          <a:xfrm>
            <a:off x="285750" y="6597650"/>
            <a:ext cx="1782763" cy="244475"/>
          </a:xfrm>
          <a:prstGeom prst="rect">
            <a:avLst/>
          </a:prstGeom>
          <a:noFill/>
          <a:ln w="9525">
            <a:noFill/>
            <a:miter lim="800000"/>
            <a:headEnd/>
            <a:tailEnd/>
          </a:ln>
          <a:effectLst/>
        </p:spPr>
        <p:txBody>
          <a:bodyPr lIns="91429" tIns="45715" rIns="91429" bIns="45715">
            <a:spAutoFit/>
          </a:bodyPr>
          <a:lstStyle/>
          <a:p>
            <a:pPr>
              <a:spcBef>
                <a:spcPct val="50000"/>
              </a:spcBef>
              <a:defRPr/>
            </a:pPr>
            <a:r>
              <a:rPr lang="de-DE" sz="1000" dirty="0" smtClean="0">
                <a:cs typeface="+mn-cs"/>
              </a:rPr>
              <a:t>www.tuhh.de/fks</a:t>
            </a:r>
            <a:endParaRPr lang="de-DE" sz="1000" dirty="0">
              <a:cs typeface="+mn-cs"/>
            </a:endParaRPr>
          </a:p>
        </p:txBody>
      </p:sp>
      <p:sp>
        <p:nvSpPr>
          <p:cNvPr id="1040" name="Text Box 16"/>
          <p:cNvSpPr txBox="1">
            <a:spLocks noChangeArrowheads="1"/>
          </p:cNvSpPr>
          <p:nvPr/>
        </p:nvSpPr>
        <p:spPr bwMode="auto">
          <a:xfrm>
            <a:off x="5697125" y="6627813"/>
            <a:ext cx="3326225" cy="215433"/>
          </a:xfrm>
          <a:prstGeom prst="rect">
            <a:avLst/>
          </a:prstGeom>
          <a:noFill/>
          <a:ln w="9525">
            <a:noFill/>
            <a:miter lim="800000"/>
            <a:headEnd/>
            <a:tailEnd/>
          </a:ln>
          <a:effectLst/>
        </p:spPr>
        <p:txBody>
          <a:bodyPr wrap="square" lIns="91429" tIns="45715" rIns="91429" bIns="45715">
            <a:spAutoFit/>
          </a:bodyPr>
          <a:lstStyle/>
          <a:p>
            <a:pPr algn="r">
              <a:lnSpc>
                <a:spcPct val="80000"/>
              </a:lnSpc>
              <a:spcBef>
                <a:spcPct val="30000"/>
              </a:spcBef>
            </a:pPr>
            <a:r>
              <a:rPr lang="de-DE" sz="1000" dirty="0" smtClean="0"/>
              <a:t>09. November 2017 </a:t>
            </a:r>
            <a:r>
              <a:rPr lang="de-DE" sz="1000" dirty="0"/>
              <a:t>- © </a:t>
            </a:r>
            <a:r>
              <a:rPr lang="de-DE" sz="1000" dirty="0" smtClean="0"/>
              <a:t>Sylvia Melzer </a:t>
            </a:r>
            <a:r>
              <a:rPr lang="de-DE" sz="1000" dirty="0"/>
              <a:t>- Seite </a:t>
            </a:r>
            <a:fld id="{2AC43F91-A628-49A8-94C6-FFBF64A4DA6D}" type="slidenum">
              <a:rPr lang="de-DE" sz="1000"/>
              <a:pPr algn="r">
                <a:lnSpc>
                  <a:spcPct val="80000"/>
                </a:lnSpc>
                <a:spcBef>
                  <a:spcPct val="30000"/>
                </a:spcBef>
              </a:pPr>
              <a:t>‹Nr.›</a:t>
            </a:fld>
            <a:endParaRPr lang="de-DE" sz="1000" dirty="0"/>
          </a:p>
        </p:txBody>
      </p:sp>
      <p:sp>
        <p:nvSpPr>
          <p:cNvPr id="1057" name="Rectangle 33"/>
          <p:cNvSpPr>
            <a:spLocks noChangeArrowheads="1"/>
          </p:cNvSpPr>
          <p:nvPr/>
        </p:nvSpPr>
        <p:spPr bwMode="auto">
          <a:xfrm>
            <a:off x="0" y="0"/>
            <a:ext cx="9144000" cy="946150"/>
          </a:xfrm>
          <a:prstGeom prst="rect">
            <a:avLst/>
          </a:prstGeom>
          <a:solidFill>
            <a:srgbClr val="2DC6D6"/>
          </a:solidFill>
          <a:ln w="9525">
            <a:noFill/>
            <a:miter lim="800000"/>
            <a:headEnd/>
            <a:tailEnd/>
          </a:ln>
          <a:effectLst/>
        </p:spPr>
        <p:txBody>
          <a:bodyPr wrap="none" anchor="ctr"/>
          <a:lstStyle/>
          <a:p>
            <a:pPr>
              <a:defRPr/>
            </a:pPr>
            <a:endParaRPr lang="de-DE">
              <a:cs typeface="+mn-cs"/>
            </a:endParaRPr>
          </a:p>
        </p:txBody>
      </p:sp>
      <p:pic>
        <p:nvPicPr>
          <p:cNvPr id="1032" name="Picture 34" descr="tulogo_invers_druck_rgb"/>
          <p:cNvPicPr>
            <a:picLocks noChangeAspect="1" noChangeArrowheads="1"/>
          </p:cNvPicPr>
          <p:nvPr/>
        </p:nvPicPr>
        <p:blipFill>
          <a:blip r:embed="rId14"/>
          <a:srcRect/>
          <a:stretch>
            <a:fillRect/>
          </a:stretch>
        </p:blipFill>
        <p:spPr bwMode="auto">
          <a:xfrm>
            <a:off x="6157913" y="104775"/>
            <a:ext cx="2736850" cy="758825"/>
          </a:xfrm>
          <a:prstGeom prst="rect">
            <a:avLst/>
          </a:prstGeom>
          <a:noFill/>
          <a:ln w="9525">
            <a:noFill/>
            <a:miter lim="800000"/>
            <a:headEnd/>
            <a:tailEnd/>
          </a:ln>
        </p:spPr>
      </p:pic>
      <p:grpSp>
        <p:nvGrpSpPr>
          <p:cNvPr id="1033" name="Group 50"/>
          <p:cNvGrpSpPr>
            <a:grpSpLocks/>
          </p:cNvGrpSpPr>
          <p:nvPr/>
        </p:nvGrpSpPr>
        <p:grpSpPr bwMode="auto">
          <a:xfrm>
            <a:off x="28575" y="34925"/>
            <a:ext cx="2870200" cy="855663"/>
            <a:chOff x="-5" y="28"/>
            <a:chExt cx="1808" cy="539"/>
          </a:xfrm>
        </p:grpSpPr>
        <p:sp>
          <p:nvSpPr>
            <p:cNvPr id="1061" name="Text Box 37"/>
            <p:cNvSpPr txBox="1">
              <a:spLocks noChangeArrowheads="1"/>
            </p:cNvSpPr>
            <p:nvPr userDrawn="1"/>
          </p:nvSpPr>
          <p:spPr bwMode="auto">
            <a:xfrm>
              <a:off x="212" y="32"/>
              <a:ext cx="1451" cy="366"/>
            </a:xfrm>
            <a:prstGeom prst="rect">
              <a:avLst/>
            </a:prstGeom>
            <a:noFill/>
            <a:ln w="9525">
              <a:noFill/>
              <a:miter lim="800000"/>
              <a:headEnd/>
              <a:tailEnd/>
            </a:ln>
            <a:effectLst/>
          </p:spPr>
          <p:txBody>
            <a:bodyPr>
              <a:spAutoFit/>
            </a:bodyPr>
            <a:lstStyle/>
            <a:p>
              <a:pPr algn="ctr">
                <a:spcBef>
                  <a:spcPct val="50000"/>
                </a:spcBef>
                <a:defRPr/>
              </a:pPr>
              <a:r>
                <a:rPr lang="de-DE" sz="1600">
                  <a:solidFill>
                    <a:schemeClr val="bg1"/>
                  </a:solidFill>
                  <a:latin typeface="AvantGarde Md BT" pitchFamily="34" charset="0"/>
                  <a:cs typeface="+mn-cs"/>
                </a:rPr>
                <a:t>Institut für Flugzeug-</a:t>
              </a:r>
              <a:br>
                <a:rPr lang="de-DE" sz="1600">
                  <a:solidFill>
                    <a:schemeClr val="bg1"/>
                  </a:solidFill>
                  <a:latin typeface="AvantGarde Md BT" pitchFamily="34" charset="0"/>
                  <a:cs typeface="+mn-cs"/>
                </a:rPr>
              </a:br>
              <a:r>
                <a:rPr lang="de-DE" sz="1600">
                  <a:solidFill>
                    <a:schemeClr val="bg1"/>
                  </a:solidFill>
                  <a:latin typeface="AvantGarde Md BT" pitchFamily="34" charset="0"/>
                  <a:cs typeface="+mn-cs"/>
                </a:rPr>
                <a:t>Kabinensysteme</a:t>
              </a:r>
            </a:p>
          </p:txBody>
        </p:sp>
        <p:sp>
          <p:nvSpPr>
            <p:cNvPr id="1062" name="AutoShape 38"/>
            <p:cNvSpPr>
              <a:spLocks noChangeArrowheads="1"/>
            </p:cNvSpPr>
            <p:nvPr userDrawn="1"/>
          </p:nvSpPr>
          <p:spPr bwMode="auto">
            <a:xfrm>
              <a:off x="154" y="28"/>
              <a:ext cx="250" cy="378"/>
            </a:xfrm>
            <a:prstGeom prst="rtTriangle">
              <a:avLst/>
            </a:prstGeom>
            <a:solidFill>
              <a:schemeClr val="bg1"/>
            </a:solidFill>
            <a:ln w="9525">
              <a:noFill/>
              <a:miter lim="800000"/>
              <a:headEnd/>
              <a:tailEnd/>
            </a:ln>
            <a:effectLst/>
          </p:spPr>
          <p:txBody>
            <a:bodyPr wrap="none" anchor="ctr"/>
            <a:lstStyle/>
            <a:p>
              <a:pPr>
                <a:defRPr/>
              </a:pPr>
              <a:endParaRPr lang="de-DE">
                <a:cs typeface="+mn-cs"/>
              </a:endParaRPr>
            </a:p>
          </p:txBody>
        </p:sp>
        <p:sp>
          <p:nvSpPr>
            <p:cNvPr id="1063" name="Rectangle 39"/>
            <p:cNvSpPr>
              <a:spLocks noChangeArrowheads="1"/>
            </p:cNvSpPr>
            <p:nvPr userDrawn="1"/>
          </p:nvSpPr>
          <p:spPr bwMode="auto">
            <a:xfrm>
              <a:off x="1" y="32"/>
              <a:ext cx="158" cy="365"/>
            </a:xfrm>
            <a:prstGeom prst="rect">
              <a:avLst/>
            </a:prstGeom>
            <a:solidFill>
              <a:schemeClr val="bg1"/>
            </a:solidFill>
            <a:ln w="9525">
              <a:noFill/>
              <a:miter lim="800000"/>
              <a:headEnd/>
              <a:tailEnd/>
            </a:ln>
            <a:effectLst/>
          </p:spPr>
          <p:txBody>
            <a:bodyPr wrap="none" anchor="ctr"/>
            <a:lstStyle/>
            <a:p>
              <a:pPr>
                <a:defRPr/>
              </a:pPr>
              <a:endParaRPr lang="de-DE">
                <a:cs typeface="+mn-cs"/>
              </a:endParaRPr>
            </a:p>
          </p:txBody>
        </p:sp>
        <p:sp>
          <p:nvSpPr>
            <p:cNvPr id="1064" name="Rectangle 40"/>
            <p:cNvSpPr>
              <a:spLocks noChangeArrowheads="1"/>
            </p:cNvSpPr>
            <p:nvPr userDrawn="1"/>
          </p:nvSpPr>
          <p:spPr bwMode="auto">
            <a:xfrm>
              <a:off x="1" y="396"/>
              <a:ext cx="1654" cy="36"/>
            </a:xfrm>
            <a:prstGeom prst="rect">
              <a:avLst/>
            </a:prstGeom>
            <a:solidFill>
              <a:schemeClr val="bg1"/>
            </a:solidFill>
            <a:ln w="9525">
              <a:noFill/>
              <a:miter lim="800000"/>
              <a:headEnd/>
              <a:tailEnd/>
            </a:ln>
            <a:effectLst/>
          </p:spPr>
          <p:txBody>
            <a:bodyPr wrap="none" anchor="ctr"/>
            <a:lstStyle/>
            <a:p>
              <a:pPr>
                <a:defRPr/>
              </a:pPr>
              <a:endParaRPr lang="de-DE">
                <a:cs typeface="+mn-cs"/>
              </a:endParaRPr>
            </a:p>
          </p:txBody>
        </p:sp>
        <p:sp>
          <p:nvSpPr>
            <p:cNvPr id="1065" name="AutoShape 41"/>
            <p:cNvSpPr>
              <a:spLocks noChangeArrowheads="1"/>
            </p:cNvSpPr>
            <p:nvPr userDrawn="1"/>
          </p:nvSpPr>
          <p:spPr bwMode="auto">
            <a:xfrm>
              <a:off x="1651" y="395"/>
              <a:ext cx="37" cy="36"/>
            </a:xfrm>
            <a:prstGeom prst="rtTriangle">
              <a:avLst/>
            </a:prstGeom>
            <a:solidFill>
              <a:schemeClr val="bg1"/>
            </a:solidFill>
            <a:ln w="9525">
              <a:noFill/>
              <a:miter lim="800000"/>
              <a:headEnd/>
              <a:tailEnd/>
            </a:ln>
            <a:effectLst/>
          </p:spPr>
          <p:txBody>
            <a:bodyPr wrap="none" anchor="ctr"/>
            <a:lstStyle/>
            <a:p>
              <a:pPr>
                <a:defRPr/>
              </a:pPr>
              <a:endParaRPr lang="de-DE">
                <a:cs typeface="+mn-cs"/>
              </a:endParaRPr>
            </a:p>
          </p:txBody>
        </p:sp>
        <p:sp>
          <p:nvSpPr>
            <p:cNvPr id="1066" name="Rectangle 42"/>
            <p:cNvSpPr>
              <a:spLocks noChangeArrowheads="1"/>
            </p:cNvSpPr>
            <p:nvPr userDrawn="1"/>
          </p:nvSpPr>
          <p:spPr bwMode="auto">
            <a:xfrm>
              <a:off x="1" y="463"/>
              <a:ext cx="1709" cy="36"/>
            </a:xfrm>
            <a:prstGeom prst="rect">
              <a:avLst/>
            </a:prstGeom>
            <a:solidFill>
              <a:schemeClr val="bg1"/>
            </a:solidFill>
            <a:ln w="9525">
              <a:noFill/>
              <a:miter lim="800000"/>
              <a:headEnd/>
              <a:tailEnd/>
            </a:ln>
            <a:effectLst/>
          </p:spPr>
          <p:txBody>
            <a:bodyPr wrap="none" anchor="ctr"/>
            <a:lstStyle/>
            <a:p>
              <a:pPr>
                <a:defRPr/>
              </a:pPr>
              <a:endParaRPr lang="de-DE">
                <a:cs typeface="+mn-cs"/>
              </a:endParaRPr>
            </a:p>
          </p:txBody>
        </p:sp>
        <p:sp>
          <p:nvSpPr>
            <p:cNvPr id="1067" name="AutoShape 43"/>
            <p:cNvSpPr>
              <a:spLocks noChangeArrowheads="1"/>
            </p:cNvSpPr>
            <p:nvPr userDrawn="1"/>
          </p:nvSpPr>
          <p:spPr bwMode="auto">
            <a:xfrm>
              <a:off x="1708" y="462"/>
              <a:ext cx="37" cy="36"/>
            </a:xfrm>
            <a:prstGeom prst="rtTriangle">
              <a:avLst/>
            </a:prstGeom>
            <a:solidFill>
              <a:schemeClr val="bg1"/>
            </a:solidFill>
            <a:ln w="9525">
              <a:noFill/>
              <a:miter lim="800000"/>
              <a:headEnd/>
              <a:tailEnd/>
            </a:ln>
            <a:effectLst/>
          </p:spPr>
          <p:txBody>
            <a:bodyPr wrap="none" anchor="ctr"/>
            <a:lstStyle/>
            <a:p>
              <a:pPr>
                <a:defRPr/>
              </a:pPr>
              <a:endParaRPr lang="de-DE">
                <a:cs typeface="+mn-cs"/>
              </a:endParaRPr>
            </a:p>
          </p:txBody>
        </p:sp>
        <p:sp>
          <p:nvSpPr>
            <p:cNvPr id="1068" name="Rectangle 44"/>
            <p:cNvSpPr>
              <a:spLocks noChangeArrowheads="1"/>
            </p:cNvSpPr>
            <p:nvPr userDrawn="1"/>
          </p:nvSpPr>
          <p:spPr bwMode="auto">
            <a:xfrm>
              <a:off x="1" y="531"/>
              <a:ext cx="1767" cy="36"/>
            </a:xfrm>
            <a:prstGeom prst="rect">
              <a:avLst/>
            </a:prstGeom>
            <a:solidFill>
              <a:schemeClr val="bg1"/>
            </a:solidFill>
            <a:ln w="9525">
              <a:noFill/>
              <a:miter lim="800000"/>
              <a:headEnd/>
              <a:tailEnd/>
            </a:ln>
            <a:effectLst/>
          </p:spPr>
          <p:txBody>
            <a:bodyPr wrap="none" anchor="ctr"/>
            <a:lstStyle/>
            <a:p>
              <a:pPr>
                <a:defRPr/>
              </a:pPr>
              <a:endParaRPr lang="de-DE">
                <a:cs typeface="+mn-cs"/>
              </a:endParaRPr>
            </a:p>
          </p:txBody>
        </p:sp>
        <p:sp>
          <p:nvSpPr>
            <p:cNvPr id="1069" name="AutoShape 45"/>
            <p:cNvSpPr>
              <a:spLocks noChangeArrowheads="1"/>
            </p:cNvSpPr>
            <p:nvPr userDrawn="1"/>
          </p:nvSpPr>
          <p:spPr bwMode="auto">
            <a:xfrm>
              <a:off x="1766" y="530"/>
              <a:ext cx="37" cy="36"/>
            </a:xfrm>
            <a:prstGeom prst="rtTriangle">
              <a:avLst/>
            </a:prstGeom>
            <a:solidFill>
              <a:schemeClr val="bg1"/>
            </a:solidFill>
            <a:ln w="9525">
              <a:noFill/>
              <a:miter lim="800000"/>
              <a:headEnd/>
              <a:tailEnd/>
            </a:ln>
            <a:effectLst/>
          </p:spPr>
          <p:txBody>
            <a:bodyPr wrap="none" anchor="ctr"/>
            <a:lstStyle/>
            <a:p>
              <a:pPr>
                <a:defRPr/>
              </a:pPr>
              <a:endParaRPr lang="de-DE">
                <a:cs typeface="+mn-cs"/>
              </a:endParaRPr>
            </a:p>
          </p:txBody>
        </p:sp>
        <p:sp>
          <p:nvSpPr>
            <p:cNvPr id="1070" name="Text Box 46"/>
            <p:cNvSpPr txBox="1">
              <a:spLocks noChangeArrowheads="1"/>
            </p:cNvSpPr>
            <p:nvPr userDrawn="1"/>
          </p:nvSpPr>
          <p:spPr bwMode="auto">
            <a:xfrm>
              <a:off x="-5" y="194"/>
              <a:ext cx="441" cy="212"/>
            </a:xfrm>
            <a:prstGeom prst="rect">
              <a:avLst/>
            </a:prstGeom>
            <a:noFill/>
            <a:ln w="9525">
              <a:noFill/>
              <a:miter lim="800000"/>
              <a:headEnd/>
              <a:tailEnd/>
            </a:ln>
            <a:effectLst/>
          </p:spPr>
          <p:txBody>
            <a:bodyPr>
              <a:spAutoFit/>
            </a:bodyPr>
            <a:lstStyle/>
            <a:p>
              <a:pPr>
                <a:spcBef>
                  <a:spcPct val="50000"/>
                </a:spcBef>
                <a:defRPr/>
              </a:pPr>
              <a:r>
                <a:rPr lang="de-DE" sz="1600">
                  <a:solidFill>
                    <a:srgbClr val="2DC6D6"/>
                  </a:solidFill>
                  <a:latin typeface="AvantGarde Md BT" pitchFamily="34" charset="0"/>
                  <a:cs typeface="+mn-cs"/>
                </a:rPr>
                <a:t>FKS</a:t>
              </a:r>
            </a:p>
          </p:txBody>
        </p:sp>
      </p:grpSp>
      <p:sp>
        <p:nvSpPr>
          <p:cNvPr id="19" name="Text Box 15"/>
          <p:cNvSpPr txBox="1">
            <a:spLocks noChangeArrowheads="1"/>
          </p:cNvSpPr>
          <p:nvPr/>
        </p:nvSpPr>
        <p:spPr bwMode="auto">
          <a:xfrm>
            <a:off x="3329297" y="6603169"/>
            <a:ext cx="2187808" cy="246211"/>
          </a:xfrm>
          <a:prstGeom prst="rect">
            <a:avLst/>
          </a:prstGeom>
          <a:noFill/>
          <a:ln w="9525">
            <a:noFill/>
            <a:miter lim="800000"/>
            <a:headEnd/>
            <a:tailEnd/>
          </a:ln>
          <a:effectLst/>
        </p:spPr>
        <p:txBody>
          <a:bodyPr wrap="square" lIns="91429" tIns="45715" rIns="91429" bIns="45715">
            <a:spAutoFit/>
          </a:bodyPr>
          <a:lstStyle/>
          <a:p>
            <a:pPr>
              <a:spcBef>
                <a:spcPct val="50000"/>
              </a:spcBef>
              <a:defRPr/>
            </a:pPr>
            <a:r>
              <a:rPr lang="de-DE" sz="1000" dirty="0" smtClean="0">
                <a:cs typeface="+mn-cs"/>
              </a:rPr>
              <a:t>Tag des Systems Engineering 2017</a:t>
            </a:r>
            <a:endParaRPr lang="de-DE" sz="1000" dirty="0">
              <a:cs typeface="+mn-cs"/>
            </a:endParaRP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defRPr sz="2000" b="1">
          <a:solidFill>
            <a:srgbClr val="000099"/>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000">
          <a:solidFill>
            <a:srgbClr val="000099"/>
          </a:solidFill>
          <a:latin typeface="+mn-lt"/>
        </a:defRPr>
      </a:lvl2pPr>
      <a:lvl3pPr marL="1143000" indent="-228600" algn="l" rtl="0" eaLnBrk="0" fontAlgn="base" hangingPunct="0">
        <a:spcBef>
          <a:spcPct val="20000"/>
        </a:spcBef>
        <a:spcAft>
          <a:spcPct val="0"/>
        </a:spcAft>
        <a:buFont typeface="Arial" charset="0"/>
        <a:buChar char="•"/>
        <a:defRPr>
          <a:solidFill>
            <a:srgbClr val="000099"/>
          </a:solidFill>
          <a:latin typeface="+mn-lt"/>
        </a:defRPr>
      </a:lvl3pPr>
      <a:lvl4pPr marL="1600200" indent="-228600" algn="l" rtl="0" eaLnBrk="0" fontAlgn="base" hangingPunct="0">
        <a:spcBef>
          <a:spcPct val="20000"/>
        </a:spcBef>
        <a:spcAft>
          <a:spcPct val="0"/>
        </a:spcAft>
        <a:defRPr sz="1600">
          <a:solidFill>
            <a:srgbClr val="000099"/>
          </a:solidFill>
          <a:latin typeface="+mn-lt"/>
        </a:defRPr>
      </a:lvl4pPr>
      <a:lvl5pPr marL="2057400" indent="-228600" algn="l" rtl="0" eaLnBrk="0" fontAlgn="base" hangingPunct="0">
        <a:spcBef>
          <a:spcPct val="20000"/>
        </a:spcBef>
        <a:spcAft>
          <a:spcPct val="0"/>
        </a:spcAft>
        <a:defRPr sz="1600">
          <a:solidFill>
            <a:srgbClr val="000099"/>
          </a:solidFill>
          <a:latin typeface="+mn-lt"/>
        </a:defRPr>
      </a:lvl5pPr>
      <a:lvl6pPr marL="2514600" indent="-228600" algn="l" rtl="0" fontAlgn="base">
        <a:spcBef>
          <a:spcPct val="20000"/>
        </a:spcBef>
        <a:spcAft>
          <a:spcPct val="0"/>
        </a:spcAft>
        <a:defRPr sz="1600">
          <a:solidFill>
            <a:srgbClr val="000099"/>
          </a:solidFill>
          <a:latin typeface="+mn-lt"/>
        </a:defRPr>
      </a:lvl6pPr>
      <a:lvl7pPr marL="2971800" indent="-228600" algn="l" rtl="0" fontAlgn="base">
        <a:spcBef>
          <a:spcPct val="20000"/>
        </a:spcBef>
        <a:spcAft>
          <a:spcPct val="0"/>
        </a:spcAft>
        <a:defRPr sz="1600">
          <a:solidFill>
            <a:srgbClr val="000099"/>
          </a:solidFill>
          <a:latin typeface="+mn-lt"/>
        </a:defRPr>
      </a:lvl7pPr>
      <a:lvl8pPr marL="3429000" indent="-228600" algn="l" rtl="0" fontAlgn="base">
        <a:spcBef>
          <a:spcPct val="20000"/>
        </a:spcBef>
        <a:spcAft>
          <a:spcPct val="0"/>
        </a:spcAft>
        <a:defRPr sz="1600">
          <a:solidFill>
            <a:srgbClr val="000099"/>
          </a:solidFill>
          <a:latin typeface="+mn-lt"/>
        </a:defRPr>
      </a:lvl8pPr>
      <a:lvl9pPr marL="3886200" indent="-228600" algn="l" rtl="0" fontAlgn="base">
        <a:spcBef>
          <a:spcPct val="20000"/>
        </a:spcBef>
        <a:spcAft>
          <a:spcPct val="0"/>
        </a:spcAft>
        <a:defRPr sz="1600">
          <a:solidFill>
            <a:srgbClr val="000099"/>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nomagic.com/" TargetMode="External"/><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http://www-03.ibm.com/software/products/en/ratirhapfam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www.aircraft.airbus.com/fileadmin/media_gallery/files/brochures_publications/Airbus_Aircraft_Family_figures_brochure_-_June_2017.pdf" TargetMode="Externa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06515" y="1628800"/>
            <a:ext cx="8730970" cy="2250249"/>
          </a:xfrm>
        </p:spPr>
        <p:txBody>
          <a:bodyPr/>
          <a:lstStyle/>
          <a:p>
            <a:r>
              <a:rPr lang="de-DE" sz="3200" dirty="0" smtClean="0"/>
              <a:t>Konzept zur Verhaltensmodellierung mit der Systems Modeling Language (SysML) zur Simulation varianten Systemverhaltens</a:t>
            </a:r>
            <a:endParaRPr lang="de-DE" sz="3200" dirty="0"/>
          </a:p>
        </p:txBody>
      </p:sp>
      <p:sp>
        <p:nvSpPr>
          <p:cNvPr id="3" name="Untertitel 2"/>
          <p:cNvSpPr>
            <a:spLocks noGrp="1"/>
          </p:cNvSpPr>
          <p:nvPr>
            <p:ph type="subTitle" idx="1"/>
          </p:nvPr>
        </p:nvSpPr>
        <p:spPr>
          <a:xfrm>
            <a:off x="1371600" y="3886199"/>
            <a:ext cx="6400800" cy="1928065"/>
          </a:xfrm>
        </p:spPr>
        <p:txBody>
          <a:bodyPr/>
          <a:lstStyle/>
          <a:p>
            <a:r>
              <a:rPr lang="de-DE" dirty="0" smtClean="0"/>
              <a:t>David Arndt</a:t>
            </a:r>
            <a:r>
              <a:rPr lang="de-DE" baseline="30000" dirty="0" smtClean="0"/>
              <a:t>1</a:t>
            </a:r>
            <a:r>
              <a:rPr lang="de-DE" dirty="0" smtClean="0"/>
              <a:t>, </a:t>
            </a:r>
            <a:r>
              <a:rPr lang="de-DE" u="sng" dirty="0" smtClean="0"/>
              <a:t>Sylvia Melzer</a:t>
            </a:r>
            <a:r>
              <a:rPr lang="de-DE" baseline="30000" dirty="0"/>
              <a:t>1</a:t>
            </a:r>
            <a:r>
              <a:rPr lang="de-DE" dirty="0" smtClean="0"/>
              <a:t>, </a:t>
            </a:r>
            <a:br>
              <a:rPr lang="de-DE" dirty="0" smtClean="0"/>
            </a:br>
            <a:r>
              <a:rPr lang="de-DE" dirty="0" smtClean="0"/>
              <a:t>Ralf God</a:t>
            </a:r>
            <a:r>
              <a:rPr lang="de-DE" baseline="30000" dirty="0"/>
              <a:t>1</a:t>
            </a:r>
            <a:r>
              <a:rPr lang="de-DE" dirty="0" smtClean="0"/>
              <a:t>, Manfred Sieber</a:t>
            </a:r>
            <a:r>
              <a:rPr lang="de-DE" baseline="30000" dirty="0"/>
              <a:t>2</a:t>
            </a:r>
            <a:endParaRPr lang="de-DE" dirty="0" smtClean="0"/>
          </a:p>
          <a:p>
            <a:endParaRPr lang="de-DE" dirty="0" smtClean="0"/>
          </a:p>
          <a:p>
            <a:r>
              <a:rPr lang="de-DE" sz="1400" baseline="30000" dirty="0"/>
              <a:t>1</a:t>
            </a:r>
            <a:r>
              <a:rPr lang="de-DE" sz="1400" dirty="0"/>
              <a:t>Technische Universität </a:t>
            </a:r>
            <a:r>
              <a:rPr lang="de-DE" sz="1400" dirty="0" smtClean="0"/>
              <a:t>Hamburg-Harburg </a:t>
            </a:r>
            <a:br>
              <a:rPr lang="de-DE" sz="1400" dirty="0" smtClean="0"/>
            </a:br>
            <a:r>
              <a:rPr lang="de-DE" sz="1400" dirty="0" smtClean="0"/>
              <a:t>Institut </a:t>
            </a:r>
            <a:r>
              <a:rPr lang="de-DE" sz="1400" dirty="0"/>
              <a:t>für </a:t>
            </a:r>
            <a:r>
              <a:rPr lang="de-DE" sz="1400" dirty="0" smtClean="0"/>
              <a:t>Flugzeug-Kabinensysteme</a:t>
            </a:r>
          </a:p>
          <a:p>
            <a:r>
              <a:rPr lang="de-DE" sz="1400" dirty="0" smtClean="0"/>
              <a:t/>
            </a:r>
            <a:br>
              <a:rPr lang="de-DE" sz="1400" dirty="0" smtClean="0"/>
            </a:br>
            <a:r>
              <a:rPr lang="de-DE" sz="1400" baseline="30000" dirty="0" smtClean="0"/>
              <a:t>2</a:t>
            </a:r>
            <a:r>
              <a:rPr lang="de-DE" sz="1400" dirty="0" smtClean="0"/>
              <a:t>Airbus </a:t>
            </a:r>
            <a:r>
              <a:rPr lang="de-DE" sz="1400" dirty="0" err="1"/>
              <a:t>Operations</a:t>
            </a:r>
            <a:r>
              <a:rPr lang="de-DE" sz="1400" dirty="0"/>
              <a:t> </a:t>
            </a:r>
            <a:r>
              <a:rPr lang="de-DE" sz="1400" dirty="0" smtClean="0"/>
              <a:t>GmbH</a:t>
            </a:r>
            <a:br>
              <a:rPr lang="de-DE" sz="1400" dirty="0" smtClean="0"/>
            </a:br>
            <a:r>
              <a:rPr lang="de-DE" sz="1400" dirty="0" smtClean="0"/>
              <a:t>Cabin </a:t>
            </a:r>
            <a:r>
              <a:rPr lang="de-DE" sz="1400" dirty="0"/>
              <a:t>Core System </a:t>
            </a:r>
            <a:r>
              <a:rPr lang="de-DE" sz="1400" dirty="0" err="1" smtClean="0"/>
              <a:t>Architecture</a:t>
            </a:r>
            <a:endParaRPr lang="de-DE" sz="1400" dirty="0"/>
          </a:p>
        </p:txBody>
      </p:sp>
    </p:spTree>
    <p:extLst>
      <p:ext uri="{BB962C8B-B14F-4D97-AF65-F5344CB8AC3E}">
        <p14:creationId xmlns:p14="http://schemas.microsoft.com/office/powerpoint/2010/main" val="2948794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50825" y="1196975"/>
            <a:ext cx="8686660" cy="5184775"/>
          </a:xfrm>
        </p:spPr>
        <p:txBody>
          <a:bodyPr/>
          <a:lstStyle/>
          <a:p>
            <a:pPr marL="57150" indent="0">
              <a:spcBef>
                <a:spcPct val="0"/>
              </a:spcBef>
              <a:spcAft>
                <a:spcPts val="1200"/>
              </a:spcAft>
            </a:pPr>
            <a:r>
              <a:rPr lang="de-DE" dirty="0" smtClean="0">
                <a:solidFill>
                  <a:srgbClr val="FF6600"/>
                </a:solidFill>
              </a:rPr>
              <a:t>VAMOS-Konzept: </a:t>
            </a:r>
            <a:r>
              <a:rPr lang="de-DE" dirty="0">
                <a:solidFill>
                  <a:srgbClr val="FF6600"/>
                </a:solidFill>
              </a:rPr>
              <a:t>Varianten durch Vererbung </a:t>
            </a:r>
            <a:r>
              <a:rPr lang="de-DE" dirty="0" smtClean="0">
                <a:solidFill>
                  <a:srgbClr val="FF6600"/>
                </a:solidFill>
              </a:rPr>
              <a:t>modellieren</a:t>
            </a:r>
            <a:endParaRPr lang="de-DE" sz="1800" dirty="0">
              <a:solidFill>
                <a:schemeClr val="tx1"/>
              </a:solidFill>
            </a:endParaRPr>
          </a:p>
          <a:p>
            <a:pPr marL="342900" lvl="1">
              <a:spcBef>
                <a:spcPct val="0"/>
              </a:spcBef>
              <a:spcAft>
                <a:spcPts val="1200"/>
              </a:spcAft>
            </a:pPr>
            <a:endParaRPr lang="de-DE" dirty="0" smtClean="0">
              <a:solidFill>
                <a:schemeClr val="tx1"/>
              </a:solidFill>
            </a:endParaRPr>
          </a:p>
          <a:p>
            <a:pPr marL="342900" lvl="1">
              <a:spcBef>
                <a:spcPct val="0"/>
              </a:spcBef>
              <a:spcAft>
                <a:spcPts val="1200"/>
              </a:spcAft>
            </a:pPr>
            <a:endParaRPr lang="de-DE" dirty="0">
              <a:solidFill>
                <a:schemeClr val="tx1"/>
              </a:solidFill>
            </a:endParaRPr>
          </a:p>
          <a:p>
            <a:pPr marL="342900" lvl="1">
              <a:spcBef>
                <a:spcPct val="0"/>
              </a:spcBef>
              <a:spcAft>
                <a:spcPts val="1200"/>
              </a:spcAft>
            </a:pPr>
            <a:endParaRPr lang="de-DE" dirty="0" smtClean="0">
              <a:solidFill>
                <a:schemeClr val="tx1"/>
              </a:solidFill>
            </a:endParaRPr>
          </a:p>
          <a:p>
            <a:pPr marL="342900" lvl="1">
              <a:spcBef>
                <a:spcPct val="0"/>
              </a:spcBef>
              <a:spcAft>
                <a:spcPts val="1200"/>
              </a:spcAft>
            </a:pPr>
            <a:endParaRPr lang="de-DE" dirty="0">
              <a:solidFill>
                <a:schemeClr val="tx1"/>
              </a:solidFill>
            </a:endParaRPr>
          </a:p>
          <a:p>
            <a:pPr marL="342900" lvl="1">
              <a:spcBef>
                <a:spcPct val="0"/>
              </a:spcBef>
              <a:spcAft>
                <a:spcPts val="1200"/>
              </a:spcAft>
            </a:pPr>
            <a:r>
              <a:rPr lang="de-DE" dirty="0">
                <a:solidFill>
                  <a:schemeClr val="tx1"/>
                </a:solidFill>
              </a:rPr>
              <a:t>Hinsichtlich Struktur detailliert untersucht, aber nicht für das </a:t>
            </a:r>
            <a:r>
              <a:rPr lang="de-DE" dirty="0" smtClean="0">
                <a:solidFill>
                  <a:schemeClr val="tx1"/>
                </a:solidFill>
              </a:rPr>
              <a:t>Verhalten.</a:t>
            </a:r>
            <a:endParaRPr lang="de-DE" dirty="0">
              <a:solidFill>
                <a:schemeClr val="tx1"/>
              </a:solidFill>
            </a:endParaRPr>
          </a:p>
          <a:p>
            <a:pPr marL="342900" lvl="1">
              <a:spcBef>
                <a:spcPct val="0"/>
              </a:spcBef>
              <a:spcAft>
                <a:spcPts val="1200"/>
              </a:spcAft>
            </a:pPr>
            <a:r>
              <a:rPr lang="de-DE" dirty="0">
                <a:solidFill>
                  <a:schemeClr val="tx1"/>
                </a:solidFill>
              </a:rPr>
              <a:t>Hier: Anwendung der Vererbungsidee auf </a:t>
            </a:r>
            <a:r>
              <a:rPr lang="de-DE" dirty="0" smtClean="0">
                <a:solidFill>
                  <a:schemeClr val="tx1"/>
                </a:solidFill>
              </a:rPr>
              <a:t>Systemverhalten.</a:t>
            </a:r>
            <a:endParaRPr lang="de-DE" dirty="0">
              <a:solidFill>
                <a:schemeClr val="tx1"/>
              </a:solidFill>
            </a:endParaRPr>
          </a:p>
          <a:p>
            <a:pPr marL="342900" lvl="1">
              <a:spcBef>
                <a:spcPct val="0"/>
              </a:spcBef>
              <a:spcAft>
                <a:spcPts val="1200"/>
              </a:spcAft>
            </a:pPr>
            <a:endParaRPr lang="de-DE" dirty="0">
              <a:solidFill>
                <a:schemeClr val="tx1"/>
              </a:solidFill>
            </a:endParaRPr>
          </a:p>
          <a:p>
            <a:pPr marL="57150" indent="0">
              <a:spcBef>
                <a:spcPct val="0"/>
              </a:spcBef>
              <a:spcAft>
                <a:spcPts val="1200"/>
              </a:spcAft>
            </a:pPr>
            <a:endParaRPr lang="de-DE" altLang="de-DE" sz="2400" dirty="0">
              <a:solidFill>
                <a:srgbClr val="FF6600"/>
              </a:solidFill>
            </a:endParaRPr>
          </a:p>
          <a:p>
            <a:pPr marL="57150" indent="0">
              <a:spcBef>
                <a:spcPct val="0"/>
              </a:spcBef>
              <a:spcAft>
                <a:spcPts val="1200"/>
              </a:spcAft>
            </a:pPr>
            <a:endParaRPr lang="de-DE" altLang="de-DE" sz="2400" dirty="0" smtClean="0">
              <a:solidFill>
                <a:srgbClr val="FF6600"/>
              </a:solidFill>
            </a:endParaRPr>
          </a:p>
          <a:p>
            <a:pPr marL="57150" indent="0">
              <a:spcBef>
                <a:spcPct val="0"/>
              </a:spcBef>
              <a:spcAft>
                <a:spcPts val="1200"/>
              </a:spcAft>
            </a:pPr>
            <a:endParaRPr lang="de-DE" altLang="de-DE" sz="2400" dirty="0">
              <a:solidFill>
                <a:srgbClr val="FF6600"/>
              </a:solidFill>
            </a:endParaRPr>
          </a:p>
        </p:txBody>
      </p:sp>
      <p:sp>
        <p:nvSpPr>
          <p:cNvPr id="10" name="Titel 1"/>
          <p:cNvSpPr txBox="1">
            <a:spLocks/>
          </p:cNvSpPr>
          <p:nvPr/>
        </p:nvSpPr>
        <p:spPr>
          <a:xfrm>
            <a:off x="2355850" y="0"/>
            <a:ext cx="4433888" cy="953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altLang="de-DE" sz="1800" b="1" kern="0" dirty="0" smtClean="0"/>
              <a:t>Lösungsansatz</a:t>
            </a:r>
          </a:p>
        </p:txBody>
      </p:sp>
      <p:pic>
        <p:nvPicPr>
          <p:cNvPr id="2050" name="Picture 2" descr="2017-05-07_VAMOS prof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40" y="1628799"/>
            <a:ext cx="6278198" cy="1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431539" y="6356911"/>
            <a:ext cx="8505945" cy="246221"/>
          </a:xfrm>
          <a:prstGeom prst="rect">
            <a:avLst/>
          </a:prstGeom>
          <a:noFill/>
        </p:spPr>
        <p:txBody>
          <a:bodyPr wrap="square" rtlCol="0">
            <a:spAutoFit/>
          </a:bodyPr>
          <a:lstStyle/>
          <a:p>
            <a:r>
              <a:rPr lang="de-DE" sz="1000" dirty="0"/>
              <a:t>Weilkiens, T.: Variant Modeling </a:t>
            </a:r>
            <a:r>
              <a:rPr lang="de-DE" sz="1000" dirty="0" err="1"/>
              <a:t>with</a:t>
            </a:r>
            <a:r>
              <a:rPr lang="de-DE" sz="1000" dirty="0"/>
              <a:t> SysML. </a:t>
            </a:r>
            <a:r>
              <a:rPr lang="en-US" sz="1000" dirty="0"/>
              <a:t>MBSE4U Booklet Series, 2016.</a:t>
            </a:r>
            <a:endParaRPr lang="de-DE" sz="1000" dirty="0"/>
          </a:p>
        </p:txBody>
      </p:sp>
    </p:spTree>
    <p:extLst>
      <p:ext uri="{BB962C8B-B14F-4D97-AF65-F5344CB8AC3E}">
        <p14:creationId xmlns:p14="http://schemas.microsoft.com/office/powerpoint/2010/main" val="3127109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91781" y="1988840"/>
            <a:ext cx="3909051" cy="3730128"/>
          </a:xfrm>
        </p:spPr>
      </p:pic>
      <p:sp>
        <p:nvSpPr>
          <p:cNvPr id="3" name="Textfeld 2"/>
          <p:cNvSpPr txBox="1"/>
          <p:nvPr/>
        </p:nvSpPr>
        <p:spPr>
          <a:xfrm>
            <a:off x="341528" y="1184847"/>
            <a:ext cx="8685967" cy="707886"/>
          </a:xfrm>
          <a:prstGeom prst="rect">
            <a:avLst/>
          </a:prstGeom>
          <a:noFill/>
        </p:spPr>
        <p:txBody>
          <a:bodyPr wrap="square" rtlCol="0">
            <a:spAutoFit/>
          </a:bodyPr>
          <a:lstStyle/>
          <a:p>
            <a:r>
              <a:rPr lang="de-DE" sz="2000" b="1" dirty="0" smtClean="0">
                <a:solidFill>
                  <a:srgbClr val="FF6600"/>
                </a:solidFill>
              </a:rPr>
              <a:t>Varianten-Modellierung durch Spezialisierung von Verhaltens-elementen</a:t>
            </a:r>
            <a:endParaRPr lang="de-DE" sz="2000" b="1" dirty="0">
              <a:solidFill>
                <a:srgbClr val="FF6600"/>
              </a:solidFill>
            </a:endParaRPr>
          </a:p>
        </p:txBody>
      </p:sp>
      <p:sp>
        <p:nvSpPr>
          <p:cNvPr id="4" name="Textfeld 3"/>
          <p:cNvSpPr txBox="1"/>
          <p:nvPr/>
        </p:nvSpPr>
        <p:spPr>
          <a:xfrm>
            <a:off x="341529" y="4903360"/>
            <a:ext cx="8595956" cy="1631216"/>
          </a:xfrm>
          <a:prstGeom prst="rect">
            <a:avLst/>
          </a:prstGeom>
          <a:noFill/>
        </p:spPr>
        <p:txBody>
          <a:bodyPr wrap="square" rtlCol="0">
            <a:spAutoFit/>
          </a:bodyPr>
          <a:lstStyle/>
          <a:p>
            <a:pPr marL="342900" indent="-342900">
              <a:buFont typeface="Wingdings" panose="05000000000000000000" pitchFamily="2" charset="2"/>
              <a:buChar char="§"/>
            </a:pPr>
            <a:endParaRPr lang="de-DE" sz="2000" dirty="0" smtClean="0"/>
          </a:p>
          <a:p>
            <a:pPr marL="342900" indent="-342900">
              <a:buFont typeface="Wingdings" panose="05000000000000000000" pitchFamily="2" charset="2"/>
              <a:buChar char="§"/>
            </a:pPr>
            <a:endParaRPr lang="de-DE" sz="2000" dirty="0"/>
          </a:p>
          <a:p>
            <a:pPr marL="342900" indent="-342900">
              <a:buFont typeface="Wingdings" panose="05000000000000000000" pitchFamily="2" charset="2"/>
              <a:buChar char="§"/>
            </a:pPr>
            <a:endParaRPr lang="de-DE" sz="2000" dirty="0" smtClean="0"/>
          </a:p>
          <a:p>
            <a:pPr marL="342900" indent="-342900">
              <a:buFont typeface="Wingdings" panose="05000000000000000000" pitchFamily="2" charset="2"/>
              <a:buChar char="§"/>
            </a:pPr>
            <a:r>
              <a:rPr lang="de-DE" sz="2000" dirty="0" smtClean="0"/>
              <a:t>SysML-Spezifikation ist bezüglich der Spezialisierung von Verhaltens- </a:t>
            </a:r>
            <a:r>
              <a:rPr lang="de-DE" sz="2000" dirty="0" err="1" smtClean="0"/>
              <a:t>elementen</a:t>
            </a:r>
            <a:r>
              <a:rPr lang="de-DE" sz="2000" dirty="0" smtClean="0"/>
              <a:t> semantisch nicht </a:t>
            </a:r>
            <a:r>
              <a:rPr lang="de-DE" sz="2000" dirty="0" smtClean="0"/>
              <a:t>spezifiziert</a:t>
            </a:r>
            <a:r>
              <a:rPr lang="de-DE" sz="2000" dirty="0" smtClean="0"/>
              <a:t>.</a:t>
            </a:r>
          </a:p>
        </p:txBody>
      </p:sp>
      <p:pic>
        <p:nvPicPr>
          <p:cNvPr id="6" name="Inhaltsplatzhalt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591780" y="1988840"/>
            <a:ext cx="3909049" cy="3730128"/>
          </a:xfrm>
          <a:prstGeom prst="rect">
            <a:avLst/>
          </a:prstGeom>
          <a:noFill/>
          <a:ln w="9525">
            <a:noFill/>
            <a:miter lim="800000"/>
            <a:headEnd/>
            <a:tailEnd/>
          </a:ln>
        </p:spPr>
      </p:pic>
      <p:pic>
        <p:nvPicPr>
          <p:cNvPr id="7" name="Inhaltsplatzhalt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2591780" y="1988840"/>
            <a:ext cx="3909049" cy="3730128"/>
          </a:xfrm>
          <a:prstGeom prst="rect">
            <a:avLst/>
          </a:prstGeom>
          <a:noFill/>
          <a:ln w="9525">
            <a:noFill/>
            <a:miter lim="800000"/>
            <a:headEnd/>
            <a:tailEnd/>
          </a:ln>
        </p:spPr>
      </p:pic>
      <p:pic>
        <p:nvPicPr>
          <p:cNvPr id="8" name="Inhaltsplatzhalter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2591780" y="1988840"/>
            <a:ext cx="3909049" cy="3730128"/>
          </a:xfrm>
          <a:prstGeom prst="rect">
            <a:avLst/>
          </a:prstGeom>
          <a:noFill/>
          <a:ln w="9525">
            <a:noFill/>
            <a:miter lim="800000"/>
            <a:headEnd/>
            <a:tailEnd/>
          </a:ln>
        </p:spPr>
      </p:pic>
      <p:sp>
        <p:nvSpPr>
          <p:cNvPr id="10" name="Titel 1"/>
          <p:cNvSpPr txBox="1">
            <a:spLocks/>
          </p:cNvSpPr>
          <p:nvPr/>
        </p:nvSpPr>
        <p:spPr>
          <a:xfrm>
            <a:off x="2355850" y="0"/>
            <a:ext cx="4433888" cy="953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altLang="de-DE" sz="1800" b="1" kern="0" dirty="0" smtClean="0"/>
              <a:t>Lösungsansatz</a:t>
            </a:r>
          </a:p>
        </p:txBody>
      </p:sp>
    </p:spTree>
    <p:extLst>
      <p:ext uri="{BB962C8B-B14F-4D97-AF65-F5344CB8AC3E}">
        <p14:creationId xmlns:p14="http://schemas.microsoft.com/office/powerpoint/2010/main" val="421757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51518" y="1133745"/>
            <a:ext cx="8685967" cy="5324535"/>
          </a:xfrm>
          <a:prstGeom prst="rect">
            <a:avLst/>
          </a:prstGeom>
          <a:noFill/>
        </p:spPr>
        <p:txBody>
          <a:bodyPr wrap="square" rtlCol="0">
            <a:spAutoFit/>
          </a:bodyPr>
          <a:lstStyle/>
          <a:p>
            <a:r>
              <a:rPr lang="de-DE" sz="2000" b="1" dirty="0" smtClean="0">
                <a:solidFill>
                  <a:srgbClr val="FF6600"/>
                </a:solidFill>
              </a:rPr>
              <a:t>Herausforderung </a:t>
            </a:r>
            <a:r>
              <a:rPr lang="de-DE" sz="2000" b="1" dirty="0">
                <a:solidFill>
                  <a:srgbClr val="FF6600"/>
                </a:solidFill>
              </a:rPr>
              <a:t>bei der Vererbung von </a:t>
            </a:r>
            <a:r>
              <a:rPr lang="de-DE" sz="2000" b="1" dirty="0" smtClean="0">
                <a:solidFill>
                  <a:srgbClr val="FF6600"/>
                </a:solidFill>
              </a:rPr>
              <a:t>Verhaltenselementen</a:t>
            </a:r>
            <a:endParaRPr lang="de-DE" sz="2000" b="1" dirty="0">
              <a:solidFill>
                <a:srgbClr val="FF6600"/>
              </a:solidFill>
            </a:endParaRPr>
          </a:p>
          <a:p>
            <a:pPr marL="342900" indent="-342900">
              <a:buFont typeface="Wingdings" panose="05000000000000000000" pitchFamily="2" charset="2"/>
              <a:buChar char="§"/>
            </a:pPr>
            <a:r>
              <a:rPr lang="de-DE" sz="2000" dirty="0" smtClean="0"/>
              <a:t>Für jeden Block </a:t>
            </a:r>
            <a:r>
              <a:rPr lang="de-DE" sz="2000" dirty="0"/>
              <a:t>ist nur eine Zustandsmaschine </a:t>
            </a:r>
            <a:r>
              <a:rPr lang="de-DE" sz="2000" dirty="0" smtClean="0"/>
              <a:t>zur </a:t>
            </a:r>
            <a:r>
              <a:rPr lang="de-DE" sz="2000" dirty="0"/>
              <a:t>Spezifikation des </a:t>
            </a:r>
            <a:r>
              <a:rPr lang="de-DE" sz="2000" dirty="0" smtClean="0"/>
              <a:t>Verhaltens zulässig (</a:t>
            </a:r>
            <a:r>
              <a:rPr lang="de-DE" sz="2000" i="1" dirty="0" err="1" smtClean="0"/>
              <a:t>Classifier</a:t>
            </a:r>
            <a:r>
              <a:rPr lang="de-DE" sz="2000" i="1" dirty="0" smtClean="0"/>
              <a:t> </a:t>
            </a:r>
            <a:r>
              <a:rPr lang="de-DE" sz="2000" i="1" dirty="0" err="1" smtClean="0"/>
              <a:t>Behavior</a:t>
            </a:r>
            <a:r>
              <a:rPr lang="de-DE" sz="2000" dirty="0" smtClean="0"/>
              <a:t>).</a:t>
            </a:r>
          </a:p>
          <a:p>
            <a:pPr marL="342900" indent="-342900">
              <a:buFont typeface="Wingdings" panose="05000000000000000000" pitchFamily="2" charset="2"/>
              <a:buChar char="§"/>
            </a:pPr>
            <a:r>
              <a:rPr lang="de-DE" sz="2000" dirty="0" smtClean="0"/>
              <a:t>Mehrere Zustandsmaschinen sind einem Block </a:t>
            </a:r>
            <a:r>
              <a:rPr lang="de-DE" sz="2000" dirty="0"/>
              <a:t>zur Spezifikation des Verhaltens</a:t>
            </a:r>
            <a:r>
              <a:rPr lang="de-DE" sz="2000" i="1" dirty="0" smtClean="0"/>
              <a:t> </a:t>
            </a:r>
            <a:r>
              <a:rPr lang="de-DE" sz="2000" dirty="0" smtClean="0"/>
              <a:t>zugeordnet (</a:t>
            </a:r>
            <a:r>
              <a:rPr lang="de-DE" sz="2000" i="1" dirty="0" err="1" smtClean="0"/>
              <a:t>Owned</a:t>
            </a:r>
            <a:r>
              <a:rPr lang="de-DE" sz="2000" i="1" dirty="0" smtClean="0"/>
              <a:t> </a:t>
            </a:r>
            <a:r>
              <a:rPr lang="de-DE" sz="2000" i="1" dirty="0" err="1" smtClean="0"/>
              <a:t>Behavior</a:t>
            </a:r>
            <a:r>
              <a:rPr lang="de-DE" sz="2000" dirty="0" smtClean="0"/>
              <a:t>).</a:t>
            </a:r>
          </a:p>
          <a:p>
            <a:pPr marL="342900" indent="-342900">
              <a:buFont typeface="Wingdings" panose="05000000000000000000" pitchFamily="2" charset="2"/>
              <a:buChar char="§"/>
            </a:pPr>
            <a:endParaRPr lang="de-DE" sz="2000" dirty="0" smtClean="0"/>
          </a:p>
          <a:p>
            <a:endParaRPr lang="de-DE" sz="2000" dirty="0" smtClean="0"/>
          </a:p>
          <a:p>
            <a:endParaRPr lang="de-DE" sz="2000" dirty="0" smtClean="0"/>
          </a:p>
          <a:p>
            <a:endParaRPr lang="de-DE" sz="2000" dirty="0"/>
          </a:p>
          <a:p>
            <a:endParaRPr lang="de-DE" sz="2000" dirty="0" smtClean="0"/>
          </a:p>
          <a:p>
            <a:endParaRPr lang="de-DE" sz="2000" dirty="0"/>
          </a:p>
          <a:p>
            <a:endParaRPr lang="de-DE" sz="2000" dirty="0" smtClean="0"/>
          </a:p>
          <a:p>
            <a:endParaRPr lang="de-DE" sz="2000" dirty="0" smtClean="0"/>
          </a:p>
          <a:p>
            <a:endParaRPr lang="de-DE" sz="2000" dirty="0" smtClean="0"/>
          </a:p>
          <a:p>
            <a:pPr marL="342900" indent="-342900">
              <a:buFont typeface="Wingdings" panose="05000000000000000000" pitchFamily="2" charset="2"/>
              <a:buChar char="§"/>
            </a:pPr>
            <a:r>
              <a:rPr lang="de-DE" sz="2000" dirty="0" smtClean="0">
                <a:sym typeface="Wingdings" panose="05000000000000000000" pitchFamily="2" charset="2"/>
              </a:rPr>
              <a:t>In den SysML-Werkzeugen wird keine </a:t>
            </a:r>
            <a:r>
              <a:rPr lang="de-DE" sz="2000" b="1" dirty="0" smtClean="0">
                <a:sym typeface="Wingdings" panose="05000000000000000000" pitchFamily="2" charset="2"/>
              </a:rPr>
              <a:t>syntaktische</a:t>
            </a:r>
            <a:r>
              <a:rPr lang="de-DE" sz="2000" dirty="0" smtClean="0">
                <a:sym typeface="Wingdings" panose="05000000000000000000" pitchFamily="2" charset="2"/>
              </a:rPr>
              <a:t> (IBM Rational Rhapsody) oder </a:t>
            </a:r>
            <a:r>
              <a:rPr lang="de-DE" sz="2000" b="1" dirty="0" smtClean="0">
                <a:sym typeface="Wingdings" panose="05000000000000000000" pitchFamily="2" charset="2"/>
              </a:rPr>
              <a:t>semantische</a:t>
            </a:r>
            <a:r>
              <a:rPr lang="de-DE" sz="2000" dirty="0" smtClean="0">
                <a:sym typeface="Wingdings" panose="05000000000000000000" pitchFamily="2" charset="2"/>
              </a:rPr>
              <a:t> (Cameo Systems Modeler) </a:t>
            </a:r>
            <a:r>
              <a:rPr lang="de-DE" sz="2000" dirty="0" err="1" smtClean="0">
                <a:sym typeface="Wingdings" panose="05000000000000000000" pitchFamily="2" charset="2"/>
              </a:rPr>
              <a:t>Speziali-sierung</a:t>
            </a:r>
            <a:r>
              <a:rPr lang="de-DE" sz="2000" dirty="0" smtClean="0">
                <a:sym typeface="Wingdings" panose="05000000000000000000" pitchFamily="2" charset="2"/>
              </a:rPr>
              <a:t> von Zustandsmaschinen angeboten.</a:t>
            </a:r>
            <a:endParaRPr lang="de-DE" sz="2000" dirty="0"/>
          </a:p>
        </p:txBody>
      </p:sp>
      <p:pic>
        <p:nvPicPr>
          <p:cNvPr id="5" name="Inhaltsplatzhalt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355850" y="2888940"/>
            <a:ext cx="4437533" cy="2526604"/>
          </a:xfrm>
          <a:prstGeom prst="rect">
            <a:avLst/>
          </a:prstGeom>
          <a:noFill/>
          <a:ln w="9525">
            <a:noFill/>
            <a:miter lim="800000"/>
            <a:headEnd/>
            <a:tailEnd/>
          </a:ln>
        </p:spPr>
      </p:pic>
      <p:pic>
        <p:nvPicPr>
          <p:cNvPr id="7" name="Inhaltsplatzhalt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355850" y="2888940"/>
            <a:ext cx="4437533" cy="2526604"/>
          </a:xfrm>
          <a:prstGeom prst="rect">
            <a:avLst/>
          </a:prstGeom>
          <a:noFill/>
          <a:ln w="9525">
            <a:noFill/>
            <a:miter lim="800000"/>
            <a:headEnd/>
            <a:tailEnd/>
          </a:ln>
        </p:spPr>
      </p:pic>
      <p:sp>
        <p:nvSpPr>
          <p:cNvPr id="9" name="Titel 1"/>
          <p:cNvSpPr txBox="1">
            <a:spLocks/>
          </p:cNvSpPr>
          <p:nvPr/>
        </p:nvSpPr>
        <p:spPr>
          <a:xfrm>
            <a:off x="2355850" y="0"/>
            <a:ext cx="4433888" cy="953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altLang="de-DE" sz="1800" b="1" kern="0" dirty="0" smtClean="0"/>
              <a:t>Lösungsansatz</a:t>
            </a:r>
          </a:p>
        </p:txBody>
      </p:sp>
    </p:spTree>
    <p:extLst>
      <p:ext uri="{BB962C8B-B14F-4D97-AF65-F5344CB8AC3E}">
        <p14:creationId xmlns:p14="http://schemas.microsoft.com/office/powerpoint/2010/main" val="102721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smtClean="0">
                <a:solidFill>
                  <a:srgbClr val="FF6600"/>
                </a:solidFill>
              </a:rPr>
              <a:t>Werkzeugspezifische Anpassung des Spezialisierungskonzeptes</a:t>
            </a:r>
          </a:p>
          <a:p>
            <a:pPr marL="355600" lvl="1" indent="-355600"/>
            <a:r>
              <a:rPr lang="de-DE" dirty="0" smtClean="0"/>
              <a:t>Varianten im Systemverhalten können mittels </a:t>
            </a:r>
            <a:r>
              <a:rPr lang="de-DE" dirty="0" smtClean="0"/>
              <a:t>Spezialisierung über </a:t>
            </a:r>
            <a:r>
              <a:rPr lang="de-DE" dirty="0" smtClean="0"/>
              <a:t>Blöcke modelliert werden:</a:t>
            </a:r>
          </a:p>
          <a:p>
            <a:pPr>
              <a:buFont typeface="Wingdings" panose="05000000000000000000" pitchFamily="2" charset="2"/>
              <a:buChar char="Ø"/>
            </a:pPr>
            <a:endParaRPr lang="de-DE" dirty="0"/>
          </a:p>
          <a:p>
            <a:pPr>
              <a:buFont typeface="Wingdings" panose="05000000000000000000" pitchFamily="2" charset="2"/>
              <a:buChar char="Ø"/>
            </a:pPr>
            <a:endParaRPr lang="de-DE" dirty="0"/>
          </a:p>
          <a:p>
            <a:pPr>
              <a:buFont typeface="Wingdings" panose="05000000000000000000" pitchFamily="2" charset="2"/>
              <a:buChar char="Ø"/>
            </a:pPr>
            <a:endParaRPr lang="de-DE" dirty="0" smtClean="0"/>
          </a:p>
          <a:p>
            <a:pPr marL="355600" lvl="1" indent="-355600">
              <a:buNone/>
            </a:pPr>
            <a:endParaRPr lang="de-DE" dirty="0" smtClean="0"/>
          </a:p>
          <a:p>
            <a:pPr marL="355600" lvl="1" indent="-355600">
              <a:buNone/>
            </a:pPr>
            <a:endParaRPr lang="de-DE" dirty="0" smtClean="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312" y="2708920"/>
            <a:ext cx="6793612" cy="2624691"/>
          </a:xfrm>
          <a:prstGeom prst="rect">
            <a:avLst/>
          </a:prstGeom>
        </p:spPr>
      </p:pic>
      <p:sp>
        <p:nvSpPr>
          <p:cNvPr id="10" name="Titel 1"/>
          <p:cNvSpPr txBox="1">
            <a:spLocks/>
          </p:cNvSpPr>
          <p:nvPr/>
        </p:nvSpPr>
        <p:spPr>
          <a:xfrm>
            <a:off x="2355850" y="0"/>
            <a:ext cx="4433888" cy="953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altLang="de-DE" sz="1800" b="1" kern="0" dirty="0" smtClean="0"/>
              <a:t>Lösungsansatz</a:t>
            </a:r>
          </a:p>
        </p:txBody>
      </p:sp>
    </p:spTree>
    <p:extLst>
      <p:ext uri="{BB962C8B-B14F-4D97-AF65-F5344CB8AC3E}">
        <p14:creationId xmlns:p14="http://schemas.microsoft.com/office/powerpoint/2010/main" val="327779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smtClean="0">
                <a:solidFill>
                  <a:srgbClr val="FF6600"/>
                </a:solidFill>
              </a:rPr>
              <a:t>Werkzeugspezifische Anpassung des Spezialisierungskonzeptes</a:t>
            </a:r>
          </a:p>
          <a:p>
            <a:pPr marL="342900" lvl="1" indent="-342900"/>
            <a:r>
              <a:rPr lang="de-DE" dirty="0" smtClean="0"/>
              <a:t>Eine Spezialisierung von Verhaltenselementen kann durch den „Umweg“ der Spezialisierung von Blöcken vorgenommen werden.</a:t>
            </a:r>
          </a:p>
        </p:txBody>
      </p:sp>
      <p:pic>
        <p:nvPicPr>
          <p:cNvPr id="6" name="Inhaltsplatzhalt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60683" y="2438890"/>
            <a:ext cx="7409425" cy="3285365"/>
          </a:xfrm>
          <a:prstGeom prst="rect">
            <a:avLst/>
          </a:prstGeom>
          <a:noFill/>
          <a:ln w="9525">
            <a:noFill/>
            <a:miter lim="800000"/>
            <a:headEnd/>
            <a:tailEnd/>
          </a:ln>
        </p:spPr>
      </p:pic>
      <p:sp>
        <p:nvSpPr>
          <p:cNvPr id="10" name="Titel 1"/>
          <p:cNvSpPr txBox="1">
            <a:spLocks/>
          </p:cNvSpPr>
          <p:nvPr/>
        </p:nvSpPr>
        <p:spPr>
          <a:xfrm>
            <a:off x="2355850" y="0"/>
            <a:ext cx="4433888" cy="953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altLang="de-DE" sz="1800" b="1" kern="0" dirty="0" smtClean="0"/>
              <a:t>Lösungsansatz</a:t>
            </a:r>
          </a:p>
        </p:txBody>
      </p:sp>
    </p:spTree>
    <p:extLst>
      <p:ext uri="{BB962C8B-B14F-4D97-AF65-F5344CB8AC3E}">
        <p14:creationId xmlns:p14="http://schemas.microsoft.com/office/powerpoint/2010/main" val="36903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16049" y="1133745"/>
            <a:ext cx="8642350" cy="5184775"/>
          </a:xfrm>
        </p:spPr>
        <p:txBody>
          <a:bodyPr/>
          <a:lstStyle/>
          <a:p>
            <a:r>
              <a:rPr lang="de-DE" dirty="0" smtClean="0">
                <a:solidFill>
                  <a:srgbClr val="FF6600"/>
                </a:solidFill>
              </a:rPr>
              <a:t>Gegenüberstellung der Lösungen</a:t>
            </a:r>
          </a:p>
          <a:p>
            <a:pPr marL="6350" lvl="1" indent="0">
              <a:buNone/>
            </a:pPr>
            <a:r>
              <a:rPr lang="de-DE" dirty="0" smtClean="0"/>
              <a:t>SysML-konformes Konzept:                   Werkzeugtechnisches Konzept:</a:t>
            </a:r>
          </a:p>
          <a:p>
            <a:pPr marL="0" lvl="1" indent="0">
              <a:buNone/>
            </a:pPr>
            <a:endParaRPr lang="de-DE" dirty="0" smtClean="0"/>
          </a:p>
          <a:p>
            <a:pPr marL="0" lvl="1" indent="0">
              <a:buNone/>
            </a:pPr>
            <a:endParaRPr lang="de-DE" dirty="0" smtClean="0"/>
          </a:p>
          <a:p>
            <a:pPr marL="0" lvl="1" indent="0">
              <a:buNone/>
            </a:pPr>
            <a:endParaRPr lang="de-DE" dirty="0" smtClean="0"/>
          </a:p>
          <a:p>
            <a:pPr marL="0" lvl="1" indent="0">
              <a:buNone/>
            </a:pPr>
            <a:endParaRPr lang="de-DE" dirty="0" smtClean="0"/>
          </a:p>
          <a:p>
            <a:pPr marL="0" lvl="1" indent="0">
              <a:buNone/>
            </a:pPr>
            <a:endParaRPr lang="de-DE" dirty="0" smtClean="0"/>
          </a:p>
          <a:p>
            <a:pPr marL="0" lvl="1" indent="0">
              <a:buNone/>
            </a:pPr>
            <a:endParaRPr lang="de-DE" dirty="0" smtClean="0"/>
          </a:p>
          <a:p>
            <a:pPr marL="0" lvl="1" indent="0">
              <a:buNone/>
            </a:pPr>
            <a:endParaRPr lang="de-DE" dirty="0"/>
          </a:p>
          <a:p>
            <a:pPr marL="0" lvl="1" indent="0">
              <a:buNone/>
            </a:pPr>
            <a:endParaRPr lang="de-DE" dirty="0" smtClean="0"/>
          </a:p>
          <a:p>
            <a:pPr marL="0" lvl="1" indent="0">
              <a:buNone/>
            </a:pPr>
            <a:endParaRPr lang="de-DE" dirty="0"/>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592" y="2016059"/>
            <a:ext cx="3159971" cy="3015335"/>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5817" y="2016059"/>
            <a:ext cx="2846584" cy="1637885"/>
          </a:xfrm>
          <a:prstGeom prst="rect">
            <a:avLst/>
          </a:prstGeom>
          <a:solidFill>
            <a:schemeClr val="bg1"/>
          </a:solidFill>
        </p:spPr>
      </p:pic>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25817" y="2016060"/>
            <a:ext cx="2846584" cy="3033120"/>
          </a:xfrm>
          <a:prstGeom prst="rect">
            <a:avLst/>
          </a:prstGeom>
          <a:solidFill>
            <a:schemeClr val="bg1"/>
          </a:solidFill>
        </p:spPr>
      </p:pic>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25817" y="2016060"/>
            <a:ext cx="2846584" cy="3033120"/>
          </a:xfrm>
          <a:prstGeom prst="rect">
            <a:avLst/>
          </a:prstGeom>
          <a:solidFill>
            <a:schemeClr val="bg1"/>
          </a:solidFill>
        </p:spPr>
      </p:pic>
      <p:sp>
        <p:nvSpPr>
          <p:cNvPr id="7" name="Textfeld 6"/>
          <p:cNvSpPr txBox="1"/>
          <p:nvPr/>
        </p:nvSpPr>
        <p:spPr>
          <a:xfrm>
            <a:off x="188779" y="4869160"/>
            <a:ext cx="8766441" cy="1754326"/>
          </a:xfrm>
          <a:prstGeom prst="rect">
            <a:avLst/>
          </a:prstGeom>
          <a:noFill/>
        </p:spPr>
        <p:txBody>
          <a:bodyPr wrap="square" rtlCol="0">
            <a:spAutoFit/>
          </a:bodyPr>
          <a:lstStyle/>
          <a:p>
            <a:pPr marL="342900" indent="-342900">
              <a:buFont typeface="Wingdings" panose="05000000000000000000" pitchFamily="2" charset="2"/>
              <a:buChar char="§"/>
            </a:pPr>
            <a:endParaRPr lang="de-DE" sz="1800" dirty="0" smtClean="0"/>
          </a:p>
          <a:p>
            <a:pPr marL="342900" indent="-342900">
              <a:buFont typeface="Wingdings" panose="05000000000000000000" pitchFamily="2" charset="2"/>
              <a:buChar char="§"/>
            </a:pPr>
            <a:r>
              <a:rPr lang="de-DE" sz="1800" dirty="0" smtClean="0"/>
              <a:t>Ein </a:t>
            </a:r>
            <a:r>
              <a:rPr lang="de-DE" sz="1800" dirty="0"/>
              <a:t>mit der SysML 1.4 konformes Konzept zur Variantenmodellierung </a:t>
            </a:r>
            <a:r>
              <a:rPr lang="de-DE" sz="1800" dirty="0" smtClean="0"/>
              <a:t>ist </a:t>
            </a:r>
            <a:r>
              <a:rPr lang="de-DE" sz="1800" dirty="0"/>
              <a:t>syntaktisch und semantisch korrekt </a:t>
            </a:r>
            <a:r>
              <a:rPr lang="de-DE" sz="1800" dirty="0" smtClean="0"/>
              <a:t>formulierbar, aber nicht werkzeugtechnisch umzusetzen.</a:t>
            </a:r>
          </a:p>
          <a:p>
            <a:pPr marL="342900" indent="-342900">
              <a:buFont typeface="Wingdings" panose="05000000000000000000" pitchFamily="2" charset="2"/>
              <a:buChar char="§"/>
            </a:pPr>
            <a:r>
              <a:rPr lang="de-DE" sz="1800" dirty="0" smtClean="0"/>
              <a:t>Werkzeugtechnische Lösung: eine Verhaltensbeschreibung </a:t>
            </a:r>
            <a:r>
              <a:rPr lang="de-DE" sz="1800" dirty="0"/>
              <a:t>einem Block </a:t>
            </a:r>
            <a:r>
              <a:rPr lang="de-DE" sz="1800" dirty="0" smtClean="0"/>
              <a:t>zuordnen.</a:t>
            </a:r>
            <a:endParaRPr lang="de-DE" sz="1800" dirty="0"/>
          </a:p>
        </p:txBody>
      </p:sp>
      <p:sp>
        <p:nvSpPr>
          <p:cNvPr id="10" name="Titel 1"/>
          <p:cNvSpPr txBox="1">
            <a:spLocks/>
          </p:cNvSpPr>
          <p:nvPr/>
        </p:nvSpPr>
        <p:spPr>
          <a:xfrm>
            <a:off x="2355850" y="0"/>
            <a:ext cx="4433888" cy="953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altLang="de-DE" sz="1800" b="1" kern="0" dirty="0" smtClean="0"/>
              <a:t>Lösungsansatz</a:t>
            </a:r>
          </a:p>
        </p:txBody>
      </p:sp>
    </p:spTree>
    <p:extLst>
      <p:ext uri="{BB962C8B-B14F-4D97-AF65-F5344CB8AC3E}">
        <p14:creationId xmlns:p14="http://schemas.microsoft.com/office/powerpoint/2010/main" val="252591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r>
              <a:rPr lang="de-DE" dirty="0">
                <a:solidFill>
                  <a:srgbClr val="FF6600"/>
                </a:solidFill>
              </a:rPr>
              <a:t>Modellierung  des varianten Systemverhaltens von Kabinen-Handtelefonen mit dem Werkzeug IBM Rational Rhapsody</a:t>
            </a:r>
          </a:p>
          <a:p>
            <a:pPr>
              <a:buFont typeface="Wingdings" panose="05000000000000000000" pitchFamily="2" charset="2"/>
              <a:buChar char="Ø"/>
            </a:pPr>
            <a:endParaRPr lang="de-DE" dirty="0"/>
          </a:p>
          <a:p>
            <a:pPr>
              <a:buFont typeface="Wingdings" panose="05000000000000000000" pitchFamily="2" charset="2"/>
              <a:buChar char="Ø"/>
            </a:pPr>
            <a:endParaRPr lang="de-DE" dirty="0"/>
          </a:p>
        </p:txBody>
      </p:sp>
      <p:sp>
        <p:nvSpPr>
          <p:cNvPr id="12" name="Titel 1"/>
          <p:cNvSpPr txBox="1">
            <a:spLocks/>
          </p:cNvSpPr>
          <p:nvPr/>
        </p:nvSpPr>
        <p:spPr>
          <a:xfrm>
            <a:off x="2355850" y="0"/>
            <a:ext cx="4433888" cy="953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altLang="de-DE" sz="1800" b="1" kern="0" dirty="0" smtClean="0"/>
              <a:t>Lösungsansatz</a:t>
            </a:r>
          </a:p>
        </p:txBody>
      </p:sp>
      <p:pic>
        <p:nvPicPr>
          <p:cNvPr id="5123" name="Picture 3" descr="Bild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366" y="2077237"/>
            <a:ext cx="8570119" cy="411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p:nvSpPr>
        <p:spPr>
          <a:xfrm>
            <a:off x="4391285" y="3505935"/>
            <a:ext cx="1170131" cy="6310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2276051" y="4284095"/>
            <a:ext cx="1035115" cy="4102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1330946" y="5544234"/>
            <a:ext cx="1170130" cy="4950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861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r>
              <a:rPr lang="de-DE" dirty="0">
                <a:solidFill>
                  <a:srgbClr val="FF6600"/>
                </a:solidFill>
              </a:rPr>
              <a:t>Simulation des varianten Systemverhaltens mit dem Werkzeug</a:t>
            </a:r>
            <a:br>
              <a:rPr lang="de-DE" dirty="0">
                <a:solidFill>
                  <a:srgbClr val="FF6600"/>
                </a:solidFill>
              </a:rPr>
            </a:br>
            <a:r>
              <a:rPr lang="de-DE" dirty="0">
                <a:solidFill>
                  <a:srgbClr val="FF6600"/>
                </a:solidFill>
              </a:rPr>
              <a:t>IBM Rhapsody zur </a:t>
            </a:r>
            <a:r>
              <a:rPr lang="de-DE" dirty="0" smtClean="0">
                <a:solidFill>
                  <a:srgbClr val="FF6600"/>
                </a:solidFill>
              </a:rPr>
              <a:t>Validierung</a:t>
            </a:r>
          </a:p>
          <a:p>
            <a:pPr marL="449263" lvl="1" indent="-449263"/>
            <a:r>
              <a:rPr lang="de-DE" dirty="0" smtClean="0"/>
              <a:t>Simulation von Varianten ist in IBM Rational Rhapsody grundsätzlich möglich.</a:t>
            </a:r>
          </a:p>
          <a:p>
            <a:pPr marL="449263" lvl="1" indent="-449263"/>
            <a:r>
              <a:rPr lang="de-DE" dirty="0" smtClean="0"/>
              <a:t>Problem: Compiler </a:t>
            </a:r>
            <a:r>
              <a:rPr lang="de-DE" dirty="0"/>
              <a:t>vernachlässigt bei der Codeerstellung für die Varianten </a:t>
            </a:r>
            <a:r>
              <a:rPr lang="de-DE" dirty="0" smtClean="0"/>
              <a:t>den </a:t>
            </a:r>
            <a:r>
              <a:rPr lang="de-DE" dirty="0"/>
              <a:t>Basis-Anteil des </a:t>
            </a:r>
            <a:r>
              <a:rPr lang="de-DE" dirty="0" smtClean="0"/>
              <a:t>Systems, was zu Fehlermeldungen führt.</a:t>
            </a:r>
          </a:p>
          <a:p>
            <a:pPr marL="449263" lvl="1" indent="-449263"/>
            <a:r>
              <a:rPr lang="de-DE" dirty="0" smtClean="0"/>
              <a:t>Lösung: Verwendung der Stereotypen: </a:t>
            </a:r>
            <a:r>
              <a:rPr lang="de-DE" i="1" kern="1200" dirty="0" err="1">
                <a:solidFill>
                  <a:schemeClr val="tx1"/>
                </a:solidFill>
                <a:latin typeface="Arial" charset="0"/>
              </a:rPr>
              <a:t>Static</a:t>
            </a:r>
            <a:r>
              <a:rPr lang="de-DE" kern="1200" dirty="0">
                <a:solidFill>
                  <a:schemeClr val="tx1"/>
                </a:solidFill>
                <a:latin typeface="Arial" charset="0"/>
              </a:rPr>
              <a:t> und </a:t>
            </a:r>
            <a:r>
              <a:rPr lang="de-DE" i="1" kern="1200" dirty="0" err="1">
                <a:solidFill>
                  <a:schemeClr val="tx1"/>
                </a:solidFill>
                <a:latin typeface="Arial" charset="0"/>
              </a:rPr>
              <a:t>Varies</a:t>
            </a:r>
            <a:r>
              <a:rPr lang="de-DE" i="1" kern="1200" dirty="0">
                <a:solidFill>
                  <a:schemeClr val="tx1"/>
                </a:solidFill>
                <a:latin typeface="Arial" charset="0"/>
              </a:rPr>
              <a:t> </a:t>
            </a:r>
            <a:r>
              <a:rPr lang="de-DE" i="1" kern="1200" dirty="0" smtClean="0">
                <a:solidFill>
                  <a:schemeClr val="tx1"/>
                </a:solidFill>
                <a:latin typeface="Arial" charset="0"/>
              </a:rPr>
              <a:t/>
            </a:r>
            <a:br>
              <a:rPr lang="de-DE" i="1" kern="1200" dirty="0" smtClean="0">
                <a:solidFill>
                  <a:schemeClr val="tx1"/>
                </a:solidFill>
                <a:latin typeface="Arial" charset="0"/>
              </a:rPr>
            </a:br>
            <a:endParaRPr lang="de-DE" dirty="0"/>
          </a:p>
        </p:txBody>
      </p:sp>
      <p:sp>
        <p:nvSpPr>
          <p:cNvPr id="4" name="Textfeld 3"/>
          <p:cNvSpPr txBox="1"/>
          <p:nvPr/>
        </p:nvSpPr>
        <p:spPr>
          <a:xfrm>
            <a:off x="2659288" y="79200"/>
            <a:ext cx="3825425" cy="646331"/>
          </a:xfrm>
          <a:prstGeom prst="rect">
            <a:avLst/>
          </a:prstGeom>
          <a:noFill/>
        </p:spPr>
        <p:txBody>
          <a:bodyPr wrap="square" rtlCol="0" anchor="ctr">
            <a:spAutoFit/>
          </a:bodyPr>
          <a:lstStyle/>
          <a:p>
            <a:pPr algn="ctr"/>
            <a:r>
              <a:rPr lang="de-DE" sz="1800" b="1" dirty="0" smtClean="0"/>
              <a:t>Simulation varianten Systemverhaltens</a:t>
            </a:r>
            <a:endParaRPr lang="de-DE" sz="1800" b="1" dirty="0"/>
          </a:p>
        </p:txBody>
      </p:sp>
      <p:pic>
        <p:nvPicPr>
          <p:cNvPr id="5" name="Picture 2" descr="BD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580" y="3866517"/>
            <a:ext cx="6165685" cy="2674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882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r>
              <a:rPr lang="de-DE" dirty="0" smtClean="0">
                <a:solidFill>
                  <a:srgbClr val="FF6600"/>
                </a:solidFill>
              </a:rPr>
              <a:t>Simulation des varianten Systemverhaltens in IBM Rhapsody zur Validierung</a:t>
            </a:r>
          </a:p>
          <a:p>
            <a:pPr marL="449263" lvl="1" indent="-449263"/>
            <a:r>
              <a:rPr lang="de-DE" i="1" dirty="0" err="1"/>
              <a:t>Static</a:t>
            </a:r>
            <a:r>
              <a:rPr lang="de-DE" dirty="0"/>
              <a:t> liefert die notwendige Information, dass bei der Erzeugung von Quellcode für ein Variantenmodell diese statischen Basiselemente zuzüglich der jeweiligen differenzierenden Anteile zur Simulation herangezogen werden müssen. </a:t>
            </a:r>
            <a:endParaRPr lang="de-DE" i="1" dirty="0" smtClean="0"/>
          </a:p>
          <a:p>
            <a:pPr marL="449263" lvl="1" indent="-449263"/>
            <a:r>
              <a:rPr lang="de-DE" i="1" dirty="0" err="1" smtClean="0"/>
              <a:t>Varies</a:t>
            </a:r>
            <a:r>
              <a:rPr lang="de-DE" dirty="0" smtClean="0"/>
              <a:t> </a:t>
            </a:r>
            <a:r>
              <a:rPr lang="de-DE" dirty="0"/>
              <a:t>liefert für eine Simulation die notwendige Information, dass ein Block mit dem Stereotypen </a:t>
            </a:r>
            <a:r>
              <a:rPr lang="de-DE" i="1" dirty="0" err="1"/>
              <a:t>VariationPoint</a:t>
            </a:r>
            <a:r>
              <a:rPr lang="de-DE" dirty="0"/>
              <a:t> Varianten enthält. </a:t>
            </a:r>
            <a:endParaRPr lang="de-DE" dirty="0" smtClean="0"/>
          </a:p>
          <a:p>
            <a:pPr marL="0" indent="0"/>
            <a:endParaRPr lang="de-DE" dirty="0"/>
          </a:p>
        </p:txBody>
      </p:sp>
      <p:sp>
        <p:nvSpPr>
          <p:cNvPr id="4" name="Textfeld 3"/>
          <p:cNvSpPr txBox="1"/>
          <p:nvPr/>
        </p:nvSpPr>
        <p:spPr>
          <a:xfrm>
            <a:off x="2659288" y="79200"/>
            <a:ext cx="3825425" cy="646331"/>
          </a:xfrm>
          <a:prstGeom prst="rect">
            <a:avLst/>
          </a:prstGeom>
          <a:noFill/>
        </p:spPr>
        <p:txBody>
          <a:bodyPr wrap="square" rtlCol="0" anchor="ctr">
            <a:spAutoFit/>
          </a:bodyPr>
          <a:lstStyle/>
          <a:p>
            <a:pPr algn="ctr"/>
            <a:r>
              <a:rPr lang="de-DE" sz="1800" b="1" dirty="0" smtClean="0"/>
              <a:t>Simulation varianten Systemverhaltens</a:t>
            </a:r>
            <a:endParaRPr lang="de-DE" sz="1800" b="1" dirty="0"/>
          </a:p>
        </p:txBody>
      </p:sp>
      <p:pic>
        <p:nvPicPr>
          <p:cNvPr id="5" name="Picture 2" descr="BD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580" y="3866517"/>
            <a:ext cx="6165685" cy="2674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2757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lvl="1" indent="0">
              <a:buNone/>
            </a:pPr>
            <a:r>
              <a:rPr lang="de-DE" b="1" dirty="0" smtClean="0">
                <a:solidFill>
                  <a:srgbClr val="FF6600"/>
                </a:solidFill>
              </a:rPr>
              <a:t>Anwendbarkeit </a:t>
            </a:r>
            <a:br>
              <a:rPr lang="de-DE" b="1" dirty="0" smtClean="0">
                <a:solidFill>
                  <a:srgbClr val="FF6600"/>
                </a:solidFill>
              </a:rPr>
            </a:br>
            <a:r>
              <a:rPr lang="de-DE" dirty="0" smtClean="0"/>
              <a:t>Modellierung von Passagieranzeigen</a:t>
            </a:r>
          </a:p>
          <a:p>
            <a:pPr marL="0" lvl="1" indent="0">
              <a:buNone/>
            </a:pPr>
            <a:endParaRPr lang="de-DE" dirty="0" smtClean="0"/>
          </a:p>
          <a:p>
            <a:pPr marL="0" lvl="1" indent="0">
              <a:buNone/>
            </a:pPr>
            <a:endParaRPr lang="de-DE" dirty="0"/>
          </a:p>
          <a:p>
            <a:pPr marL="0" lvl="1" indent="0">
              <a:buNone/>
            </a:pPr>
            <a:endParaRPr lang="de-DE" dirty="0" smtClean="0"/>
          </a:p>
          <a:p>
            <a:pPr marL="0" lvl="1" indent="0">
              <a:buNone/>
            </a:pPr>
            <a:endParaRPr lang="de-DE" dirty="0" smtClean="0"/>
          </a:p>
          <a:p>
            <a:pPr marL="0" lvl="1" indent="0">
              <a:buNone/>
            </a:pPr>
            <a:endParaRPr lang="de-DE" dirty="0"/>
          </a:p>
          <a:p>
            <a:pPr marL="0" lvl="1" indent="0">
              <a:buNone/>
            </a:pPr>
            <a:endParaRPr lang="de-DE" dirty="0" smtClean="0"/>
          </a:p>
          <a:p>
            <a:pPr marL="0" lvl="1" indent="0">
              <a:buNone/>
            </a:pPr>
            <a:endParaRPr lang="de-DE" dirty="0" smtClean="0"/>
          </a:p>
          <a:p>
            <a:pPr marL="0" lvl="1" indent="0">
              <a:buNone/>
            </a:pPr>
            <a:endParaRPr lang="de-DE" b="1" dirty="0" smtClean="0"/>
          </a:p>
          <a:p>
            <a:pPr marL="0" lvl="1" indent="0">
              <a:buNone/>
            </a:pPr>
            <a:r>
              <a:rPr lang="de-DE" b="1" dirty="0" smtClean="0"/>
              <a:t>Ergebnis:</a:t>
            </a:r>
          </a:p>
          <a:p>
            <a:pPr marL="342900" lvl="1" indent="-342900"/>
            <a:r>
              <a:rPr lang="de-DE" dirty="0" smtClean="0"/>
              <a:t>Passagieranzeige konnte mit dem Konzept zur Variantenmodellierung erfolgreich angewendet werden.</a:t>
            </a:r>
            <a:endParaRPr lang="de-DE" dirty="0"/>
          </a:p>
          <a:p>
            <a:pPr marL="342900" lvl="1" indent="-342900"/>
            <a:r>
              <a:rPr lang="de-DE" dirty="0" smtClean="0"/>
              <a:t>Simulation varianten Systemverhaltens für andere Systeme ist möglich.</a:t>
            </a:r>
          </a:p>
        </p:txBody>
      </p:sp>
      <p:sp>
        <p:nvSpPr>
          <p:cNvPr id="4" name="Textfeld 3"/>
          <p:cNvSpPr txBox="1"/>
          <p:nvPr/>
        </p:nvSpPr>
        <p:spPr>
          <a:xfrm>
            <a:off x="3857670" y="288000"/>
            <a:ext cx="1428660" cy="369332"/>
          </a:xfrm>
          <a:prstGeom prst="rect">
            <a:avLst/>
          </a:prstGeom>
          <a:noFill/>
        </p:spPr>
        <p:txBody>
          <a:bodyPr wrap="none" rtlCol="0">
            <a:spAutoFit/>
          </a:bodyPr>
          <a:lstStyle/>
          <a:p>
            <a:pPr algn="ctr"/>
            <a:r>
              <a:rPr lang="de-DE" sz="1800" b="1" dirty="0" smtClean="0"/>
              <a:t>Validierung</a:t>
            </a:r>
            <a:endParaRPr lang="de-DE" sz="1800" b="1" dirty="0"/>
          </a:p>
        </p:txBody>
      </p:sp>
      <p:pic>
        <p:nvPicPr>
          <p:cNvPr id="16" name="Grafik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556" y="1974954"/>
            <a:ext cx="8527914" cy="2794341"/>
          </a:xfrm>
          <a:prstGeom prst="rect">
            <a:avLst/>
          </a:prstGeom>
        </p:spPr>
      </p:pic>
      <p:pic>
        <p:nvPicPr>
          <p:cNvPr id="14" name="Grafik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034" y="2708920"/>
            <a:ext cx="2861632" cy="2060375"/>
          </a:xfrm>
          <a:prstGeom prst="rect">
            <a:avLst/>
          </a:prstGeom>
        </p:spPr>
      </p:pic>
      <p:pic>
        <p:nvPicPr>
          <p:cNvPr id="13" name="Grafi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682" y="2708920"/>
            <a:ext cx="2885153" cy="2060375"/>
          </a:xfrm>
          <a:prstGeom prst="rect">
            <a:avLst/>
          </a:prstGeom>
        </p:spPr>
      </p:pic>
      <p:pic>
        <p:nvPicPr>
          <p:cNvPr id="15" name="Grafik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2169" y="2708920"/>
            <a:ext cx="2880161" cy="2060375"/>
          </a:xfrm>
          <a:prstGeom prst="rect">
            <a:avLst/>
          </a:prstGeom>
        </p:spPr>
      </p:pic>
    </p:spTree>
    <p:extLst>
      <p:ext uri="{BB962C8B-B14F-4D97-AF65-F5344CB8AC3E}">
        <p14:creationId xmlns:p14="http://schemas.microsoft.com/office/powerpoint/2010/main" val="2424771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50824" y="1196975"/>
            <a:ext cx="8641656" cy="5184775"/>
          </a:xfrm>
        </p:spPr>
        <p:txBody>
          <a:bodyPr/>
          <a:lstStyle/>
          <a:p>
            <a:pPr>
              <a:spcBef>
                <a:spcPts val="0"/>
              </a:spcBef>
            </a:pPr>
            <a:r>
              <a:rPr lang="de-DE" dirty="0" smtClean="0">
                <a:solidFill>
                  <a:srgbClr val="FF6600"/>
                </a:solidFill>
              </a:rPr>
              <a:t>Entwicklung eines Kabinenhandtelefons</a:t>
            </a:r>
            <a:endParaRPr lang="de-DE" sz="800" dirty="0" smtClean="0"/>
          </a:p>
        </p:txBody>
      </p:sp>
      <p:sp>
        <p:nvSpPr>
          <p:cNvPr id="3" name="Titel 1"/>
          <p:cNvSpPr txBox="1">
            <a:spLocks/>
          </p:cNvSpPr>
          <p:nvPr/>
        </p:nvSpPr>
        <p:spPr>
          <a:xfrm>
            <a:off x="2355850" y="0"/>
            <a:ext cx="4433888" cy="953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de-DE" altLang="de-DE" sz="1800" b="1" kern="0" dirty="0" smtClean="0"/>
          </a:p>
          <a:p>
            <a:r>
              <a:rPr lang="de-DE" altLang="de-DE" sz="1800" b="1" kern="0" dirty="0" smtClean="0"/>
              <a:t>Motivation</a:t>
            </a:r>
          </a:p>
        </p:txBody>
      </p:sp>
      <p:grpSp>
        <p:nvGrpSpPr>
          <p:cNvPr id="11" name="Gruppieren 10"/>
          <p:cNvGrpSpPr/>
          <p:nvPr/>
        </p:nvGrpSpPr>
        <p:grpSpPr>
          <a:xfrm>
            <a:off x="403541" y="4548580"/>
            <a:ext cx="2458269" cy="1535715"/>
            <a:chOff x="231603" y="4233591"/>
            <a:chExt cx="2793776" cy="2289536"/>
          </a:xfrm>
        </p:grpSpPr>
        <p:sp>
          <p:nvSpPr>
            <p:cNvPr id="9" name="Flussdiagramm: Alternativer Prozess 8"/>
            <p:cNvSpPr/>
            <p:nvPr/>
          </p:nvSpPr>
          <p:spPr>
            <a:xfrm>
              <a:off x="231603" y="4233591"/>
              <a:ext cx="2793776" cy="2289536"/>
            </a:xfrm>
            <a:prstGeom prst="flowChartAlternateProcess">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dirty="0" smtClean="0">
                  <a:solidFill>
                    <a:srgbClr val="000000"/>
                  </a:solidFill>
                </a:rPr>
                <a:t>Simulation</a:t>
              </a:r>
              <a:endParaRPr lang="de-DE" dirty="0">
                <a:solidFill>
                  <a:srgbClr val="00000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145" y="4977099"/>
              <a:ext cx="1655569" cy="1458617"/>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sp>
        <p:nvSpPr>
          <p:cNvPr id="19" name="Flussdiagramm: Alternativer Prozess 18"/>
          <p:cNvSpPr/>
          <p:nvPr/>
        </p:nvSpPr>
        <p:spPr>
          <a:xfrm>
            <a:off x="4617005" y="1786919"/>
            <a:ext cx="4365485" cy="4477396"/>
          </a:xfrm>
          <a:prstGeom prst="flowChartAlternateProcess">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dirty="0" smtClean="0">
                <a:solidFill>
                  <a:srgbClr val="000000"/>
                </a:solidFill>
              </a:rPr>
              <a:t> Kabinen-Handtelefon 2</a:t>
            </a:r>
            <a:endParaRPr lang="de-DE" dirty="0">
              <a:solidFill>
                <a:srgbClr val="000000"/>
              </a:solidFill>
            </a:endParaRPr>
          </a:p>
        </p:txBody>
      </p:sp>
      <p:sp>
        <p:nvSpPr>
          <p:cNvPr id="20" name="Flussdiagramm: Alternativer Prozess 19"/>
          <p:cNvSpPr/>
          <p:nvPr/>
        </p:nvSpPr>
        <p:spPr>
          <a:xfrm>
            <a:off x="268905" y="1786919"/>
            <a:ext cx="4213086" cy="4477396"/>
          </a:xfrm>
          <a:prstGeom prst="flowChartAlternateProcess">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dirty="0" smtClean="0">
                <a:solidFill>
                  <a:srgbClr val="000000"/>
                </a:solidFill>
              </a:rPr>
              <a:t> Kabinen-Handtelefon 1</a:t>
            </a:r>
            <a:endParaRPr lang="de-DE" dirty="0">
              <a:solidFill>
                <a:srgbClr val="000000"/>
              </a:solidFill>
            </a:endParaRPr>
          </a:p>
        </p:txBody>
      </p:sp>
      <p:sp>
        <p:nvSpPr>
          <p:cNvPr id="28" name="Flussdiagramm: Alternativer Prozess 27"/>
          <p:cNvSpPr/>
          <p:nvPr/>
        </p:nvSpPr>
        <p:spPr>
          <a:xfrm>
            <a:off x="6327195" y="2888940"/>
            <a:ext cx="2475275" cy="1569455"/>
          </a:xfrm>
          <a:prstGeom prst="flowChartAlternateProcess">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dirty="0" smtClean="0">
                <a:solidFill>
                  <a:srgbClr val="000000"/>
                </a:solidFill>
              </a:rPr>
              <a:t>SysML-Modell</a:t>
            </a:r>
            <a:br>
              <a:rPr lang="de-DE" dirty="0" smtClean="0">
                <a:solidFill>
                  <a:srgbClr val="000000"/>
                </a:solidFill>
              </a:rPr>
            </a:br>
            <a:r>
              <a:rPr lang="de-DE" sz="1800" dirty="0" smtClean="0">
                <a:solidFill>
                  <a:srgbClr val="000000"/>
                </a:solidFill>
              </a:rPr>
              <a:t>mit </a:t>
            </a:r>
            <a:r>
              <a:rPr lang="de-DE" sz="1800" b="1" dirty="0" smtClean="0">
                <a:solidFill>
                  <a:srgbClr val="000000"/>
                </a:solidFill>
              </a:rPr>
              <a:t>varianter</a:t>
            </a:r>
            <a:r>
              <a:rPr lang="de-DE" sz="1800" dirty="0" smtClean="0">
                <a:solidFill>
                  <a:srgbClr val="000000"/>
                </a:solidFill>
              </a:rPr>
              <a:t> Struktur und </a:t>
            </a:r>
            <a:r>
              <a:rPr lang="de-DE" sz="1800" b="1" dirty="0" smtClean="0">
                <a:solidFill>
                  <a:srgbClr val="000000"/>
                </a:solidFill>
              </a:rPr>
              <a:t>variantem</a:t>
            </a:r>
            <a:r>
              <a:rPr lang="de-DE" sz="1800" dirty="0" smtClean="0">
                <a:solidFill>
                  <a:srgbClr val="000000"/>
                </a:solidFill>
              </a:rPr>
              <a:t> Verhalten</a:t>
            </a:r>
          </a:p>
          <a:p>
            <a:pPr algn="ctr"/>
            <a:r>
              <a:rPr lang="de-DE" sz="1800" b="1" dirty="0" smtClean="0">
                <a:solidFill>
                  <a:srgbClr val="FF9900"/>
                </a:solidFill>
              </a:rPr>
              <a:t>WIE?</a:t>
            </a:r>
            <a:r>
              <a:rPr lang="de-DE" sz="2000" dirty="0" smtClean="0">
                <a:solidFill>
                  <a:srgbClr val="000000"/>
                </a:solidFill>
              </a:rPr>
              <a:t/>
            </a:r>
            <a:br>
              <a:rPr lang="de-DE" sz="2000" dirty="0" smtClean="0">
                <a:solidFill>
                  <a:srgbClr val="000000"/>
                </a:solidFill>
              </a:rPr>
            </a:br>
            <a:endParaRPr lang="de-DE" sz="2000" dirty="0" smtClean="0">
              <a:solidFill>
                <a:srgbClr val="000000"/>
              </a:solidFill>
            </a:endParaRPr>
          </a:p>
        </p:txBody>
      </p:sp>
      <p:sp>
        <p:nvSpPr>
          <p:cNvPr id="31" name="Flussdiagramm: Alternativer Prozess 30"/>
          <p:cNvSpPr/>
          <p:nvPr/>
        </p:nvSpPr>
        <p:spPr>
          <a:xfrm>
            <a:off x="6344201" y="4548580"/>
            <a:ext cx="2458269" cy="1535715"/>
          </a:xfrm>
          <a:prstGeom prst="flowChartAlternateProcess">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dirty="0" smtClean="0">
                <a:solidFill>
                  <a:srgbClr val="000000"/>
                </a:solidFill>
              </a:rPr>
              <a:t>Simulation </a:t>
            </a:r>
            <a:r>
              <a:rPr lang="de-DE" sz="1800" b="1" dirty="0" smtClean="0">
                <a:solidFill>
                  <a:srgbClr val="000000"/>
                </a:solidFill>
              </a:rPr>
              <a:t>varianten</a:t>
            </a:r>
            <a:r>
              <a:rPr lang="de-DE" sz="1800" dirty="0" smtClean="0">
                <a:solidFill>
                  <a:srgbClr val="000000"/>
                </a:solidFill>
              </a:rPr>
              <a:t> Systemverhaltens</a:t>
            </a:r>
          </a:p>
          <a:p>
            <a:pPr algn="ctr"/>
            <a:r>
              <a:rPr lang="de-DE" sz="1800" b="1" dirty="0" smtClean="0">
                <a:solidFill>
                  <a:srgbClr val="FF9900"/>
                </a:solidFill>
              </a:rPr>
              <a:t>WIE?</a:t>
            </a:r>
            <a:endParaRPr lang="de-DE" sz="1800" b="1" dirty="0">
              <a:solidFill>
                <a:srgbClr val="FF9900"/>
              </a:solidFill>
            </a:endParaRPr>
          </a:p>
        </p:txBody>
      </p:sp>
      <p:grpSp>
        <p:nvGrpSpPr>
          <p:cNvPr id="12" name="Gruppieren 11"/>
          <p:cNvGrpSpPr/>
          <p:nvPr/>
        </p:nvGrpSpPr>
        <p:grpSpPr>
          <a:xfrm>
            <a:off x="403541" y="2886454"/>
            <a:ext cx="2413264" cy="1569455"/>
            <a:chOff x="293765" y="2886454"/>
            <a:chExt cx="2475275" cy="1569455"/>
          </a:xfrm>
        </p:grpSpPr>
        <p:sp>
          <p:nvSpPr>
            <p:cNvPr id="5" name="Flussdiagramm: Alternativer Prozess 4"/>
            <p:cNvSpPr/>
            <p:nvPr/>
          </p:nvSpPr>
          <p:spPr>
            <a:xfrm>
              <a:off x="293765" y="2886454"/>
              <a:ext cx="2475275" cy="1569455"/>
            </a:xfrm>
            <a:prstGeom prst="flowChartAlternateProcess">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dirty="0" smtClean="0">
                  <a:solidFill>
                    <a:srgbClr val="000000"/>
                  </a:solidFill>
                </a:rPr>
                <a:t>SysML-Modell</a:t>
              </a:r>
              <a:endParaRPr lang="de-DE" dirty="0">
                <a:solidFill>
                  <a:srgbClr val="000000"/>
                </a:solidFill>
              </a:endParaRPr>
            </a:p>
          </p:txBody>
        </p:sp>
        <p:pic>
          <p:nvPicPr>
            <p:cNvPr id="33" name="Grafik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3383995"/>
              <a:ext cx="1161703" cy="172736"/>
            </a:xfrm>
            <a:prstGeom prst="rect">
              <a:avLst/>
            </a:prstGeom>
          </p:spPr>
        </p:pic>
      </p:grpSp>
      <p:sp>
        <p:nvSpPr>
          <p:cNvPr id="35" name="Textfeld 34"/>
          <p:cNvSpPr txBox="1"/>
          <p:nvPr/>
        </p:nvSpPr>
        <p:spPr>
          <a:xfrm>
            <a:off x="659859" y="1590324"/>
            <a:ext cx="1661891" cy="461665"/>
          </a:xfrm>
          <a:prstGeom prst="rect">
            <a:avLst/>
          </a:prstGeom>
          <a:solidFill>
            <a:schemeClr val="bg1"/>
          </a:solidFill>
        </p:spPr>
        <p:txBody>
          <a:bodyPr wrap="square" rtlCol="0">
            <a:spAutoFit/>
          </a:bodyPr>
          <a:lstStyle/>
          <a:p>
            <a:pPr algn="ctr"/>
            <a:r>
              <a:rPr lang="de-DE" dirty="0" smtClean="0"/>
              <a:t>Bekannt</a:t>
            </a:r>
            <a:endParaRPr lang="de-DE" dirty="0"/>
          </a:p>
        </p:txBody>
      </p:sp>
      <p:sp>
        <p:nvSpPr>
          <p:cNvPr id="38" name="Textfeld 37"/>
          <p:cNvSpPr txBox="1"/>
          <p:nvPr/>
        </p:nvSpPr>
        <p:spPr>
          <a:xfrm>
            <a:off x="4977045" y="1583795"/>
            <a:ext cx="1301851" cy="461665"/>
          </a:xfrm>
          <a:prstGeom prst="rect">
            <a:avLst/>
          </a:prstGeom>
          <a:solidFill>
            <a:schemeClr val="bg1"/>
          </a:solidFill>
        </p:spPr>
        <p:txBody>
          <a:bodyPr wrap="square" rtlCol="0">
            <a:spAutoFit/>
          </a:bodyPr>
          <a:lstStyle/>
          <a:p>
            <a:pPr algn="ctr"/>
            <a:r>
              <a:rPr lang="de-DE" dirty="0" smtClean="0"/>
              <a:t>Neu</a:t>
            </a:r>
            <a:endParaRPr lang="de-DE" dirty="0"/>
          </a:p>
        </p:txBody>
      </p:sp>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6665" y="3609020"/>
            <a:ext cx="1100518" cy="796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Grafik 21"/>
          <p:cNvPicPr/>
          <p:nvPr/>
        </p:nvPicPr>
        <p:blipFill rotWithShape="1">
          <a:blip r:embed="rId6" cstate="print">
            <a:extLst>
              <a:ext uri="{28A0092B-C50C-407E-A947-70E740481C1C}">
                <a14:useLocalDpi xmlns:a14="http://schemas.microsoft.com/office/drawing/2010/main" val="0"/>
              </a:ext>
            </a:extLst>
          </a:blip>
          <a:srcRect l="53267"/>
          <a:stretch/>
        </p:blipFill>
        <p:spPr>
          <a:xfrm>
            <a:off x="3053644" y="3023955"/>
            <a:ext cx="1428347" cy="2160240"/>
          </a:xfrm>
          <a:prstGeom prst="rect">
            <a:avLst/>
          </a:prstGeom>
          <a:solidFill>
            <a:schemeClr val="bg1"/>
          </a:solidFill>
        </p:spPr>
      </p:pic>
      <p:pic>
        <p:nvPicPr>
          <p:cNvPr id="23" name="Grafik 22"/>
          <p:cNvPicPr>
            <a:picLocks noChangeAspect="1"/>
          </p:cNvPicPr>
          <p:nvPr/>
        </p:nvPicPr>
        <p:blipFill rotWithShape="1">
          <a:blip r:embed="rId7">
            <a:extLst>
              <a:ext uri="{28A0092B-C50C-407E-A947-70E740481C1C}">
                <a14:useLocalDpi xmlns:a14="http://schemas.microsoft.com/office/drawing/2010/main" val="0"/>
              </a:ext>
            </a:extLst>
          </a:blip>
          <a:srcRect r="18954"/>
          <a:stretch/>
        </p:blipFill>
        <p:spPr>
          <a:xfrm>
            <a:off x="4721528" y="3158970"/>
            <a:ext cx="1395155" cy="1936619"/>
          </a:xfrm>
          <a:prstGeom prst="rect">
            <a:avLst/>
          </a:prstGeom>
        </p:spPr>
      </p:pic>
      <p:sp>
        <p:nvSpPr>
          <p:cNvPr id="21" name="Rechteck 20"/>
          <p:cNvSpPr/>
          <p:nvPr/>
        </p:nvSpPr>
        <p:spPr>
          <a:xfrm>
            <a:off x="5337085" y="4604542"/>
            <a:ext cx="779598" cy="4573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2126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8" grpId="0" animBg="1"/>
      <p:bldP spid="31" grpId="0" animBg="1"/>
      <p:bldP spid="3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361950" lvl="1" indent="-361950">
              <a:spcBef>
                <a:spcPts val="0"/>
              </a:spcBef>
              <a:buFont typeface="Wingdings" panose="05000000000000000000" pitchFamily="2" charset="2"/>
              <a:buChar char="ü"/>
            </a:pPr>
            <a:r>
              <a:rPr lang="de-DE" dirty="0" smtClean="0"/>
              <a:t>Entwicklung eines SysML-konformen Konzepts </a:t>
            </a:r>
            <a:r>
              <a:rPr lang="de-DE" dirty="0"/>
              <a:t>zur Modellierung von varianten </a:t>
            </a:r>
            <a:r>
              <a:rPr lang="de-DE" dirty="0" smtClean="0"/>
              <a:t>Systemverhaltens möglich, aber nicht immer werkzeug-technisch umsetzbar.</a:t>
            </a:r>
            <a:endParaRPr lang="de-DE" dirty="0"/>
          </a:p>
          <a:p>
            <a:pPr marL="361950" lvl="1" indent="-361950">
              <a:spcBef>
                <a:spcPts val="0"/>
              </a:spcBef>
              <a:buFont typeface="Wingdings" panose="05000000000000000000" pitchFamily="2" charset="2"/>
              <a:buChar char="ü"/>
            </a:pPr>
            <a:r>
              <a:rPr lang="de-DE" dirty="0" smtClean="0"/>
              <a:t>Werkzeugtechnische Anpassung des Konzepts vorgestellt (für Cameo Systems Modeler und für IBM Rational Rhapsody).</a:t>
            </a:r>
            <a:endParaRPr lang="de-DE" dirty="0"/>
          </a:p>
          <a:p>
            <a:pPr marL="361950" lvl="1" indent="-361950">
              <a:spcBef>
                <a:spcPts val="0"/>
              </a:spcBef>
              <a:buFont typeface="Wingdings" panose="05000000000000000000" pitchFamily="2" charset="2"/>
              <a:buChar char="ü"/>
            </a:pPr>
            <a:r>
              <a:rPr lang="de-DE" dirty="0"/>
              <a:t>Erfolgreiche </a:t>
            </a:r>
            <a:r>
              <a:rPr lang="de-DE" dirty="0" smtClean="0"/>
              <a:t>Anwendbarkeit </a:t>
            </a:r>
            <a:r>
              <a:rPr lang="de-DE" dirty="0"/>
              <a:t>des </a:t>
            </a:r>
            <a:r>
              <a:rPr lang="de-DE" dirty="0" smtClean="0"/>
              <a:t>werkzeugtechnisch angepassten Konzepts am Beispiel von Kabinen-Handtelefonen gegeben.</a:t>
            </a:r>
            <a:endParaRPr lang="de-DE" dirty="0"/>
          </a:p>
          <a:p>
            <a:pPr marL="361950" lvl="1" indent="-361950">
              <a:spcBef>
                <a:spcPts val="0"/>
              </a:spcBef>
              <a:buFont typeface="Wingdings" panose="05000000000000000000" pitchFamily="2" charset="2"/>
              <a:buChar char="ü"/>
            </a:pPr>
            <a:r>
              <a:rPr lang="de-DE" dirty="0" smtClean="0"/>
              <a:t>Realisierung der Simulation von varianten Verhaltensdiagrammen (Kabinenhandtelefon und Passagieranzeige).</a:t>
            </a:r>
          </a:p>
          <a:p>
            <a:pPr marL="342900" lvl="1" indent="-342900">
              <a:spcBef>
                <a:spcPts val="0"/>
              </a:spcBef>
              <a:buFont typeface="Wingdings" panose="05000000000000000000" pitchFamily="2" charset="2"/>
              <a:buChar char="Ø"/>
            </a:pPr>
            <a:r>
              <a:rPr lang="de-DE" dirty="0" smtClean="0">
                <a:solidFill>
                  <a:srgbClr val="FF6600"/>
                </a:solidFill>
              </a:rPr>
              <a:t>FAZIT: Eine Verhaltensmodellierung </a:t>
            </a:r>
            <a:r>
              <a:rPr lang="de-DE" dirty="0">
                <a:solidFill>
                  <a:srgbClr val="FF6600"/>
                </a:solidFill>
              </a:rPr>
              <a:t>erfordert in der SysML die </a:t>
            </a:r>
            <a:r>
              <a:rPr lang="de-DE" dirty="0" smtClean="0">
                <a:solidFill>
                  <a:srgbClr val="FF6600"/>
                </a:solidFill>
              </a:rPr>
              <a:t>Spezifikation von Verhaltenselementen sowie </a:t>
            </a:r>
            <a:r>
              <a:rPr lang="de-DE" smtClean="0">
                <a:solidFill>
                  <a:srgbClr val="FF6600"/>
                </a:solidFill>
              </a:rPr>
              <a:t>deren werkzeug-technische </a:t>
            </a:r>
            <a:r>
              <a:rPr lang="de-DE" dirty="0" smtClean="0">
                <a:solidFill>
                  <a:srgbClr val="FF6600"/>
                </a:solidFill>
              </a:rPr>
              <a:t>Adaption.</a:t>
            </a:r>
            <a:endParaRPr lang="de-DE" b="1" dirty="0" smtClean="0"/>
          </a:p>
          <a:p>
            <a:pPr marL="0" lvl="1" indent="0">
              <a:spcBef>
                <a:spcPts val="0"/>
              </a:spcBef>
              <a:buNone/>
            </a:pPr>
            <a:r>
              <a:rPr lang="de-DE" b="1" dirty="0" smtClean="0"/>
              <a:t>Vielen Dank für Ihr Interesse!</a:t>
            </a:r>
            <a:endParaRPr lang="de-DE" b="1" dirty="0"/>
          </a:p>
          <a:p>
            <a:pPr>
              <a:spcBef>
                <a:spcPts val="0"/>
              </a:spcBef>
              <a:buFont typeface="Wingdings" panose="05000000000000000000" pitchFamily="2" charset="2"/>
              <a:buChar char="§"/>
            </a:pPr>
            <a:endParaRPr lang="de-DE" b="0" dirty="0" smtClean="0"/>
          </a:p>
          <a:p>
            <a:pPr>
              <a:spcBef>
                <a:spcPts val="0"/>
              </a:spcBef>
              <a:buFont typeface="Wingdings" panose="05000000000000000000" pitchFamily="2" charset="2"/>
              <a:buChar char="§"/>
            </a:pPr>
            <a:endParaRPr lang="de-DE" b="0" dirty="0" smtClean="0"/>
          </a:p>
          <a:p>
            <a:pPr>
              <a:spcBef>
                <a:spcPts val="0"/>
              </a:spcBef>
              <a:buFont typeface="Wingdings" panose="05000000000000000000" pitchFamily="2" charset="2"/>
              <a:buChar char="§"/>
            </a:pPr>
            <a:endParaRPr lang="de-DE" b="0" dirty="0"/>
          </a:p>
        </p:txBody>
      </p:sp>
      <p:sp>
        <p:nvSpPr>
          <p:cNvPr id="3" name="Titel 1"/>
          <p:cNvSpPr txBox="1">
            <a:spLocks/>
          </p:cNvSpPr>
          <p:nvPr/>
        </p:nvSpPr>
        <p:spPr>
          <a:xfrm>
            <a:off x="2355850" y="0"/>
            <a:ext cx="4433888" cy="953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altLang="de-DE" sz="1800" b="1" kern="0" dirty="0" smtClean="0"/>
              <a:t>Zusammenfassung</a:t>
            </a:r>
          </a:p>
        </p:txBody>
      </p:sp>
      <p:sp>
        <p:nvSpPr>
          <p:cNvPr id="5" name="Textfeld 4"/>
          <p:cNvSpPr txBox="1"/>
          <p:nvPr/>
        </p:nvSpPr>
        <p:spPr>
          <a:xfrm>
            <a:off x="1846453" y="5535282"/>
            <a:ext cx="6918201" cy="1015663"/>
          </a:xfrm>
          <a:prstGeom prst="rect">
            <a:avLst/>
          </a:prstGeom>
          <a:noFill/>
        </p:spPr>
        <p:txBody>
          <a:bodyPr wrap="square" rtlCol="0">
            <a:spAutoFit/>
          </a:bodyPr>
          <a:lstStyle/>
          <a:p>
            <a:pPr algn="just"/>
            <a:r>
              <a:rPr lang="de-DE" sz="1200" dirty="0">
                <a:cs typeface="Times New Roman" pitchFamily="18" charset="0"/>
              </a:rPr>
              <a:t>Der modellbasierte Systementwurf von Kabinensystemen ist auch Teil des LuFo V-2 Forschungs-projektes ConCabInO Information </a:t>
            </a:r>
            <a:r>
              <a:rPr lang="de-DE" sz="1200" dirty="0" err="1">
                <a:cs typeface="Times New Roman" pitchFamily="18" charset="0"/>
              </a:rPr>
              <a:t>Centric</a:t>
            </a:r>
            <a:r>
              <a:rPr lang="de-DE" sz="1200" dirty="0">
                <a:cs typeface="Times New Roman" pitchFamily="18" charset="0"/>
              </a:rPr>
              <a:t> Operation of Future Connected </a:t>
            </a:r>
            <a:r>
              <a:rPr lang="de-DE" sz="1200" dirty="0" smtClean="0">
                <a:cs typeface="Times New Roman" pitchFamily="18" charset="0"/>
              </a:rPr>
              <a:t>Cabin an </a:t>
            </a:r>
            <a:r>
              <a:rPr lang="de-DE" sz="1200" dirty="0">
                <a:cs typeface="Times New Roman" pitchFamily="18" charset="0"/>
              </a:rPr>
              <a:t>welchem das Institut für Flugzeug-Kabinensysteme beteiligt ist. Dieses Projekt wird aufgrund eines Beschlusses des Deutschen Bundestags durch das Bundesministerium für Wirtschaft und Energie (BMWi) gefördert.</a:t>
            </a:r>
            <a:endParaRPr lang="de-DE" sz="1200" dirty="0" smtClean="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530" y="5544235"/>
            <a:ext cx="1170130" cy="959507"/>
          </a:xfrm>
          <a:prstGeom prst="rect">
            <a:avLst/>
          </a:prstGeom>
        </p:spPr>
      </p:pic>
    </p:spTree>
    <p:extLst>
      <p:ext uri="{BB962C8B-B14F-4D97-AF65-F5344CB8AC3E}">
        <p14:creationId xmlns:p14="http://schemas.microsoft.com/office/powerpoint/2010/main" val="296194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2355850" y="0"/>
            <a:ext cx="4433888" cy="953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de-DE" altLang="de-DE" sz="1800" b="1" kern="0" dirty="0" smtClean="0"/>
          </a:p>
          <a:p>
            <a:r>
              <a:rPr lang="de-DE" altLang="de-DE" sz="1800" b="1" kern="0" dirty="0" smtClean="0"/>
              <a:t>Begriffsdefinition</a:t>
            </a:r>
          </a:p>
        </p:txBody>
      </p:sp>
      <p:sp>
        <p:nvSpPr>
          <p:cNvPr id="25" name="Inhaltsplatzhalter 1"/>
          <p:cNvSpPr>
            <a:spLocks noGrp="1"/>
          </p:cNvSpPr>
          <p:nvPr>
            <p:ph idx="1"/>
          </p:nvPr>
        </p:nvSpPr>
        <p:spPr>
          <a:xfrm>
            <a:off x="250825" y="1196975"/>
            <a:ext cx="8642350" cy="5184775"/>
          </a:xfrm>
        </p:spPr>
        <p:txBody>
          <a:bodyPr/>
          <a:lstStyle/>
          <a:p>
            <a:pPr marL="57150" indent="0">
              <a:spcBef>
                <a:spcPct val="0"/>
              </a:spcBef>
              <a:spcAft>
                <a:spcPts val="1200"/>
              </a:spcAft>
            </a:pPr>
            <a:r>
              <a:rPr lang="de-DE" altLang="de-DE" dirty="0" smtClean="0">
                <a:solidFill>
                  <a:srgbClr val="FF6600"/>
                </a:solidFill>
              </a:rPr>
              <a:t>Was sind </a:t>
            </a:r>
            <a:r>
              <a:rPr lang="de-DE" altLang="de-DE" dirty="0">
                <a:solidFill>
                  <a:srgbClr val="FF6600"/>
                </a:solidFill>
              </a:rPr>
              <a:t>Varianten? </a:t>
            </a:r>
            <a:endParaRPr lang="de-DE" altLang="de-DE" dirty="0" smtClean="0">
              <a:solidFill>
                <a:srgbClr val="FF6600"/>
              </a:solidFill>
            </a:endParaRPr>
          </a:p>
          <a:p>
            <a:pPr lvl="1"/>
            <a:r>
              <a:rPr lang="de-DE" altLang="de-DE" dirty="0" smtClean="0"/>
              <a:t>Eine Variante setzt sich aus einer Basis und einem differenzieren-den Anteil zusammen. </a:t>
            </a:r>
            <a:endParaRPr lang="de-DE" altLang="de-DE" dirty="0" smtClean="0">
              <a:solidFill>
                <a:srgbClr val="FF6600"/>
              </a:solidFill>
            </a:endParaRPr>
          </a:p>
          <a:p>
            <a:pPr marL="57150" indent="0">
              <a:spcBef>
                <a:spcPct val="0"/>
              </a:spcBef>
              <a:spcAft>
                <a:spcPts val="1200"/>
              </a:spcAft>
            </a:pPr>
            <a:endParaRPr lang="de-DE" altLang="de-DE" dirty="0">
              <a:solidFill>
                <a:srgbClr val="FF6600"/>
              </a:solidFill>
            </a:endParaRPr>
          </a:p>
          <a:p>
            <a:pPr marL="57150" indent="0">
              <a:spcBef>
                <a:spcPct val="0"/>
              </a:spcBef>
              <a:spcAft>
                <a:spcPts val="1200"/>
              </a:spcAft>
            </a:pPr>
            <a:endParaRPr lang="de-DE" altLang="de-DE" dirty="0" smtClean="0">
              <a:solidFill>
                <a:srgbClr val="FF6600"/>
              </a:solidFill>
            </a:endParaRPr>
          </a:p>
          <a:p>
            <a:pPr marL="57150" indent="0">
              <a:spcBef>
                <a:spcPct val="0"/>
              </a:spcBef>
              <a:spcAft>
                <a:spcPts val="1200"/>
              </a:spcAft>
            </a:pPr>
            <a:endParaRPr lang="de-DE" altLang="de-DE" dirty="0">
              <a:solidFill>
                <a:srgbClr val="FF6600"/>
              </a:solidFill>
            </a:endParaRPr>
          </a:p>
          <a:p>
            <a:pPr marL="57150" indent="0">
              <a:spcBef>
                <a:spcPct val="0"/>
              </a:spcBef>
              <a:spcAft>
                <a:spcPts val="1200"/>
              </a:spcAft>
            </a:pPr>
            <a:endParaRPr lang="de-DE" altLang="de-DE" dirty="0" smtClean="0">
              <a:solidFill>
                <a:srgbClr val="FF6600"/>
              </a:solidFill>
            </a:endParaRPr>
          </a:p>
          <a:p>
            <a:pPr marL="57150" indent="0">
              <a:spcBef>
                <a:spcPct val="0"/>
              </a:spcBef>
              <a:spcAft>
                <a:spcPts val="1200"/>
              </a:spcAft>
            </a:pPr>
            <a:endParaRPr lang="de-DE" altLang="de-DE" sz="800" dirty="0">
              <a:solidFill>
                <a:srgbClr val="FF6600"/>
              </a:solidFill>
            </a:endParaRPr>
          </a:p>
          <a:p>
            <a:pPr marL="57150" indent="0">
              <a:spcBef>
                <a:spcPct val="0"/>
              </a:spcBef>
              <a:spcAft>
                <a:spcPts val="1200"/>
              </a:spcAft>
            </a:pPr>
            <a:endParaRPr lang="de-DE" altLang="de-DE" sz="800" dirty="0" smtClean="0">
              <a:solidFill>
                <a:srgbClr val="FF6600"/>
              </a:solidFill>
            </a:endParaRPr>
          </a:p>
          <a:p>
            <a:pPr marL="57150" indent="0">
              <a:spcBef>
                <a:spcPct val="0"/>
              </a:spcBef>
              <a:spcAft>
                <a:spcPts val="0"/>
              </a:spcAft>
            </a:pPr>
            <a:r>
              <a:rPr lang="de-DE" altLang="de-DE" dirty="0" smtClean="0">
                <a:solidFill>
                  <a:srgbClr val="FF6600"/>
                </a:solidFill>
              </a:rPr>
              <a:t>Was ist eine Produktfamilie? </a:t>
            </a:r>
            <a:endParaRPr lang="de-DE" altLang="de-DE" dirty="0">
              <a:solidFill>
                <a:srgbClr val="FF6600"/>
              </a:solidFill>
            </a:endParaRPr>
          </a:p>
          <a:p>
            <a:pPr lvl="1"/>
            <a:r>
              <a:rPr lang="de-DE" altLang="de-DE" dirty="0" smtClean="0"/>
              <a:t>Produktfamilien stellen eine Menge verschiedener Produkte dar, die auf einer gemeinsamen Basis aufbauen. Diese Produkte verfügen über ähnliche Funktionsprinzipien, gleiche Anwendungsbereiche oder gleiche Produktionsverfahren.</a:t>
            </a:r>
          </a:p>
        </p:txBody>
      </p:sp>
      <p:sp>
        <p:nvSpPr>
          <p:cNvPr id="5" name="Rechteck 4"/>
          <p:cNvSpPr/>
          <p:nvPr/>
        </p:nvSpPr>
        <p:spPr>
          <a:xfrm>
            <a:off x="1016605" y="6354325"/>
            <a:ext cx="5355595" cy="246221"/>
          </a:xfrm>
          <a:prstGeom prst="rect">
            <a:avLst/>
          </a:prstGeom>
        </p:spPr>
        <p:txBody>
          <a:bodyPr wrap="square">
            <a:spAutoFit/>
          </a:bodyPr>
          <a:lstStyle/>
          <a:p>
            <a:r>
              <a:rPr lang="de-DE" sz="1000" dirty="0" smtClean="0"/>
              <a:t>Quelle: Rupp</a:t>
            </a:r>
            <a:r>
              <a:rPr lang="de-DE" sz="1000" dirty="0"/>
              <a:t>, M.: „Produkt/Markt-Strategien“, Verlag Industrielle Organisation, Zürich, 1980.</a:t>
            </a:r>
          </a:p>
        </p:txBody>
      </p:sp>
      <p:sp>
        <p:nvSpPr>
          <p:cNvPr id="14" name="Textfeld 13"/>
          <p:cNvSpPr txBox="1"/>
          <p:nvPr/>
        </p:nvSpPr>
        <p:spPr>
          <a:xfrm>
            <a:off x="1286635" y="2348880"/>
            <a:ext cx="1305145" cy="338554"/>
          </a:xfrm>
          <a:prstGeom prst="rect">
            <a:avLst/>
          </a:prstGeom>
          <a:noFill/>
        </p:spPr>
        <p:txBody>
          <a:bodyPr wrap="square" rtlCol="0">
            <a:spAutoFit/>
          </a:bodyPr>
          <a:lstStyle/>
          <a:p>
            <a:pPr algn="ctr"/>
            <a:r>
              <a:rPr lang="de-DE" sz="1600" dirty="0" smtClean="0"/>
              <a:t>Variante</a:t>
            </a:r>
            <a:endParaRPr lang="de-DE" sz="1600" dirty="0"/>
          </a:p>
        </p:txBody>
      </p:sp>
      <p:grpSp>
        <p:nvGrpSpPr>
          <p:cNvPr id="29" name="Gruppieren 28"/>
          <p:cNvGrpSpPr/>
          <p:nvPr/>
        </p:nvGrpSpPr>
        <p:grpSpPr>
          <a:xfrm>
            <a:off x="1016605" y="2933945"/>
            <a:ext cx="1845205" cy="1395155"/>
            <a:chOff x="2366755" y="2798930"/>
            <a:chExt cx="5490610" cy="2160240"/>
          </a:xfrm>
          <a:solidFill>
            <a:srgbClr val="FFFF00"/>
          </a:solidFill>
        </p:grpSpPr>
        <p:sp>
          <p:nvSpPr>
            <p:cNvPr id="30" name="Rechteck 29"/>
            <p:cNvSpPr/>
            <p:nvPr/>
          </p:nvSpPr>
          <p:spPr>
            <a:xfrm>
              <a:off x="2366755" y="2798930"/>
              <a:ext cx="5490610" cy="21602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1" name="Textfeld 30"/>
            <p:cNvSpPr txBox="1"/>
            <p:nvPr/>
          </p:nvSpPr>
          <p:spPr>
            <a:xfrm>
              <a:off x="2366755" y="2798930"/>
              <a:ext cx="5490610" cy="905458"/>
            </a:xfrm>
            <a:prstGeom prst="rect">
              <a:avLst/>
            </a:prstGeom>
            <a:grpFill/>
            <a:ln>
              <a:noFill/>
            </a:ln>
          </p:spPr>
          <p:txBody>
            <a:bodyPr wrap="square" rtlCol="0">
              <a:spAutoFit/>
            </a:bodyPr>
            <a:lstStyle/>
            <a:p>
              <a:pPr algn="ctr"/>
              <a:r>
                <a:rPr lang="de-DE" sz="1600" dirty="0" smtClean="0"/>
                <a:t>Differenzierender Anteil 1</a:t>
              </a:r>
              <a:endParaRPr lang="de-DE" sz="1600" dirty="0"/>
            </a:p>
          </p:txBody>
        </p:sp>
      </p:grpSp>
      <p:sp>
        <p:nvSpPr>
          <p:cNvPr id="32" name="Rechteck 31"/>
          <p:cNvSpPr/>
          <p:nvPr/>
        </p:nvSpPr>
        <p:spPr>
          <a:xfrm>
            <a:off x="1137169" y="3707063"/>
            <a:ext cx="1589626" cy="532028"/>
          </a:xfrm>
          <a:prstGeom prst="rect">
            <a:avLst/>
          </a:prstGeom>
          <a:solidFill>
            <a:srgbClr val="00B050"/>
          </a:solidFill>
          <a:ln>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rPr>
              <a:t>Basis</a:t>
            </a:r>
            <a:endParaRPr lang="de-DE" sz="1600" dirty="0">
              <a:solidFill>
                <a:schemeClr val="tx1"/>
              </a:solidFill>
            </a:endParaRPr>
          </a:p>
        </p:txBody>
      </p:sp>
      <p:sp>
        <p:nvSpPr>
          <p:cNvPr id="11" name="Geschweifte Klammer links 10"/>
          <p:cNvSpPr/>
          <p:nvPr/>
        </p:nvSpPr>
        <p:spPr>
          <a:xfrm rot="5400000">
            <a:off x="1811420" y="1838549"/>
            <a:ext cx="255578" cy="1845203"/>
          </a:xfrm>
          <a:prstGeom prst="leftBrace">
            <a:avLst/>
          </a:prstGeom>
          <a:ln w="28575">
            <a:solidFill>
              <a:srgbClr val="0000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33" name="Gruppieren 32"/>
          <p:cNvGrpSpPr/>
          <p:nvPr/>
        </p:nvGrpSpPr>
        <p:grpSpPr>
          <a:xfrm>
            <a:off x="3671900" y="2933944"/>
            <a:ext cx="1845205" cy="1395155"/>
            <a:chOff x="2366755" y="2798930"/>
            <a:chExt cx="5490610" cy="2160240"/>
          </a:xfrm>
          <a:solidFill>
            <a:srgbClr val="FFC000"/>
          </a:solidFill>
        </p:grpSpPr>
        <p:sp>
          <p:nvSpPr>
            <p:cNvPr id="34" name="Rechteck 33"/>
            <p:cNvSpPr/>
            <p:nvPr/>
          </p:nvSpPr>
          <p:spPr>
            <a:xfrm>
              <a:off x="2366755" y="2798930"/>
              <a:ext cx="5490610" cy="21602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5" name="Textfeld 34"/>
            <p:cNvSpPr txBox="1"/>
            <p:nvPr/>
          </p:nvSpPr>
          <p:spPr>
            <a:xfrm>
              <a:off x="2366755" y="2798930"/>
              <a:ext cx="5490610" cy="905458"/>
            </a:xfrm>
            <a:prstGeom prst="rect">
              <a:avLst/>
            </a:prstGeom>
            <a:grpFill/>
            <a:ln>
              <a:noFill/>
            </a:ln>
          </p:spPr>
          <p:txBody>
            <a:bodyPr wrap="square" rtlCol="0">
              <a:spAutoFit/>
            </a:bodyPr>
            <a:lstStyle/>
            <a:p>
              <a:pPr algn="ctr"/>
              <a:r>
                <a:rPr lang="de-DE" sz="1600" dirty="0"/>
                <a:t>Differenzierender </a:t>
              </a:r>
              <a:r>
                <a:rPr lang="de-DE" sz="1600" dirty="0" smtClean="0"/>
                <a:t>Anteil 2</a:t>
              </a:r>
              <a:endParaRPr lang="de-DE" sz="1600" dirty="0"/>
            </a:p>
          </p:txBody>
        </p:sp>
      </p:grpSp>
      <p:sp>
        <p:nvSpPr>
          <p:cNvPr id="36" name="Rechteck 35"/>
          <p:cNvSpPr/>
          <p:nvPr/>
        </p:nvSpPr>
        <p:spPr>
          <a:xfrm>
            <a:off x="3806915" y="3707063"/>
            <a:ext cx="1589626" cy="532028"/>
          </a:xfrm>
          <a:prstGeom prst="rect">
            <a:avLst/>
          </a:prstGeom>
          <a:solidFill>
            <a:srgbClr val="00B050"/>
          </a:solidFill>
          <a:ln>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rPr>
              <a:t>Basis</a:t>
            </a:r>
            <a:endParaRPr lang="de-DE" sz="1600" dirty="0">
              <a:solidFill>
                <a:schemeClr val="tx1"/>
              </a:solidFill>
            </a:endParaRPr>
          </a:p>
        </p:txBody>
      </p:sp>
      <p:grpSp>
        <p:nvGrpSpPr>
          <p:cNvPr id="37" name="Gruppieren 36"/>
          <p:cNvGrpSpPr/>
          <p:nvPr/>
        </p:nvGrpSpPr>
        <p:grpSpPr>
          <a:xfrm>
            <a:off x="6372200" y="2933945"/>
            <a:ext cx="1845205" cy="1395155"/>
            <a:chOff x="2366755" y="2798930"/>
            <a:chExt cx="5490610" cy="2160240"/>
          </a:xfrm>
          <a:solidFill>
            <a:srgbClr val="7030A0"/>
          </a:solidFill>
        </p:grpSpPr>
        <p:sp>
          <p:nvSpPr>
            <p:cNvPr id="38" name="Rechteck 37"/>
            <p:cNvSpPr/>
            <p:nvPr/>
          </p:nvSpPr>
          <p:spPr>
            <a:xfrm>
              <a:off x="2366755" y="2798930"/>
              <a:ext cx="5490610" cy="21602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9" name="Textfeld 38"/>
            <p:cNvSpPr txBox="1"/>
            <p:nvPr/>
          </p:nvSpPr>
          <p:spPr>
            <a:xfrm>
              <a:off x="2366755" y="2798930"/>
              <a:ext cx="5490610" cy="905458"/>
            </a:xfrm>
            <a:prstGeom prst="rect">
              <a:avLst/>
            </a:prstGeom>
            <a:solidFill>
              <a:srgbClr val="7030A0"/>
            </a:solidFill>
            <a:ln>
              <a:noFill/>
            </a:ln>
          </p:spPr>
          <p:txBody>
            <a:bodyPr wrap="square" rtlCol="0">
              <a:spAutoFit/>
            </a:bodyPr>
            <a:lstStyle/>
            <a:p>
              <a:pPr algn="ctr"/>
              <a:r>
                <a:rPr lang="de-DE" sz="1600" dirty="0" smtClean="0">
                  <a:solidFill>
                    <a:schemeClr val="bg1"/>
                  </a:solidFill>
                </a:rPr>
                <a:t>Differenzierender Anteil 3</a:t>
              </a:r>
              <a:endParaRPr lang="de-DE" sz="1600" dirty="0">
                <a:solidFill>
                  <a:schemeClr val="bg1"/>
                </a:solidFill>
              </a:endParaRPr>
            </a:p>
          </p:txBody>
        </p:sp>
      </p:grpSp>
      <p:sp>
        <p:nvSpPr>
          <p:cNvPr id="40" name="Rechteck 39"/>
          <p:cNvSpPr/>
          <p:nvPr/>
        </p:nvSpPr>
        <p:spPr>
          <a:xfrm>
            <a:off x="6492764" y="3707063"/>
            <a:ext cx="1589626" cy="532028"/>
          </a:xfrm>
          <a:prstGeom prst="rect">
            <a:avLst/>
          </a:prstGeom>
          <a:solidFill>
            <a:srgbClr val="00B050"/>
          </a:solidFill>
          <a:ln>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rPr>
              <a:t>Basis</a:t>
            </a:r>
            <a:endParaRPr lang="de-DE" sz="1600" dirty="0">
              <a:solidFill>
                <a:schemeClr val="tx1"/>
              </a:solidFill>
            </a:endParaRPr>
          </a:p>
        </p:txBody>
      </p:sp>
      <p:sp>
        <p:nvSpPr>
          <p:cNvPr id="41" name="Geschweifte Klammer links 40"/>
          <p:cNvSpPr/>
          <p:nvPr/>
        </p:nvSpPr>
        <p:spPr>
          <a:xfrm rot="16200000">
            <a:off x="4494677" y="912338"/>
            <a:ext cx="255578" cy="7189882"/>
          </a:xfrm>
          <a:prstGeom prst="leftBrace">
            <a:avLst/>
          </a:prstGeom>
          <a:ln w="28575">
            <a:solidFill>
              <a:srgbClr val="0000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2" name="Textfeld 41"/>
          <p:cNvSpPr txBox="1"/>
          <p:nvPr/>
        </p:nvSpPr>
        <p:spPr>
          <a:xfrm>
            <a:off x="3837469" y="4575611"/>
            <a:ext cx="1589626" cy="338554"/>
          </a:xfrm>
          <a:prstGeom prst="rect">
            <a:avLst/>
          </a:prstGeom>
          <a:noFill/>
        </p:spPr>
        <p:txBody>
          <a:bodyPr wrap="square" rtlCol="0">
            <a:spAutoFit/>
          </a:bodyPr>
          <a:lstStyle/>
          <a:p>
            <a:pPr algn="ctr"/>
            <a:r>
              <a:rPr lang="de-DE" sz="1600" dirty="0" smtClean="0">
                <a:solidFill>
                  <a:srgbClr val="000099"/>
                </a:solidFill>
              </a:rPr>
              <a:t>Produktfamilie</a:t>
            </a:r>
            <a:endParaRPr lang="de-DE" sz="1600" dirty="0">
              <a:solidFill>
                <a:srgbClr val="000099"/>
              </a:solidFill>
            </a:endParaRPr>
          </a:p>
        </p:txBody>
      </p:sp>
    </p:spTree>
    <p:extLst>
      <p:ext uri="{BB962C8B-B14F-4D97-AF65-F5344CB8AC3E}">
        <p14:creationId xmlns:p14="http://schemas.microsoft.com/office/powerpoint/2010/main" val="54911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xEl>
                                              <p:pRg st="9" end="9"/>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6" grpId="0" animBg="1"/>
      <p:bldP spid="40" grpId="0" animBg="1"/>
      <p:bldP spid="41" grpId="0" animBg="1"/>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2"/>
          <p:cNvSpPr txBox="1">
            <a:spLocks/>
          </p:cNvSpPr>
          <p:nvPr/>
        </p:nvSpPr>
        <p:spPr bwMode="auto">
          <a:xfrm>
            <a:off x="341530" y="1178750"/>
            <a:ext cx="8748464" cy="51554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defRPr sz="2000" b="1">
                <a:solidFill>
                  <a:srgbClr val="000099"/>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000">
                <a:solidFill>
                  <a:srgbClr val="000099"/>
                </a:solidFill>
                <a:latin typeface="+mn-lt"/>
              </a:defRPr>
            </a:lvl2pPr>
            <a:lvl3pPr marL="1143000" indent="-228600" algn="l" rtl="0" eaLnBrk="0" fontAlgn="base" hangingPunct="0">
              <a:spcBef>
                <a:spcPct val="20000"/>
              </a:spcBef>
              <a:spcAft>
                <a:spcPct val="0"/>
              </a:spcAft>
              <a:buFont typeface="Arial" charset="0"/>
              <a:buChar char="•"/>
              <a:defRPr sz="2000">
                <a:solidFill>
                  <a:srgbClr val="000099"/>
                </a:solidFill>
                <a:latin typeface="+mn-lt"/>
              </a:defRPr>
            </a:lvl3pPr>
            <a:lvl4pPr marL="1600200" indent="-228600" algn="l" rtl="0" eaLnBrk="0" fontAlgn="base" hangingPunct="0">
              <a:spcBef>
                <a:spcPct val="20000"/>
              </a:spcBef>
              <a:spcAft>
                <a:spcPct val="0"/>
              </a:spcAft>
              <a:defRPr sz="2000">
                <a:solidFill>
                  <a:srgbClr val="000099"/>
                </a:solidFill>
                <a:latin typeface="+mn-lt"/>
              </a:defRPr>
            </a:lvl4pPr>
            <a:lvl5pPr marL="2057400" indent="-228600" algn="l" rtl="0" eaLnBrk="0" fontAlgn="base" hangingPunct="0">
              <a:spcBef>
                <a:spcPct val="20000"/>
              </a:spcBef>
              <a:spcAft>
                <a:spcPct val="0"/>
              </a:spcAft>
              <a:defRPr sz="2000">
                <a:solidFill>
                  <a:srgbClr val="000099"/>
                </a:solidFill>
                <a:latin typeface="+mn-lt"/>
              </a:defRPr>
            </a:lvl5pPr>
            <a:lvl6pPr marL="2514600" indent="-228600" algn="l" rtl="0" fontAlgn="base">
              <a:spcBef>
                <a:spcPct val="20000"/>
              </a:spcBef>
              <a:spcAft>
                <a:spcPct val="0"/>
              </a:spcAft>
              <a:defRPr sz="1600">
                <a:solidFill>
                  <a:srgbClr val="000099"/>
                </a:solidFill>
                <a:latin typeface="+mn-lt"/>
              </a:defRPr>
            </a:lvl6pPr>
            <a:lvl7pPr marL="2971800" indent="-228600" algn="l" rtl="0" fontAlgn="base">
              <a:spcBef>
                <a:spcPct val="20000"/>
              </a:spcBef>
              <a:spcAft>
                <a:spcPct val="0"/>
              </a:spcAft>
              <a:defRPr sz="1600">
                <a:solidFill>
                  <a:srgbClr val="000099"/>
                </a:solidFill>
                <a:latin typeface="+mn-lt"/>
              </a:defRPr>
            </a:lvl7pPr>
            <a:lvl8pPr marL="3429000" indent="-228600" algn="l" rtl="0" fontAlgn="base">
              <a:spcBef>
                <a:spcPct val="20000"/>
              </a:spcBef>
              <a:spcAft>
                <a:spcPct val="0"/>
              </a:spcAft>
              <a:defRPr sz="1600">
                <a:solidFill>
                  <a:srgbClr val="000099"/>
                </a:solidFill>
                <a:latin typeface="+mn-lt"/>
              </a:defRPr>
            </a:lvl8pPr>
            <a:lvl9pPr marL="3886200" indent="-228600" algn="l" rtl="0" fontAlgn="base">
              <a:spcBef>
                <a:spcPct val="20000"/>
              </a:spcBef>
              <a:spcAft>
                <a:spcPct val="0"/>
              </a:spcAft>
              <a:defRPr sz="1600">
                <a:solidFill>
                  <a:srgbClr val="000099"/>
                </a:solidFill>
                <a:latin typeface="+mn-lt"/>
              </a:defRPr>
            </a:lvl9pPr>
          </a:lstStyle>
          <a:p>
            <a:pPr marL="57150" indent="0">
              <a:spcBef>
                <a:spcPct val="0"/>
              </a:spcBef>
              <a:spcAft>
                <a:spcPts val="1200"/>
              </a:spcAft>
            </a:pPr>
            <a:r>
              <a:rPr lang="de-DE" altLang="de-DE" dirty="0" smtClean="0">
                <a:solidFill>
                  <a:srgbClr val="FF6600"/>
                </a:solidFill>
              </a:rPr>
              <a:t>Struktur- und Verhalten von Systemen beschreiben</a:t>
            </a:r>
          </a:p>
          <a:p>
            <a:pPr marL="57150" indent="0">
              <a:spcBef>
                <a:spcPct val="0"/>
              </a:spcBef>
              <a:spcAft>
                <a:spcPts val="1200"/>
              </a:spcAft>
            </a:pPr>
            <a:endParaRPr lang="de-DE" altLang="de-DE" dirty="0">
              <a:solidFill>
                <a:srgbClr val="FF6600"/>
              </a:solidFill>
            </a:endParaRPr>
          </a:p>
          <a:p>
            <a:pPr marL="57150" indent="0">
              <a:spcBef>
                <a:spcPct val="0"/>
              </a:spcBef>
              <a:spcAft>
                <a:spcPts val="1200"/>
              </a:spcAft>
            </a:pPr>
            <a:endParaRPr lang="de-DE" altLang="de-DE" dirty="0" smtClean="0">
              <a:solidFill>
                <a:srgbClr val="FF6600"/>
              </a:solidFill>
            </a:endParaRPr>
          </a:p>
          <a:p>
            <a:pPr marL="57150" indent="0">
              <a:spcBef>
                <a:spcPct val="0"/>
              </a:spcBef>
              <a:spcAft>
                <a:spcPts val="1200"/>
              </a:spcAft>
            </a:pPr>
            <a:endParaRPr lang="de-DE" altLang="de-DE" dirty="0">
              <a:solidFill>
                <a:srgbClr val="FF6600"/>
              </a:solidFill>
            </a:endParaRPr>
          </a:p>
          <a:p>
            <a:pPr marL="57150" indent="0">
              <a:spcBef>
                <a:spcPct val="0"/>
              </a:spcBef>
              <a:spcAft>
                <a:spcPts val="1200"/>
              </a:spcAft>
            </a:pPr>
            <a:endParaRPr lang="de-DE" altLang="de-DE" dirty="0" smtClean="0">
              <a:solidFill>
                <a:srgbClr val="FF6600"/>
              </a:solidFill>
            </a:endParaRPr>
          </a:p>
          <a:p>
            <a:pPr marL="57150" indent="0">
              <a:spcBef>
                <a:spcPct val="0"/>
              </a:spcBef>
              <a:spcAft>
                <a:spcPts val="1200"/>
              </a:spcAft>
            </a:pPr>
            <a:endParaRPr lang="de-DE" altLang="de-DE" dirty="0">
              <a:solidFill>
                <a:srgbClr val="FF6600"/>
              </a:solidFill>
            </a:endParaRPr>
          </a:p>
          <a:p>
            <a:pPr marL="57150" indent="0">
              <a:spcBef>
                <a:spcPct val="0"/>
              </a:spcBef>
              <a:spcAft>
                <a:spcPts val="1200"/>
              </a:spcAft>
            </a:pPr>
            <a:endParaRPr lang="de-DE" altLang="de-DE" dirty="0" smtClean="0">
              <a:solidFill>
                <a:srgbClr val="FF6600"/>
              </a:solidFill>
            </a:endParaRPr>
          </a:p>
          <a:p>
            <a:pPr marL="57150" indent="0">
              <a:spcBef>
                <a:spcPct val="0"/>
              </a:spcBef>
              <a:spcAft>
                <a:spcPts val="1200"/>
              </a:spcAft>
            </a:pPr>
            <a:endParaRPr lang="de-DE" altLang="de-DE" dirty="0">
              <a:solidFill>
                <a:srgbClr val="FF6600"/>
              </a:solidFill>
            </a:endParaRPr>
          </a:p>
          <a:p>
            <a:pPr marL="358775" lvl="0" indent="0" eaLnBrk="1" hangingPunct="1">
              <a:spcBef>
                <a:spcPct val="0"/>
              </a:spcBef>
              <a:defRPr/>
            </a:pPr>
            <a:endParaRPr lang="de-DE" altLang="de-DE" sz="1400" dirty="0" smtClean="0">
              <a:solidFill>
                <a:srgbClr val="FF6600"/>
              </a:solidFill>
            </a:endParaRPr>
          </a:p>
          <a:p>
            <a:pPr marL="358775" lvl="0" indent="0" eaLnBrk="1" hangingPunct="1">
              <a:spcBef>
                <a:spcPct val="0"/>
              </a:spcBef>
              <a:defRPr/>
            </a:pPr>
            <a:r>
              <a:rPr lang="de-DE" altLang="de-DE" dirty="0" smtClean="0">
                <a:solidFill>
                  <a:srgbClr val="FF6600"/>
                </a:solidFill>
              </a:rPr>
              <a:t>Werkzeuge</a:t>
            </a:r>
            <a:br>
              <a:rPr lang="de-DE" altLang="de-DE" dirty="0" smtClean="0">
                <a:solidFill>
                  <a:srgbClr val="FF6600"/>
                </a:solidFill>
              </a:rPr>
            </a:br>
            <a:r>
              <a:rPr lang="de-DE" altLang="de-DE" b="0" dirty="0" smtClean="0"/>
              <a:t>Cameo Systems Modeler 		IBM® Rational® </a:t>
            </a:r>
            <a:br>
              <a:rPr lang="de-DE" altLang="de-DE" b="0" dirty="0" smtClean="0"/>
            </a:br>
            <a:r>
              <a:rPr lang="de-DE" altLang="de-DE" b="0" dirty="0"/>
              <a:t>( </a:t>
            </a:r>
            <a:r>
              <a:rPr lang="de-DE" altLang="de-DE" b="0" dirty="0" err="1"/>
              <a:t>No</a:t>
            </a:r>
            <a:r>
              <a:rPr lang="de-DE" altLang="de-DE" b="0" dirty="0"/>
              <a:t> Magic ) 	</a:t>
            </a:r>
            <a:r>
              <a:rPr lang="de-DE" altLang="de-DE" b="0" dirty="0" smtClean="0"/>
              <a:t>			Rhapsody® </a:t>
            </a:r>
            <a:br>
              <a:rPr lang="de-DE" altLang="de-DE" b="0" dirty="0" smtClean="0"/>
            </a:br>
            <a:r>
              <a:rPr lang="de-DE" altLang="de-DE" sz="2400" b="0" dirty="0">
                <a:latin typeface="Arial" charset="0"/>
                <a:cs typeface="Arial" charset="0"/>
              </a:rPr>
              <a:t> </a:t>
            </a:r>
            <a:r>
              <a:rPr lang="de-DE" altLang="de-DE" sz="1200" b="0" dirty="0">
                <a:latin typeface="Arial" charset="0"/>
                <a:cs typeface="Arial" charset="0"/>
                <a:hlinkClick r:id="rId3"/>
              </a:rPr>
              <a:t>http://www.nomagic.com</a:t>
            </a:r>
            <a:r>
              <a:rPr lang="de-DE" altLang="de-DE" sz="1200" b="0" dirty="0" smtClean="0">
                <a:latin typeface="Arial" charset="0"/>
                <a:cs typeface="Arial" charset="0"/>
                <a:hlinkClick r:id="rId3"/>
              </a:rPr>
              <a:t>/</a:t>
            </a:r>
            <a:r>
              <a:rPr lang="de-DE" altLang="de-DE" b="0" dirty="0" smtClean="0"/>
              <a:t>			( IBM Rational ) </a:t>
            </a:r>
            <a:br>
              <a:rPr lang="de-DE" altLang="de-DE" b="0" dirty="0" smtClean="0"/>
            </a:br>
            <a:r>
              <a:rPr lang="de-DE" altLang="de-DE" sz="1200" b="0" dirty="0" smtClean="0"/>
              <a:t>					</a:t>
            </a:r>
            <a:r>
              <a:rPr lang="de-DE" altLang="de-DE" sz="1200" b="0" dirty="0" smtClean="0">
                <a:latin typeface="Arial" charset="0"/>
                <a:cs typeface="Arial" charset="0"/>
                <a:hlinkClick r:id="rId4"/>
              </a:rPr>
              <a:t>http</a:t>
            </a:r>
            <a:r>
              <a:rPr lang="de-DE" altLang="de-DE" sz="1200" b="0" dirty="0">
                <a:latin typeface="Arial" charset="0"/>
                <a:cs typeface="Arial" charset="0"/>
                <a:hlinkClick r:id="rId4"/>
              </a:rPr>
              <a:t>://www-03.ibm.com/software/products/en/ratirhapfami</a:t>
            </a:r>
            <a:endParaRPr lang="de-DE" altLang="de-DE" sz="1200" b="0" dirty="0">
              <a:latin typeface="Arial" charset="0"/>
              <a:cs typeface="Arial" charset="0"/>
            </a:endParaRPr>
          </a:p>
          <a:p>
            <a:pPr marL="0" indent="0">
              <a:spcBef>
                <a:spcPct val="0"/>
              </a:spcBef>
              <a:defRPr/>
            </a:pPr>
            <a:endParaRPr lang="de-DE" altLang="de-DE" dirty="0" smtClean="0">
              <a:solidFill>
                <a:srgbClr val="FF6600"/>
              </a:solidFill>
            </a:endParaRPr>
          </a:p>
          <a:p>
            <a:pPr marL="0" indent="0"/>
            <a:endParaRPr lang="de-DE" kern="0" dirty="0"/>
          </a:p>
        </p:txBody>
      </p:sp>
      <p:sp>
        <p:nvSpPr>
          <p:cNvPr id="13" name="Titel 1"/>
          <p:cNvSpPr txBox="1">
            <a:spLocks/>
          </p:cNvSpPr>
          <p:nvPr/>
        </p:nvSpPr>
        <p:spPr>
          <a:xfrm>
            <a:off x="2355850" y="0"/>
            <a:ext cx="4433888" cy="953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de-DE" altLang="de-DE" sz="1800" b="1" kern="0" dirty="0"/>
          </a:p>
          <a:p>
            <a:r>
              <a:rPr lang="de-DE" altLang="de-DE" sz="1800" b="1" kern="0" dirty="0"/>
              <a:t>Einleitung</a:t>
            </a:r>
          </a:p>
        </p:txBody>
      </p:sp>
      <p:pic>
        <p:nvPicPr>
          <p:cNvPr id="32"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85628" y="5499230"/>
            <a:ext cx="751357" cy="1065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7" descr="https://www.ibm.com/developerworks/community/groups/service/html/image?communityUuid=969f1342-9137-406d-81f5-7f082a7c646d&amp;lastMod=1365533364428&amp;showDefaultForNoPermissions=tru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87335" y="5499230"/>
            <a:ext cx="855095" cy="855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uppieren 2"/>
          <p:cNvGrpSpPr/>
          <p:nvPr/>
        </p:nvGrpSpPr>
        <p:grpSpPr>
          <a:xfrm>
            <a:off x="836585" y="1574625"/>
            <a:ext cx="7650850" cy="3294535"/>
            <a:chOff x="836585" y="1574625"/>
            <a:chExt cx="7650850" cy="3294535"/>
          </a:xfrm>
        </p:grpSpPr>
        <p:pic>
          <p:nvPicPr>
            <p:cNvPr id="26" name="Grafik 25"/>
            <p:cNvPicPr/>
            <p:nvPr/>
          </p:nvPicPr>
          <p:blipFill>
            <a:blip r:embed="rId7" cstate="print">
              <a:extLst>
                <a:ext uri="{28A0092B-C50C-407E-A947-70E740481C1C}">
                  <a14:useLocalDpi xmlns:a14="http://schemas.microsoft.com/office/drawing/2010/main" val="0"/>
                </a:ext>
              </a:extLst>
            </a:blip>
            <a:stretch>
              <a:fillRect/>
            </a:stretch>
          </p:blipFill>
          <p:spPr>
            <a:xfrm>
              <a:off x="836585" y="1574625"/>
              <a:ext cx="7650850" cy="3294535"/>
            </a:xfrm>
            <a:prstGeom prst="rect">
              <a:avLst/>
            </a:prstGeom>
            <a:solidFill>
              <a:schemeClr val="bg1"/>
            </a:solidFill>
          </p:spPr>
        </p:pic>
        <p:sp>
          <p:nvSpPr>
            <p:cNvPr id="2" name="Rechteck 1"/>
            <p:cNvSpPr/>
            <p:nvPr/>
          </p:nvSpPr>
          <p:spPr>
            <a:xfrm>
              <a:off x="4021470" y="2747500"/>
              <a:ext cx="1215134" cy="467967"/>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2546775" y="2747499"/>
              <a:ext cx="1215135" cy="467967"/>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5517105" y="2739706"/>
              <a:ext cx="1215135" cy="467967"/>
            </a:xfrm>
            <a:prstGeom prst="rect">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2546774" y="2753925"/>
              <a:ext cx="1215135" cy="467967"/>
            </a:xfrm>
            <a:prstGeom prst="rect">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3806915" y="1583795"/>
              <a:ext cx="1687687" cy="467967"/>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859087" y="3654025"/>
              <a:ext cx="1552673" cy="467967"/>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859087" y="4382378"/>
              <a:ext cx="1552673" cy="467967"/>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2841697" y="3654024"/>
              <a:ext cx="1558800" cy="467967"/>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2841697" y="4382378"/>
              <a:ext cx="1547893" cy="467967"/>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4932041" y="3659236"/>
              <a:ext cx="1568230" cy="467967"/>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6912260" y="3664019"/>
              <a:ext cx="1575175" cy="467967"/>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6912260" y="4387899"/>
              <a:ext cx="1575175" cy="467967"/>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4906943" y="4390115"/>
              <a:ext cx="1593327" cy="467967"/>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6734928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50825" y="1196975"/>
            <a:ext cx="8821675" cy="5184775"/>
          </a:xfrm>
        </p:spPr>
        <p:txBody>
          <a:bodyPr/>
          <a:lstStyle/>
          <a:p>
            <a:r>
              <a:rPr lang="de-DE" dirty="0" smtClean="0">
                <a:solidFill>
                  <a:srgbClr val="FF6600"/>
                </a:solidFill>
              </a:rPr>
              <a:t>Kabinen-Handtelefon</a:t>
            </a:r>
          </a:p>
          <a:p>
            <a:pPr marL="361950" lvl="1" indent="-361950"/>
            <a:r>
              <a:rPr lang="de-DE" dirty="0"/>
              <a:t>Teil des </a:t>
            </a:r>
            <a:r>
              <a:rPr lang="de-DE" dirty="0" smtClean="0"/>
              <a:t>Kabinen-Management-Systems</a:t>
            </a:r>
          </a:p>
          <a:p>
            <a:pPr marL="361950" lvl="1" indent="-361950"/>
            <a:r>
              <a:rPr lang="de-DE" dirty="0" smtClean="0"/>
              <a:t>Kommunikationssystem in der Kabine</a:t>
            </a:r>
          </a:p>
          <a:p>
            <a:pPr marL="361950" lvl="1" indent="-361950"/>
            <a:r>
              <a:rPr lang="de-DE" dirty="0" smtClean="0"/>
              <a:t>Art der Kommunikation: Passagieransagen und Telefonie</a:t>
            </a:r>
          </a:p>
          <a:p>
            <a:pPr marL="361950" lvl="1" indent="-361950"/>
            <a:endParaRPr lang="de-DE" dirty="0"/>
          </a:p>
          <a:p>
            <a:r>
              <a:rPr lang="de-DE" dirty="0" smtClean="0"/>
              <a:t>PA-Funktion </a:t>
            </a:r>
            <a:r>
              <a:rPr lang="de-DE" b="0" dirty="0" smtClean="0"/>
              <a:t>(</a:t>
            </a:r>
            <a:r>
              <a:rPr lang="de-DE" b="0" i="1" dirty="0" smtClean="0"/>
              <a:t>Passenger Address System</a:t>
            </a:r>
            <a:r>
              <a:rPr lang="de-DE" b="0" dirty="0" smtClean="0"/>
              <a:t>)</a:t>
            </a:r>
            <a:endParaRPr lang="de-DE" b="0" dirty="0"/>
          </a:p>
          <a:p>
            <a:pPr marL="354013" lvl="1" indent="-354013"/>
            <a:r>
              <a:rPr lang="de-DE" dirty="0" smtClean="0"/>
              <a:t>Für Ansagen an die Passagiere</a:t>
            </a:r>
            <a:br>
              <a:rPr lang="de-DE" dirty="0" smtClean="0"/>
            </a:br>
            <a:endParaRPr lang="de-DE" dirty="0" smtClean="0"/>
          </a:p>
          <a:p>
            <a:pPr marL="354013" lvl="1" indent="-354013"/>
            <a:endParaRPr lang="de-DE" dirty="0" smtClean="0"/>
          </a:p>
          <a:p>
            <a:pPr marL="354013" lvl="1" indent="-354013"/>
            <a:endParaRPr lang="de-DE" dirty="0"/>
          </a:p>
          <a:p>
            <a:r>
              <a:rPr lang="de-DE" dirty="0" smtClean="0"/>
              <a:t>Interphone-Funktion</a:t>
            </a:r>
          </a:p>
          <a:p>
            <a:pPr marL="354013" lvl="1" indent="-354013"/>
            <a:r>
              <a:rPr lang="de-DE" dirty="0" smtClean="0"/>
              <a:t>Zur Kommunikation zwischen den Crew Mitgliedern</a:t>
            </a:r>
          </a:p>
          <a:p>
            <a:pPr marL="0" lvl="1" indent="0">
              <a:buNone/>
            </a:pPr>
            <a:endParaRPr lang="de-DE" dirty="0" smtClean="0"/>
          </a:p>
          <a:p>
            <a:pPr marL="0" lvl="1" indent="0">
              <a:buNone/>
            </a:pPr>
            <a:endParaRPr lang="de-DE" dirty="0" smtClean="0"/>
          </a:p>
          <a:p>
            <a:endParaRPr lang="de-DE" dirty="0" smtClean="0"/>
          </a:p>
          <a:p>
            <a:endParaRPr lang="de-DE" dirty="0" smtClean="0"/>
          </a:p>
        </p:txBody>
      </p:sp>
      <p:sp>
        <p:nvSpPr>
          <p:cNvPr id="12" name="Titel 1"/>
          <p:cNvSpPr txBox="1">
            <a:spLocks/>
          </p:cNvSpPr>
          <p:nvPr/>
        </p:nvSpPr>
        <p:spPr>
          <a:xfrm>
            <a:off x="2355850" y="0"/>
            <a:ext cx="4433888" cy="953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de-DE" altLang="de-DE" sz="1800" b="1" kern="0" dirty="0"/>
          </a:p>
          <a:p>
            <a:r>
              <a:rPr lang="de-DE" altLang="de-DE" sz="1800" b="1" kern="0" dirty="0" smtClean="0"/>
              <a:t>Das Kabinen-Handtelefon</a:t>
            </a:r>
            <a:endParaRPr lang="de-DE" altLang="de-DE" sz="1800" b="1" kern="0" dirty="0"/>
          </a:p>
        </p:txBody>
      </p:sp>
      <p:grpSp>
        <p:nvGrpSpPr>
          <p:cNvPr id="3" name="Gruppieren 2"/>
          <p:cNvGrpSpPr/>
          <p:nvPr/>
        </p:nvGrpSpPr>
        <p:grpSpPr>
          <a:xfrm>
            <a:off x="7542330" y="998730"/>
            <a:ext cx="1530170" cy="1035115"/>
            <a:chOff x="3053644" y="3023955"/>
            <a:chExt cx="3063039" cy="2160240"/>
          </a:xfrm>
        </p:grpSpPr>
        <p:pic>
          <p:nvPicPr>
            <p:cNvPr id="5" name="Grafik 4"/>
            <p:cNvPicPr/>
            <p:nvPr/>
          </p:nvPicPr>
          <p:blipFill rotWithShape="1">
            <a:blip r:embed="rId2" cstate="print">
              <a:extLst>
                <a:ext uri="{28A0092B-C50C-407E-A947-70E740481C1C}">
                  <a14:useLocalDpi xmlns:a14="http://schemas.microsoft.com/office/drawing/2010/main" val="0"/>
                </a:ext>
              </a:extLst>
            </a:blip>
            <a:srcRect l="53267"/>
            <a:stretch/>
          </p:blipFill>
          <p:spPr>
            <a:xfrm>
              <a:off x="3053644" y="3023955"/>
              <a:ext cx="1428347" cy="2160240"/>
            </a:xfrm>
            <a:prstGeom prst="rect">
              <a:avLst/>
            </a:prstGeom>
            <a:solidFill>
              <a:schemeClr val="bg1"/>
            </a:solidFill>
          </p:spPr>
        </p:pic>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r="18954"/>
            <a:stretch/>
          </p:blipFill>
          <p:spPr>
            <a:xfrm>
              <a:off x="4721528" y="3158970"/>
              <a:ext cx="1395155" cy="1936619"/>
            </a:xfrm>
            <a:prstGeom prst="rect">
              <a:avLst/>
            </a:prstGeom>
          </p:spPr>
        </p:pic>
      </p:grpSp>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2254" y="4914164"/>
            <a:ext cx="2040226" cy="1440161"/>
          </a:xfrm>
          <a:prstGeom prst="rect">
            <a:avLst/>
          </a:prstGeom>
        </p:spPr>
      </p:pic>
      <p:sp>
        <p:nvSpPr>
          <p:cNvPr id="4" name="Rechteck 3"/>
          <p:cNvSpPr/>
          <p:nvPr/>
        </p:nvSpPr>
        <p:spPr>
          <a:xfrm>
            <a:off x="8705555" y="1731510"/>
            <a:ext cx="419982" cy="3150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2254" y="3141552"/>
            <a:ext cx="2040226" cy="1440160"/>
          </a:xfrm>
          <a:prstGeom prst="rect">
            <a:avLst/>
          </a:prstGeom>
        </p:spPr>
      </p:pic>
    </p:spTree>
    <p:extLst>
      <p:ext uri="{BB962C8B-B14F-4D97-AF65-F5344CB8AC3E}">
        <p14:creationId xmlns:p14="http://schemas.microsoft.com/office/powerpoint/2010/main" val="3565882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p:txBody>
          <a:bodyPr/>
          <a:lstStyle/>
          <a:p>
            <a:r>
              <a:rPr lang="de-DE" dirty="0" smtClean="0">
                <a:solidFill>
                  <a:srgbClr val="FF6600"/>
                </a:solidFill>
              </a:rPr>
              <a:t>Verhaltensmodell des Kabinen-Handtelefons 1</a:t>
            </a:r>
          </a:p>
          <a:p>
            <a:r>
              <a:rPr lang="de-DE" b="0" dirty="0" smtClean="0">
                <a:solidFill>
                  <a:schemeClr val="tx1"/>
                </a:solidFill>
              </a:rPr>
              <a:t>Zustandsmaschine</a:t>
            </a:r>
          </a:p>
          <a:p>
            <a:pPr marL="357188" lvl="1" indent="-357188">
              <a:buNone/>
            </a:pPr>
            <a:endParaRPr lang="de-DE" dirty="0" smtClean="0"/>
          </a:p>
          <a:p>
            <a:pPr marL="357188" lvl="1" indent="-357188">
              <a:buNone/>
            </a:pPr>
            <a:endParaRPr lang="de-DE" dirty="0"/>
          </a:p>
          <a:p>
            <a:pPr marL="0" lvl="1" indent="0">
              <a:buNone/>
            </a:pPr>
            <a:endParaRPr lang="de-DE" dirty="0" smtClean="0">
              <a:solidFill>
                <a:schemeClr val="bg2">
                  <a:lumMod val="75000"/>
                </a:schemeClr>
              </a:solidFill>
            </a:endParaRPr>
          </a:p>
          <a:p>
            <a:pPr>
              <a:buFont typeface="Wingdings" panose="05000000000000000000" pitchFamily="2" charset="2"/>
              <a:buChar char="Ø"/>
            </a:pPr>
            <a:endParaRPr lang="de-DE" dirty="0" smtClean="0"/>
          </a:p>
          <a:p>
            <a:pPr>
              <a:buFont typeface="Wingdings" panose="05000000000000000000" pitchFamily="2" charset="2"/>
              <a:buChar char="Ø"/>
            </a:pPr>
            <a:endParaRPr lang="de-DE" dirty="0" smtClean="0"/>
          </a:p>
          <a:p>
            <a:endParaRPr lang="de-DE" dirty="0" smtClean="0"/>
          </a:p>
          <a:p>
            <a:endParaRPr lang="de-DE" dirty="0"/>
          </a:p>
          <a:p>
            <a:endParaRPr lang="de-DE" dirty="0" smtClean="0"/>
          </a:p>
          <a:p>
            <a:endParaRPr lang="de-DE" dirty="0"/>
          </a:p>
          <a:p>
            <a:endParaRPr lang="de-DE" dirty="0" smtClean="0"/>
          </a:p>
          <a:p>
            <a:endParaRPr lang="de-DE" dirty="0" smtClean="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530" y="2123855"/>
            <a:ext cx="2865735" cy="426111"/>
          </a:xfrm>
          <a:prstGeom prst="rect">
            <a:avLst/>
          </a:prstGeom>
        </p:spPr>
      </p:pic>
      <p:sp>
        <p:nvSpPr>
          <p:cNvPr id="14" name="Titel 1"/>
          <p:cNvSpPr txBox="1">
            <a:spLocks/>
          </p:cNvSpPr>
          <p:nvPr/>
        </p:nvSpPr>
        <p:spPr>
          <a:xfrm>
            <a:off x="2355850" y="0"/>
            <a:ext cx="4433888" cy="953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sz="1800" b="1" dirty="0" smtClean="0"/>
              <a:t>SysML-Modell </a:t>
            </a:r>
            <a:r>
              <a:rPr lang="de-DE" sz="1800" b="1" dirty="0"/>
              <a:t>des </a:t>
            </a:r>
            <a:r>
              <a:rPr lang="de-DE" sz="1800" b="1" dirty="0" smtClean="0"/>
              <a:t/>
            </a:r>
            <a:br>
              <a:rPr lang="de-DE" sz="1800" b="1" dirty="0" smtClean="0"/>
            </a:br>
            <a:r>
              <a:rPr lang="de-DE" sz="1800" b="1" dirty="0" smtClean="0"/>
              <a:t>Kabinen-Handtelefons</a:t>
            </a:r>
            <a:endParaRPr lang="de-DE" sz="1800" b="1" dirty="0"/>
          </a:p>
        </p:txBody>
      </p:sp>
      <p:pic>
        <p:nvPicPr>
          <p:cNvPr id="1029" name="Picture 5" descr="Bild2-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530" y="2915555"/>
            <a:ext cx="7577208" cy="3618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Gerade Verbindung 2"/>
          <p:cNvCxnSpPr/>
          <p:nvPr/>
        </p:nvCxnSpPr>
        <p:spPr>
          <a:xfrm flipV="1">
            <a:off x="341530" y="2549966"/>
            <a:ext cx="1755195" cy="365589"/>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3207265" y="2549966"/>
            <a:ext cx="2219830" cy="365589"/>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5441722" y="1944993"/>
            <a:ext cx="3810798" cy="2339102"/>
          </a:xfrm>
          <a:prstGeom prst="rect">
            <a:avLst/>
          </a:prstGeom>
        </p:spPr>
        <p:txBody>
          <a:bodyPr wrap="square">
            <a:spAutoFit/>
          </a:bodyPr>
          <a:lstStyle/>
          <a:p>
            <a:r>
              <a:rPr lang="de-DE" sz="1800" dirty="0" smtClean="0"/>
              <a:t>Betriebsmodi: </a:t>
            </a:r>
            <a:br>
              <a:rPr lang="de-DE" sz="1800" dirty="0" smtClean="0"/>
            </a:br>
            <a:r>
              <a:rPr lang="de-DE" sz="1600" dirty="0" smtClean="0"/>
              <a:t>ausgeschaltet </a:t>
            </a:r>
            <a:r>
              <a:rPr lang="de-DE" sz="1600" dirty="0"/>
              <a:t>(Zustand </a:t>
            </a:r>
            <a:r>
              <a:rPr lang="de-DE" sz="1600" i="1" dirty="0" err="1"/>
              <a:t>handsetOff</a:t>
            </a:r>
            <a:r>
              <a:rPr lang="de-DE" sz="1600" dirty="0"/>
              <a:t>), eingeschaltet (Zustand </a:t>
            </a:r>
            <a:r>
              <a:rPr lang="de-DE" sz="1600" i="1" dirty="0" err="1"/>
              <a:t>handsetOn</a:t>
            </a:r>
            <a:r>
              <a:rPr lang="de-DE" sz="1600" dirty="0"/>
              <a:t>), </a:t>
            </a:r>
            <a:endParaRPr lang="de-DE" sz="1600" dirty="0" smtClean="0"/>
          </a:p>
          <a:p>
            <a:r>
              <a:rPr lang="de-DE" sz="1600" dirty="0" smtClean="0"/>
              <a:t>aufgehängt </a:t>
            </a:r>
            <a:r>
              <a:rPr lang="de-DE" sz="1600" dirty="0"/>
              <a:t>(Zustand </a:t>
            </a:r>
            <a:r>
              <a:rPr lang="de-DE" sz="1600" dirty="0" err="1" smtClean="0"/>
              <a:t>o</a:t>
            </a:r>
            <a:r>
              <a:rPr lang="de-DE" sz="1600" i="1" dirty="0" err="1" smtClean="0"/>
              <a:t>nHook</a:t>
            </a:r>
            <a:r>
              <a:rPr lang="de-DE" sz="1600" dirty="0" smtClean="0"/>
              <a:t>),</a:t>
            </a:r>
          </a:p>
          <a:p>
            <a:r>
              <a:rPr lang="de-DE" sz="1600" dirty="0" smtClean="0"/>
              <a:t>abgenommen </a:t>
            </a:r>
            <a:r>
              <a:rPr lang="de-DE" sz="1600" dirty="0"/>
              <a:t>(Zustand </a:t>
            </a:r>
            <a:r>
              <a:rPr lang="de-DE" sz="1600" i="1" dirty="0" err="1" smtClean="0"/>
              <a:t>offHook</a:t>
            </a:r>
            <a:r>
              <a:rPr lang="de-DE" sz="1600" dirty="0" smtClean="0"/>
              <a:t>)</a:t>
            </a:r>
          </a:p>
          <a:p>
            <a:r>
              <a:rPr lang="de-DE" sz="1600" dirty="0"/>
              <a:t>Spezifische Betriebszustände </a:t>
            </a:r>
          </a:p>
          <a:p>
            <a:r>
              <a:rPr lang="de-DE" sz="1600" dirty="0"/>
              <a:t>während der </a:t>
            </a:r>
            <a:r>
              <a:rPr lang="de-DE" sz="1600" dirty="0" smtClean="0"/>
              <a:t>Benutzung, z.B.:</a:t>
            </a:r>
            <a:br>
              <a:rPr lang="de-DE" sz="1600" dirty="0" smtClean="0"/>
            </a:br>
            <a:r>
              <a:rPr lang="de-DE" sz="1600" dirty="0" smtClean="0"/>
              <a:t>Passagieransage (Zustand </a:t>
            </a:r>
            <a:r>
              <a:rPr lang="de-DE" sz="1600" i="1" dirty="0" err="1" smtClean="0"/>
              <a:t>PAActive</a:t>
            </a:r>
            <a:r>
              <a:rPr lang="de-DE" sz="1600" dirty="0" smtClean="0"/>
              <a:t>),</a:t>
            </a:r>
          </a:p>
          <a:p>
            <a:r>
              <a:rPr lang="de-DE" sz="1600" dirty="0" err="1" smtClean="0"/>
              <a:t>Interphone</a:t>
            </a:r>
            <a:r>
              <a:rPr lang="de-DE" sz="1600" dirty="0" smtClean="0"/>
              <a:t> (Zustand </a:t>
            </a:r>
            <a:r>
              <a:rPr lang="de-DE" sz="1600" i="1" dirty="0" err="1" smtClean="0"/>
              <a:t>interphoneActive</a:t>
            </a:r>
            <a:r>
              <a:rPr lang="de-DE" sz="1600" dirty="0" smtClean="0"/>
              <a:t>).</a:t>
            </a:r>
            <a:endParaRPr lang="de-DE" sz="1600" dirty="0"/>
          </a:p>
        </p:txBody>
      </p:sp>
    </p:spTree>
    <p:extLst>
      <p:ext uri="{BB962C8B-B14F-4D97-AF65-F5344CB8AC3E}">
        <p14:creationId xmlns:p14="http://schemas.microsoft.com/office/powerpoint/2010/main" val="3030042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smtClean="0">
                <a:solidFill>
                  <a:srgbClr val="FF6600"/>
                </a:solidFill>
              </a:rPr>
              <a:t>Unterschiede der beiden Kabinen-Handtelefone 1 und 2</a:t>
            </a:r>
          </a:p>
          <a:p>
            <a:endParaRPr lang="de-DE" dirty="0" smtClean="0"/>
          </a:p>
          <a:p>
            <a:endParaRPr lang="de-DE" dirty="0"/>
          </a:p>
          <a:p>
            <a:endParaRPr lang="de-DE" dirty="0" smtClean="0"/>
          </a:p>
          <a:p>
            <a:endParaRPr lang="de-DE" dirty="0"/>
          </a:p>
          <a:p>
            <a:endParaRPr lang="de-DE" dirty="0"/>
          </a:p>
          <a:p>
            <a:endParaRPr lang="de-DE" dirty="0" smtClean="0"/>
          </a:p>
          <a:p>
            <a:endParaRPr lang="de-DE" dirty="0"/>
          </a:p>
          <a:p>
            <a:endParaRPr lang="de-DE" dirty="0" smtClean="0"/>
          </a:p>
          <a:p>
            <a:endParaRPr lang="de-DE" sz="1800" dirty="0" smtClean="0"/>
          </a:p>
          <a:p>
            <a:pPr>
              <a:buFont typeface="Wingdings" panose="05000000000000000000" pitchFamily="2" charset="2"/>
              <a:buChar char="Ø"/>
            </a:pPr>
            <a:endParaRPr lang="de-DE" b="0" dirty="0" smtClean="0"/>
          </a:p>
          <a:p>
            <a:pPr>
              <a:buFont typeface="Wingdings" panose="05000000000000000000" pitchFamily="2" charset="2"/>
              <a:buChar char="Ø"/>
            </a:pPr>
            <a:endParaRPr lang="de-DE" b="0" dirty="0" smtClean="0"/>
          </a:p>
        </p:txBody>
      </p:sp>
      <p:sp>
        <p:nvSpPr>
          <p:cNvPr id="11" name="Textfeld 10"/>
          <p:cNvSpPr txBox="1"/>
          <p:nvPr/>
        </p:nvSpPr>
        <p:spPr>
          <a:xfrm>
            <a:off x="6686541" y="2892146"/>
            <a:ext cx="2250944" cy="2031325"/>
          </a:xfrm>
          <a:prstGeom prst="rect">
            <a:avLst/>
          </a:prstGeom>
          <a:noFill/>
        </p:spPr>
        <p:txBody>
          <a:bodyPr wrap="square" rtlCol="0">
            <a:spAutoFit/>
          </a:bodyPr>
          <a:lstStyle/>
          <a:p>
            <a:pPr marL="342900" indent="-342900">
              <a:buFont typeface="Wingdings" panose="05000000000000000000" pitchFamily="2" charset="2"/>
              <a:buChar char="§"/>
            </a:pPr>
            <a:endParaRPr lang="de-DE" sz="1800" b="1" dirty="0" smtClean="0"/>
          </a:p>
          <a:p>
            <a:pPr marL="342900" indent="-342900">
              <a:buFont typeface="Wingdings" panose="05000000000000000000" pitchFamily="2" charset="2"/>
              <a:buChar char="§"/>
            </a:pPr>
            <a:r>
              <a:rPr lang="de-DE" sz="1800" b="1" dirty="0" smtClean="0"/>
              <a:t>#Passagiere: </a:t>
            </a:r>
            <a:br>
              <a:rPr lang="de-DE" sz="1800" b="1" dirty="0" smtClean="0"/>
            </a:br>
            <a:r>
              <a:rPr lang="de-DE" sz="1800" dirty="0" smtClean="0"/>
              <a:t>viel</a:t>
            </a:r>
          </a:p>
          <a:p>
            <a:pPr marL="342900" indent="-342900">
              <a:buFont typeface="Wingdings" panose="05000000000000000000" pitchFamily="2" charset="2"/>
              <a:buChar char="§"/>
            </a:pPr>
            <a:r>
              <a:rPr lang="de-DE" sz="1800" b="1" dirty="0" smtClean="0"/>
              <a:t>#Bereiche:</a:t>
            </a:r>
            <a:r>
              <a:rPr lang="de-DE" sz="1800" dirty="0" smtClean="0"/>
              <a:t> viel</a:t>
            </a:r>
          </a:p>
          <a:p>
            <a:pPr marL="342900" indent="-342900">
              <a:buFont typeface="Wingdings" panose="05000000000000000000" pitchFamily="2" charset="2"/>
              <a:buChar char="§"/>
            </a:pPr>
            <a:r>
              <a:rPr lang="de-DE" sz="1800" b="1" dirty="0" smtClean="0"/>
              <a:t>#Kabinen-Handtelefone: </a:t>
            </a:r>
            <a:r>
              <a:rPr lang="de-DE" sz="1800" dirty="0" smtClean="0"/>
              <a:t>viel</a:t>
            </a:r>
          </a:p>
        </p:txBody>
      </p:sp>
      <p:sp>
        <p:nvSpPr>
          <p:cNvPr id="3" name="Textfeld 2"/>
          <p:cNvSpPr txBox="1"/>
          <p:nvPr/>
        </p:nvSpPr>
        <p:spPr>
          <a:xfrm>
            <a:off x="268905" y="2894850"/>
            <a:ext cx="2187860" cy="2308324"/>
          </a:xfrm>
          <a:prstGeom prst="rect">
            <a:avLst/>
          </a:prstGeom>
          <a:noFill/>
        </p:spPr>
        <p:txBody>
          <a:bodyPr wrap="square" rtlCol="0">
            <a:spAutoFit/>
          </a:bodyPr>
          <a:lstStyle/>
          <a:p>
            <a:pPr marL="342900" indent="-342900">
              <a:buFont typeface="Wingdings" panose="05000000000000000000" pitchFamily="2" charset="2"/>
              <a:buChar char="§"/>
            </a:pPr>
            <a:endParaRPr lang="de-DE" sz="1800" b="1" dirty="0" smtClean="0"/>
          </a:p>
          <a:p>
            <a:pPr marL="342900" indent="-342900">
              <a:buFont typeface="Wingdings" panose="05000000000000000000" pitchFamily="2" charset="2"/>
              <a:buChar char="§"/>
            </a:pPr>
            <a:r>
              <a:rPr lang="de-DE" sz="1800" b="1" dirty="0" smtClean="0"/>
              <a:t>#Passagiere:</a:t>
            </a:r>
            <a:r>
              <a:rPr lang="de-DE" sz="1800" dirty="0" smtClean="0"/>
              <a:t> </a:t>
            </a:r>
            <a:br>
              <a:rPr lang="de-DE" sz="1800" dirty="0" smtClean="0"/>
            </a:br>
            <a:r>
              <a:rPr lang="de-DE" sz="1800" dirty="0" smtClean="0"/>
              <a:t>wenig </a:t>
            </a:r>
          </a:p>
          <a:p>
            <a:pPr marL="342900" indent="-342900">
              <a:buFont typeface="Wingdings" panose="05000000000000000000" pitchFamily="2" charset="2"/>
              <a:buChar char="§"/>
            </a:pPr>
            <a:r>
              <a:rPr lang="de-DE" sz="1800" b="1" dirty="0" smtClean="0"/>
              <a:t>#Bereiche:</a:t>
            </a:r>
            <a:r>
              <a:rPr lang="de-DE" sz="1800" dirty="0" smtClean="0"/>
              <a:t> </a:t>
            </a:r>
            <a:r>
              <a:rPr lang="de-DE" sz="1800" dirty="0"/>
              <a:t>wenig </a:t>
            </a:r>
            <a:endParaRPr lang="de-DE" sz="1800" dirty="0" smtClean="0"/>
          </a:p>
          <a:p>
            <a:pPr marL="342900" indent="-342900">
              <a:buFont typeface="Wingdings" panose="05000000000000000000" pitchFamily="2" charset="2"/>
              <a:buChar char="§"/>
            </a:pPr>
            <a:r>
              <a:rPr lang="de-DE" sz="1800" b="1" dirty="0" smtClean="0"/>
              <a:t>#Kabinen-Handtelefone</a:t>
            </a:r>
            <a:r>
              <a:rPr lang="de-DE" sz="1800" b="1" dirty="0"/>
              <a:t>:</a:t>
            </a:r>
            <a:r>
              <a:rPr lang="de-DE" sz="1800" dirty="0"/>
              <a:t> </a:t>
            </a:r>
            <a:r>
              <a:rPr lang="de-DE" sz="1800" dirty="0" smtClean="0"/>
              <a:t>wenig</a:t>
            </a:r>
            <a:endParaRPr lang="de-DE" sz="1800" dirty="0"/>
          </a:p>
        </p:txBody>
      </p:sp>
      <p:sp>
        <p:nvSpPr>
          <p:cNvPr id="14" name="Flussdiagramm: Alternativer Prozess 13"/>
          <p:cNvSpPr/>
          <p:nvPr/>
        </p:nvSpPr>
        <p:spPr>
          <a:xfrm>
            <a:off x="4617005" y="1786919"/>
            <a:ext cx="4365485" cy="4477396"/>
          </a:xfrm>
          <a:prstGeom prst="flowChartAlternateProcess">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dirty="0" smtClean="0">
                <a:solidFill>
                  <a:srgbClr val="000000"/>
                </a:solidFill>
              </a:rPr>
              <a:t> Kabinen-Handtelefon 2</a:t>
            </a:r>
          </a:p>
          <a:p>
            <a:pPr algn="ctr"/>
            <a:r>
              <a:rPr lang="de-DE" dirty="0" smtClean="0">
                <a:solidFill>
                  <a:srgbClr val="000000"/>
                </a:solidFill>
              </a:rPr>
              <a:t>in Flugzeug 2</a:t>
            </a:r>
            <a:endParaRPr lang="de-DE" dirty="0">
              <a:solidFill>
                <a:srgbClr val="000000"/>
              </a:solidFill>
            </a:endParaRPr>
          </a:p>
        </p:txBody>
      </p:sp>
      <p:sp>
        <p:nvSpPr>
          <p:cNvPr id="15" name="Flussdiagramm: Alternativer Prozess 14"/>
          <p:cNvSpPr/>
          <p:nvPr/>
        </p:nvSpPr>
        <p:spPr>
          <a:xfrm>
            <a:off x="268905" y="1786919"/>
            <a:ext cx="4213086" cy="4477396"/>
          </a:xfrm>
          <a:prstGeom prst="flowChartAlternateProcess">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dirty="0" smtClean="0">
                <a:solidFill>
                  <a:srgbClr val="000000"/>
                </a:solidFill>
              </a:rPr>
              <a:t> Kabinen-Handtelefon 1</a:t>
            </a:r>
          </a:p>
          <a:p>
            <a:pPr algn="ctr"/>
            <a:r>
              <a:rPr lang="de-DE" dirty="0">
                <a:solidFill>
                  <a:srgbClr val="000000"/>
                </a:solidFill>
              </a:rPr>
              <a:t>i</a:t>
            </a:r>
            <a:r>
              <a:rPr lang="de-DE" dirty="0" smtClean="0">
                <a:solidFill>
                  <a:srgbClr val="000000"/>
                </a:solidFill>
              </a:rPr>
              <a:t>n Flugzeug 1</a:t>
            </a:r>
            <a:endParaRPr lang="de-DE" dirty="0">
              <a:solidFill>
                <a:srgbClr val="000000"/>
              </a:solidFill>
            </a:endParaRPr>
          </a:p>
        </p:txBody>
      </p:sp>
      <p:sp>
        <p:nvSpPr>
          <p:cNvPr id="16" name="Textfeld 15"/>
          <p:cNvSpPr txBox="1"/>
          <p:nvPr/>
        </p:nvSpPr>
        <p:spPr>
          <a:xfrm>
            <a:off x="659859" y="1590324"/>
            <a:ext cx="1661891" cy="461665"/>
          </a:xfrm>
          <a:prstGeom prst="rect">
            <a:avLst/>
          </a:prstGeom>
          <a:solidFill>
            <a:schemeClr val="bg1"/>
          </a:solidFill>
        </p:spPr>
        <p:txBody>
          <a:bodyPr wrap="square" rtlCol="0">
            <a:spAutoFit/>
          </a:bodyPr>
          <a:lstStyle/>
          <a:p>
            <a:pPr algn="ctr"/>
            <a:r>
              <a:rPr lang="de-DE" dirty="0" smtClean="0"/>
              <a:t>Bekannt</a:t>
            </a:r>
            <a:endParaRPr lang="de-DE" dirty="0"/>
          </a:p>
        </p:txBody>
      </p:sp>
      <p:sp>
        <p:nvSpPr>
          <p:cNvPr id="17" name="Textfeld 16"/>
          <p:cNvSpPr txBox="1"/>
          <p:nvPr/>
        </p:nvSpPr>
        <p:spPr>
          <a:xfrm>
            <a:off x="4977045" y="1583795"/>
            <a:ext cx="1301851" cy="461665"/>
          </a:xfrm>
          <a:prstGeom prst="rect">
            <a:avLst/>
          </a:prstGeom>
          <a:solidFill>
            <a:schemeClr val="bg1"/>
          </a:solidFill>
        </p:spPr>
        <p:txBody>
          <a:bodyPr wrap="square" rtlCol="0">
            <a:spAutoFit/>
          </a:bodyPr>
          <a:lstStyle/>
          <a:p>
            <a:pPr algn="ctr"/>
            <a:r>
              <a:rPr lang="de-DE" dirty="0" smtClean="0"/>
              <a:t>Neu</a:t>
            </a:r>
            <a:endParaRPr lang="de-DE" dirty="0"/>
          </a:p>
        </p:txBody>
      </p:sp>
      <p:sp>
        <p:nvSpPr>
          <p:cNvPr id="19" name="Titel 1"/>
          <p:cNvSpPr txBox="1">
            <a:spLocks/>
          </p:cNvSpPr>
          <p:nvPr/>
        </p:nvSpPr>
        <p:spPr>
          <a:xfrm>
            <a:off x="2355850" y="0"/>
            <a:ext cx="4433888" cy="953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sz="1800" b="1" dirty="0"/>
              <a:t>Variantes Systemverhalten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3335" y="2978950"/>
            <a:ext cx="1993900" cy="243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0606" y="2945149"/>
            <a:ext cx="2071374" cy="247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341530" y="6333129"/>
            <a:ext cx="8730970" cy="230832"/>
          </a:xfrm>
          <a:prstGeom prst="rect">
            <a:avLst/>
          </a:prstGeom>
          <a:noFill/>
        </p:spPr>
        <p:txBody>
          <a:bodyPr wrap="square" rtlCol="0">
            <a:spAutoFit/>
          </a:bodyPr>
          <a:lstStyle/>
          <a:p>
            <a:r>
              <a:rPr lang="de-DE" sz="900" dirty="0" smtClean="0"/>
              <a:t>Bildquellen </a:t>
            </a:r>
            <a:r>
              <a:rPr lang="de-DE" sz="900" dirty="0" smtClean="0">
                <a:hlinkClick r:id="rId5"/>
              </a:rPr>
              <a:t>http</a:t>
            </a:r>
            <a:r>
              <a:rPr lang="de-DE" sz="900" dirty="0">
                <a:hlinkClick r:id="rId5"/>
              </a:rPr>
              <a:t>://www.aircraft.airbus.com/fileadmin/media_gallery/files/brochures_publications/Airbus_Aircraft_Family_figures_brochure_-_</a:t>
            </a:r>
            <a:r>
              <a:rPr lang="de-DE" sz="900" dirty="0" smtClean="0">
                <a:hlinkClick r:id="rId5"/>
              </a:rPr>
              <a:t>June_2017.pdf</a:t>
            </a:r>
            <a:r>
              <a:rPr lang="de-DE" sz="900" dirty="0" smtClean="0"/>
              <a:t> </a:t>
            </a:r>
            <a:endParaRPr lang="de-DE" sz="900" dirty="0" smtClean="0"/>
          </a:p>
        </p:txBody>
      </p:sp>
      <p:sp>
        <p:nvSpPr>
          <p:cNvPr id="18" name="Flussdiagramm: Alternativer Prozess 17"/>
          <p:cNvSpPr/>
          <p:nvPr/>
        </p:nvSpPr>
        <p:spPr>
          <a:xfrm>
            <a:off x="735670" y="5499230"/>
            <a:ext cx="3240360" cy="690294"/>
          </a:xfrm>
          <a:prstGeom prst="flowChartAlternateProcess">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kern="0" dirty="0" smtClean="0">
                <a:solidFill>
                  <a:schemeClr val="tx1"/>
                </a:solidFill>
              </a:rPr>
              <a:t>Single </a:t>
            </a:r>
            <a:r>
              <a:rPr lang="de-DE" sz="2000" kern="0" dirty="0" err="1" smtClean="0">
                <a:solidFill>
                  <a:schemeClr val="tx1"/>
                </a:solidFill>
              </a:rPr>
              <a:t>Aisle</a:t>
            </a:r>
            <a:r>
              <a:rPr lang="de-DE" sz="2000" kern="0" dirty="0" smtClean="0">
                <a:solidFill>
                  <a:schemeClr val="tx1"/>
                </a:solidFill>
              </a:rPr>
              <a:t> </a:t>
            </a:r>
          </a:p>
          <a:p>
            <a:r>
              <a:rPr lang="de-DE" sz="2000" kern="0" dirty="0" smtClean="0">
                <a:solidFill>
                  <a:schemeClr val="tx1"/>
                </a:solidFill>
              </a:rPr>
              <a:t>Kurzstrecke</a:t>
            </a:r>
            <a:endParaRPr lang="de-DE" sz="2000" kern="0" dirty="0">
              <a:solidFill>
                <a:schemeClr val="tx1"/>
              </a:solidFill>
            </a:endParaRPr>
          </a:p>
        </p:txBody>
      </p:sp>
      <p:grpSp>
        <p:nvGrpSpPr>
          <p:cNvPr id="8" name="Gruppieren 7"/>
          <p:cNvGrpSpPr/>
          <p:nvPr/>
        </p:nvGrpSpPr>
        <p:grpSpPr>
          <a:xfrm>
            <a:off x="5179567" y="5499230"/>
            <a:ext cx="3240360" cy="690294"/>
            <a:chOff x="5179567" y="5499230"/>
            <a:chExt cx="3240360" cy="690294"/>
          </a:xfrm>
        </p:grpSpPr>
        <p:sp>
          <p:nvSpPr>
            <p:cNvPr id="20" name="Flussdiagramm: Alternativer Prozess 19"/>
            <p:cNvSpPr/>
            <p:nvPr/>
          </p:nvSpPr>
          <p:spPr>
            <a:xfrm>
              <a:off x="5179567" y="5499230"/>
              <a:ext cx="3240360" cy="690294"/>
            </a:xfrm>
            <a:prstGeom prst="flowChartAlternateProcess">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kern="0" dirty="0" err="1" smtClean="0">
                  <a:solidFill>
                    <a:schemeClr val="tx1"/>
                  </a:solidFill>
                </a:rPr>
                <a:t>Macrobody</a:t>
              </a:r>
              <a:endParaRPr lang="de-DE" sz="2000" kern="0" dirty="0" smtClean="0">
                <a:solidFill>
                  <a:schemeClr val="tx1"/>
                </a:solidFill>
              </a:endParaRPr>
            </a:p>
            <a:p>
              <a:r>
                <a:rPr lang="de-DE" sz="2000" kern="0" dirty="0" smtClean="0">
                  <a:solidFill>
                    <a:schemeClr val="tx1"/>
                  </a:solidFill>
                </a:rPr>
                <a:t>Langstrecke</a:t>
              </a:r>
              <a:endParaRPr lang="de-DE" sz="2000" kern="0" dirty="0">
                <a:solidFill>
                  <a:schemeClr val="tx1"/>
                </a:solidFill>
              </a:endParaRPr>
            </a:p>
          </p:txBody>
        </p:sp>
        <p:pic>
          <p:nvPicPr>
            <p:cNvPr id="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77245" y="5613931"/>
              <a:ext cx="1552673" cy="470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60104" y="5589240"/>
            <a:ext cx="1636821" cy="509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044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3335" y="2978950"/>
            <a:ext cx="1993900" cy="243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Inhaltsplatzhalter 1"/>
          <p:cNvSpPr>
            <a:spLocks noGrp="1"/>
          </p:cNvSpPr>
          <p:nvPr>
            <p:ph idx="1"/>
          </p:nvPr>
        </p:nvSpPr>
        <p:spPr/>
        <p:txBody>
          <a:bodyPr/>
          <a:lstStyle/>
          <a:p>
            <a:pPr marL="0" indent="0"/>
            <a:r>
              <a:rPr lang="de-DE" dirty="0" smtClean="0">
                <a:solidFill>
                  <a:srgbClr val="FF6600"/>
                </a:solidFill>
              </a:rPr>
              <a:t>Vorgehensweise zur Erstellung eines Modells für das Kabinen-Handtelefon 2</a:t>
            </a:r>
          </a:p>
        </p:txBody>
      </p:sp>
      <p:sp>
        <p:nvSpPr>
          <p:cNvPr id="14" name="Flussdiagramm: Alternativer Prozess 13"/>
          <p:cNvSpPr/>
          <p:nvPr/>
        </p:nvSpPr>
        <p:spPr>
          <a:xfrm>
            <a:off x="4617005" y="1786919"/>
            <a:ext cx="4365485" cy="4477396"/>
          </a:xfrm>
          <a:prstGeom prst="flowChartAlternateProcess">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dirty="0" smtClean="0">
                <a:solidFill>
                  <a:srgbClr val="000000"/>
                </a:solidFill>
              </a:rPr>
              <a:t> Kabinen-Handtelefon 2</a:t>
            </a:r>
          </a:p>
          <a:p>
            <a:pPr algn="ctr"/>
            <a:r>
              <a:rPr lang="de-DE" dirty="0" smtClean="0">
                <a:solidFill>
                  <a:srgbClr val="000000"/>
                </a:solidFill>
              </a:rPr>
              <a:t>in Flugzeug 2</a:t>
            </a:r>
            <a:endParaRPr lang="de-DE" dirty="0">
              <a:solidFill>
                <a:srgbClr val="000000"/>
              </a:solidFill>
            </a:endParaRPr>
          </a:p>
        </p:txBody>
      </p:sp>
      <p:sp>
        <p:nvSpPr>
          <p:cNvPr id="17" name="Textfeld 16"/>
          <p:cNvSpPr txBox="1"/>
          <p:nvPr/>
        </p:nvSpPr>
        <p:spPr>
          <a:xfrm>
            <a:off x="4977045" y="1583795"/>
            <a:ext cx="1301851" cy="461665"/>
          </a:xfrm>
          <a:prstGeom prst="rect">
            <a:avLst/>
          </a:prstGeom>
          <a:solidFill>
            <a:schemeClr val="bg1"/>
          </a:solidFill>
        </p:spPr>
        <p:txBody>
          <a:bodyPr wrap="square" rtlCol="0">
            <a:spAutoFit/>
          </a:bodyPr>
          <a:lstStyle/>
          <a:p>
            <a:pPr algn="ctr"/>
            <a:r>
              <a:rPr lang="de-DE" dirty="0" smtClean="0"/>
              <a:t>Neu</a:t>
            </a:r>
            <a:endParaRPr lang="de-DE" dirty="0"/>
          </a:p>
        </p:txBody>
      </p:sp>
      <p:sp>
        <p:nvSpPr>
          <p:cNvPr id="19" name="Flussdiagramm: Alternativer Prozess 18"/>
          <p:cNvSpPr/>
          <p:nvPr/>
        </p:nvSpPr>
        <p:spPr>
          <a:xfrm>
            <a:off x="6344201" y="4548580"/>
            <a:ext cx="2458269" cy="1535715"/>
          </a:xfrm>
          <a:prstGeom prst="flowChartAlternateProcess">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dirty="0" smtClean="0">
                <a:solidFill>
                  <a:srgbClr val="000000"/>
                </a:solidFill>
              </a:rPr>
              <a:t>Simulation </a:t>
            </a:r>
            <a:r>
              <a:rPr lang="de-DE" sz="1800" b="1" dirty="0" smtClean="0">
                <a:solidFill>
                  <a:srgbClr val="000000"/>
                </a:solidFill>
              </a:rPr>
              <a:t>varianten</a:t>
            </a:r>
            <a:r>
              <a:rPr lang="de-DE" sz="1800" dirty="0" smtClean="0">
                <a:solidFill>
                  <a:srgbClr val="000000"/>
                </a:solidFill>
              </a:rPr>
              <a:t> Systemverhaltens</a:t>
            </a:r>
          </a:p>
          <a:p>
            <a:pPr algn="ctr"/>
            <a:r>
              <a:rPr lang="de-DE" sz="1800" b="1" dirty="0" smtClean="0">
                <a:solidFill>
                  <a:srgbClr val="FF9900"/>
                </a:solidFill>
              </a:rPr>
              <a:t>WIE?</a:t>
            </a:r>
            <a:endParaRPr lang="de-DE" sz="1800" b="1" dirty="0">
              <a:solidFill>
                <a:srgbClr val="FF9900"/>
              </a:solidFill>
            </a:endParaRPr>
          </a:p>
        </p:txBody>
      </p:sp>
      <p:sp>
        <p:nvSpPr>
          <p:cNvPr id="20" name="Inhaltsplatzhalter 1"/>
          <p:cNvSpPr txBox="1">
            <a:spLocks/>
          </p:cNvSpPr>
          <p:nvPr/>
        </p:nvSpPr>
        <p:spPr bwMode="auto">
          <a:xfrm>
            <a:off x="251520" y="1214555"/>
            <a:ext cx="4140460"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defRPr lang="de-DE" sz="2000" b="1" dirty="0" smtClean="0">
                <a:solidFill>
                  <a:srgbClr val="000099"/>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lang="de-DE" sz="2000" dirty="0" smtClean="0">
                <a:solidFill>
                  <a:srgbClr val="000099"/>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de-DE" sz="2000" dirty="0" smtClean="0">
                <a:solidFill>
                  <a:srgbClr val="000099"/>
                </a:solidFill>
                <a:latin typeface="+mn-lt"/>
                <a:ea typeface="+mn-ea"/>
                <a:cs typeface="+mn-cs"/>
              </a:defRPr>
            </a:lvl3pPr>
            <a:lvl4pPr marL="1600200" indent="-228600" algn="l" rtl="0" eaLnBrk="0" fontAlgn="base" hangingPunct="0">
              <a:spcBef>
                <a:spcPct val="20000"/>
              </a:spcBef>
              <a:spcAft>
                <a:spcPct val="0"/>
              </a:spcAft>
              <a:defRPr lang="de-DE" sz="2000" dirty="0" smtClean="0">
                <a:solidFill>
                  <a:srgbClr val="000099"/>
                </a:solidFill>
                <a:latin typeface="+mn-lt"/>
                <a:ea typeface="+mn-ea"/>
                <a:cs typeface="+mn-cs"/>
              </a:defRPr>
            </a:lvl4pPr>
            <a:lvl5pPr marL="2057400" indent="-228600" algn="l" rtl="0" eaLnBrk="0" fontAlgn="base" hangingPunct="0">
              <a:spcBef>
                <a:spcPct val="20000"/>
              </a:spcBef>
              <a:spcAft>
                <a:spcPct val="0"/>
              </a:spcAft>
              <a:defRPr lang="de-DE" sz="2000" dirty="0">
                <a:solidFill>
                  <a:srgbClr val="000099"/>
                </a:solidFill>
                <a:latin typeface="+mn-lt"/>
                <a:ea typeface="+mn-ea"/>
                <a:cs typeface="+mn-cs"/>
              </a:defRPr>
            </a:lvl5pPr>
            <a:lvl6pPr marL="2514600" indent="-228600" algn="l" rtl="0" fontAlgn="base">
              <a:spcBef>
                <a:spcPct val="20000"/>
              </a:spcBef>
              <a:spcAft>
                <a:spcPct val="0"/>
              </a:spcAft>
              <a:defRPr sz="1600">
                <a:solidFill>
                  <a:srgbClr val="000099"/>
                </a:solidFill>
                <a:latin typeface="+mn-lt"/>
              </a:defRPr>
            </a:lvl6pPr>
            <a:lvl7pPr marL="2971800" indent="-228600" algn="l" rtl="0" fontAlgn="base">
              <a:spcBef>
                <a:spcPct val="20000"/>
              </a:spcBef>
              <a:spcAft>
                <a:spcPct val="0"/>
              </a:spcAft>
              <a:defRPr sz="1600">
                <a:solidFill>
                  <a:srgbClr val="000099"/>
                </a:solidFill>
                <a:latin typeface="+mn-lt"/>
              </a:defRPr>
            </a:lvl7pPr>
            <a:lvl8pPr marL="3429000" indent="-228600" algn="l" rtl="0" fontAlgn="base">
              <a:spcBef>
                <a:spcPct val="20000"/>
              </a:spcBef>
              <a:spcAft>
                <a:spcPct val="0"/>
              </a:spcAft>
              <a:defRPr sz="1600">
                <a:solidFill>
                  <a:srgbClr val="000099"/>
                </a:solidFill>
                <a:latin typeface="+mn-lt"/>
              </a:defRPr>
            </a:lvl8pPr>
            <a:lvl9pPr marL="3886200" indent="-228600" algn="l" rtl="0" fontAlgn="base">
              <a:spcBef>
                <a:spcPct val="20000"/>
              </a:spcBef>
              <a:spcAft>
                <a:spcPct val="0"/>
              </a:spcAft>
              <a:defRPr sz="1600">
                <a:solidFill>
                  <a:srgbClr val="000099"/>
                </a:solidFill>
                <a:latin typeface="+mn-lt"/>
              </a:defRPr>
            </a:lvl9pPr>
          </a:lstStyle>
          <a:p>
            <a:pPr marL="0" indent="0"/>
            <a:endParaRPr lang="de-DE" kern="0" dirty="0" smtClean="0"/>
          </a:p>
          <a:p>
            <a:pPr>
              <a:buFont typeface="Wingdings" pitchFamily="2" charset="2"/>
              <a:buChar char="§"/>
            </a:pPr>
            <a:endParaRPr lang="de-DE" kern="0" dirty="0" smtClean="0"/>
          </a:p>
        </p:txBody>
      </p:sp>
      <p:sp>
        <p:nvSpPr>
          <p:cNvPr id="18" name="Flussdiagramm: Alternativer Prozess 17"/>
          <p:cNvSpPr/>
          <p:nvPr/>
        </p:nvSpPr>
        <p:spPr>
          <a:xfrm>
            <a:off x="6327195" y="2888940"/>
            <a:ext cx="2475275" cy="1569455"/>
          </a:xfrm>
          <a:prstGeom prst="flowChartAlternateProcess">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dirty="0" smtClean="0">
                <a:solidFill>
                  <a:srgbClr val="000000"/>
                </a:solidFill>
              </a:rPr>
              <a:t>SysML-Modell</a:t>
            </a:r>
            <a:br>
              <a:rPr lang="de-DE" dirty="0" smtClean="0">
                <a:solidFill>
                  <a:srgbClr val="000000"/>
                </a:solidFill>
              </a:rPr>
            </a:br>
            <a:r>
              <a:rPr lang="de-DE" sz="1800" dirty="0" smtClean="0">
                <a:solidFill>
                  <a:srgbClr val="000000"/>
                </a:solidFill>
              </a:rPr>
              <a:t>mit </a:t>
            </a:r>
            <a:r>
              <a:rPr lang="de-DE" sz="1800" b="1" dirty="0" smtClean="0">
                <a:solidFill>
                  <a:srgbClr val="000000"/>
                </a:solidFill>
              </a:rPr>
              <a:t>varianter</a:t>
            </a:r>
            <a:r>
              <a:rPr lang="de-DE" sz="1800" dirty="0" smtClean="0">
                <a:solidFill>
                  <a:srgbClr val="000000"/>
                </a:solidFill>
              </a:rPr>
              <a:t> Struktur und </a:t>
            </a:r>
            <a:r>
              <a:rPr lang="de-DE" sz="1800" b="1" dirty="0" smtClean="0">
                <a:solidFill>
                  <a:srgbClr val="000000"/>
                </a:solidFill>
              </a:rPr>
              <a:t>variantem</a:t>
            </a:r>
            <a:r>
              <a:rPr lang="de-DE" sz="1800" dirty="0" smtClean="0">
                <a:solidFill>
                  <a:srgbClr val="000000"/>
                </a:solidFill>
              </a:rPr>
              <a:t> Verhalten</a:t>
            </a:r>
          </a:p>
          <a:p>
            <a:pPr algn="ctr"/>
            <a:r>
              <a:rPr lang="de-DE" sz="1800" b="1" dirty="0" smtClean="0">
                <a:solidFill>
                  <a:srgbClr val="FF9900"/>
                </a:solidFill>
              </a:rPr>
              <a:t>WIE?</a:t>
            </a:r>
            <a:r>
              <a:rPr lang="de-DE" sz="2000" dirty="0" smtClean="0">
                <a:solidFill>
                  <a:srgbClr val="000000"/>
                </a:solidFill>
              </a:rPr>
              <a:t/>
            </a:r>
            <a:br>
              <a:rPr lang="de-DE" sz="2000" dirty="0" smtClean="0">
                <a:solidFill>
                  <a:srgbClr val="000000"/>
                </a:solidFill>
              </a:rPr>
            </a:br>
            <a:endParaRPr lang="de-DE" sz="2000" dirty="0" smtClean="0">
              <a:solidFill>
                <a:srgbClr val="000000"/>
              </a:solidFill>
            </a:endParaRPr>
          </a:p>
        </p:txBody>
      </p:sp>
      <p:sp>
        <p:nvSpPr>
          <p:cNvPr id="21" name="Flussdiagramm: Alternativer Prozess 20"/>
          <p:cNvSpPr/>
          <p:nvPr/>
        </p:nvSpPr>
        <p:spPr>
          <a:xfrm>
            <a:off x="251520" y="1876929"/>
            <a:ext cx="3240360" cy="1192031"/>
          </a:xfrm>
          <a:prstGeom prst="flowChartAlternateProcess">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kern="0" dirty="0" smtClean="0">
                <a:solidFill>
                  <a:schemeClr val="tx1"/>
                </a:solidFill>
              </a:rPr>
              <a:t>Ziel</a:t>
            </a:r>
            <a:r>
              <a:rPr lang="de-DE" sz="2000" kern="0" dirty="0">
                <a:solidFill>
                  <a:schemeClr val="tx1"/>
                </a:solidFill>
              </a:rPr>
              <a:t>: </a:t>
            </a:r>
            <a:r>
              <a:rPr lang="de-DE" sz="2000" kern="0" dirty="0" smtClean="0">
                <a:solidFill>
                  <a:schemeClr val="tx1"/>
                </a:solidFill>
              </a:rPr>
              <a:t/>
            </a:r>
            <a:br>
              <a:rPr lang="de-DE" sz="2000" kern="0" dirty="0" smtClean="0">
                <a:solidFill>
                  <a:schemeClr val="tx1"/>
                </a:solidFill>
              </a:rPr>
            </a:br>
            <a:r>
              <a:rPr lang="de-DE" sz="2000" kern="0" dirty="0" smtClean="0">
                <a:solidFill>
                  <a:schemeClr val="tx1"/>
                </a:solidFill>
              </a:rPr>
              <a:t>kein separates Modell </a:t>
            </a:r>
            <a:r>
              <a:rPr lang="de-DE" sz="2000" kern="0" dirty="0">
                <a:solidFill>
                  <a:schemeClr val="tx1"/>
                </a:solidFill>
              </a:rPr>
              <a:t>für jede </a:t>
            </a:r>
            <a:r>
              <a:rPr lang="de-DE" sz="2000" kern="0" dirty="0" smtClean="0">
                <a:solidFill>
                  <a:schemeClr val="tx1"/>
                </a:solidFill>
              </a:rPr>
              <a:t>Variante</a:t>
            </a:r>
            <a:endParaRPr lang="de-DE" sz="2000" kern="0" dirty="0">
              <a:solidFill>
                <a:schemeClr val="tx1"/>
              </a:solidFill>
            </a:endParaRPr>
          </a:p>
        </p:txBody>
      </p:sp>
      <p:sp>
        <p:nvSpPr>
          <p:cNvPr id="22" name="Flussdiagramm: Alternativer Prozess 21"/>
          <p:cNvSpPr/>
          <p:nvPr/>
        </p:nvSpPr>
        <p:spPr>
          <a:xfrm>
            <a:off x="168298" y="3203975"/>
            <a:ext cx="3396984" cy="1555226"/>
          </a:xfrm>
          <a:prstGeom prst="flowChartAlternateProcess">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kern="0" dirty="0" smtClean="0">
                <a:solidFill>
                  <a:schemeClr val="tx1"/>
                </a:solidFill>
              </a:rPr>
              <a:t>Konzepterstellung </a:t>
            </a:r>
            <a:r>
              <a:rPr lang="de-DE" sz="2000" kern="0" dirty="0">
                <a:solidFill>
                  <a:schemeClr val="tx1"/>
                </a:solidFill>
              </a:rPr>
              <a:t>zur Modellierung </a:t>
            </a:r>
            <a:r>
              <a:rPr lang="de-DE" sz="2000" kern="0" dirty="0" smtClean="0">
                <a:solidFill>
                  <a:schemeClr val="tx1"/>
                </a:solidFill>
              </a:rPr>
              <a:t>varianten Systemverhaltens</a:t>
            </a:r>
            <a:endParaRPr lang="de-DE" sz="2000" kern="0" dirty="0">
              <a:solidFill>
                <a:schemeClr val="tx1"/>
              </a:solidFill>
            </a:endParaRPr>
          </a:p>
        </p:txBody>
      </p:sp>
      <p:sp>
        <p:nvSpPr>
          <p:cNvPr id="23" name="Flussdiagramm: Alternativer Prozess 22"/>
          <p:cNvSpPr/>
          <p:nvPr/>
        </p:nvSpPr>
        <p:spPr>
          <a:xfrm>
            <a:off x="184906" y="4869160"/>
            <a:ext cx="3396984" cy="1395155"/>
          </a:xfrm>
          <a:prstGeom prst="flowChartAlternateProcess">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kern="0" dirty="0" smtClean="0">
                <a:solidFill>
                  <a:schemeClr val="tx1"/>
                </a:solidFill>
              </a:rPr>
              <a:t>Werkzeugauswahl zur Simulation varianten Systemverhaltens</a:t>
            </a:r>
            <a:endParaRPr lang="de-DE" sz="2000" kern="0" dirty="0">
              <a:solidFill>
                <a:schemeClr val="tx1"/>
              </a:solidFill>
            </a:endParaRPr>
          </a:p>
        </p:txBody>
      </p:sp>
      <p:sp>
        <p:nvSpPr>
          <p:cNvPr id="24" name="Titel 1"/>
          <p:cNvSpPr txBox="1">
            <a:spLocks/>
          </p:cNvSpPr>
          <p:nvPr/>
        </p:nvSpPr>
        <p:spPr>
          <a:xfrm>
            <a:off x="2355850" y="0"/>
            <a:ext cx="4433888" cy="953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sz="1800" b="1" dirty="0"/>
              <a:t>Variantes Systemverhalten</a:t>
            </a:r>
          </a:p>
        </p:txBody>
      </p:sp>
    </p:spTree>
    <p:extLst>
      <p:ext uri="{BB962C8B-B14F-4D97-AF65-F5344CB8AC3E}">
        <p14:creationId xmlns:p14="http://schemas.microsoft.com/office/powerpoint/2010/main" val="79562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57150" indent="0">
              <a:spcBef>
                <a:spcPct val="0"/>
              </a:spcBef>
              <a:spcAft>
                <a:spcPts val="1200"/>
              </a:spcAft>
            </a:pPr>
            <a:r>
              <a:rPr lang="de-DE" altLang="de-DE" dirty="0" smtClean="0">
                <a:solidFill>
                  <a:srgbClr val="FF6600"/>
                </a:solidFill>
              </a:rPr>
              <a:t>Modellierung von Varianten mit der SysML 1.4</a:t>
            </a:r>
          </a:p>
          <a:p>
            <a:pPr marL="92075" indent="-92075"/>
            <a:r>
              <a:rPr lang="de-DE" dirty="0" smtClean="0"/>
              <a:t> Verhaltensdiagramme</a:t>
            </a:r>
            <a:endParaRPr lang="de-DE" dirty="0"/>
          </a:p>
          <a:p>
            <a:pPr marL="0" indent="0"/>
            <a:endParaRPr lang="de-DE" dirty="0" smtClean="0"/>
          </a:p>
          <a:p>
            <a:pPr marL="0" indent="0"/>
            <a:endParaRPr lang="de-DE" dirty="0"/>
          </a:p>
          <a:p>
            <a:pPr marL="0" indent="0"/>
            <a:endParaRPr lang="de-DE" dirty="0" smtClean="0"/>
          </a:p>
          <a:p>
            <a:pPr marL="0" indent="0"/>
            <a:endParaRPr lang="de-DE" dirty="0"/>
          </a:p>
          <a:p>
            <a:pPr marL="0" indent="0"/>
            <a:endParaRPr lang="de-DE" dirty="0" smtClean="0"/>
          </a:p>
          <a:p>
            <a:pPr marL="0" indent="0"/>
            <a:endParaRPr lang="de-DE" dirty="0"/>
          </a:p>
          <a:p>
            <a:pPr marL="0" indent="0"/>
            <a:endParaRPr lang="de-DE" dirty="0" smtClean="0"/>
          </a:p>
          <a:p>
            <a:pPr marL="0" indent="0"/>
            <a:endParaRPr lang="de-DE" dirty="0"/>
          </a:p>
          <a:p>
            <a:pPr marL="0" indent="0"/>
            <a:endParaRPr lang="de-DE" dirty="0" smtClean="0"/>
          </a:p>
          <a:p>
            <a:pPr marL="0" indent="0"/>
            <a:endParaRPr lang="de-DE" dirty="0" smtClean="0"/>
          </a:p>
        </p:txBody>
      </p:sp>
      <p:sp>
        <p:nvSpPr>
          <p:cNvPr id="10" name="Titel 1"/>
          <p:cNvSpPr txBox="1">
            <a:spLocks/>
          </p:cNvSpPr>
          <p:nvPr/>
        </p:nvSpPr>
        <p:spPr>
          <a:xfrm>
            <a:off x="2355850" y="0"/>
            <a:ext cx="4433888" cy="953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altLang="de-DE" sz="1800" b="1" kern="0" dirty="0" smtClean="0"/>
              <a:t>Lösungsansatz</a:t>
            </a:r>
          </a:p>
        </p:txBody>
      </p:sp>
      <p:pic>
        <p:nvPicPr>
          <p:cNvPr id="14" name="Grafik 13"/>
          <p:cNvPicPr/>
          <p:nvPr/>
        </p:nvPicPr>
        <p:blipFill>
          <a:blip r:embed="rId2" cstate="print">
            <a:extLst>
              <a:ext uri="{28A0092B-C50C-407E-A947-70E740481C1C}">
                <a14:useLocalDpi xmlns:a14="http://schemas.microsoft.com/office/drawing/2010/main" val="0"/>
              </a:ext>
            </a:extLst>
          </a:blip>
          <a:stretch>
            <a:fillRect/>
          </a:stretch>
        </p:blipFill>
        <p:spPr>
          <a:xfrm>
            <a:off x="7272300" y="953725"/>
            <a:ext cx="1861347" cy="921919"/>
          </a:xfrm>
          <a:prstGeom prst="rect">
            <a:avLst/>
          </a:prstGeom>
          <a:solidFill>
            <a:schemeClr val="bg1"/>
          </a:solidFill>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544" y="2213865"/>
            <a:ext cx="3104039" cy="1342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8982" y="2237960"/>
            <a:ext cx="2455210" cy="2142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8981" y="4419110"/>
            <a:ext cx="2523976" cy="2115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545" y="3654025"/>
            <a:ext cx="2736600" cy="2862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6192180" y="2237960"/>
            <a:ext cx="2835316" cy="1754326"/>
          </a:xfrm>
          <a:prstGeom prst="rect">
            <a:avLst/>
          </a:prstGeom>
          <a:noFill/>
        </p:spPr>
        <p:txBody>
          <a:bodyPr wrap="square" rtlCol="0">
            <a:spAutoFit/>
          </a:bodyPr>
          <a:lstStyle/>
          <a:p>
            <a:pPr marL="285750" indent="-285750">
              <a:buFont typeface="Wingdings" panose="05000000000000000000" pitchFamily="2" charset="2"/>
              <a:buChar char="§"/>
            </a:pPr>
            <a:r>
              <a:rPr lang="de-DE" sz="1800" dirty="0"/>
              <a:t>Herausforderungen bei der Unterscheidung zwischen Basis und differenzierenden </a:t>
            </a:r>
            <a:r>
              <a:rPr lang="de-DE" sz="1800" dirty="0" smtClean="0"/>
              <a:t>Anteilen.</a:t>
            </a:r>
            <a:endParaRPr lang="de-DE" sz="1800" dirty="0"/>
          </a:p>
          <a:p>
            <a:endParaRPr lang="de-DE" sz="1800" dirty="0"/>
          </a:p>
        </p:txBody>
      </p:sp>
      <p:sp>
        <p:nvSpPr>
          <p:cNvPr id="4" name="Rechteck 3"/>
          <p:cNvSpPr/>
          <p:nvPr/>
        </p:nvSpPr>
        <p:spPr>
          <a:xfrm>
            <a:off x="8202973" y="1414685"/>
            <a:ext cx="941027" cy="5291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7331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Standarddesign">
  <a:themeElements>
    <a:clrScheme name="Standarddesign 15">
      <a:dk1>
        <a:srgbClr val="000099"/>
      </a:dk1>
      <a:lt1>
        <a:srgbClr val="FFFFFF"/>
      </a:lt1>
      <a:dk2>
        <a:srgbClr val="000099"/>
      </a:dk2>
      <a:lt2>
        <a:srgbClr val="6699FF"/>
      </a:lt2>
      <a:accent1>
        <a:srgbClr val="2DC6D6"/>
      </a:accent1>
      <a:accent2>
        <a:srgbClr val="F4C600"/>
      </a:accent2>
      <a:accent3>
        <a:srgbClr val="FFFFFF"/>
      </a:accent3>
      <a:accent4>
        <a:srgbClr val="000082"/>
      </a:accent4>
      <a:accent5>
        <a:srgbClr val="ADDFE8"/>
      </a:accent5>
      <a:accent6>
        <a:srgbClr val="DDB300"/>
      </a:accent6>
      <a:hlink>
        <a:srgbClr val="2DC6D6"/>
      </a:hlink>
      <a:folHlink>
        <a:srgbClr val="000099"/>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2DC6D6"/>
        </a:hlink>
        <a:folHlink>
          <a:srgbClr val="000099"/>
        </a:folHlink>
      </a:clrScheme>
      <a:clrMap bg1="lt1" tx1="dk1" bg2="lt2" tx2="dk2" accent1="accent1" accent2="accent2" accent3="accent3" accent4="accent4" accent5="accent5" accent6="accent6" hlink="hlink" folHlink="folHlink"/>
    </a:extraClrScheme>
    <a:extraClrScheme>
      <a:clrScheme name="Standarddesign 14">
        <a:dk1>
          <a:srgbClr val="000099"/>
        </a:dk1>
        <a:lt1>
          <a:srgbClr val="FFFFFF"/>
        </a:lt1>
        <a:dk2>
          <a:srgbClr val="000000"/>
        </a:dk2>
        <a:lt2>
          <a:srgbClr val="808080"/>
        </a:lt2>
        <a:accent1>
          <a:srgbClr val="BBE0E3"/>
        </a:accent1>
        <a:accent2>
          <a:srgbClr val="333399"/>
        </a:accent2>
        <a:accent3>
          <a:srgbClr val="FFFFFF"/>
        </a:accent3>
        <a:accent4>
          <a:srgbClr val="000082"/>
        </a:accent4>
        <a:accent5>
          <a:srgbClr val="DAEDEF"/>
        </a:accent5>
        <a:accent6>
          <a:srgbClr val="2D2D8A"/>
        </a:accent6>
        <a:hlink>
          <a:srgbClr val="2DC6D6"/>
        </a:hlink>
        <a:folHlink>
          <a:srgbClr val="000099"/>
        </a:folHlink>
      </a:clrScheme>
      <a:clrMap bg1="lt1" tx1="dk1" bg2="lt2" tx2="dk2" accent1="accent1" accent2="accent2" accent3="accent3" accent4="accent4" accent5="accent5" accent6="accent6" hlink="hlink" folHlink="folHlink"/>
    </a:extraClrScheme>
    <a:extraClrScheme>
      <a:clrScheme name="Standarddesign 15">
        <a:dk1>
          <a:srgbClr val="000099"/>
        </a:dk1>
        <a:lt1>
          <a:srgbClr val="FFFFFF"/>
        </a:lt1>
        <a:dk2>
          <a:srgbClr val="000099"/>
        </a:dk2>
        <a:lt2>
          <a:srgbClr val="6699FF"/>
        </a:lt2>
        <a:accent1>
          <a:srgbClr val="2DC6D6"/>
        </a:accent1>
        <a:accent2>
          <a:srgbClr val="F4C600"/>
        </a:accent2>
        <a:accent3>
          <a:srgbClr val="FFFFFF"/>
        </a:accent3>
        <a:accent4>
          <a:srgbClr val="000082"/>
        </a:accent4>
        <a:accent5>
          <a:srgbClr val="ADDFE8"/>
        </a:accent5>
        <a:accent6>
          <a:srgbClr val="DDB300"/>
        </a:accent6>
        <a:hlink>
          <a:srgbClr val="2DC6D6"/>
        </a:hlink>
        <a:folHlink>
          <a:srgbClr val="0000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1188</Words>
  <Application>Microsoft Office PowerPoint</Application>
  <PresentationFormat>Bildschirmpräsentation (4:3)</PresentationFormat>
  <Paragraphs>252</Paragraphs>
  <Slides>20</Slides>
  <Notes>10</Notes>
  <HiddenSlides>0</HiddenSlides>
  <MMClips>0</MMClips>
  <ScaleCrop>false</ScaleCrop>
  <HeadingPairs>
    <vt:vector size="4" baseType="variant">
      <vt:variant>
        <vt:lpstr>Design</vt:lpstr>
      </vt:variant>
      <vt:variant>
        <vt:i4>1</vt:i4>
      </vt:variant>
      <vt:variant>
        <vt:lpstr>Folientitel</vt:lpstr>
      </vt:variant>
      <vt:variant>
        <vt:i4>20</vt:i4>
      </vt:variant>
    </vt:vector>
  </HeadingPairs>
  <TitlesOfParts>
    <vt:vector size="21" baseType="lpstr">
      <vt:lpstr>Standarddesign</vt:lpstr>
      <vt:lpstr>Konzept zur Verhaltensmodellierung mit der Systems Modeling Language (SysML) zur Simulation varianten Systemverhaltens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Administrator</dc:creator>
  <cp:lastModifiedBy>Sylvia Melzer</cp:lastModifiedBy>
  <cp:revision>2367</cp:revision>
  <cp:lastPrinted>2016-10-24T07:02:54Z</cp:lastPrinted>
  <dcterms:created xsi:type="dcterms:W3CDTF">2008-07-20T12:33:53Z</dcterms:created>
  <dcterms:modified xsi:type="dcterms:W3CDTF">2017-11-08T20:16:44Z</dcterms:modified>
</cp:coreProperties>
</file>