
<file path=[Content_Types].xml><?xml version="1.0" encoding="utf-8"?>
<Types xmlns="http://schemas.openxmlformats.org/package/2006/content-types">
  <Default Extension="png" ContentType="image/pn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</p:sldMasterIdLst>
  <p:notesMasterIdLst>
    <p:notesMasterId r:id="rId175"/>
  </p:notesMasterIdLst>
  <p:sldIdLst>
    <p:sldId id="256" r:id="rId2"/>
    <p:sldId id="1313" r:id="rId3"/>
    <p:sldId id="1256" r:id="rId4"/>
    <p:sldId id="345" r:id="rId5"/>
    <p:sldId id="304" r:id="rId6"/>
    <p:sldId id="275" r:id="rId7"/>
    <p:sldId id="1264" r:id="rId8"/>
    <p:sldId id="1265" r:id="rId9"/>
    <p:sldId id="1266" r:id="rId10"/>
    <p:sldId id="1267" r:id="rId11"/>
    <p:sldId id="1270" r:id="rId12"/>
    <p:sldId id="1271" r:id="rId13"/>
    <p:sldId id="1268" r:id="rId14"/>
    <p:sldId id="1273" r:id="rId15"/>
    <p:sldId id="1275" r:id="rId16"/>
    <p:sldId id="1272" r:id="rId17"/>
    <p:sldId id="1277" r:id="rId18"/>
    <p:sldId id="1278" r:id="rId19"/>
    <p:sldId id="1280" r:id="rId20"/>
    <p:sldId id="1285" r:id="rId21"/>
    <p:sldId id="1286" r:id="rId22"/>
    <p:sldId id="1287" r:id="rId23"/>
    <p:sldId id="1279" r:id="rId24"/>
    <p:sldId id="1283" r:id="rId25"/>
    <p:sldId id="1284" r:id="rId26"/>
    <p:sldId id="1288" r:id="rId27"/>
    <p:sldId id="1290" r:id="rId28"/>
    <p:sldId id="1291" r:id="rId29"/>
    <p:sldId id="1293" r:id="rId30"/>
    <p:sldId id="1281" r:id="rId31"/>
    <p:sldId id="1294" r:id="rId32"/>
    <p:sldId id="1295" r:id="rId33"/>
    <p:sldId id="1296" r:id="rId34"/>
    <p:sldId id="1292" r:id="rId35"/>
    <p:sldId id="350" r:id="rId36"/>
    <p:sldId id="1298" r:id="rId37"/>
    <p:sldId id="1299" r:id="rId38"/>
    <p:sldId id="1302" r:id="rId39"/>
    <p:sldId id="1304" r:id="rId40"/>
    <p:sldId id="1303" r:id="rId41"/>
    <p:sldId id="1307" r:id="rId42"/>
    <p:sldId id="1282" r:id="rId43"/>
    <p:sldId id="1308" r:id="rId44"/>
    <p:sldId id="1309" r:id="rId45"/>
    <p:sldId id="1317" r:id="rId46"/>
    <p:sldId id="1315" r:id="rId47"/>
    <p:sldId id="1318" r:id="rId48"/>
    <p:sldId id="1319" r:id="rId49"/>
    <p:sldId id="1320" r:id="rId50"/>
    <p:sldId id="1321" r:id="rId51"/>
    <p:sldId id="1310" r:id="rId52"/>
    <p:sldId id="1322" r:id="rId53"/>
    <p:sldId id="1311" r:id="rId54"/>
    <p:sldId id="1328" r:id="rId55"/>
    <p:sldId id="1329" r:id="rId56"/>
    <p:sldId id="1330" r:id="rId57"/>
    <p:sldId id="1324" r:id="rId58"/>
    <p:sldId id="1326" r:id="rId59"/>
    <p:sldId id="1327" r:id="rId60"/>
    <p:sldId id="1338" r:id="rId61"/>
    <p:sldId id="1331" r:id="rId62"/>
    <p:sldId id="1332" r:id="rId63"/>
    <p:sldId id="1334" r:id="rId64"/>
    <p:sldId id="1333" r:id="rId65"/>
    <p:sldId id="1335" r:id="rId66"/>
    <p:sldId id="1336" r:id="rId67"/>
    <p:sldId id="1337" r:id="rId68"/>
    <p:sldId id="1340" r:id="rId69"/>
    <p:sldId id="1353" r:id="rId70"/>
    <p:sldId id="1352" r:id="rId71"/>
    <p:sldId id="278" r:id="rId72"/>
    <p:sldId id="1355" r:id="rId73"/>
    <p:sldId id="1356" r:id="rId74"/>
    <p:sldId id="1359" r:id="rId75"/>
    <p:sldId id="1341" r:id="rId76"/>
    <p:sldId id="1357" r:id="rId77"/>
    <p:sldId id="1360" r:id="rId78"/>
    <p:sldId id="1361" r:id="rId79"/>
    <p:sldId id="1362" r:id="rId80"/>
    <p:sldId id="1354" r:id="rId81"/>
    <p:sldId id="1343" r:id="rId82"/>
    <p:sldId id="1363" r:id="rId83"/>
    <p:sldId id="1364" r:id="rId84"/>
    <p:sldId id="1365" r:id="rId85"/>
    <p:sldId id="1358" r:id="rId86"/>
    <p:sldId id="1344" r:id="rId87"/>
    <p:sldId id="1366" r:id="rId88"/>
    <p:sldId id="1345" r:id="rId89"/>
    <p:sldId id="1346" r:id="rId90"/>
    <p:sldId id="1367" r:id="rId91"/>
    <p:sldId id="1368" r:id="rId92"/>
    <p:sldId id="1370" r:id="rId93"/>
    <p:sldId id="1371" r:id="rId94"/>
    <p:sldId id="1372" r:id="rId95"/>
    <p:sldId id="1373" r:id="rId96"/>
    <p:sldId id="1375" r:id="rId97"/>
    <p:sldId id="1376" r:id="rId98"/>
    <p:sldId id="1384" r:id="rId99"/>
    <p:sldId id="1377" r:id="rId100"/>
    <p:sldId id="1378" r:id="rId101"/>
    <p:sldId id="1379" r:id="rId102"/>
    <p:sldId id="1381" r:id="rId103"/>
    <p:sldId id="1382" r:id="rId104"/>
    <p:sldId id="1390" r:id="rId105"/>
    <p:sldId id="1347" r:id="rId106"/>
    <p:sldId id="1385" r:id="rId107"/>
    <p:sldId id="1386" r:id="rId108"/>
    <p:sldId id="1416" r:id="rId109"/>
    <p:sldId id="1417" r:id="rId110"/>
    <p:sldId id="1348" r:id="rId111"/>
    <p:sldId id="1349" r:id="rId112"/>
    <p:sldId id="1387" r:id="rId113"/>
    <p:sldId id="1388" r:id="rId114"/>
    <p:sldId id="1392" r:id="rId115"/>
    <p:sldId id="1393" r:id="rId116"/>
    <p:sldId id="1402" r:id="rId117"/>
    <p:sldId id="1403" r:id="rId118"/>
    <p:sldId id="1395" r:id="rId119"/>
    <p:sldId id="1394" r:id="rId120"/>
    <p:sldId id="1396" r:id="rId121"/>
    <p:sldId id="1404" r:id="rId122"/>
    <p:sldId id="1405" r:id="rId123"/>
    <p:sldId id="1451" r:id="rId124"/>
    <p:sldId id="1397" r:id="rId125"/>
    <p:sldId id="1406" r:id="rId126"/>
    <p:sldId id="1398" r:id="rId127"/>
    <p:sldId id="1414" r:id="rId128"/>
    <p:sldId id="1401" r:id="rId129"/>
    <p:sldId id="1407" r:id="rId130"/>
    <p:sldId id="1452" r:id="rId131"/>
    <p:sldId id="1422" r:id="rId132"/>
    <p:sldId id="1408" r:id="rId133"/>
    <p:sldId id="1409" r:id="rId134"/>
    <p:sldId id="1412" r:id="rId135"/>
    <p:sldId id="1411" r:id="rId136"/>
    <p:sldId id="1415" r:id="rId137"/>
    <p:sldId id="1410" r:id="rId138"/>
    <p:sldId id="1413" r:id="rId139"/>
    <p:sldId id="1257" r:id="rId140"/>
    <p:sldId id="1418" r:id="rId141"/>
    <p:sldId id="1419" r:id="rId142"/>
    <p:sldId id="1423" r:id="rId143"/>
    <p:sldId id="1424" r:id="rId144"/>
    <p:sldId id="1425" r:id="rId145"/>
    <p:sldId id="1426" r:id="rId146"/>
    <p:sldId id="1427" r:id="rId147"/>
    <p:sldId id="1428" r:id="rId148"/>
    <p:sldId id="1429" r:id="rId149"/>
    <p:sldId id="1430" r:id="rId150"/>
    <p:sldId id="1431" r:id="rId151"/>
    <p:sldId id="1432" r:id="rId152"/>
    <p:sldId id="1434" r:id="rId153"/>
    <p:sldId id="1435" r:id="rId154"/>
    <p:sldId id="1436" r:id="rId155"/>
    <p:sldId id="1439" r:id="rId156"/>
    <p:sldId id="1438" r:id="rId157"/>
    <p:sldId id="1437" r:id="rId158"/>
    <p:sldId id="1440" r:id="rId159"/>
    <p:sldId id="1441" r:id="rId160"/>
    <p:sldId id="1442" r:id="rId161"/>
    <p:sldId id="1297" r:id="rId162"/>
    <p:sldId id="1420" r:id="rId163"/>
    <p:sldId id="1443" r:id="rId164"/>
    <p:sldId id="1444" r:id="rId165"/>
    <p:sldId id="1447" r:id="rId166"/>
    <p:sldId id="1446" r:id="rId167"/>
    <p:sldId id="1445" r:id="rId168"/>
    <p:sldId id="1421" r:id="rId169"/>
    <p:sldId id="1448" r:id="rId170"/>
    <p:sldId id="1449" r:id="rId171"/>
    <p:sldId id="264" r:id="rId172"/>
    <p:sldId id="1260" r:id="rId173"/>
    <p:sldId id="1450" r:id="rId17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08371"/>
    <a:srgbClr val="7EBC89"/>
    <a:srgbClr val="00809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588"/>
    <p:restoredTop sz="94745"/>
  </p:normalViewPr>
  <p:slideViewPr>
    <p:cSldViewPr snapToGrid="0" snapToObjects="1">
      <p:cViewPr varScale="1">
        <p:scale>
          <a:sx n="98" d="100"/>
          <a:sy n="98" d="100"/>
        </p:scale>
        <p:origin x="1864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71" Type="http://schemas.openxmlformats.org/officeDocument/2006/relationships/slide" Target="slides/slide170.xml"/><Relationship Id="rId12" Type="http://schemas.openxmlformats.org/officeDocument/2006/relationships/slide" Target="slides/slide11.xml"/><Relationship Id="rId33" Type="http://schemas.openxmlformats.org/officeDocument/2006/relationships/slide" Target="slides/slide32.xml"/><Relationship Id="rId108" Type="http://schemas.openxmlformats.org/officeDocument/2006/relationships/slide" Target="slides/slide107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5" Type="http://schemas.openxmlformats.org/officeDocument/2006/relationships/slide" Target="slides/slide74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61" Type="http://schemas.openxmlformats.org/officeDocument/2006/relationships/slide" Target="slides/slide160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77" Type="http://schemas.openxmlformats.org/officeDocument/2006/relationships/viewProps" Target="viewProps.xml"/><Relationship Id="rId172" Type="http://schemas.openxmlformats.org/officeDocument/2006/relationships/slide" Target="slides/slide171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theme" Target="theme/theme1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tableStyles" Target="tableStyles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notesMaster" Target="notesMasters/notesMaster1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6" Type="http://schemas.openxmlformats.org/officeDocument/2006/relationships/presProps" Target="presProps.xml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Relationship Id="rId70" Type="http://schemas.openxmlformats.org/officeDocument/2006/relationships/slide" Target="slides/slide69.xml"/><Relationship Id="rId91" Type="http://schemas.openxmlformats.org/officeDocument/2006/relationships/slide" Target="slides/slide90.xml"/><Relationship Id="rId145" Type="http://schemas.openxmlformats.org/officeDocument/2006/relationships/slide" Target="slides/slide144.xml"/><Relationship Id="rId166" Type="http://schemas.openxmlformats.org/officeDocument/2006/relationships/slide" Target="slides/slide165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401830-A665-114E-98D6-B728185FEA0B}" type="datetimeFigureOut">
              <a:rPr lang="en-GB" smtClean="0"/>
              <a:t>04/02/2021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5BF81A-3E81-274B-90A2-0A51F25FFEB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74489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5BF81A-3E81-274B-90A2-0A51F25FFEBC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3040825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Argmax and sum not commutative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DE8E53-9180-E843-8C12-9A661956B4E6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0473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Argmax and sum not commutative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DE8E53-9180-E843-8C12-9A661956B4E6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66276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Argmax and sum not commutative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DE8E53-9180-E843-8C12-9A661956B4E6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00774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5BF81A-3E81-274B-90A2-0A51F25FFEBC}" type="slidenum">
              <a:rPr lang="en-GB" smtClean="0"/>
              <a:t>63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78158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Only one logvar can be counted at a time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5BF81A-3E81-274B-90A2-0A51F25FFEBC}" type="slidenum">
              <a:rPr lang="en-GB" smtClean="0"/>
              <a:t>75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301146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5BF81A-3E81-274B-90A2-0A51F25FFEBC}" type="slidenum">
              <a:rPr lang="en-GB" smtClean="0"/>
              <a:t>76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7435076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5BF81A-3E81-274B-90A2-0A51F25FFEBC}" type="slidenum">
              <a:rPr lang="en-GB" smtClean="0"/>
              <a:t>77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3640858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Instead of extra work for eliminating some more instances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5BF81A-3E81-274B-90A2-0A51F25FFEBC}" type="slidenum">
              <a:rPr lang="en-GB" smtClean="0"/>
              <a:t>85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514542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5BF81A-3E81-274B-90A2-0A51F25FFEBC}" type="slidenum">
              <a:rPr lang="en-GB" smtClean="0"/>
              <a:t>106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199347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If only lifted summing out and multiplication involved</a:t>
            </a:r>
          </a:p>
          <a:p>
            <a:pPr lvl="1"/>
            <a:r>
              <a:rPr lang="en-GB" dirty="0" err="1"/>
              <a:t>Cutset</a:t>
            </a:r>
            <a:r>
              <a:rPr lang="en-GB" dirty="0"/>
              <a:t> interpretation works as before</a:t>
            </a:r>
          </a:p>
          <a:p>
            <a:pPr lvl="1"/>
            <a:r>
              <a:rPr lang="en-GB" dirty="0"/>
              <a:t>	VE node: </a:t>
            </a:r>
            <a:r>
              <a:rPr lang="en-GB" dirty="0" err="1"/>
              <a:t>cutset</a:t>
            </a:r>
            <a:r>
              <a:rPr lang="en-GB" dirty="0"/>
              <a:t> holds the PRV eliminated in a representative summing out</a:t>
            </a:r>
          </a:p>
          <a:p>
            <a:pPr lvl="1"/>
            <a:r>
              <a:rPr lang="en-GB" dirty="0"/>
              <a:t>	DPG node above: </a:t>
            </a:r>
            <a:r>
              <a:rPr lang="en-GB" dirty="0" err="1"/>
              <a:t>cutset</a:t>
            </a:r>
            <a:r>
              <a:rPr lang="en-GB" dirty="0"/>
              <a:t> empty as no sum-out involved but exponentiation </a:t>
            </a:r>
            <a:r>
              <a:rPr lang="en-GB" dirty="0" err="1"/>
              <a:t>w.r.t</a:t>
            </a:r>
            <a:r>
              <a:rPr lang="en-GB" dirty="0"/>
              <a:t>. the logvar of the DPG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5BF81A-3E81-274B-90A2-0A51F25FFEBC}" type="slidenum">
              <a:rPr lang="en-GB" smtClean="0"/>
              <a:t>120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03457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Argmax and sum not commutative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DE8E53-9180-E843-8C12-9A661956B4E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08744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If only lifted summing out and multiplication involved</a:t>
            </a:r>
          </a:p>
          <a:p>
            <a:pPr lvl="1"/>
            <a:r>
              <a:rPr lang="en-GB" dirty="0" err="1"/>
              <a:t>Cutset</a:t>
            </a:r>
            <a:r>
              <a:rPr lang="en-GB" dirty="0"/>
              <a:t> interpretation works as before</a:t>
            </a:r>
          </a:p>
          <a:p>
            <a:pPr lvl="1"/>
            <a:r>
              <a:rPr lang="en-GB" dirty="0"/>
              <a:t>	VE node: </a:t>
            </a:r>
            <a:r>
              <a:rPr lang="en-GB" dirty="0" err="1"/>
              <a:t>cutset</a:t>
            </a:r>
            <a:r>
              <a:rPr lang="en-GB" dirty="0"/>
              <a:t> holds the PRV eliminated in a representative summing out</a:t>
            </a:r>
          </a:p>
          <a:p>
            <a:pPr lvl="1"/>
            <a:r>
              <a:rPr lang="en-GB" dirty="0"/>
              <a:t>	DPG node above: </a:t>
            </a:r>
            <a:r>
              <a:rPr lang="en-GB" dirty="0" err="1"/>
              <a:t>cutset</a:t>
            </a:r>
            <a:r>
              <a:rPr lang="en-GB" dirty="0"/>
              <a:t> empty as no sum-out involved but exponentiation </a:t>
            </a:r>
            <a:r>
              <a:rPr lang="en-GB" dirty="0" err="1"/>
              <a:t>w.r.t</a:t>
            </a:r>
            <a:r>
              <a:rPr lang="en-GB" dirty="0"/>
              <a:t>. the logvar of the DPG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5BF81A-3E81-274B-90A2-0A51F25FFEBC}" type="slidenum">
              <a:rPr lang="en-GB" smtClean="0"/>
              <a:t>121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5854876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5BF81A-3E81-274B-90A2-0A51F25FFEBC}" type="slidenum">
              <a:rPr lang="en-GB" smtClean="0"/>
              <a:t>123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777989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DE8E53-9180-E843-8C12-9A661956B4E6}" type="slidenum">
              <a:rPr lang="en-US" smtClean="0"/>
              <a:t>148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841230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DE8E53-9180-E843-8C12-9A661956B4E6}" type="slidenum">
              <a:rPr lang="en-US" smtClean="0"/>
              <a:t>149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873028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DE8E53-9180-E843-8C12-9A661956B4E6}" type="slidenum">
              <a:rPr lang="en-US" smtClean="0"/>
              <a:t>150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618326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5BF81A-3E81-274B-90A2-0A51F25FFEBC}" type="slidenum">
              <a:rPr lang="en-GB" smtClean="0"/>
              <a:t>155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49490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No probability queries (special case)</a:t>
            </a:r>
          </a:p>
          <a:p>
            <a:r>
              <a:rPr lang="en-GB" dirty="0"/>
              <a:t>No conjunctive queries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5BF81A-3E81-274B-90A2-0A51F25FFEBC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88179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5BF81A-3E81-274B-90A2-0A51F25FFEBC}" type="slidenum">
              <a:rPr lang="en-GB" smtClean="0"/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49597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5BF81A-3E81-274B-90A2-0A51F25FFEBC}" type="slidenum">
              <a:rPr lang="en-GB" smtClean="0"/>
              <a:t>32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749794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Argmax and sum not commutative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DE8E53-9180-E843-8C12-9A661956B4E6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3015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Argmax and sum not commutative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DE8E53-9180-E843-8C12-9A661956B4E6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4461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Argmax and sum not commutative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DE8E53-9180-E843-8C12-9A661956B4E6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952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Argmax and sum not commutative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DE8E53-9180-E843-8C12-9A661956B4E6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08979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7"/>
            <a:ext cx="6858000" cy="1272203"/>
          </a:xfrm>
          <a:solidFill>
            <a:schemeClr val="accent3"/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8EEE25B-DF47-024F-9634-5072BC7A6FEB}"/>
              </a:ext>
            </a:extLst>
          </p:cNvPr>
          <p:cNvSpPr/>
          <p:nvPr userDrawn="1"/>
        </p:nvSpPr>
        <p:spPr>
          <a:xfrm>
            <a:off x="121920" y="902208"/>
            <a:ext cx="8912352" cy="2072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46">
            <a:extLst>
              <a:ext uri="{FF2B5EF4-FFF2-40B4-BE49-F238E27FC236}">
                <a16:creationId xmlns:a16="http://schemas.microsoft.com/office/drawing/2014/main" id="{FDF5D0F4-1273-274B-A7AC-164D1C345068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79387" y="298033"/>
            <a:ext cx="8785225" cy="579057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0401FC7-71CF-4E47-9E19-80C0AB1C5781}"/>
              </a:ext>
            </a:extLst>
          </p:cNvPr>
          <p:cNvSpPr/>
          <p:nvPr userDrawn="1"/>
        </p:nvSpPr>
        <p:spPr>
          <a:xfrm>
            <a:off x="179387" y="6254495"/>
            <a:ext cx="1881061" cy="38925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Bild 48" descr="Logo_Inst_InfSys_P309.pdf">
            <a:extLst>
              <a:ext uri="{FF2B5EF4-FFF2-40B4-BE49-F238E27FC236}">
                <a16:creationId xmlns:a16="http://schemas.microsoft.com/office/drawing/2014/main" id="{218A8C7C-F06C-5441-B2E6-6A2A31CECB2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3334" y="5545245"/>
            <a:ext cx="3652807" cy="9715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10DEB978-30E1-904C-83B5-37E2717C421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43000" y="4874241"/>
            <a:ext cx="6858000" cy="658813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902692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65133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85294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68024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581671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146048"/>
            <a:ext cx="3886200" cy="503091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146048"/>
            <a:ext cx="3886200" cy="503091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47724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1858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009775"/>
            <a:ext cx="3868340" cy="41798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1858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009775"/>
            <a:ext cx="3887391" cy="41798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B07CA38-C955-1D40-A2DC-14FA5861FC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60986"/>
            <a:ext cx="7886700" cy="61594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53484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97608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‹#›</a:t>
            </a:fld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A080C1A-4964-8F41-96D8-7ED70D1D4476}"/>
              </a:ext>
            </a:extLst>
          </p:cNvPr>
          <p:cNvSpPr/>
          <p:nvPr userDrawn="1"/>
        </p:nvSpPr>
        <p:spPr>
          <a:xfrm>
            <a:off x="121920" y="902208"/>
            <a:ext cx="8912352" cy="2072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087500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46502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1659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60986"/>
            <a:ext cx="7886700" cy="7178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158240"/>
            <a:ext cx="7886700" cy="50187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C9959E-8E6B-B04C-9955-EA096F41CA7A}" type="slidenum">
              <a:rPr lang="en-GB" smtClean="0"/>
              <a:t>‹#›</a:t>
            </a:fld>
            <a:endParaRPr lang="en-GB"/>
          </a:p>
        </p:txBody>
      </p:sp>
      <p:sp>
        <p:nvSpPr>
          <p:cNvPr id="7" name="Rectangle 46">
            <a:extLst>
              <a:ext uri="{FF2B5EF4-FFF2-40B4-BE49-F238E27FC236}">
                <a16:creationId xmlns:a16="http://schemas.microsoft.com/office/drawing/2014/main" id="{91B1AE1C-FEC2-4348-9475-041C80A73148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79388" y="981075"/>
            <a:ext cx="8785225" cy="73025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8" name="Rectangle 47">
            <a:extLst>
              <a:ext uri="{FF2B5EF4-FFF2-40B4-BE49-F238E27FC236}">
                <a16:creationId xmlns:a16="http://schemas.microsoft.com/office/drawing/2014/main" id="{96AF92E2-BDCD-6049-9EAA-8D50CD195792}"/>
              </a:ext>
            </a:extLst>
          </p:cNvPr>
          <p:cNvSpPr>
            <a:spLocks noChangeArrowheads="1"/>
          </p:cNvSpPr>
          <p:nvPr userDrawn="1"/>
        </p:nvSpPr>
        <p:spPr bwMode="auto">
          <a:xfrm flipV="1">
            <a:off x="179388" y="6669088"/>
            <a:ext cx="8785225" cy="188912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pic>
        <p:nvPicPr>
          <p:cNvPr id="9" name="Bild 48" descr="Logo_Inst_InfSys_P309.pdf">
            <a:extLst>
              <a:ext uri="{FF2B5EF4-FFF2-40B4-BE49-F238E27FC236}">
                <a16:creationId xmlns:a16="http://schemas.microsoft.com/office/drawing/2014/main" id="{6BFDEE98-4A30-3C4F-AA99-EBE972217091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6167438"/>
            <a:ext cx="2160588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CAAD865F-9244-D44C-BD8B-7371A4C3B6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474225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64.png"/><Relationship Id="rId10" Type="http://schemas.openxmlformats.org/officeDocument/2006/relationships/image" Target="../media/image33.png"/><Relationship Id="rId9" Type="http://schemas.openxmlformats.org/officeDocument/2006/relationships/image" Target="../media/image125.pn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1.png"/><Relationship Id="rId2" Type="http://schemas.openxmlformats.org/officeDocument/2006/relationships/image" Target="../media/image37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3.png"/><Relationship Id="rId5" Type="http://schemas.openxmlformats.org/officeDocument/2006/relationships/image" Target="../media/image377.png"/><Relationship Id="rId4" Type="http://schemas.openxmlformats.org/officeDocument/2006/relationships/image" Target="../media/image3740.pn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1.png"/><Relationship Id="rId2" Type="http://schemas.openxmlformats.org/officeDocument/2006/relationships/image" Target="../media/image3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4.png"/><Relationship Id="rId5" Type="http://schemas.openxmlformats.org/officeDocument/2006/relationships/image" Target="../media/image373.png"/><Relationship Id="rId4" Type="http://schemas.openxmlformats.org/officeDocument/2006/relationships/image" Target="../media/image379.pn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1.png"/><Relationship Id="rId2" Type="http://schemas.openxmlformats.org/officeDocument/2006/relationships/image" Target="../media/image38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3.png"/><Relationship Id="rId4" Type="http://schemas.openxmlformats.org/officeDocument/2006/relationships/image" Target="../media/image382.pn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5.png"/><Relationship Id="rId2" Type="http://schemas.openxmlformats.org/officeDocument/2006/relationships/image" Target="../media/image38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2.png"/><Relationship Id="rId4" Type="http://schemas.openxmlformats.org/officeDocument/2006/relationships/image" Target="../media/image386.png"/></Relationships>
</file>

<file path=ppt/slides/_rels/slide10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87.png"/><Relationship Id="rId18" Type="http://schemas.openxmlformats.org/officeDocument/2006/relationships/image" Target="../media/image338.png"/><Relationship Id="rId39" Type="http://schemas.openxmlformats.org/officeDocument/2006/relationships/image" Target="../media/image397.png"/><Relationship Id="rId21" Type="http://schemas.openxmlformats.org/officeDocument/2006/relationships/image" Target="../media/image348.png"/><Relationship Id="rId34" Type="http://schemas.openxmlformats.org/officeDocument/2006/relationships/image" Target="../media/image392.png"/><Relationship Id="rId42" Type="http://schemas.openxmlformats.org/officeDocument/2006/relationships/image" Target="../media/image400.png"/><Relationship Id="rId12" Type="http://schemas.openxmlformats.org/officeDocument/2006/relationships/image" Target="../media/image1522.png"/><Relationship Id="rId17" Type="http://schemas.openxmlformats.org/officeDocument/2006/relationships/image" Target="../media/image347.png"/><Relationship Id="rId33" Type="http://schemas.openxmlformats.org/officeDocument/2006/relationships/image" Target="../media/image391.png"/><Relationship Id="rId38" Type="http://schemas.openxmlformats.org/officeDocument/2006/relationships/image" Target="../media/image396.png"/><Relationship Id="rId16" Type="http://schemas.openxmlformats.org/officeDocument/2006/relationships/image" Target="../media/image346.png"/><Relationship Id="rId20" Type="http://schemas.openxmlformats.org/officeDocument/2006/relationships/image" Target="../media/image340.png"/><Relationship Id="rId41" Type="http://schemas.openxmlformats.org/officeDocument/2006/relationships/image" Target="../media/image399.png"/><Relationship Id="rId1" Type="http://schemas.openxmlformats.org/officeDocument/2006/relationships/slideLayout" Target="../slideLayouts/slideLayout2.xml"/><Relationship Id="rId32" Type="http://schemas.openxmlformats.org/officeDocument/2006/relationships/image" Target="../media/image389.png"/><Relationship Id="rId37" Type="http://schemas.openxmlformats.org/officeDocument/2006/relationships/image" Target="../media/image395.png"/><Relationship Id="rId40" Type="http://schemas.openxmlformats.org/officeDocument/2006/relationships/image" Target="../media/image398.png"/><Relationship Id="rId15" Type="http://schemas.openxmlformats.org/officeDocument/2006/relationships/image" Target="../media/image337.png"/><Relationship Id="rId36" Type="http://schemas.openxmlformats.org/officeDocument/2006/relationships/image" Target="../media/image394.png"/><Relationship Id="rId19" Type="http://schemas.openxmlformats.org/officeDocument/2006/relationships/image" Target="../media/image339.png"/><Relationship Id="rId31" Type="http://schemas.openxmlformats.org/officeDocument/2006/relationships/image" Target="../media/image350.png"/><Relationship Id="rId14" Type="http://schemas.openxmlformats.org/officeDocument/2006/relationships/image" Target="../media/image336.png"/><Relationship Id="rId22" Type="http://schemas.openxmlformats.org/officeDocument/2006/relationships/image" Target="../media/image388.png"/><Relationship Id="rId35" Type="http://schemas.openxmlformats.org/officeDocument/2006/relationships/image" Target="../media/image393.pn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hyperlink" Target="https://bayesianlogic.github.io/" TargetMode="External"/><Relationship Id="rId2" Type="http://schemas.openxmlformats.org/officeDocument/2006/relationships/hyperlink" Target="https://dtai.cs.kuleuven.be/software/gcfove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1.pn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2.png"/><Relationship Id="rId7" Type="http://schemas.openxmlformats.org/officeDocument/2006/relationships/image" Target="../media/image40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5.png"/><Relationship Id="rId5" Type="http://schemas.openxmlformats.org/officeDocument/2006/relationships/image" Target="../media/image404.png"/><Relationship Id="rId4" Type="http://schemas.openxmlformats.org/officeDocument/2006/relationships/image" Target="../media/image403.png"/></Relationships>
</file>

<file path=ppt/slides/_rels/slide10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3.png"/><Relationship Id="rId13" Type="http://schemas.openxmlformats.org/officeDocument/2006/relationships/image" Target="../media/image418.png"/><Relationship Id="rId3" Type="http://schemas.openxmlformats.org/officeDocument/2006/relationships/image" Target="../media/image141.emf"/><Relationship Id="rId7" Type="http://schemas.openxmlformats.org/officeDocument/2006/relationships/image" Target="../media/image412.png"/><Relationship Id="rId12" Type="http://schemas.openxmlformats.org/officeDocument/2006/relationships/image" Target="../media/image417.png"/><Relationship Id="rId2" Type="http://schemas.openxmlformats.org/officeDocument/2006/relationships/image" Target="../media/image40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1.png"/><Relationship Id="rId11" Type="http://schemas.openxmlformats.org/officeDocument/2006/relationships/image" Target="../media/image416.png"/><Relationship Id="rId5" Type="http://schemas.openxmlformats.org/officeDocument/2006/relationships/image" Target="../media/image410.png"/><Relationship Id="rId15" Type="http://schemas.openxmlformats.org/officeDocument/2006/relationships/image" Target="../media/image421.png"/><Relationship Id="rId10" Type="http://schemas.openxmlformats.org/officeDocument/2006/relationships/image" Target="../media/image415.png"/><Relationship Id="rId4" Type="http://schemas.openxmlformats.org/officeDocument/2006/relationships/image" Target="../media/image142.emf"/><Relationship Id="rId9" Type="http://schemas.openxmlformats.org/officeDocument/2006/relationships/image" Target="../media/image414.png"/><Relationship Id="rId14" Type="http://schemas.openxmlformats.org/officeDocument/2006/relationships/image" Target="../media/image419.png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7.png"/><Relationship Id="rId13" Type="http://schemas.openxmlformats.org/officeDocument/2006/relationships/image" Target="../media/image531.png"/><Relationship Id="rId18" Type="http://schemas.openxmlformats.org/officeDocument/2006/relationships/image" Target="../media/image535.png"/><Relationship Id="rId26" Type="http://schemas.openxmlformats.org/officeDocument/2006/relationships/image" Target="../media/image540.png"/><Relationship Id="rId3" Type="http://schemas.openxmlformats.org/officeDocument/2006/relationships/image" Target="../media/image522.png"/><Relationship Id="rId21" Type="http://schemas.openxmlformats.org/officeDocument/2006/relationships/image" Target="../media/image5340.png"/><Relationship Id="rId7" Type="http://schemas.openxmlformats.org/officeDocument/2006/relationships/image" Target="../media/image526.png"/><Relationship Id="rId12" Type="http://schemas.openxmlformats.org/officeDocument/2006/relationships/image" Target="../media/image530.png"/><Relationship Id="rId17" Type="http://schemas.openxmlformats.org/officeDocument/2006/relationships/image" Target="../media/image5060.png"/><Relationship Id="rId25" Type="http://schemas.openxmlformats.org/officeDocument/2006/relationships/image" Target="../media/image539.png"/><Relationship Id="rId16" Type="http://schemas.openxmlformats.org/officeDocument/2006/relationships/image" Target="../media/image534.png"/><Relationship Id="rId20" Type="http://schemas.openxmlformats.org/officeDocument/2006/relationships/image" Target="../media/image537.png"/><Relationship Id="rId29" Type="http://schemas.openxmlformats.org/officeDocument/2006/relationships/image" Target="../media/image54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25.png"/><Relationship Id="rId11" Type="http://schemas.openxmlformats.org/officeDocument/2006/relationships/image" Target="../media/image529.png"/><Relationship Id="rId24" Type="http://schemas.openxmlformats.org/officeDocument/2006/relationships/image" Target="../media/image538.png"/><Relationship Id="rId5" Type="http://schemas.openxmlformats.org/officeDocument/2006/relationships/image" Target="../media/image524.png"/><Relationship Id="rId15" Type="http://schemas.openxmlformats.org/officeDocument/2006/relationships/image" Target="../media/image533.png"/><Relationship Id="rId23" Type="http://schemas.openxmlformats.org/officeDocument/2006/relationships/image" Target="../media/image517.png"/><Relationship Id="rId28" Type="http://schemas.openxmlformats.org/officeDocument/2006/relationships/image" Target="../media/image542.png"/><Relationship Id="rId10" Type="http://schemas.openxmlformats.org/officeDocument/2006/relationships/image" Target="../media/image5250.png"/><Relationship Id="rId19" Type="http://schemas.openxmlformats.org/officeDocument/2006/relationships/image" Target="../media/image536.png"/><Relationship Id="rId4" Type="http://schemas.openxmlformats.org/officeDocument/2006/relationships/image" Target="../media/image523.png"/><Relationship Id="rId9" Type="http://schemas.openxmlformats.org/officeDocument/2006/relationships/image" Target="../media/image528.png"/><Relationship Id="rId14" Type="http://schemas.openxmlformats.org/officeDocument/2006/relationships/image" Target="../media/image532.png"/><Relationship Id="rId22" Type="http://schemas.openxmlformats.org/officeDocument/2006/relationships/image" Target="../media/image5350.png"/><Relationship Id="rId27" Type="http://schemas.openxmlformats.org/officeDocument/2006/relationships/image" Target="../media/image541.png"/></Relationships>
</file>

<file path=ppt/slides/_rels/slide1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5.png"/><Relationship Id="rId18" Type="http://schemas.openxmlformats.org/officeDocument/2006/relationships/image" Target="../media/image16.png"/><Relationship Id="rId12" Type="http://schemas.openxmlformats.org/officeDocument/2006/relationships/image" Target="../media/image12.png"/><Relationship Id="rId17" Type="http://schemas.openxmlformats.org/officeDocument/2006/relationships/image" Target="../media/image37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11.png"/><Relationship Id="rId15" Type="http://schemas.openxmlformats.org/officeDocument/2006/relationships/image" Target="../media/image36.png"/><Relationship Id="rId19" Type="http://schemas.openxmlformats.org/officeDocument/2006/relationships/image" Target="../media/image65.png"/><Relationship Id="rId14" Type="http://schemas.openxmlformats.org/officeDocument/2006/relationships/image" Target="../media/image14.png"/></Relationships>
</file>

<file path=ppt/slides/_rels/slide1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8.png"/><Relationship Id="rId13" Type="http://schemas.openxmlformats.org/officeDocument/2006/relationships/image" Target="../media/image433.png"/><Relationship Id="rId18" Type="http://schemas.openxmlformats.org/officeDocument/2006/relationships/image" Target="../media/image438.png"/><Relationship Id="rId26" Type="http://schemas.openxmlformats.org/officeDocument/2006/relationships/image" Target="../media/image446.png"/><Relationship Id="rId3" Type="http://schemas.openxmlformats.org/officeDocument/2006/relationships/image" Target="../media/image423.png"/><Relationship Id="rId21" Type="http://schemas.openxmlformats.org/officeDocument/2006/relationships/image" Target="../media/image441.png"/><Relationship Id="rId7" Type="http://schemas.openxmlformats.org/officeDocument/2006/relationships/image" Target="../media/image344.png"/><Relationship Id="rId12" Type="http://schemas.openxmlformats.org/officeDocument/2006/relationships/image" Target="../media/image432.png"/><Relationship Id="rId17" Type="http://schemas.openxmlformats.org/officeDocument/2006/relationships/image" Target="../media/image437.png"/><Relationship Id="rId25" Type="http://schemas.openxmlformats.org/officeDocument/2006/relationships/image" Target="../media/image445.png"/><Relationship Id="rId2" Type="http://schemas.openxmlformats.org/officeDocument/2006/relationships/image" Target="../media/image345.png"/><Relationship Id="rId16" Type="http://schemas.openxmlformats.org/officeDocument/2006/relationships/image" Target="../media/image436.png"/><Relationship Id="rId20" Type="http://schemas.openxmlformats.org/officeDocument/2006/relationships/image" Target="../media/image4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9.png"/><Relationship Id="rId11" Type="http://schemas.openxmlformats.org/officeDocument/2006/relationships/image" Target="../media/image431.png"/><Relationship Id="rId24" Type="http://schemas.openxmlformats.org/officeDocument/2006/relationships/image" Target="../media/image444.png"/><Relationship Id="rId5" Type="http://schemas.openxmlformats.org/officeDocument/2006/relationships/image" Target="../media/image425.png"/><Relationship Id="rId15" Type="http://schemas.openxmlformats.org/officeDocument/2006/relationships/image" Target="../media/image435.png"/><Relationship Id="rId23" Type="http://schemas.openxmlformats.org/officeDocument/2006/relationships/image" Target="../media/image443.png"/><Relationship Id="rId10" Type="http://schemas.openxmlformats.org/officeDocument/2006/relationships/image" Target="../media/image430.png"/><Relationship Id="rId19" Type="http://schemas.openxmlformats.org/officeDocument/2006/relationships/image" Target="../media/image439.png"/><Relationship Id="rId4" Type="http://schemas.openxmlformats.org/officeDocument/2006/relationships/image" Target="../media/image424.png"/><Relationship Id="rId9" Type="http://schemas.openxmlformats.org/officeDocument/2006/relationships/image" Target="../media/image408.png"/><Relationship Id="rId14" Type="http://schemas.openxmlformats.org/officeDocument/2006/relationships/image" Target="../media/image434.png"/><Relationship Id="rId22" Type="http://schemas.openxmlformats.org/officeDocument/2006/relationships/image" Target="../media/image442.png"/></Relationships>
</file>

<file path=ppt/slides/_rels/slide1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9.png"/><Relationship Id="rId13" Type="http://schemas.openxmlformats.org/officeDocument/2006/relationships/image" Target="../media/image455.png"/><Relationship Id="rId18" Type="http://schemas.openxmlformats.org/officeDocument/2006/relationships/image" Target="../media/image461.png"/><Relationship Id="rId26" Type="http://schemas.openxmlformats.org/officeDocument/2006/relationships/image" Target="../media/image427.png"/><Relationship Id="rId21" Type="http://schemas.openxmlformats.org/officeDocument/2006/relationships/image" Target="../media/image1850.png"/><Relationship Id="rId7" Type="http://schemas.openxmlformats.org/officeDocument/2006/relationships/image" Target="../media/image448.png"/><Relationship Id="rId12" Type="http://schemas.openxmlformats.org/officeDocument/2006/relationships/image" Target="../media/image454.png"/><Relationship Id="rId17" Type="http://schemas.openxmlformats.org/officeDocument/2006/relationships/image" Target="../media/image459.png"/><Relationship Id="rId25" Type="http://schemas.openxmlformats.org/officeDocument/2006/relationships/image" Target="../media/image426.png"/><Relationship Id="rId2" Type="http://schemas.openxmlformats.org/officeDocument/2006/relationships/image" Target="../media/image447.png"/><Relationship Id="rId16" Type="http://schemas.openxmlformats.org/officeDocument/2006/relationships/image" Target="../media/image458.png"/><Relationship Id="rId20" Type="http://schemas.openxmlformats.org/officeDocument/2006/relationships/image" Target="../media/image1840.png"/><Relationship Id="rId29" Type="http://schemas.openxmlformats.org/officeDocument/2006/relationships/image" Target="../media/image46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80.png"/><Relationship Id="rId11" Type="http://schemas.openxmlformats.org/officeDocument/2006/relationships/image" Target="../media/image453.png"/><Relationship Id="rId24" Type="http://schemas.openxmlformats.org/officeDocument/2006/relationships/image" Target="../media/image422.png"/><Relationship Id="rId5" Type="http://schemas.openxmlformats.org/officeDocument/2006/relationships/image" Target="../media/image1671.png"/><Relationship Id="rId15" Type="http://schemas.openxmlformats.org/officeDocument/2006/relationships/image" Target="../media/image457.png"/><Relationship Id="rId23" Type="http://schemas.openxmlformats.org/officeDocument/2006/relationships/image" Target="../media/image409.png"/><Relationship Id="rId28" Type="http://schemas.openxmlformats.org/officeDocument/2006/relationships/image" Target="../media/image463.png"/><Relationship Id="rId10" Type="http://schemas.openxmlformats.org/officeDocument/2006/relationships/image" Target="../media/image452.png"/><Relationship Id="rId19" Type="http://schemas.openxmlformats.org/officeDocument/2006/relationships/image" Target="../media/image462.png"/><Relationship Id="rId4" Type="http://schemas.openxmlformats.org/officeDocument/2006/relationships/image" Target="../media/image1660.png"/><Relationship Id="rId9" Type="http://schemas.openxmlformats.org/officeDocument/2006/relationships/image" Target="../media/image451.png"/><Relationship Id="rId14" Type="http://schemas.openxmlformats.org/officeDocument/2006/relationships/image" Target="../media/image456.png"/><Relationship Id="rId22" Type="http://schemas.openxmlformats.org/officeDocument/2006/relationships/image" Target="../media/image1860.png"/><Relationship Id="rId27" Type="http://schemas.openxmlformats.org/officeDocument/2006/relationships/image" Target="../media/image1920.png"/><Relationship Id="rId30" Type="http://schemas.openxmlformats.org/officeDocument/2006/relationships/image" Target="../media/image465.png"/></Relationships>
</file>

<file path=ppt/slides/_rels/slide11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532.png"/><Relationship Id="rId18" Type="http://schemas.openxmlformats.org/officeDocument/2006/relationships/image" Target="../media/image338.png"/><Relationship Id="rId12" Type="http://schemas.openxmlformats.org/officeDocument/2006/relationships/image" Target="../media/image1522.png"/><Relationship Id="rId17" Type="http://schemas.openxmlformats.org/officeDocument/2006/relationships/image" Target="../media/image1572.png"/><Relationship Id="rId2" Type="http://schemas.openxmlformats.org/officeDocument/2006/relationships/image" Target="../media/image3780.png"/><Relationship Id="rId16" Type="http://schemas.openxmlformats.org/officeDocument/2006/relationships/image" Target="../media/image1562.png"/><Relationship Id="rId20" Type="http://schemas.openxmlformats.org/officeDocument/2006/relationships/image" Target="../media/image340.png"/><Relationship Id="rId1" Type="http://schemas.openxmlformats.org/officeDocument/2006/relationships/slideLayout" Target="../slideLayouts/slideLayout2.xml"/><Relationship Id="rId15" Type="http://schemas.openxmlformats.org/officeDocument/2006/relationships/image" Target="../media/image1552.png"/><Relationship Id="rId19" Type="http://schemas.openxmlformats.org/officeDocument/2006/relationships/image" Target="../media/image339.png"/><Relationship Id="rId14" Type="http://schemas.openxmlformats.org/officeDocument/2006/relationships/image" Target="../media/image1542.png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80.png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90.png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82.png"/><Relationship Id="rId18" Type="http://schemas.openxmlformats.org/officeDocument/2006/relationships/image" Target="../media/image487.png"/><Relationship Id="rId8" Type="http://schemas.openxmlformats.org/officeDocument/2006/relationships/image" Target="../media/image476.png"/><Relationship Id="rId26" Type="http://schemas.openxmlformats.org/officeDocument/2006/relationships/image" Target="../media/image492.png"/><Relationship Id="rId3" Type="http://schemas.openxmlformats.org/officeDocument/2006/relationships/image" Target="../media/image471.png"/><Relationship Id="rId21" Type="http://schemas.openxmlformats.org/officeDocument/2006/relationships/image" Target="../media/image474.png"/><Relationship Id="rId12" Type="http://schemas.openxmlformats.org/officeDocument/2006/relationships/image" Target="../media/image481.png"/><Relationship Id="rId17" Type="http://schemas.openxmlformats.org/officeDocument/2006/relationships/image" Target="../media/image486.png"/><Relationship Id="rId7" Type="http://schemas.openxmlformats.org/officeDocument/2006/relationships/image" Target="../media/image4750.png"/><Relationship Id="rId25" Type="http://schemas.openxmlformats.org/officeDocument/2006/relationships/image" Target="../media/image491.png"/><Relationship Id="rId2" Type="http://schemas.openxmlformats.org/officeDocument/2006/relationships/image" Target="../media/image2590.png"/><Relationship Id="rId16" Type="http://schemas.openxmlformats.org/officeDocument/2006/relationships/image" Target="../media/image485.png"/><Relationship Id="rId20" Type="http://schemas.openxmlformats.org/officeDocument/2006/relationships/image" Target="../media/image469.png"/><Relationship Id="rId29" Type="http://schemas.openxmlformats.org/officeDocument/2006/relationships/image" Target="../media/image466.png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479.png"/><Relationship Id="rId24" Type="http://schemas.openxmlformats.org/officeDocument/2006/relationships/image" Target="../media/image489.png"/><Relationship Id="rId6" Type="http://schemas.openxmlformats.org/officeDocument/2006/relationships/image" Target="../media/image4740.png"/><Relationship Id="rId32" Type="http://schemas.openxmlformats.org/officeDocument/2006/relationships/image" Target="../media/image494.png"/><Relationship Id="rId5" Type="http://schemas.openxmlformats.org/officeDocument/2006/relationships/image" Target="../media/image473.png"/><Relationship Id="rId15" Type="http://schemas.openxmlformats.org/officeDocument/2006/relationships/image" Target="../media/image484.png"/><Relationship Id="rId23" Type="http://schemas.openxmlformats.org/officeDocument/2006/relationships/image" Target="../media/image488.png"/><Relationship Id="rId28" Type="http://schemas.openxmlformats.org/officeDocument/2006/relationships/image" Target="../media/image4221.png"/><Relationship Id="rId10" Type="http://schemas.openxmlformats.org/officeDocument/2006/relationships/image" Target="../media/image478.png"/><Relationship Id="rId19" Type="http://schemas.openxmlformats.org/officeDocument/2006/relationships/image" Target="../media/image468.png"/><Relationship Id="rId31" Type="http://schemas.openxmlformats.org/officeDocument/2006/relationships/image" Target="../media/image493.png"/><Relationship Id="rId4" Type="http://schemas.openxmlformats.org/officeDocument/2006/relationships/image" Target="../media/image472.png"/><Relationship Id="rId14" Type="http://schemas.openxmlformats.org/officeDocument/2006/relationships/image" Target="../media/image483.png"/><Relationship Id="rId9" Type="http://schemas.openxmlformats.org/officeDocument/2006/relationships/image" Target="../media/image477.png"/><Relationship Id="rId22" Type="http://schemas.openxmlformats.org/officeDocument/2006/relationships/image" Target="../media/image475.png"/><Relationship Id="rId27" Type="http://schemas.openxmlformats.org/officeDocument/2006/relationships/image" Target="../media/image3440.png"/><Relationship Id="rId30" Type="http://schemas.openxmlformats.org/officeDocument/2006/relationships/image" Target="../media/image467.png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30.png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40.png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8.png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08.png"/><Relationship Id="rId18" Type="http://schemas.openxmlformats.org/officeDocument/2006/relationships/image" Target="../media/image512.png"/><Relationship Id="rId26" Type="http://schemas.openxmlformats.org/officeDocument/2006/relationships/image" Target="../media/image518.png"/><Relationship Id="rId21" Type="http://schemas.openxmlformats.org/officeDocument/2006/relationships/image" Target="../media/image5100.png"/><Relationship Id="rId34" Type="http://schemas.openxmlformats.org/officeDocument/2006/relationships/image" Target="../media/image483.png"/><Relationship Id="rId7" Type="http://schemas.openxmlformats.org/officeDocument/2006/relationships/image" Target="../media/image503.png"/><Relationship Id="rId12" Type="http://schemas.openxmlformats.org/officeDocument/2006/relationships/image" Target="../media/image507.png"/><Relationship Id="rId17" Type="http://schemas.openxmlformats.org/officeDocument/2006/relationships/image" Target="../media/image5060.png"/><Relationship Id="rId25" Type="http://schemas.openxmlformats.org/officeDocument/2006/relationships/image" Target="../media/image517.png"/><Relationship Id="rId33" Type="http://schemas.openxmlformats.org/officeDocument/2006/relationships/image" Target="../media/image482.png"/><Relationship Id="rId38" Type="http://schemas.openxmlformats.org/officeDocument/2006/relationships/image" Target="../media/image487.png"/><Relationship Id="rId2" Type="http://schemas.openxmlformats.org/officeDocument/2006/relationships/image" Target="../media/image496.png"/><Relationship Id="rId16" Type="http://schemas.openxmlformats.org/officeDocument/2006/relationships/image" Target="../media/image511.png"/><Relationship Id="rId20" Type="http://schemas.openxmlformats.org/officeDocument/2006/relationships/image" Target="../media/image514.png"/><Relationship Id="rId29" Type="http://schemas.openxmlformats.org/officeDocument/2006/relationships/image" Target="../media/image5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2.png"/><Relationship Id="rId11" Type="http://schemas.openxmlformats.org/officeDocument/2006/relationships/image" Target="../media/image506.png"/><Relationship Id="rId24" Type="http://schemas.openxmlformats.org/officeDocument/2006/relationships/image" Target="../media/image516.png"/><Relationship Id="rId32" Type="http://schemas.openxmlformats.org/officeDocument/2006/relationships/image" Target="../media/image481.png"/><Relationship Id="rId37" Type="http://schemas.openxmlformats.org/officeDocument/2006/relationships/image" Target="../media/image486.png"/><Relationship Id="rId5" Type="http://schemas.openxmlformats.org/officeDocument/2006/relationships/image" Target="../media/image499.png"/><Relationship Id="rId15" Type="http://schemas.openxmlformats.org/officeDocument/2006/relationships/image" Target="../media/image510.png"/><Relationship Id="rId23" Type="http://schemas.openxmlformats.org/officeDocument/2006/relationships/image" Target="../media/image515.png"/><Relationship Id="rId28" Type="http://schemas.openxmlformats.org/officeDocument/2006/relationships/image" Target="../media/image520.png"/><Relationship Id="rId36" Type="http://schemas.openxmlformats.org/officeDocument/2006/relationships/image" Target="../media/image485.png"/><Relationship Id="rId10" Type="http://schemas.openxmlformats.org/officeDocument/2006/relationships/image" Target="../media/image4970.png"/><Relationship Id="rId19" Type="http://schemas.openxmlformats.org/officeDocument/2006/relationships/image" Target="../media/image513.png"/><Relationship Id="rId31" Type="http://schemas.openxmlformats.org/officeDocument/2006/relationships/image" Target="../media/image479.png"/><Relationship Id="rId4" Type="http://schemas.openxmlformats.org/officeDocument/2006/relationships/image" Target="../media/image498.png"/><Relationship Id="rId9" Type="http://schemas.openxmlformats.org/officeDocument/2006/relationships/image" Target="../media/image505.png"/><Relationship Id="rId14" Type="http://schemas.openxmlformats.org/officeDocument/2006/relationships/image" Target="../media/image509.png"/><Relationship Id="rId22" Type="http://schemas.openxmlformats.org/officeDocument/2006/relationships/image" Target="../media/image5110.png"/><Relationship Id="rId27" Type="http://schemas.openxmlformats.org/officeDocument/2006/relationships/image" Target="../media/image519.png"/><Relationship Id="rId30" Type="http://schemas.openxmlformats.org/officeDocument/2006/relationships/image" Target="../media/image478.png"/><Relationship Id="rId35" Type="http://schemas.openxmlformats.org/officeDocument/2006/relationships/image" Target="../media/image484.png"/><Relationship Id="rId8" Type="http://schemas.openxmlformats.org/officeDocument/2006/relationships/image" Target="../media/image504.png"/><Relationship Id="rId3" Type="http://schemas.openxmlformats.org/officeDocument/2006/relationships/image" Target="../media/image49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10" Type="http://schemas.openxmlformats.org/officeDocument/2006/relationships/image" Target="../media/image33.png"/><Relationship Id="rId9" Type="http://schemas.openxmlformats.org/officeDocument/2006/relationships/image" Target="../media/image125.png"/></Relationships>
</file>

<file path=ppt/slides/_rels/slide12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31.png"/><Relationship Id="rId18" Type="http://schemas.openxmlformats.org/officeDocument/2006/relationships/image" Target="../media/image535.png"/><Relationship Id="rId26" Type="http://schemas.openxmlformats.org/officeDocument/2006/relationships/image" Target="../media/image540.png"/><Relationship Id="rId21" Type="http://schemas.openxmlformats.org/officeDocument/2006/relationships/image" Target="../media/image5340.png"/><Relationship Id="rId34" Type="http://schemas.openxmlformats.org/officeDocument/2006/relationships/image" Target="../media/image483.png"/><Relationship Id="rId7" Type="http://schemas.openxmlformats.org/officeDocument/2006/relationships/image" Target="../media/image526.png"/><Relationship Id="rId12" Type="http://schemas.openxmlformats.org/officeDocument/2006/relationships/image" Target="../media/image530.png"/><Relationship Id="rId17" Type="http://schemas.openxmlformats.org/officeDocument/2006/relationships/image" Target="../media/image5060.png"/><Relationship Id="rId25" Type="http://schemas.openxmlformats.org/officeDocument/2006/relationships/image" Target="../media/image539.png"/><Relationship Id="rId33" Type="http://schemas.openxmlformats.org/officeDocument/2006/relationships/image" Target="../media/image482.png"/><Relationship Id="rId38" Type="http://schemas.openxmlformats.org/officeDocument/2006/relationships/image" Target="../media/image487.png"/><Relationship Id="rId2" Type="http://schemas.openxmlformats.org/officeDocument/2006/relationships/notesSlide" Target="../notesSlides/notesSlide19.xml"/><Relationship Id="rId16" Type="http://schemas.openxmlformats.org/officeDocument/2006/relationships/image" Target="../media/image534.png"/><Relationship Id="rId20" Type="http://schemas.openxmlformats.org/officeDocument/2006/relationships/image" Target="../media/image537.png"/><Relationship Id="rId29" Type="http://schemas.openxmlformats.org/officeDocument/2006/relationships/image" Target="../media/image5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5.png"/><Relationship Id="rId11" Type="http://schemas.openxmlformats.org/officeDocument/2006/relationships/image" Target="../media/image529.png"/><Relationship Id="rId24" Type="http://schemas.openxmlformats.org/officeDocument/2006/relationships/image" Target="../media/image538.png"/><Relationship Id="rId32" Type="http://schemas.openxmlformats.org/officeDocument/2006/relationships/image" Target="../media/image481.png"/><Relationship Id="rId37" Type="http://schemas.openxmlformats.org/officeDocument/2006/relationships/image" Target="../media/image486.png"/><Relationship Id="rId5" Type="http://schemas.openxmlformats.org/officeDocument/2006/relationships/image" Target="../media/image524.png"/><Relationship Id="rId15" Type="http://schemas.openxmlformats.org/officeDocument/2006/relationships/image" Target="../media/image533.png"/><Relationship Id="rId23" Type="http://schemas.openxmlformats.org/officeDocument/2006/relationships/image" Target="../media/image517.png"/><Relationship Id="rId28" Type="http://schemas.openxmlformats.org/officeDocument/2006/relationships/image" Target="../media/image542.png"/><Relationship Id="rId36" Type="http://schemas.openxmlformats.org/officeDocument/2006/relationships/image" Target="../media/image485.png"/><Relationship Id="rId10" Type="http://schemas.openxmlformats.org/officeDocument/2006/relationships/image" Target="../media/image5250.png"/><Relationship Id="rId19" Type="http://schemas.openxmlformats.org/officeDocument/2006/relationships/image" Target="../media/image536.png"/><Relationship Id="rId31" Type="http://schemas.openxmlformats.org/officeDocument/2006/relationships/image" Target="../media/image479.png"/><Relationship Id="rId4" Type="http://schemas.openxmlformats.org/officeDocument/2006/relationships/image" Target="../media/image523.png"/><Relationship Id="rId9" Type="http://schemas.openxmlformats.org/officeDocument/2006/relationships/image" Target="../media/image528.png"/><Relationship Id="rId14" Type="http://schemas.openxmlformats.org/officeDocument/2006/relationships/image" Target="../media/image532.png"/><Relationship Id="rId22" Type="http://schemas.openxmlformats.org/officeDocument/2006/relationships/image" Target="../media/image5350.png"/><Relationship Id="rId27" Type="http://schemas.openxmlformats.org/officeDocument/2006/relationships/image" Target="../media/image541.png"/><Relationship Id="rId30" Type="http://schemas.openxmlformats.org/officeDocument/2006/relationships/image" Target="../media/image478.png"/><Relationship Id="rId35" Type="http://schemas.openxmlformats.org/officeDocument/2006/relationships/image" Target="../media/image484.png"/><Relationship Id="rId8" Type="http://schemas.openxmlformats.org/officeDocument/2006/relationships/image" Target="../media/image527.png"/><Relationship Id="rId3" Type="http://schemas.openxmlformats.org/officeDocument/2006/relationships/image" Target="../media/image522.png"/></Relationships>
</file>

<file path=ppt/slides/_rels/slide121.xml.rels><?xml version="1.0" encoding="UTF-8" standalone="yes"?>
<Relationships xmlns="http://schemas.openxmlformats.org/package/2006/relationships"><Relationship Id="rId39" Type="http://schemas.openxmlformats.org/officeDocument/2006/relationships/image" Target="../media/image5430.png"/><Relationship Id="rId34" Type="http://schemas.openxmlformats.org/officeDocument/2006/relationships/image" Target="../media/image485.png"/><Relationship Id="rId42" Type="http://schemas.openxmlformats.org/officeDocument/2006/relationships/image" Target="../media/image546.png"/><Relationship Id="rId47" Type="http://schemas.openxmlformats.org/officeDocument/2006/relationships/image" Target="../media/image524.png"/><Relationship Id="rId50" Type="http://schemas.openxmlformats.org/officeDocument/2006/relationships/image" Target="../media/image529.png"/><Relationship Id="rId55" Type="http://schemas.openxmlformats.org/officeDocument/2006/relationships/image" Target="../media/image535.png"/><Relationship Id="rId21" Type="http://schemas.openxmlformats.org/officeDocument/2006/relationships/image" Target="../media/image5350.png"/><Relationship Id="rId63" Type="http://schemas.openxmlformats.org/officeDocument/2006/relationships/image" Target="../media/image527.png"/><Relationship Id="rId2" Type="http://schemas.openxmlformats.org/officeDocument/2006/relationships/notesSlide" Target="../notesSlides/notesSlide20.xml"/><Relationship Id="rId29" Type="http://schemas.openxmlformats.org/officeDocument/2006/relationships/image" Target="../media/image479.png"/><Relationship Id="rId16" Type="http://schemas.openxmlformats.org/officeDocument/2006/relationships/image" Target="../media/image5060.png"/><Relationship Id="rId1" Type="http://schemas.openxmlformats.org/officeDocument/2006/relationships/slideLayout" Target="../slideLayouts/slideLayout2.xml"/><Relationship Id="rId32" Type="http://schemas.openxmlformats.org/officeDocument/2006/relationships/image" Target="../media/image483.png"/><Relationship Id="rId37" Type="http://schemas.openxmlformats.org/officeDocument/2006/relationships/image" Target="../media/image545.png"/><Relationship Id="rId40" Type="http://schemas.openxmlformats.org/officeDocument/2006/relationships/image" Target="../media/image5440.png"/><Relationship Id="rId45" Type="http://schemas.openxmlformats.org/officeDocument/2006/relationships/image" Target="../media/image522.png"/><Relationship Id="rId53" Type="http://schemas.openxmlformats.org/officeDocument/2006/relationships/image" Target="../media/image533.png"/><Relationship Id="rId58" Type="http://schemas.openxmlformats.org/officeDocument/2006/relationships/image" Target="../media/image517.png"/><Relationship Id="rId28" Type="http://schemas.openxmlformats.org/officeDocument/2006/relationships/image" Target="../media/image478.png"/><Relationship Id="rId36" Type="http://schemas.openxmlformats.org/officeDocument/2006/relationships/image" Target="../media/image487.png"/><Relationship Id="rId49" Type="http://schemas.openxmlformats.org/officeDocument/2006/relationships/image" Target="../media/image528.png"/><Relationship Id="rId57" Type="http://schemas.openxmlformats.org/officeDocument/2006/relationships/image" Target="../media/image537.png"/><Relationship Id="rId61" Type="http://schemas.openxmlformats.org/officeDocument/2006/relationships/image" Target="../media/image541.png"/><Relationship Id="rId31" Type="http://schemas.openxmlformats.org/officeDocument/2006/relationships/image" Target="../media/image482.png"/><Relationship Id="rId44" Type="http://schemas.openxmlformats.org/officeDocument/2006/relationships/image" Target="../media/image548.png"/><Relationship Id="rId52" Type="http://schemas.openxmlformats.org/officeDocument/2006/relationships/image" Target="../media/image532.png"/><Relationship Id="rId60" Type="http://schemas.openxmlformats.org/officeDocument/2006/relationships/image" Target="../media/image540.png"/><Relationship Id="rId65" Type="http://schemas.openxmlformats.org/officeDocument/2006/relationships/image" Target="../media/image530.png"/><Relationship Id="rId30" Type="http://schemas.openxmlformats.org/officeDocument/2006/relationships/image" Target="../media/image481.png"/><Relationship Id="rId35" Type="http://schemas.openxmlformats.org/officeDocument/2006/relationships/image" Target="../media/image486.png"/><Relationship Id="rId43" Type="http://schemas.openxmlformats.org/officeDocument/2006/relationships/image" Target="../media/image547.png"/><Relationship Id="rId48" Type="http://schemas.openxmlformats.org/officeDocument/2006/relationships/image" Target="../media/image525.png"/><Relationship Id="rId9" Type="http://schemas.openxmlformats.org/officeDocument/2006/relationships/image" Target="../media/image5250.png"/><Relationship Id="rId56" Type="http://schemas.openxmlformats.org/officeDocument/2006/relationships/image" Target="../media/image536.png"/><Relationship Id="rId64" Type="http://schemas.openxmlformats.org/officeDocument/2006/relationships/image" Target="../media/image526.png"/><Relationship Id="rId51" Type="http://schemas.openxmlformats.org/officeDocument/2006/relationships/image" Target="../media/image531.png"/><Relationship Id="rId3" Type="http://schemas.openxmlformats.org/officeDocument/2006/relationships/image" Target="../media/image544.png"/><Relationship Id="rId33" Type="http://schemas.openxmlformats.org/officeDocument/2006/relationships/image" Target="../media/image484.png"/><Relationship Id="rId38" Type="http://schemas.openxmlformats.org/officeDocument/2006/relationships/image" Target="../media/image5420.png"/><Relationship Id="rId46" Type="http://schemas.openxmlformats.org/officeDocument/2006/relationships/image" Target="../media/image523.png"/><Relationship Id="rId59" Type="http://schemas.openxmlformats.org/officeDocument/2006/relationships/image" Target="../media/image539.png"/><Relationship Id="rId41" Type="http://schemas.openxmlformats.org/officeDocument/2006/relationships/image" Target="../media/image5450.png"/><Relationship Id="rId54" Type="http://schemas.openxmlformats.org/officeDocument/2006/relationships/image" Target="../media/image534.png"/><Relationship Id="rId20" Type="http://schemas.openxmlformats.org/officeDocument/2006/relationships/image" Target="../media/image5340.png"/><Relationship Id="rId62" Type="http://schemas.openxmlformats.org/officeDocument/2006/relationships/image" Target="../media/image538.png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60.png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34" Type="http://schemas.openxmlformats.org/officeDocument/2006/relationships/image" Target="../media/image485.png"/><Relationship Id="rId47" Type="http://schemas.openxmlformats.org/officeDocument/2006/relationships/image" Target="../media/image549.png"/><Relationship Id="rId50" Type="http://schemas.openxmlformats.org/officeDocument/2006/relationships/image" Target="../media/image551.png"/><Relationship Id="rId55" Type="http://schemas.openxmlformats.org/officeDocument/2006/relationships/image" Target="../media/image556.png"/><Relationship Id="rId21" Type="http://schemas.openxmlformats.org/officeDocument/2006/relationships/image" Target="../media/image5350.png"/><Relationship Id="rId63" Type="http://schemas.openxmlformats.org/officeDocument/2006/relationships/image" Target="../media/image564.png"/><Relationship Id="rId68" Type="http://schemas.openxmlformats.org/officeDocument/2006/relationships/image" Target="../media/image569.png"/><Relationship Id="rId76" Type="http://schemas.openxmlformats.org/officeDocument/2006/relationships/image" Target="../media/image575.png"/><Relationship Id="rId84" Type="http://schemas.openxmlformats.org/officeDocument/2006/relationships/image" Target="../media/image582.png"/><Relationship Id="rId71" Type="http://schemas.openxmlformats.org/officeDocument/2006/relationships/image" Target="../media/image571.png"/><Relationship Id="rId2" Type="http://schemas.openxmlformats.org/officeDocument/2006/relationships/notesSlide" Target="../notesSlides/notesSlide21.xml"/><Relationship Id="rId29" Type="http://schemas.openxmlformats.org/officeDocument/2006/relationships/image" Target="../media/image479.png"/><Relationship Id="rId16" Type="http://schemas.openxmlformats.org/officeDocument/2006/relationships/image" Target="../media/image5060.png"/><Relationship Id="rId32" Type="http://schemas.openxmlformats.org/officeDocument/2006/relationships/image" Target="../media/image483.png"/><Relationship Id="rId45" Type="http://schemas.openxmlformats.org/officeDocument/2006/relationships/image" Target="../media/image522.png"/><Relationship Id="rId53" Type="http://schemas.openxmlformats.org/officeDocument/2006/relationships/image" Target="../media/image554.png"/><Relationship Id="rId58" Type="http://schemas.openxmlformats.org/officeDocument/2006/relationships/image" Target="../media/image559.png"/><Relationship Id="rId66" Type="http://schemas.openxmlformats.org/officeDocument/2006/relationships/image" Target="../media/image567.png"/><Relationship Id="rId74" Type="http://schemas.openxmlformats.org/officeDocument/2006/relationships/image" Target="../media/image574.png"/><Relationship Id="rId79" Type="http://schemas.openxmlformats.org/officeDocument/2006/relationships/image" Target="../media/image578.png"/><Relationship Id="rId87" Type="http://schemas.openxmlformats.org/officeDocument/2006/relationships/image" Target="../media/image585.png"/><Relationship Id="rId61" Type="http://schemas.openxmlformats.org/officeDocument/2006/relationships/image" Target="../media/image562.png"/><Relationship Id="rId82" Type="http://schemas.openxmlformats.org/officeDocument/2006/relationships/image" Target="../media/image5430.png"/><Relationship Id="rId30" Type="http://schemas.openxmlformats.org/officeDocument/2006/relationships/image" Target="../media/image481.png"/><Relationship Id="rId35" Type="http://schemas.openxmlformats.org/officeDocument/2006/relationships/image" Target="../media/image486.png"/><Relationship Id="rId48" Type="http://schemas.openxmlformats.org/officeDocument/2006/relationships/image" Target="../media/image550.png"/><Relationship Id="rId9" Type="http://schemas.openxmlformats.org/officeDocument/2006/relationships/image" Target="../media/image5250.png"/><Relationship Id="rId56" Type="http://schemas.openxmlformats.org/officeDocument/2006/relationships/image" Target="../media/image557.png"/><Relationship Id="rId64" Type="http://schemas.openxmlformats.org/officeDocument/2006/relationships/image" Target="../media/image565.png"/><Relationship Id="rId69" Type="http://schemas.openxmlformats.org/officeDocument/2006/relationships/image" Target="../media/image570.png"/><Relationship Id="rId77" Type="http://schemas.openxmlformats.org/officeDocument/2006/relationships/image" Target="../media/image576.png"/><Relationship Id="rId51" Type="http://schemas.openxmlformats.org/officeDocument/2006/relationships/image" Target="../media/image552.png"/><Relationship Id="rId72" Type="http://schemas.openxmlformats.org/officeDocument/2006/relationships/image" Target="../media/image572.png"/><Relationship Id="rId80" Type="http://schemas.openxmlformats.org/officeDocument/2006/relationships/image" Target="../media/image579.png"/><Relationship Id="rId85" Type="http://schemas.openxmlformats.org/officeDocument/2006/relationships/image" Target="../media/image583.png"/><Relationship Id="rId3" Type="http://schemas.openxmlformats.org/officeDocument/2006/relationships/image" Target="../media/image495.png"/><Relationship Id="rId33" Type="http://schemas.openxmlformats.org/officeDocument/2006/relationships/image" Target="../media/image484.png"/><Relationship Id="rId46" Type="http://schemas.openxmlformats.org/officeDocument/2006/relationships/image" Target="../media/image523.png"/><Relationship Id="rId59" Type="http://schemas.openxmlformats.org/officeDocument/2006/relationships/image" Target="../media/image560.png"/><Relationship Id="rId67" Type="http://schemas.openxmlformats.org/officeDocument/2006/relationships/image" Target="../media/image568.png"/><Relationship Id="rId54" Type="http://schemas.openxmlformats.org/officeDocument/2006/relationships/image" Target="../media/image555.png"/><Relationship Id="rId20" Type="http://schemas.openxmlformats.org/officeDocument/2006/relationships/image" Target="../media/image5340.png"/><Relationship Id="rId62" Type="http://schemas.openxmlformats.org/officeDocument/2006/relationships/image" Target="../media/image563.png"/><Relationship Id="rId70" Type="http://schemas.openxmlformats.org/officeDocument/2006/relationships/image" Target="../media/image5250.png"/><Relationship Id="rId75" Type="http://schemas.openxmlformats.org/officeDocument/2006/relationships/image" Target="../media/image5060.png"/><Relationship Id="rId83" Type="http://schemas.openxmlformats.org/officeDocument/2006/relationships/image" Target="../media/image581.png"/><Relationship Id="rId1" Type="http://schemas.openxmlformats.org/officeDocument/2006/relationships/slideLayout" Target="../slideLayouts/slideLayout7.xml"/><Relationship Id="rId28" Type="http://schemas.openxmlformats.org/officeDocument/2006/relationships/image" Target="../media/image478.png"/><Relationship Id="rId36" Type="http://schemas.openxmlformats.org/officeDocument/2006/relationships/image" Target="../media/image487.png"/><Relationship Id="rId49" Type="http://schemas.openxmlformats.org/officeDocument/2006/relationships/image" Target="../media/image528.png"/><Relationship Id="rId57" Type="http://schemas.openxmlformats.org/officeDocument/2006/relationships/image" Target="../media/image558.png"/><Relationship Id="rId31" Type="http://schemas.openxmlformats.org/officeDocument/2006/relationships/image" Target="../media/image482.png"/><Relationship Id="rId52" Type="http://schemas.openxmlformats.org/officeDocument/2006/relationships/image" Target="../media/image553.png"/><Relationship Id="rId60" Type="http://schemas.openxmlformats.org/officeDocument/2006/relationships/image" Target="../media/image561.png"/><Relationship Id="rId65" Type="http://schemas.openxmlformats.org/officeDocument/2006/relationships/image" Target="../media/image566.png"/><Relationship Id="rId73" Type="http://schemas.openxmlformats.org/officeDocument/2006/relationships/image" Target="../media/image573.png"/><Relationship Id="rId78" Type="http://schemas.openxmlformats.org/officeDocument/2006/relationships/image" Target="../media/image577.png"/><Relationship Id="rId81" Type="http://schemas.openxmlformats.org/officeDocument/2006/relationships/image" Target="../media/image580.png"/><Relationship Id="rId86" Type="http://schemas.openxmlformats.org/officeDocument/2006/relationships/image" Target="../media/image584.png"/></Relationships>
</file>

<file path=ppt/slides/_rels/slide124.xml.rels><?xml version="1.0" encoding="UTF-8" standalone="yes"?>
<Relationships xmlns="http://schemas.openxmlformats.org/package/2006/relationships"><Relationship Id="rId39" Type="http://schemas.openxmlformats.org/officeDocument/2006/relationships/image" Target="../media/image5500.png"/><Relationship Id="rId34" Type="http://schemas.openxmlformats.org/officeDocument/2006/relationships/image" Target="../media/image484.png"/><Relationship Id="rId42" Type="http://schemas.openxmlformats.org/officeDocument/2006/relationships/image" Target="../media/image570.png"/><Relationship Id="rId47" Type="http://schemas.openxmlformats.org/officeDocument/2006/relationships/image" Target="../media/image574.png"/><Relationship Id="rId50" Type="http://schemas.openxmlformats.org/officeDocument/2006/relationships/image" Target="../media/image557.png"/><Relationship Id="rId55" Type="http://schemas.openxmlformats.org/officeDocument/2006/relationships/image" Target="../media/image5430.png"/><Relationship Id="rId33" Type="http://schemas.openxmlformats.org/officeDocument/2006/relationships/image" Target="../media/image483.png"/><Relationship Id="rId46" Type="http://schemas.openxmlformats.org/officeDocument/2006/relationships/image" Target="../media/image573.png"/><Relationship Id="rId59" Type="http://schemas.openxmlformats.org/officeDocument/2006/relationships/image" Target="../media/image584.png"/><Relationship Id="rId2" Type="http://schemas.openxmlformats.org/officeDocument/2006/relationships/image" Target="../media/image4950.png"/><Relationship Id="rId29" Type="http://schemas.openxmlformats.org/officeDocument/2006/relationships/image" Target="../media/image478.png"/><Relationship Id="rId41" Type="http://schemas.openxmlformats.org/officeDocument/2006/relationships/image" Target="../media/image569.png"/><Relationship Id="rId16" Type="http://schemas.openxmlformats.org/officeDocument/2006/relationships/image" Target="../media/image5060.png"/><Relationship Id="rId54" Type="http://schemas.openxmlformats.org/officeDocument/2006/relationships/image" Target="../media/image580.png"/><Relationship Id="rId1" Type="http://schemas.openxmlformats.org/officeDocument/2006/relationships/slideLayout" Target="../slideLayouts/slideLayout2.xml"/><Relationship Id="rId32" Type="http://schemas.openxmlformats.org/officeDocument/2006/relationships/image" Target="../media/image482.png"/><Relationship Id="rId37" Type="http://schemas.openxmlformats.org/officeDocument/2006/relationships/image" Target="../media/image487.png"/><Relationship Id="rId40" Type="http://schemas.openxmlformats.org/officeDocument/2006/relationships/image" Target="../media/image568.png"/><Relationship Id="rId45" Type="http://schemas.openxmlformats.org/officeDocument/2006/relationships/image" Target="../media/image553.png"/><Relationship Id="rId53" Type="http://schemas.openxmlformats.org/officeDocument/2006/relationships/image" Target="../media/image579.png"/><Relationship Id="rId58" Type="http://schemas.openxmlformats.org/officeDocument/2006/relationships/image" Target="../media/image583.png"/><Relationship Id="rId36" Type="http://schemas.openxmlformats.org/officeDocument/2006/relationships/image" Target="../media/image486.png"/><Relationship Id="rId49" Type="http://schemas.openxmlformats.org/officeDocument/2006/relationships/image" Target="../media/image576.png"/><Relationship Id="rId57" Type="http://schemas.openxmlformats.org/officeDocument/2006/relationships/image" Target="../media/image582.png"/><Relationship Id="rId31" Type="http://schemas.openxmlformats.org/officeDocument/2006/relationships/image" Target="../media/image481.png"/><Relationship Id="rId44" Type="http://schemas.openxmlformats.org/officeDocument/2006/relationships/image" Target="../media/image572.png"/><Relationship Id="rId52" Type="http://schemas.openxmlformats.org/officeDocument/2006/relationships/image" Target="../media/image578.png"/><Relationship Id="rId60" Type="http://schemas.openxmlformats.org/officeDocument/2006/relationships/image" Target="../media/image585.png"/><Relationship Id="rId30" Type="http://schemas.openxmlformats.org/officeDocument/2006/relationships/image" Target="../media/image479.png"/><Relationship Id="rId35" Type="http://schemas.openxmlformats.org/officeDocument/2006/relationships/image" Target="../media/image485.png"/><Relationship Id="rId9" Type="http://schemas.openxmlformats.org/officeDocument/2006/relationships/image" Target="../media/image5250.png"/><Relationship Id="rId43" Type="http://schemas.openxmlformats.org/officeDocument/2006/relationships/image" Target="../media/image571.png"/><Relationship Id="rId48" Type="http://schemas.openxmlformats.org/officeDocument/2006/relationships/image" Target="../media/image575.png"/><Relationship Id="rId56" Type="http://schemas.openxmlformats.org/officeDocument/2006/relationships/image" Target="../media/image581.png"/><Relationship Id="rId51" Type="http://schemas.openxmlformats.org/officeDocument/2006/relationships/image" Target="../media/image577.png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00.png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10.png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20.png"/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30.png"/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50.png"/><Relationship Id="rId2" Type="http://schemas.openxmlformats.org/officeDocument/2006/relationships/image" Target="../media/image574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70.png"/><Relationship Id="rId4" Type="http://schemas.openxmlformats.org/officeDocument/2006/relationships/image" Target="../media/image576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emf"/><Relationship Id="rId2" Type="http://schemas.openxmlformats.org/officeDocument/2006/relationships/image" Target="../media/image58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8.png"/><Relationship Id="rId5" Type="http://schemas.openxmlformats.org/officeDocument/2006/relationships/image" Target="../media/image587.png"/><Relationship Id="rId4" Type="http://schemas.openxmlformats.org/officeDocument/2006/relationships/image" Target="../media/image142.emf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emf"/><Relationship Id="rId2" Type="http://schemas.openxmlformats.org/officeDocument/2006/relationships/image" Target="../media/image58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3.png"/><Relationship Id="rId5" Type="http://schemas.openxmlformats.org/officeDocument/2006/relationships/image" Target="../media/image592.png"/><Relationship Id="rId4" Type="http://schemas.openxmlformats.org/officeDocument/2006/relationships/image" Target="../media/image144.emf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00.png"/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10.png"/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9.png"/><Relationship Id="rId2" Type="http://schemas.openxmlformats.org/officeDocument/2006/relationships/image" Target="../media/image5820.png"/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0.png"/><Relationship Id="rId2" Type="http://schemas.openxmlformats.org/officeDocument/2006/relationships/image" Target="../media/image5840.png"/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60.png"/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70.png"/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80.png"/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7.png"/><Relationship Id="rId18" Type="http://schemas.openxmlformats.org/officeDocument/2006/relationships/image" Target="../media/image16.png"/><Relationship Id="rId21" Type="http://schemas.openxmlformats.org/officeDocument/2006/relationships/image" Target="../media/image66.png"/><Relationship Id="rId12" Type="http://schemas.openxmlformats.org/officeDocument/2006/relationships/image" Target="../media/image12.png"/><Relationship Id="rId17" Type="http://schemas.openxmlformats.org/officeDocument/2006/relationships/image" Target="../media/image28.png"/><Relationship Id="rId16" Type="http://schemas.openxmlformats.org/officeDocument/2006/relationships/image" Target="../media/image15.png"/><Relationship Id="rId20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11.png"/><Relationship Id="rId15" Type="http://schemas.openxmlformats.org/officeDocument/2006/relationships/image" Target="../media/image33.png"/><Relationship Id="rId19" Type="http://schemas.openxmlformats.org/officeDocument/2006/relationships/image" Target="../media/image41.png"/><Relationship Id="rId14" Type="http://schemas.openxmlformats.org/officeDocument/2006/relationships/image" Target="../media/image14.png"/><Relationship Id="rId9" Type="http://schemas.openxmlformats.org/officeDocument/2006/relationships/image" Target="../media/image125.png"/></Relationships>
</file>

<file path=ppt/slides/_rels/slide1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31.png"/><Relationship Id="rId3" Type="http://schemas.openxmlformats.org/officeDocument/2006/relationships/image" Target="../media/image5851.png"/><Relationship Id="rId7" Type="http://schemas.openxmlformats.org/officeDocument/2006/relationships/image" Target="../media/image5921.png"/><Relationship Id="rId2" Type="http://schemas.openxmlformats.org/officeDocument/2006/relationships/image" Target="../media/image583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911.png"/><Relationship Id="rId5" Type="http://schemas.openxmlformats.org/officeDocument/2006/relationships/image" Target="../media/image5901.png"/><Relationship Id="rId4" Type="http://schemas.openxmlformats.org/officeDocument/2006/relationships/image" Target="../media/image5891.png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90.png"/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900.png"/><Relationship Id="rId18" Type="http://schemas.openxmlformats.org/officeDocument/2006/relationships/image" Target="../media/image338.png"/><Relationship Id="rId39" Type="http://schemas.openxmlformats.org/officeDocument/2006/relationships/image" Target="../media/image397.png"/><Relationship Id="rId21" Type="http://schemas.openxmlformats.org/officeDocument/2006/relationships/image" Target="../media/image5910.png"/><Relationship Id="rId34" Type="http://schemas.openxmlformats.org/officeDocument/2006/relationships/image" Target="../media/image392.png"/><Relationship Id="rId42" Type="http://schemas.openxmlformats.org/officeDocument/2006/relationships/image" Target="../media/image400.png"/><Relationship Id="rId47" Type="http://schemas.openxmlformats.org/officeDocument/2006/relationships/image" Target="../media/image598.png"/><Relationship Id="rId12" Type="http://schemas.openxmlformats.org/officeDocument/2006/relationships/image" Target="../media/image1522.png"/><Relationship Id="rId17" Type="http://schemas.openxmlformats.org/officeDocument/2006/relationships/image" Target="../media/image347.png"/><Relationship Id="rId38" Type="http://schemas.openxmlformats.org/officeDocument/2006/relationships/image" Target="../media/image5920.png"/><Relationship Id="rId46" Type="http://schemas.openxmlformats.org/officeDocument/2006/relationships/image" Target="../media/image597.png"/><Relationship Id="rId16" Type="http://schemas.openxmlformats.org/officeDocument/2006/relationships/image" Target="../media/image346.png"/><Relationship Id="rId20" Type="http://schemas.openxmlformats.org/officeDocument/2006/relationships/image" Target="../media/image340.png"/><Relationship Id="rId41" Type="http://schemas.openxmlformats.org/officeDocument/2006/relationships/image" Target="../media/image5940.png"/><Relationship Id="rId29" Type="http://schemas.openxmlformats.org/officeDocument/2006/relationships/image" Target="../media/image340.png"/><Relationship Id="rId1" Type="http://schemas.openxmlformats.org/officeDocument/2006/relationships/slideLayout" Target="../slideLayouts/slideLayout2.xml"/><Relationship Id="rId37" Type="http://schemas.openxmlformats.org/officeDocument/2006/relationships/image" Target="../media/image395.png"/><Relationship Id="rId40" Type="http://schemas.openxmlformats.org/officeDocument/2006/relationships/image" Target="../media/image5930.png"/><Relationship Id="rId45" Type="http://schemas.openxmlformats.org/officeDocument/2006/relationships/image" Target="../media/image596.png"/><Relationship Id="rId15" Type="http://schemas.openxmlformats.org/officeDocument/2006/relationships/image" Target="../media/image337.png"/><Relationship Id="rId36" Type="http://schemas.openxmlformats.org/officeDocument/2006/relationships/image" Target="../media/image394.png"/><Relationship Id="rId19" Type="http://schemas.openxmlformats.org/officeDocument/2006/relationships/image" Target="../media/image339.png"/><Relationship Id="rId44" Type="http://schemas.openxmlformats.org/officeDocument/2006/relationships/image" Target="../media/image5950.png"/><Relationship Id="rId14" Type="http://schemas.openxmlformats.org/officeDocument/2006/relationships/image" Target="../media/image336.png"/><Relationship Id="rId35" Type="http://schemas.openxmlformats.org/officeDocument/2006/relationships/image" Target="../media/image393.png"/><Relationship Id="rId43" Type="http://schemas.openxmlformats.org/officeDocument/2006/relationships/image" Target="../media/image500.png"/><Relationship Id="rId22" Type="http://schemas.openxmlformats.org/officeDocument/2006/relationships/image" Target="../media/image600.png"/><Relationship Id="rId30" Type="http://schemas.openxmlformats.org/officeDocument/2006/relationships/image" Target="../media/image341.png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9.png"/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2.png"/><Relationship Id="rId1" Type="http://schemas.openxmlformats.org/officeDocument/2006/relationships/slideLayout" Target="../slideLayouts/slideLayout2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3.png"/><Relationship Id="rId1" Type="http://schemas.openxmlformats.org/officeDocument/2006/relationships/slideLayout" Target="../slideLayouts/slideLayout2.xml"/></Relationships>
</file>

<file path=ppt/slides/_rels/slide1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0.png"/><Relationship Id="rId13" Type="http://schemas.openxmlformats.org/officeDocument/2006/relationships/image" Target="../media/image1310.png"/><Relationship Id="rId7" Type="http://schemas.openxmlformats.org/officeDocument/2006/relationships/image" Target="../media/image1230.png"/><Relationship Id="rId12" Type="http://schemas.openxmlformats.org/officeDocument/2006/relationships/image" Target="../media/image1300.png"/><Relationship Id="rId2" Type="http://schemas.openxmlformats.org/officeDocument/2006/relationships/image" Target="../media/image60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80.png"/><Relationship Id="rId11" Type="http://schemas.openxmlformats.org/officeDocument/2006/relationships/image" Target="../media/image1290.png"/><Relationship Id="rId5" Type="http://schemas.openxmlformats.org/officeDocument/2006/relationships/image" Target="../media/image1210.png"/><Relationship Id="rId10" Type="http://schemas.openxmlformats.org/officeDocument/2006/relationships/image" Target="../media/image1260.png"/><Relationship Id="rId9" Type="http://schemas.openxmlformats.org/officeDocument/2006/relationships/image" Target="../media/image605.png"/></Relationships>
</file>

<file path=ppt/slides/_rels/slide1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0.png"/><Relationship Id="rId13" Type="http://schemas.openxmlformats.org/officeDocument/2006/relationships/image" Target="../media/image1310.png"/><Relationship Id="rId18" Type="http://schemas.openxmlformats.org/officeDocument/2006/relationships/image" Target="../media/image630.png"/><Relationship Id="rId26" Type="http://schemas.openxmlformats.org/officeDocument/2006/relationships/image" Target="../media/image710.png"/><Relationship Id="rId21" Type="http://schemas.openxmlformats.org/officeDocument/2006/relationships/image" Target="../media/image660.png"/><Relationship Id="rId7" Type="http://schemas.openxmlformats.org/officeDocument/2006/relationships/image" Target="../media/image1230.png"/><Relationship Id="rId12" Type="http://schemas.openxmlformats.org/officeDocument/2006/relationships/image" Target="../media/image1300.png"/><Relationship Id="rId17" Type="http://schemas.openxmlformats.org/officeDocument/2006/relationships/image" Target="../media/image6110.png"/><Relationship Id="rId25" Type="http://schemas.openxmlformats.org/officeDocument/2006/relationships/image" Target="../media/image700.png"/><Relationship Id="rId33" Type="http://schemas.openxmlformats.org/officeDocument/2006/relationships/image" Target="../media/image780.png"/><Relationship Id="rId16" Type="http://schemas.openxmlformats.org/officeDocument/2006/relationships/image" Target="../media/image6010.png"/><Relationship Id="rId20" Type="http://schemas.openxmlformats.org/officeDocument/2006/relationships/image" Target="../media/image650.png"/><Relationship Id="rId29" Type="http://schemas.openxmlformats.org/officeDocument/2006/relationships/image" Target="../media/image7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80.png"/><Relationship Id="rId11" Type="http://schemas.openxmlformats.org/officeDocument/2006/relationships/image" Target="../media/image1290.png"/><Relationship Id="rId24" Type="http://schemas.openxmlformats.org/officeDocument/2006/relationships/image" Target="../media/image690.png"/><Relationship Id="rId32" Type="http://schemas.openxmlformats.org/officeDocument/2006/relationships/image" Target="../media/image770.png"/><Relationship Id="rId5" Type="http://schemas.openxmlformats.org/officeDocument/2006/relationships/image" Target="../media/image1210.png"/><Relationship Id="rId15" Type="http://schemas.openxmlformats.org/officeDocument/2006/relationships/image" Target="../media/image4510.png"/><Relationship Id="rId23" Type="http://schemas.openxmlformats.org/officeDocument/2006/relationships/image" Target="../media/image680.png"/><Relationship Id="rId28" Type="http://schemas.openxmlformats.org/officeDocument/2006/relationships/image" Target="../media/image730.png"/><Relationship Id="rId10" Type="http://schemas.openxmlformats.org/officeDocument/2006/relationships/image" Target="../media/image1260.png"/><Relationship Id="rId19" Type="http://schemas.openxmlformats.org/officeDocument/2006/relationships/image" Target="../media/image640.png"/><Relationship Id="rId31" Type="http://schemas.openxmlformats.org/officeDocument/2006/relationships/image" Target="../media/image760.png"/><Relationship Id="rId9" Type="http://schemas.openxmlformats.org/officeDocument/2006/relationships/image" Target="../media/image1251.png"/><Relationship Id="rId14" Type="http://schemas.openxmlformats.org/officeDocument/2006/relationships/image" Target="../media/image4410.png"/><Relationship Id="rId22" Type="http://schemas.openxmlformats.org/officeDocument/2006/relationships/image" Target="../media/image670.png"/><Relationship Id="rId27" Type="http://schemas.openxmlformats.org/officeDocument/2006/relationships/image" Target="../media/image720.png"/><Relationship Id="rId30" Type="http://schemas.openxmlformats.org/officeDocument/2006/relationships/image" Target="../media/image750.png"/></Relationships>
</file>

<file path=ppt/slides/_rels/slide1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0.png"/><Relationship Id="rId13" Type="http://schemas.openxmlformats.org/officeDocument/2006/relationships/image" Target="../media/image840.png"/><Relationship Id="rId18" Type="http://schemas.openxmlformats.org/officeDocument/2006/relationships/image" Target="../media/image860.png"/><Relationship Id="rId3" Type="http://schemas.openxmlformats.org/officeDocument/2006/relationships/image" Target="../media/image790.png"/><Relationship Id="rId21" Type="http://schemas.openxmlformats.org/officeDocument/2006/relationships/image" Target="../media/image880.png"/><Relationship Id="rId7" Type="http://schemas.openxmlformats.org/officeDocument/2006/relationships/image" Target="../media/image812.png"/><Relationship Id="rId12" Type="http://schemas.openxmlformats.org/officeDocument/2006/relationships/image" Target="../media/image830.png"/><Relationship Id="rId17" Type="http://schemas.openxmlformats.org/officeDocument/2006/relationships/image" Target="../media/image850.png"/><Relationship Id="rId2" Type="http://schemas.openxmlformats.org/officeDocument/2006/relationships/notesSlide" Target="../notesSlides/notesSlide22.xml"/><Relationship Id="rId16" Type="http://schemas.openxmlformats.org/officeDocument/2006/relationships/image" Target="../media/image710.png"/><Relationship Id="rId20" Type="http://schemas.openxmlformats.org/officeDocument/2006/relationships/image" Target="../media/image87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0.png"/><Relationship Id="rId11" Type="http://schemas.openxmlformats.org/officeDocument/2006/relationships/image" Target="../media/image660.png"/><Relationship Id="rId5" Type="http://schemas.openxmlformats.org/officeDocument/2006/relationships/image" Target="../media/image4510.png"/><Relationship Id="rId15" Type="http://schemas.openxmlformats.org/officeDocument/2006/relationships/image" Target="../media/image700.png"/><Relationship Id="rId10" Type="http://schemas.openxmlformats.org/officeDocument/2006/relationships/image" Target="../media/image650.png"/><Relationship Id="rId19" Type="http://schemas.openxmlformats.org/officeDocument/2006/relationships/image" Target="../media/image740.png"/><Relationship Id="rId4" Type="http://schemas.openxmlformats.org/officeDocument/2006/relationships/image" Target="../media/image4410.png"/><Relationship Id="rId9" Type="http://schemas.openxmlformats.org/officeDocument/2006/relationships/image" Target="../media/image640.png"/><Relationship Id="rId14" Type="http://schemas.openxmlformats.org/officeDocument/2006/relationships/image" Target="../media/image690.png"/><Relationship Id="rId22" Type="http://schemas.openxmlformats.org/officeDocument/2006/relationships/image" Target="../media/image770.png"/></Relationships>
</file>

<file path=ppt/slides/_rels/slide1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8.png"/><Relationship Id="rId3" Type="http://schemas.openxmlformats.org/officeDocument/2006/relationships/image" Target="../media/image890.png"/><Relationship Id="rId7" Type="http://schemas.openxmlformats.org/officeDocument/2006/relationships/image" Target="../media/image60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6.png"/><Relationship Id="rId5" Type="http://schemas.openxmlformats.org/officeDocument/2006/relationships/image" Target="../media/image630.png"/><Relationship Id="rId4" Type="http://schemas.openxmlformats.org/officeDocument/2006/relationships/image" Target="../media/image120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4.png"/><Relationship Id="rId7" Type="http://schemas.openxmlformats.org/officeDocument/2006/relationships/image" Target="../media/image22.png"/><Relationship Id="rId12" Type="http://schemas.openxmlformats.org/officeDocument/2006/relationships/image" Target="../media/image47.png"/><Relationship Id="rId16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11" Type="http://schemas.openxmlformats.org/officeDocument/2006/relationships/image" Target="../media/image130.png"/><Relationship Id="rId15" Type="http://schemas.openxmlformats.org/officeDocument/2006/relationships/image" Target="../media/image67.png"/><Relationship Id="rId5" Type="http://schemas.openxmlformats.org/officeDocument/2006/relationships/image" Target="../media/image20.png"/><Relationship Id="rId10" Type="http://schemas.openxmlformats.org/officeDocument/2006/relationships/image" Target="../media/image420.png"/><Relationship Id="rId9" Type="http://schemas.openxmlformats.org/officeDocument/2006/relationships/image" Target="../media/image46.png"/><Relationship Id="rId14" Type="http://schemas.openxmlformats.org/officeDocument/2006/relationships/image" Target="../media/image49.png"/></Relationships>
</file>

<file path=ppt/slides/_rels/slide1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4.png"/><Relationship Id="rId3" Type="http://schemas.openxmlformats.org/officeDocument/2006/relationships/image" Target="../media/image609.png"/><Relationship Id="rId7" Type="http://schemas.openxmlformats.org/officeDocument/2006/relationships/image" Target="../media/image61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2.png"/><Relationship Id="rId5" Type="http://schemas.openxmlformats.org/officeDocument/2006/relationships/image" Target="../media/image611.png"/><Relationship Id="rId4" Type="http://schemas.openxmlformats.org/officeDocument/2006/relationships/image" Target="../media/image610.png"/><Relationship Id="rId9" Type="http://schemas.openxmlformats.org/officeDocument/2006/relationships/image" Target="../media/image615.png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6.png"/><Relationship Id="rId1" Type="http://schemas.openxmlformats.org/officeDocument/2006/relationships/slideLayout" Target="../slideLayouts/slideLayout2.xml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8.png"/><Relationship Id="rId2" Type="http://schemas.openxmlformats.org/officeDocument/2006/relationships/image" Target="../media/image617.png"/><Relationship Id="rId1" Type="http://schemas.openxmlformats.org/officeDocument/2006/relationships/slideLayout" Target="../slideLayouts/slideLayout2.xml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50.png"/><Relationship Id="rId2" Type="http://schemas.openxmlformats.org/officeDocument/2006/relationships/image" Target="../media/image5830.png"/><Relationship Id="rId1" Type="http://schemas.openxmlformats.org/officeDocument/2006/relationships/slideLayout" Target="../slideLayouts/slideLayout2.xml"/></Relationships>
</file>

<file path=ppt/slides/_rels/slide1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2.png"/><Relationship Id="rId13" Type="http://schemas.openxmlformats.org/officeDocument/2006/relationships/image" Target="../media/image1310.png"/><Relationship Id="rId18" Type="http://schemas.openxmlformats.org/officeDocument/2006/relationships/image" Target="../media/image629.png"/><Relationship Id="rId21" Type="http://schemas.openxmlformats.org/officeDocument/2006/relationships/image" Target="../media/image633.png"/><Relationship Id="rId7" Type="http://schemas.openxmlformats.org/officeDocument/2006/relationships/image" Target="../media/image621.png"/><Relationship Id="rId12" Type="http://schemas.openxmlformats.org/officeDocument/2006/relationships/image" Target="../media/image1300.png"/><Relationship Id="rId17" Type="http://schemas.openxmlformats.org/officeDocument/2006/relationships/image" Target="../media/image628.png"/><Relationship Id="rId25" Type="http://schemas.openxmlformats.org/officeDocument/2006/relationships/image" Target="../media/image637.png"/><Relationship Id="rId2" Type="http://schemas.openxmlformats.org/officeDocument/2006/relationships/image" Target="../media/image619.png"/><Relationship Id="rId16" Type="http://schemas.openxmlformats.org/officeDocument/2006/relationships/image" Target="../media/image627.png"/><Relationship Id="rId20" Type="http://schemas.openxmlformats.org/officeDocument/2006/relationships/image" Target="../media/image6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0.png"/><Relationship Id="rId11" Type="http://schemas.openxmlformats.org/officeDocument/2006/relationships/image" Target="../media/image1290.png"/><Relationship Id="rId24" Type="http://schemas.openxmlformats.org/officeDocument/2006/relationships/image" Target="../media/image636.png"/><Relationship Id="rId5" Type="http://schemas.openxmlformats.org/officeDocument/2006/relationships/image" Target="../media/image1210.png"/><Relationship Id="rId15" Type="http://schemas.openxmlformats.org/officeDocument/2006/relationships/image" Target="../media/image626.png"/><Relationship Id="rId23" Type="http://schemas.openxmlformats.org/officeDocument/2006/relationships/image" Target="../media/image635.png"/><Relationship Id="rId10" Type="http://schemas.openxmlformats.org/officeDocument/2006/relationships/image" Target="../media/image624.png"/><Relationship Id="rId19" Type="http://schemas.openxmlformats.org/officeDocument/2006/relationships/image" Target="../media/image631.png"/><Relationship Id="rId9" Type="http://schemas.openxmlformats.org/officeDocument/2006/relationships/image" Target="../media/image623.png"/><Relationship Id="rId14" Type="http://schemas.openxmlformats.org/officeDocument/2006/relationships/image" Target="../media/image625.png"/><Relationship Id="rId22" Type="http://schemas.openxmlformats.org/officeDocument/2006/relationships/image" Target="../media/image634.png"/></Relationships>
</file>

<file path=ppt/slides/_rels/slide1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2.png"/><Relationship Id="rId13" Type="http://schemas.openxmlformats.org/officeDocument/2006/relationships/image" Target="../media/image647.png"/><Relationship Id="rId18" Type="http://schemas.openxmlformats.org/officeDocument/2006/relationships/image" Target="../media/image653.png"/><Relationship Id="rId3" Type="http://schemas.openxmlformats.org/officeDocument/2006/relationships/image" Target="../media/image638.png"/><Relationship Id="rId7" Type="http://schemas.openxmlformats.org/officeDocument/2006/relationships/image" Target="../media/image641.png"/><Relationship Id="rId12" Type="http://schemas.openxmlformats.org/officeDocument/2006/relationships/image" Target="../media/image646.png"/><Relationship Id="rId17" Type="http://schemas.openxmlformats.org/officeDocument/2006/relationships/image" Target="../media/image652.png"/><Relationship Id="rId2" Type="http://schemas.openxmlformats.org/officeDocument/2006/relationships/notesSlide" Target="../notesSlides/notesSlide25.xml"/><Relationship Id="rId16" Type="http://schemas.openxmlformats.org/officeDocument/2006/relationships/image" Target="../media/image6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9.png"/><Relationship Id="rId11" Type="http://schemas.openxmlformats.org/officeDocument/2006/relationships/image" Target="../media/image645.png"/><Relationship Id="rId5" Type="http://schemas.openxmlformats.org/officeDocument/2006/relationships/image" Target="../media/image1210.png"/><Relationship Id="rId15" Type="http://schemas.openxmlformats.org/officeDocument/2006/relationships/image" Target="../media/image649.png"/><Relationship Id="rId10" Type="http://schemas.openxmlformats.org/officeDocument/2006/relationships/image" Target="../media/image644.png"/><Relationship Id="rId9" Type="http://schemas.openxmlformats.org/officeDocument/2006/relationships/image" Target="../media/image643.png"/><Relationship Id="rId14" Type="http://schemas.openxmlformats.org/officeDocument/2006/relationships/image" Target="../media/image648.png"/></Relationships>
</file>

<file path=ppt/slides/_rels/slide1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9.png"/><Relationship Id="rId3" Type="http://schemas.openxmlformats.org/officeDocument/2006/relationships/image" Target="../media/image655.png"/><Relationship Id="rId7" Type="http://schemas.openxmlformats.org/officeDocument/2006/relationships/image" Target="../media/image651.png"/><Relationship Id="rId2" Type="http://schemas.openxmlformats.org/officeDocument/2006/relationships/image" Target="../media/image6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8.png"/><Relationship Id="rId5" Type="http://schemas.openxmlformats.org/officeDocument/2006/relationships/image" Target="../media/image657.png"/><Relationship Id="rId4" Type="http://schemas.openxmlformats.org/officeDocument/2006/relationships/image" Target="../media/image656.png"/><Relationship Id="rId9" Type="http://schemas.openxmlformats.org/officeDocument/2006/relationships/image" Target="../media/image661.png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2.png"/><Relationship Id="rId1" Type="http://schemas.openxmlformats.org/officeDocument/2006/relationships/slideLayout" Target="../slideLayouts/slideLayout2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3.png"/><Relationship Id="rId1" Type="http://schemas.openxmlformats.org/officeDocument/2006/relationships/slideLayout" Target="../slideLayouts/slideLayout2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png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5.png"/><Relationship Id="rId1" Type="http://schemas.openxmlformats.org/officeDocument/2006/relationships/slideLayout" Target="../slideLayouts/slideLayout2.xml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6.png"/><Relationship Id="rId1" Type="http://schemas.openxmlformats.org/officeDocument/2006/relationships/slideLayout" Target="../slideLayouts/slideLayout2.xml"/></Relationships>
</file>

<file path=ppt/slides/_rels/slide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8.png"/><Relationship Id="rId2" Type="http://schemas.openxmlformats.org/officeDocument/2006/relationships/image" Target="../media/image667.png"/><Relationship Id="rId1" Type="http://schemas.openxmlformats.org/officeDocument/2006/relationships/slideLayout" Target="../slideLayouts/slideLayout2.xml"/></Relationships>
</file>

<file path=ppt/slides/_rels/slide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1.png"/><Relationship Id="rId2" Type="http://schemas.openxmlformats.org/officeDocument/2006/relationships/image" Target="../media/image66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2.png"/></Relationships>
</file>

<file path=ppt/slides/_rels/slide1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4.png"/><Relationship Id="rId2" Type="http://schemas.openxmlformats.org/officeDocument/2006/relationships/image" Target="../media/image67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5.png"/></Relationships>
</file>

<file path=ppt/slides/_rels/slide1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1.emf"/><Relationship Id="rId1" Type="http://schemas.openxmlformats.org/officeDocument/2006/relationships/slideLayout" Target="../slideLayouts/slideLayout2.xml"/></Relationships>
</file>

<file path=ppt/slides/_rels/slide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7.png"/><Relationship Id="rId1" Type="http://schemas.openxmlformats.org/officeDocument/2006/relationships/slideLayout" Target="../slideLayouts/slideLayout2.xml"/></Relationships>
</file>

<file path=ppt/slides/_rels/slide1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9.png"/><Relationship Id="rId2" Type="http://schemas.openxmlformats.org/officeDocument/2006/relationships/image" Target="../media/image67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1.png"/></Relationships>
</file>

<file path=ppt/slides/_rels/slide1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9.png"/><Relationship Id="rId3" Type="http://schemas.openxmlformats.org/officeDocument/2006/relationships/image" Target="../media/image683.png"/><Relationship Id="rId7" Type="http://schemas.openxmlformats.org/officeDocument/2006/relationships/image" Target="../media/image687.png"/><Relationship Id="rId2" Type="http://schemas.openxmlformats.org/officeDocument/2006/relationships/image" Target="../media/image68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6.png"/><Relationship Id="rId5" Type="http://schemas.openxmlformats.org/officeDocument/2006/relationships/image" Target="../media/image685.png"/><Relationship Id="rId4" Type="http://schemas.openxmlformats.org/officeDocument/2006/relationships/image" Target="../media/image68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11" Type="http://schemas.openxmlformats.org/officeDocument/2006/relationships/image" Target="../media/image60.png"/><Relationship Id="rId5" Type="http://schemas.openxmlformats.org/officeDocument/2006/relationships/image" Target="../media/image54.png"/><Relationship Id="rId10" Type="http://schemas.openxmlformats.org/officeDocument/2006/relationships/image" Target="../media/image59.png"/><Relationship Id="rId4" Type="http://schemas.openxmlformats.org/officeDocument/2006/relationships/image" Target="../media/image53.png"/><Relationship Id="rId9" Type="http://schemas.openxmlformats.org/officeDocument/2006/relationships/image" Target="../media/image58.png"/></Relationships>
</file>

<file path=ppt/slides/_rels/slide1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4.png"/><Relationship Id="rId1" Type="http://schemas.openxmlformats.org/officeDocument/2006/relationships/slideLayout" Target="../slideLayouts/slideLayout6.xml"/></Relationships>
</file>

<file path=ppt/slides/_rels/slide1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4.png"/><Relationship Id="rId7" Type="http://schemas.openxmlformats.org/officeDocument/2006/relationships/image" Target="../media/image22.png"/><Relationship Id="rId12" Type="http://schemas.openxmlformats.org/officeDocument/2006/relationships/image" Target="../media/image47.png"/><Relationship Id="rId2" Type="http://schemas.openxmlformats.org/officeDocument/2006/relationships/image" Target="../media/image31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11" Type="http://schemas.openxmlformats.org/officeDocument/2006/relationships/image" Target="../media/image130.png"/><Relationship Id="rId5" Type="http://schemas.openxmlformats.org/officeDocument/2006/relationships/image" Target="../media/image20.png"/><Relationship Id="rId10" Type="http://schemas.openxmlformats.org/officeDocument/2006/relationships/image" Target="../media/image420.png"/><Relationship Id="rId9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40.png"/><Relationship Id="rId18" Type="http://schemas.openxmlformats.org/officeDocument/2006/relationships/image" Target="../media/image62.png"/><Relationship Id="rId3" Type="http://schemas.openxmlformats.org/officeDocument/2006/relationships/image" Target="../media/image44.png"/><Relationship Id="rId21" Type="http://schemas.openxmlformats.org/officeDocument/2006/relationships/image" Target="../media/image70.png"/><Relationship Id="rId7" Type="http://schemas.openxmlformats.org/officeDocument/2006/relationships/image" Target="../media/image22.png"/><Relationship Id="rId12" Type="http://schemas.openxmlformats.org/officeDocument/2006/relationships/image" Target="../media/image39.png"/><Relationship Id="rId17" Type="http://schemas.openxmlformats.org/officeDocument/2006/relationships/image" Target="../media/image61.png"/><Relationship Id="rId2" Type="http://schemas.openxmlformats.org/officeDocument/2006/relationships/image" Target="../media/image34.png"/><Relationship Id="rId16" Type="http://schemas.openxmlformats.org/officeDocument/2006/relationships/image" Target="../media/image50.png"/><Relationship Id="rId20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11" Type="http://schemas.openxmlformats.org/officeDocument/2006/relationships/image" Target="../media/image130.png"/><Relationship Id="rId5" Type="http://schemas.openxmlformats.org/officeDocument/2006/relationships/image" Target="../media/image20.png"/><Relationship Id="rId15" Type="http://schemas.openxmlformats.org/officeDocument/2006/relationships/image" Target="../media/image48.png"/><Relationship Id="rId10" Type="http://schemas.openxmlformats.org/officeDocument/2006/relationships/image" Target="../media/image420.png"/><Relationship Id="rId19" Type="http://schemas.openxmlformats.org/officeDocument/2006/relationships/image" Target="../media/image63.png"/><Relationship Id="rId14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73.png"/><Relationship Id="rId18" Type="http://schemas.openxmlformats.org/officeDocument/2006/relationships/image" Target="../media/image80.png"/><Relationship Id="rId3" Type="http://schemas.openxmlformats.org/officeDocument/2006/relationships/image" Target="../media/image44.png"/><Relationship Id="rId7" Type="http://schemas.openxmlformats.org/officeDocument/2006/relationships/image" Target="../media/image22.png"/><Relationship Id="rId12" Type="http://schemas.openxmlformats.org/officeDocument/2006/relationships/image" Target="../media/image39.png"/><Relationship Id="rId17" Type="http://schemas.openxmlformats.org/officeDocument/2006/relationships/image" Target="../media/image79.png"/><Relationship Id="rId2" Type="http://schemas.openxmlformats.org/officeDocument/2006/relationships/image" Target="../media/image71.png"/><Relationship Id="rId16" Type="http://schemas.openxmlformats.org/officeDocument/2006/relationships/image" Target="../media/image78.png"/><Relationship Id="rId20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11" Type="http://schemas.openxmlformats.org/officeDocument/2006/relationships/image" Target="../media/image130.png"/><Relationship Id="rId5" Type="http://schemas.openxmlformats.org/officeDocument/2006/relationships/image" Target="../media/image20.png"/><Relationship Id="rId15" Type="http://schemas.openxmlformats.org/officeDocument/2006/relationships/image" Target="../media/image77.png"/><Relationship Id="rId10" Type="http://schemas.openxmlformats.org/officeDocument/2006/relationships/image" Target="../media/image420.png"/><Relationship Id="rId19" Type="http://schemas.openxmlformats.org/officeDocument/2006/relationships/image" Target="../media/image81.png"/><Relationship Id="rId14" Type="http://schemas.openxmlformats.org/officeDocument/2006/relationships/image" Target="../media/image7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84.png"/><Relationship Id="rId18" Type="http://schemas.openxmlformats.org/officeDocument/2006/relationships/image" Target="../media/image88.png"/><Relationship Id="rId3" Type="http://schemas.openxmlformats.org/officeDocument/2006/relationships/image" Target="../media/image44.png"/><Relationship Id="rId21" Type="http://schemas.openxmlformats.org/officeDocument/2006/relationships/image" Target="../media/image91.png"/><Relationship Id="rId7" Type="http://schemas.openxmlformats.org/officeDocument/2006/relationships/image" Target="../media/image22.png"/><Relationship Id="rId12" Type="http://schemas.openxmlformats.org/officeDocument/2006/relationships/image" Target="../media/image39.png"/><Relationship Id="rId17" Type="http://schemas.openxmlformats.org/officeDocument/2006/relationships/image" Target="../media/image87.png"/><Relationship Id="rId25" Type="http://schemas.openxmlformats.org/officeDocument/2006/relationships/image" Target="../media/image95.png"/><Relationship Id="rId2" Type="http://schemas.openxmlformats.org/officeDocument/2006/relationships/image" Target="../media/image83.png"/><Relationship Id="rId16" Type="http://schemas.openxmlformats.org/officeDocument/2006/relationships/image" Target="../media/image47.png"/><Relationship Id="rId20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11" Type="http://schemas.openxmlformats.org/officeDocument/2006/relationships/image" Target="../media/image130.png"/><Relationship Id="rId24" Type="http://schemas.openxmlformats.org/officeDocument/2006/relationships/image" Target="../media/image94.png"/><Relationship Id="rId5" Type="http://schemas.openxmlformats.org/officeDocument/2006/relationships/image" Target="../media/image20.png"/><Relationship Id="rId15" Type="http://schemas.openxmlformats.org/officeDocument/2006/relationships/image" Target="../media/image86.png"/><Relationship Id="rId23" Type="http://schemas.openxmlformats.org/officeDocument/2006/relationships/image" Target="../media/image93.png"/><Relationship Id="rId10" Type="http://schemas.openxmlformats.org/officeDocument/2006/relationships/image" Target="../media/image420.png"/><Relationship Id="rId19" Type="http://schemas.openxmlformats.org/officeDocument/2006/relationships/image" Target="../media/image89.png"/><Relationship Id="rId14" Type="http://schemas.openxmlformats.org/officeDocument/2006/relationships/image" Target="../media/image85.png"/><Relationship Id="rId22" Type="http://schemas.openxmlformats.org/officeDocument/2006/relationships/image" Target="../media/image9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0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png"/><Relationship Id="rId3" Type="http://schemas.openxmlformats.org/officeDocument/2006/relationships/image" Target="../media/image102.png"/><Relationship Id="rId7" Type="http://schemas.openxmlformats.org/officeDocument/2006/relationships/image" Target="../media/image106.png"/><Relationship Id="rId12" Type="http://schemas.openxmlformats.org/officeDocument/2006/relationships/image" Target="../media/image111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5.png"/><Relationship Id="rId11" Type="http://schemas.openxmlformats.org/officeDocument/2006/relationships/image" Target="../media/image110.png"/><Relationship Id="rId5" Type="http://schemas.openxmlformats.org/officeDocument/2006/relationships/image" Target="../media/image104.png"/><Relationship Id="rId10" Type="http://schemas.openxmlformats.org/officeDocument/2006/relationships/image" Target="../media/image109.png"/><Relationship Id="rId4" Type="http://schemas.openxmlformats.org/officeDocument/2006/relationships/image" Target="../media/image103.png"/><Relationship Id="rId9" Type="http://schemas.openxmlformats.org/officeDocument/2006/relationships/image" Target="../media/image108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png"/><Relationship Id="rId3" Type="http://schemas.openxmlformats.org/officeDocument/2006/relationships/image" Target="../media/image113.png"/><Relationship Id="rId7" Type="http://schemas.openxmlformats.org/officeDocument/2006/relationships/image" Target="../media/image117.png"/><Relationship Id="rId12" Type="http://schemas.openxmlformats.org/officeDocument/2006/relationships/image" Target="../media/image122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6.png"/><Relationship Id="rId11" Type="http://schemas.openxmlformats.org/officeDocument/2006/relationships/image" Target="../media/image121.png"/><Relationship Id="rId5" Type="http://schemas.openxmlformats.org/officeDocument/2006/relationships/image" Target="../media/image115.png"/><Relationship Id="rId10" Type="http://schemas.openxmlformats.org/officeDocument/2006/relationships/image" Target="../media/image120.png"/><Relationship Id="rId4" Type="http://schemas.openxmlformats.org/officeDocument/2006/relationships/image" Target="../media/image114.png"/><Relationship Id="rId9" Type="http://schemas.openxmlformats.org/officeDocument/2006/relationships/image" Target="../media/image119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png"/><Relationship Id="rId13" Type="http://schemas.openxmlformats.org/officeDocument/2006/relationships/image" Target="../media/image123.png"/><Relationship Id="rId3" Type="http://schemas.openxmlformats.org/officeDocument/2006/relationships/image" Target="../media/image113.png"/><Relationship Id="rId7" Type="http://schemas.openxmlformats.org/officeDocument/2006/relationships/image" Target="../media/image117.png"/><Relationship Id="rId12" Type="http://schemas.openxmlformats.org/officeDocument/2006/relationships/image" Target="../media/image122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6.png"/><Relationship Id="rId11" Type="http://schemas.openxmlformats.org/officeDocument/2006/relationships/image" Target="../media/image121.png"/><Relationship Id="rId5" Type="http://schemas.openxmlformats.org/officeDocument/2006/relationships/image" Target="../media/image115.png"/><Relationship Id="rId10" Type="http://schemas.openxmlformats.org/officeDocument/2006/relationships/image" Target="../media/image120.png"/><Relationship Id="rId4" Type="http://schemas.openxmlformats.org/officeDocument/2006/relationships/image" Target="../media/image114.png"/><Relationship Id="rId9" Type="http://schemas.openxmlformats.org/officeDocument/2006/relationships/image" Target="../media/image119.png"/><Relationship Id="rId14" Type="http://schemas.openxmlformats.org/officeDocument/2006/relationships/image" Target="../media/image12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.png"/><Relationship Id="rId18" Type="http://schemas.openxmlformats.org/officeDocument/2006/relationships/image" Target="../media/image6.png"/><Relationship Id="rId21" Type="http://schemas.openxmlformats.org/officeDocument/2006/relationships/image" Target="../media/image9.png"/><Relationship Id="rId12" Type="http://schemas.openxmlformats.org/officeDocument/2006/relationships/image" Target="../media/image12.png"/><Relationship Id="rId17" Type="http://schemas.openxmlformats.org/officeDocument/2006/relationships/image" Target="../media/image5.png"/><Relationship Id="rId2" Type="http://schemas.openxmlformats.org/officeDocument/2006/relationships/image" Target="../media/image2.png"/><Relationship Id="rId16" Type="http://schemas.openxmlformats.org/officeDocument/2006/relationships/image" Target="../media/image16.png"/><Relationship Id="rId20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11" Type="http://schemas.openxmlformats.org/officeDocument/2006/relationships/image" Target="../media/image11.png"/><Relationship Id="rId24" Type="http://schemas.openxmlformats.org/officeDocument/2006/relationships/image" Target="../media/image17.png"/><Relationship Id="rId15" Type="http://schemas.openxmlformats.org/officeDocument/2006/relationships/image" Target="../media/image15.png"/><Relationship Id="rId23" Type="http://schemas.openxmlformats.org/officeDocument/2006/relationships/image" Target="../media/image13.png"/><Relationship Id="rId10" Type="http://schemas.openxmlformats.org/officeDocument/2006/relationships/image" Target="../media/image3.png"/><Relationship Id="rId19" Type="http://schemas.openxmlformats.org/officeDocument/2006/relationships/image" Target="../media/image7.png"/><Relationship Id="rId9" Type="http://schemas.openxmlformats.org/officeDocument/2006/relationships/image" Target="../media/image125.png"/><Relationship Id="rId14" Type="http://schemas.openxmlformats.org/officeDocument/2006/relationships/image" Target="../media/image14.png"/><Relationship Id="rId22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6.png"/><Relationship Id="rId3" Type="http://schemas.openxmlformats.org/officeDocument/2006/relationships/image" Target="../media/image129.png"/><Relationship Id="rId7" Type="http://schemas.openxmlformats.org/officeDocument/2006/relationships/image" Target="../media/image13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4.png"/><Relationship Id="rId5" Type="http://schemas.openxmlformats.org/officeDocument/2006/relationships/image" Target="../media/image133.png"/><Relationship Id="rId4" Type="http://schemas.openxmlformats.org/officeDocument/2006/relationships/image" Target="../media/image75.png"/><Relationship Id="rId9" Type="http://schemas.openxmlformats.org/officeDocument/2006/relationships/image" Target="../media/image137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3.png"/><Relationship Id="rId3" Type="http://schemas.openxmlformats.org/officeDocument/2006/relationships/image" Target="../media/image138.png"/><Relationship Id="rId7" Type="http://schemas.openxmlformats.org/officeDocument/2006/relationships/image" Target="../media/image142.png"/><Relationship Id="rId12" Type="http://schemas.openxmlformats.org/officeDocument/2006/relationships/image" Target="../media/image14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1.png"/><Relationship Id="rId11" Type="http://schemas.openxmlformats.org/officeDocument/2006/relationships/image" Target="../media/image146.png"/><Relationship Id="rId5" Type="http://schemas.openxmlformats.org/officeDocument/2006/relationships/image" Target="../media/image132.png"/><Relationship Id="rId10" Type="http://schemas.openxmlformats.org/officeDocument/2006/relationships/image" Target="../media/image145.png"/><Relationship Id="rId4" Type="http://schemas.openxmlformats.org/officeDocument/2006/relationships/image" Target="../media/image139.png"/><Relationship Id="rId9" Type="http://schemas.openxmlformats.org/officeDocument/2006/relationships/image" Target="../media/image14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7.png"/><Relationship Id="rId3" Type="http://schemas.openxmlformats.org/officeDocument/2006/relationships/image" Target="../media/image152.png"/><Relationship Id="rId7" Type="http://schemas.openxmlformats.org/officeDocument/2006/relationships/image" Target="../media/image15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5.png"/><Relationship Id="rId5" Type="http://schemas.openxmlformats.org/officeDocument/2006/relationships/image" Target="../media/image154.png"/><Relationship Id="rId10" Type="http://schemas.openxmlformats.org/officeDocument/2006/relationships/image" Target="../media/image159.png"/><Relationship Id="rId4" Type="http://schemas.openxmlformats.org/officeDocument/2006/relationships/image" Target="../media/image153.png"/><Relationship Id="rId9" Type="http://schemas.openxmlformats.org/officeDocument/2006/relationships/image" Target="../media/image158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0.png"/><Relationship Id="rId3" Type="http://schemas.openxmlformats.org/officeDocument/2006/relationships/image" Target="../media/image152.png"/><Relationship Id="rId7" Type="http://schemas.openxmlformats.org/officeDocument/2006/relationships/image" Target="../media/image15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5.png"/><Relationship Id="rId11" Type="http://schemas.openxmlformats.org/officeDocument/2006/relationships/image" Target="../media/image162.png"/><Relationship Id="rId5" Type="http://schemas.openxmlformats.org/officeDocument/2006/relationships/image" Target="../media/image154.png"/><Relationship Id="rId10" Type="http://schemas.openxmlformats.org/officeDocument/2006/relationships/image" Target="../media/image158.png"/><Relationship Id="rId4" Type="http://schemas.openxmlformats.org/officeDocument/2006/relationships/image" Target="../media/image153.png"/><Relationship Id="rId9" Type="http://schemas.openxmlformats.org/officeDocument/2006/relationships/image" Target="../media/image161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0.png"/><Relationship Id="rId13" Type="http://schemas.openxmlformats.org/officeDocument/2006/relationships/image" Target="../media/image167.png"/><Relationship Id="rId18" Type="http://schemas.openxmlformats.org/officeDocument/2006/relationships/image" Target="../media/image173.png"/><Relationship Id="rId3" Type="http://schemas.openxmlformats.org/officeDocument/2006/relationships/image" Target="../media/image152.png"/><Relationship Id="rId21" Type="http://schemas.openxmlformats.org/officeDocument/2006/relationships/image" Target="../media/image1610.png"/><Relationship Id="rId7" Type="http://schemas.openxmlformats.org/officeDocument/2006/relationships/image" Target="../media/image156.png"/><Relationship Id="rId12" Type="http://schemas.openxmlformats.org/officeDocument/2006/relationships/image" Target="../media/image166.png"/><Relationship Id="rId17" Type="http://schemas.openxmlformats.org/officeDocument/2006/relationships/image" Target="../media/image1670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1640.png"/><Relationship Id="rId20" Type="http://schemas.openxmlformats.org/officeDocument/2006/relationships/image" Target="../media/image16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5.png"/><Relationship Id="rId11" Type="http://schemas.openxmlformats.org/officeDocument/2006/relationships/image" Target="../media/image165.png"/><Relationship Id="rId5" Type="http://schemas.openxmlformats.org/officeDocument/2006/relationships/image" Target="../media/image154.png"/><Relationship Id="rId15" Type="http://schemas.openxmlformats.org/officeDocument/2006/relationships/image" Target="../media/image172.png"/><Relationship Id="rId10" Type="http://schemas.openxmlformats.org/officeDocument/2006/relationships/image" Target="../media/image164.png"/><Relationship Id="rId19" Type="http://schemas.openxmlformats.org/officeDocument/2006/relationships/image" Target="../media/image174.png"/><Relationship Id="rId4" Type="http://schemas.openxmlformats.org/officeDocument/2006/relationships/image" Target="../media/image153.png"/><Relationship Id="rId9" Type="http://schemas.openxmlformats.org/officeDocument/2006/relationships/image" Target="../media/image163.png"/><Relationship Id="rId14" Type="http://schemas.openxmlformats.org/officeDocument/2006/relationships/image" Target="../media/image16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12" Type="http://schemas.openxmlformats.org/officeDocument/2006/relationships/image" Target="../media/image13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11" Type="http://schemas.openxmlformats.org/officeDocument/2006/relationships/image" Target="../media/image130.png"/><Relationship Id="rId5" Type="http://schemas.openxmlformats.org/officeDocument/2006/relationships/image" Target="../media/image20.png"/><Relationship Id="rId10" Type="http://schemas.openxmlformats.org/officeDocument/2006/relationships/image" Target="../media/image420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1.png"/><Relationship Id="rId3" Type="http://schemas.openxmlformats.org/officeDocument/2006/relationships/image" Target="../media/image176.png"/><Relationship Id="rId7" Type="http://schemas.openxmlformats.org/officeDocument/2006/relationships/image" Target="../media/image17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9.png"/><Relationship Id="rId11" Type="http://schemas.openxmlformats.org/officeDocument/2006/relationships/image" Target="../media/image184.png"/><Relationship Id="rId5" Type="http://schemas.openxmlformats.org/officeDocument/2006/relationships/image" Target="../media/image178.png"/><Relationship Id="rId10" Type="http://schemas.openxmlformats.org/officeDocument/2006/relationships/image" Target="../media/image171.png"/><Relationship Id="rId4" Type="http://schemas.openxmlformats.org/officeDocument/2006/relationships/image" Target="../media/image177.png"/><Relationship Id="rId9" Type="http://schemas.openxmlformats.org/officeDocument/2006/relationships/image" Target="../media/image182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7.png"/><Relationship Id="rId13" Type="http://schemas.openxmlformats.org/officeDocument/2006/relationships/image" Target="../media/image175.png"/><Relationship Id="rId3" Type="http://schemas.openxmlformats.org/officeDocument/2006/relationships/image" Target="../media/image176.png"/><Relationship Id="rId7" Type="http://schemas.openxmlformats.org/officeDocument/2006/relationships/image" Target="../media/image180.png"/><Relationship Id="rId12" Type="http://schemas.openxmlformats.org/officeDocument/2006/relationships/image" Target="../media/image189.png"/><Relationship Id="rId17" Type="http://schemas.openxmlformats.org/officeDocument/2006/relationships/image" Target="../media/image186.pn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18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9.png"/><Relationship Id="rId11" Type="http://schemas.openxmlformats.org/officeDocument/2006/relationships/image" Target="../media/image171.png"/><Relationship Id="rId5" Type="http://schemas.openxmlformats.org/officeDocument/2006/relationships/image" Target="../media/image178.png"/><Relationship Id="rId15" Type="http://schemas.openxmlformats.org/officeDocument/2006/relationships/image" Target="../media/image183.png"/><Relationship Id="rId10" Type="http://schemas.openxmlformats.org/officeDocument/2006/relationships/image" Target="../media/image192.png"/><Relationship Id="rId4" Type="http://schemas.openxmlformats.org/officeDocument/2006/relationships/image" Target="../media/image177.png"/><Relationship Id="rId9" Type="http://schemas.openxmlformats.org/officeDocument/2006/relationships/image" Target="../media/image190.png"/><Relationship Id="rId14" Type="http://schemas.openxmlformats.org/officeDocument/2006/relationships/image" Target="../media/image163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7.png"/><Relationship Id="rId3" Type="http://schemas.openxmlformats.org/officeDocument/2006/relationships/image" Target="../media/image191.png"/><Relationship Id="rId7" Type="http://schemas.openxmlformats.org/officeDocument/2006/relationships/image" Target="../media/image196.png"/><Relationship Id="rId12" Type="http://schemas.openxmlformats.org/officeDocument/2006/relationships/image" Target="../media/image199.png"/><Relationship Id="rId2" Type="http://schemas.openxmlformats.org/officeDocument/2006/relationships/image" Target="../media/image18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5.png"/><Relationship Id="rId11" Type="http://schemas.openxmlformats.org/officeDocument/2006/relationships/image" Target="../media/image130.png"/><Relationship Id="rId5" Type="http://schemas.openxmlformats.org/officeDocument/2006/relationships/image" Target="../media/image194.png"/><Relationship Id="rId4" Type="http://schemas.openxmlformats.org/officeDocument/2006/relationships/image" Target="../media/image193.png"/><Relationship Id="rId9" Type="http://schemas.openxmlformats.org/officeDocument/2006/relationships/image" Target="../media/image198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7.png"/><Relationship Id="rId3" Type="http://schemas.openxmlformats.org/officeDocument/2006/relationships/image" Target="../media/image191.png"/><Relationship Id="rId7" Type="http://schemas.openxmlformats.org/officeDocument/2006/relationships/image" Target="../media/image196.png"/><Relationship Id="rId12" Type="http://schemas.openxmlformats.org/officeDocument/2006/relationships/image" Target="../media/image199.png"/><Relationship Id="rId2" Type="http://schemas.openxmlformats.org/officeDocument/2006/relationships/image" Target="../media/image20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5.png"/><Relationship Id="rId11" Type="http://schemas.openxmlformats.org/officeDocument/2006/relationships/image" Target="../media/image130.png"/><Relationship Id="rId5" Type="http://schemas.openxmlformats.org/officeDocument/2006/relationships/image" Target="../media/image194.png"/><Relationship Id="rId4" Type="http://schemas.openxmlformats.org/officeDocument/2006/relationships/image" Target="../media/image193.png"/><Relationship Id="rId9" Type="http://schemas.openxmlformats.org/officeDocument/2006/relationships/image" Target="../media/image198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70.png"/><Relationship Id="rId2" Type="http://schemas.openxmlformats.org/officeDocument/2006/relationships/image" Target="../media/image196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90.png"/><Relationship Id="rId4" Type="http://schemas.openxmlformats.org/officeDocument/2006/relationships/image" Target="../media/image1980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1.png"/><Relationship Id="rId2" Type="http://schemas.openxmlformats.org/officeDocument/2006/relationships/image" Target="../media/image19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3.png"/><Relationship Id="rId5" Type="http://schemas.openxmlformats.org/officeDocument/2006/relationships/image" Target="../media/image1990.png"/><Relationship Id="rId4" Type="http://schemas.openxmlformats.org/officeDocument/2006/relationships/image" Target="../media/image202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7.png"/><Relationship Id="rId3" Type="http://schemas.openxmlformats.org/officeDocument/2006/relationships/image" Target="../media/image204.png"/><Relationship Id="rId7" Type="http://schemas.openxmlformats.org/officeDocument/2006/relationships/image" Target="../media/image173.png"/><Relationship Id="rId2" Type="http://schemas.openxmlformats.org/officeDocument/2006/relationships/image" Target="../media/image19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6.png"/><Relationship Id="rId11" Type="http://schemas.openxmlformats.org/officeDocument/2006/relationships/image" Target="../media/image208.png"/><Relationship Id="rId5" Type="http://schemas.openxmlformats.org/officeDocument/2006/relationships/image" Target="../media/image1990.png"/><Relationship Id="rId10" Type="http://schemas.openxmlformats.org/officeDocument/2006/relationships/image" Target="../media/image390.png"/><Relationship Id="rId4" Type="http://schemas.openxmlformats.org/officeDocument/2006/relationships/image" Target="../media/image205.png"/><Relationship Id="rId9" Type="http://schemas.openxmlformats.org/officeDocument/2006/relationships/image" Target="../media/image380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1.png"/><Relationship Id="rId13" Type="http://schemas.openxmlformats.org/officeDocument/2006/relationships/image" Target="../media/image214.png"/><Relationship Id="rId3" Type="http://schemas.openxmlformats.org/officeDocument/2006/relationships/image" Target="../media/image204.png"/><Relationship Id="rId7" Type="http://schemas.openxmlformats.org/officeDocument/2006/relationships/image" Target="../media/image173.png"/><Relationship Id="rId12" Type="http://schemas.openxmlformats.org/officeDocument/2006/relationships/image" Target="../media/image213.png"/><Relationship Id="rId2" Type="http://schemas.openxmlformats.org/officeDocument/2006/relationships/image" Target="../media/image19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0.png"/><Relationship Id="rId11" Type="http://schemas.openxmlformats.org/officeDocument/2006/relationships/image" Target="../media/image212.png"/><Relationship Id="rId5" Type="http://schemas.openxmlformats.org/officeDocument/2006/relationships/image" Target="../media/image1990.png"/><Relationship Id="rId10" Type="http://schemas.openxmlformats.org/officeDocument/2006/relationships/image" Target="../media/image390.png"/><Relationship Id="rId4" Type="http://schemas.openxmlformats.org/officeDocument/2006/relationships/image" Target="../media/image209.png"/><Relationship Id="rId9" Type="http://schemas.openxmlformats.org/officeDocument/2006/relationships/image" Target="../media/image380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1.png"/><Relationship Id="rId13" Type="http://schemas.openxmlformats.org/officeDocument/2006/relationships/image" Target="../media/image218.png"/><Relationship Id="rId3" Type="http://schemas.openxmlformats.org/officeDocument/2006/relationships/image" Target="../media/image215.png"/><Relationship Id="rId7" Type="http://schemas.openxmlformats.org/officeDocument/2006/relationships/image" Target="../media/image173.png"/><Relationship Id="rId12" Type="http://schemas.openxmlformats.org/officeDocument/2006/relationships/image" Target="../media/image217.png"/><Relationship Id="rId2" Type="http://schemas.openxmlformats.org/officeDocument/2006/relationships/image" Target="../media/image19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6.png"/><Relationship Id="rId11" Type="http://schemas.openxmlformats.org/officeDocument/2006/relationships/image" Target="../media/image212.png"/><Relationship Id="rId5" Type="http://schemas.openxmlformats.org/officeDocument/2006/relationships/image" Target="../media/image1990.png"/><Relationship Id="rId15" Type="http://schemas.openxmlformats.org/officeDocument/2006/relationships/image" Target="../media/image220.png"/><Relationship Id="rId10" Type="http://schemas.openxmlformats.org/officeDocument/2006/relationships/image" Target="../media/image390.png"/><Relationship Id="rId4" Type="http://schemas.openxmlformats.org/officeDocument/2006/relationships/image" Target="../media/image205.png"/><Relationship Id="rId9" Type="http://schemas.openxmlformats.org/officeDocument/2006/relationships/image" Target="../media/image380.png"/><Relationship Id="rId14" Type="http://schemas.openxmlformats.org/officeDocument/2006/relationships/image" Target="../media/image219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1.png"/><Relationship Id="rId13" Type="http://schemas.openxmlformats.org/officeDocument/2006/relationships/image" Target="../media/image218.png"/><Relationship Id="rId3" Type="http://schemas.openxmlformats.org/officeDocument/2006/relationships/image" Target="../media/image215.png"/><Relationship Id="rId7" Type="http://schemas.openxmlformats.org/officeDocument/2006/relationships/image" Target="../media/image180.png"/><Relationship Id="rId12" Type="http://schemas.openxmlformats.org/officeDocument/2006/relationships/image" Target="../media/image217.png"/><Relationship Id="rId17" Type="http://schemas.openxmlformats.org/officeDocument/2006/relationships/image" Target="../media/image225.png"/><Relationship Id="rId2" Type="http://schemas.openxmlformats.org/officeDocument/2006/relationships/image" Target="../media/image1960.png"/><Relationship Id="rId16" Type="http://schemas.openxmlformats.org/officeDocument/2006/relationships/image" Target="../media/image2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1.png"/><Relationship Id="rId11" Type="http://schemas.openxmlformats.org/officeDocument/2006/relationships/image" Target="../media/image212.png"/><Relationship Id="rId5" Type="http://schemas.openxmlformats.org/officeDocument/2006/relationships/image" Target="../media/image1990.png"/><Relationship Id="rId15" Type="http://schemas.openxmlformats.org/officeDocument/2006/relationships/image" Target="../media/image223.png"/><Relationship Id="rId10" Type="http://schemas.openxmlformats.org/officeDocument/2006/relationships/image" Target="../media/image390.png"/><Relationship Id="rId4" Type="http://schemas.openxmlformats.org/officeDocument/2006/relationships/image" Target="../media/image209.png"/><Relationship Id="rId9" Type="http://schemas.openxmlformats.org/officeDocument/2006/relationships/image" Target="../media/image380.png"/><Relationship Id="rId14" Type="http://schemas.openxmlformats.org/officeDocument/2006/relationships/image" Target="../media/image22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131.png"/><Relationship Id="rId3" Type="http://schemas.openxmlformats.org/officeDocument/2006/relationships/image" Target="../media/image460.png"/><Relationship Id="rId7" Type="http://schemas.openxmlformats.org/officeDocument/2006/relationships/image" Target="../media/image21.png"/><Relationship Id="rId12" Type="http://schemas.openxmlformats.org/officeDocument/2006/relationships/image" Target="../media/image130.png"/><Relationship Id="rId2" Type="http://schemas.openxmlformats.org/officeDocument/2006/relationships/image" Target="../media/image4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11" Type="http://schemas.openxmlformats.org/officeDocument/2006/relationships/image" Target="../media/image420.pn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470.png"/><Relationship Id="rId9" Type="http://schemas.openxmlformats.org/officeDocument/2006/relationships/image" Target="../media/image23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2.png"/><Relationship Id="rId13" Type="http://schemas.openxmlformats.org/officeDocument/2006/relationships/image" Target="../media/image237.png"/><Relationship Id="rId3" Type="http://schemas.openxmlformats.org/officeDocument/2006/relationships/image" Target="../media/image227.png"/><Relationship Id="rId7" Type="http://schemas.openxmlformats.org/officeDocument/2006/relationships/image" Target="../media/image231.png"/><Relationship Id="rId12" Type="http://schemas.openxmlformats.org/officeDocument/2006/relationships/image" Target="../media/image236.png"/><Relationship Id="rId2" Type="http://schemas.openxmlformats.org/officeDocument/2006/relationships/image" Target="../media/image2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0.png"/><Relationship Id="rId11" Type="http://schemas.openxmlformats.org/officeDocument/2006/relationships/image" Target="../media/image235.png"/><Relationship Id="rId5" Type="http://schemas.openxmlformats.org/officeDocument/2006/relationships/image" Target="../media/image229.png"/><Relationship Id="rId10" Type="http://schemas.openxmlformats.org/officeDocument/2006/relationships/image" Target="../media/image234.png"/><Relationship Id="rId4" Type="http://schemas.openxmlformats.org/officeDocument/2006/relationships/image" Target="../media/image228.png"/><Relationship Id="rId9" Type="http://schemas.openxmlformats.org/officeDocument/2006/relationships/image" Target="../media/image233.png"/><Relationship Id="rId14" Type="http://schemas.openxmlformats.org/officeDocument/2006/relationships/image" Target="../media/image238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0.png"/><Relationship Id="rId2" Type="http://schemas.openxmlformats.org/officeDocument/2006/relationships/image" Target="../media/image2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2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3.png"/><Relationship Id="rId2" Type="http://schemas.openxmlformats.org/officeDocument/2006/relationships/image" Target="../media/image2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2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4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5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8.png"/><Relationship Id="rId2" Type="http://schemas.openxmlformats.org/officeDocument/2006/relationships/image" Target="../media/image2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9.png"/><Relationship Id="rId5" Type="http://schemas.openxmlformats.org/officeDocument/2006/relationships/image" Target="../media/image250.png"/><Relationship Id="rId4" Type="http://schemas.openxmlformats.org/officeDocument/2006/relationships/image" Target="../media/image140.pn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1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2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2.png"/><Relationship Id="rId2" Type="http://schemas.openxmlformats.org/officeDocument/2006/relationships/image" Target="../media/image254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6.png"/><Relationship Id="rId2" Type="http://schemas.openxmlformats.org/officeDocument/2006/relationships/image" Target="../media/image24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3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8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5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3.png"/><Relationship Id="rId5" Type="http://schemas.openxmlformats.org/officeDocument/2006/relationships/image" Target="../media/image262.png"/><Relationship Id="rId4" Type="http://schemas.openxmlformats.org/officeDocument/2006/relationships/image" Target="../media/image261.pn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4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5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50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7.png"/><Relationship Id="rId2" Type="http://schemas.openxmlformats.org/officeDocument/2006/relationships/image" Target="../media/image266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8.png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9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73.png"/><Relationship Id="rId18" Type="http://schemas.openxmlformats.org/officeDocument/2006/relationships/image" Target="../media/image278.png"/><Relationship Id="rId12" Type="http://schemas.openxmlformats.org/officeDocument/2006/relationships/image" Target="../media/image272.png"/><Relationship Id="rId17" Type="http://schemas.openxmlformats.org/officeDocument/2006/relationships/image" Target="../media/image277.png"/><Relationship Id="rId2" Type="http://schemas.openxmlformats.org/officeDocument/2006/relationships/image" Target="../media/image270.png"/><Relationship Id="rId16" Type="http://schemas.openxmlformats.org/officeDocument/2006/relationships/image" Target="../media/image276.png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309.png"/><Relationship Id="rId15" Type="http://schemas.openxmlformats.org/officeDocument/2006/relationships/image" Target="../media/image275.png"/><Relationship Id="rId10" Type="http://schemas.openxmlformats.org/officeDocument/2006/relationships/image" Target="../media/image271.png"/><Relationship Id="rId4" Type="http://schemas.openxmlformats.org/officeDocument/2006/relationships/image" Target="../media/image2810.png"/><Relationship Id="rId9" Type="http://schemas.openxmlformats.org/officeDocument/2006/relationships/image" Target="../media/image1250.png"/><Relationship Id="rId14" Type="http://schemas.openxmlformats.org/officeDocument/2006/relationships/image" Target="../media/image27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9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0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4.png"/><Relationship Id="rId13" Type="http://schemas.openxmlformats.org/officeDocument/2006/relationships/image" Target="../media/image290.png"/><Relationship Id="rId18" Type="http://schemas.openxmlformats.org/officeDocument/2006/relationships/image" Target="../media/image295.png"/><Relationship Id="rId3" Type="http://schemas.openxmlformats.org/officeDocument/2006/relationships/image" Target="../media/image282.png"/><Relationship Id="rId21" Type="http://schemas.openxmlformats.org/officeDocument/2006/relationships/image" Target="../media/image490.png"/><Relationship Id="rId7" Type="http://schemas.openxmlformats.org/officeDocument/2006/relationships/image" Target="../media/image286.png"/><Relationship Id="rId12" Type="http://schemas.openxmlformats.org/officeDocument/2006/relationships/image" Target="../media/image289.png"/><Relationship Id="rId17" Type="http://schemas.openxmlformats.org/officeDocument/2006/relationships/image" Target="../media/image294.png"/><Relationship Id="rId2" Type="http://schemas.openxmlformats.org/officeDocument/2006/relationships/image" Target="../media/image281.png"/><Relationship Id="rId16" Type="http://schemas.openxmlformats.org/officeDocument/2006/relationships/image" Target="../media/image293.png"/><Relationship Id="rId20" Type="http://schemas.openxmlformats.org/officeDocument/2006/relationships/image" Target="../media/image48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5.png"/><Relationship Id="rId11" Type="http://schemas.openxmlformats.org/officeDocument/2006/relationships/image" Target="../media/image309.png"/><Relationship Id="rId5" Type="http://schemas.openxmlformats.org/officeDocument/2006/relationships/image" Target="../media/image266.png"/><Relationship Id="rId15" Type="http://schemas.openxmlformats.org/officeDocument/2006/relationships/image" Target="../media/image292.png"/><Relationship Id="rId23" Type="http://schemas.openxmlformats.org/officeDocument/2006/relationships/image" Target="../media/image298.png"/><Relationship Id="rId19" Type="http://schemas.openxmlformats.org/officeDocument/2006/relationships/image" Target="../media/image296.png"/><Relationship Id="rId4" Type="http://schemas.openxmlformats.org/officeDocument/2006/relationships/image" Target="../media/image283.png"/><Relationship Id="rId9" Type="http://schemas.openxmlformats.org/officeDocument/2006/relationships/image" Target="../media/image288.png"/><Relationship Id="rId14" Type="http://schemas.openxmlformats.org/officeDocument/2006/relationships/image" Target="../media/image291.png"/><Relationship Id="rId22" Type="http://schemas.openxmlformats.org/officeDocument/2006/relationships/image" Target="../media/image297.png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5.png"/><Relationship Id="rId3" Type="http://schemas.openxmlformats.org/officeDocument/2006/relationships/image" Target="../media/image300.png"/><Relationship Id="rId7" Type="http://schemas.openxmlformats.org/officeDocument/2006/relationships/image" Target="../media/image304.png"/><Relationship Id="rId2" Type="http://schemas.openxmlformats.org/officeDocument/2006/relationships/image" Target="../media/image29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3.png"/><Relationship Id="rId5" Type="http://schemas.openxmlformats.org/officeDocument/2006/relationships/image" Target="../media/image302.png"/><Relationship Id="rId10" Type="http://schemas.openxmlformats.org/officeDocument/2006/relationships/image" Target="../media/image307.png"/><Relationship Id="rId4" Type="http://schemas.openxmlformats.org/officeDocument/2006/relationships/image" Target="../media/image301.png"/><Relationship Id="rId9" Type="http://schemas.openxmlformats.org/officeDocument/2006/relationships/image" Target="../media/image306.png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7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6.png"/><Relationship Id="rId3" Type="http://schemas.openxmlformats.org/officeDocument/2006/relationships/image" Target="../media/image311.png"/><Relationship Id="rId7" Type="http://schemas.openxmlformats.org/officeDocument/2006/relationships/image" Target="../media/image31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4.png"/><Relationship Id="rId5" Type="http://schemas.openxmlformats.org/officeDocument/2006/relationships/image" Target="../media/image313.png"/><Relationship Id="rId4" Type="http://schemas.openxmlformats.org/officeDocument/2006/relationships/image" Target="../media/image312.png"/><Relationship Id="rId9" Type="http://schemas.openxmlformats.org/officeDocument/2006/relationships/image" Target="../media/image317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1.png"/><Relationship Id="rId5" Type="http://schemas.openxmlformats.org/officeDocument/2006/relationships/image" Target="../media/image320.png"/><Relationship Id="rId4" Type="http://schemas.openxmlformats.org/officeDocument/2006/relationships/image" Target="../media/image319.png"/></Relationships>
</file>

<file path=ppt/slides/_rels/slide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322.png"/><Relationship Id="rId3" Type="http://schemas.openxmlformats.org/officeDocument/2006/relationships/image" Target="../media/image44.png"/><Relationship Id="rId7" Type="http://schemas.openxmlformats.org/officeDocument/2006/relationships/image" Target="../media/image22.png"/><Relationship Id="rId12" Type="http://schemas.openxmlformats.org/officeDocument/2006/relationships/image" Target="../media/image47.png"/><Relationship Id="rId2" Type="http://schemas.openxmlformats.org/officeDocument/2006/relationships/image" Target="../media/image30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11" Type="http://schemas.openxmlformats.org/officeDocument/2006/relationships/image" Target="../media/image130.png"/><Relationship Id="rId5" Type="http://schemas.openxmlformats.org/officeDocument/2006/relationships/image" Target="../media/image20.png"/><Relationship Id="rId10" Type="http://schemas.openxmlformats.org/officeDocument/2006/relationships/image" Target="../media/image420.png"/><Relationship Id="rId9" Type="http://schemas.openxmlformats.org/officeDocument/2006/relationships/image" Target="../media/image46.png"/></Relationships>
</file>

<file path=ppt/slides/_rels/slide7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84.png"/><Relationship Id="rId18" Type="http://schemas.openxmlformats.org/officeDocument/2006/relationships/image" Target="../media/image325.png"/><Relationship Id="rId21" Type="http://schemas.openxmlformats.org/officeDocument/2006/relationships/image" Target="../media/image326.png"/><Relationship Id="rId17" Type="http://schemas.openxmlformats.org/officeDocument/2006/relationships/image" Target="../media/image87.png"/><Relationship Id="rId25" Type="http://schemas.openxmlformats.org/officeDocument/2006/relationships/image" Target="../media/image328.png"/><Relationship Id="rId2" Type="http://schemas.openxmlformats.org/officeDocument/2006/relationships/image" Target="../media/image323.png"/><Relationship Id="rId16" Type="http://schemas.openxmlformats.org/officeDocument/2006/relationships/image" Target="../media/image324.png"/><Relationship Id="rId20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24" Type="http://schemas.openxmlformats.org/officeDocument/2006/relationships/image" Target="../media/image94.png"/><Relationship Id="rId15" Type="http://schemas.openxmlformats.org/officeDocument/2006/relationships/image" Target="../media/image86.png"/><Relationship Id="rId23" Type="http://schemas.openxmlformats.org/officeDocument/2006/relationships/image" Target="../media/image93.png"/><Relationship Id="rId19" Type="http://schemas.openxmlformats.org/officeDocument/2006/relationships/image" Target="../media/image89.png"/><Relationship Id="rId14" Type="http://schemas.openxmlformats.org/officeDocument/2006/relationships/image" Target="../media/image85.png"/><Relationship Id="rId22" Type="http://schemas.openxmlformats.org/officeDocument/2006/relationships/image" Target="../media/image327.png"/></Relationships>
</file>

<file path=ppt/slides/_rels/slide8.xml.rels><?xml version="1.0" encoding="UTF-8" standalone="yes"?>
<Relationships xmlns="http://schemas.openxmlformats.org/package/2006/relationships"><Relationship Id="rId18" Type="http://schemas.openxmlformats.org/officeDocument/2006/relationships/image" Target="../media/image29.png"/><Relationship Id="rId12" Type="http://schemas.openxmlformats.org/officeDocument/2006/relationships/image" Target="../media/image12.png"/><Relationship Id="rId17" Type="http://schemas.openxmlformats.org/officeDocument/2006/relationships/image" Target="../media/image16.png"/><Relationship Id="rId2" Type="http://schemas.openxmlformats.org/officeDocument/2006/relationships/image" Target="../media/image26.png"/><Relationship Id="rId16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11.png"/><Relationship Id="rId15" Type="http://schemas.openxmlformats.org/officeDocument/2006/relationships/image" Target="../media/image15.png"/><Relationship Id="rId10" Type="http://schemas.openxmlformats.org/officeDocument/2006/relationships/image" Target="../media/image27.png"/><Relationship Id="rId9" Type="http://schemas.openxmlformats.org/officeDocument/2006/relationships/image" Target="../media/image125.png"/><Relationship Id="rId14" Type="http://schemas.openxmlformats.org/officeDocument/2006/relationships/image" Target="../media/image14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0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6" Type="http://schemas.openxmlformats.org/officeDocument/2006/relationships/image" Target="../media/image333.png"/><Relationship Id="rId13" Type="http://schemas.openxmlformats.org/officeDocument/2006/relationships/image" Target="../media/image1530.png"/><Relationship Id="rId21" Type="http://schemas.openxmlformats.org/officeDocument/2006/relationships/image" Target="../media/image500.png"/><Relationship Id="rId12" Type="http://schemas.openxmlformats.org/officeDocument/2006/relationships/image" Target="../media/image1520.png"/><Relationship Id="rId17" Type="http://schemas.openxmlformats.org/officeDocument/2006/relationships/image" Target="../media/image1570.png"/><Relationship Id="rId16" Type="http://schemas.openxmlformats.org/officeDocument/2006/relationships/image" Target="../media/image1560.png"/><Relationship Id="rId29" Type="http://schemas.openxmlformats.org/officeDocument/2006/relationships/image" Target="../media/image340.png"/><Relationship Id="rId1" Type="http://schemas.openxmlformats.org/officeDocument/2006/relationships/slideLayout" Target="../slideLayouts/slideLayout2.xml"/><Relationship Id="rId24" Type="http://schemas.openxmlformats.org/officeDocument/2006/relationships/image" Target="../media/image810.png"/><Relationship Id="rId15" Type="http://schemas.openxmlformats.org/officeDocument/2006/relationships/image" Target="../media/image1550.png"/><Relationship Id="rId28" Type="http://schemas.openxmlformats.org/officeDocument/2006/relationships/image" Target="../media/image339.png"/><Relationship Id="rId14" Type="http://schemas.openxmlformats.org/officeDocument/2006/relationships/image" Target="../media/image1540.png"/><Relationship Id="rId27" Type="http://schemas.openxmlformats.org/officeDocument/2006/relationships/image" Target="../media/image338.png"/><Relationship Id="rId22" Type="http://schemas.openxmlformats.org/officeDocument/2006/relationships/image" Target="../media/image600.png"/><Relationship Id="rId30" Type="http://schemas.openxmlformats.org/officeDocument/2006/relationships/image" Target="../media/image341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1.png"/><Relationship Id="rId2" Type="http://schemas.openxmlformats.org/officeDocument/2006/relationships/image" Target="../media/image329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6" Type="http://schemas.openxmlformats.org/officeDocument/2006/relationships/image" Target="../media/image343.png"/><Relationship Id="rId13" Type="http://schemas.openxmlformats.org/officeDocument/2006/relationships/image" Target="../media/image1531.png"/><Relationship Id="rId21" Type="http://schemas.openxmlformats.org/officeDocument/2006/relationships/image" Target="../media/image501.png"/><Relationship Id="rId12" Type="http://schemas.openxmlformats.org/officeDocument/2006/relationships/image" Target="../media/image1521.png"/><Relationship Id="rId17" Type="http://schemas.openxmlformats.org/officeDocument/2006/relationships/image" Target="../media/image1571.png"/><Relationship Id="rId16" Type="http://schemas.openxmlformats.org/officeDocument/2006/relationships/image" Target="../media/image1561.png"/><Relationship Id="rId29" Type="http://schemas.openxmlformats.org/officeDocument/2006/relationships/image" Target="../media/image340.png"/><Relationship Id="rId1" Type="http://schemas.openxmlformats.org/officeDocument/2006/relationships/slideLayout" Target="../slideLayouts/slideLayout2.xml"/><Relationship Id="rId24" Type="http://schemas.openxmlformats.org/officeDocument/2006/relationships/image" Target="../media/image811.png"/><Relationship Id="rId15" Type="http://schemas.openxmlformats.org/officeDocument/2006/relationships/image" Target="../media/image1551.png"/><Relationship Id="rId28" Type="http://schemas.openxmlformats.org/officeDocument/2006/relationships/image" Target="../media/image339.png"/><Relationship Id="rId14" Type="http://schemas.openxmlformats.org/officeDocument/2006/relationships/image" Target="../media/image1541.png"/><Relationship Id="rId27" Type="http://schemas.openxmlformats.org/officeDocument/2006/relationships/image" Target="../media/image338.png"/><Relationship Id="rId22" Type="http://schemas.openxmlformats.org/officeDocument/2006/relationships/image" Target="../media/image601.png"/><Relationship Id="rId30" Type="http://schemas.openxmlformats.org/officeDocument/2006/relationships/image" Target="../media/image341.png"/></Relationships>
</file>

<file path=ppt/slides/_rels/slide8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532.png"/><Relationship Id="rId18" Type="http://schemas.openxmlformats.org/officeDocument/2006/relationships/image" Target="../media/image338.png"/><Relationship Id="rId3" Type="http://schemas.openxmlformats.org/officeDocument/2006/relationships/image" Target="../media/image332.png"/><Relationship Id="rId12" Type="http://schemas.openxmlformats.org/officeDocument/2006/relationships/image" Target="../media/image1522.png"/><Relationship Id="rId17" Type="http://schemas.openxmlformats.org/officeDocument/2006/relationships/image" Target="../media/image1572.png"/><Relationship Id="rId2" Type="http://schemas.openxmlformats.org/officeDocument/2006/relationships/notesSlide" Target="../notesSlides/notesSlide17.xml"/><Relationship Id="rId16" Type="http://schemas.openxmlformats.org/officeDocument/2006/relationships/image" Target="../media/image1562.png"/><Relationship Id="rId20" Type="http://schemas.openxmlformats.org/officeDocument/2006/relationships/image" Target="../media/image340.png"/><Relationship Id="rId1" Type="http://schemas.openxmlformats.org/officeDocument/2006/relationships/slideLayout" Target="../slideLayouts/slideLayout2.xml"/><Relationship Id="rId15" Type="http://schemas.openxmlformats.org/officeDocument/2006/relationships/image" Target="../media/image1552.png"/><Relationship Id="rId19" Type="http://schemas.openxmlformats.org/officeDocument/2006/relationships/image" Target="../media/image339.png"/><Relationship Id="rId14" Type="http://schemas.openxmlformats.org/officeDocument/2006/relationships/image" Target="../media/image1542.png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4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10.png"/><Relationship Id="rId2" Type="http://schemas.openxmlformats.org/officeDocument/2006/relationships/image" Target="../media/image3290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60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35.png"/><Relationship Id="rId18" Type="http://schemas.openxmlformats.org/officeDocument/2006/relationships/image" Target="../media/image338.png"/><Relationship Id="rId21" Type="http://schemas.openxmlformats.org/officeDocument/2006/relationships/image" Target="../media/image348.png"/><Relationship Id="rId12" Type="http://schemas.openxmlformats.org/officeDocument/2006/relationships/image" Target="../media/image1522.png"/><Relationship Id="rId17" Type="http://schemas.openxmlformats.org/officeDocument/2006/relationships/image" Target="../media/image347.png"/><Relationship Id="rId2" Type="http://schemas.openxmlformats.org/officeDocument/2006/relationships/image" Target="../media/image3340.png"/><Relationship Id="rId16" Type="http://schemas.openxmlformats.org/officeDocument/2006/relationships/image" Target="../media/image346.png"/><Relationship Id="rId20" Type="http://schemas.openxmlformats.org/officeDocument/2006/relationships/image" Target="../media/image340.png"/><Relationship Id="rId29" Type="http://schemas.openxmlformats.org/officeDocument/2006/relationships/image" Target="../media/image340.png"/><Relationship Id="rId1" Type="http://schemas.openxmlformats.org/officeDocument/2006/relationships/slideLayout" Target="../slideLayouts/slideLayout2.xml"/><Relationship Id="rId15" Type="http://schemas.openxmlformats.org/officeDocument/2006/relationships/image" Target="../media/image337.png"/><Relationship Id="rId19" Type="http://schemas.openxmlformats.org/officeDocument/2006/relationships/image" Target="../media/image339.png"/><Relationship Id="rId31" Type="http://schemas.openxmlformats.org/officeDocument/2006/relationships/image" Target="../media/image350.png"/><Relationship Id="rId14" Type="http://schemas.openxmlformats.org/officeDocument/2006/relationships/image" Target="../media/image336.png"/><Relationship Id="rId22" Type="http://schemas.openxmlformats.org/officeDocument/2006/relationships/image" Target="../media/image349.png"/><Relationship Id="rId30" Type="http://schemas.openxmlformats.org/officeDocument/2006/relationships/image" Target="../media/image34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35.png"/><Relationship Id="rId18" Type="http://schemas.openxmlformats.org/officeDocument/2006/relationships/image" Target="../media/image338.png"/><Relationship Id="rId21" Type="http://schemas.openxmlformats.org/officeDocument/2006/relationships/image" Target="../media/image348.png"/><Relationship Id="rId12" Type="http://schemas.openxmlformats.org/officeDocument/2006/relationships/image" Target="../media/image1522.png"/><Relationship Id="rId17" Type="http://schemas.openxmlformats.org/officeDocument/2006/relationships/image" Target="../media/image347.png"/><Relationship Id="rId25" Type="http://schemas.openxmlformats.org/officeDocument/2006/relationships/image" Target="../media/image355.png"/><Relationship Id="rId2" Type="http://schemas.openxmlformats.org/officeDocument/2006/relationships/image" Target="../media/image351.png"/><Relationship Id="rId16" Type="http://schemas.openxmlformats.org/officeDocument/2006/relationships/image" Target="../media/image346.png"/><Relationship Id="rId20" Type="http://schemas.openxmlformats.org/officeDocument/2006/relationships/image" Target="../media/image340.png"/><Relationship Id="rId1" Type="http://schemas.openxmlformats.org/officeDocument/2006/relationships/slideLayout" Target="../slideLayouts/slideLayout2.xml"/><Relationship Id="rId24" Type="http://schemas.openxmlformats.org/officeDocument/2006/relationships/image" Target="../media/image354.png"/><Relationship Id="rId15" Type="http://schemas.openxmlformats.org/officeDocument/2006/relationships/image" Target="../media/image337.png"/><Relationship Id="rId23" Type="http://schemas.openxmlformats.org/officeDocument/2006/relationships/image" Target="../media/image353.png"/><Relationship Id="rId19" Type="http://schemas.openxmlformats.org/officeDocument/2006/relationships/image" Target="../media/image339.png"/><Relationship Id="rId14" Type="http://schemas.openxmlformats.org/officeDocument/2006/relationships/image" Target="../media/image336.png"/><Relationship Id="rId22" Type="http://schemas.openxmlformats.org/officeDocument/2006/relationships/image" Target="../media/image352.png"/></Relationships>
</file>

<file path=ppt/slides/_rels/slide9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35.png"/><Relationship Id="rId18" Type="http://schemas.openxmlformats.org/officeDocument/2006/relationships/image" Target="../media/image338.png"/><Relationship Id="rId21" Type="http://schemas.openxmlformats.org/officeDocument/2006/relationships/image" Target="../media/image348.png"/><Relationship Id="rId12" Type="http://schemas.openxmlformats.org/officeDocument/2006/relationships/image" Target="../media/image1522.png"/><Relationship Id="rId17" Type="http://schemas.openxmlformats.org/officeDocument/2006/relationships/image" Target="../media/image347.png"/><Relationship Id="rId2" Type="http://schemas.openxmlformats.org/officeDocument/2006/relationships/image" Target="../media/image356.png"/><Relationship Id="rId16" Type="http://schemas.openxmlformats.org/officeDocument/2006/relationships/image" Target="../media/image346.png"/><Relationship Id="rId20" Type="http://schemas.openxmlformats.org/officeDocument/2006/relationships/image" Target="../media/image340.png"/><Relationship Id="rId1" Type="http://schemas.openxmlformats.org/officeDocument/2006/relationships/slideLayout" Target="../slideLayouts/slideLayout2.xml"/><Relationship Id="rId24" Type="http://schemas.openxmlformats.org/officeDocument/2006/relationships/image" Target="../media/image359.png"/><Relationship Id="rId15" Type="http://schemas.openxmlformats.org/officeDocument/2006/relationships/image" Target="../media/image337.png"/><Relationship Id="rId23" Type="http://schemas.openxmlformats.org/officeDocument/2006/relationships/image" Target="../media/image358.png"/><Relationship Id="rId19" Type="http://schemas.openxmlformats.org/officeDocument/2006/relationships/image" Target="../media/image339.png"/><Relationship Id="rId14" Type="http://schemas.openxmlformats.org/officeDocument/2006/relationships/image" Target="../media/image336.png"/><Relationship Id="rId22" Type="http://schemas.openxmlformats.org/officeDocument/2006/relationships/image" Target="../media/image357.png"/></Relationships>
</file>

<file path=ppt/slides/_rels/slide9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7.png"/><Relationship Id="rId18" Type="http://schemas.openxmlformats.org/officeDocument/2006/relationships/image" Target="../media/image338.png"/><Relationship Id="rId3" Type="http://schemas.openxmlformats.org/officeDocument/2006/relationships/image" Target="../media/image361.png"/><Relationship Id="rId21" Type="http://schemas.openxmlformats.org/officeDocument/2006/relationships/image" Target="../media/image348.png"/><Relationship Id="rId7" Type="http://schemas.openxmlformats.org/officeDocument/2006/relationships/image" Target="../media/image346.png"/><Relationship Id="rId2" Type="http://schemas.openxmlformats.org/officeDocument/2006/relationships/image" Target="../media/image360.png"/><Relationship Id="rId20" Type="http://schemas.openxmlformats.org/officeDocument/2006/relationships/image" Target="../media/image3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7.png"/><Relationship Id="rId5" Type="http://schemas.openxmlformats.org/officeDocument/2006/relationships/image" Target="../media/image336.png"/><Relationship Id="rId23" Type="http://schemas.openxmlformats.org/officeDocument/2006/relationships/image" Target="../media/image362.png"/><Relationship Id="rId19" Type="http://schemas.openxmlformats.org/officeDocument/2006/relationships/image" Target="../media/image339.png"/><Relationship Id="rId4" Type="http://schemas.openxmlformats.org/officeDocument/2006/relationships/image" Target="../media/image335.png"/><Relationship Id="rId22" Type="http://schemas.openxmlformats.org/officeDocument/2006/relationships/image" Target="../media/image357.png"/></Relationships>
</file>

<file path=ppt/slides/_rels/slide93.xml.rels><?xml version="1.0" encoding="UTF-8" standalone="yes"?>
<Relationships xmlns="http://schemas.openxmlformats.org/package/2006/relationships"><Relationship Id="rId18" Type="http://schemas.openxmlformats.org/officeDocument/2006/relationships/image" Target="../media/image338.png"/><Relationship Id="rId3" Type="http://schemas.openxmlformats.org/officeDocument/2006/relationships/image" Target="../media/image361.png"/><Relationship Id="rId21" Type="http://schemas.openxmlformats.org/officeDocument/2006/relationships/image" Target="../media/image348.png"/><Relationship Id="rId7" Type="http://schemas.openxmlformats.org/officeDocument/2006/relationships/image" Target="../media/image347.png"/><Relationship Id="rId2" Type="http://schemas.openxmlformats.org/officeDocument/2006/relationships/image" Target="../media/image363.png"/><Relationship Id="rId20" Type="http://schemas.openxmlformats.org/officeDocument/2006/relationships/image" Target="../media/image3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6.png"/><Relationship Id="rId5" Type="http://schemas.openxmlformats.org/officeDocument/2006/relationships/image" Target="../media/image336.png"/><Relationship Id="rId23" Type="http://schemas.openxmlformats.org/officeDocument/2006/relationships/image" Target="../media/image362.png"/><Relationship Id="rId19" Type="http://schemas.openxmlformats.org/officeDocument/2006/relationships/image" Target="../media/image364.png"/><Relationship Id="rId4" Type="http://schemas.openxmlformats.org/officeDocument/2006/relationships/image" Target="../media/image335.png"/><Relationship Id="rId22" Type="http://schemas.openxmlformats.org/officeDocument/2006/relationships/image" Target="../media/image357.png"/></Relationships>
</file>

<file path=ppt/slides/_rels/slide94.xml.rels><?xml version="1.0" encoding="UTF-8" standalone="yes"?>
<Relationships xmlns="http://schemas.openxmlformats.org/package/2006/relationships"><Relationship Id="rId18" Type="http://schemas.openxmlformats.org/officeDocument/2006/relationships/image" Target="../media/image338.png"/><Relationship Id="rId3" Type="http://schemas.openxmlformats.org/officeDocument/2006/relationships/image" Target="../media/image361.png"/><Relationship Id="rId21" Type="http://schemas.openxmlformats.org/officeDocument/2006/relationships/image" Target="../media/image348.png"/><Relationship Id="rId2" Type="http://schemas.openxmlformats.org/officeDocument/2006/relationships/image" Target="../media/image3320.png"/><Relationship Id="rId20" Type="http://schemas.openxmlformats.org/officeDocument/2006/relationships/image" Target="../media/image36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6.png"/><Relationship Id="rId5" Type="http://schemas.openxmlformats.org/officeDocument/2006/relationships/image" Target="../media/image336.png"/><Relationship Id="rId23" Type="http://schemas.openxmlformats.org/officeDocument/2006/relationships/image" Target="../media/image362.png"/><Relationship Id="rId19" Type="http://schemas.openxmlformats.org/officeDocument/2006/relationships/image" Target="../media/image364.png"/><Relationship Id="rId4" Type="http://schemas.openxmlformats.org/officeDocument/2006/relationships/image" Target="../media/image335.png"/><Relationship Id="rId22" Type="http://schemas.openxmlformats.org/officeDocument/2006/relationships/image" Target="../media/image357.png"/></Relationships>
</file>

<file path=ppt/slides/_rels/slide95.xml.rels><?xml version="1.0" encoding="UTF-8" standalone="yes"?>
<Relationships xmlns="http://schemas.openxmlformats.org/package/2006/relationships"><Relationship Id="rId18" Type="http://schemas.openxmlformats.org/officeDocument/2006/relationships/image" Target="../media/image338.png"/><Relationship Id="rId3" Type="http://schemas.openxmlformats.org/officeDocument/2006/relationships/image" Target="../media/image361.png"/><Relationship Id="rId21" Type="http://schemas.openxmlformats.org/officeDocument/2006/relationships/image" Target="../media/image357.png"/><Relationship Id="rId2" Type="http://schemas.openxmlformats.org/officeDocument/2006/relationships/image" Target="../media/image367.png"/><Relationship Id="rId20" Type="http://schemas.openxmlformats.org/officeDocument/2006/relationships/image" Target="../media/image3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6.png"/><Relationship Id="rId5" Type="http://schemas.openxmlformats.org/officeDocument/2006/relationships/image" Target="../media/image336.png"/><Relationship Id="rId19" Type="http://schemas.openxmlformats.org/officeDocument/2006/relationships/image" Target="../media/image368.png"/><Relationship Id="rId4" Type="http://schemas.openxmlformats.org/officeDocument/2006/relationships/image" Target="../media/image335.png"/><Relationship Id="rId22" Type="http://schemas.openxmlformats.org/officeDocument/2006/relationships/image" Target="../media/image362.png"/></Relationships>
</file>

<file path=ppt/slides/_rels/slide96.xml.rels><?xml version="1.0" encoding="UTF-8" standalone="yes"?>
<Relationships xmlns="http://schemas.openxmlformats.org/package/2006/relationships"><Relationship Id="rId18" Type="http://schemas.openxmlformats.org/officeDocument/2006/relationships/image" Target="../media/image338.png"/><Relationship Id="rId3" Type="http://schemas.openxmlformats.org/officeDocument/2006/relationships/image" Target="../media/image361.png"/><Relationship Id="rId21" Type="http://schemas.openxmlformats.org/officeDocument/2006/relationships/image" Target="../media/image357.png"/><Relationship Id="rId2" Type="http://schemas.openxmlformats.org/officeDocument/2006/relationships/image" Target="../media/image365.png"/><Relationship Id="rId20" Type="http://schemas.openxmlformats.org/officeDocument/2006/relationships/image" Target="../media/image34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6.png"/><Relationship Id="rId19" Type="http://schemas.openxmlformats.org/officeDocument/2006/relationships/image" Target="../media/image370.png"/><Relationship Id="rId4" Type="http://schemas.openxmlformats.org/officeDocument/2006/relationships/image" Target="../media/image335.png"/><Relationship Id="rId22" Type="http://schemas.openxmlformats.org/officeDocument/2006/relationships/image" Target="../media/image362.png"/></Relationships>
</file>

<file path=ppt/slides/_rels/slide97.xml.rels><?xml version="1.0" encoding="UTF-8" standalone="yes"?>
<Relationships xmlns="http://schemas.openxmlformats.org/package/2006/relationships"><Relationship Id="rId18" Type="http://schemas.openxmlformats.org/officeDocument/2006/relationships/image" Target="../media/image338.png"/><Relationship Id="rId3" Type="http://schemas.openxmlformats.org/officeDocument/2006/relationships/image" Target="../media/image361.png"/><Relationship Id="rId21" Type="http://schemas.openxmlformats.org/officeDocument/2006/relationships/image" Target="../media/image357.png"/><Relationship Id="rId2" Type="http://schemas.openxmlformats.org/officeDocument/2006/relationships/image" Target="../media/image369.png"/><Relationship Id="rId20" Type="http://schemas.openxmlformats.org/officeDocument/2006/relationships/image" Target="../media/image34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6.png"/><Relationship Id="rId19" Type="http://schemas.openxmlformats.org/officeDocument/2006/relationships/image" Target="../media/image372.png"/><Relationship Id="rId4" Type="http://schemas.openxmlformats.org/officeDocument/2006/relationships/image" Target="../media/image335.png"/></Relationships>
</file>

<file path=ppt/slides/_rels/slide98.xml.rels><?xml version="1.0" encoding="UTF-8" standalone="yes"?>
<Relationships xmlns="http://schemas.openxmlformats.org/package/2006/relationships"><Relationship Id="rId18" Type="http://schemas.openxmlformats.org/officeDocument/2006/relationships/image" Target="../media/image338.png"/><Relationship Id="rId3" Type="http://schemas.openxmlformats.org/officeDocument/2006/relationships/image" Target="../media/image361.png"/><Relationship Id="rId2" Type="http://schemas.openxmlformats.org/officeDocument/2006/relationships/image" Target="../media/image371.png"/><Relationship Id="rId20" Type="http://schemas.openxmlformats.org/officeDocument/2006/relationships/image" Target="../media/image37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6.png"/><Relationship Id="rId19" Type="http://schemas.openxmlformats.org/officeDocument/2006/relationships/image" Target="../media/image373.png"/><Relationship Id="rId4" Type="http://schemas.openxmlformats.org/officeDocument/2006/relationships/image" Target="../media/image335.pn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1.png"/><Relationship Id="rId2" Type="http://schemas.openxmlformats.org/officeDocument/2006/relationships/image" Target="../media/image37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5.png"/><Relationship Id="rId5" Type="http://schemas.openxmlformats.org/officeDocument/2006/relationships/image" Target="../media/image336.png"/><Relationship Id="rId4" Type="http://schemas.openxmlformats.org/officeDocument/2006/relationships/image" Target="../media/image37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534BE2-80DA-4241-AF62-CB1542C6336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GB" sz="4000" dirty="0"/>
              <a:t>Intelligent Agents:</a:t>
            </a:r>
            <a:br>
              <a:rPr lang="en-GB" sz="4000" dirty="0"/>
            </a:br>
            <a:r>
              <a:rPr lang="en-GB" sz="4000" dirty="0"/>
              <a:t>Web-mining Agents</a:t>
            </a:r>
            <a:br>
              <a:rPr lang="en-GB" sz="4000" dirty="0"/>
            </a:br>
            <a:br>
              <a:rPr lang="en-GB" sz="4400" dirty="0"/>
            </a:br>
            <a:r>
              <a:rPr lang="en-GB" sz="5300" dirty="0"/>
              <a:t>Probabilistic Graphical Models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6884F53-43C7-8041-BB5E-42EFDC745B7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GB" sz="3200" dirty="0"/>
              <a:t>Lifted Inference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05C149E-328F-5146-8520-C7F601EE373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Tanya Braun</a:t>
            </a:r>
          </a:p>
        </p:txBody>
      </p:sp>
    </p:spTree>
    <p:extLst>
      <p:ext uri="{BB962C8B-B14F-4D97-AF65-F5344CB8AC3E}">
        <p14:creationId xmlns:p14="http://schemas.microsoft.com/office/powerpoint/2010/main" val="2427541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3AE380-1218-D545-9672-6D8A6EECB1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Preconditions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5C90340-5946-5A43-9A77-684B5489047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GB" dirty="0"/>
                  <a:t>For summing out PRV </a:t>
                </a:r>
                <a14:m>
                  <m:oMath xmlns:m="http://schemas.openxmlformats.org/officeDocument/2006/math">
                    <m:r>
                      <a:rPr lang="en-GB" i="1" dirty="0" smtClean="0"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en-GB" dirty="0"/>
                  <a:t> in parfactor </a:t>
                </a:r>
                <a:br>
                  <a:rPr lang="de-DE" b="0" i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</a:b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𝑔</m:t>
                    </m:r>
                    <m:r>
                      <a:rPr lang="de-DE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GB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ctrlP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𝒜</m:t>
                            </m:r>
                          </m:e>
                        </m:d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|</m:t>
                        </m:r>
                        <m:d>
                          <m:dPr>
                            <m:ctrlP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𝒳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de-DE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𝐶</m:t>
                                </m:r>
                              </m:e>
                              <m:sub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𝒳</m:t>
                                </m:r>
                              </m:sub>
                            </m:sSub>
                          </m:e>
                        </m:d>
                      </m:sub>
                    </m:sSub>
                  </m:oMath>
                </a14:m>
                <a:endParaRPr lang="en-GB" dirty="0"/>
              </a:p>
              <a:p>
                <a:pPr marL="514350" indent="-514350">
                  <a:buFont typeface="+mj-lt"/>
                  <a:buAutoNum type="arabicPeriod" startAt="2"/>
                </a:pPr>
                <a:r>
                  <a:rPr lang="en-GB" dirty="0"/>
                  <a:t>PRV </a:t>
                </a:r>
                <a14:m>
                  <m:oMath xmlns:m="http://schemas.openxmlformats.org/officeDocument/2006/math">
                    <m:r>
                      <a:rPr lang="en-GB" i="1" dirty="0"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en-GB" dirty="0"/>
                  <a:t> contains all logvars that are not singleton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𝒳</m:t>
                        </m:r>
                      </m:sub>
                    </m:sSub>
                  </m:oMath>
                </a14:m>
                <a:r>
                  <a:rPr lang="en-GB" dirty="0"/>
                  <a:t>, i.e.,</a:t>
                </a:r>
                <a:endParaRPr lang="de-DE" b="0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∀</m:t>
                      </m:r>
                      <m:r>
                        <a:rPr lang="de-DE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𝑋</m:t>
                      </m:r>
                      <m:r>
                        <a:rPr lang="de-DE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</m:t>
                      </m:r>
                      <m:d>
                        <m:dPr>
                          <m:begChr m:val="{"/>
                          <m:endChr m:val="}"/>
                          <m:ctrlP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𝑋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| </m:t>
                          </m:r>
                          <m:d>
                            <m:dPr>
                              <m:begChr m:val="|"/>
                              <m:endChr m:val="|"/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de-DE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𝜋</m:t>
                                  </m:r>
                                </m:e>
                                <m:sub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𝑋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de-DE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de-DE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𝐶</m:t>
                                      </m:r>
                                    </m:e>
                                    <m:sub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𝒳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&gt;1</m:t>
                          </m:r>
                        </m:e>
                      </m:d>
                      <m:r>
                        <a:rPr lang="de-DE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:</m:t>
                      </m:r>
                    </m:oMath>
                  </m:oMathPara>
                </a14:m>
                <a:endParaRPr lang="de-DE" b="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𝑋</m:t>
                      </m:r>
                      <m:r>
                        <a:rPr lang="de-DE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</m:t>
                      </m:r>
                      <m:r>
                        <a:rPr lang="de-DE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𝑙𝑣</m:t>
                      </m:r>
                      <m:d>
                        <m:dPr>
                          <m:ctrlP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</m:e>
                      </m:d>
                    </m:oMath>
                  </m:oMathPara>
                </a14:m>
                <a:endParaRPr lang="en-GB" dirty="0"/>
              </a:p>
              <a:p>
                <a:pPr lvl="1"/>
                <a:r>
                  <a:rPr lang="en-GB" dirty="0"/>
                  <a:t>If singleton: could ground logvar and remove it from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𝑔</m:t>
                    </m:r>
                  </m:oMath>
                </a14:m>
                <a:endParaRPr lang="en-GB" dirty="0"/>
              </a:p>
              <a:p>
                <a:pPr lvl="1"/>
                <a:r>
                  <a:rPr lang="en-GB" dirty="0"/>
                  <a:t>E.g., </a:t>
                </a:r>
                <a14:m>
                  <m:oMath xmlns:m="http://schemas.openxmlformats.org/officeDocument/2006/math">
                    <m:r>
                      <a:rPr lang="en-GB" i="1" dirty="0" smtClean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de-DE" b="0" i="1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de-DE" b="0" i="1" dirty="0" smtClean="0">
                        <a:latin typeface="Cambria Math" panose="02040503050406030204" pitchFamily="18" charset="0"/>
                      </a:rPr>
                      <m:t>𝐸𝑝𝑖𝑑</m:t>
                    </m:r>
                  </m:oMath>
                </a14:m>
                <a:r>
                  <a:rPr lang="de-DE" b="0" dirty="0"/>
                  <a:t>?</a:t>
                </a:r>
              </a:p>
              <a:p>
                <a:pPr lvl="2"/>
                <a14:m>
                  <m:oMath xmlns:m="http://schemas.openxmlformats.org/officeDocument/2006/math"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𝒳</m:t>
                        </m:r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𝐶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𝒳</m:t>
                            </m:r>
                          </m:sub>
                        </m:sSub>
                      </m:e>
                    </m:d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ctrlP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d>
                          <m:dPr>
                            <m:begChr m:val="{"/>
                            <m:endChr m:val="}"/>
                            <m:ctrlP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d>
                              <m:dPr>
                                <m:ctrlPr>
                                  <a:rPr lang="de-DE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</m:d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,…,</m:t>
                            </m:r>
                            <m:d>
                              <m:dPr>
                                <m:ctrlPr>
                                  <a:rPr lang="de-DE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𝑛</m:t>
                                    </m:r>
                                  </m:sub>
                                </m:sSub>
                              </m:e>
                            </m:d>
                          </m:e>
                        </m:d>
                      </m:e>
                    </m:d>
                  </m:oMath>
                </a14:m>
                <a:endParaRPr lang="en-GB" dirty="0"/>
              </a:p>
              <a:p>
                <a:pPr lvl="2"/>
                <a14:m>
                  <m:oMath xmlns:m="http://schemas.openxmlformats.org/officeDocument/2006/math">
                    <m:r>
                      <a:rPr lang="de-DE" i="1" dirty="0">
                        <a:latin typeface="Cambria Math" panose="02040503050406030204" pitchFamily="18" charset="0"/>
                      </a:rPr>
                      <m:t>𝐸𝑝𝑖𝑑</m:t>
                    </m:r>
                    <m:r>
                      <a:rPr lang="de-DE" i="1" dirty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GB" dirty="0"/>
                  <a:t>does not contain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𝑋</m:t>
                    </m:r>
                  </m:oMath>
                </a14:m>
                <a:endParaRPr lang="en-GB" dirty="0"/>
              </a:p>
              <a:p>
                <a:pPr lvl="2"/>
                <a:r>
                  <a:rPr lang="en-GB" dirty="0"/>
                  <a:t>Cannot eliminate </a:t>
                </a:r>
                <a14:m>
                  <m:oMath xmlns:m="http://schemas.openxmlformats.org/officeDocument/2006/math">
                    <m:r>
                      <a:rPr lang="de-DE" i="1" dirty="0">
                        <a:latin typeface="Cambria Math" panose="02040503050406030204" pitchFamily="18" charset="0"/>
                      </a:rPr>
                      <m:t>𝐸𝑝𝑖𝑑</m:t>
                    </m:r>
                  </m:oMath>
                </a14:m>
                <a:r>
                  <a:rPr lang="en-GB" dirty="0"/>
                  <a:t> </a:t>
                </a:r>
                <a:br>
                  <a:rPr lang="en-GB" dirty="0"/>
                </a:br>
                <a:r>
                  <a:rPr lang="en-GB" dirty="0"/>
                  <a:t>before </a:t>
                </a:r>
                <a14:m>
                  <m:oMath xmlns:m="http://schemas.openxmlformats.org/officeDocument/2006/math">
                    <m:r>
                      <a:rPr lang="de-DE" i="1" dirty="0">
                        <a:latin typeface="Cambria Math" panose="02040503050406030204" pitchFamily="18" charset="0"/>
                      </a:rPr>
                      <m:t>𝑆𝑖𝑐𝑘</m:t>
                    </m:r>
                    <m:d>
                      <m:d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</m:d>
                  </m:oMath>
                </a14:m>
                <a:endParaRPr lang="en-GB" dirty="0"/>
              </a:p>
              <a:p>
                <a:pPr lvl="3"/>
                <a:r>
                  <a:rPr lang="en-GB" dirty="0"/>
                  <a:t>Equivalent to ground case</a:t>
                </a:r>
              </a:p>
              <a:p>
                <a:pPr lvl="1"/>
                <a:endParaRPr lang="en-GB" dirty="0"/>
              </a:p>
              <a:p>
                <a:pPr lvl="1"/>
                <a:endParaRPr lang="en-GB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5C90340-5946-5A43-9A77-684B5489047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11"/>
                <a:stretch>
                  <a:fillRect l="-1608" t="-1768" b="-126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DFD430-04C9-E84C-81B3-B54C1C082C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10</a:t>
            </a:fld>
            <a:endParaRPr lang="en-GB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F18A80F4-9A49-EF4F-A19D-77525FB93E35}"/>
              </a:ext>
            </a:extLst>
          </p:cNvPr>
          <p:cNvGrpSpPr/>
          <p:nvPr/>
        </p:nvGrpSpPr>
        <p:grpSpPr>
          <a:xfrm>
            <a:off x="6242186" y="4474423"/>
            <a:ext cx="1120628" cy="1590638"/>
            <a:chOff x="6254283" y="3256865"/>
            <a:chExt cx="1120628" cy="159063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AFA81923-AE37-904F-BCF7-37AE5CF4B1F0}"/>
                    </a:ext>
                  </a:extLst>
                </p:cNvPr>
                <p:cNvSpPr txBox="1"/>
                <p:nvPr/>
              </p:nvSpPr>
              <p:spPr>
                <a:xfrm>
                  <a:off x="6492995" y="3256865"/>
                  <a:ext cx="648000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de-DE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𝐸𝑝𝑖𝑑</m:t>
                        </m:r>
                      </m:oMath>
                    </m:oMathPara>
                  </a14:m>
                  <a:endParaRPr lang="en-GB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AFA81923-AE37-904F-BCF7-37AE5CF4B1F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492995" y="3256865"/>
                  <a:ext cx="648000" cy="389513"/>
                </a:xfrm>
                <a:prstGeom prst="ellipse">
                  <a:avLst/>
                </a:prstGeom>
                <a:blipFill>
                  <a:blip r:embed="rId3"/>
                  <a:stretch>
                    <a:fillRect l="-1887" r="-3774" b="-6061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407EFD72-695C-DC44-B4DA-BE4686C9FB8F}"/>
                    </a:ext>
                  </a:extLst>
                </p:cNvPr>
                <p:cNvSpPr txBox="1"/>
                <p:nvPr/>
              </p:nvSpPr>
              <p:spPr>
                <a:xfrm>
                  <a:off x="6254283" y="4457990"/>
                  <a:ext cx="1120628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solidFill>
                              <a:schemeClr val="accent1"/>
                            </a:solidFill>
                            <a:latin typeface="Cambria Math" charset="0"/>
                          </a:rPr>
                          <m:t>𝑆𝑖𝑐𝑘</m:t>
                        </m:r>
                        <m:r>
                          <a:rPr lang="de-DE" b="0" i="1" smtClean="0">
                            <a:solidFill>
                              <a:schemeClr val="accent1"/>
                            </a:solidFill>
                            <a:latin typeface="Cambria Math" charset="0"/>
                          </a:rPr>
                          <m:t>(</m:t>
                        </m:r>
                        <m:r>
                          <a:rPr lang="de-DE" b="0" i="1" smtClean="0">
                            <a:solidFill>
                              <a:schemeClr val="accent1"/>
                            </a:solidFill>
                            <a:latin typeface="Cambria Math" charset="0"/>
                          </a:rPr>
                          <m:t>𝑋</m:t>
                        </m:r>
                        <m:r>
                          <a:rPr lang="de-DE" b="0" i="1" smtClean="0">
                            <a:solidFill>
                              <a:schemeClr val="accent1"/>
                            </a:solidFill>
                            <a:latin typeface="Cambria Math" charset="0"/>
                          </a:rPr>
                          <m:t>)</m:t>
                        </m:r>
                      </m:oMath>
                    </m:oMathPara>
                  </a14:m>
                  <a:endParaRPr lang="en-GB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92" name="TextBox 91">
                  <a:extLst>
                    <a:ext uri="{FF2B5EF4-FFF2-40B4-BE49-F238E27FC236}">
                      <a16:creationId xmlns:a16="http://schemas.microsoft.com/office/drawing/2014/main" id="{B2C32A5F-6287-9241-B4A3-17A34C41191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254283" y="4457990"/>
                  <a:ext cx="1120628" cy="389513"/>
                </a:xfrm>
                <a:prstGeom prst="ellipse">
                  <a:avLst/>
                </a:prstGeom>
                <a:blipFill>
                  <a:blip r:embed="rId9"/>
                  <a:stretch>
                    <a:fillRect b="-6061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9E61156C-52C0-7943-960A-A60567DEBFD8}"/>
                </a:ext>
              </a:extLst>
            </p:cNvPr>
            <p:cNvCxnSpPr>
              <a:cxnSpLocks/>
              <a:stCxn id="12" idx="0"/>
              <a:endCxn id="6" idx="4"/>
            </p:cNvCxnSpPr>
            <p:nvPr/>
          </p:nvCxnSpPr>
          <p:spPr>
            <a:xfrm flipV="1">
              <a:off x="6815655" y="3646378"/>
              <a:ext cx="1340" cy="33525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FB0C0765-D13F-1B4B-96C2-85615C154306}"/>
                </a:ext>
              </a:extLst>
            </p:cNvPr>
            <p:cNvCxnSpPr>
              <a:cxnSpLocks/>
              <a:stCxn id="12" idx="2"/>
              <a:endCxn id="7" idx="0"/>
            </p:cNvCxnSpPr>
            <p:nvPr/>
          </p:nvCxnSpPr>
          <p:spPr>
            <a:xfrm flipH="1">
              <a:off x="6814597" y="4125628"/>
              <a:ext cx="1058" cy="33236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625E7334-846D-C449-889D-C75DD1D870B4}"/>
                </a:ext>
              </a:extLst>
            </p:cNvPr>
            <p:cNvGrpSpPr/>
            <p:nvPr/>
          </p:nvGrpSpPr>
          <p:grpSpPr>
            <a:xfrm>
              <a:off x="6519796" y="3935548"/>
              <a:ext cx="413939" cy="357698"/>
              <a:chOff x="6519796" y="3935548"/>
              <a:chExt cx="413939" cy="357698"/>
            </a:xfrm>
          </p:grpSpPr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04F42283-2191-D24E-BBAE-38727D1D924D}"/>
                  </a:ext>
                </a:extLst>
              </p:cNvPr>
              <p:cNvSpPr/>
              <p:nvPr/>
            </p:nvSpPr>
            <p:spPr>
              <a:xfrm>
                <a:off x="6697575" y="3935548"/>
                <a:ext cx="144000" cy="144000"/>
              </a:xfrm>
              <a:prstGeom prst="rect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accent1"/>
                  </a:solidFill>
                </a:endParaRPr>
              </a:p>
            </p:txBody>
          </p: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31A25D70-541C-3140-9B20-D4CA51E12A97}"/>
                  </a:ext>
                </a:extLst>
              </p:cNvPr>
              <p:cNvSpPr/>
              <p:nvPr/>
            </p:nvSpPr>
            <p:spPr>
              <a:xfrm>
                <a:off x="6743655" y="3981628"/>
                <a:ext cx="144000" cy="144000"/>
              </a:xfrm>
              <a:prstGeom prst="rect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accent1"/>
                  </a:solidFill>
                </a:endParaRPr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26C2747A-65DD-0E4C-A373-2D99426D4B69}"/>
                  </a:ext>
                </a:extLst>
              </p:cNvPr>
              <p:cNvSpPr/>
              <p:nvPr/>
            </p:nvSpPr>
            <p:spPr>
              <a:xfrm>
                <a:off x="6789735" y="4027708"/>
                <a:ext cx="144000" cy="144000"/>
              </a:xfrm>
              <a:prstGeom prst="rect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accent1"/>
                  </a:solidFill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4" name="TextBox 13">
                    <a:extLst>
                      <a:ext uri="{FF2B5EF4-FFF2-40B4-BE49-F238E27FC236}">
                        <a16:creationId xmlns:a16="http://schemas.microsoft.com/office/drawing/2014/main" id="{E063AB24-E890-6441-B747-96E58E082232}"/>
                      </a:ext>
                    </a:extLst>
                  </p:cNvPr>
                  <p:cNvSpPr txBox="1"/>
                  <p:nvPr/>
                </p:nvSpPr>
                <p:spPr>
                  <a:xfrm>
                    <a:off x="6519796" y="4016247"/>
                    <a:ext cx="214931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oMath>
                      </m:oMathPara>
                    </a14:m>
                    <a:endParaRPr lang="en-GB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4" name="TextBox 13">
                    <a:extLst>
                      <a:ext uri="{FF2B5EF4-FFF2-40B4-BE49-F238E27FC236}">
                        <a16:creationId xmlns:a16="http://schemas.microsoft.com/office/drawing/2014/main" id="{E063AB24-E890-6441-B747-96E58E082232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519796" y="4016247"/>
                    <a:ext cx="214931" cy="276999"/>
                  </a:xfrm>
                  <a:prstGeom prst="rect">
                    <a:avLst/>
                  </a:prstGeom>
                  <a:blipFill>
                    <a:blip r:embed="rId10"/>
                    <a:stretch>
                      <a:fillRect l="-27778" r="-33333" b="-30435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</p:spTree>
    <p:extLst>
      <p:ext uri="{BB962C8B-B14F-4D97-AF65-F5344CB8AC3E}">
        <p14:creationId xmlns:p14="http://schemas.microsoft.com/office/powerpoint/2010/main" val="2190388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89A15C-170C-434E-B4EE-4CD472FA43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LVE: Example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F56858B-6482-C249-BB94-286A760927A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GB" dirty="0"/>
                  <a:t>Eliminate all non-query terms</a:t>
                </a:r>
              </a:p>
              <a:p>
                <a:pPr lvl="1"/>
                <a:r>
                  <a:rPr lang="en-GB" dirty="0"/>
                  <a:t>PRVs fulfilling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GB" i="0" smtClean="0">
                        <a:latin typeface="Cambria Math" panose="02040503050406030204" pitchFamily="18" charset="0"/>
                      </a:rPr>
                      <m:t>sum</m:t>
                    </m:r>
                    <m:r>
                      <m:rPr>
                        <m:nor/>
                      </m:rPr>
                      <a:rPr lang="en-GB" i="0" smtClean="0">
                        <a:latin typeface="Cambria Math" panose="02040503050406030204" pitchFamily="18" charset="0"/>
                      </a:rPr>
                      <m:t>−</m:t>
                    </m:r>
                    <m:r>
                      <m:rPr>
                        <m:nor/>
                      </m:rPr>
                      <a:rPr lang="en-GB" i="0" smtClean="0">
                        <a:latin typeface="Cambria Math" panose="02040503050406030204" pitchFamily="18" charset="0"/>
                      </a:rPr>
                      <m:t>out</m:t>
                    </m:r>
                  </m:oMath>
                </a14:m>
                <a:r>
                  <a:rPr lang="en-GB" dirty="0"/>
                  <a:t> preconditions:</a:t>
                </a:r>
              </a:p>
              <a:p>
                <a:pPr lvl="2"/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#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𝐷</m:t>
                        </m:r>
                      </m:sub>
                    </m:sSub>
                    <m:d>
                      <m:dPr>
                        <m:begChr m:val="["/>
                        <m:endChr m:val="]"/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𝑁𝑎𝑡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</m:d>
                      </m:e>
                    </m:d>
                  </m:oMath>
                </a14:m>
                <a:endParaRPr lang="en-GB" dirty="0"/>
              </a:p>
              <a:p>
                <a:pPr lvl="3"/>
                <a:r>
                  <a:rPr lang="en-GB" dirty="0"/>
                  <a:t>Yields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de-DE" i="1">
                            <a:latin typeface="Cambria Math" charset="0"/>
                          </a:rPr>
                          <m:t>1</m:t>
                        </m:r>
                      </m:sub>
                      <m:sup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′′</m:t>
                        </m:r>
                      </m:sup>
                    </m:sSubSup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𝐸𝑝𝑖𝑑</m:t>
                        </m:r>
                      </m:e>
                    </m:d>
                  </m:oMath>
                </a14:m>
                <a:r>
                  <a:rPr lang="en-GB" dirty="0"/>
                  <a:t> ➝ size: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2</m:t>
                    </m:r>
                  </m:oMath>
                </a14:m>
                <a:endParaRPr lang="en-GB" dirty="0"/>
              </a:p>
              <a:p>
                <a:pPr lvl="2"/>
                <a:endParaRPr lang="en-GB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F56858B-6482-C249-BB94-286A760927A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447" t="-176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EF2928-EE25-7E47-AC0D-4AF89362B5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100</a:t>
            </a:fld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7043233-DBD2-2340-A74F-E8A596F37234}"/>
                  </a:ext>
                </a:extLst>
              </p:cNvPr>
              <p:cNvSpPr txBox="1"/>
              <p:nvPr/>
            </p:nvSpPr>
            <p:spPr>
              <a:xfrm>
                <a:off x="6179380" y="4948275"/>
                <a:ext cx="648000" cy="389513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 charset="0"/>
                        </a:rPr>
                        <m:t>𝐸𝑝𝑖𝑑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7043233-DBD2-2340-A74F-E8A596F372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79380" y="4948275"/>
                <a:ext cx="648000" cy="389513"/>
              </a:xfrm>
              <a:prstGeom prst="ellipse">
                <a:avLst/>
              </a:prstGeom>
              <a:blipFill>
                <a:blip r:embed="rId3"/>
                <a:stretch>
                  <a:fillRect l="-1887" r="-1887" b="-6250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F02AEB7D-5F14-234A-97DD-4E969F5793AC}"/>
                  </a:ext>
                </a:extLst>
              </p:cNvPr>
              <p:cNvSpPr txBox="1"/>
              <p:nvPr/>
            </p:nvSpPr>
            <p:spPr>
              <a:xfrm>
                <a:off x="4376781" y="4330685"/>
                <a:ext cx="1557699" cy="389513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#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latin typeface="Cambria Math" charset="0"/>
                            </a:rPr>
                            <m:t>𝑁𝑎𝑡</m:t>
                          </m:r>
                          <m:d>
                            <m:d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F02AEB7D-5F14-234A-97DD-4E969F5793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76781" y="4330685"/>
                <a:ext cx="1557699" cy="389513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B19D927-3618-8846-8A3F-723628C8A787}"/>
              </a:ext>
            </a:extLst>
          </p:cNvPr>
          <p:cNvCxnSpPr>
            <a:cxnSpLocks/>
            <a:stCxn id="7" idx="6"/>
            <a:endCxn id="33" idx="1"/>
          </p:cNvCxnSpPr>
          <p:nvPr/>
        </p:nvCxnSpPr>
        <p:spPr>
          <a:xfrm>
            <a:off x="5934480" y="4525442"/>
            <a:ext cx="499132" cy="110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0F221846-4F97-6241-AA10-DC49E6EDAD41}"/>
              </a:ext>
            </a:extLst>
          </p:cNvPr>
          <p:cNvCxnSpPr>
            <a:cxnSpLocks/>
            <a:stCxn id="6" idx="0"/>
            <a:endCxn id="33" idx="2"/>
          </p:cNvCxnSpPr>
          <p:nvPr/>
        </p:nvCxnSpPr>
        <p:spPr>
          <a:xfrm flipV="1">
            <a:off x="6503380" y="4598550"/>
            <a:ext cx="2232" cy="34972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711771E-9BE0-F74B-9DBB-70C66261E403}"/>
              </a:ext>
            </a:extLst>
          </p:cNvPr>
          <p:cNvGrpSpPr/>
          <p:nvPr/>
        </p:nvGrpSpPr>
        <p:grpSpPr>
          <a:xfrm>
            <a:off x="6387532" y="4408470"/>
            <a:ext cx="545811" cy="393368"/>
            <a:chOff x="6669977" y="2717060"/>
            <a:chExt cx="545811" cy="393368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ACB94563-2161-4F44-A807-F6F88A9A3BBA}"/>
                </a:ext>
              </a:extLst>
            </p:cNvPr>
            <p:cNvSpPr/>
            <p:nvPr/>
          </p:nvSpPr>
          <p:spPr>
            <a:xfrm>
              <a:off x="6669977" y="2717060"/>
              <a:ext cx="144000" cy="144000"/>
            </a:xfrm>
            <a:prstGeom prst="rect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CA74B7BF-9302-6A45-A6F8-E293F7EA1D23}"/>
                </a:ext>
              </a:extLst>
            </p:cNvPr>
            <p:cNvSpPr/>
            <p:nvPr/>
          </p:nvSpPr>
          <p:spPr>
            <a:xfrm>
              <a:off x="6716057" y="2763140"/>
              <a:ext cx="144000" cy="144000"/>
            </a:xfrm>
            <a:prstGeom prst="rect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AA3B0BC7-A27A-DD4D-8FE5-B54EA74F32A6}"/>
                </a:ext>
              </a:extLst>
            </p:cNvPr>
            <p:cNvSpPr/>
            <p:nvPr/>
          </p:nvSpPr>
          <p:spPr>
            <a:xfrm>
              <a:off x="6762137" y="2809220"/>
              <a:ext cx="144000" cy="144000"/>
            </a:xfrm>
            <a:prstGeom prst="rect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DACFA8C8-84FD-4E46-A555-EE3EE4B4BC0B}"/>
                    </a:ext>
                  </a:extLst>
                </p:cNvPr>
                <p:cNvSpPr txBox="1"/>
                <p:nvPr/>
              </p:nvSpPr>
              <p:spPr>
                <a:xfrm>
                  <a:off x="6903780" y="2833429"/>
                  <a:ext cx="312008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de-DE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charset="0"/>
                              </a:rPr>
                              <m:t>1</m:t>
                            </m:r>
                          </m:sub>
                          <m:sup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′</m:t>
                            </m:r>
                          </m:sup>
                        </m:sSubSup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DACFA8C8-84FD-4E46-A555-EE3EE4B4BC0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03780" y="2833429"/>
                  <a:ext cx="312008" cy="276999"/>
                </a:xfrm>
                <a:prstGeom prst="rect">
                  <a:avLst/>
                </a:prstGeom>
                <a:blipFill>
                  <a:blip r:embed="rId5"/>
                  <a:stretch>
                    <a:fillRect l="-19231" r="-3846" b="-30435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50" name="Rectangle 49">
            <a:extLst>
              <a:ext uri="{FF2B5EF4-FFF2-40B4-BE49-F238E27FC236}">
                <a16:creationId xmlns:a16="http://schemas.microsoft.com/office/drawing/2014/main" id="{9E786849-4504-6345-87A7-984FD1AEE3F9}"/>
              </a:ext>
            </a:extLst>
          </p:cNvPr>
          <p:cNvSpPr/>
          <p:nvPr/>
        </p:nvSpPr>
        <p:spPr>
          <a:xfrm>
            <a:off x="1836601" y="2032759"/>
            <a:ext cx="3034502" cy="618309"/>
          </a:xfrm>
          <a:prstGeom prst="rect">
            <a:avLst/>
          </a:prstGeom>
          <a:solidFill>
            <a:srgbClr val="C00000">
              <a:alpha val="15000"/>
            </a:srgbClr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4B5EDB76-052D-4B40-84E0-E1CD1926DF8C}"/>
              </a:ext>
            </a:extLst>
          </p:cNvPr>
          <p:cNvSpPr txBox="1"/>
          <p:nvPr/>
        </p:nvSpPr>
        <p:spPr>
          <a:xfrm>
            <a:off x="7800641" y="2157247"/>
            <a:ext cx="1039129" cy="369332"/>
          </a:xfrm>
          <a:prstGeom prst="rect">
            <a:avLst/>
          </a:prstGeom>
          <a:solidFill>
            <a:srgbClr val="C0000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GB" dirty="0"/>
              <a:t>Only one</a:t>
            </a:r>
          </a:p>
        </p:txBody>
      </p: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5E42526B-EE93-4844-B083-8226276DA3E5}"/>
              </a:ext>
            </a:extLst>
          </p:cNvPr>
          <p:cNvCxnSpPr>
            <a:cxnSpLocks/>
            <a:stCxn id="52" idx="1"/>
            <a:endCxn id="50" idx="3"/>
          </p:cNvCxnSpPr>
          <p:nvPr/>
        </p:nvCxnSpPr>
        <p:spPr>
          <a:xfrm flipH="1">
            <a:off x="4871103" y="2341913"/>
            <a:ext cx="2929538" cy="1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6A8DBB44-1CAF-F249-9EB7-E4635113F1EB}"/>
              </a:ext>
            </a:extLst>
          </p:cNvPr>
          <p:cNvSpPr txBox="1"/>
          <p:nvPr/>
        </p:nvSpPr>
        <p:spPr>
          <a:xfrm>
            <a:off x="2276147" y="5527987"/>
            <a:ext cx="2969403" cy="64633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GB" dirty="0"/>
              <a:t>No uncounted logvars left</a:t>
            </a:r>
            <a:br>
              <a:rPr lang="en-GB" dirty="0"/>
            </a:br>
            <a:r>
              <a:rPr lang="en-GB" dirty="0"/>
              <a:t>(basically standard VE + CRVs)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A379803B-1A64-BA44-BC10-3BC01D8E830F}"/>
                  </a:ext>
                </a:extLst>
              </p:cNvPr>
              <p:cNvSpPr txBox="1"/>
              <p:nvPr/>
            </p:nvSpPr>
            <p:spPr>
              <a:xfrm>
                <a:off x="2753056" y="4948274"/>
                <a:ext cx="1660151" cy="389513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solidFill>
                            <a:schemeClr val="accent1"/>
                          </a:solidFill>
                          <a:latin typeface="Cambria Math" charset="0"/>
                        </a:rPr>
                        <m:t>𝑇𝑟𝑎𝑣𝑒𝑙</m:t>
                      </m:r>
                      <m:d>
                        <m:dPr>
                          <m:ctrlPr>
                            <a:rPr lang="de-DE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𝑒𝑣𝑒</m:t>
                          </m:r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A379803B-1A64-BA44-BC10-3BC01D8E83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53056" y="4948274"/>
                <a:ext cx="1660151" cy="389513"/>
              </a:xfrm>
              <a:prstGeom prst="ellipse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0E0AD3B0-7B11-6649-B9A1-02DC8EF4E1F9}"/>
              </a:ext>
            </a:extLst>
          </p:cNvPr>
          <p:cNvCxnSpPr>
            <a:cxnSpLocks/>
            <a:stCxn id="29" idx="6"/>
            <a:endCxn id="36" idx="1"/>
          </p:cNvCxnSpPr>
          <p:nvPr/>
        </p:nvCxnSpPr>
        <p:spPr>
          <a:xfrm>
            <a:off x="4413207" y="5143031"/>
            <a:ext cx="553761" cy="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ED6446F6-52EA-CF47-9938-00F786E7B937}"/>
              </a:ext>
            </a:extLst>
          </p:cNvPr>
          <p:cNvCxnSpPr>
            <a:cxnSpLocks/>
            <a:stCxn id="36" idx="3"/>
            <a:endCxn id="6" idx="2"/>
          </p:cNvCxnSpPr>
          <p:nvPr/>
        </p:nvCxnSpPr>
        <p:spPr>
          <a:xfrm>
            <a:off x="5110968" y="5143032"/>
            <a:ext cx="106841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ectangle 35">
            <a:extLst>
              <a:ext uri="{FF2B5EF4-FFF2-40B4-BE49-F238E27FC236}">
                <a16:creationId xmlns:a16="http://schemas.microsoft.com/office/drawing/2014/main" id="{4D8B4023-A50A-C444-85E6-804A7CAF9CBA}"/>
              </a:ext>
            </a:extLst>
          </p:cNvPr>
          <p:cNvSpPr/>
          <p:nvPr/>
        </p:nvSpPr>
        <p:spPr>
          <a:xfrm>
            <a:off x="4966968" y="5071032"/>
            <a:ext cx="144000" cy="144000"/>
          </a:xfrm>
          <a:prstGeom prst="rect">
            <a:avLst/>
          </a:prstGeom>
          <a:solidFill>
            <a:schemeClr val="tx2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0D6D837C-6321-E044-958B-427DB36D0351}"/>
                  </a:ext>
                </a:extLst>
              </p:cNvPr>
              <p:cNvSpPr txBox="1"/>
              <p:nvPr/>
            </p:nvSpPr>
            <p:spPr>
              <a:xfrm>
                <a:off x="4835699" y="4751368"/>
                <a:ext cx="41511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  <m:r>
                            <a:rPr lang="en-GB" i="1">
                              <a:latin typeface="Cambria Math" charset="0"/>
                            </a:rPr>
                            <m:t>3</m:t>
                          </m:r>
                        </m:sub>
                        <m:sup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𝑒</m:t>
                          </m:r>
                          <m: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0D6D837C-6321-E044-958B-427DB36D035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5699" y="4751368"/>
                <a:ext cx="415114" cy="276999"/>
              </a:xfrm>
              <a:prstGeom prst="rect">
                <a:avLst/>
              </a:prstGeom>
              <a:blipFill>
                <a:blip r:embed="rId4"/>
                <a:stretch>
                  <a:fillRect l="-18182" r="-3030" b="-3043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34219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D0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50" grpId="0" animBg="1"/>
      <p:bldP spid="52" grpId="0" animBg="1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89A15C-170C-434E-B4EE-4CD472FA43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LVE: Example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F56858B-6482-C249-BB94-286A760927A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GB" dirty="0"/>
                  <a:t>Eliminate all non-query terms</a:t>
                </a:r>
              </a:p>
              <a:p>
                <a:pPr lvl="1"/>
                <a:r>
                  <a:rPr lang="en-GB" dirty="0"/>
                  <a:t>No PRVs fulfilling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GB" i="0" smtClean="0">
                        <a:latin typeface="Cambria Math" panose="02040503050406030204" pitchFamily="18" charset="0"/>
                      </a:rPr>
                      <m:t>sum</m:t>
                    </m:r>
                    <m:r>
                      <m:rPr>
                        <m:nor/>
                      </m:rPr>
                      <a:rPr lang="en-GB" i="0" smtClean="0">
                        <a:latin typeface="Cambria Math" panose="02040503050406030204" pitchFamily="18" charset="0"/>
                      </a:rPr>
                      <m:t>−</m:t>
                    </m:r>
                    <m:r>
                      <m:rPr>
                        <m:nor/>
                      </m:rPr>
                      <a:rPr lang="en-GB" i="0" smtClean="0">
                        <a:latin typeface="Cambria Math" panose="02040503050406030204" pitchFamily="18" charset="0"/>
                      </a:rPr>
                      <m:t>out</m:t>
                    </m:r>
                  </m:oMath>
                </a14:m>
                <a:r>
                  <a:rPr lang="en-GB" dirty="0"/>
                  <a:t> preconditions; others:</a:t>
                </a:r>
              </a:p>
              <a:p>
                <a:pPr lvl="2"/>
                <a:r>
                  <a:rPr lang="en-GB" dirty="0"/>
                  <a:t>Multiply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en-GB" i="1">
                            <a:latin typeface="Cambria Math" charset="0"/>
                          </a:rPr>
                          <m:t>1</m:t>
                        </m:r>
                      </m:sub>
                      <m:sup>
                        <m:r>
                          <a:rPr lang="en-GB" i="1">
                            <a:latin typeface="Cambria Math" panose="02040503050406030204" pitchFamily="18" charset="0"/>
                          </a:rPr>
                          <m:t>′′</m:t>
                        </m:r>
                      </m:sup>
                    </m:sSubSup>
                  </m:oMath>
                </a14:m>
                <a:r>
                  <a:rPr lang="en-GB" dirty="0"/>
                  <a:t> and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23</m:t>
                        </m:r>
                      </m:sub>
                      <m:sup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bSup>
                  </m:oMath>
                </a14:m>
                <a:endParaRPr lang="en-GB" dirty="0"/>
              </a:p>
              <a:p>
                <a:pPr lvl="3"/>
                <a:r>
                  <a:rPr lang="en-GB" dirty="0"/>
                  <a:t>Yields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en-GB" i="1">
                            <a:latin typeface="Cambria Math" charset="0"/>
                          </a:rPr>
                          <m:t>1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23</m:t>
                        </m:r>
                      </m:sub>
                      <m:sup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′′</m:t>
                        </m:r>
                      </m:sup>
                    </m:sSubSup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𝑇𝑟𝑎𝑣𝑒𝑙</m:t>
                        </m:r>
                        <m:d>
                          <m:d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𝑒𝑣𝑒</m:t>
                            </m:r>
                          </m:e>
                        </m:d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GB" i="1">
                            <a:latin typeface="Cambria Math" panose="02040503050406030204" pitchFamily="18" charset="0"/>
                          </a:rPr>
                          <m:t>𝐸𝑝𝑖𝑑</m:t>
                        </m:r>
                      </m:e>
                    </m:d>
                  </m:oMath>
                </a14:m>
                <a:r>
                  <a:rPr lang="en-GB" dirty="0"/>
                  <a:t> ➝ size: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4</m:t>
                    </m:r>
                  </m:oMath>
                </a14:m>
                <a:endParaRPr lang="en-GB" dirty="0"/>
              </a:p>
              <a:p>
                <a:pPr lvl="2"/>
                <a:endParaRPr lang="en-GB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F56858B-6482-C249-BB94-286A760927A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447" t="-176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EF2928-EE25-7E47-AC0D-4AF89362B5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101</a:t>
            </a:fld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7043233-DBD2-2340-A74F-E8A596F37234}"/>
                  </a:ext>
                </a:extLst>
              </p:cNvPr>
              <p:cNvSpPr txBox="1"/>
              <p:nvPr/>
            </p:nvSpPr>
            <p:spPr>
              <a:xfrm>
                <a:off x="6179380" y="4948275"/>
                <a:ext cx="648000" cy="389513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 charset="0"/>
                        </a:rPr>
                        <m:t>𝐸𝑝𝑖𝑑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7043233-DBD2-2340-A74F-E8A596F372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79380" y="4948275"/>
                <a:ext cx="648000" cy="389513"/>
              </a:xfrm>
              <a:prstGeom prst="ellipse">
                <a:avLst/>
              </a:prstGeom>
              <a:blipFill>
                <a:blip r:embed="rId3"/>
                <a:stretch>
                  <a:fillRect l="-1887" r="-1887" b="-6250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0F221846-4F97-6241-AA10-DC49E6EDAD41}"/>
              </a:ext>
            </a:extLst>
          </p:cNvPr>
          <p:cNvCxnSpPr>
            <a:cxnSpLocks/>
            <a:stCxn id="6" idx="0"/>
            <a:endCxn id="33" idx="2"/>
          </p:cNvCxnSpPr>
          <p:nvPr/>
        </p:nvCxnSpPr>
        <p:spPr>
          <a:xfrm flipV="1">
            <a:off x="6503380" y="4598550"/>
            <a:ext cx="2232" cy="34972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711771E-9BE0-F74B-9DBB-70C66261E403}"/>
              </a:ext>
            </a:extLst>
          </p:cNvPr>
          <p:cNvGrpSpPr/>
          <p:nvPr/>
        </p:nvGrpSpPr>
        <p:grpSpPr>
          <a:xfrm>
            <a:off x="6387532" y="4408470"/>
            <a:ext cx="581399" cy="393368"/>
            <a:chOff x="6669977" y="2717060"/>
            <a:chExt cx="581399" cy="393368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ACB94563-2161-4F44-A807-F6F88A9A3BBA}"/>
                </a:ext>
              </a:extLst>
            </p:cNvPr>
            <p:cNvSpPr/>
            <p:nvPr/>
          </p:nvSpPr>
          <p:spPr>
            <a:xfrm>
              <a:off x="6669977" y="2717060"/>
              <a:ext cx="144000" cy="144000"/>
            </a:xfrm>
            <a:prstGeom prst="rect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CA74B7BF-9302-6A45-A6F8-E293F7EA1D23}"/>
                </a:ext>
              </a:extLst>
            </p:cNvPr>
            <p:cNvSpPr/>
            <p:nvPr/>
          </p:nvSpPr>
          <p:spPr>
            <a:xfrm>
              <a:off x="6716057" y="2763140"/>
              <a:ext cx="144000" cy="144000"/>
            </a:xfrm>
            <a:prstGeom prst="rect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AA3B0BC7-A27A-DD4D-8FE5-B54EA74F32A6}"/>
                </a:ext>
              </a:extLst>
            </p:cNvPr>
            <p:cNvSpPr/>
            <p:nvPr/>
          </p:nvSpPr>
          <p:spPr>
            <a:xfrm>
              <a:off x="6762137" y="2809220"/>
              <a:ext cx="144000" cy="144000"/>
            </a:xfrm>
            <a:prstGeom prst="rect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DACFA8C8-84FD-4E46-A555-EE3EE4B4BC0B}"/>
                    </a:ext>
                  </a:extLst>
                </p:cNvPr>
                <p:cNvSpPr txBox="1"/>
                <p:nvPr/>
              </p:nvSpPr>
              <p:spPr>
                <a:xfrm>
                  <a:off x="6903780" y="2833429"/>
                  <a:ext cx="347596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de-DE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charset="0"/>
                              </a:rPr>
                              <m:t>1</m:t>
                            </m:r>
                          </m:sub>
                          <m:sup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′′</m:t>
                            </m:r>
                          </m:sup>
                        </m:sSubSup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DACFA8C8-84FD-4E46-A555-EE3EE4B4BC0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03780" y="2833429"/>
                  <a:ext cx="347596" cy="276999"/>
                </a:xfrm>
                <a:prstGeom prst="rect">
                  <a:avLst/>
                </a:prstGeom>
                <a:blipFill>
                  <a:blip r:embed="rId4"/>
                  <a:stretch>
                    <a:fillRect l="-17241" b="-30435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50" name="Rectangle 49">
            <a:extLst>
              <a:ext uri="{FF2B5EF4-FFF2-40B4-BE49-F238E27FC236}">
                <a16:creationId xmlns:a16="http://schemas.microsoft.com/office/drawing/2014/main" id="{9E786849-4504-6345-87A7-984FD1AEE3F9}"/>
              </a:ext>
            </a:extLst>
          </p:cNvPr>
          <p:cNvSpPr/>
          <p:nvPr/>
        </p:nvSpPr>
        <p:spPr>
          <a:xfrm>
            <a:off x="1836600" y="2032759"/>
            <a:ext cx="4467485" cy="618309"/>
          </a:xfrm>
          <a:prstGeom prst="rect">
            <a:avLst/>
          </a:prstGeom>
          <a:solidFill>
            <a:srgbClr val="C00000">
              <a:alpha val="15000"/>
            </a:srgbClr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4B5EDB76-052D-4B40-84E0-E1CD1926DF8C}"/>
              </a:ext>
            </a:extLst>
          </p:cNvPr>
          <p:cNvSpPr txBox="1"/>
          <p:nvPr/>
        </p:nvSpPr>
        <p:spPr>
          <a:xfrm>
            <a:off x="7800641" y="2157247"/>
            <a:ext cx="1039129" cy="369332"/>
          </a:xfrm>
          <a:prstGeom prst="rect">
            <a:avLst/>
          </a:prstGeom>
          <a:solidFill>
            <a:srgbClr val="C0000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GB" dirty="0"/>
              <a:t>Only one</a:t>
            </a:r>
          </a:p>
        </p:txBody>
      </p: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5E42526B-EE93-4844-B083-8226276DA3E5}"/>
              </a:ext>
            </a:extLst>
          </p:cNvPr>
          <p:cNvCxnSpPr>
            <a:cxnSpLocks/>
            <a:stCxn id="52" idx="1"/>
            <a:endCxn id="50" idx="3"/>
          </p:cNvCxnSpPr>
          <p:nvPr/>
        </p:nvCxnSpPr>
        <p:spPr>
          <a:xfrm flipH="1">
            <a:off x="6304085" y="2341913"/>
            <a:ext cx="1496556" cy="1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6A8DBB44-1CAF-F249-9EB7-E4635113F1EB}"/>
              </a:ext>
            </a:extLst>
          </p:cNvPr>
          <p:cNvSpPr txBox="1"/>
          <p:nvPr/>
        </p:nvSpPr>
        <p:spPr>
          <a:xfrm>
            <a:off x="1836601" y="5651098"/>
            <a:ext cx="3471702" cy="64633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GB" dirty="0"/>
              <a:t>Only propositional and ground random variables left (standard VE)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33BCC331-B096-464F-9339-7B8DEFF021D7}"/>
                  </a:ext>
                </a:extLst>
              </p:cNvPr>
              <p:cNvSpPr txBox="1"/>
              <p:nvPr/>
            </p:nvSpPr>
            <p:spPr>
              <a:xfrm>
                <a:off x="2753056" y="4948274"/>
                <a:ext cx="1660151" cy="389513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solidFill>
                            <a:schemeClr val="accent1"/>
                          </a:solidFill>
                          <a:latin typeface="Cambria Math" charset="0"/>
                        </a:rPr>
                        <m:t>𝑇𝑟𝑎𝑣𝑒𝑙</m:t>
                      </m:r>
                      <m:d>
                        <m:dPr>
                          <m:ctrlPr>
                            <a:rPr lang="de-DE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𝑒𝑣𝑒</m:t>
                          </m:r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33BCC331-B096-464F-9339-7B8DEFF021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53056" y="4948274"/>
                <a:ext cx="1660151" cy="389513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154EE347-8C0B-A547-A084-ADAF0D636092}"/>
              </a:ext>
            </a:extLst>
          </p:cNvPr>
          <p:cNvCxnSpPr>
            <a:cxnSpLocks/>
            <a:stCxn id="28" idx="6"/>
            <a:endCxn id="31" idx="1"/>
          </p:cNvCxnSpPr>
          <p:nvPr/>
        </p:nvCxnSpPr>
        <p:spPr>
          <a:xfrm>
            <a:off x="4413207" y="5143031"/>
            <a:ext cx="553761" cy="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E6A3C5E3-D853-EF45-8C7B-D71D26F9004A}"/>
              </a:ext>
            </a:extLst>
          </p:cNvPr>
          <p:cNvCxnSpPr>
            <a:cxnSpLocks/>
            <a:stCxn id="31" idx="3"/>
            <a:endCxn id="6" idx="2"/>
          </p:cNvCxnSpPr>
          <p:nvPr/>
        </p:nvCxnSpPr>
        <p:spPr>
          <a:xfrm>
            <a:off x="5110968" y="5143032"/>
            <a:ext cx="106841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30">
            <a:extLst>
              <a:ext uri="{FF2B5EF4-FFF2-40B4-BE49-F238E27FC236}">
                <a16:creationId xmlns:a16="http://schemas.microsoft.com/office/drawing/2014/main" id="{E9C4D90B-7B3B-A14A-8301-30D6E5AA01D1}"/>
              </a:ext>
            </a:extLst>
          </p:cNvPr>
          <p:cNvSpPr/>
          <p:nvPr/>
        </p:nvSpPr>
        <p:spPr>
          <a:xfrm>
            <a:off x="4966968" y="5071032"/>
            <a:ext cx="144000" cy="144000"/>
          </a:xfrm>
          <a:prstGeom prst="rect">
            <a:avLst/>
          </a:prstGeom>
          <a:solidFill>
            <a:schemeClr val="tx2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0A61D067-C4BD-AB4C-A91D-14285F33E6E4}"/>
                  </a:ext>
                </a:extLst>
              </p:cNvPr>
              <p:cNvSpPr txBox="1"/>
              <p:nvPr/>
            </p:nvSpPr>
            <p:spPr>
              <a:xfrm>
                <a:off x="4835699" y="4751368"/>
                <a:ext cx="415114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  <m:r>
                            <a:rPr lang="en-GB" i="1">
                              <a:latin typeface="Cambria Math" charset="0"/>
                            </a:rPr>
                            <m:t>3</m:t>
                          </m:r>
                        </m:sub>
                        <m:sup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𝑒</m:t>
                          </m:r>
                          <m: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0A61D067-C4BD-AB4C-A91D-14285F33E6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5699" y="4751368"/>
                <a:ext cx="415114" cy="276999"/>
              </a:xfrm>
              <a:prstGeom prst="rect">
                <a:avLst/>
              </a:prstGeom>
              <a:blipFill>
                <a:blip r:embed="rId6"/>
                <a:stretch>
                  <a:fillRect l="-18182" r="-3030" b="-3043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59146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52" grpId="0" animBg="1"/>
    </p:bld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89A15C-170C-434E-B4EE-4CD472FA43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LVE: Example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F56858B-6482-C249-BB94-286A760927A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GB" dirty="0"/>
                  <a:t>Eliminate all non-query terms</a:t>
                </a:r>
              </a:p>
              <a:p>
                <a:pPr lvl="1"/>
                <a:r>
                  <a:rPr lang="en-GB" dirty="0"/>
                  <a:t>PRVs fulfilling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GB" i="0" smtClean="0">
                        <a:latin typeface="Cambria Math" panose="02040503050406030204" pitchFamily="18" charset="0"/>
                      </a:rPr>
                      <m:t>sum</m:t>
                    </m:r>
                    <m:r>
                      <m:rPr>
                        <m:nor/>
                      </m:rPr>
                      <a:rPr lang="en-GB" i="0" smtClean="0">
                        <a:latin typeface="Cambria Math" panose="02040503050406030204" pitchFamily="18" charset="0"/>
                      </a:rPr>
                      <m:t>−</m:t>
                    </m:r>
                    <m:r>
                      <m:rPr>
                        <m:nor/>
                      </m:rPr>
                      <a:rPr lang="en-GB" i="0" smtClean="0">
                        <a:latin typeface="Cambria Math" panose="02040503050406030204" pitchFamily="18" charset="0"/>
                      </a:rPr>
                      <m:t>out</m:t>
                    </m:r>
                  </m:oMath>
                </a14:m>
                <a:r>
                  <a:rPr lang="en-GB" dirty="0"/>
                  <a:t> preconditions:</a:t>
                </a:r>
              </a:p>
              <a:p>
                <a:pPr lvl="2"/>
                <a14:m>
                  <m:oMath xmlns:m="http://schemas.openxmlformats.org/officeDocument/2006/math">
                    <m:r>
                      <a:rPr lang="de-DE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𝐸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𝑝𝑖𝑑</m:t>
                    </m:r>
                  </m:oMath>
                </a14:m>
                <a:endParaRPr lang="de-DE" b="0" dirty="0">
                  <a:ea typeface="Cambria Math" panose="02040503050406030204" pitchFamily="18" charset="0"/>
                </a:endParaRPr>
              </a:p>
              <a:p>
                <a:pPr lvl="3"/>
                <a:r>
                  <a:rPr lang="en-GB" dirty="0"/>
                  <a:t>Yields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p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′</m:t>
                        </m:r>
                      </m:sup>
                    </m:sSup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𝑇𝑟𝑎𝑣𝑒𝑙</m:t>
                        </m:r>
                        <m:d>
                          <m:d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𝑒𝑣𝑒</m:t>
                            </m:r>
                          </m:e>
                        </m:d>
                      </m:e>
                    </m:d>
                  </m:oMath>
                </a14:m>
                <a:r>
                  <a:rPr lang="en-GB" dirty="0"/>
                  <a:t> ➝ size: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2</m:t>
                    </m:r>
                  </m:oMath>
                </a14:m>
                <a:endParaRPr lang="en-GB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F56858B-6482-C249-BB94-286A760927A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447" t="-176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EF2928-EE25-7E47-AC0D-4AF89362B5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102</a:t>
            </a:fld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7043233-DBD2-2340-A74F-E8A596F37234}"/>
                  </a:ext>
                </a:extLst>
              </p:cNvPr>
              <p:cNvSpPr txBox="1"/>
              <p:nvPr/>
            </p:nvSpPr>
            <p:spPr>
              <a:xfrm>
                <a:off x="6179380" y="4948275"/>
                <a:ext cx="648000" cy="389513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 charset="0"/>
                        </a:rPr>
                        <m:t>𝐸𝑝𝑖𝑑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7043233-DBD2-2340-A74F-E8A596F372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79380" y="4948275"/>
                <a:ext cx="648000" cy="389513"/>
              </a:xfrm>
              <a:prstGeom prst="ellipse">
                <a:avLst/>
              </a:prstGeom>
              <a:blipFill>
                <a:blip r:embed="rId3"/>
                <a:stretch>
                  <a:fillRect l="-1887" r="-1887" b="-6250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F97EDE24-117C-CE44-8436-36E82D54B2C9}"/>
                  </a:ext>
                </a:extLst>
              </p:cNvPr>
              <p:cNvSpPr txBox="1"/>
              <p:nvPr/>
            </p:nvSpPr>
            <p:spPr>
              <a:xfrm>
                <a:off x="3147003" y="4753519"/>
                <a:ext cx="1660151" cy="389513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solidFill>
                            <a:schemeClr val="accent1"/>
                          </a:solidFill>
                          <a:latin typeface="Cambria Math" charset="0"/>
                        </a:rPr>
                        <m:t>𝑇𝑟𝑎𝑣𝑒𝑙</m:t>
                      </m:r>
                      <m:d>
                        <m:dPr>
                          <m:ctrlPr>
                            <a:rPr lang="de-DE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𝑒𝑣𝑒</m:t>
                          </m:r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F97EDE24-117C-CE44-8436-36E82D54B2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47003" y="4753519"/>
                <a:ext cx="1660151" cy="389513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4FB79742-1FFF-3742-BDD3-573334AAC5C8}"/>
              </a:ext>
            </a:extLst>
          </p:cNvPr>
          <p:cNvCxnSpPr>
            <a:cxnSpLocks/>
            <a:stCxn id="37" idx="6"/>
            <a:endCxn id="42" idx="1"/>
          </p:cNvCxnSpPr>
          <p:nvPr/>
        </p:nvCxnSpPr>
        <p:spPr>
          <a:xfrm>
            <a:off x="4807154" y="4948276"/>
            <a:ext cx="57859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D318722A-1FF3-E449-8A0C-4C6080606647}"/>
              </a:ext>
            </a:extLst>
          </p:cNvPr>
          <p:cNvCxnSpPr>
            <a:cxnSpLocks/>
            <a:stCxn id="42" idx="3"/>
            <a:endCxn id="6" idx="2"/>
          </p:cNvCxnSpPr>
          <p:nvPr/>
        </p:nvCxnSpPr>
        <p:spPr>
          <a:xfrm>
            <a:off x="5529752" y="4948276"/>
            <a:ext cx="649628" cy="19475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Rectangle 41">
            <a:extLst>
              <a:ext uri="{FF2B5EF4-FFF2-40B4-BE49-F238E27FC236}">
                <a16:creationId xmlns:a16="http://schemas.microsoft.com/office/drawing/2014/main" id="{FF824CC3-63FA-5F46-BEF2-3EA805AFBBB0}"/>
              </a:ext>
            </a:extLst>
          </p:cNvPr>
          <p:cNvSpPr/>
          <p:nvPr/>
        </p:nvSpPr>
        <p:spPr>
          <a:xfrm>
            <a:off x="5385752" y="4876276"/>
            <a:ext cx="144000" cy="144000"/>
          </a:xfrm>
          <a:prstGeom prst="rect">
            <a:avLst/>
          </a:prstGeom>
          <a:solidFill>
            <a:schemeClr val="tx2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BB825DB3-1D75-0144-AD47-19A5E888F26F}"/>
                  </a:ext>
                </a:extLst>
              </p:cNvPr>
              <p:cNvSpPr txBox="1"/>
              <p:nvPr/>
            </p:nvSpPr>
            <p:spPr>
              <a:xfrm>
                <a:off x="5347385" y="4517929"/>
                <a:ext cx="507575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de-DE" i="1">
                              <a:latin typeface="Cambria Math" charset="0"/>
                            </a:rPr>
                            <m:t>1</m:t>
                          </m:r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23</m:t>
                          </m:r>
                        </m:sub>
                        <m:sup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𝑒</m:t>
                          </m:r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′′</m:t>
                          </m:r>
                        </m:sup>
                      </m:sSubSup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BB825DB3-1D75-0144-AD47-19A5E888F2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47385" y="4517929"/>
                <a:ext cx="507575" cy="276999"/>
              </a:xfrm>
              <a:prstGeom prst="rect">
                <a:avLst/>
              </a:prstGeom>
              <a:blipFill>
                <a:blip r:embed="rId5"/>
                <a:stretch>
                  <a:fillRect l="-12195" r="-2439" b="-2608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0" name="Rectangle 49">
            <a:extLst>
              <a:ext uri="{FF2B5EF4-FFF2-40B4-BE49-F238E27FC236}">
                <a16:creationId xmlns:a16="http://schemas.microsoft.com/office/drawing/2014/main" id="{9E786849-4504-6345-87A7-984FD1AEE3F9}"/>
              </a:ext>
            </a:extLst>
          </p:cNvPr>
          <p:cNvSpPr/>
          <p:nvPr/>
        </p:nvSpPr>
        <p:spPr>
          <a:xfrm>
            <a:off x="1836600" y="2032758"/>
            <a:ext cx="3760895" cy="618309"/>
          </a:xfrm>
          <a:prstGeom prst="rect">
            <a:avLst/>
          </a:prstGeom>
          <a:solidFill>
            <a:srgbClr val="C00000">
              <a:alpha val="15000"/>
            </a:srgbClr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4B5EDB76-052D-4B40-84E0-E1CD1926DF8C}"/>
              </a:ext>
            </a:extLst>
          </p:cNvPr>
          <p:cNvSpPr txBox="1"/>
          <p:nvPr/>
        </p:nvSpPr>
        <p:spPr>
          <a:xfrm>
            <a:off x="7800641" y="2157247"/>
            <a:ext cx="1039129" cy="369332"/>
          </a:xfrm>
          <a:prstGeom prst="rect">
            <a:avLst/>
          </a:prstGeom>
          <a:solidFill>
            <a:srgbClr val="C0000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GB" dirty="0"/>
              <a:t>Only one</a:t>
            </a:r>
          </a:p>
        </p:txBody>
      </p: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5E42526B-EE93-4844-B083-8226276DA3E5}"/>
              </a:ext>
            </a:extLst>
          </p:cNvPr>
          <p:cNvCxnSpPr>
            <a:cxnSpLocks/>
            <a:stCxn id="52" idx="1"/>
            <a:endCxn id="50" idx="3"/>
          </p:cNvCxnSpPr>
          <p:nvPr/>
        </p:nvCxnSpPr>
        <p:spPr>
          <a:xfrm flipH="1">
            <a:off x="5597495" y="2341913"/>
            <a:ext cx="2203146" cy="0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57436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D0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0" grpId="0" animBg="1"/>
      <p:bldP spid="52" grpId="0" animBg="1"/>
    </p:bld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89A15C-170C-434E-B4EE-4CD472FA43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LVE: Example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F56858B-6482-C249-BB94-286A760927A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GB" dirty="0"/>
                  <a:t>No non-query terms left</a:t>
                </a:r>
              </a:p>
              <a:p>
                <a:r>
                  <a:rPr lang="en-GB" dirty="0"/>
                  <a:t>Multiply all parfactors in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𝐺</m:t>
                    </m:r>
                  </m:oMath>
                </a14:m>
                <a:r>
                  <a:rPr lang="en-GB" dirty="0"/>
                  <a:t> together</a:t>
                </a:r>
              </a:p>
              <a:p>
                <a:pPr lvl="1"/>
                <a:r>
                  <a:rPr lang="en-GB" dirty="0"/>
                  <a:t>Only one parfactor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𝑔</m:t>
                    </m:r>
                    <m:r>
                      <a:rPr lang="de-DE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p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′</m:t>
                        </m:r>
                      </m:sup>
                    </m:sSup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𝑇𝑟𝑎𝑣𝑒𝑙</m:t>
                        </m:r>
                        <m:d>
                          <m:dPr>
                            <m:ctrlP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𝑒𝑣𝑒</m:t>
                            </m:r>
                          </m:e>
                        </m:d>
                      </m:e>
                    </m:d>
                  </m:oMath>
                </a14:m>
                <a:endParaRPr lang="en-GB" dirty="0"/>
              </a:p>
              <a:p>
                <a:r>
                  <a:rPr lang="en-GB" dirty="0"/>
                  <a:t>Normalise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𝑔</m:t>
                    </m:r>
                  </m:oMath>
                </a14:m>
                <a:endParaRPr lang="en-GB" dirty="0"/>
              </a:p>
              <a:p>
                <a:pPr lvl="1"/>
                <a:r>
                  <a:rPr lang="en-GB" dirty="0"/>
                  <a:t>Yields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𝑔</m:t>
                    </m:r>
                    <m:r>
                      <a:rPr lang="de-DE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𝑇𝑟𝑎𝑣𝑒𝑙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𝑒𝑣𝑒</m:t>
                            </m:r>
                          </m:e>
                        </m:d>
                      </m:e>
                    </m:d>
                  </m:oMath>
                </a14:m>
                <a:r>
                  <a:rPr lang="en-GB" dirty="0"/>
                  <a:t> containing the probability distribution over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𝑇𝑟𝑎𝑣𝑒𝑙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𝑒𝑣𝑒</m:t>
                        </m:r>
                      </m:e>
                    </m:d>
                  </m:oMath>
                </a14:m>
                <a:endParaRPr lang="en-GB" dirty="0"/>
              </a:p>
              <a:p>
                <a:r>
                  <a:rPr lang="en-GB" dirty="0"/>
                  <a:t>Return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𝑔</m:t>
                    </m:r>
                  </m:oMath>
                </a14:m>
                <a:endParaRPr lang="en-GB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F56858B-6482-C249-BB94-286A760927A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447" t="-176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EF2928-EE25-7E47-AC0D-4AF89362B5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103</a:t>
            </a:fld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BB825DB3-1D75-0144-AD47-19A5E888F26F}"/>
                  </a:ext>
                </a:extLst>
              </p:cNvPr>
              <p:cNvSpPr txBox="1"/>
              <p:nvPr/>
            </p:nvSpPr>
            <p:spPr>
              <a:xfrm>
                <a:off x="5340239" y="4543021"/>
                <a:ext cx="28828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de-DE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  <m:sup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BB825DB3-1D75-0144-AD47-19A5E888F2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40239" y="4543021"/>
                <a:ext cx="288284" cy="276999"/>
              </a:xfrm>
              <a:prstGeom prst="rect">
                <a:avLst/>
              </a:prstGeom>
              <a:blipFill>
                <a:blip r:embed="rId3"/>
                <a:stretch>
                  <a:fillRect l="-26087" r="-4348" b="-2608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5F01F806-DBC5-7345-8163-3B41ABAA690E}"/>
                  </a:ext>
                </a:extLst>
              </p:cNvPr>
              <p:cNvSpPr/>
              <p:nvPr/>
            </p:nvSpPr>
            <p:spPr>
              <a:xfrm>
                <a:off x="5250808" y="4496854"/>
                <a:ext cx="399597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𝜙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5F01F806-DBC5-7345-8163-3B41ABAA690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50808" y="4496854"/>
                <a:ext cx="399597" cy="369332"/>
              </a:xfrm>
              <a:prstGeom prst="rect">
                <a:avLst/>
              </a:prstGeom>
              <a:blipFill>
                <a:blip r:embed="rId4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D116BECE-5C8E-D44F-9882-7759C02C7161}"/>
                  </a:ext>
                </a:extLst>
              </p:cNvPr>
              <p:cNvSpPr txBox="1"/>
              <p:nvPr/>
            </p:nvSpPr>
            <p:spPr>
              <a:xfrm>
                <a:off x="3147003" y="4753519"/>
                <a:ext cx="1660151" cy="389513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solidFill>
                            <a:schemeClr val="accent1"/>
                          </a:solidFill>
                          <a:latin typeface="Cambria Math" charset="0"/>
                        </a:rPr>
                        <m:t>𝑇𝑟𝑎𝑣𝑒𝑙</m:t>
                      </m:r>
                      <m:d>
                        <m:dPr>
                          <m:ctrlPr>
                            <a:rPr lang="de-DE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𝑒𝑣𝑒</m:t>
                          </m:r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D116BECE-5C8E-D44F-9882-7759C02C71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47003" y="4753519"/>
                <a:ext cx="1660151" cy="389513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130CA66-6E78-A246-B588-5FB48ABF760F}"/>
              </a:ext>
            </a:extLst>
          </p:cNvPr>
          <p:cNvCxnSpPr>
            <a:cxnSpLocks/>
            <a:stCxn id="11" idx="6"/>
            <a:endCxn id="14" idx="1"/>
          </p:cNvCxnSpPr>
          <p:nvPr/>
        </p:nvCxnSpPr>
        <p:spPr>
          <a:xfrm>
            <a:off x="4807154" y="4948276"/>
            <a:ext cx="57859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323B25B5-31A8-6D4E-B265-B5246B26F8C9}"/>
              </a:ext>
            </a:extLst>
          </p:cNvPr>
          <p:cNvSpPr/>
          <p:nvPr/>
        </p:nvSpPr>
        <p:spPr>
          <a:xfrm>
            <a:off x="5385752" y="4876276"/>
            <a:ext cx="144000" cy="144000"/>
          </a:xfrm>
          <a:prstGeom prst="rect">
            <a:avLst/>
          </a:prstGeom>
          <a:solidFill>
            <a:schemeClr val="tx2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9507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5" grpId="0"/>
    </p:bld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6F115A-FB6B-D241-9AEA-7AE446C1EE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LVE: Example – Complete Derivation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EBDD0E-5B3B-F84A-B9EB-E9D297FE84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680" y="4263300"/>
            <a:ext cx="2218387" cy="2025666"/>
          </a:xfrm>
        </p:spPr>
        <p:txBody>
          <a:bodyPr>
            <a:normAutofit fontScale="85000" lnSpcReduction="20000"/>
          </a:bodyPr>
          <a:lstStyle/>
          <a:p>
            <a:r>
              <a:rPr lang="en-GB" dirty="0">
                <a:ea typeface="Cambria Math" panose="02040503050406030204" pitchFamily="18" charset="0"/>
              </a:rPr>
              <a:t>After </a:t>
            </a:r>
            <a:r>
              <a:rPr lang="en-GB" dirty="0">
                <a:solidFill>
                  <a:schemeClr val="accent1"/>
                </a:solidFill>
                <a:ea typeface="Cambria Math" panose="02040503050406030204" pitchFamily="18" charset="0"/>
              </a:rPr>
              <a:t>shattering</a:t>
            </a:r>
            <a:r>
              <a:rPr lang="en-GB" dirty="0">
                <a:ea typeface="Cambria Math" panose="02040503050406030204" pitchFamily="18" charset="0"/>
              </a:rPr>
              <a:t>, </a:t>
            </a:r>
            <a:r>
              <a:rPr lang="en-GB" dirty="0">
                <a:solidFill>
                  <a:schemeClr val="accent3"/>
                </a:solidFill>
                <a:ea typeface="Cambria Math" panose="02040503050406030204" pitchFamily="18" charset="0"/>
              </a:rPr>
              <a:t>absorption</a:t>
            </a:r>
            <a:r>
              <a:rPr lang="en-GB" dirty="0">
                <a:ea typeface="Cambria Math" panose="02040503050406030204" pitchFamily="18" charset="0"/>
              </a:rPr>
              <a:t>, and the required </a:t>
            </a:r>
            <a:r>
              <a:rPr lang="en-GB" dirty="0">
                <a:solidFill>
                  <a:srgbClr val="C00000"/>
                </a:solidFill>
                <a:ea typeface="Cambria Math" panose="02040503050406030204" pitchFamily="18" charset="0"/>
              </a:rPr>
              <a:t>count conversion</a:t>
            </a:r>
            <a:endParaRPr lang="en-GB" b="0" dirty="0">
              <a:solidFill>
                <a:srgbClr val="C00000"/>
              </a:solidFill>
              <a:ea typeface="Cambria Math" panose="02040503050406030204" pitchFamily="18" charset="0"/>
            </a:endParaRPr>
          </a:p>
          <a:p>
            <a:pPr marL="0" indent="0">
              <a:buNone/>
            </a:pPr>
            <a:endParaRPr lang="de-DE" b="0" dirty="0">
              <a:ea typeface="Cambria Math" panose="020405030504060302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409D88-38FD-364D-BCFE-4D37F9FB7D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104</a:t>
            </a:fld>
            <a:endParaRPr lang="en-GB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0856562-402F-7A44-A178-816E91C38C15}"/>
              </a:ext>
            </a:extLst>
          </p:cNvPr>
          <p:cNvGrpSpPr/>
          <p:nvPr/>
        </p:nvGrpSpPr>
        <p:grpSpPr>
          <a:xfrm>
            <a:off x="4321639" y="4330685"/>
            <a:ext cx="4539915" cy="2208228"/>
            <a:chOff x="4604084" y="2639275"/>
            <a:chExt cx="4539915" cy="220822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9C6AF18C-5E43-7948-A9BD-0B7B261406AD}"/>
                    </a:ext>
                  </a:extLst>
                </p:cNvPr>
                <p:cNvSpPr txBox="1"/>
                <p:nvPr/>
              </p:nvSpPr>
              <p:spPr>
                <a:xfrm>
                  <a:off x="6461825" y="3256865"/>
                  <a:ext cx="648000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charset="0"/>
                          </a:rPr>
                          <m:t>𝐸𝑝𝑖𝑑</m:t>
                        </m:r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41" name="TextBox 40">
                  <a:extLst>
                    <a:ext uri="{FF2B5EF4-FFF2-40B4-BE49-F238E27FC236}">
                      <a16:creationId xmlns:a16="http://schemas.microsoft.com/office/drawing/2014/main" id="{5D8CCC77-FFCF-3048-B63C-B626946E5F1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461825" y="3256865"/>
                  <a:ext cx="648000" cy="389513"/>
                </a:xfrm>
                <a:prstGeom prst="ellipse">
                  <a:avLst/>
                </a:prstGeom>
                <a:blipFill>
                  <a:blip r:embed="rId12"/>
                  <a:stretch>
                    <a:fillRect r="-3774" b="-6061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7899C3E3-7795-644A-A2A5-3E92C0F877A2}"/>
                    </a:ext>
                  </a:extLst>
                </p:cNvPr>
                <p:cNvSpPr txBox="1"/>
                <p:nvPr/>
              </p:nvSpPr>
              <p:spPr>
                <a:xfrm>
                  <a:off x="4604084" y="2639275"/>
                  <a:ext cx="1612841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#</m:t>
                            </m:r>
                          </m:e>
                          <m:sub>
                            <m:r>
                              <a:rPr lang="de-DE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𝐷</m:t>
                            </m:r>
                          </m:sub>
                        </m:sSub>
                        <m:d>
                          <m:dPr>
                            <m:begChr m:val="["/>
                            <m:endChr m:val="]"/>
                            <m:ctrlPr>
                              <a:rPr lang="de-DE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𝑁𝑎𝑡</m:t>
                            </m:r>
                            <m:d>
                              <m:dPr>
                                <m:ctrlPr>
                                  <a:rPr lang="de-DE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𝐷</m:t>
                                </m:r>
                              </m:e>
                            </m:d>
                          </m:e>
                        </m:d>
                      </m:oMath>
                    </m:oMathPara>
                  </a14:m>
                  <a:endParaRPr lang="en-GB" dirty="0">
                    <a:solidFill>
                      <a:srgbClr val="C00000"/>
                    </a:solidFill>
                  </a:endParaRPr>
                </a:p>
              </p:txBody>
            </p:sp>
          </mc:Choice>
          <mc:Fallback xmlns="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7899C3E3-7795-644A-A2A5-3E92C0F877A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04084" y="2639275"/>
                  <a:ext cx="1612841" cy="389513"/>
                </a:xfrm>
                <a:prstGeom prst="ellipse">
                  <a:avLst/>
                </a:prstGeom>
                <a:blipFill>
                  <a:blip r:embed="rId13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CF9FB095-11B9-2442-AA7E-9FA1771EE957}"/>
                    </a:ext>
                  </a:extLst>
                </p:cNvPr>
                <p:cNvSpPr txBox="1"/>
                <p:nvPr/>
              </p:nvSpPr>
              <p:spPr>
                <a:xfrm>
                  <a:off x="7371224" y="2642307"/>
                  <a:ext cx="1144125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charset="0"/>
                          </a:rPr>
                          <m:t>𝑀𝑎𝑛</m:t>
                        </m:r>
                        <m:d>
                          <m:d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𝑊</m:t>
                            </m:r>
                          </m:e>
                        </m:d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10F52D8C-2BAB-9641-86E9-8679C4DC15B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71224" y="2642307"/>
                  <a:ext cx="1144125" cy="389513"/>
                </a:xfrm>
                <a:prstGeom prst="ellipse">
                  <a:avLst/>
                </a:prstGeom>
                <a:blipFill>
                  <a:blip r:embed="rId14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574AD83A-CD35-F94A-8E69-AE44160B7699}"/>
                    </a:ext>
                  </a:extLst>
                </p:cNvPr>
                <p:cNvSpPr txBox="1"/>
                <p:nvPr/>
              </p:nvSpPr>
              <p:spPr>
                <a:xfrm>
                  <a:off x="4604084" y="3858871"/>
                  <a:ext cx="1383249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charset="0"/>
                          </a:rPr>
                          <m:t>𝑇𝑟𝑎𝑣𝑒𝑙</m:t>
                        </m:r>
                        <m:d>
                          <m:d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charset="0"/>
                              </a:rPr>
                              <m:t>𝑋</m:t>
                            </m:r>
                          </m:e>
                        </m:d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24132CDF-3FDE-C340-A8C3-E6D85D28741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04084" y="3858871"/>
                  <a:ext cx="1383249" cy="389513"/>
                </a:xfrm>
                <a:prstGeom prst="ellipse">
                  <a:avLst/>
                </a:prstGeom>
                <a:blipFill>
                  <a:blip r:embed="rId15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6CD80AC7-1653-F044-8823-023C282E12A3}"/>
                    </a:ext>
                  </a:extLst>
                </p:cNvPr>
                <p:cNvSpPr txBox="1"/>
                <p:nvPr/>
              </p:nvSpPr>
              <p:spPr>
                <a:xfrm>
                  <a:off x="6254283" y="4457990"/>
                  <a:ext cx="1120628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charset="0"/>
                          </a:rPr>
                          <m:t>𝑆𝑖𝑐𝑘</m:t>
                        </m:r>
                        <m:d>
                          <m:d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charset="0"/>
                              </a:rPr>
                              <m:t>𝑋</m:t>
                            </m:r>
                          </m:e>
                        </m:d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117B229B-FD75-344D-AA45-2E3FB7E6010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254283" y="4457990"/>
                  <a:ext cx="1120628" cy="389513"/>
                </a:xfrm>
                <a:prstGeom prst="ellipse">
                  <a:avLst/>
                </a:prstGeom>
                <a:blipFill>
                  <a:blip r:embed="rId16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F1A3EE06-7610-2349-9ADC-D671BBF3177E}"/>
                    </a:ext>
                  </a:extLst>
                </p:cNvPr>
                <p:cNvSpPr txBox="1"/>
                <p:nvPr/>
              </p:nvSpPr>
              <p:spPr>
                <a:xfrm>
                  <a:off x="7511218" y="3850296"/>
                  <a:ext cx="1632781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charset="0"/>
                          </a:rPr>
                          <m:t>𝑇𝑟𝑒𝑎𝑡</m:t>
                        </m:r>
                        <m:d>
                          <m:d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charset="0"/>
                              </a:rPr>
                              <m:t>𝑋</m:t>
                            </m:r>
                            <m:r>
                              <a:rPr lang="de-DE" b="0" i="1" smtClean="0">
                                <a:latin typeface="Cambria Math" charset="0"/>
                              </a:rPr>
                              <m:t>,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𝑀</m:t>
                            </m:r>
                          </m:e>
                        </m:d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E11572AB-B140-6444-811F-A4B4C80E0DF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511218" y="3850296"/>
                  <a:ext cx="1632781" cy="389513"/>
                </a:xfrm>
                <a:prstGeom prst="ellipse">
                  <a:avLst/>
                </a:prstGeom>
                <a:blipFill>
                  <a:blip r:embed="rId17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BF8647E6-78C1-C441-8332-3A5BF5C227B5}"/>
                </a:ext>
              </a:extLst>
            </p:cNvPr>
            <p:cNvCxnSpPr>
              <a:cxnSpLocks/>
              <a:stCxn id="7" idx="6"/>
              <a:endCxn id="33" idx="1"/>
            </p:cNvCxnSpPr>
            <p:nvPr/>
          </p:nvCxnSpPr>
          <p:spPr>
            <a:xfrm>
              <a:off x="6216925" y="2834032"/>
              <a:ext cx="499132" cy="110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6AA2023B-9516-F044-AE39-21AEB2BDDE02}"/>
                </a:ext>
              </a:extLst>
            </p:cNvPr>
            <p:cNvCxnSpPr>
              <a:cxnSpLocks/>
              <a:stCxn id="8" idx="2"/>
              <a:endCxn id="33" idx="3"/>
            </p:cNvCxnSpPr>
            <p:nvPr/>
          </p:nvCxnSpPr>
          <p:spPr>
            <a:xfrm flipH="1" flipV="1">
              <a:off x="6860057" y="2835140"/>
              <a:ext cx="511167" cy="192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60D565E9-A1FC-E148-846C-0C08D0AE321E}"/>
                </a:ext>
              </a:extLst>
            </p:cNvPr>
            <p:cNvCxnSpPr>
              <a:cxnSpLocks/>
              <a:stCxn id="9" idx="6"/>
              <a:endCxn id="29" idx="1"/>
            </p:cNvCxnSpPr>
            <p:nvPr/>
          </p:nvCxnSpPr>
          <p:spPr>
            <a:xfrm>
              <a:off x="5987333" y="4053628"/>
              <a:ext cx="439403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C7FDB223-29D6-9B4C-9FAD-56571F5A91AC}"/>
                </a:ext>
              </a:extLst>
            </p:cNvPr>
            <p:cNvCxnSpPr>
              <a:cxnSpLocks/>
              <a:stCxn id="29" idx="0"/>
              <a:endCxn id="6" idx="4"/>
            </p:cNvCxnSpPr>
            <p:nvPr/>
          </p:nvCxnSpPr>
          <p:spPr>
            <a:xfrm flipV="1">
              <a:off x="6498736" y="3646378"/>
              <a:ext cx="287089" cy="33525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419FD40E-87A7-C24E-9F8B-6A3C5746B480}"/>
                </a:ext>
              </a:extLst>
            </p:cNvPr>
            <p:cNvCxnSpPr>
              <a:cxnSpLocks/>
              <a:stCxn id="6" idx="4"/>
              <a:endCxn id="25" idx="0"/>
            </p:cNvCxnSpPr>
            <p:nvPr/>
          </p:nvCxnSpPr>
          <p:spPr>
            <a:xfrm>
              <a:off x="6785825" y="3646378"/>
              <a:ext cx="308081" cy="32939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1150BFD1-484F-F041-BB62-224779F0C621}"/>
                </a:ext>
              </a:extLst>
            </p:cNvPr>
            <p:cNvCxnSpPr>
              <a:cxnSpLocks/>
              <a:stCxn id="11" idx="2"/>
              <a:endCxn id="25" idx="3"/>
            </p:cNvCxnSpPr>
            <p:nvPr/>
          </p:nvCxnSpPr>
          <p:spPr>
            <a:xfrm flipH="1">
              <a:off x="7165906" y="4045053"/>
              <a:ext cx="345312" cy="272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AD1DEDAE-667B-3E43-A439-C60DEA63C70D}"/>
                </a:ext>
              </a:extLst>
            </p:cNvPr>
            <p:cNvCxnSpPr>
              <a:cxnSpLocks/>
              <a:stCxn id="29" idx="2"/>
              <a:endCxn id="10" idx="0"/>
            </p:cNvCxnSpPr>
            <p:nvPr/>
          </p:nvCxnSpPr>
          <p:spPr>
            <a:xfrm>
              <a:off x="6498736" y="4125628"/>
              <a:ext cx="315861" cy="33236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A637F41A-7D28-D145-A042-832CD21AB677}"/>
                </a:ext>
              </a:extLst>
            </p:cNvPr>
            <p:cNvCxnSpPr>
              <a:cxnSpLocks/>
              <a:stCxn id="25" idx="2"/>
              <a:endCxn id="10" idx="0"/>
            </p:cNvCxnSpPr>
            <p:nvPr/>
          </p:nvCxnSpPr>
          <p:spPr>
            <a:xfrm flipH="1">
              <a:off x="6814597" y="4119775"/>
              <a:ext cx="279309" cy="33821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0269C1BC-4924-0C4A-8B32-902619DCE665}"/>
                </a:ext>
              </a:extLst>
            </p:cNvPr>
            <p:cNvCxnSpPr>
              <a:cxnSpLocks/>
              <a:stCxn id="6" idx="0"/>
              <a:endCxn id="33" idx="2"/>
            </p:cNvCxnSpPr>
            <p:nvPr/>
          </p:nvCxnSpPr>
          <p:spPr>
            <a:xfrm flipV="1">
              <a:off x="6785825" y="2907140"/>
              <a:ext cx="2232" cy="34972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7690CFD4-7CFD-EF43-9B8B-E5B6AB5F7DCD}"/>
                </a:ext>
              </a:extLst>
            </p:cNvPr>
            <p:cNvGrpSpPr/>
            <p:nvPr/>
          </p:nvGrpSpPr>
          <p:grpSpPr>
            <a:xfrm>
              <a:off x="6669977" y="2717060"/>
              <a:ext cx="545811" cy="393368"/>
              <a:chOff x="6669977" y="2717060"/>
              <a:chExt cx="545811" cy="393368"/>
            </a:xfrm>
          </p:grpSpPr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95E9068B-A669-244A-BFF2-F0776FCE3EBE}"/>
                  </a:ext>
                </a:extLst>
              </p:cNvPr>
              <p:cNvSpPr/>
              <p:nvPr/>
            </p:nvSpPr>
            <p:spPr>
              <a:xfrm>
                <a:off x="6669977" y="2717060"/>
                <a:ext cx="144000" cy="144000"/>
              </a:xfrm>
              <a:prstGeom prst="rect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14504CB0-0597-6543-9154-3D57CB42D7E3}"/>
                  </a:ext>
                </a:extLst>
              </p:cNvPr>
              <p:cNvSpPr/>
              <p:nvPr/>
            </p:nvSpPr>
            <p:spPr>
              <a:xfrm>
                <a:off x="6716057" y="2763140"/>
                <a:ext cx="144000" cy="144000"/>
              </a:xfrm>
              <a:prstGeom prst="rect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A1CB10DA-B0C0-CA42-95A7-DE9E587885E8}"/>
                  </a:ext>
                </a:extLst>
              </p:cNvPr>
              <p:cNvSpPr/>
              <p:nvPr/>
            </p:nvSpPr>
            <p:spPr>
              <a:xfrm>
                <a:off x="6762137" y="2809220"/>
                <a:ext cx="144000" cy="144000"/>
              </a:xfrm>
              <a:prstGeom prst="rect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5" name="TextBox 34">
                    <a:extLst>
                      <a:ext uri="{FF2B5EF4-FFF2-40B4-BE49-F238E27FC236}">
                        <a16:creationId xmlns:a16="http://schemas.microsoft.com/office/drawing/2014/main" id="{986708BB-1C5B-5141-B03E-1283D67D94D2}"/>
                      </a:ext>
                    </a:extLst>
                  </p:cNvPr>
                  <p:cNvSpPr txBox="1"/>
                  <p:nvPr/>
                </p:nvSpPr>
                <p:spPr>
                  <a:xfrm>
                    <a:off x="6903780" y="2833429"/>
                    <a:ext cx="312008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de-DE" b="0" i="1" smtClean="0">
                                  <a:latin typeface="Cambria Math" charset="0"/>
                                </a:rPr>
                                <m:t>1</m:t>
                              </m:r>
                            </m:sub>
                          </m:sSub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35" name="TextBox 34">
                    <a:extLst>
                      <a:ext uri="{FF2B5EF4-FFF2-40B4-BE49-F238E27FC236}">
                        <a16:creationId xmlns:a16="http://schemas.microsoft.com/office/drawing/2014/main" id="{FD669DB7-DFF8-5242-BF32-C4BD099E8727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903780" y="2833429"/>
                    <a:ext cx="312008" cy="276999"/>
                  </a:xfrm>
                  <a:prstGeom prst="rect">
                    <a:avLst/>
                  </a:prstGeom>
                  <a:blipFill>
                    <a:blip r:embed="rId18"/>
                    <a:stretch>
                      <a:fillRect l="-19231" r="-3846" b="-30435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C5D779A2-01FC-2748-8B2E-022C196630CC}"/>
                </a:ext>
              </a:extLst>
            </p:cNvPr>
            <p:cNvGrpSpPr/>
            <p:nvPr/>
          </p:nvGrpSpPr>
          <p:grpSpPr>
            <a:xfrm>
              <a:off x="6191042" y="3935548"/>
              <a:ext cx="425774" cy="392260"/>
              <a:chOff x="6191042" y="3935548"/>
              <a:chExt cx="425774" cy="392260"/>
            </a:xfrm>
          </p:grpSpPr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80B2C5E6-FB4A-DD46-88D5-DD0E884789F5}"/>
                  </a:ext>
                </a:extLst>
              </p:cNvPr>
              <p:cNvSpPr/>
              <p:nvPr/>
            </p:nvSpPr>
            <p:spPr>
              <a:xfrm>
                <a:off x="6380656" y="3935548"/>
                <a:ext cx="144000" cy="144000"/>
              </a:xfrm>
              <a:prstGeom prst="rect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116ACC71-B964-A845-B17E-9DECE6DB62FA}"/>
                  </a:ext>
                </a:extLst>
              </p:cNvPr>
              <p:cNvSpPr/>
              <p:nvPr/>
            </p:nvSpPr>
            <p:spPr>
              <a:xfrm>
                <a:off x="6426736" y="3981628"/>
                <a:ext cx="144000" cy="144000"/>
              </a:xfrm>
              <a:prstGeom prst="rect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71D8D662-A8F1-2C44-9181-56F66140124E}"/>
                  </a:ext>
                </a:extLst>
              </p:cNvPr>
              <p:cNvSpPr/>
              <p:nvPr/>
            </p:nvSpPr>
            <p:spPr>
              <a:xfrm>
                <a:off x="6472816" y="4027708"/>
                <a:ext cx="144000" cy="144000"/>
              </a:xfrm>
              <a:prstGeom prst="rect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1" name="TextBox 30">
                    <a:extLst>
                      <a:ext uri="{FF2B5EF4-FFF2-40B4-BE49-F238E27FC236}">
                        <a16:creationId xmlns:a16="http://schemas.microsoft.com/office/drawing/2014/main" id="{F7B2705F-42D4-CA49-8F25-6BF1C0A9DB95}"/>
                      </a:ext>
                    </a:extLst>
                  </p:cNvPr>
                  <p:cNvSpPr txBox="1"/>
                  <p:nvPr/>
                </p:nvSpPr>
                <p:spPr>
                  <a:xfrm>
                    <a:off x="6191042" y="4050809"/>
                    <a:ext cx="317331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de-DE" b="0" i="1" smtClean="0">
                                  <a:latin typeface="Cambria Math" charset="0"/>
                                </a:rPr>
                                <m:t>2</m:t>
                              </m:r>
                            </m:sub>
                          </m:sSub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31" name="TextBox 30">
                    <a:extLst>
                      <a:ext uri="{FF2B5EF4-FFF2-40B4-BE49-F238E27FC236}">
                        <a16:creationId xmlns:a16="http://schemas.microsoft.com/office/drawing/2014/main" id="{7E837DB6-B327-1144-8740-CB58627CA942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191042" y="4050809"/>
                    <a:ext cx="317331" cy="276999"/>
                  </a:xfrm>
                  <a:prstGeom prst="rect">
                    <a:avLst/>
                  </a:prstGeom>
                  <a:blipFill>
                    <a:blip r:embed="rId19"/>
                    <a:stretch>
                      <a:fillRect l="-19231" r="-3846" b="-30435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B7FBE2E0-C4A4-984E-A2C1-7D7EDCADEAA3}"/>
                </a:ext>
              </a:extLst>
            </p:cNvPr>
            <p:cNvGrpSpPr/>
            <p:nvPr/>
          </p:nvGrpSpPr>
          <p:grpSpPr>
            <a:xfrm>
              <a:off x="6975826" y="3929695"/>
              <a:ext cx="539954" cy="397857"/>
              <a:chOff x="6975826" y="3929695"/>
              <a:chExt cx="539954" cy="397857"/>
            </a:xfrm>
          </p:grpSpPr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995FEDD1-FA9E-384A-AE83-AED8166FE6DC}"/>
                  </a:ext>
                </a:extLst>
              </p:cNvPr>
              <p:cNvSpPr/>
              <p:nvPr/>
            </p:nvSpPr>
            <p:spPr>
              <a:xfrm>
                <a:off x="6975826" y="3929695"/>
                <a:ext cx="144000" cy="144000"/>
              </a:xfrm>
              <a:prstGeom prst="rect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69508451-2170-4140-8AF7-25B8C3D50729}"/>
                  </a:ext>
                </a:extLst>
              </p:cNvPr>
              <p:cNvSpPr/>
              <p:nvPr/>
            </p:nvSpPr>
            <p:spPr>
              <a:xfrm>
                <a:off x="7021906" y="3975775"/>
                <a:ext cx="144000" cy="144000"/>
              </a:xfrm>
              <a:prstGeom prst="rect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F0F5CE50-369C-754E-81AB-8D3382AC9B37}"/>
                  </a:ext>
                </a:extLst>
              </p:cNvPr>
              <p:cNvSpPr/>
              <p:nvPr/>
            </p:nvSpPr>
            <p:spPr>
              <a:xfrm>
                <a:off x="7067986" y="4021855"/>
                <a:ext cx="144000" cy="144000"/>
              </a:xfrm>
              <a:prstGeom prst="rect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7" name="TextBox 26">
                    <a:extLst>
                      <a:ext uri="{FF2B5EF4-FFF2-40B4-BE49-F238E27FC236}">
                        <a16:creationId xmlns:a16="http://schemas.microsoft.com/office/drawing/2014/main" id="{A7BDC7BA-F21C-A44F-8A8D-E4153F4BADF7}"/>
                      </a:ext>
                    </a:extLst>
                  </p:cNvPr>
                  <p:cNvSpPr txBox="1"/>
                  <p:nvPr/>
                </p:nvSpPr>
                <p:spPr>
                  <a:xfrm>
                    <a:off x="7198449" y="4050553"/>
                    <a:ext cx="317331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de-DE" b="0" i="1" smtClean="0">
                                  <a:latin typeface="Cambria Math" charset="0"/>
                                </a:rPr>
                                <m:t>3</m:t>
                              </m:r>
                            </m:sub>
                          </m:sSub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27" name="TextBox 26">
                    <a:extLst>
                      <a:ext uri="{FF2B5EF4-FFF2-40B4-BE49-F238E27FC236}">
                        <a16:creationId xmlns:a16="http://schemas.microsoft.com/office/drawing/2014/main" id="{833A3BD4-3817-354E-9C70-490FA4FCF78F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198449" y="4050553"/>
                    <a:ext cx="317331" cy="276999"/>
                  </a:xfrm>
                  <a:prstGeom prst="rect">
                    <a:avLst/>
                  </a:prstGeom>
                  <a:blipFill>
                    <a:blip r:embed="rId20"/>
                    <a:stretch>
                      <a:fillRect l="-23077" r="-3846" b="-30435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FD0582B1-B336-C548-80C8-84D6DF47695A}"/>
              </a:ext>
            </a:extLst>
          </p:cNvPr>
          <p:cNvGrpSpPr/>
          <p:nvPr/>
        </p:nvGrpSpPr>
        <p:grpSpPr>
          <a:xfrm>
            <a:off x="1916073" y="4415340"/>
            <a:ext cx="4263307" cy="1454710"/>
            <a:chOff x="1094955" y="4049593"/>
            <a:chExt cx="4263307" cy="145471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E8C852B3-D524-BC41-91BF-FB13DE862907}"/>
                    </a:ext>
                  </a:extLst>
                </p:cNvPr>
                <p:cNvSpPr txBox="1"/>
                <p:nvPr/>
              </p:nvSpPr>
              <p:spPr>
                <a:xfrm>
                  <a:off x="1230848" y="4049593"/>
                  <a:ext cx="1660151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solidFill>
                              <a:schemeClr val="accent1"/>
                            </a:solidFill>
                            <a:latin typeface="Cambria Math" charset="0"/>
                          </a:rPr>
                          <m:t>𝑇𝑟𝑎𝑣𝑒𝑙</m:t>
                        </m:r>
                        <m:d>
                          <m:dPr>
                            <m:ctrlPr>
                              <a:rPr lang="de-DE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𝑒𝑣𝑒</m:t>
                            </m:r>
                          </m:e>
                        </m:d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F97EDE24-117C-CE44-8436-36E82D54B2C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30848" y="4049593"/>
                  <a:ext cx="1660151" cy="389513"/>
                </a:xfrm>
                <a:prstGeom prst="ellipse">
                  <a:avLst/>
                </a:prstGeom>
                <a:blipFill>
                  <a:blip r:embed="rId21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CE20737B-B164-654B-93D7-84C78BC86D4A}"/>
                </a:ext>
              </a:extLst>
            </p:cNvPr>
            <p:cNvCxnSpPr>
              <a:cxnSpLocks/>
              <a:stCxn id="37" idx="6"/>
              <a:endCxn id="42" idx="1"/>
            </p:cNvCxnSpPr>
            <p:nvPr/>
          </p:nvCxnSpPr>
          <p:spPr>
            <a:xfrm>
              <a:off x="2890999" y="4244350"/>
              <a:ext cx="377621" cy="33772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8F5D2617-0BA4-E14D-88BB-C4EF8B2D8D4A}"/>
                </a:ext>
              </a:extLst>
            </p:cNvPr>
            <p:cNvCxnSpPr>
              <a:cxnSpLocks/>
              <a:stCxn id="42" idx="3"/>
            </p:cNvCxnSpPr>
            <p:nvPr/>
          </p:nvCxnSpPr>
          <p:spPr>
            <a:xfrm>
              <a:off x="3412620" y="4582073"/>
              <a:ext cx="1945642" cy="19027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294D3336-D3BE-0047-8D77-2DFE45B6E549}"/>
                </a:ext>
              </a:extLst>
            </p:cNvPr>
            <p:cNvSpPr/>
            <p:nvPr/>
          </p:nvSpPr>
          <p:spPr>
            <a:xfrm>
              <a:off x="3268620" y="4510073"/>
              <a:ext cx="144000" cy="144000"/>
            </a:xfrm>
            <a:prstGeom prst="rect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3" name="TextBox 42">
                  <a:extLst>
                    <a:ext uri="{FF2B5EF4-FFF2-40B4-BE49-F238E27FC236}">
                      <a16:creationId xmlns:a16="http://schemas.microsoft.com/office/drawing/2014/main" id="{BD3F57AC-5CC3-7543-B031-F0BE8CDCDE10}"/>
                    </a:ext>
                  </a:extLst>
                </p:cNvPr>
                <p:cNvSpPr txBox="1"/>
                <p:nvPr/>
              </p:nvSpPr>
              <p:spPr>
                <a:xfrm>
                  <a:off x="3230253" y="4151726"/>
                  <a:ext cx="325410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de-DE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charset="0"/>
                              </a:rPr>
                              <m:t>2</m:t>
                            </m:r>
                          </m:sub>
                          <m:sup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sup>
                        </m:sSubSup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43" name="TextBox 42">
                  <a:extLst>
                    <a:ext uri="{FF2B5EF4-FFF2-40B4-BE49-F238E27FC236}">
                      <a16:creationId xmlns:a16="http://schemas.microsoft.com/office/drawing/2014/main" id="{BD3F57AC-5CC3-7543-B031-F0BE8CDCDE1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30253" y="4151726"/>
                  <a:ext cx="325410" cy="276999"/>
                </a:xfrm>
                <a:prstGeom prst="rect">
                  <a:avLst/>
                </a:prstGeom>
                <a:blipFill>
                  <a:blip r:embed="rId22"/>
                  <a:stretch>
                    <a:fillRect l="-22222" b="-26087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0401BB94-B0DC-A740-8158-782EBF3FB34A}"/>
                </a:ext>
              </a:extLst>
            </p:cNvPr>
            <p:cNvCxnSpPr>
              <a:cxnSpLocks/>
              <a:stCxn id="46" idx="3"/>
            </p:cNvCxnSpPr>
            <p:nvPr/>
          </p:nvCxnSpPr>
          <p:spPr>
            <a:xfrm flipV="1">
              <a:off x="3422579" y="4772347"/>
              <a:ext cx="1935683" cy="17701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037EDB55-25BA-F047-B02B-8BAE4990E042}"/>
                </a:ext>
              </a:extLst>
            </p:cNvPr>
            <p:cNvCxnSpPr>
              <a:cxnSpLocks/>
              <a:stCxn id="46" idx="1"/>
              <a:endCxn id="47" idx="6"/>
            </p:cNvCxnSpPr>
            <p:nvPr/>
          </p:nvCxnSpPr>
          <p:spPr>
            <a:xfrm flipH="1">
              <a:off x="2955253" y="4949364"/>
              <a:ext cx="323326" cy="36018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104BAD93-C6D6-DD43-983E-BF3AD45AA93A}"/>
                </a:ext>
              </a:extLst>
            </p:cNvPr>
            <p:cNvSpPr/>
            <p:nvPr/>
          </p:nvSpPr>
          <p:spPr>
            <a:xfrm>
              <a:off x="3278579" y="4877364"/>
              <a:ext cx="144000" cy="144000"/>
            </a:xfrm>
            <a:prstGeom prst="rect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7" name="TextBox 46">
                  <a:extLst>
                    <a:ext uri="{FF2B5EF4-FFF2-40B4-BE49-F238E27FC236}">
                      <a16:creationId xmlns:a16="http://schemas.microsoft.com/office/drawing/2014/main" id="{6731B372-3F55-C447-9FC7-5C5AD5C146D3}"/>
                    </a:ext>
                  </a:extLst>
                </p:cNvPr>
                <p:cNvSpPr txBox="1"/>
                <p:nvPr/>
              </p:nvSpPr>
              <p:spPr>
                <a:xfrm>
                  <a:off x="1094955" y="5114790"/>
                  <a:ext cx="1860298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solidFill>
                              <a:schemeClr val="accent1"/>
                            </a:solidFill>
                            <a:latin typeface="Cambria Math" charset="0"/>
                          </a:rPr>
                          <m:t>𝑇𝑟𝑒𝑎𝑡</m:t>
                        </m:r>
                        <m:d>
                          <m:dPr>
                            <m:ctrlPr>
                              <a:rPr lang="de-DE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𝑒𝑣𝑒</m:t>
                            </m:r>
                            <m:r>
                              <a:rPr lang="de-DE" b="0" i="1" smtClean="0">
                                <a:solidFill>
                                  <a:schemeClr val="accent1"/>
                                </a:solidFill>
                                <a:latin typeface="Cambria Math" charset="0"/>
                              </a:rPr>
                              <m:t>,</m:t>
                            </m:r>
                            <m:r>
                              <a:rPr lang="de-DE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𝑀</m:t>
                            </m:r>
                          </m:e>
                        </m:d>
                      </m:oMath>
                    </m:oMathPara>
                  </a14:m>
                  <a:endParaRPr lang="en-GB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47" name="TextBox 46">
                  <a:extLst>
                    <a:ext uri="{FF2B5EF4-FFF2-40B4-BE49-F238E27FC236}">
                      <a16:creationId xmlns:a16="http://schemas.microsoft.com/office/drawing/2014/main" id="{1480F421-A21A-0844-B61D-8B1435A7E7E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94955" y="5114790"/>
                  <a:ext cx="1860298" cy="389513"/>
                </a:xfrm>
                <a:prstGeom prst="ellipse">
                  <a:avLst/>
                </a:prstGeom>
                <a:blipFill>
                  <a:blip r:embed="rId31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9" name="TextBox 48">
                  <a:extLst>
                    <a:ext uri="{FF2B5EF4-FFF2-40B4-BE49-F238E27FC236}">
                      <a16:creationId xmlns:a16="http://schemas.microsoft.com/office/drawing/2014/main" id="{7DE632F8-F5F6-A047-96A4-F76786F279D0}"/>
                    </a:ext>
                  </a:extLst>
                </p:cNvPr>
                <p:cNvSpPr txBox="1"/>
                <p:nvPr/>
              </p:nvSpPr>
              <p:spPr>
                <a:xfrm>
                  <a:off x="3210270" y="4976291"/>
                  <a:ext cx="325410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de-DE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charset="0"/>
                              </a:rPr>
                              <m:t>3</m:t>
                            </m:r>
                          </m:sub>
                          <m:sup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sup>
                        </m:sSubSup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49" name="TextBox 48">
                  <a:extLst>
                    <a:ext uri="{FF2B5EF4-FFF2-40B4-BE49-F238E27FC236}">
                      <a16:creationId xmlns:a16="http://schemas.microsoft.com/office/drawing/2014/main" id="{7DE632F8-F5F6-A047-96A4-F76786F279D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10270" y="4976291"/>
                  <a:ext cx="325410" cy="276999"/>
                </a:xfrm>
                <a:prstGeom prst="rect">
                  <a:avLst/>
                </a:prstGeom>
                <a:blipFill>
                  <a:blip r:embed="rId32"/>
                  <a:stretch>
                    <a:fillRect l="-18519" b="-31818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199A8C11-D96C-C242-ABF2-A8602F6F4E51}"/>
                  </a:ext>
                </a:extLst>
              </p:cNvPr>
              <p:cNvSpPr/>
              <p:nvPr/>
            </p:nvSpPr>
            <p:spPr>
              <a:xfrm>
                <a:off x="118786" y="1132200"/>
                <a:ext cx="8963070" cy="122867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𝑇𝑟𝑎𝑣𝑒𝑙</m:t>
                          </m:r>
                          <m:d>
                            <m:dPr>
                              <m:ctrlPr>
                                <a:rPr lang="en-GB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𝑒𝑣𝑒</m:t>
                              </m:r>
                            </m:e>
                          </m:d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|</m:t>
                          </m:r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𝑠𝑖𝑐𝑘</m:t>
                          </m:r>
                          <m:d>
                            <m:dPr>
                              <m:ctrl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𝑒𝑣𝑒</m:t>
                              </m:r>
                            </m:e>
                          </m:d>
                        </m:e>
                      </m:d>
                      <m:r>
                        <a:rPr lang="en-GB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GB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𝑍</m:t>
                          </m:r>
                        </m:den>
                      </m:f>
                      <m:nary>
                        <m:naryPr>
                          <m:chr m:val="∑"/>
                          <m:supHide m:val="on"/>
                          <m:ctrlPr>
                            <a:rPr lang="en-GB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GB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  <m:r>
                            <a:rPr lang="en-GB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  <m:r>
                            <a:rPr lang="en-GB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ℛ</m:t>
                          </m:r>
                          <m:d>
                            <m:dPr>
                              <m:ctrlPr>
                                <a:rPr lang="en-GB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brk m:alnAt="7"/>
                                </m:rPr>
                                <a:rPr lang="en-GB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𝐸</m:t>
                              </m:r>
                              <m:r>
                                <a:rPr lang="en-GB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𝑝𝑖𝑑</m:t>
                              </m:r>
                            </m:e>
                          </m:d>
                        </m:sub>
                        <m:sup/>
                        <m:e>
                          <m:sSubSup>
                            <m:sSubSupPr>
                              <m:ctrlPr>
                                <a:rPr lang="de-DE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de-DE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de-DE" i="1">
                                  <a:solidFill>
                                    <a:schemeClr val="bg1"/>
                                  </a:solidFill>
                                  <a:latin typeface="Cambria Math" charset="0"/>
                                </a:rPr>
                                <m:t>2</m:t>
                              </m:r>
                            </m:sub>
                            <m:sup>
                              <m:r>
                                <a:rPr lang="de-DE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p>
                          </m:sSubSup>
                          <m:d>
                            <m:dPr>
                              <m:ctrlPr>
                                <a:rPr lang="de-DE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𝑇𝑟𝑎𝑣𝑒𝑙</m:t>
                              </m:r>
                              <m:d>
                                <m:dPr>
                                  <m:ctrlPr>
                                    <a:rPr lang="en-GB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GB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𝑒𝑣𝑒</m:t>
                                  </m:r>
                                </m:e>
                              </m:d>
                              <m:r>
                                <a:rPr lang="de-DE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de-DE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e>
                          </m:d>
                        </m:e>
                      </m:nary>
                      <m:nary>
                        <m:naryPr>
                          <m:chr m:val="∑"/>
                          <m:supHide m:val="on"/>
                          <m:ctrlPr>
                            <a:rPr lang="en-GB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lang="de-DE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brk m:alnAt="7"/>
                                </m:rPr>
                                <a:rPr lang="de-DE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h</m:t>
                              </m:r>
                            </m:e>
                            <m:sub>
                              <m:r>
                                <m:rPr>
                                  <m:brk m:alnAt="7"/>
                                </m:rPr>
                                <a:rPr lang="de-DE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  <m:r>
                            <a:rPr lang="en-GB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  <m:r>
                            <a:rPr lang="en-GB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ℛ</m:t>
                          </m:r>
                          <m:d>
                            <m:dPr>
                              <m:ctrlPr>
                                <a:rPr lang="en-GB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de-DE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#</m:t>
                                  </m:r>
                                </m:e>
                                <m:sub>
                                  <m:r>
                                    <a:rPr lang="de-DE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𝐷</m:t>
                                  </m:r>
                                </m:sub>
                              </m:sSub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de-DE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i="1">
                                      <a:solidFill>
                                        <a:schemeClr val="bg1"/>
                                      </a:solidFill>
                                      <a:latin typeface="Cambria Math" charset="0"/>
                                    </a:rPr>
                                    <m:t>𝑁𝑎𝑡</m:t>
                                  </m:r>
                                  <m:d>
                                    <m:dPr>
                                      <m:ctrlPr>
                                        <a:rPr lang="de-DE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de-DE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𝐷</m:t>
                                      </m:r>
                                    </m:e>
                                  </m:d>
                                </m:e>
                              </m:d>
                            </m:e>
                          </m:d>
                        </m:sub>
                        <m:sup/>
                        <m:e>
                          <m:r>
                            <a:rPr lang="de-DE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𝑀𝑢𝑙</m:t>
                          </m:r>
                          <m:d>
                            <m:dPr>
                              <m:ctrlPr>
                                <a:rPr lang="de-DE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de-DE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</m:e>
                                <m:sub>
                                  <m:r>
                                    <a:rPr lang="de-DE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</m:sSub>
                            </m:e>
                          </m:d>
                        </m:e>
                      </m:nary>
                      <m:sSup>
                        <m:sSupPr>
                          <m:ctrlPr>
                            <a:rPr lang="de-DE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de-DE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nary>
                                <m:naryPr>
                                  <m:chr m:val="∑"/>
                                  <m:supHide m:val="on"/>
                                  <m:ctrlPr>
                                    <a:rPr lang="en-GB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7"/>
                                    </m:rPr>
                                    <a:rPr lang="de-DE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𝑚</m:t>
                                  </m:r>
                                  <m:r>
                                    <a:rPr lang="de-DE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∈</m:t>
                                  </m:r>
                                  <m:r>
                                    <a:rPr lang="en-GB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ℛ</m:t>
                                  </m:r>
                                  <m:d>
                                    <m:dPr>
                                      <m:ctrlPr>
                                        <a:rPr lang="en-GB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de-DE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𝑀𝑎𝑛</m:t>
                                      </m:r>
                                      <m:d>
                                        <m:dPr>
                                          <m:ctrlPr>
                                            <a:rPr lang="de-DE" i="1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de-DE" i="1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𝑊</m:t>
                                          </m:r>
                                        </m:e>
                                      </m:d>
                                    </m:e>
                                  </m:d>
                                </m:sub>
                                <m:sup/>
                                <m:e>
                                  <m:sSub>
                                    <m:sSubPr>
                                      <m:ctrlPr>
                                        <a:rPr lang="de-DE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de-DE" i="1">
                                          <a:solidFill>
                                            <a:schemeClr val="bg1"/>
                                          </a:solidFill>
                                          <a:latin typeface="Cambria Math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de-DE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de-DE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𝑒</m:t>
                                      </m:r>
                                      <m:r>
                                        <a:rPr lang="de-DE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de-DE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𝑚</m:t>
                                      </m:r>
                                      <m:r>
                                        <a:rPr lang="de-DE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sSub>
                                        <m:sSubPr>
                                          <m:ctrlPr>
                                            <a:rPr lang="de-DE" i="1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de-DE" i="1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h</m:t>
                                          </m:r>
                                        </m:e>
                                        <m:sub>
                                          <m:r>
                                            <a:rPr lang="de-DE" i="1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𝑛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</m:nary>
                            </m:e>
                          </m:d>
                        </m:e>
                        <m:sup>
                          <m:d>
                            <m:dPr>
                              <m:begChr m:val="|"/>
                              <m:endChr m:val="|"/>
                              <m:ctrlPr>
                                <a:rPr lang="de-DE" i="1" dirty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i="1" dirty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𝒟</m:t>
                              </m:r>
                              <m:d>
                                <m:dPr>
                                  <m:ctrlPr>
                                    <a:rPr lang="de-DE" i="1" dirty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i="1" dirty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𝑊</m:t>
                                  </m:r>
                                </m:e>
                              </m:d>
                            </m:e>
                          </m:d>
                        </m:sup>
                      </m:sSup>
                    </m:oMath>
                  </m:oMathPara>
                </a14:m>
                <a:br>
                  <a:rPr lang="de-DE" dirty="0">
                    <a:solidFill>
                      <a:schemeClr val="bg1"/>
                    </a:solidFill>
                    <a:ea typeface="Cambria Math" panose="02040503050406030204" pitchFamily="18" charset="0"/>
                  </a:rPr>
                </a:br>
                <a:endParaRPr lang="en-GB" dirty="0"/>
              </a:p>
            </p:txBody>
          </p:sp>
        </mc:Choice>
        <mc:Fallback xmlns=""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199A8C11-D96C-C242-ABF2-A8602F6F4E5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786" y="1132200"/>
                <a:ext cx="8963070" cy="1228670"/>
              </a:xfrm>
              <a:prstGeom prst="rect">
                <a:avLst/>
              </a:prstGeom>
              <a:blipFill>
                <a:blip r:embed="rId33"/>
                <a:stretch>
                  <a:fillRect l="-849" t="-43878" b="-100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E8C1AE4B-218C-FE49-AF8E-E2050D720A0B}"/>
                  </a:ext>
                </a:extLst>
              </p:cNvPr>
              <p:cNvSpPr/>
              <p:nvPr/>
            </p:nvSpPr>
            <p:spPr>
              <a:xfrm>
                <a:off x="2014668" y="2276778"/>
                <a:ext cx="7170308" cy="114832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de-DE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de-DE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nary>
                                <m:naryPr>
                                  <m:chr m:val="∑"/>
                                  <m:supHide m:val="on"/>
                                  <m:ctrlPr>
                                    <a:rPr lang="de-DE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eqArr>
                                    <m:eqArrPr>
                                      <m:ctrlPr>
                                        <a:rPr lang="de-DE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eqArrPr>
                                    <m:e>
                                      <m:r>
                                        <a:rPr lang="de-DE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𝑠</m:t>
                                      </m:r>
                                      <m:r>
                                        <a:rPr lang="de-DE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∈</m:t>
                                      </m:r>
                                    </m:e>
                                    <m:e>
                                      <m:r>
                                        <a:rPr lang="en-GB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ℛ</m:t>
                                      </m:r>
                                      <m:d>
                                        <m:dPr>
                                          <m:ctrlPr>
                                            <a:rPr lang="de-DE" i="1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de-DE" i="1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𝑆𝑖𝑐𝑘</m:t>
                                          </m:r>
                                          <m:d>
                                            <m:dPr>
                                              <m:ctrlPr>
                                                <a:rPr lang="de-DE" i="1">
                                                  <a:solidFill>
                                                    <a:schemeClr val="bg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r>
                                                <a:rPr lang="de-DE" i="1">
                                                  <a:solidFill>
                                                    <a:schemeClr val="bg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𝑋</m:t>
                                              </m:r>
                                            </m:e>
                                          </m:d>
                                        </m:e>
                                      </m:d>
                                    </m:e>
                                  </m:eqArr>
                                </m:sub>
                                <m:sup/>
                                <m:e>
                                  <m:sSup>
                                    <m:sSupPr>
                                      <m:ctrlPr>
                                        <a:rPr lang="de-DE" i="1" dirty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d>
                                        <m:dPr>
                                          <m:ctrlPr>
                                            <a:rPr lang="de-DE" i="1" dirty="0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nary>
                                            <m:naryPr>
                                              <m:chr m:val="∑"/>
                                              <m:supHide m:val="on"/>
                                              <m:ctrlPr>
                                                <a:rPr lang="de-DE" i="1">
                                                  <a:solidFill>
                                                    <a:schemeClr val="bg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naryPr>
                                            <m:sub>
                                              <m:eqArr>
                                                <m:eqArrPr>
                                                  <m:ctrlPr>
                                                    <a:rPr lang="de-DE" i="1">
                                                      <a:solidFill>
                                                        <a:schemeClr val="bg1"/>
                                                      </a:solidFill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</m:ctrlPr>
                                                </m:eqArrPr>
                                                <m:e>
                                                  <m:r>
                                                    <a:rPr lang="de-DE" i="1">
                                                      <a:solidFill>
                                                        <a:schemeClr val="bg1"/>
                                                      </a:solidFill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𝑡𝑡</m:t>
                                                  </m:r>
                                                  <m:r>
                                                    <a:rPr lang="de-DE" i="1">
                                                      <a:solidFill>
                                                        <a:schemeClr val="bg1"/>
                                                      </a:solidFill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∈</m:t>
                                                  </m:r>
                                                </m:e>
                                                <m:e>
                                                  <m:r>
                                                    <a:rPr lang="en-GB" i="1">
                                                      <a:solidFill>
                                                        <a:schemeClr val="bg1"/>
                                                      </a:solidFill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ℛ</m:t>
                                                  </m:r>
                                                  <m:d>
                                                    <m:dPr>
                                                      <m:ctrlPr>
                                                        <a:rPr lang="de-DE" i="1">
                                                          <a:solidFill>
                                                            <a:schemeClr val="bg1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  <a:ea typeface="Cambria Math" panose="02040503050406030204" pitchFamily="18" charset="0"/>
                                                        </a:rPr>
                                                      </m:ctrlPr>
                                                    </m:dPr>
                                                    <m:e>
                                                      <m:r>
                                                        <a:rPr lang="de-DE" i="1">
                                                          <a:solidFill>
                                                            <a:schemeClr val="bg1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  <a:ea typeface="Cambria Math" panose="02040503050406030204" pitchFamily="18" charset="0"/>
                                                        </a:rPr>
                                                        <m:t>𝑇𝑟𝑒𝑎𝑡</m:t>
                                                      </m:r>
                                                      <m:d>
                                                        <m:dPr>
                                                          <m:ctrlPr>
                                                            <a:rPr lang="de-DE" i="1">
                                                              <a:solidFill>
                                                                <a:schemeClr val="bg1"/>
                                                              </a:solidFill>
                                                              <a:latin typeface="Cambria Math" panose="02040503050406030204" pitchFamily="18" charset="0"/>
                                                              <a:ea typeface="Cambria Math" panose="02040503050406030204" pitchFamily="18" charset="0"/>
                                                            </a:rPr>
                                                          </m:ctrlPr>
                                                        </m:dPr>
                                                        <m:e>
                                                          <m:r>
                                                            <a:rPr lang="de-DE" i="1">
                                                              <a:solidFill>
                                                                <a:schemeClr val="bg1"/>
                                                              </a:solidFill>
                                                              <a:latin typeface="Cambria Math" panose="02040503050406030204" pitchFamily="18" charset="0"/>
                                                              <a:ea typeface="Cambria Math" panose="02040503050406030204" pitchFamily="18" charset="0"/>
                                                            </a:rPr>
                                                            <m:t>𝑋</m:t>
                                                          </m:r>
                                                          <m:r>
                                                            <a:rPr lang="de-DE" i="1">
                                                              <a:solidFill>
                                                                <a:schemeClr val="bg1"/>
                                                              </a:solidFill>
                                                              <a:latin typeface="Cambria Math" panose="02040503050406030204" pitchFamily="18" charset="0"/>
                                                              <a:ea typeface="Cambria Math" panose="02040503050406030204" pitchFamily="18" charset="0"/>
                                                            </a:rPr>
                                                            <m:t>,</m:t>
                                                          </m:r>
                                                          <m:r>
                                                            <a:rPr lang="de-DE" i="1">
                                                              <a:solidFill>
                                                                <a:schemeClr val="bg1"/>
                                                              </a:solidFill>
                                                              <a:latin typeface="Cambria Math" panose="02040503050406030204" pitchFamily="18" charset="0"/>
                                                              <a:ea typeface="Cambria Math" panose="02040503050406030204" pitchFamily="18" charset="0"/>
                                                            </a:rPr>
                                                            <m:t>𝑀</m:t>
                                                          </m:r>
                                                        </m:e>
                                                      </m:d>
                                                    </m:e>
                                                  </m:d>
                                                </m:e>
                                              </m:eqArr>
                                            </m:sub>
                                            <m:sup/>
                                            <m:e>
                                              <m:sSub>
                                                <m:sSubPr>
                                                  <m:ctrlPr>
                                                    <a:rPr lang="de-DE" i="1">
                                                      <a:solidFill>
                                                        <a:schemeClr val="bg1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de-DE" i="1">
                                                      <a:solidFill>
                                                        <a:schemeClr val="bg1"/>
                                                      </a:solidFill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𝜙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de-DE" i="1">
                                                      <a:solidFill>
                                                        <a:schemeClr val="bg1"/>
                                                      </a:solidFill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3</m:t>
                                                  </m:r>
                                                </m:sub>
                                              </m:sSub>
                                              <m:d>
                                                <m:dPr>
                                                  <m:ctrlPr>
                                                    <a:rPr lang="de-DE" i="1" dirty="0">
                                                      <a:solidFill>
                                                        <a:schemeClr val="bg1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dPr>
                                                <m:e>
                                                  <m:r>
                                                    <a:rPr lang="de-DE" i="1" dirty="0">
                                                      <a:solidFill>
                                                        <a:schemeClr val="bg1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𝑒</m:t>
                                                  </m:r>
                                                  <m:r>
                                                    <a:rPr lang="de-DE" i="1" dirty="0">
                                                      <a:solidFill>
                                                        <a:schemeClr val="bg1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,</m:t>
                                                  </m:r>
                                                  <m:r>
                                                    <a:rPr lang="de-DE" i="1" dirty="0">
                                                      <a:solidFill>
                                                        <a:schemeClr val="bg1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𝑠</m:t>
                                                  </m:r>
                                                  <m:r>
                                                    <a:rPr lang="de-DE" i="1" dirty="0">
                                                      <a:solidFill>
                                                        <a:schemeClr val="bg1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,</m:t>
                                                  </m:r>
                                                  <m:r>
                                                    <a:rPr lang="de-DE" i="1" dirty="0">
                                                      <a:solidFill>
                                                        <a:schemeClr val="bg1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𝑡𝑡</m:t>
                                                  </m:r>
                                                </m:e>
                                              </m:d>
                                            </m:e>
                                          </m:nary>
                                        </m:e>
                                      </m:d>
                                    </m:e>
                                    <m:sup>
                                      <m:d>
                                        <m:dPr>
                                          <m:begChr m:val="|"/>
                                          <m:endChr m:val="|"/>
                                          <m:ctrlPr>
                                            <a:rPr lang="de-DE" i="1" dirty="0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de-DE" i="1" dirty="0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𝒟</m:t>
                                          </m:r>
                                          <m:d>
                                            <m:dPr>
                                              <m:ctrlPr>
                                                <a:rPr lang="de-DE" i="1" dirty="0">
                                                  <a:solidFill>
                                                    <a:schemeClr val="bg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r>
                                                <a:rPr lang="de-DE" i="1" dirty="0">
                                                  <a:solidFill>
                                                    <a:schemeClr val="bg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𝑀</m:t>
                                              </m:r>
                                            </m:e>
                                          </m:d>
                                        </m:e>
                                      </m:d>
                                    </m:sup>
                                  </m:sSup>
                                  <m:nary>
                                    <m:naryPr>
                                      <m:chr m:val="∑"/>
                                      <m:supHide m:val="on"/>
                                      <m:ctrlPr>
                                        <a:rPr lang="de-DE" i="1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naryPr>
                                    <m:sub>
                                      <m:eqArr>
                                        <m:eqArrPr>
                                          <m:ctrlPr>
                                            <a:rPr lang="de-DE" i="1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eqArrPr>
                                        <m:e>
                                          <m:r>
                                            <a:rPr lang="de-DE" i="1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𝑡</m:t>
                                          </m:r>
                                          <m:r>
                                            <a:rPr lang="de-DE" i="1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∈</m:t>
                                          </m:r>
                                        </m:e>
                                        <m:e>
                                          <m:r>
                                            <a:rPr lang="en-GB" i="1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ℛ</m:t>
                                          </m:r>
                                          <m:d>
                                            <m:dPr>
                                              <m:ctrlPr>
                                                <a:rPr lang="de-DE" i="1">
                                                  <a:solidFill>
                                                    <a:schemeClr val="bg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r>
                                                <a:rPr lang="de-DE" i="1">
                                                  <a:solidFill>
                                                    <a:schemeClr val="bg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𝑇𝑟𝑎𝑣𝑒𝑙</m:t>
                                              </m:r>
                                              <m:d>
                                                <m:dPr>
                                                  <m:ctrlPr>
                                                    <a:rPr lang="de-DE" i="1">
                                                      <a:solidFill>
                                                        <a:schemeClr val="bg1"/>
                                                      </a:solidFill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</m:ctrlPr>
                                                </m:dPr>
                                                <m:e>
                                                  <m:r>
                                                    <a:rPr lang="de-DE" i="1">
                                                      <a:solidFill>
                                                        <a:schemeClr val="bg1"/>
                                                      </a:solidFill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𝑋</m:t>
                                                  </m:r>
                                                </m:e>
                                              </m:d>
                                            </m:e>
                                          </m:d>
                                        </m:e>
                                      </m:eqArr>
                                    </m:sub>
                                    <m:sup/>
                                    <m:e>
                                      <m:sSub>
                                        <m:sSubPr>
                                          <m:ctrlPr>
                                            <a:rPr lang="de-DE" i="1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de-DE" i="1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𝜙</m:t>
                                          </m:r>
                                        </m:e>
                                        <m:sub>
                                          <m:r>
                                            <a:rPr lang="de-DE" i="1">
                                              <a:solidFill>
                                                <a:schemeClr val="bg1"/>
                                              </a:solidFill>
                                              <a:latin typeface="Cambria Math" charset="0"/>
                                            </a:rPr>
                                            <m:t>2</m:t>
                                          </m:r>
                                        </m:sub>
                                      </m:sSub>
                                      <m:d>
                                        <m:dPr>
                                          <m:ctrlPr>
                                            <a:rPr lang="de-DE" i="1" dirty="0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de-DE" i="1" dirty="0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𝑒</m:t>
                                          </m:r>
                                          <m:r>
                                            <a:rPr lang="de-DE" i="1" dirty="0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,</m:t>
                                          </m:r>
                                          <m:r>
                                            <a:rPr lang="de-DE" i="1" dirty="0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𝑠</m:t>
                                          </m:r>
                                          <m:r>
                                            <a:rPr lang="de-DE" i="1" dirty="0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,</m:t>
                                          </m:r>
                                          <m:r>
                                            <a:rPr lang="de-DE" i="1" dirty="0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𝑡</m:t>
                                          </m:r>
                                        </m:e>
                                      </m:d>
                                    </m:e>
                                  </m:nary>
                                </m:e>
                              </m:nary>
                            </m:e>
                          </m:d>
                        </m:e>
                        <m:sup>
                          <m:d>
                            <m:dPr>
                              <m:begChr m:val="|"/>
                              <m:endChr m:val="|"/>
                              <m:ctrlPr>
                                <a:rPr lang="de-DE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𝒟</m:t>
                              </m:r>
                              <m:d>
                                <m:dPr>
                                  <m:ctrlPr>
                                    <a:rPr lang="de-DE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b="0" i="1" dirty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</m:d>
                            </m:e>
                          </m:d>
                        </m:sup>
                      </m:sSup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E8C1AE4B-218C-FE49-AF8E-E2050D720A0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14668" y="2276778"/>
                <a:ext cx="7170308" cy="1148328"/>
              </a:xfrm>
              <a:prstGeom prst="rect">
                <a:avLst/>
              </a:prstGeom>
              <a:blipFill>
                <a:blip r:embed="rId34"/>
                <a:stretch>
                  <a:fillRect l="-4248" t="-67391" b="-9239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05EA8E90-9562-444D-A210-8A65940B6946}"/>
                  </a:ext>
                </a:extLst>
              </p:cNvPr>
              <p:cNvSpPr/>
              <p:nvPr/>
            </p:nvSpPr>
            <p:spPr>
              <a:xfrm>
                <a:off x="3073454" y="2362748"/>
                <a:ext cx="3367780" cy="107420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de-DE" i="1" dirty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de-DE" i="1" dirty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nary>
                                <m:naryPr>
                                  <m:chr m:val="∑"/>
                                  <m:supHide m:val="on"/>
                                  <m:ctrlP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eqArr>
                                    <m:eqArrPr>
                                      <m:ctrlP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eqArrPr>
                                    <m:e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𝑡𝑡</m:t>
                                      </m:r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∈</m:t>
                                      </m:r>
                                    </m:e>
                                    <m:e>
                                      <m:r>
                                        <a:rPr lang="en-GB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ℛ</m:t>
                                      </m:r>
                                      <m:d>
                                        <m:dPr>
                                          <m:ctrlPr>
                                            <a:rPr lang="de-DE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de-DE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𝑇𝑟𝑒𝑎𝑡</m:t>
                                          </m:r>
                                          <m:d>
                                            <m:dPr>
                                              <m:ctrlPr>
                                                <a:rPr lang="de-DE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r>
                                                <a:rPr lang="de-DE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𝑋</m:t>
                                              </m:r>
                                              <m:r>
                                                <a:rPr lang="de-DE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,</m:t>
                                              </m:r>
                                              <m:r>
                                                <a:rPr lang="de-DE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𝑀</m:t>
                                              </m:r>
                                            </m:e>
                                          </m:d>
                                        </m:e>
                                      </m:d>
                                    </m:e>
                                  </m:eqArr>
                                </m:sub>
                                <m:sup/>
                                <m:e>
                                  <m:sSub>
                                    <m:sSubPr>
                                      <m:ctrlP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3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de-DE" i="1" dirty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de-DE" i="1" dirty="0">
                                          <a:latin typeface="Cambria Math" panose="02040503050406030204" pitchFamily="18" charset="0"/>
                                        </a:rPr>
                                        <m:t>𝑒</m:t>
                                      </m:r>
                                      <m:r>
                                        <a:rPr lang="de-DE" i="1" dirty="0"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de-DE" i="1" dirty="0">
                                          <a:latin typeface="Cambria Math" panose="02040503050406030204" pitchFamily="18" charset="0"/>
                                        </a:rPr>
                                        <m:t>𝑠</m:t>
                                      </m:r>
                                      <m:r>
                                        <a:rPr lang="de-DE" i="1" dirty="0"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de-DE" i="1" dirty="0">
                                          <a:latin typeface="Cambria Math" panose="02040503050406030204" pitchFamily="18" charset="0"/>
                                        </a:rPr>
                                        <m:t>𝑡𝑡</m:t>
                                      </m:r>
                                    </m:e>
                                  </m:d>
                                </m:e>
                              </m:nary>
                            </m:e>
                          </m:d>
                        </m:e>
                        <m:sup>
                          <m:d>
                            <m:dPr>
                              <m:begChr m:val="|"/>
                              <m:endChr m:val="|"/>
                              <m:ctrlPr>
                                <a:rPr lang="de-DE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𝒟</m:t>
                              </m:r>
                              <m:d>
                                <m:dPr>
                                  <m:ctrlPr>
                                    <a:rPr lang="de-DE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𝑀</m:t>
                                  </m:r>
                                </m:e>
                              </m:d>
                            </m:e>
                          </m:d>
                        </m:sup>
                      </m:sSup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05EA8E90-9562-444D-A210-8A65940B694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73454" y="2362748"/>
                <a:ext cx="3367780" cy="1074205"/>
              </a:xfrm>
              <a:prstGeom prst="rect">
                <a:avLst/>
              </a:prstGeom>
              <a:blipFill>
                <a:blip r:embed="rId35"/>
                <a:stretch>
                  <a:fillRect l="-3759" t="-79070" b="-9767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1FB27041-2DA8-AB47-964C-6C06B9934B6A}"/>
                  </a:ext>
                </a:extLst>
              </p:cNvPr>
              <p:cNvSpPr/>
              <p:nvPr/>
            </p:nvSpPr>
            <p:spPr>
              <a:xfrm>
                <a:off x="2172048" y="2425335"/>
                <a:ext cx="1211357" cy="99386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supHide m:val="on"/>
                          <m:ctrlPr>
                            <a:rPr lang="de-DE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eqArr>
                            <m:eqArrPr>
                              <m:ctrl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𝑠</m:t>
                              </m:r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∈</m:t>
                              </m:r>
                            </m:e>
                            <m:e>
                              <m:r>
                                <a:rPr lang="en-GB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ℛ</m:t>
                              </m:r>
                              <m:d>
                                <m:d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𝑆𝑖𝑐𝑘</m:t>
                                  </m:r>
                                  <m:d>
                                    <m:dPr>
                                      <m:ctrlP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𝑋</m:t>
                                      </m:r>
                                    </m:e>
                                  </m:d>
                                </m:e>
                              </m:d>
                            </m:e>
                          </m:eqArr>
                        </m:sub>
                        <m:sup/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</m:e>
                      </m:nary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1FB27041-2DA8-AB47-964C-6C06B9934B6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72048" y="2425335"/>
                <a:ext cx="1211357" cy="993862"/>
              </a:xfrm>
              <a:prstGeom prst="rect">
                <a:avLst/>
              </a:prstGeom>
              <a:blipFill>
                <a:blip r:embed="rId36"/>
                <a:stretch>
                  <a:fillRect l="-37500" t="-93671" r="-5208" b="-10759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65EDCB4E-B8E7-7B45-8467-5BCD66AD8D8B}"/>
                  </a:ext>
                </a:extLst>
              </p:cNvPr>
              <p:cNvSpPr/>
              <p:nvPr/>
            </p:nvSpPr>
            <p:spPr>
              <a:xfrm>
                <a:off x="6220415" y="2427993"/>
                <a:ext cx="2321661" cy="100008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supHide m:val="on"/>
                          <m:ctrlP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eqArr>
                            <m:eqArrPr>
                              <m:ctrl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∈</m:t>
                              </m:r>
                            </m:e>
                            <m:e>
                              <m:r>
                                <a:rPr lang="en-GB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ℛ</m:t>
                              </m:r>
                              <m:d>
                                <m:d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𝑇𝑟𝑎𝑣𝑒𝑙</m:t>
                                  </m:r>
                                  <m:d>
                                    <m:dPr>
                                      <m:ctrlP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𝑋</m:t>
                                      </m:r>
                                    </m:e>
                                  </m:d>
                                </m:e>
                              </m:d>
                            </m:e>
                          </m:eqArr>
                        </m:sub>
                        <m:sup/>
                        <m:e>
                          <m:sSub>
                            <m:sSub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de-DE" i="1">
                                  <a:latin typeface="Cambria Math" charset="0"/>
                                </a:rPr>
                                <m:t>2</m:t>
                              </m:r>
                            </m:sub>
                          </m:sSub>
                          <m:d>
                            <m:dPr>
                              <m:ctrlPr>
                                <a:rPr lang="de-DE" i="1" dirty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i="1" dirty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  <m:r>
                                <a:rPr lang="de-DE" i="1" dirty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de-DE" i="1" dirty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  <m:r>
                                <a:rPr lang="de-DE" i="1" dirty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de-DE" i="1" dirty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</m:e>
                      </m:nary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65EDCB4E-B8E7-7B45-8467-5BCD66AD8D8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20415" y="2427993"/>
                <a:ext cx="2321661" cy="1000082"/>
              </a:xfrm>
              <a:prstGeom prst="rect">
                <a:avLst/>
              </a:prstGeom>
              <a:blipFill>
                <a:blip r:embed="rId37"/>
                <a:stretch>
                  <a:fillRect l="-14674" t="-92500" b="-10625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CE6ED007-28CC-E044-B6CD-86A05477983E}"/>
                  </a:ext>
                </a:extLst>
              </p:cNvPr>
              <p:cNvSpPr/>
              <p:nvPr/>
            </p:nvSpPr>
            <p:spPr>
              <a:xfrm>
                <a:off x="2163170" y="3417635"/>
                <a:ext cx="2506455" cy="100008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supHide m:val="on"/>
                          <m:ctrlP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eqArr>
                            <m:eqArrPr>
                              <m:ctrl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𝑡𝑒</m:t>
                              </m:r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∈</m:t>
                              </m:r>
                            </m:e>
                            <m:e>
                              <m:r>
                                <a:rPr lang="en-GB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ℛ</m:t>
                              </m:r>
                              <m:d>
                                <m:d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𝑇𝑟𝑒𝑎𝑡</m:t>
                                  </m:r>
                                  <m:d>
                                    <m:dPr>
                                      <m:ctrlP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𝑒𝑣𝑒</m:t>
                                      </m:r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𝑀</m:t>
                                      </m:r>
                                    </m:e>
                                  </m:d>
                                </m:e>
                              </m:d>
                            </m:e>
                          </m:eqArr>
                        </m:sub>
                        <m:sup/>
                        <m:e>
                          <m:sSub>
                            <m:sSub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  <m:d>
                            <m:dPr>
                              <m:ctrlPr>
                                <a:rPr lang="de-DE" i="1" dirty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i="1" dirty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  <m:r>
                                <a:rPr lang="de-DE" i="1" dirty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de-DE" i="1" dirty="0">
                                  <a:latin typeface="Cambria Math" panose="02040503050406030204" pitchFamily="18" charset="0"/>
                                </a:rPr>
                                <m:t>𝑡𝑒</m:t>
                              </m:r>
                            </m:e>
                          </m:d>
                        </m:e>
                      </m:nary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CE6ED007-28CC-E044-B6CD-86A05477983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63170" y="3417635"/>
                <a:ext cx="2506455" cy="1000082"/>
              </a:xfrm>
              <a:prstGeom prst="rect">
                <a:avLst/>
              </a:prstGeom>
              <a:blipFill>
                <a:blip r:embed="rId38"/>
                <a:stretch>
                  <a:fillRect l="-8040" t="-92500" b="-105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id="{4694F271-747A-174F-BD0D-FCB1D6DF2400}"/>
                  </a:ext>
                </a:extLst>
              </p:cNvPr>
              <p:cNvSpPr/>
              <p:nvPr/>
            </p:nvSpPr>
            <p:spPr>
              <a:xfrm>
                <a:off x="5704888" y="1444127"/>
                <a:ext cx="3516988" cy="91595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nary>
                                <m:naryPr>
                                  <m:chr m:val="∑"/>
                                  <m:supHide m:val="on"/>
                                  <m:ctrlPr>
                                    <a:rPr lang="en-GB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7"/>
                                    </m:rP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𝑚</m:t>
                                  </m:r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∈</m:t>
                                  </m:r>
                                  <m:r>
                                    <a:rPr lang="en-GB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ℛ</m:t>
                                  </m:r>
                                  <m:d>
                                    <m:dPr>
                                      <m:ctrlPr>
                                        <a:rPr lang="en-GB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𝑀𝑎𝑛</m:t>
                                      </m:r>
                                      <m:d>
                                        <m:dPr>
                                          <m:ctrlPr>
                                            <a:rPr lang="de-DE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de-DE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𝑊</m:t>
                                          </m:r>
                                        </m:e>
                                      </m:d>
                                    </m:e>
                                  </m:d>
                                </m:sub>
                                <m:sup/>
                                <m:e>
                                  <m:sSub>
                                    <m:sSubPr>
                                      <m:ctrlP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de-DE" i="1">
                                          <a:latin typeface="Cambria Math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  <m:t>𝑒</m:t>
                                      </m:r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  <m:t>𝑚</m:t>
                                      </m:r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sSub>
                                        <m:sSubPr>
                                          <m:ctrlPr>
                                            <a:rPr lang="de-DE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de-DE" i="1">
                                              <a:latin typeface="Cambria Math" panose="02040503050406030204" pitchFamily="18" charset="0"/>
                                            </a:rPr>
                                            <m:t>h</m:t>
                                          </m:r>
                                        </m:e>
                                        <m:sub>
                                          <m:r>
                                            <a:rPr lang="de-DE" i="1">
                                              <a:latin typeface="Cambria Math" panose="02040503050406030204" pitchFamily="18" charset="0"/>
                                            </a:rPr>
                                            <m:t>𝑛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</m:nary>
                            </m:e>
                          </m:d>
                        </m:e>
                        <m:sup>
                          <m:d>
                            <m:dPr>
                              <m:begChr m:val="|"/>
                              <m:endChr m:val="|"/>
                              <m:ctrlPr>
                                <a:rPr lang="de-DE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𝒟</m:t>
                              </m:r>
                              <m:d>
                                <m:dPr>
                                  <m:ctrlPr>
                                    <a:rPr lang="de-DE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𝑊</m:t>
                                  </m:r>
                                </m:e>
                              </m:d>
                            </m:e>
                          </m:d>
                        </m:sup>
                      </m:sSup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id="{4694F271-747A-174F-BD0D-FCB1D6DF240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04888" y="1444127"/>
                <a:ext cx="3516988" cy="915956"/>
              </a:xfrm>
              <a:prstGeom prst="rect">
                <a:avLst/>
              </a:prstGeom>
              <a:blipFill>
                <a:blip r:embed="rId39"/>
                <a:stretch>
                  <a:fillRect l="-3597" t="-93151" b="-13287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50C1AC8F-2D74-B346-8D97-16D487D6E7F3}"/>
                  </a:ext>
                </a:extLst>
              </p:cNvPr>
              <p:cNvSpPr/>
              <p:nvPr/>
            </p:nvSpPr>
            <p:spPr>
              <a:xfrm>
                <a:off x="3309993" y="1519971"/>
                <a:ext cx="2623474" cy="80034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supHide m:val="on"/>
                          <m:ctrlP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brk m:alnAt="7"/>
                                </m:r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h</m:t>
                              </m:r>
                            </m:e>
                            <m:sub>
                              <m:r>
                                <m:rPr>
                                  <m:brk m:alnAt="7"/>
                                </m:r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  <m: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  <m: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ℛ</m:t>
                          </m:r>
                          <m:d>
                            <m:dPr>
                              <m:ctrlPr>
                                <a:rPr lang="en-GB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#</m:t>
                                  </m:r>
                                </m:e>
                                <m:sub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𝐷</m:t>
                                  </m:r>
                                </m:sub>
                              </m:sSub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de-DE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i="1">
                                      <a:latin typeface="Cambria Math" charset="0"/>
                                    </a:rPr>
                                    <m:t>𝑁𝑎𝑡</m:t>
                                  </m:r>
                                  <m:d>
                                    <m:dPr>
                                      <m:ctrlP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  <m:t>𝐷</m:t>
                                      </m:r>
                                    </m:e>
                                  </m:d>
                                </m:e>
                              </m:d>
                            </m:e>
                          </m:d>
                        </m:sub>
                        <m:sup/>
                        <m:e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𝑀𝑢𝑙</m:t>
                          </m:r>
                          <m:d>
                            <m:d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</m:e>
                                <m:sub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</m:sSub>
                            </m:e>
                          </m:d>
                        </m:e>
                      </m:nary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50C1AC8F-2D74-B346-8D97-16D487D6E7F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09993" y="1519971"/>
                <a:ext cx="2623474" cy="800347"/>
              </a:xfrm>
              <a:prstGeom prst="rect">
                <a:avLst/>
              </a:prstGeom>
              <a:blipFill>
                <a:blip r:embed="rId40"/>
                <a:stretch>
                  <a:fillRect l="-5314" t="-119048" b="-15873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B4C190EF-02D5-6640-B293-D6FAB6C6B4BE}"/>
                  </a:ext>
                </a:extLst>
              </p:cNvPr>
              <p:cNvSpPr/>
              <p:nvPr/>
            </p:nvSpPr>
            <p:spPr>
              <a:xfrm>
                <a:off x="491870" y="1513176"/>
                <a:ext cx="3042820" cy="79618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supHide m:val="on"/>
                          <m:ctrlP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  <m: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  <m: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ℛ</m:t>
                          </m:r>
                          <m:d>
                            <m:dPr>
                              <m:ctrlPr>
                                <a:rPr lang="en-GB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brk m:alnAt="7"/>
                                </m:rPr>
                                <a:rPr lang="en-GB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𝐸</m:t>
                              </m:r>
                              <m:r>
                                <a:rPr lang="en-GB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𝑝𝑖𝑑</m:t>
                              </m:r>
                            </m:e>
                          </m:d>
                        </m:sub>
                        <m:sup/>
                        <m:e>
                          <m:sSubSup>
                            <m:sSubSupPr>
                              <m:ctrl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de-DE" i="1">
                                  <a:latin typeface="Cambria Math" charset="0"/>
                                </a:rPr>
                                <m:t>2</m:t>
                              </m:r>
                            </m:sub>
                            <m:sup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p>
                          </m:sSubSup>
                          <m:d>
                            <m:d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𝑇𝑟𝑎𝑣𝑒𝑙</m:t>
                              </m:r>
                              <m:d>
                                <m:dPr>
                                  <m:ctrlPr>
                                    <a:rPr lang="en-GB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GB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𝑒𝑣𝑒</m:t>
                                  </m:r>
                                </m:e>
                              </m:d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e>
                          </m:d>
                        </m:e>
                      </m:nary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B4C190EF-02D5-6640-B293-D6FAB6C6B4B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1870" y="1513176"/>
                <a:ext cx="3042820" cy="796180"/>
              </a:xfrm>
              <a:prstGeom prst="rect">
                <a:avLst/>
              </a:prstGeom>
              <a:blipFill>
                <a:blip r:embed="rId41"/>
                <a:stretch>
                  <a:fillRect l="-15000" t="-115625" b="-15781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8B330316-7DAC-654C-9159-440836D2985B}"/>
                  </a:ext>
                </a:extLst>
              </p:cNvPr>
              <p:cNvSpPr/>
              <p:nvPr/>
            </p:nvSpPr>
            <p:spPr>
              <a:xfrm>
                <a:off x="327211" y="1519971"/>
                <a:ext cx="379463" cy="61093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𝑍</m:t>
                          </m:r>
                        </m:den>
                      </m:f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8B330316-7DAC-654C-9159-440836D2985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7211" y="1519971"/>
                <a:ext cx="379463" cy="610936"/>
              </a:xfrm>
              <a:prstGeom prst="rect">
                <a:avLst/>
              </a:prstGeom>
              <a:blipFill>
                <a:blip r:embed="rId42"/>
                <a:stretch>
                  <a:fillRect b="-208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68085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  <p:bldP spid="53" grpId="0"/>
      <p:bldP spid="55" grpId="0"/>
      <p:bldP spid="54" grpId="0"/>
      <p:bldP spid="56" grpId="0"/>
      <p:bldP spid="57" grpId="0"/>
      <p:bldP spid="58" grpId="0"/>
      <p:bldP spid="59" grpId="0"/>
      <p:bldP spid="60" grpId="0"/>
    </p:bld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3BD99B-19B3-484C-8786-14DF62B6FF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LVE: Implementation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27AE7F0-C716-9542-A7EE-156DD45C864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lnSpcReduction="10000"/>
              </a:bodyPr>
              <a:lstStyle/>
              <a:p>
                <a:r>
                  <a:rPr lang="en-GB" dirty="0"/>
                  <a:t>Available at:</a:t>
                </a:r>
              </a:p>
              <a:p>
                <a:pPr lvl="1"/>
                <a:r>
                  <a:rPr lang="en-GB" dirty="0">
                    <a:hlinkClick r:id="rId2"/>
                  </a:rPr>
                  <a:t>https://dtai.cs.kuleuven.be/software/gcfove</a:t>
                </a:r>
                <a:r>
                  <a:rPr lang="en-GB" dirty="0"/>
                  <a:t> </a:t>
                </a:r>
              </a:p>
              <a:p>
                <a:pPr lvl="1"/>
                <a:r>
                  <a:rPr lang="en-GB" dirty="0"/>
                  <a:t>Includes a VE implementation for comparison</a:t>
                </a:r>
              </a:p>
              <a:p>
                <a:r>
                  <a:rPr lang="en-GB" dirty="0"/>
                  <a:t>Input: BLOG files</a:t>
                </a:r>
              </a:p>
              <a:p>
                <a:pPr lvl="1"/>
                <a:r>
                  <a:rPr lang="en-GB" dirty="0"/>
                  <a:t>Based on Bayesian Logic Programming Language</a:t>
                </a:r>
              </a:p>
              <a:p>
                <a:pPr lvl="2"/>
                <a:r>
                  <a:rPr lang="en-GB" dirty="0">
                    <a:hlinkClick r:id="rId3"/>
                  </a:rPr>
                  <a:t>https://bayesianlogic.github.io</a:t>
                </a:r>
                <a:r>
                  <a:rPr lang="en-GB" dirty="0"/>
                  <a:t> </a:t>
                </a:r>
              </a:p>
              <a:p>
                <a:r>
                  <a:rPr lang="en-GB" dirty="0"/>
                  <a:t>Differences</a:t>
                </a:r>
              </a:p>
              <a:p>
                <a:pPr lvl="1"/>
                <a:r>
                  <a:rPr lang="en-GB" dirty="0"/>
                  <a:t>Constraint language and domains: </a:t>
                </a:r>
              </a:p>
              <a:p>
                <a:pPr lvl="2"/>
                <a:r>
                  <a:rPr lang="en-GB" dirty="0" err="1"/>
                  <a:t>Intensional</a:t>
                </a:r>
                <a:r>
                  <a:rPr lang="en-GB" dirty="0"/>
                  <a:t> language: all domain constants apply except those explicitly excluded via </a:t>
                </a:r>
                <a14:m>
                  <m:oMath xmlns:m="http://schemas.openxmlformats.org/officeDocument/2006/math">
                    <m:r>
                      <a:rPr lang="en-GB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</m:t>
                    </m:r>
                  </m:oMath>
                </a14:m>
                <a:endParaRPr lang="en-GB" dirty="0"/>
              </a:p>
              <a:p>
                <a:pPr lvl="2"/>
                <a:r>
                  <a:rPr lang="en-GB" dirty="0"/>
                  <a:t>Domains cannot be subsets of other domains</a:t>
                </a:r>
              </a:p>
              <a:p>
                <a:pPr lvl="1"/>
                <a:r>
                  <a:rPr lang="en-GB" dirty="0"/>
                  <a:t>No explicit multiplication operator</a:t>
                </a:r>
              </a:p>
              <a:p>
                <a:pPr lvl="2"/>
                <a:r>
                  <a:rPr lang="en-GB" dirty="0"/>
                  <a:t>Merged into sum-out operator</a:t>
                </a:r>
              </a:p>
              <a:p>
                <a:pPr lvl="2"/>
                <a:endParaRPr lang="en-GB" dirty="0"/>
              </a:p>
              <a:p>
                <a:endParaRPr lang="en-GB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27AE7F0-C716-9542-A7EE-156DD45C864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4"/>
                <a:stretch>
                  <a:fillRect l="-1447" t="-252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E2121D-5986-1949-BEBC-BB5EEBC9D6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105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5967631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6B1E8D-85A1-FE44-B21E-E97ADEF3C0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BLOG Input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65562B5-1DBD-D24C-A4A0-9F85C28EE92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28651" y="1158240"/>
                <a:ext cx="3752104" cy="5018723"/>
              </a:xfrm>
            </p:spPr>
            <p:txBody>
              <a:bodyPr>
                <a:normAutofit fontScale="92500"/>
              </a:bodyPr>
              <a:lstStyle/>
              <a:p>
                <a:r>
                  <a:rPr lang="en-US" dirty="0"/>
                  <a:t>Components</a:t>
                </a:r>
              </a:p>
              <a:p>
                <a:pPr lvl="1"/>
                <a:r>
                  <a:rPr lang="en-US" dirty="0">
                    <a:solidFill>
                      <a:schemeClr val="accent4"/>
                    </a:solidFill>
                  </a:rPr>
                  <a:t>Logvars</a:t>
                </a:r>
                <a:r>
                  <a:rPr lang="en-US" dirty="0">
                    <a:solidFill>
                      <a:srgbClr val="EDAE49"/>
                    </a:solidFill>
                  </a:rPr>
                  <a:t> </a:t>
                </a:r>
              </a:p>
              <a:p>
                <a:pPr lvl="1"/>
                <a:r>
                  <a:rPr lang="en-US" dirty="0">
                    <a:solidFill>
                      <a:schemeClr val="accent2"/>
                    </a:solidFill>
                  </a:rPr>
                  <a:t>Domain definitions</a:t>
                </a:r>
              </a:p>
              <a:p>
                <a:pPr lvl="1"/>
                <a:r>
                  <a:rPr lang="en-US" dirty="0">
                    <a:solidFill>
                      <a:schemeClr val="accent5"/>
                    </a:solidFill>
                  </a:rPr>
                  <a:t>Ground random variables</a:t>
                </a:r>
              </a:p>
              <a:p>
                <a:pPr lvl="1"/>
                <a:r>
                  <a:rPr lang="en-US" dirty="0">
                    <a:solidFill>
                      <a:srgbClr val="7030A0"/>
                    </a:solidFill>
                  </a:rPr>
                  <a:t>PRVs</a:t>
                </a:r>
              </a:p>
              <a:p>
                <a:pPr lvl="1"/>
                <a:r>
                  <a:rPr lang="en-US" dirty="0">
                    <a:solidFill>
                      <a:srgbClr val="7EBC89"/>
                    </a:solidFill>
                  </a:rPr>
                  <a:t>Factors</a:t>
                </a:r>
              </a:p>
              <a:p>
                <a:pPr lvl="1"/>
                <a:r>
                  <a:rPr lang="en-US" dirty="0">
                    <a:solidFill>
                      <a:srgbClr val="208371"/>
                    </a:solidFill>
                  </a:rPr>
                  <a:t>Parfactors</a:t>
                </a:r>
              </a:p>
              <a:p>
                <a:r>
                  <a:rPr lang="en-US" dirty="0"/>
                  <a:t>Potential lists</a:t>
                </a:r>
              </a:p>
              <a:p>
                <a:pPr lvl="1"/>
                <a:r>
                  <a:rPr lang="en-US" dirty="0"/>
                  <a:t>Start at all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𝑡𝑟𝑢𝑒</m:t>
                    </m:r>
                  </m:oMath>
                </a14:m>
                <a:endParaRPr lang="de-DE" dirty="0"/>
              </a:p>
              <a:p>
                <a:pPr lvl="1"/>
                <a:r>
                  <a:rPr lang="en-GB" dirty="0"/>
                  <a:t>End at all </a:t>
                </a:r>
                <a14:m>
                  <m:oMath xmlns:m="http://schemas.openxmlformats.org/officeDocument/2006/math">
                    <m:r>
                      <a:rPr lang="en-GB" i="1" dirty="0" smtClean="0">
                        <a:latin typeface="Cambria Math" panose="02040503050406030204" pitchFamily="18" charset="0"/>
                      </a:rPr>
                      <m:t>𝑓𝑎𝑙𝑠𝑒</m:t>
                    </m:r>
                  </m:oMath>
                </a14:m>
                <a:endParaRPr lang="en-GB" dirty="0"/>
              </a:p>
              <a:p>
                <a:pPr lvl="2"/>
                <a:r>
                  <a:rPr lang="en-GB" dirty="0"/>
                  <a:t>If you think of the assignments as binary numbers, then the numbers are decreasing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65562B5-1DBD-D24C-A4A0-9F85C28EE92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8651" y="1158240"/>
                <a:ext cx="3752104" cy="5018723"/>
              </a:xfrm>
              <a:blipFill>
                <a:blip r:embed="rId3"/>
                <a:stretch>
                  <a:fillRect l="-2703" t="-1515" r="-1689" b="-75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FC8CC3-515E-EF45-BAF0-8DC0B0613C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106</a:t>
            </a:fld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1B90EB3-E89D-8B47-8322-7761B91DD3C0}"/>
              </a:ext>
            </a:extLst>
          </p:cNvPr>
          <p:cNvSpPr/>
          <p:nvPr/>
        </p:nvSpPr>
        <p:spPr>
          <a:xfrm>
            <a:off x="2213434" y="6415802"/>
            <a:ext cx="574184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000" dirty="0">
                <a:solidFill>
                  <a:schemeClr val="accent3"/>
                </a:solidFill>
              </a:rPr>
              <a:t>Slide based on a talk by Tristan </a:t>
            </a:r>
            <a:r>
              <a:rPr lang="en-GB" sz="1000" dirty="0" err="1">
                <a:solidFill>
                  <a:schemeClr val="accent3"/>
                </a:solidFill>
              </a:rPr>
              <a:t>Potten</a:t>
            </a:r>
            <a:r>
              <a:rPr lang="en-GB" sz="1000" dirty="0">
                <a:solidFill>
                  <a:schemeClr val="accent3"/>
                </a:solidFill>
              </a:rPr>
              <a:t> at the ICCS-2020 International Conference on Conceptual Structures.</a:t>
            </a:r>
            <a:endParaRPr lang="en-GB" sz="1000" dirty="0"/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D807C47B-1408-944E-B0E7-D5885A8C2A04}"/>
              </a:ext>
            </a:extLst>
          </p:cNvPr>
          <p:cNvGrpSpPr/>
          <p:nvPr/>
        </p:nvGrpSpPr>
        <p:grpSpPr>
          <a:xfrm>
            <a:off x="4710728" y="5741692"/>
            <a:ext cx="3468745" cy="435271"/>
            <a:chOff x="5005330" y="5730833"/>
            <a:chExt cx="3468745" cy="43527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0F582C6A-E394-9341-8589-098FA21F7160}"/>
                    </a:ext>
                  </a:extLst>
                </p:cNvPr>
                <p:cNvSpPr txBox="1"/>
                <p:nvPr/>
              </p:nvSpPr>
              <p:spPr>
                <a:xfrm>
                  <a:off x="5713084" y="5730833"/>
                  <a:ext cx="648000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de-DE" b="0" i="1" smtClean="0">
                            <a:solidFill>
                              <a:schemeClr val="accent5"/>
                            </a:solidFill>
                            <a:latin typeface="Cambria Math" charset="0"/>
                          </a:rPr>
                          <m:t>𝐸𝑝𝑖𝑑</m:t>
                        </m:r>
                      </m:oMath>
                    </m:oMathPara>
                  </a14:m>
                  <a:endParaRPr lang="en-GB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0F582C6A-E394-9341-8589-098FA21F716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713084" y="5730833"/>
                  <a:ext cx="648000" cy="389513"/>
                </a:xfrm>
                <a:prstGeom prst="ellipse">
                  <a:avLst/>
                </a:prstGeom>
                <a:blipFill>
                  <a:blip r:embed="rId4"/>
                  <a:stretch>
                    <a:fillRect l="-1887" r="-1887" b="-6061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905AA748-39B4-D646-91A1-14DC25179960}"/>
                    </a:ext>
                  </a:extLst>
                </p:cNvPr>
                <p:cNvSpPr txBox="1"/>
                <p:nvPr/>
              </p:nvSpPr>
              <p:spPr>
                <a:xfrm>
                  <a:off x="7353447" y="5730833"/>
                  <a:ext cx="1120628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solidFill>
                              <a:srgbClr val="7030A0"/>
                            </a:solidFill>
                            <a:latin typeface="Cambria Math" charset="0"/>
                          </a:rPr>
                          <m:t>𝑆𝑖𝑐𝑘</m:t>
                        </m:r>
                        <m:r>
                          <a:rPr lang="de-DE" b="0" i="1" smtClean="0">
                            <a:solidFill>
                              <a:srgbClr val="7030A0"/>
                            </a:solidFill>
                            <a:latin typeface="Cambria Math" charset="0"/>
                          </a:rPr>
                          <m:t>(</m:t>
                        </m:r>
                        <m:r>
                          <a:rPr lang="de-DE" b="0" i="1" smtClean="0">
                            <a:solidFill>
                              <a:srgbClr val="7030A0"/>
                            </a:solidFill>
                            <a:latin typeface="Cambria Math" charset="0"/>
                          </a:rPr>
                          <m:t>𝑋</m:t>
                        </m:r>
                        <m:r>
                          <a:rPr lang="de-DE" b="0" i="1" smtClean="0">
                            <a:solidFill>
                              <a:srgbClr val="7030A0"/>
                            </a:solidFill>
                            <a:latin typeface="Cambria Math" charset="0"/>
                          </a:rPr>
                          <m:t>)</m:t>
                        </m:r>
                      </m:oMath>
                    </m:oMathPara>
                  </a14:m>
                  <a:endParaRPr lang="en-GB" dirty="0">
                    <a:solidFill>
                      <a:srgbClr val="7030A0"/>
                    </a:solidFill>
                  </a:endParaRPr>
                </a:p>
              </p:txBody>
            </p:sp>
          </mc:Choice>
          <mc:Fallback xmlns="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905AA748-39B4-D646-91A1-14DC2517996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53447" y="5730833"/>
                  <a:ext cx="1120628" cy="389513"/>
                </a:xfrm>
                <a:prstGeom prst="ellipse">
                  <a:avLst/>
                </a:prstGeom>
                <a:blipFill>
                  <a:blip r:embed="rId5"/>
                  <a:stretch>
                    <a:fillRect b="-6061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29B6EB7F-2541-1E4F-A004-A147CB7CDD15}"/>
                </a:ext>
              </a:extLst>
            </p:cNvPr>
            <p:cNvCxnSpPr>
              <a:cxnSpLocks/>
              <a:stCxn id="15" idx="1"/>
              <a:endCxn id="9" idx="6"/>
            </p:cNvCxnSpPr>
            <p:nvPr/>
          </p:nvCxnSpPr>
          <p:spPr>
            <a:xfrm flipH="1" flipV="1">
              <a:off x="6361084" y="5925590"/>
              <a:ext cx="429039" cy="89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F41CC02A-5F3F-3042-BAEF-2BD10B444BA8}"/>
                </a:ext>
              </a:extLst>
            </p:cNvPr>
            <p:cNvCxnSpPr>
              <a:cxnSpLocks/>
              <a:stCxn id="15" idx="3"/>
              <a:endCxn id="10" idx="2"/>
            </p:cNvCxnSpPr>
            <p:nvPr/>
          </p:nvCxnSpPr>
          <p:spPr>
            <a:xfrm flipV="1">
              <a:off x="6934123" y="5925590"/>
              <a:ext cx="419324" cy="89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E4F7AB94-D226-3A4D-96CC-7E9BDA3860DB}"/>
                </a:ext>
              </a:extLst>
            </p:cNvPr>
            <p:cNvGrpSpPr/>
            <p:nvPr/>
          </p:nvGrpSpPr>
          <p:grpSpPr>
            <a:xfrm>
              <a:off x="5005330" y="5852431"/>
              <a:ext cx="367859" cy="311618"/>
              <a:chOff x="6980203" y="4647973"/>
              <a:chExt cx="367859" cy="311618"/>
            </a:xfrm>
          </p:grpSpPr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18AD6218-4A46-BA4A-8E04-195003320D64}"/>
                  </a:ext>
                </a:extLst>
              </p:cNvPr>
              <p:cNvSpPr/>
              <p:nvPr/>
            </p:nvSpPr>
            <p:spPr>
              <a:xfrm>
                <a:off x="7204062" y="4647973"/>
                <a:ext cx="144000" cy="144000"/>
              </a:xfrm>
              <a:prstGeom prst="rect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accent1"/>
                  </a:solidFill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9" name="TextBox 18">
                    <a:extLst>
                      <a:ext uri="{FF2B5EF4-FFF2-40B4-BE49-F238E27FC236}">
                        <a16:creationId xmlns:a16="http://schemas.microsoft.com/office/drawing/2014/main" id="{569B5EDB-3DE7-6849-A287-BCCC96A1681B}"/>
                      </a:ext>
                    </a:extLst>
                  </p:cNvPr>
                  <p:cNvSpPr txBox="1"/>
                  <p:nvPr/>
                </p:nvSpPr>
                <p:spPr>
                  <a:xfrm>
                    <a:off x="6980203" y="4682592"/>
                    <a:ext cx="317331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b="0" i="1" smtClean="0">
                                  <a:solidFill>
                                    <a:srgbClr val="7EBC89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 smtClean="0">
                                  <a:solidFill>
                                    <a:srgbClr val="7EBC89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de-DE" b="0" i="1" smtClean="0">
                                  <a:solidFill>
                                    <a:srgbClr val="7EBC89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oMath>
                      </m:oMathPara>
                    </a14:m>
                    <a:endParaRPr lang="en-GB" dirty="0">
                      <a:solidFill>
                        <a:srgbClr val="7EBC89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9" name="TextBox 18">
                    <a:extLst>
                      <a:ext uri="{FF2B5EF4-FFF2-40B4-BE49-F238E27FC236}">
                        <a16:creationId xmlns:a16="http://schemas.microsoft.com/office/drawing/2014/main" id="{569B5EDB-3DE7-6849-A287-BCCC96A1681B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980203" y="4682592"/>
                    <a:ext cx="317331" cy="276999"/>
                  </a:xfrm>
                  <a:prstGeom prst="rect">
                    <a:avLst/>
                  </a:prstGeom>
                  <a:blipFill>
                    <a:blip r:embed="rId6"/>
                    <a:stretch>
                      <a:fillRect l="-23077" b="-30435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EB74793F-BB8A-F841-AA23-72EB30F8EB07}"/>
                </a:ext>
              </a:extLst>
            </p:cNvPr>
            <p:cNvCxnSpPr>
              <a:cxnSpLocks/>
              <a:stCxn id="18" idx="3"/>
              <a:endCxn id="9" idx="2"/>
            </p:cNvCxnSpPr>
            <p:nvPr/>
          </p:nvCxnSpPr>
          <p:spPr>
            <a:xfrm>
              <a:off x="5373189" y="5924431"/>
              <a:ext cx="339895" cy="115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EA9E408D-E213-974C-898B-25088A87546C}"/>
                </a:ext>
              </a:extLst>
            </p:cNvPr>
            <p:cNvGrpSpPr/>
            <p:nvPr/>
          </p:nvGrpSpPr>
          <p:grpSpPr>
            <a:xfrm>
              <a:off x="6566264" y="5808406"/>
              <a:ext cx="413939" cy="357698"/>
              <a:chOff x="6566264" y="5808406"/>
              <a:chExt cx="413939" cy="357698"/>
            </a:xfrm>
          </p:grpSpPr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A7728572-ABE2-C54E-BC84-405294041F51}"/>
                  </a:ext>
                </a:extLst>
              </p:cNvPr>
              <p:cNvSpPr/>
              <p:nvPr/>
            </p:nvSpPr>
            <p:spPr>
              <a:xfrm>
                <a:off x="6744043" y="5808406"/>
                <a:ext cx="144000" cy="144000"/>
              </a:xfrm>
              <a:prstGeom prst="rect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accent1"/>
                  </a:solidFill>
                </a:endParaRPr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75133F69-FFB2-6A40-B053-BC0C48CDB80E}"/>
                  </a:ext>
                </a:extLst>
              </p:cNvPr>
              <p:cNvSpPr/>
              <p:nvPr/>
            </p:nvSpPr>
            <p:spPr>
              <a:xfrm>
                <a:off x="6790123" y="5854486"/>
                <a:ext cx="144000" cy="144000"/>
              </a:xfrm>
              <a:prstGeom prst="rect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accent1"/>
                  </a:solidFill>
                </a:endParaRPr>
              </a:p>
            </p:txBody>
          </p:sp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ADC7EFEB-18A5-9349-BDE7-3287302C13B1}"/>
                  </a:ext>
                </a:extLst>
              </p:cNvPr>
              <p:cNvSpPr/>
              <p:nvPr/>
            </p:nvSpPr>
            <p:spPr>
              <a:xfrm>
                <a:off x="6836203" y="5900566"/>
                <a:ext cx="144000" cy="144000"/>
              </a:xfrm>
              <a:prstGeom prst="rect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accent1"/>
                  </a:solidFill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8" name="TextBox 37">
                    <a:extLst>
                      <a:ext uri="{FF2B5EF4-FFF2-40B4-BE49-F238E27FC236}">
                        <a16:creationId xmlns:a16="http://schemas.microsoft.com/office/drawing/2014/main" id="{C1F8337A-5093-B14E-A1BD-5550488C56BA}"/>
                      </a:ext>
                    </a:extLst>
                  </p:cNvPr>
                  <p:cNvSpPr txBox="1"/>
                  <p:nvPr/>
                </p:nvSpPr>
                <p:spPr>
                  <a:xfrm>
                    <a:off x="6566264" y="5889105"/>
                    <a:ext cx="312008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b="0" i="1" smtClean="0">
                                  <a:solidFill>
                                    <a:srgbClr val="20837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 smtClean="0">
                                  <a:solidFill>
                                    <a:srgbClr val="20837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de-DE" b="0" i="1" smtClean="0">
                                  <a:solidFill>
                                    <a:srgbClr val="20837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oMath>
                      </m:oMathPara>
                    </a14:m>
                    <a:endParaRPr lang="en-GB" dirty="0">
                      <a:solidFill>
                        <a:srgbClr val="20837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38" name="TextBox 37">
                    <a:extLst>
                      <a:ext uri="{FF2B5EF4-FFF2-40B4-BE49-F238E27FC236}">
                        <a16:creationId xmlns:a16="http://schemas.microsoft.com/office/drawing/2014/main" id="{C1F8337A-5093-B14E-A1BD-5550488C56BA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566264" y="5889105"/>
                    <a:ext cx="312008" cy="276999"/>
                  </a:xfrm>
                  <a:prstGeom prst="rect">
                    <a:avLst/>
                  </a:prstGeom>
                  <a:blipFill>
                    <a:blip r:embed="rId7"/>
                    <a:stretch>
                      <a:fillRect l="-24000" r="-4000" b="-31818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31F7130B-4F2C-FA4A-B817-C67B31B28E9F}"/>
              </a:ext>
            </a:extLst>
          </p:cNvPr>
          <p:cNvGrpSpPr/>
          <p:nvPr/>
        </p:nvGrpSpPr>
        <p:grpSpPr>
          <a:xfrm>
            <a:off x="4380754" y="1168477"/>
            <a:ext cx="4134596" cy="4251829"/>
            <a:chOff x="4028865" y="273570"/>
            <a:chExt cx="4134596" cy="4251829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E4C41D16-B937-FF40-A6E0-52A3007943D5}"/>
                </a:ext>
              </a:extLst>
            </p:cNvPr>
            <p:cNvSpPr txBox="1"/>
            <p:nvPr/>
          </p:nvSpPr>
          <p:spPr>
            <a:xfrm>
              <a:off x="4028865" y="278082"/>
              <a:ext cx="4128694" cy="4247317"/>
            </a:xfrm>
            <a:prstGeom prst="rect">
              <a:avLst/>
            </a:prstGeom>
            <a:ln w="38100"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de-DE" dirty="0">
                  <a:solidFill>
                    <a:schemeClr val="accent4"/>
                  </a:solidFill>
                  <a:latin typeface="Cascadia Code" panose="020B0609020000020004" pitchFamily="49" charset="0"/>
                </a:rPr>
                <a:t>type</a:t>
              </a:r>
              <a:r>
                <a:rPr lang="de-DE" dirty="0">
                  <a:solidFill>
                    <a:schemeClr val="accent4"/>
                  </a:solidFill>
                  <a:latin typeface="Cascadia Code" panose="020B0609020000020004" pitchFamily="49" charset="0"/>
                  <a:cs typeface="Cascadia Code" panose="020B0609020000020004" pitchFamily="49" charset="0"/>
                </a:rPr>
                <a:t> Person;</a:t>
              </a:r>
              <a:endParaRPr lang="de-DE" i="1" dirty="0">
                <a:solidFill>
                  <a:schemeClr val="accent4"/>
                </a:solidFill>
                <a:latin typeface="Cascadia Code" panose="020B0609020000020004" pitchFamily="49" charset="0"/>
                <a:cs typeface="Cascadia Code" panose="020B0609020000020004" pitchFamily="49" charset="0"/>
              </a:endParaRPr>
            </a:p>
            <a:p>
              <a:r>
                <a:rPr lang="de-DE" dirty="0" err="1">
                  <a:solidFill>
                    <a:schemeClr val="accent2"/>
                  </a:solidFill>
                  <a:latin typeface="Cascadia Code" panose="020B0609020000020004" pitchFamily="49" charset="0"/>
                  <a:cs typeface="Cascadia Code" panose="020B0609020000020004" pitchFamily="49" charset="0"/>
                </a:rPr>
                <a:t>guaranteed</a:t>
              </a:r>
              <a:r>
                <a:rPr lang="de-DE" dirty="0">
                  <a:solidFill>
                    <a:schemeClr val="accent2"/>
                  </a:solidFill>
                  <a:latin typeface="Cascadia Code" panose="020B0609020000020004" pitchFamily="49" charset="0"/>
                  <a:cs typeface="Cascadia Code" panose="020B0609020000020004" pitchFamily="49" charset="0"/>
                </a:rPr>
                <a:t> Person x[3];</a:t>
              </a:r>
              <a:r>
                <a:rPr lang="de-DE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scadia Code" panose="020B0609020000020004" pitchFamily="49" charset="0"/>
                  <a:cs typeface="Cascadia Code" panose="020B0609020000020004" pitchFamily="49" charset="0"/>
                </a:rPr>
                <a:t> </a:t>
              </a:r>
            </a:p>
            <a:p>
              <a:endParaRPr lang="de-DE" dirty="0">
                <a:solidFill>
                  <a:schemeClr val="tx1">
                    <a:lumMod val="95000"/>
                    <a:lumOff val="5000"/>
                  </a:schemeClr>
                </a:solidFill>
                <a:latin typeface="Cascadia Code" panose="020B0609020000020004" pitchFamily="49" charset="0"/>
                <a:cs typeface="Cascadia Code" panose="020B0609020000020004" pitchFamily="49" charset="0"/>
              </a:endParaRPr>
            </a:p>
            <a:p>
              <a:r>
                <a:rPr lang="de-DE" dirty="0" err="1">
                  <a:solidFill>
                    <a:schemeClr val="accent5"/>
                  </a:solidFill>
                  <a:latin typeface="Cascadia Code" panose="020B0609020000020004" pitchFamily="49" charset="0"/>
                  <a:cs typeface="Cascadia Code" panose="020B0609020000020004" pitchFamily="49" charset="0"/>
                </a:rPr>
                <a:t>random</a:t>
              </a:r>
              <a:r>
                <a:rPr lang="de-DE" dirty="0">
                  <a:solidFill>
                    <a:schemeClr val="accent5"/>
                  </a:solidFill>
                  <a:latin typeface="Cascadia Code" panose="020B0609020000020004" pitchFamily="49" charset="0"/>
                  <a:cs typeface="Cascadia Code" panose="020B0609020000020004" pitchFamily="49" charset="0"/>
                </a:rPr>
                <a:t> Boolean </a:t>
              </a:r>
              <a:r>
                <a:rPr lang="de-DE" dirty="0" err="1">
                  <a:solidFill>
                    <a:schemeClr val="accent5"/>
                  </a:solidFill>
                  <a:latin typeface="Cascadia Code" panose="020B0609020000020004" pitchFamily="49" charset="0"/>
                  <a:cs typeface="Cascadia Code" panose="020B0609020000020004" pitchFamily="49" charset="0"/>
                </a:rPr>
                <a:t>Epid</a:t>
              </a:r>
              <a:r>
                <a:rPr lang="de-DE" dirty="0">
                  <a:solidFill>
                    <a:schemeClr val="accent5"/>
                  </a:solidFill>
                  <a:latin typeface="Cascadia Code" panose="020B0609020000020004" pitchFamily="49" charset="0"/>
                  <a:cs typeface="Cascadia Code" panose="020B0609020000020004" pitchFamily="49" charset="0"/>
                </a:rPr>
                <a:t>; </a:t>
              </a:r>
              <a:endParaRPr lang="de-DE" i="1" dirty="0">
                <a:solidFill>
                  <a:schemeClr val="accent5"/>
                </a:solidFill>
                <a:latin typeface="Cascadia Code" panose="020B0609020000020004" pitchFamily="49" charset="0"/>
                <a:cs typeface="Cascadia Code" panose="020B0609020000020004" pitchFamily="49" charset="0"/>
              </a:endParaRPr>
            </a:p>
            <a:p>
              <a:r>
                <a:rPr lang="de-DE" dirty="0" err="1">
                  <a:solidFill>
                    <a:srgbClr val="7030A0"/>
                  </a:solidFill>
                  <a:latin typeface="Cascadia Code" panose="020B0609020000020004" pitchFamily="49" charset="0"/>
                  <a:cs typeface="Cascadia Code" panose="020B0609020000020004" pitchFamily="49" charset="0"/>
                </a:rPr>
                <a:t>random</a:t>
              </a:r>
              <a:r>
                <a:rPr lang="de-DE" dirty="0">
                  <a:solidFill>
                    <a:srgbClr val="7030A0"/>
                  </a:solidFill>
                  <a:latin typeface="Cascadia Code" panose="020B0609020000020004" pitchFamily="49" charset="0"/>
                  <a:cs typeface="Cascadia Code" panose="020B0609020000020004" pitchFamily="49" charset="0"/>
                </a:rPr>
                <a:t> Boolean Sick(Person); </a:t>
              </a:r>
            </a:p>
            <a:p>
              <a:endParaRPr lang="de-DE" dirty="0">
                <a:solidFill>
                  <a:schemeClr val="tx1">
                    <a:lumMod val="95000"/>
                    <a:lumOff val="5000"/>
                  </a:schemeClr>
                </a:solidFill>
                <a:latin typeface="Cascadia Code" panose="020B0609020000020004" pitchFamily="49" charset="0"/>
                <a:cs typeface="Cascadia Code" panose="020B0609020000020004" pitchFamily="49" charset="0"/>
              </a:endParaRPr>
            </a:p>
            <a:p>
              <a:r>
                <a:rPr lang="de-DE" dirty="0" err="1">
                  <a:solidFill>
                    <a:srgbClr val="7EBC89"/>
                  </a:solidFill>
                  <a:latin typeface="Cascadia Code" panose="020B0609020000020004" pitchFamily="49" charset="0"/>
                  <a:cs typeface="Cascadia Code" panose="020B0609020000020004" pitchFamily="49" charset="0"/>
                </a:rPr>
                <a:t>factor</a:t>
              </a:r>
              <a:r>
                <a:rPr lang="de-DE" dirty="0">
                  <a:solidFill>
                    <a:srgbClr val="7EBC89"/>
                  </a:solidFill>
                  <a:latin typeface="Cascadia Code" panose="020B0609020000020004" pitchFamily="49" charset="0"/>
                  <a:cs typeface="Cascadia Code" panose="020B0609020000020004" pitchFamily="49" charset="0"/>
                </a:rPr>
                <a:t> </a:t>
              </a:r>
              <a:r>
                <a:rPr lang="de-DE" dirty="0" err="1">
                  <a:solidFill>
                    <a:srgbClr val="7EBC89"/>
                  </a:solidFill>
                  <a:latin typeface="Cascadia Code" panose="020B0609020000020004" pitchFamily="49" charset="0"/>
                  <a:cs typeface="Cascadia Code" panose="020B0609020000020004" pitchFamily="49" charset="0"/>
                </a:rPr>
                <a:t>MultiArrayPotential</a:t>
              </a:r>
              <a:r>
                <a:rPr lang="de-DE" dirty="0">
                  <a:solidFill>
                    <a:srgbClr val="7EBC89"/>
                  </a:solidFill>
                  <a:latin typeface="Cascadia Code" panose="020B0609020000020004" pitchFamily="49" charset="0"/>
                  <a:cs typeface="Cascadia Code" panose="020B0609020000020004" pitchFamily="49" charset="0"/>
                </a:rPr>
                <a:t>[[0.1, 0.9]] </a:t>
              </a:r>
              <a:r>
                <a:rPr lang="de-DE" dirty="0" err="1">
                  <a:solidFill>
                    <a:srgbClr val="7EBC89"/>
                  </a:solidFill>
                  <a:latin typeface="Cascadia Code" panose="020B0609020000020004" pitchFamily="49" charset="0"/>
                  <a:cs typeface="Cascadia Code" panose="020B0609020000020004" pitchFamily="49" charset="0"/>
                </a:rPr>
                <a:t>Epid</a:t>
              </a:r>
              <a:r>
                <a:rPr lang="de-DE" dirty="0">
                  <a:solidFill>
                    <a:srgbClr val="7EBC89"/>
                  </a:solidFill>
                  <a:latin typeface="Cascadia Code" panose="020B0609020000020004" pitchFamily="49" charset="0"/>
                  <a:cs typeface="Cascadia Code" panose="020B0609020000020004" pitchFamily="49" charset="0"/>
                </a:rPr>
                <a:t>;</a:t>
              </a:r>
            </a:p>
            <a:p>
              <a:endParaRPr lang="de-DE" dirty="0">
                <a:solidFill>
                  <a:schemeClr val="tx1">
                    <a:lumMod val="95000"/>
                    <a:lumOff val="5000"/>
                  </a:schemeClr>
                </a:solidFill>
                <a:latin typeface="Cascadia Code" panose="020B0609020000020004" pitchFamily="49" charset="0"/>
                <a:cs typeface="Cascadia Code" panose="020B0609020000020004" pitchFamily="49" charset="0"/>
              </a:endParaRPr>
            </a:p>
            <a:p>
              <a:r>
                <a:rPr lang="de-DE" dirty="0">
                  <a:solidFill>
                    <a:srgbClr val="208371"/>
                  </a:solidFill>
                  <a:latin typeface="Cascadia Code" panose="020B0609020000020004" pitchFamily="49" charset="0"/>
                  <a:cs typeface="Cascadia Code" panose="020B0609020000020004" pitchFamily="49" charset="0"/>
                </a:rPr>
                <a:t>parfactor Person X. </a:t>
              </a:r>
              <a:r>
                <a:rPr lang="de-DE" dirty="0" err="1">
                  <a:solidFill>
                    <a:srgbClr val="208371"/>
                  </a:solidFill>
                  <a:latin typeface="Cascadia Code" panose="020B0609020000020004" pitchFamily="49" charset="0"/>
                  <a:cs typeface="Cascadia Code" panose="020B0609020000020004" pitchFamily="49" charset="0"/>
                </a:rPr>
                <a:t>MultiArrayPotential</a:t>
              </a:r>
              <a:endParaRPr lang="de-DE" dirty="0">
                <a:solidFill>
                  <a:srgbClr val="208371"/>
                </a:solidFill>
                <a:latin typeface="Cascadia Code" panose="020B0609020000020004" pitchFamily="49" charset="0"/>
                <a:cs typeface="Cascadia Code" panose="020B0609020000020004" pitchFamily="49" charset="0"/>
              </a:endParaRPr>
            </a:p>
            <a:p>
              <a:pPr>
                <a:tabLst>
                  <a:tab pos="442913" algn="l"/>
                </a:tabLst>
              </a:pPr>
              <a:r>
                <a:rPr lang="de-DE" dirty="0">
                  <a:solidFill>
                    <a:srgbClr val="208371"/>
                  </a:solidFill>
                  <a:latin typeface="Cascadia Code" panose="020B0609020000020004" pitchFamily="49" charset="0"/>
                  <a:cs typeface="Cascadia Code" panose="020B0609020000020004" pitchFamily="49" charset="0"/>
                </a:rPr>
                <a:t>	[[0.5,0.6,0.7,0.8,0.9,0.7,0.5,0.3]]</a:t>
              </a:r>
            </a:p>
            <a:p>
              <a:pPr>
                <a:tabLst>
                  <a:tab pos="442913" algn="l"/>
                </a:tabLst>
              </a:pPr>
              <a:r>
                <a:rPr lang="de-DE" dirty="0">
                  <a:solidFill>
                    <a:srgbClr val="208371"/>
                  </a:solidFill>
                  <a:latin typeface="Cascadia Code" panose="020B0609020000020004" pitchFamily="49" charset="0"/>
                  <a:cs typeface="Cascadia Code" panose="020B0609020000020004" pitchFamily="49" charset="0"/>
                </a:rPr>
                <a:t>	(</a:t>
              </a:r>
              <a:r>
                <a:rPr lang="de-DE" dirty="0" err="1">
                  <a:solidFill>
                    <a:srgbClr val="208371"/>
                  </a:solidFill>
                  <a:latin typeface="Cascadia Code" panose="020B0609020000020004" pitchFamily="49" charset="0"/>
                  <a:cs typeface="Cascadia Code" panose="020B0609020000020004" pitchFamily="49" charset="0"/>
                </a:rPr>
                <a:t>Epid</a:t>
              </a:r>
              <a:r>
                <a:rPr lang="de-DE" dirty="0">
                  <a:solidFill>
                    <a:srgbClr val="208371"/>
                  </a:solidFill>
                  <a:latin typeface="Cascadia Code" panose="020B0609020000020004" pitchFamily="49" charset="0"/>
                  <a:cs typeface="Cascadia Code" panose="020B0609020000020004" pitchFamily="49" charset="0"/>
                </a:rPr>
                <a:t>, Sick(X));</a:t>
              </a:r>
            </a:p>
            <a:p>
              <a:endParaRPr lang="de-DE" dirty="0">
                <a:solidFill>
                  <a:schemeClr val="tx1">
                    <a:lumMod val="95000"/>
                    <a:lumOff val="5000"/>
                  </a:schemeClr>
                </a:solidFill>
                <a:latin typeface="Cascadia Code" panose="020B0609020000020004" pitchFamily="49" charset="0"/>
                <a:cs typeface="Cascadia Code" panose="020B0609020000020004" pitchFamily="49" charset="0"/>
              </a:endParaRPr>
            </a:p>
            <a:p>
              <a:r>
                <a:rPr lang="de-DE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scadia Code" panose="020B0609020000020004" pitchFamily="49" charset="0"/>
                  <a:cs typeface="Cascadia Code" panose="020B0609020000020004" pitchFamily="49" charset="0"/>
                </a:rPr>
                <a:t>query</a:t>
              </a:r>
              <a:r>
                <a:rPr lang="de-DE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scadia Code" panose="020B0609020000020004" pitchFamily="49" charset="0"/>
                  <a:cs typeface="Cascadia Code" panose="020B0609020000020004" pitchFamily="49" charset="0"/>
                </a:rPr>
                <a:t> Sick(x3);</a:t>
              </a:r>
              <a:r>
                <a:rPr lang="de-DE" i="1" dirty="0">
                  <a:solidFill>
                    <a:schemeClr val="bg1">
                      <a:lumMod val="50000"/>
                    </a:schemeClr>
                  </a:solidFill>
                  <a:latin typeface="Cascadia Code" panose="020B0609020000020004" pitchFamily="49" charset="0"/>
                  <a:cs typeface="Cascadia Code" panose="020B0609020000020004" pitchFamily="49" charset="0"/>
                </a:rPr>
                <a:t> // </a:t>
              </a:r>
              <a:r>
                <a:rPr lang="de-DE" i="1" dirty="0" err="1">
                  <a:solidFill>
                    <a:schemeClr val="bg1">
                      <a:lumMod val="50000"/>
                    </a:schemeClr>
                  </a:solidFill>
                  <a:latin typeface="Cascadia Code" panose="020B0609020000020004" pitchFamily="49" charset="0"/>
                  <a:cs typeface="Cascadia Code" panose="020B0609020000020004" pitchFamily="49" charset="0"/>
                </a:rPr>
                <a:t>query</a:t>
              </a:r>
              <a:endParaRPr lang="de-DE" dirty="0">
                <a:solidFill>
                  <a:schemeClr val="tx1">
                    <a:lumMod val="95000"/>
                    <a:lumOff val="5000"/>
                  </a:schemeClr>
                </a:solidFill>
                <a:latin typeface="Cascadia Code" panose="020B0609020000020004" pitchFamily="49" charset="0"/>
                <a:cs typeface="Cascadia Code" panose="020B0609020000020004" pitchFamily="49" charset="0"/>
              </a:endParaRPr>
            </a:p>
            <a:p>
              <a:endParaRPr lang="de-DE" dirty="0">
                <a:solidFill>
                  <a:schemeClr val="tx1">
                    <a:lumMod val="95000"/>
                    <a:lumOff val="5000"/>
                  </a:schemeClr>
                </a:solidFill>
                <a:latin typeface="Cascadia Code" panose="020B0609020000020004" pitchFamily="49" charset="0"/>
                <a:cs typeface="Cascadia Code" panose="020B0609020000020004" pitchFamily="49" charset="0"/>
              </a:endParaRPr>
            </a:p>
            <a:p>
              <a:r>
                <a:rPr lang="de-DE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scadia Code" panose="020B0609020000020004" pitchFamily="49" charset="0"/>
                  <a:cs typeface="Cascadia Code" panose="020B0609020000020004" pitchFamily="49" charset="0"/>
                </a:rPr>
                <a:t>obs</a:t>
              </a:r>
              <a:r>
                <a:rPr lang="de-DE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scadia Code" panose="020B0609020000020004" pitchFamily="49" charset="0"/>
                  <a:cs typeface="Cascadia Code" panose="020B0609020000020004" pitchFamily="49" charset="0"/>
                </a:rPr>
                <a:t> Sick(x1)=</a:t>
              </a:r>
              <a:r>
                <a:rPr lang="de-DE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scadia Code" panose="020B0609020000020004" pitchFamily="49" charset="0"/>
                  <a:cs typeface="Cascadia Code" panose="020B0609020000020004" pitchFamily="49" charset="0"/>
                </a:rPr>
                <a:t>true</a:t>
              </a:r>
              <a:r>
                <a:rPr lang="de-DE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scadia Code" panose="020B0609020000020004" pitchFamily="49" charset="0"/>
                  <a:cs typeface="Cascadia Code" panose="020B0609020000020004" pitchFamily="49" charset="0"/>
                </a:rPr>
                <a:t>;</a:t>
              </a:r>
              <a:r>
                <a:rPr lang="de-DE" i="1" dirty="0">
                  <a:solidFill>
                    <a:schemeClr val="bg1">
                      <a:lumMod val="50000"/>
                    </a:schemeClr>
                  </a:solidFill>
                  <a:latin typeface="Cascadia Code" panose="020B0609020000020004" pitchFamily="49" charset="0"/>
                  <a:cs typeface="Cascadia Code" panose="020B0609020000020004" pitchFamily="49" charset="0"/>
                </a:rPr>
                <a:t> // </a:t>
              </a:r>
              <a:r>
                <a:rPr lang="de-DE" i="1" dirty="0" err="1">
                  <a:solidFill>
                    <a:schemeClr val="bg1">
                      <a:lumMod val="50000"/>
                    </a:schemeClr>
                  </a:solidFill>
                  <a:latin typeface="Cascadia Code" panose="020B0609020000020004" pitchFamily="49" charset="0"/>
                  <a:cs typeface="Cascadia Code" panose="020B0609020000020004" pitchFamily="49" charset="0"/>
                </a:rPr>
                <a:t>observation</a:t>
              </a:r>
              <a:endParaRPr lang="en-GB" dirty="0"/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F8CA6322-D1A3-A54A-9772-AB05B4F989AF}"/>
                </a:ext>
              </a:extLst>
            </p:cNvPr>
            <p:cNvSpPr txBox="1"/>
            <p:nvPr/>
          </p:nvSpPr>
          <p:spPr>
            <a:xfrm>
              <a:off x="7118238" y="273570"/>
              <a:ext cx="1045223" cy="369332"/>
            </a:xfrm>
            <a:prstGeom prst="rect">
              <a:avLst/>
            </a:prstGeom>
            <a:solidFill>
              <a:schemeClr val="accent1"/>
            </a:solidFill>
          </p:spPr>
          <p:txBody>
            <a:bodyPr wrap="none" rtlCol="0">
              <a:spAutoFit/>
            </a:bodyPr>
            <a:lstStyle/>
            <a:p>
              <a:r>
                <a:rPr lang="en-GB" dirty="0">
                  <a:solidFill>
                    <a:schemeClr val="bg1"/>
                  </a:solidFill>
                </a:rPr>
                <a:t>BLOG file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79414569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614A5A-7DB3-1D42-AD31-E3DC2CF80D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Runtimes: Increasing Domain Sizes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BA0AC51-54FF-D448-B3D2-BB744CF3499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28650" y="1158241"/>
                <a:ext cx="3979729" cy="1690685"/>
              </a:xfrm>
            </p:spPr>
            <p:txBody>
              <a:bodyPr>
                <a:normAutofit fontScale="92500" lnSpcReduction="10000"/>
              </a:bodyPr>
              <a:lstStyle/>
              <a:p>
                <a:r>
                  <a:rPr lang="en-GB" dirty="0"/>
                  <a:t>Example model</a:t>
                </a:r>
              </a:p>
              <a:p>
                <a:pPr lvl="1"/>
                <a:r>
                  <a:rPr lang="en-GB" dirty="0">
                    <a:ea typeface="Cambria Math" panose="02040503050406030204" pitchFamily="18" charset="0"/>
                  </a:rPr>
                  <a:t>All domain sizes 2, except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𝒟</m:t>
                        </m:r>
                        <m:d>
                          <m:dPr>
                            <m:ctrlPr>
                              <a:rPr lang="en-GB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</m:e>
                    </m:d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en-GB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{</m:t>
                    </m:r>
                    <m:r>
                      <a:rPr lang="en-GB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2,4,…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</m:t>
                    </m:r>
                    <m:r>
                      <a:rPr lang="en-GB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20,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 </m:t>
                    </m:r>
                    <m:r>
                      <a:rPr lang="en-GB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30,…,</m:t>
                    </m:r>
                    <m:r>
                      <a:rPr lang="en-GB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GB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100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a:rPr lang="en-GB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200, …,1000</m:t>
                    </m:r>
                    <m:r>
                      <a:rPr lang="en-GB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}</m:t>
                    </m:r>
                  </m:oMath>
                </a14:m>
                <a:endParaRPr lang="en-GB" dirty="0"/>
              </a:p>
              <a:p>
                <a:pPr lvl="1"/>
                <a:r>
                  <a:rPr lang="en-GB" dirty="0"/>
                  <a:t>Query: </a:t>
                </a:r>
                <a14:m>
                  <m:oMath xmlns:m="http://schemas.openxmlformats.org/officeDocument/2006/math">
                    <m:r>
                      <a:rPr lang="en-GB" i="1" smtClean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GB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 smtClean="0">
                            <a:latin typeface="Cambria Math" panose="02040503050406030204" pitchFamily="18" charset="0"/>
                          </a:rPr>
                          <m:t>𝑇𝑟𝑎𝑣𝑒𝑙</m:t>
                        </m:r>
                        <m:d>
                          <m:dPr>
                            <m:ctrlPr>
                              <a:rPr lang="en-GB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GB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GB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e>
                        </m:d>
                      </m:e>
                    </m:d>
                    <m:r>
                      <a:rPr lang="en-GB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GB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BA0AC51-54FF-D448-B3D2-BB744CF3499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8650" y="1158241"/>
                <a:ext cx="3979729" cy="1690685"/>
              </a:xfrm>
              <a:blipFill>
                <a:blip r:embed="rId2"/>
                <a:stretch>
                  <a:fillRect l="-2548" t="-6716" b="-522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44E01F-0F8D-5F44-9D52-0E26BFF6F7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107</a:t>
            </a:fld>
            <a:endParaRPr lang="en-GB"/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8C38E6BC-1390-C447-A351-27E7BA2A42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666" y="2985201"/>
            <a:ext cx="4500000" cy="3600000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6AFC7B4F-A0A7-5C44-B669-E7CDC4602E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9288" y="2985201"/>
            <a:ext cx="4500000" cy="3600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DB68A5F7-D774-0049-AFBE-7051B5CE4BFF}"/>
                  </a:ext>
                </a:extLst>
              </p:cNvPr>
              <p:cNvSpPr txBox="1"/>
              <p:nvPr/>
            </p:nvSpPr>
            <p:spPr>
              <a:xfrm>
                <a:off x="1452695" y="6169264"/>
                <a:ext cx="203594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dirty="0"/>
                  <a:t>Domain size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𝒟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</m:e>
                    </m:d>
                  </m:oMath>
                </a14:m>
                <a:endParaRPr lang="en-GB" dirty="0"/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DB68A5F7-D774-0049-AFBE-7051B5CE4B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2695" y="6169264"/>
                <a:ext cx="2035942" cy="369332"/>
              </a:xfrm>
              <a:prstGeom prst="rect">
                <a:avLst/>
              </a:prstGeom>
              <a:blipFill>
                <a:blip r:embed="rId5"/>
                <a:stretch>
                  <a:fillRect l="-1852" t="-6667" b="-2333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3EDED7B2-9ECA-B741-A332-0FC8B650F52E}"/>
                  </a:ext>
                </a:extLst>
              </p:cNvPr>
              <p:cNvSpPr txBox="1"/>
              <p:nvPr/>
            </p:nvSpPr>
            <p:spPr>
              <a:xfrm>
                <a:off x="5678406" y="6164820"/>
                <a:ext cx="203594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dirty="0"/>
                  <a:t>Domain size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𝒟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</m:e>
                    </m:d>
                  </m:oMath>
                </a14:m>
                <a:endParaRPr lang="en-GB" dirty="0"/>
              </a:p>
            </p:txBody>
          </p:sp>
        </mc:Choice>
        <mc:Fallback xmlns="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3EDED7B2-9ECA-B741-A332-0FC8B650F5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78406" y="6164820"/>
                <a:ext cx="2035942" cy="369332"/>
              </a:xfrm>
              <a:prstGeom prst="rect">
                <a:avLst/>
              </a:prstGeom>
              <a:blipFill>
                <a:blip r:embed="rId6"/>
                <a:stretch>
                  <a:fillRect l="-1863" t="-3226" b="-2258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" name="TextBox 40">
            <a:extLst>
              <a:ext uri="{FF2B5EF4-FFF2-40B4-BE49-F238E27FC236}">
                <a16:creationId xmlns:a16="http://schemas.microsoft.com/office/drawing/2014/main" id="{0B59F41C-1F0E-3547-8B10-83F23304655E}"/>
              </a:ext>
            </a:extLst>
          </p:cNvPr>
          <p:cNvSpPr txBox="1"/>
          <p:nvPr/>
        </p:nvSpPr>
        <p:spPr>
          <a:xfrm>
            <a:off x="3402853" y="3088180"/>
            <a:ext cx="2503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Runtimes in milliseconds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8A563AAE-66EF-2547-87BA-BACA3DFE0D1F}"/>
              </a:ext>
            </a:extLst>
          </p:cNvPr>
          <p:cNvSpPr/>
          <p:nvPr/>
        </p:nvSpPr>
        <p:spPr>
          <a:xfrm>
            <a:off x="1973305" y="3375237"/>
            <a:ext cx="12904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9525" lvl="1"/>
            <a:r>
              <a:rPr lang="en-GB" dirty="0"/>
              <a:t>Linear scale</a:t>
            </a: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DABFDDF1-39B1-0A4B-874E-E69FCFCF7362}"/>
              </a:ext>
            </a:extLst>
          </p:cNvPr>
          <p:cNvSpPr/>
          <p:nvPr/>
        </p:nvSpPr>
        <p:spPr>
          <a:xfrm>
            <a:off x="6181011" y="3370793"/>
            <a:ext cx="1030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Log scale</a:t>
            </a:r>
          </a:p>
        </p:txBody>
      </p:sp>
      <p:grpSp>
        <p:nvGrpSpPr>
          <p:cNvPr id="74" name="Group 73">
            <a:extLst>
              <a:ext uri="{FF2B5EF4-FFF2-40B4-BE49-F238E27FC236}">
                <a16:creationId xmlns:a16="http://schemas.microsoft.com/office/drawing/2014/main" id="{EB374A5F-449C-D24C-AABA-14A4016161C7}"/>
              </a:ext>
            </a:extLst>
          </p:cNvPr>
          <p:cNvGrpSpPr/>
          <p:nvPr/>
        </p:nvGrpSpPr>
        <p:grpSpPr>
          <a:xfrm>
            <a:off x="4825509" y="1332752"/>
            <a:ext cx="3741734" cy="1556684"/>
            <a:chOff x="4691174" y="2837828"/>
            <a:chExt cx="4452825" cy="186722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5" name="TextBox 74">
                  <a:extLst>
                    <a:ext uri="{FF2B5EF4-FFF2-40B4-BE49-F238E27FC236}">
                      <a16:creationId xmlns:a16="http://schemas.microsoft.com/office/drawing/2014/main" id="{74990E57-385F-7240-AB52-FEB41D5D43BB}"/>
                    </a:ext>
                  </a:extLst>
                </p:cNvPr>
                <p:cNvSpPr txBox="1"/>
                <p:nvPr/>
              </p:nvSpPr>
              <p:spPr>
                <a:xfrm>
                  <a:off x="6461825" y="3343955"/>
                  <a:ext cx="648000" cy="334148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en-GB" sz="14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𝐸𝑝𝑖𝑑</m:t>
                        </m:r>
                      </m:oMath>
                    </m:oMathPara>
                  </a14:m>
                  <a:endParaRPr lang="en-GB" sz="14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75" name="TextBox 74">
                  <a:extLst>
                    <a:ext uri="{FF2B5EF4-FFF2-40B4-BE49-F238E27FC236}">
                      <a16:creationId xmlns:a16="http://schemas.microsoft.com/office/drawing/2014/main" id="{74990E57-385F-7240-AB52-FEB41D5D43B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461825" y="3343955"/>
                  <a:ext cx="648000" cy="334148"/>
                </a:xfrm>
                <a:prstGeom prst="ellipse">
                  <a:avLst/>
                </a:prstGeom>
                <a:blipFill>
                  <a:blip r:embed="rId7"/>
                  <a:stretch>
                    <a:fillRect b="-12500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6" name="TextBox 75">
                  <a:extLst>
                    <a:ext uri="{FF2B5EF4-FFF2-40B4-BE49-F238E27FC236}">
                      <a16:creationId xmlns:a16="http://schemas.microsoft.com/office/drawing/2014/main" id="{46BE2699-2461-7844-BB48-71EBB22EB02C}"/>
                    </a:ext>
                  </a:extLst>
                </p:cNvPr>
                <p:cNvSpPr txBox="1"/>
                <p:nvPr/>
              </p:nvSpPr>
              <p:spPr>
                <a:xfrm>
                  <a:off x="5388625" y="2837828"/>
                  <a:ext cx="985062" cy="334148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sz="1400" b="0" i="1" smtClean="0">
                            <a:latin typeface="Cambria Math" charset="0"/>
                          </a:rPr>
                          <m:t>𝑁𝑎𝑡</m:t>
                        </m:r>
                        <m:r>
                          <a:rPr lang="en-GB" sz="1400" b="0" i="1" smtClean="0">
                            <a:latin typeface="Cambria Math" charset="0"/>
                          </a:rPr>
                          <m:t>(</m:t>
                        </m:r>
                        <m:r>
                          <a:rPr lang="en-GB" sz="1400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  <m:r>
                          <a:rPr lang="en-GB" sz="1400" b="0" i="1" smtClean="0">
                            <a:latin typeface="Cambria Math" charset="0"/>
                          </a:rPr>
                          <m:t>)</m:t>
                        </m:r>
                      </m:oMath>
                    </m:oMathPara>
                  </a14:m>
                  <a:endParaRPr lang="en-GB" sz="1400" dirty="0"/>
                </a:p>
              </p:txBody>
            </p:sp>
          </mc:Choice>
          <mc:Fallback xmlns="">
            <p:sp>
              <p:nvSpPr>
                <p:cNvPr id="76" name="TextBox 75">
                  <a:extLst>
                    <a:ext uri="{FF2B5EF4-FFF2-40B4-BE49-F238E27FC236}">
                      <a16:creationId xmlns:a16="http://schemas.microsoft.com/office/drawing/2014/main" id="{46BE2699-2461-7844-BB48-71EBB22EB02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88625" y="2837828"/>
                  <a:ext cx="985062" cy="334148"/>
                </a:xfrm>
                <a:prstGeom prst="ellipse">
                  <a:avLst/>
                </a:prstGeom>
                <a:blipFill>
                  <a:blip r:embed="rId8"/>
                  <a:stretch>
                    <a:fillRect b="-12500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7" name="TextBox 76">
                  <a:extLst>
                    <a:ext uri="{FF2B5EF4-FFF2-40B4-BE49-F238E27FC236}">
                      <a16:creationId xmlns:a16="http://schemas.microsoft.com/office/drawing/2014/main" id="{646ED3DB-1BFC-764D-AC5E-D2071CB87912}"/>
                    </a:ext>
                  </a:extLst>
                </p:cNvPr>
                <p:cNvSpPr txBox="1"/>
                <p:nvPr/>
              </p:nvSpPr>
              <p:spPr>
                <a:xfrm>
                  <a:off x="7214462" y="2840861"/>
                  <a:ext cx="1144125" cy="334148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sz="1400" b="0" i="1" smtClean="0">
                            <a:latin typeface="Cambria Math" charset="0"/>
                          </a:rPr>
                          <m:t>𝑀𝑎𝑛</m:t>
                        </m:r>
                        <m:r>
                          <a:rPr lang="en-GB" sz="1400" b="0" i="1" smtClean="0">
                            <a:latin typeface="Cambria Math" charset="0"/>
                          </a:rPr>
                          <m:t>(</m:t>
                        </m:r>
                        <m:r>
                          <a:rPr lang="en-GB" sz="1400" b="0" i="1" smtClean="0">
                            <a:latin typeface="Cambria Math" panose="02040503050406030204" pitchFamily="18" charset="0"/>
                          </a:rPr>
                          <m:t>𝑊</m:t>
                        </m:r>
                        <m:r>
                          <a:rPr lang="en-GB" sz="1400" b="0" i="1" smtClean="0">
                            <a:latin typeface="Cambria Math" charset="0"/>
                          </a:rPr>
                          <m:t>)</m:t>
                        </m:r>
                      </m:oMath>
                    </m:oMathPara>
                  </a14:m>
                  <a:endParaRPr lang="en-GB" sz="1400" dirty="0"/>
                </a:p>
              </p:txBody>
            </p:sp>
          </mc:Choice>
          <mc:Fallback xmlns="">
            <p:sp>
              <p:nvSpPr>
                <p:cNvPr id="77" name="TextBox 76">
                  <a:extLst>
                    <a:ext uri="{FF2B5EF4-FFF2-40B4-BE49-F238E27FC236}">
                      <a16:creationId xmlns:a16="http://schemas.microsoft.com/office/drawing/2014/main" id="{646ED3DB-1BFC-764D-AC5E-D2071CB8791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14462" y="2840861"/>
                  <a:ext cx="1144125" cy="334148"/>
                </a:xfrm>
                <a:prstGeom prst="ellipse">
                  <a:avLst/>
                </a:prstGeom>
                <a:blipFill>
                  <a:blip r:embed="rId9"/>
                  <a:stretch>
                    <a:fillRect b="-12500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8" name="TextBox 77">
                  <a:extLst>
                    <a:ext uri="{FF2B5EF4-FFF2-40B4-BE49-F238E27FC236}">
                      <a16:creationId xmlns:a16="http://schemas.microsoft.com/office/drawing/2014/main" id="{701EF3B7-6231-A24F-9917-C6DEE0DABB7C}"/>
                    </a:ext>
                  </a:extLst>
                </p:cNvPr>
                <p:cNvSpPr txBox="1"/>
                <p:nvPr/>
              </p:nvSpPr>
              <p:spPr>
                <a:xfrm>
                  <a:off x="4691174" y="3883244"/>
                  <a:ext cx="1383249" cy="334148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sz="1400" b="0" i="1" smtClean="0">
                            <a:latin typeface="Cambria Math" charset="0"/>
                          </a:rPr>
                          <m:t>𝑇𝑟𝑎𝑣𝑒𝑙</m:t>
                        </m:r>
                        <m:r>
                          <a:rPr lang="en-GB" sz="1400" b="0" i="1" smtClean="0">
                            <a:latin typeface="Cambria Math" charset="0"/>
                          </a:rPr>
                          <m:t>(</m:t>
                        </m:r>
                        <m:r>
                          <a:rPr lang="en-GB" sz="1400" b="0" i="1" smtClean="0">
                            <a:latin typeface="Cambria Math" charset="0"/>
                          </a:rPr>
                          <m:t>𝑋</m:t>
                        </m:r>
                        <m:r>
                          <a:rPr lang="en-GB" sz="1400" b="0" i="1" smtClean="0">
                            <a:latin typeface="Cambria Math" charset="0"/>
                          </a:rPr>
                          <m:t>)</m:t>
                        </m:r>
                      </m:oMath>
                    </m:oMathPara>
                  </a14:m>
                  <a:endParaRPr lang="en-GB" sz="1400" dirty="0"/>
                </a:p>
              </p:txBody>
            </p:sp>
          </mc:Choice>
          <mc:Fallback xmlns="">
            <p:sp>
              <p:nvSpPr>
                <p:cNvPr id="78" name="TextBox 77">
                  <a:extLst>
                    <a:ext uri="{FF2B5EF4-FFF2-40B4-BE49-F238E27FC236}">
                      <a16:creationId xmlns:a16="http://schemas.microsoft.com/office/drawing/2014/main" id="{701EF3B7-6231-A24F-9917-C6DEE0DABB7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91174" y="3883244"/>
                  <a:ext cx="1383249" cy="334148"/>
                </a:xfrm>
                <a:prstGeom prst="ellipse">
                  <a:avLst/>
                </a:prstGeom>
                <a:blipFill>
                  <a:blip r:embed="rId10"/>
                  <a:stretch>
                    <a:fillRect b="-8333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9" name="TextBox 78">
                  <a:extLst>
                    <a:ext uri="{FF2B5EF4-FFF2-40B4-BE49-F238E27FC236}">
                      <a16:creationId xmlns:a16="http://schemas.microsoft.com/office/drawing/2014/main" id="{F3B034CF-840F-3E4F-88F5-E508FDFF278A}"/>
                    </a:ext>
                  </a:extLst>
                </p:cNvPr>
                <p:cNvSpPr txBox="1"/>
                <p:nvPr/>
              </p:nvSpPr>
              <p:spPr>
                <a:xfrm>
                  <a:off x="6250457" y="4370900"/>
                  <a:ext cx="1120628" cy="334148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sz="14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𝑆𝑖𝑐𝑘</m:t>
                        </m:r>
                        <m:r>
                          <a:rPr lang="en-GB" sz="14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(</m:t>
                        </m:r>
                        <m:r>
                          <a:rPr lang="en-GB" sz="14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𝑋</m:t>
                        </m:r>
                        <m:r>
                          <a:rPr lang="en-GB" sz="14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)</m:t>
                        </m:r>
                      </m:oMath>
                    </m:oMathPara>
                  </a14:m>
                  <a:endParaRPr lang="en-GB" sz="14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79" name="TextBox 78">
                  <a:extLst>
                    <a:ext uri="{FF2B5EF4-FFF2-40B4-BE49-F238E27FC236}">
                      <a16:creationId xmlns:a16="http://schemas.microsoft.com/office/drawing/2014/main" id="{F3B034CF-840F-3E4F-88F5-E508FDFF278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250457" y="4370900"/>
                  <a:ext cx="1120628" cy="334148"/>
                </a:xfrm>
                <a:prstGeom prst="ellipse">
                  <a:avLst/>
                </a:prstGeom>
                <a:blipFill>
                  <a:blip r:embed="rId11"/>
                  <a:stretch>
                    <a:fillRect b="-8333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0" name="TextBox 79">
                  <a:extLst>
                    <a:ext uri="{FF2B5EF4-FFF2-40B4-BE49-F238E27FC236}">
                      <a16:creationId xmlns:a16="http://schemas.microsoft.com/office/drawing/2014/main" id="{64BCBFED-8BF8-5B40-B647-FFFB12467398}"/>
                    </a:ext>
                  </a:extLst>
                </p:cNvPr>
                <p:cNvSpPr txBox="1"/>
                <p:nvPr/>
              </p:nvSpPr>
              <p:spPr>
                <a:xfrm>
                  <a:off x="7511218" y="3878496"/>
                  <a:ext cx="1632781" cy="334148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sz="14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𝑇𝑟𝑒𝑎𝑡</m:t>
                        </m:r>
                        <m:r>
                          <a:rPr lang="en-GB" sz="14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(</m:t>
                        </m:r>
                        <m:r>
                          <a:rPr lang="en-GB" sz="14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𝑋</m:t>
                        </m:r>
                        <m:r>
                          <a:rPr lang="en-GB" sz="14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,</m:t>
                        </m:r>
                        <m:r>
                          <a:rPr lang="en-GB" sz="1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𝑀</m:t>
                        </m:r>
                        <m:r>
                          <a:rPr lang="en-GB" sz="14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)</m:t>
                        </m:r>
                      </m:oMath>
                    </m:oMathPara>
                  </a14:m>
                  <a:endParaRPr lang="en-GB" sz="14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80" name="TextBox 79">
                  <a:extLst>
                    <a:ext uri="{FF2B5EF4-FFF2-40B4-BE49-F238E27FC236}">
                      <a16:creationId xmlns:a16="http://schemas.microsoft.com/office/drawing/2014/main" id="{64BCBFED-8BF8-5B40-B647-FFFB1246739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511218" y="3878496"/>
                  <a:ext cx="1632781" cy="334148"/>
                </a:xfrm>
                <a:prstGeom prst="ellipse">
                  <a:avLst/>
                </a:prstGeom>
                <a:blipFill>
                  <a:blip r:embed="rId12"/>
                  <a:stretch>
                    <a:fillRect b="-12500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371BE310-50CB-9F4F-84D0-359A7DB774E9}"/>
                </a:ext>
              </a:extLst>
            </p:cNvPr>
            <p:cNvCxnSpPr>
              <a:stCxn id="76" idx="6"/>
              <a:endCxn id="102" idx="1"/>
            </p:cNvCxnSpPr>
            <p:nvPr/>
          </p:nvCxnSpPr>
          <p:spPr>
            <a:xfrm>
              <a:off x="6373687" y="3004902"/>
              <a:ext cx="342369" cy="441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D53A1D5A-C40E-0843-A883-D3CD643F8502}"/>
                </a:ext>
              </a:extLst>
            </p:cNvPr>
            <p:cNvCxnSpPr>
              <a:cxnSpLocks/>
              <a:stCxn id="77" idx="2"/>
              <a:endCxn id="102" idx="3"/>
            </p:cNvCxnSpPr>
            <p:nvPr/>
          </p:nvCxnSpPr>
          <p:spPr>
            <a:xfrm flipH="1">
              <a:off x="6860056" y="3007935"/>
              <a:ext cx="354406" cy="138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84B036FB-4286-074C-919E-0D7BEED2CEF1}"/>
                </a:ext>
              </a:extLst>
            </p:cNvPr>
            <p:cNvCxnSpPr>
              <a:cxnSpLocks/>
              <a:stCxn id="78" idx="6"/>
              <a:endCxn id="98" idx="1"/>
            </p:cNvCxnSpPr>
            <p:nvPr/>
          </p:nvCxnSpPr>
          <p:spPr>
            <a:xfrm>
              <a:off x="6074423" y="4050318"/>
              <a:ext cx="352313" cy="331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913969E9-BEBF-FC4B-913C-55F09BF54619}"/>
                </a:ext>
              </a:extLst>
            </p:cNvPr>
            <p:cNvCxnSpPr>
              <a:cxnSpLocks/>
              <a:stCxn id="98" idx="0"/>
              <a:endCxn id="75" idx="4"/>
            </p:cNvCxnSpPr>
            <p:nvPr/>
          </p:nvCxnSpPr>
          <p:spPr>
            <a:xfrm flipV="1">
              <a:off x="6498736" y="3678102"/>
              <a:ext cx="287089" cy="30352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0DAEDB76-21AC-EA4A-9EB8-B2DF55A9F531}"/>
                </a:ext>
              </a:extLst>
            </p:cNvPr>
            <p:cNvCxnSpPr>
              <a:cxnSpLocks/>
              <a:stCxn id="75" idx="4"/>
              <a:endCxn id="94" idx="0"/>
            </p:cNvCxnSpPr>
            <p:nvPr/>
          </p:nvCxnSpPr>
          <p:spPr>
            <a:xfrm>
              <a:off x="6785825" y="3678102"/>
              <a:ext cx="308080" cy="29767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9FB8E3E8-B165-C143-BEC8-5DCB1B860623}"/>
                </a:ext>
              </a:extLst>
            </p:cNvPr>
            <p:cNvCxnSpPr>
              <a:cxnSpLocks/>
              <a:stCxn id="80" idx="2"/>
              <a:endCxn id="94" idx="3"/>
            </p:cNvCxnSpPr>
            <p:nvPr/>
          </p:nvCxnSpPr>
          <p:spPr>
            <a:xfrm flipH="1">
              <a:off x="7165906" y="4045570"/>
              <a:ext cx="345312" cy="220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068AB2FD-7367-A84B-A646-221C3C1A047C}"/>
                </a:ext>
              </a:extLst>
            </p:cNvPr>
            <p:cNvCxnSpPr>
              <a:cxnSpLocks/>
              <a:stCxn id="98" idx="2"/>
              <a:endCxn id="79" idx="0"/>
            </p:cNvCxnSpPr>
            <p:nvPr/>
          </p:nvCxnSpPr>
          <p:spPr>
            <a:xfrm>
              <a:off x="6498736" y="4125629"/>
              <a:ext cx="312035" cy="24527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BF385E8A-36B9-1149-B636-1E58D55F4E73}"/>
                </a:ext>
              </a:extLst>
            </p:cNvPr>
            <p:cNvCxnSpPr>
              <a:cxnSpLocks/>
              <a:stCxn id="94" idx="2"/>
              <a:endCxn id="79" idx="0"/>
            </p:cNvCxnSpPr>
            <p:nvPr/>
          </p:nvCxnSpPr>
          <p:spPr>
            <a:xfrm flipH="1">
              <a:off x="6810771" y="4119774"/>
              <a:ext cx="283135" cy="25112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F39E99DC-C369-E44A-90F0-41D47CB00D44}"/>
                </a:ext>
              </a:extLst>
            </p:cNvPr>
            <p:cNvCxnSpPr>
              <a:cxnSpLocks/>
              <a:stCxn id="75" idx="0"/>
              <a:endCxn id="102" idx="2"/>
            </p:cNvCxnSpPr>
            <p:nvPr/>
          </p:nvCxnSpPr>
          <p:spPr>
            <a:xfrm flipV="1">
              <a:off x="6785825" y="3081319"/>
              <a:ext cx="2232" cy="26263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90" name="Group 89">
              <a:extLst>
                <a:ext uri="{FF2B5EF4-FFF2-40B4-BE49-F238E27FC236}">
                  <a16:creationId xmlns:a16="http://schemas.microsoft.com/office/drawing/2014/main" id="{9D177C3F-FC3E-974D-839E-3D2CC4CF4725}"/>
                </a:ext>
              </a:extLst>
            </p:cNvPr>
            <p:cNvGrpSpPr/>
            <p:nvPr/>
          </p:nvGrpSpPr>
          <p:grpSpPr>
            <a:xfrm>
              <a:off x="6669977" y="2891240"/>
              <a:ext cx="490293" cy="353996"/>
              <a:chOff x="6669977" y="2891240"/>
              <a:chExt cx="490293" cy="353996"/>
            </a:xfrm>
          </p:grpSpPr>
          <p:sp>
            <p:nvSpPr>
              <p:cNvPr id="101" name="Rectangle 100">
                <a:extLst>
                  <a:ext uri="{FF2B5EF4-FFF2-40B4-BE49-F238E27FC236}">
                    <a16:creationId xmlns:a16="http://schemas.microsoft.com/office/drawing/2014/main" id="{42BDA177-0669-A049-BB6B-87C109875374}"/>
                  </a:ext>
                </a:extLst>
              </p:cNvPr>
              <p:cNvSpPr/>
              <p:nvPr/>
            </p:nvSpPr>
            <p:spPr>
              <a:xfrm>
                <a:off x="6669977" y="2891240"/>
                <a:ext cx="144000" cy="144000"/>
              </a:xfrm>
              <a:prstGeom prst="rect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 dirty="0"/>
              </a:p>
            </p:txBody>
          </p:sp>
          <p:sp>
            <p:nvSpPr>
              <p:cNvPr id="102" name="Rectangle 101">
                <a:extLst>
                  <a:ext uri="{FF2B5EF4-FFF2-40B4-BE49-F238E27FC236}">
                    <a16:creationId xmlns:a16="http://schemas.microsoft.com/office/drawing/2014/main" id="{3E0A7E51-46A7-6146-8822-16E02CDFF99F}"/>
                  </a:ext>
                </a:extLst>
              </p:cNvPr>
              <p:cNvSpPr/>
              <p:nvPr/>
            </p:nvSpPr>
            <p:spPr>
              <a:xfrm>
                <a:off x="6716057" y="2937320"/>
                <a:ext cx="144000" cy="144000"/>
              </a:xfrm>
              <a:prstGeom prst="rect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 dirty="0"/>
              </a:p>
            </p:txBody>
          </p:sp>
          <p:sp>
            <p:nvSpPr>
              <p:cNvPr id="103" name="Rectangle 102">
                <a:extLst>
                  <a:ext uri="{FF2B5EF4-FFF2-40B4-BE49-F238E27FC236}">
                    <a16:creationId xmlns:a16="http://schemas.microsoft.com/office/drawing/2014/main" id="{B9B04927-D2FD-B54A-B5C9-5C4B2500D1C5}"/>
                  </a:ext>
                </a:extLst>
              </p:cNvPr>
              <p:cNvSpPr/>
              <p:nvPr/>
            </p:nvSpPr>
            <p:spPr>
              <a:xfrm>
                <a:off x="6762137" y="2983400"/>
                <a:ext cx="144000" cy="144000"/>
              </a:xfrm>
              <a:prstGeom prst="rect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4" name="TextBox 103">
                    <a:extLst>
                      <a:ext uri="{FF2B5EF4-FFF2-40B4-BE49-F238E27FC236}">
                        <a16:creationId xmlns:a16="http://schemas.microsoft.com/office/drawing/2014/main" id="{9653FEEC-23EC-B44F-81B6-8831A288287A}"/>
                      </a:ext>
                    </a:extLst>
                  </p:cNvPr>
                  <p:cNvSpPr txBox="1"/>
                  <p:nvPr/>
                </p:nvSpPr>
                <p:spPr>
                  <a:xfrm>
                    <a:off x="6903780" y="3007609"/>
                    <a:ext cx="256490" cy="237627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GB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1400" b="0" i="1" smtClean="0"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en-GB" sz="1400" b="0" i="1" smtClean="0">
                                  <a:latin typeface="Cambria Math" charset="0"/>
                                </a:rPr>
                                <m:t>1</m:t>
                              </m:r>
                            </m:sub>
                          </m:sSub>
                        </m:oMath>
                      </m:oMathPara>
                    </a14:m>
                    <a:endParaRPr lang="en-GB" sz="1400" dirty="0"/>
                  </a:p>
                </p:txBody>
              </p:sp>
            </mc:Choice>
            <mc:Fallback xmlns="">
              <p:sp>
                <p:nvSpPr>
                  <p:cNvPr id="104" name="TextBox 103">
                    <a:extLst>
                      <a:ext uri="{FF2B5EF4-FFF2-40B4-BE49-F238E27FC236}">
                        <a16:creationId xmlns:a16="http://schemas.microsoft.com/office/drawing/2014/main" id="{9653FEEC-23EC-B44F-81B6-8831A288287A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903780" y="3007609"/>
                    <a:ext cx="256490" cy="237627"/>
                  </a:xfrm>
                  <a:prstGeom prst="rect">
                    <a:avLst/>
                  </a:prstGeom>
                  <a:blipFill>
                    <a:blip r:embed="rId13"/>
                    <a:stretch>
                      <a:fillRect l="-16667" r="-5556" b="-29412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91" name="Group 90">
              <a:extLst>
                <a:ext uri="{FF2B5EF4-FFF2-40B4-BE49-F238E27FC236}">
                  <a16:creationId xmlns:a16="http://schemas.microsoft.com/office/drawing/2014/main" id="{68834E01-C739-CB4E-802A-83E19F4E2989}"/>
                </a:ext>
              </a:extLst>
            </p:cNvPr>
            <p:cNvGrpSpPr/>
            <p:nvPr/>
          </p:nvGrpSpPr>
          <p:grpSpPr>
            <a:xfrm>
              <a:off x="6191042" y="3935548"/>
              <a:ext cx="425774" cy="352887"/>
              <a:chOff x="6191042" y="3935548"/>
              <a:chExt cx="425774" cy="352887"/>
            </a:xfrm>
          </p:grpSpPr>
          <p:sp>
            <p:nvSpPr>
              <p:cNvPr id="97" name="Rectangle 96">
                <a:extLst>
                  <a:ext uri="{FF2B5EF4-FFF2-40B4-BE49-F238E27FC236}">
                    <a16:creationId xmlns:a16="http://schemas.microsoft.com/office/drawing/2014/main" id="{1B31EB01-6A71-CA42-820A-3CB6D7FFF8CA}"/>
                  </a:ext>
                </a:extLst>
              </p:cNvPr>
              <p:cNvSpPr/>
              <p:nvPr/>
            </p:nvSpPr>
            <p:spPr>
              <a:xfrm>
                <a:off x="6380656" y="3935548"/>
                <a:ext cx="144000" cy="144000"/>
              </a:xfrm>
              <a:prstGeom prst="rect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 dirty="0"/>
              </a:p>
            </p:txBody>
          </p:sp>
          <p:sp>
            <p:nvSpPr>
              <p:cNvPr id="98" name="Rectangle 97">
                <a:extLst>
                  <a:ext uri="{FF2B5EF4-FFF2-40B4-BE49-F238E27FC236}">
                    <a16:creationId xmlns:a16="http://schemas.microsoft.com/office/drawing/2014/main" id="{EC58D501-1E51-3741-9658-A6B887D97805}"/>
                  </a:ext>
                </a:extLst>
              </p:cNvPr>
              <p:cNvSpPr/>
              <p:nvPr/>
            </p:nvSpPr>
            <p:spPr>
              <a:xfrm>
                <a:off x="6426736" y="3981628"/>
                <a:ext cx="144000" cy="144000"/>
              </a:xfrm>
              <a:prstGeom prst="rect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 dirty="0"/>
              </a:p>
            </p:txBody>
          </p:sp>
          <p:sp>
            <p:nvSpPr>
              <p:cNvPr id="99" name="Rectangle 98">
                <a:extLst>
                  <a:ext uri="{FF2B5EF4-FFF2-40B4-BE49-F238E27FC236}">
                    <a16:creationId xmlns:a16="http://schemas.microsoft.com/office/drawing/2014/main" id="{9F771081-412E-DE45-A3DE-E0F46E124258}"/>
                  </a:ext>
                </a:extLst>
              </p:cNvPr>
              <p:cNvSpPr/>
              <p:nvPr/>
            </p:nvSpPr>
            <p:spPr>
              <a:xfrm>
                <a:off x="6472816" y="4027708"/>
                <a:ext cx="144000" cy="144000"/>
              </a:xfrm>
              <a:prstGeom prst="rect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0" name="TextBox 99">
                    <a:extLst>
                      <a:ext uri="{FF2B5EF4-FFF2-40B4-BE49-F238E27FC236}">
                        <a16:creationId xmlns:a16="http://schemas.microsoft.com/office/drawing/2014/main" id="{02C038ED-E3EA-D642-9972-15CE0E9EC668}"/>
                      </a:ext>
                    </a:extLst>
                  </p:cNvPr>
                  <p:cNvSpPr txBox="1"/>
                  <p:nvPr/>
                </p:nvSpPr>
                <p:spPr>
                  <a:xfrm>
                    <a:off x="6191042" y="4050809"/>
                    <a:ext cx="261280" cy="237626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GB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1400" b="0" i="1" smtClean="0"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en-GB" sz="1400" b="0" i="1" smtClean="0">
                                  <a:latin typeface="Cambria Math" charset="0"/>
                                </a:rPr>
                                <m:t>2</m:t>
                              </m:r>
                            </m:sub>
                          </m:sSub>
                        </m:oMath>
                      </m:oMathPara>
                    </a14:m>
                    <a:endParaRPr lang="en-GB" sz="1400" dirty="0"/>
                  </a:p>
                </p:txBody>
              </p:sp>
            </mc:Choice>
            <mc:Fallback xmlns="">
              <p:sp>
                <p:nvSpPr>
                  <p:cNvPr id="100" name="TextBox 99">
                    <a:extLst>
                      <a:ext uri="{FF2B5EF4-FFF2-40B4-BE49-F238E27FC236}">
                        <a16:creationId xmlns:a16="http://schemas.microsoft.com/office/drawing/2014/main" id="{02C038ED-E3EA-D642-9972-15CE0E9EC668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191042" y="4050809"/>
                    <a:ext cx="261280" cy="237626"/>
                  </a:xfrm>
                  <a:prstGeom prst="rect">
                    <a:avLst/>
                  </a:prstGeom>
                  <a:blipFill>
                    <a:blip r:embed="rId14"/>
                    <a:stretch>
                      <a:fillRect l="-16667" r="-5556" b="-31250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92" name="Group 91">
              <a:extLst>
                <a:ext uri="{FF2B5EF4-FFF2-40B4-BE49-F238E27FC236}">
                  <a16:creationId xmlns:a16="http://schemas.microsoft.com/office/drawing/2014/main" id="{52C394C6-9C5D-8442-8849-C758286489CD}"/>
                </a:ext>
              </a:extLst>
            </p:cNvPr>
            <p:cNvGrpSpPr/>
            <p:nvPr/>
          </p:nvGrpSpPr>
          <p:grpSpPr>
            <a:xfrm>
              <a:off x="6975826" y="3929695"/>
              <a:ext cx="483903" cy="358485"/>
              <a:chOff x="6975826" y="3929695"/>
              <a:chExt cx="483903" cy="358485"/>
            </a:xfrm>
          </p:grpSpPr>
          <p:sp>
            <p:nvSpPr>
              <p:cNvPr id="93" name="Rectangle 92">
                <a:extLst>
                  <a:ext uri="{FF2B5EF4-FFF2-40B4-BE49-F238E27FC236}">
                    <a16:creationId xmlns:a16="http://schemas.microsoft.com/office/drawing/2014/main" id="{F18C9B35-4735-F445-B9D9-788D70418206}"/>
                  </a:ext>
                </a:extLst>
              </p:cNvPr>
              <p:cNvSpPr/>
              <p:nvPr/>
            </p:nvSpPr>
            <p:spPr>
              <a:xfrm>
                <a:off x="6975826" y="3929695"/>
                <a:ext cx="144000" cy="144000"/>
              </a:xfrm>
              <a:prstGeom prst="rect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 dirty="0"/>
              </a:p>
            </p:txBody>
          </p:sp>
          <p:sp>
            <p:nvSpPr>
              <p:cNvPr id="94" name="Rectangle 93">
                <a:extLst>
                  <a:ext uri="{FF2B5EF4-FFF2-40B4-BE49-F238E27FC236}">
                    <a16:creationId xmlns:a16="http://schemas.microsoft.com/office/drawing/2014/main" id="{9462EE05-F65F-0449-8304-7B832155A4F8}"/>
                  </a:ext>
                </a:extLst>
              </p:cNvPr>
              <p:cNvSpPr/>
              <p:nvPr/>
            </p:nvSpPr>
            <p:spPr>
              <a:xfrm>
                <a:off x="7021906" y="3975775"/>
                <a:ext cx="144000" cy="144000"/>
              </a:xfrm>
              <a:prstGeom prst="rect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 dirty="0"/>
              </a:p>
            </p:txBody>
          </p:sp>
          <p:sp>
            <p:nvSpPr>
              <p:cNvPr id="95" name="Rectangle 94">
                <a:extLst>
                  <a:ext uri="{FF2B5EF4-FFF2-40B4-BE49-F238E27FC236}">
                    <a16:creationId xmlns:a16="http://schemas.microsoft.com/office/drawing/2014/main" id="{B088CE98-3EA9-4B4E-ACA2-DFA1D223B214}"/>
                  </a:ext>
                </a:extLst>
              </p:cNvPr>
              <p:cNvSpPr/>
              <p:nvPr/>
            </p:nvSpPr>
            <p:spPr>
              <a:xfrm>
                <a:off x="7067986" y="4021855"/>
                <a:ext cx="144000" cy="144000"/>
              </a:xfrm>
              <a:prstGeom prst="rect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96" name="TextBox 95">
                    <a:extLst>
                      <a:ext uri="{FF2B5EF4-FFF2-40B4-BE49-F238E27FC236}">
                        <a16:creationId xmlns:a16="http://schemas.microsoft.com/office/drawing/2014/main" id="{5DADB6E2-4FFB-B747-9BA6-97B516F55BDF}"/>
                      </a:ext>
                    </a:extLst>
                  </p:cNvPr>
                  <p:cNvSpPr txBox="1"/>
                  <p:nvPr/>
                </p:nvSpPr>
                <p:spPr>
                  <a:xfrm>
                    <a:off x="7198449" y="4050553"/>
                    <a:ext cx="261280" cy="237627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GB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1400" b="0" i="1" smtClean="0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en-GB" sz="1400" b="0" i="1" smtClean="0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3</m:t>
                              </m:r>
                            </m:sub>
                          </m:sSub>
                        </m:oMath>
                      </m:oMathPara>
                    </a14:m>
                    <a:endParaRPr lang="en-GB" sz="1400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96" name="TextBox 95">
                    <a:extLst>
                      <a:ext uri="{FF2B5EF4-FFF2-40B4-BE49-F238E27FC236}">
                        <a16:creationId xmlns:a16="http://schemas.microsoft.com/office/drawing/2014/main" id="{5DADB6E2-4FFB-B747-9BA6-97B516F55BDF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198449" y="4050553"/>
                    <a:ext cx="261280" cy="237627"/>
                  </a:xfrm>
                  <a:prstGeom prst="rect">
                    <a:avLst/>
                  </a:prstGeom>
                  <a:blipFill>
                    <a:blip r:embed="rId15"/>
                    <a:stretch>
                      <a:fillRect l="-22222" r="-5556" b="-31250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</p:spTree>
    <p:extLst>
      <p:ext uri="{BB962C8B-B14F-4D97-AF65-F5344CB8AC3E}">
        <p14:creationId xmlns:p14="http://schemas.microsoft.com/office/powerpoint/2010/main" val="2223388455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22554F-28AE-E749-A3D8-FCDEA0A683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Interim 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2BDFC4-8E69-D341-BE17-F9883DDF78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158240"/>
            <a:ext cx="7886700" cy="5198111"/>
          </a:xfrm>
        </p:spPr>
        <p:txBody>
          <a:bodyPr>
            <a:normAutofit/>
          </a:bodyPr>
          <a:lstStyle/>
          <a:p>
            <a:r>
              <a:rPr lang="en-GB" dirty="0"/>
              <a:t>LVE Operators</a:t>
            </a:r>
          </a:p>
          <a:p>
            <a:pPr lvl="1"/>
            <a:r>
              <a:rPr lang="en-GB" dirty="0"/>
              <a:t>Lifted summing out</a:t>
            </a:r>
          </a:p>
          <a:p>
            <a:pPr lvl="1"/>
            <a:r>
              <a:rPr lang="en-GB" dirty="0"/>
              <a:t>Lifted multiplication</a:t>
            </a:r>
          </a:p>
          <a:p>
            <a:pPr lvl="1"/>
            <a:r>
              <a:rPr lang="en-GB" dirty="0"/>
              <a:t>Count conversion</a:t>
            </a:r>
          </a:p>
          <a:p>
            <a:pPr lvl="1"/>
            <a:r>
              <a:rPr lang="en-GB" dirty="0"/>
              <a:t>Lifted absorption</a:t>
            </a:r>
          </a:p>
          <a:p>
            <a:pPr lvl="1"/>
            <a:r>
              <a:rPr lang="en-GB" dirty="0"/>
              <a:t>Splitting </a:t>
            </a:r>
          </a:p>
          <a:p>
            <a:pPr lvl="2"/>
            <a:r>
              <a:rPr lang="en-GB" dirty="0"/>
              <a:t>Other based on splitting: expand, ground, count-normalise</a:t>
            </a:r>
          </a:p>
          <a:p>
            <a:r>
              <a:rPr lang="en-GB" dirty="0"/>
              <a:t>Shattering = splitting on</a:t>
            </a:r>
          </a:p>
          <a:p>
            <a:pPr lvl="1"/>
            <a:r>
              <a:rPr lang="en-GB" dirty="0"/>
              <a:t>Query terms, evidence, model constraints</a:t>
            </a:r>
          </a:p>
          <a:p>
            <a:r>
              <a:rPr lang="en-GB" dirty="0"/>
              <a:t>LVE algorithm</a:t>
            </a:r>
          </a:p>
          <a:p>
            <a:pPr lvl="1"/>
            <a:r>
              <a:rPr lang="en-GB" dirty="0"/>
              <a:t>Heuristics</a:t>
            </a:r>
          </a:p>
          <a:p>
            <a:pPr lvl="1"/>
            <a:r>
              <a:rPr lang="en-GB" dirty="0"/>
              <a:t>Implementation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07C5F1-DDAB-144D-B1E6-6AD92BD3E5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108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02975210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33C6C6-08C8-DD43-9718-6738F6CB6A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Theoretical </a:t>
            </a:r>
            <a:br>
              <a:rPr lang="en-GB" dirty="0"/>
            </a:br>
            <a:r>
              <a:rPr lang="en-GB" dirty="0"/>
              <a:t>Analysis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86EB88-C109-554F-B65F-56FAE4BFB28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Lifted Variable Elimination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49006D-8D53-204E-8DD5-D072FF2D12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109</a:t>
            </a:fld>
            <a:endParaRPr lang="en-GB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24B03C9-A220-0D42-B8B4-49CA06B07725}"/>
              </a:ext>
            </a:extLst>
          </p:cNvPr>
          <p:cNvGrpSpPr/>
          <p:nvPr/>
        </p:nvGrpSpPr>
        <p:grpSpPr>
          <a:xfrm>
            <a:off x="5146395" y="1086755"/>
            <a:ext cx="3883305" cy="3571598"/>
            <a:chOff x="5114400" y="2870584"/>
            <a:chExt cx="3883305" cy="357159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Rectangle 5">
                  <a:extLst>
                    <a:ext uri="{FF2B5EF4-FFF2-40B4-BE49-F238E27FC236}">
                      <a16:creationId xmlns:a16="http://schemas.microsoft.com/office/drawing/2014/main" id="{FE2A7F60-BD14-FA48-99AD-F5451D38B8B7}"/>
                    </a:ext>
                  </a:extLst>
                </p:cNvPr>
                <p:cNvSpPr/>
                <p:nvPr/>
              </p:nvSpPr>
              <p:spPr>
                <a:xfrm>
                  <a:off x="7919257" y="6056545"/>
                  <a:ext cx="478080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32" name="Rectangle 31">
                  <a:extLst>
                    <a:ext uri="{FF2B5EF4-FFF2-40B4-BE49-F238E27FC236}">
                      <a16:creationId xmlns:a16="http://schemas.microsoft.com/office/drawing/2014/main" id="{1A46B976-F6D5-1B4F-A3B4-9891701BFDF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919257" y="6056545"/>
                  <a:ext cx="478080" cy="369332"/>
                </a:xfrm>
                <a:prstGeom prst="rect">
                  <a:avLst/>
                </a:prstGeom>
                <a:blipFill>
                  <a:blip r:embed="rId3"/>
                  <a:stretch>
                    <a:fillRect b="-6667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Rectangle 6">
                  <a:extLst>
                    <a:ext uri="{FF2B5EF4-FFF2-40B4-BE49-F238E27FC236}">
                      <a16:creationId xmlns:a16="http://schemas.microsoft.com/office/drawing/2014/main" id="{49BF727E-83D8-0B49-82DA-A6E2204217B9}"/>
                    </a:ext>
                  </a:extLst>
                </p:cNvPr>
                <p:cNvSpPr/>
                <p:nvPr/>
              </p:nvSpPr>
              <p:spPr>
                <a:xfrm>
                  <a:off x="7142535" y="6072850"/>
                  <a:ext cx="478080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34" name="Rectangle 33">
                  <a:extLst>
                    <a:ext uri="{FF2B5EF4-FFF2-40B4-BE49-F238E27FC236}">
                      <a16:creationId xmlns:a16="http://schemas.microsoft.com/office/drawing/2014/main" id="{C6A394D7-813A-8E4D-93B7-3D0C8E25547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42535" y="6072850"/>
                  <a:ext cx="478080" cy="369332"/>
                </a:xfrm>
                <a:prstGeom prst="rect">
                  <a:avLst/>
                </a:prstGeom>
                <a:blipFill>
                  <a:blip r:embed="rId4"/>
                  <a:stretch>
                    <a:fillRect b="-6667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A7D096B2-CCDD-584F-8B20-C242C8F7D8F7}"/>
                </a:ext>
              </a:extLst>
            </p:cNvPr>
            <p:cNvCxnSpPr>
              <a:cxnSpLocks/>
              <a:endCxn id="39" idx="4"/>
            </p:cNvCxnSpPr>
            <p:nvPr/>
          </p:nvCxnSpPr>
          <p:spPr>
            <a:xfrm flipH="1" flipV="1">
              <a:off x="8158297" y="5732732"/>
              <a:ext cx="1282" cy="330630"/>
            </a:xfrm>
            <a:prstGeom prst="line">
              <a:avLst/>
            </a:prstGeom>
            <a:ln w="127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4763F32D-2FAF-C54E-B51E-F97DBAB68A1F}"/>
                </a:ext>
              </a:extLst>
            </p:cNvPr>
            <p:cNvCxnSpPr>
              <a:cxnSpLocks/>
              <a:stCxn id="7" idx="0"/>
              <a:endCxn id="40" idx="4"/>
            </p:cNvCxnSpPr>
            <p:nvPr/>
          </p:nvCxnSpPr>
          <p:spPr>
            <a:xfrm flipV="1">
              <a:off x="7381575" y="5738971"/>
              <a:ext cx="1022" cy="333879"/>
            </a:xfrm>
            <a:prstGeom prst="line">
              <a:avLst/>
            </a:prstGeom>
            <a:ln w="127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B56DEC3F-5F20-8744-BACA-93E7D84861B5}"/>
                </a:ext>
              </a:extLst>
            </p:cNvPr>
            <p:cNvCxnSpPr>
              <a:cxnSpLocks/>
              <a:stCxn id="40" idx="0"/>
              <a:endCxn id="57" idx="4"/>
            </p:cNvCxnSpPr>
            <p:nvPr/>
          </p:nvCxnSpPr>
          <p:spPr>
            <a:xfrm flipV="1">
              <a:off x="7382597" y="5300554"/>
              <a:ext cx="0" cy="366417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82112383-2811-B64D-864F-A603C3EF6B8E}"/>
                </a:ext>
              </a:extLst>
            </p:cNvPr>
            <p:cNvCxnSpPr>
              <a:cxnSpLocks/>
              <a:stCxn id="57" idx="0"/>
              <a:endCxn id="38" idx="4"/>
            </p:cNvCxnSpPr>
            <p:nvPr/>
          </p:nvCxnSpPr>
          <p:spPr>
            <a:xfrm flipV="1">
              <a:off x="7382597" y="4520898"/>
              <a:ext cx="313650" cy="304252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AAB04EFE-77A0-B042-906A-22F4E4BB4BD2}"/>
                </a:ext>
              </a:extLst>
            </p:cNvPr>
            <p:cNvCxnSpPr>
              <a:cxnSpLocks/>
              <a:stCxn id="55" idx="0"/>
              <a:endCxn id="41" idx="4"/>
            </p:cNvCxnSpPr>
            <p:nvPr/>
          </p:nvCxnSpPr>
          <p:spPr>
            <a:xfrm flipH="1" flipV="1">
              <a:off x="6885600" y="3121305"/>
              <a:ext cx="810647" cy="428649"/>
            </a:xfrm>
            <a:prstGeom prst="line">
              <a:avLst/>
            </a:prstGeom>
            <a:ln w="12700">
              <a:solidFill>
                <a:schemeClr val="tx1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5A1173A6-D92C-0F42-A9A7-819BB42C7927}"/>
                </a:ext>
              </a:extLst>
            </p:cNvPr>
            <p:cNvCxnSpPr>
              <a:cxnSpLocks/>
              <a:stCxn id="51" idx="0"/>
              <a:endCxn id="41" idx="4"/>
            </p:cNvCxnSpPr>
            <p:nvPr/>
          </p:nvCxnSpPr>
          <p:spPr>
            <a:xfrm flipV="1">
              <a:off x="6172757" y="3121305"/>
              <a:ext cx="712843" cy="422999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Rectangle 13">
                  <a:extLst>
                    <a:ext uri="{FF2B5EF4-FFF2-40B4-BE49-F238E27FC236}">
                      <a16:creationId xmlns:a16="http://schemas.microsoft.com/office/drawing/2014/main" id="{81B74A46-F1F0-CC4E-9E57-6F6DE5F43D46}"/>
                    </a:ext>
                  </a:extLst>
                </p:cNvPr>
                <p:cNvSpPr/>
                <p:nvPr/>
              </p:nvSpPr>
              <p:spPr>
                <a:xfrm>
                  <a:off x="6429403" y="5449780"/>
                  <a:ext cx="1014380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𝑇𝑟𝑒𝑎𝑡</m:t>
                        </m:r>
                        <m:d>
                          <m:dPr>
                            <m:ctrlPr>
                              <a:rPr lang="de-DE" sz="12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2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de-DE" sz="12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sz="12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</m:d>
                      </m:oMath>
                    </m:oMathPara>
                  </a14:m>
                  <a:endParaRPr lang="en-GB" sz="1200" dirty="0">
                    <a:solidFill>
                      <a:srgbClr val="C00000"/>
                    </a:solidFill>
                  </a:endParaRPr>
                </a:p>
              </p:txBody>
            </p:sp>
          </mc:Choice>
          <mc:Fallback xmlns="">
            <p:sp>
              <p:nvSpPr>
                <p:cNvPr id="46" name="Rectangle 45">
                  <a:extLst>
                    <a:ext uri="{FF2B5EF4-FFF2-40B4-BE49-F238E27FC236}">
                      <a16:creationId xmlns:a16="http://schemas.microsoft.com/office/drawing/2014/main" id="{6E6AFA18-8790-5F43-BF28-290EB24E3E1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429403" y="5449780"/>
                  <a:ext cx="1014380" cy="276999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Rectangle 14">
                  <a:extLst>
                    <a:ext uri="{FF2B5EF4-FFF2-40B4-BE49-F238E27FC236}">
                      <a16:creationId xmlns:a16="http://schemas.microsoft.com/office/drawing/2014/main" id="{9AD8A8EA-9C45-AA46-A5FD-AFD7B7AA4A7B}"/>
                    </a:ext>
                  </a:extLst>
                </p:cNvPr>
                <p:cNvSpPr/>
                <p:nvPr/>
              </p:nvSpPr>
              <p:spPr>
                <a:xfrm>
                  <a:off x="6359540" y="2870584"/>
                  <a:ext cx="545406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𝐸𝑝𝑖𝑑</m:t>
                        </m:r>
                      </m:oMath>
                    </m:oMathPara>
                  </a14:m>
                  <a:endParaRPr lang="en-GB" sz="1200" dirty="0">
                    <a:solidFill>
                      <a:srgbClr val="C00000"/>
                    </a:solidFill>
                  </a:endParaRPr>
                </a:p>
              </p:txBody>
            </p:sp>
          </mc:Choice>
          <mc:Fallback xmlns="">
            <p:sp>
              <p:nvSpPr>
                <p:cNvPr id="50" name="Rectangle 49">
                  <a:extLst>
                    <a:ext uri="{FF2B5EF4-FFF2-40B4-BE49-F238E27FC236}">
                      <a16:creationId xmlns:a16="http://schemas.microsoft.com/office/drawing/2014/main" id="{9B7E9197-1349-6D47-B500-F3DFFEA479F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359540" y="2870584"/>
                  <a:ext cx="545406" cy="276999"/>
                </a:xfrm>
                <a:prstGeom prst="rect">
                  <a:avLst/>
                </a:prstGeom>
                <a:blipFill>
                  <a:blip r:embed="rId6"/>
                  <a:stretch>
                    <a:fillRect b="-4348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Rectangle 15">
                  <a:extLst>
                    <a:ext uri="{FF2B5EF4-FFF2-40B4-BE49-F238E27FC236}">
                      <a16:creationId xmlns:a16="http://schemas.microsoft.com/office/drawing/2014/main" id="{1C31313D-7525-F245-A29C-6998AD4FCB0E}"/>
                    </a:ext>
                  </a:extLst>
                </p:cNvPr>
                <p:cNvSpPr/>
                <p:nvPr/>
              </p:nvSpPr>
              <p:spPr>
                <a:xfrm>
                  <a:off x="6701313" y="5654155"/>
                  <a:ext cx="722314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 smtClean="0">
                            <a:solidFill>
                              <a:schemeClr val="accent1"/>
                            </a:solidFill>
                            <a:latin typeface="Cambria Math" charset="0"/>
                          </a:rPr>
                          <m:t>𝑆𝑖𝑐𝑘</m:t>
                        </m:r>
                        <m:d>
                          <m:dPr>
                            <m:ctrlPr>
                              <a:rPr lang="de-DE" sz="12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2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oMath>
                    </m:oMathPara>
                  </a14:m>
                  <a:endParaRPr lang="de-DE" sz="1200" b="0" i="1" dirty="0">
                    <a:solidFill>
                      <a:schemeClr val="accent1"/>
                    </a:solidFill>
                    <a:latin typeface="Cambria Math" panose="02040503050406030204" pitchFamily="18" charset="0"/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>
                            <a:solidFill>
                              <a:schemeClr val="accent1"/>
                            </a:solidFill>
                            <a:latin typeface="Cambria Math" charset="0"/>
                          </a:rPr>
                          <m:t>𝐸𝑝𝑖𝑑</m:t>
                        </m:r>
                      </m:oMath>
                    </m:oMathPara>
                  </a14:m>
                  <a:endParaRPr lang="en-GB" sz="1200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53" name="Rectangle 52">
                  <a:extLst>
                    <a:ext uri="{FF2B5EF4-FFF2-40B4-BE49-F238E27FC236}">
                      <a16:creationId xmlns:a16="http://schemas.microsoft.com/office/drawing/2014/main" id="{4D683F1B-B8DA-BA4C-848A-14F65C95289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01313" y="5654155"/>
                  <a:ext cx="722314" cy="461665"/>
                </a:xfrm>
                <a:prstGeom prst="rect">
                  <a:avLst/>
                </a:prstGeom>
                <a:blipFill>
                  <a:blip r:embed="rId7"/>
                  <a:stretch>
                    <a:fillRect b="-5556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Rectangle 16">
                  <a:extLst>
                    <a:ext uri="{FF2B5EF4-FFF2-40B4-BE49-F238E27FC236}">
                      <a16:creationId xmlns:a16="http://schemas.microsoft.com/office/drawing/2014/main" id="{0C7C7984-E6EE-CA48-B70B-DB18CAC422EA}"/>
                    </a:ext>
                  </a:extLst>
                </p:cNvPr>
                <p:cNvSpPr/>
                <p:nvPr/>
              </p:nvSpPr>
              <p:spPr>
                <a:xfrm>
                  <a:off x="5164574" y="5630355"/>
                  <a:ext cx="1085746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 smtClean="0">
                            <a:solidFill>
                              <a:schemeClr val="accent1"/>
                            </a:solidFill>
                            <a:latin typeface="Cambria Math" charset="0"/>
                          </a:rPr>
                          <m:t>𝑀𝑎𝑛</m:t>
                        </m:r>
                        <m:d>
                          <m:dPr>
                            <m:ctrlPr>
                              <a:rPr lang="de-DE" sz="1200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200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</m:d>
                      </m:oMath>
                    </m:oMathPara>
                  </a14:m>
                  <a:endParaRPr lang="de-DE" sz="1200" i="1" dirty="0">
                    <a:solidFill>
                      <a:schemeClr val="accent1"/>
                    </a:solidFill>
                    <a:latin typeface="Cambria Math" panose="02040503050406030204" pitchFamily="18" charset="0"/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𝑁𝑎𝑡</m:t>
                        </m:r>
                        <m:d>
                          <m:dPr>
                            <m:ctrlPr>
                              <a:rPr lang="de-DE" sz="12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2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𝑑</m:t>
                            </m:r>
                          </m:e>
                        </m:d>
                        <m:r>
                          <a:rPr lang="de-DE" sz="12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sz="12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𝐸𝑝𝑖𝑑</m:t>
                        </m:r>
                      </m:oMath>
                    </m:oMathPara>
                  </a14:m>
                  <a:endParaRPr lang="de-DE" sz="1200" i="1" dirty="0">
                    <a:solidFill>
                      <a:schemeClr val="accent1"/>
                    </a:solidFill>
                    <a:latin typeface="Cambria Math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60" name="Rectangle 59">
                  <a:extLst>
                    <a:ext uri="{FF2B5EF4-FFF2-40B4-BE49-F238E27FC236}">
                      <a16:creationId xmlns:a16="http://schemas.microsoft.com/office/drawing/2014/main" id="{07C2FD92-633C-FE4E-9206-D1BF4F3D001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64574" y="5630355"/>
                  <a:ext cx="1085746" cy="461665"/>
                </a:xfrm>
                <a:prstGeom prst="rect">
                  <a:avLst/>
                </a:prstGeom>
                <a:blipFill>
                  <a:blip r:embed="rId8"/>
                  <a:stretch>
                    <a:fillRect b="-2632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Rectangle 17">
                  <a:extLst>
                    <a:ext uri="{FF2B5EF4-FFF2-40B4-BE49-F238E27FC236}">
                      <a16:creationId xmlns:a16="http://schemas.microsoft.com/office/drawing/2014/main" id="{7117B8D5-691C-8B40-A9C9-43701339579D}"/>
                    </a:ext>
                  </a:extLst>
                </p:cNvPr>
                <p:cNvSpPr/>
                <p:nvPr/>
              </p:nvSpPr>
              <p:spPr>
                <a:xfrm>
                  <a:off x="5952218" y="6064805"/>
                  <a:ext cx="440944" cy="373885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 smtClean="0">
                                <a:latin typeface="Cambria Math" panose="02040503050406030204" pitchFamily="18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65" name="Rectangle 64">
                  <a:extLst>
                    <a:ext uri="{FF2B5EF4-FFF2-40B4-BE49-F238E27FC236}">
                      <a16:creationId xmlns:a16="http://schemas.microsoft.com/office/drawing/2014/main" id="{12068B59-76B0-A644-A839-6E1060C9DE5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52218" y="6064805"/>
                  <a:ext cx="440944" cy="373885"/>
                </a:xfrm>
                <a:prstGeom prst="rect">
                  <a:avLst/>
                </a:prstGeom>
                <a:blipFill>
                  <a:blip r:embed="rId9"/>
                  <a:stretch>
                    <a:fillRect b="-3226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6F7EB2C8-C7A9-F146-AA00-9B3A5A017663}"/>
                </a:ext>
              </a:extLst>
            </p:cNvPr>
            <p:cNvGrpSpPr/>
            <p:nvPr/>
          </p:nvGrpSpPr>
          <p:grpSpPr>
            <a:xfrm>
              <a:off x="7046763" y="4825150"/>
              <a:ext cx="681597" cy="475404"/>
              <a:chOff x="7063819" y="4683030"/>
              <a:chExt cx="681597" cy="475404"/>
            </a:xfrm>
          </p:grpSpPr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B1DD958F-0E92-D043-968E-58D3185C0A10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7161951" y="4683030"/>
                <a:ext cx="475404" cy="475404"/>
              </a:xfrm>
              <a:prstGeom prst="ellipse">
                <a:avLst/>
              </a:prstGeom>
              <a:noFill/>
              <a:ln w="9525" cap="flat" cmpd="sng" algn="ctr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endParaRPr lang="en-GB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8" name="Rectangle 57">
                    <a:extLst>
                      <a:ext uri="{FF2B5EF4-FFF2-40B4-BE49-F238E27FC236}">
                        <a16:creationId xmlns:a16="http://schemas.microsoft.com/office/drawing/2014/main" id="{64E60447-6A1C-EF48-9AA4-0B2B5159ECEA}"/>
                      </a:ext>
                    </a:extLst>
                  </p:cNvPr>
                  <p:cNvSpPr/>
                  <p:nvPr/>
                </p:nvSpPr>
                <p:spPr>
                  <a:xfrm>
                    <a:off x="7063819" y="4791285"/>
                    <a:ext cx="681597" cy="276999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GB" sz="12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∀</m:t>
                          </m:r>
                          <m:r>
                            <a:rPr lang="de-DE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  <m:r>
                            <a:rPr lang="de-DE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:⊤</m:t>
                          </m:r>
                        </m:oMath>
                      </m:oMathPara>
                    </a14:m>
                    <a:endParaRPr lang="en-GB" sz="1200" dirty="0"/>
                  </a:p>
                </p:txBody>
              </p:sp>
            </mc:Choice>
            <mc:Fallback xmlns="">
              <p:sp>
                <p:nvSpPr>
                  <p:cNvPr id="78" name="Rectangle 77">
                    <a:extLst>
                      <a:ext uri="{FF2B5EF4-FFF2-40B4-BE49-F238E27FC236}">
                        <a16:creationId xmlns:a16="http://schemas.microsoft.com/office/drawing/2014/main" id="{0292624E-049E-3C48-970C-34ABE78CDFC8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063819" y="4791285"/>
                    <a:ext cx="681597" cy="276999"/>
                  </a:xfrm>
                  <a:prstGeom prst="rect">
                    <a:avLst/>
                  </a:prstGeom>
                  <a:blipFill>
                    <a:blip r:embed="rId10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22AB52F5-F951-B24C-A715-66AE323B245F}"/>
                </a:ext>
              </a:extLst>
            </p:cNvPr>
            <p:cNvCxnSpPr>
              <a:cxnSpLocks/>
              <a:stCxn id="39" idx="0"/>
              <a:endCxn id="38" idx="4"/>
            </p:cNvCxnSpPr>
            <p:nvPr/>
          </p:nvCxnSpPr>
          <p:spPr>
            <a:xfrm flipH="1" flipV="1">
              <a:off x="7696247" y="4520898"/>
              <a:ext cx="462050" cy="113983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Rectangle 20">
                  <a:extLst>
                    <a:ext uri="{FF2B5EF4-FFF2-40B4-BE49-F238E27FC236}">
                      <a16:creationId xmlns:a16="http://schemas.microsoft.com/office/drawing/2014/main" id="{A7C3C1FE-99A2-1446-A9CB-539025A47A17}"/>
                    </a:ext>
                  </a:extLst>
                </p:cNvPr>
                <p:cNvSpPr/>
                <p:nvPr/>
              </p:nvSpPr>
              <p:spPr>
                <a:xfrm>
                  <a:off x="8100280" y="5455616"/>
                  <a:ext cx="897425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𝑇𝑟𝑎𝑣𝑒𝑙</m:t>
                        </m:r>
                        <m:d>
                          <m:dPr>
                            <m:ctrlPr>
                              <a:rPr lang="de-DE" sz="12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2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oMath>
                    </m:oMathPara>
                  </a14:m>
                  <a:endParaRPr lang="en-GB" sz="1200" dirty="0">
                    <a:solidFill>
                      <a:srgbClr val="C00000"/>
                    </a:solidFill>
                  </a:endParaRPr>
                </a:p>
              </p:txBody>
            </p:sp>
          </mc:Choice>
          <mc:Fallback xmlns="">
            <p:sp>
              <p:nvSpPr>
                <p:cNvPr id="96" name="Rectangle 95">
                  <a:extLst>
                    <a:ext uri="{FF2B5EF4-FFF2-40B4-BE49-F238E27FC236}">
                      <a16:creationId xmlns:a16="http://schemas.microsoft.com/office/drawing/2014/main" id="{734D4675-DB05-A940-9C83-1F33A009A77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100280" y="5455616"/>
                  <a:ext cx="897425" cy="276999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Rectangle 21">
                  <a:extLst>
                    <a:ext uri="{FF2B5EF4-FFF2-40B4-BE49-F238E27FC236}">
                      <a16:creationId xmlns:a16="http://schemas.microsoft.com/office/drawing/2014/main" id="{3D6E4DB5-D489-CB45-AFC6-47356BFA7DB0}"/>
                    </a:ext>
                  </a:extLst>
                </p:cNvPr>
                <p:cNvSpPr/>
                <p:nvPr/>
              </p:nvSpPr>
              <p:spPr>
                <a:xfrm>
                  <a:off x="8090637" y="5637308"/>
                  <a:ext cx="722314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 smtClean="0">
                            <a:solidFill>
                              <a:schemeClr val="accent1"/>
                            </a:solidFill>
                            <a:latin typeface="Cambria Math" charset="0"/>
                          </a:rPr>
                          <m:t>𝑆𝑖𝑐𝑘</m:t>
                        </m:r>
                        <m:d>
                          <m:dPr>
                            <m:ctrlPr>
                              <a:rPr lang="de-DE" sz="12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2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oMath>
                    </m:oMathPara>
                  </a14:m>
                  <a:endParaRPr lang="de-DE" sz="1200" b="0" i="1" dirty="0">
                    <a:solidFill>
                      <a:schemeClr val="accent1"/>
                    </a:solidFill>
                    <a:latin typeface="Cambria Math" panose="02040503050406030204" pitchFamily="18" charset="0"/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>
                            <a:solidFill>
                              <a:schemeClr val="accent1"/>
                            </a:solidFill>
                            <a:latin typeface="Cambria Math" charset="0"/>
                          </a:rPr>
                          <m:t>𝐸𝑝𝑖𝑑</m:t>
                        </m:r>
                      </m:oMath>
                    </m:oMathPara>
                  </a14:m>
                  <a:endParaRPr lang="en-GB" sz="1200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97" name="Rectangle 96">
                  <a:extLst>
                    <a:ext uri="{FF2B5EF4-FFF2-40B4-BE49-F238E27FC236}">
                      <a16:creationId xmlns:a16="http://schemas.microsoft.com/office/drawing/2014/main" id="{B544DF38-142D-A947-BA30-2EF27E2CA53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090637" y="5637308"/>
                  <a:ext cx="722314" cy="461665"/>
                </a:xfrm>
                <a:prstGeom prst="rect">
                  <a:avLst/>
                </a:prstGeom>
                <a:blipFill>
                  <a:blip r:embed="rId12"/>
                  <a:stretch>
                    <a:fillRect b="-2703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Rectangle 22">
                  <a:extLst>
                    <a:ext uri="{FF2B5EF4-FFF2-40B4-BE49-F238E27FC236}">
                      <a16:creationId xmlns:a16="http://schemas.microsoft.com/office/drawing/2014/main" id="{A74C39EA-8D56-3B49-9594-AB392C5AADD2}"/>
                    </a:ext>
                  </a:extLst>
                </p:cNvPr>
                <p:cNvSpPr/>
                <p:nvPr/>
              </p:nvSpPr>
              <p:spPr>
                <a:xfrm>
                  <a:off x="7624672" y="4107348"/>
                  <a:ext cx="724429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𝑆𝑖𝑐𝑘</m:t>
                        </m:r>
                        <m:d>
                          <m:dPr>
                            <m:ctrlPr>
                              <a:rPr lang="de-DE" sz="12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2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oMath>
                    </m:oMathPara>
                  </a14:m>
                  <a:endParaRPr lang="en-GB" sz="1200" dirty="0">
                    <a:solidFill>
                      <a:srgbClr val="C00000"/>
                    </a:solidFill>
                  </a:endParaRPr>
                </a:p>
              </p:txBody>
            </p:sp>
          </mc:Choice>
          <mc:Fallback xmlns="">
            <p:sp>
              <p:nvSpPr>
                <p:cNvPr id="98" name="Rectangle 97">
                  <a:extLst>
                    <a:ext uri="{FF2B5EF4-FFF2-40B4-BE49-F238E27FC236}">
                      <a16:creationId xmlns:a16="http://schemas.microsoft.com/office/drawing/2014/main" id="{73826220-DA42-C44D-8048-581578B320D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24672" y="4107348"/>
                  <a:ext cx="724429" cy="276999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id="{D00EC836-6404-8D4F-A4FC-B8726160C897}"/>
                    </a:ext>
                  </a:extLst>
                </p:cNvPr>
                <p:cNvSpPr/>
                <p:nvPr/>
              </p:nvSpPr>
              <p:spPr>
                <a:xfrm>
                  <a:off x="7691614" y="4285510"/>
                  <a:ext cx="545406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 smtClean="0">
                            <a:solidFill>
                              <a:schemeClr val="accent1"/>
                            </a:solidFill>
                            <a:latin typeface="Cambria Math" charset="0"/>
                          </a:rPr>
                          <m:t>𝐸𝑝𝑖𝑑</m:t>
                        </m:r>
                      </m:oMath>
                    </m:oMathPara>
                  </a14:m>
                  <a:endParaRPr lang="en-GB" sz="1200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99" name="Rectangle 98">
                  <a:extLst>
                    <a:ext uri="{FF2B5EF4-FFF2-40B4-BE49-F238E27FC236}">
                      <a16:creationId xmlns:a16="http://schemas.microsoft.com/office/drawing/2014/main" id="{9CBC4433-EB88-DD47-A89E-5C52977E26D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91614" y="4285510"/>
                  <a:ext cx="545406" cy="276999"/>
                </a:xfrm>
                <a:prstGeom prst="rect">
                  <a:avLst/>
                </a:prstGeom>
                <a:blipFill>
                  <a:blip r:embed="rId14"/>
                  <a:stretch>
                    <a:fillRect b="-4545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Rectangle 24">
                  <a:extLst>
                    <a:ext uri="{FF2B5EF4-FFF2-40B4-BE49-F238E27FC236}">
                      <a16:creationId xmlns:a16="http://schemas.microsoft.com/office/drawing/2014/main" id="{4585CC92-7833-6143-BDB1-2A93FE68CAA5}"/>
                    </a:ext>
                  </a:extLst>
                </p:cNvPr>
                <p:cNvSpPr/>
                <p:nvPr/>
              </p:nvSpPr>
              <p:spPr>
                <a:xfrm>
                  <a:off x="6511997" y="4993765"/>
                  <a:ext cx="722313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 smtClean="0">
                            <a:solidFill>
                              <a:schemeClr val="accent1"/>
                            </a:solidFill>
                            <a:latin typeface="Cambria Math" charset="0"/>
                          </a:rPr>
                          <m:t>𝑆𝑖𝑐𝑘</m:t>
                        </m:r>
                        <m:d>
                          <m:dPr>
                            <m:ctrlPr>
                              <a:rPr lang="de-DE" sz="12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2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oMath>
                    </m:oMathPara>
                  </a14:m>
                  <a:endParaRPr lang="de-DE" sz="1200" b="0" i="1" dirty="0">
                    <a:solidFill>
                      <a:schemeClr val="accent1"/>
                    </a:solidFill>
                    <a:latin typeface="Cambria Math" panose="02040503050406030204" pitchFamily="18" charset="0"/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>
                            <a:solidFill>
                              <a:schemeClr val="accent1"/>
                            </a:solidFill>
                            <a:latin typeface="Cambria Math" charset="0"/>
                          </a:rPr>
                          <m:t>𝐸𝑝𝑖𝑑</m:t>
                        </m:r>
                      </m:oMath>
                    </m:oMathPara>
                  </a14:m>
                  <a:endParaRPr lang="en-GB" sz="1200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100" name="Rectangle 99">
                  <a:extLst>
                    <a:ext uri="{FF2B5EF4-FFF2-40B4-BE49-F238E27FC236}">
                      <a16:creationId xmlns:a16="http://schemas.microsoft.com/office/drawing/2014/main" id="{6A506690-4D85-7147-B098-825C9AE5FF4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11997" y="4993765"/>
                  <a:ext cx="722313" cy="461665"/>
                </a:xfrm>
                <a:prstGeom prst="rect">
                  <a:avLst/>
                </a:prstGeom>
                <a:blipFill>
                  <a:blip r:embed="rId15"/>
                  <a:stretch>
                    <a:fillRect b="-5405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BB2E9D8D-7B62-7645-8F9F-E06967BC727A}"/>
                    </a:ext>
                  </a:extLst>
                </p:cNvPr>
                <p:cNvSpPr/>
                <p:nvPr/>
              </p:nvSpPr>
              <p:spPr>
                <a:xfrm>
                  <a:off x="6831899" y="4816066"/>
                  <a:ext cx="316112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∅</m:t>
                        </m:r>
                      </m:oMath>
                    </m:oMathPara>
                  </a14:m>
                  <a:endParaRPr lang="en-GB" sz="1200" dirty="0">
                    <a:solidFill>
                      <a:srgbClr val="C00000"/>
                    </a:solidFill>
                  </a:endParaRPr>
                </a:p>
              </p:txBody>
            </p:sp>
          </mc:Choice>
          <mc:Fallback xmlns="">
            <p:sp>
              <p:nvSpPr>
                <p:cNvPr id="101" name="Rectangle 100">
                  <a:extLst>
                    <a:ext uri="{FF2B5EF4-FFF2-40B4-BE49-F238E27FC236}">
                      <a16:creationId xmlns:a16="http://schemas.microsoft.com/office/drawing/2014/main" id="{CBBAE681-EBD9-7347-927B-DC4EBBDF60B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31899" y="4816066"/>
                  <a:ext cx="316112" cy="276999"/>
                </a:xfrm>
                <a:prstGeom prst="rect">
                  <a:avLst/>
                </a:prstGeom>
                <a:blipFill>
                  <a:blip r:embed="rId1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FD28CF2D-4E0F-8E48-AB7E-CC0353CC6A58}"/>
                </a:ext>
              </a:extLst>
            </p:cNvPr>
            <p:cNvCxnSpPr>
              <a:cxnSpLocks/>
              <a:stCxn id="38" idx="0"/>
              <a:endCxn id="55" idx="4"/>
            </p:cNvCxnSpPr>
            <p:nvPr/>
          </p:nvCxnSpPr>
          <p:spPr>
            <a:xfrm flipV="1">
              <a:off x="7696247" y="4025358"/>
              <a:ext cx="0" cy="423540"/>
            </a:xfrm>
            <a:prstGeom prst="line">
              <a:avLst/>
            </a:prstGeom>
            <a:ln w="12700">
              <a:solidFill>
                <a:schemeClr val="tx1"/>
              </a:solidFill>
              <a:head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1B483699-2365-5A43-8913-F14E85564B33}"/>
                </a:ext>
              </a:extLst>
            </p:cNvPr>
            <p:cNvGrpSpPr/>
            <p:nvPr/>
          </p:nvGrpSpPr>
          <p:grpSpPr>
            <a:xfrm>
              <a:off x="7387468" y="3549954"/>
              <a:ext cx="637161" cy="475404"/>
              <a:chOff x="7090874" y="4683030"/>
              <a:chExt cx="637161" cy="475404"/>
            </a:xfrm>
          </p:grpSpPr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7181903D-4D5B-D240-AB47-DE788FDAE21C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7161951" y="4683030"/>
                <a:ext cx="475404" cy="475404"/>
              </a:xfrm>
              <a:prstGeom prst="ellipse">
                <a:avLst/>
              </a:prstGeom>
              <a:noFill/>
              <a:ln w="9525" cap="flat" cmpd="sng" algn="ctr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endParaRPr lang="en-GB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6" name="Rectangle 55">
                    <a:extLst>
                      <a:ext uri="{FF2B5EF4-FFF2-40B4-BE49-F238E27FC236}">
                        <a16:creationId xmlns:a16="http://schemas.microsoft.com/office/drawing/2014/main" id="{232884FB-87D7-0D4D-94B5-6D7D0E92D90C}"/>
                      </a:ext>
                    </a:extLst>
                  </p:cNvPr>
                  <p:cNvSpPr/>
                  <p:nvPr/>
                </p:nvSpPr>
                <p:spPr>
                  <a:xfrm>
                    <a:off x="7090874" y="4791285"/>
                    <a:ext cx="637161" cy="276999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GB" sz="12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∀</m:t>
                          </m:r>
                          <m:r>
                            <a:rPr lang="de-DE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  <m:r>
                            <a:rPr lang="de-DE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:⊤</m:t>
                          </m:r>
                        </m:oMath>
                      </m:oMathPara>
                    </a14:m>
                    <a:endParaRPr lang="en-GB" sz="1200" dirty="0"/>
                  </a:p>
                </p:txBody>
              </p:sp>
            </mc:Choice>
            <mc:Fallback xmlns="">
              <p:sp>
                <p:nvSpPr>
                  <p:cNvPr id="105" name="Rectangle 104">
                    <a:extLst>
                      <a:ext uri="{FF2B5EF4-FFF2-40B4-BE49-F238E27FC236}">
                        <a16:creationId xmlns:a16="http://schemas.microsoft.com/office/drawing/2014/main" id="{7D4205FA-2540-644C-B3C6-A9285203F13E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090874" y="4791285"/>
                    <a:ext cx="637161" cy="276999"/>
                  </a:xfrm>
                  <a:prstGeom prst="rect">
                    <a:avLst/>
                  </a:prstGeom>
                  <a:blipFill>
                    <a:blip r:embed="rId17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Rectangle 28">
                  <a:extLst>
                    <a:ext uri="{FF2B5EF4-FFF2-40B4-BE49-F238E27FC236}">
                      <a16:creationId xmlns:a16="http://schemas.microsoft.com/office/drawing/2014/main" id="{BA981F43-FD7C-E24C-8C00-B0874F890DA0}"/>
                    </a:ext>
                  </a:extLst>
                </p:cNvPr>
                <p:cNvSpPr/>
                <p:nvPr/>
              </p:nvSpPr>
              <p:spPr>
                <a:xfrm>
                  <a:off x="7887372" y="3705065"/>
                  <a:ext cx="545406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𝐸𝑝𝑖𝑑</m:t>
                        </m:r>
                      </m:oMath>
                    </m:oMathPara>
                  </a14:m>
                  <a:endParaRPr lang="en-GB" sz="1200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111" name="Rectangle 110">
                  <a:extLst>
                    <a:ext uri="{FF2B5EF4-FFF2-40B4-BE49-F238E27FC236}">
                      <a16:creationId xmlns:a16="http://schemas.microsoft.com/office/drawing/2014/main" id="{4506362D-4A65-BD41-9CBA-333A37176D6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887372" y="3705065"/>
                  <a:ext cx="545406" cy="276999"/>
                </a:xfrm>
                <a:prstGeom prst="rect">
                  <a:avLst/>
                </a:prstGeom>
                <a:blipFill>
                  <a:blip r:embed="rId18"/>
                  <a:stretch>
                    <a:fillRect b="-4545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Rectangle 29">
                  <a:extLst>
                    <a:ext uri="{FF2B5EF4-FFF2-40B4-BE49-F238E27FC236}">
                      <a16:creationId xmlns:a16="http://schemas.microsoft.com/office/drawing/2014/main" id="{7EE342AE-A421-1948-A26E-15065A10A2A8}"/>
                    </a:ext>
                  </a:extLst>
                </p:cNvPr>
                <p:cNvSpPr/>
                <p:nvPr/>
              </p:nvSpPr>
              <p:spPr>
                <a:xfrm>
                  <a:off x="6520522" y="2999273"/>
                  <a:ext cx="316112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∅</m:t>
                        </m:r>
                      </m:oMath>
                    </m:oMathPara>
                  </a14:m>
                  <a:endParaRPr lang="en-GB" sz="1200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112" name="Rectangle 111">
                  <a:extLst>
                    <a:ext uri="{FF2B5EF4-FFF2-40B4-BE49-F238E27FC236}">
                      <a16:creationId xmlns:a16="http://schemas.microsoft.com/office/drawing/2014/main" id="{D01BCF50-71CA-9A47-93D8-43D004E4D78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20522" y="2999273"/>
                  <a:ext cx="316112" cy="276999"/>
                </a:xfrm>
                <a:prstGeom prst="rect">
                  <a:avLst/>
                </a:prstGeom>
                <a:blipFill>
                  <a:blip r:embed="rId1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Rectangle 30">
                  <a:extLst>
                    <a:ext uri="{FF2B5EF4-FFF2-40B4-BE49-F238E27FC236}">
                      <a16:creationId xmlns:a16="http://schemas.microsoft.com/office/drawing/2014/main" id="{EFA31FA7-8A85-284A-B1C1-43A9162459A6}"/>
                    </a:ext>
                  </a:extLst>
                </p:cNvPr>
                <p:cNvSpPr/>
                <p:nvPr/>
              </p:nvSpPr>
              <p:spPr>
                <a:xfrm>
                  <a:off x="7903269" y="3530525"/>
                  <a:ext cx="316112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∅</m:t>
                        </m:r>
                      </m:oMath>
                    </m:oMathPara>
                  </a14:m>
                  <a:endParaRPr lang="en-GB" sz="1200" dirty="0">
                    <a:solidFill>
                      <a:srgbClr val="C00000"/>
                    </a:solidFill>
                  </a:endParaRPr>
                </a:p>
              </p:txBody>
            </p:sp>
          </mc:Choice>
          <mc:Fallback xmlns="">
            <p:sp>
              <p:nvSpPr>
                <p:cNvPr id="113" name="Rectangle 112">
                  <a:extLst>
                    <a:ext uri="{FF2B5EF4-FFF2-40B4-BE49-F238E27FC236}">
                      <a16:creationId xmlns:a16="http://schemas.microsoft.com/office/drawing/2014/main" id="{5D008004-D29A-FC49-A1FA-7C2EF7B0710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903269" y="3530525"/>
                  <a:ext cx="316112" cy="276999"/>
                </a:xfrm>
                <a:prstGeom prst="rect">
                  <a:avLst/>
                </a:prstGeom>
                <a:blipFill>
                  <a:blip r:embed="rId2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A86575BD-9694-674A-B2EA-31B0C476D839}"/>
                </a:ext>
              </a:extLst>
            </p:cNvPr>
            <p:cNvCxnSpPr>
              <a:cxnSpLocks/>
              <a:stCxn id="18" idx="0"/>
              <a:endCxn id="43" idx="4"/>
            </p:cNvCxnSpPr>
            <p:nvPr/>
          </p:nvCxnSpPr>
          <p:spPr>
            <a:xfrm flipV="1">
              <a:off x="6172690" y="5717918"/>
              <a:ext cx="0" cy="346887"/>
            </a:xfrm>
            <a:prstGeom prst="line">
              <a:avLst/>
            </a:prstGeom>
            <a:ln w="127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CD6CF661-D839-6949-9088-53DD434E7E86}"/>
                </a:ext>
              </a:extLst>
            </p:cNvPr>
            <p:cNvCxnSpPr>
              <a:cxnSpLocks/>
              <a:stCxn id="43" idx="0"/>
              <a:endCxn id="53" idx="4"/>
            </p:cNvCxnSpPr>
            <p:nvPr/>
          </p:nvCxnSpPr>
          <p:spPr>
            <a:xfrm flipV="1">
              <a:off x="6172690" y="5270907"/>
              <a:ext cx="1221" cy="37501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05B51356-3AF2-6D4F-BEE8-8A17616ED914}"/>
                </a:ext>
              </a:extLst>
            </p:cNvPr>
            <p:cNvCxnSpPr>
              <a:cxnSpLocks/>
              <a:stCxn id="53" idx="0"/>
              <a:endCxn id="42" idx="4"/>
            </p:cNvCxnSpPr>
            <p:nvPr/>
          </p:nvCxnSpPr>
          <p:spPr>
            <a:xfrm flipV="1">
              <a:off x="6173911" y="4464146"/>
              <a:ext cx="1036" cy="331357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0E244D2E-DDBF-8441-85FB-7DC1D6B59950}"/>
                </a:ext>
              </a:extLst>
            </p:cNvPr>
            <p:cNvGrpSpPr/>
            <p:nvPr/>
          </p:nvGrpSpPr>
          <p:grpSpPr>
            <a:xfrm>
              <a:off x="5902797" y="4795503"/>
              <a:ext cx="579068" cy="475404"/>
              <a:chOff x="7128539" y="4683030"/>
              <a:chExt cx="579068" cy="475404"/>
            </a:xfrm>
          </p:grpSpPr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FBB9C918-EFD9-0549-AD0D-053CFEA4957A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7161951" y="4683030"/>
                <a:ext cx="475404" cy="475404"/>
              </a:xfrm>
              <a:prstGeom prst="ellipse">
                <a:avLst/>
              </a:prstGeom>
              <a:noFill/>
              <a:ln w="9525" cap="flat" cmpd="sng" algn="ctr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endParaRPr lang="en-GB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4" name="Rectangle 53">
                    <a:extLst>
                      <a:ext uri="{FF2B5EF4-FFF2-40B4-BE49-F238E27FC236}">
                        <a16:creationId xmlns:a16="http://schemas.microsoft.com/office/drawing/2014/main" id="{F73FA9BF-13DD-2947-BA24-1FBAFCAE0EA8}"/>
                      </a:ext>
                    </a:extLst>
                  </p:cNvPr>
                  <p:cNvSpPr/>
                  <p:nvPr/>
                </p:nvSpPr>
                <p:spPr>
                  <a:xfrm>
                    <a:off x="7128539" y="4791285"/>
                    <a:ext cx="579068" cy="276999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GB" sz="12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∀</m:t>
                          </m:r>
                          <m:r>
                            <a:rPr lang="de-DE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  <m:r>
                            <a:rPr lang="de-DE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:⊤</m:t>
                          </m:r>
                        </m:oMath>
                      </m:oMathPara>
                    </a14:m>
                    <a:endParaRPr lang="en-GB" sz="1200" dirty="0"/>
                  </a:p>
                </p:txBody>
              </p:sp>
            </mc:Choice>
            <mc:Fallback xmlns="">
              <p:sp>
                <p:nvSpPr>
                  <p:cNvPr id="125" name="Rectangle 124">
                    <a:extLst>
                      <a:ext uri="{FF2B5EF4-FFF2-40B4-BE49-F238E27FC236}">
                        <a16:creationId xmlns:a16="http://schemas.microsoft.com/office/drawing/2014/main" id="{D1BA2283-CB5F-674F-9A37-AC157A2BCAF4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128539" y="4791285"/>
                    <a:ext cx="579068" cy="276999"/>
                  </a:xfrm>
                  <a:prstGeom prst="rect">
                    <a:avLst/>
                  </a:prstGeom>
                  <a:blipFill>
                    <a:blip r:embed="rId21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9F2CF058-462C-A043-BE7A-5A043F5BA171}"/>
                </a:ext>
              </a:extLst>
            </p:cNvPr>
            <p:cNvCxnSpPr>
              <a:cxnSpLocks/>
              <a:stCxn id="42" idx="0"/>
              <a:endCxn id="51" idx="4"/>
            </p:cNvCxnSpPr>
            <p:nvPr/>
          </p:nvCxnSpPr>
          <p:spPr>
            <a:xfrm flipH="1" flipV="1">
              <a:off x="6172757" y="4019708"/>
              <a:ext cx="2190" cy="372438"/>
            </a:xfrm>
            <a:prstGeom prst="line">
              <a:avLst/>
            </a:prstGeom>
            <a:ln w="12700">
              <a:solidFill>
                <a:schemeClr val="tx1"/>
              </a:solidFill>
              <a:head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02317A56-1ABB-C148-9F99-517BA8EE3292}"/>
                </a:ext>
              </a:extLst>
            </p:cNvPr>
            <p:cNvGrpSpPr/>
            <p:nvPr/>
          </p:nvGrpSpPr>
          <p:grpSpPr>
            <a:xfrm>
              <a:off x="5849690" y="3544304"/>
              <a:ext cx="669029" cy="475404"/>
              <a:chOff x="7076586" y="4683030"/>
              <a:chExt cx="669029" cy="475404"/>
            </a:xfrm>
          </p:grpSpPr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E1E32135-6BBE-2942-9BE8-1F163647B42B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7161951" y="4683030"/>
                <a:ext cx="475404" cy="475404"/>
              </a:xfrm>
              <a:prstGeom prst="ellipse">
                <a:avLst/>
              </a:prstGeom>
              <a:noFill/>
              <a:ln w="9525" cap="flat" cmpd="sng" algn="ctr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endParaRPr lang="en-GB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2" name="Rectangle 51">
                    <a:extLst>
                      <a:ext uri="{FF2B5EF4-FFF2-40B4-BE49-F238E27FC236}">
                        <a16:creationId xmlns:a16="http://schemas.microsoft.com/office/drawing/2014/main" id="{B13E8CE5-23B7-7C40-ABA3-19DC31D7F0B2}"/>
                      </a:ext>
                    </a:extLst>
                  </p:cNvPr>
                  <p:cNvSpPr/>
                  <p:nvPr/>
                </p:nvSpPr>
                <p:spPr>
                  <a:xfrm>
                    <a:off x="7076586" y="4791285"/>
                    <a:ext cx="669029" cy="276999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GB" sz="12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∀</m:t>
                          </m:r>
                          <m:r>
                            <a:rPr lang="de-DE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𝑤</m:t>
                          </m:r>
                          <m:r>
                            <a:rPr lang="de-DE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:⊤</m:t>
                          </m:r>
                        </m:oMath>
                      </m:oMathPara>
                    </a14:m>
                    <a:endParaRPr lang="en-GB" sz="1200" dirty="0"/>
                  </a:p>
                </p:txBody>
              </p:sp>
            </mc:Choice>
            <mc:Fallback xmlns="">
              <p:sp>
                <p:nvSpPr>
                  <p:cNvPr id="129" name="Rectangle 128">
                    <a:extLst>
                      <a:ext uri="{FF2B5EF4-FFF2-40B4-BE49-F238E27FC236}">
                        <a16:creationId xmlns:a16="http://schemas.microsoft.com/office/drawing/2014/main" id="{2D4609D1-F725-7345-A351-645DD6049664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076586" y="4791285"/>
                    <a:ext cx="669029" cy="276999"/>
                  </a:xfrm>
                  <a:prstGeom prst="rect">
                    <a:avLst/>
                  </a:prstGeom>
                  <a:blipFill>
                    <a:blip r:embed="rId22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2AD29C18-6CB2-0D41-99AC-510F8CE59F7B}"/>
                </a:ext>
              </a:extLst>
            </p:cNvPr>
            <p:cNvSpPr/>
            <p:nvPr/>
          </p:nvSpPr>
          <p:spPr>
            <a:xfrm>
              <a:off x="7660247" y="4448898"/>
              <a:ext cx="72000" cy="720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9CB3C966-8149-6240-B8EF-502D23EC5848}"/>
                </a:ext>
              </a:extLst>
            </p:cNvPr>
            <p:cNvSpPr/>
            <p:nvPr/>
          </p:nvSpPr>
          <p:spPr>
            <a:xfrm>
              <a:off x="8122297" y="5660732"/>
              <a:ext cx="72000" cy="720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8EA53FB9-B956-D245-B6FC-BD556428562C}"/>
                </a:ext>
              </a:extLst>
            </p:cNvPr>
            <p:cNvSpPr/>
            <p:nvPr/>
          </p:nvSpPr>
          <p:spPr>
            <a:xfrm>
              <a:off x="7346597" y="5666971"/>
              <a:ext cx="72000" cy="720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700817C3-6A99-5148-B051-142C7692A7AB}"/>
                </a:ext>
              </a:extLst>
            </p:cNvPr>
            <p:cNvSpPr/>
            <p:nvPr/>
          </p:nvSpPr>
          <p:spPr>
            <a:xfrm>
              <a:off x="6849600" y="3049305"/>
              <a:ext cx="72000" cy="720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E5EA3728-81A3-FD44-8330-D3C5ABA42DCF}"/>
                </a:ext>
              </a:extLst>
            </p:cNvPr>
            <p:cNvSpPr/>
            <p:nvPr/>
          </p:nvSpPr>
          <p:spPr>
            <a:xfrm>
              <a:off x="6138947" y="4392146"/>
              <a:ext cx="72000" cy="720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324FFDF3-CA8A-A543-9C38-BA616C8A0EC8}"/>
                </a:ext>
              </a:extLst>
            </p:cNvPr>
            <p:cNvSpPr/>
            <p:nvPr/>
          </p:nvSpPr>
          <p:spPr>
            <a:xfrm>
              <a:off x="6136690" y="5645918"/>
              <a:ext cx="72000" cy="720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4" name="Rectangle 43">
                  <a:extLst>
                    <a:ext uri="{FF2B5EF4-FFF2-40B4-BE49-F238E27FC236}">
                      <a16:creationId xmlns:a16="http://schemas.microsoft.com/office/drawing/2014/main" id="{9D1EC3AB-327A-844D-A28D-F64BD7341549}"/>
                    </a:ext>
                  </a:extLst>
                </p:cNvPr>
                <p:cNvSpPr/>
                <p:nvPr/>
              </p:nvSpPr>
              <p:spPr>
                <a:xfrm>
                  <a:off x="5824909" y="5463764"/>
                  <a:ext cx="316112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∅</m:t>
                        </m:r>
                      </m:oMath>
                    </m:oMathPara>
                  </a14:m>
                  <a:endParaRPr lang="en-GB" sz="1200" dirty="0">
                    <a:solidFill>
                      <a:srgbClr val="C00000"/>
                    </a:solidFill>
                  </a:endParaRPr>
                </a:p>
              </p:txBody>
            </p:sp>
          </mc:Choice>
          <mc:Fallback xmlns="">
            <p:sp>
              <p:nvSpPr>
                <p:cNvPr id="160" name="Rectangle 159">
                  <a:extLst>
                    <a:ext uri="{FF2B5EF4-FFF2-40B4-BE49-F238E27FC236}">
                      <a16:creationId xmlns:a16="http://schemas.microsoft.com/office/drawing/2014/main" id="{EADC1D2E-1CF1-2142-8C8C-6C495B83DDF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824909" y="5463764"/>
                  <a:ext cx="316112" cy="276999"/>
                </a:xfrm>
                <a:prstGeom prst="rect">
                  <a:avLst/>
                </a:prstGeom>
                <a:blipFill>
                  <a:blip r:embed="rId2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5" name="Rectangle 44">
                  <a:extLst>
                    <a:ext uri="{FF2B5EF4-FFF2-40B4-BE49-F238E27FC236}">
                      <a16:creationId xmlns:a16="http://schemas.microsoft.com/office/drawing/2014/main" id="{B951324A-5441-8545-B669-CABB00AED565}"/>
                    </a:ext>
                  </a:extLst>
                </p:cNvPr>
                <p:cNvSpPr/>
                <p:nvPr/>
              </p:nvSpPr>
              <p:spPr>
                <a:xfrm>
                  <a:off x="5114400" y="5001487"/>
                  <a:ext cx="1101392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 smtClean="0">
                            <a:solidFill>
                              <a:schemeClr val="accent1"/>
                            </a:solidFill>
                            <a:latin typeface="Cambria Math" charset="0"/>
                          </a:rPr>
                          <m:t>𝑀𝑎𝑛</m:t>
                        </m:r>
                        <m:d>
                          <m:dPr>
                            <m:ctrlPr>
                              <a:rPr lang="de-DE" sz="1200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200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</m:d>
                      </m:oMath>
                    </m:oMathPara>
                  </a14:m>
                  <a:endParaRPr lang="de-DE" sz="1200" i="1" dirty="0">
                    <a:solidFill>
                      <a:schemeClr val="accent1"/>
                    </a:solidFill>
                    <a:latin typeface="Cambria Math" panose="02040503050406030204" pitchFamily="18" charset="0"/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𝑁𝑎𝑡</m:t>
                        </m:r>
                        <m:d>
                          <m:dPr>
                            <m:ctrlPr>
                              <a:rPr lang="de-DE" sz="12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2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</m:d>
                        <m:r>
                          <a:rPr lang="de-DE" sz="12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sz="12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𝐸𝑝𝑖𝑑</m:t>
                        </m:r>
                      </m:oMath>
                    </m:oMathPara>
                  </a14:m>
                  <a:endParaRPr lang="de-DE" sz="1200" i="1" dirty="0">
                    <a:solidFill>
                      <a:schemeClr val="accent1"/>
                    </a:solidFill>
                    <a:latin typeface="Cambria Math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61" name="Rectangle 160">
                  <a:extLst>
                    <a:ext uri="{FF2B5EF4-FFF2-40B4-BE49-F238E27FC236}">
                      <a16:creationId xmlns:a16="http://schemas.microsoft.com/office/drawing/2014/main" id="{05098BBC-763C-CA4E-A6EF-04737CD7DEE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14400" y="5001487"/>
                  <a:ext cx="1101392" cy="461665"/>
                </a:xfrm>
                <a:prstGeom prst="rect">
                  <a:avLst/>
                </a:prstGeom>
                <a:blipFill>
                  <a:blip r:embed="rId24"/>
                  <a:stretch>
                    <a:fillRect b="-5405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6" name="Rectangle 45">
                  <a:extLst>
                    <a:ext uri="{FF2B5EF4-FFF2-40B4-BE49-F238E27FC236}">
                      <a16:creationId xmlns:a16="http://schemas.microsoft.com/office/drawing/2014/main" id="{63E7B83C-5FB6-D44D-857E-3F0C271B7746}"/>
                    </a:ext>
                  </a:extLst>
                </p:cNvPr>
                <p:cNvSpPr/>
                <p:nvPr/>
              </p:nvSpPr>
              <p:spPr>
                <a:xfrm>
                  <a:off x="5611614" y="4777600"/>
                  <a:ext cx="316112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∅</m:t>
                        </m:r>
                      </m:oMath>
                    </m:oMathPara>
                  </a14:m>
                  <a:endParaRPr lang="en-GB" sz="1200" dirty="0">
                    <a:solidFill>
                      <a:srgbClr val="C00000"/>
                    </a:solidFill>
                  </a:endParaRPr>
                </a:p>
              </p:txBody>
            </p:sp>
          </mc:Choice>
          <mc:Fallback xmlns="">
            <p:sp>
              <p:nvSpPr>
                <p:cNvPr id="162" name="Rectangle 161">
                  <a:extLst>
                    <a:ext uri="{FF2B5EF4-FFF2-40B4-BE49-F238E27FC236}">
                      <a16:creationId xmlns:a16="http://schemas.microsoft.com/office/drawing/2014/main" id="{AC4F01A9-A2EF-304B-91A3-9D6B0497E36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11614" y="4777600"/>
                  <a:ext cx="316112" cy="276999"/>
                </a:xfrm>
                <a:prstGeom prst="rect">
                  <a:avLst/>
                </a:prstGeom>
                <a:blipFill>
                  <a:blip r:embed="rId2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7" name="Rectangle 46">
                  <a:extLst>
                    <a:ext uri="{FF2B5EF4-FFF2-40B4-BE49-F238E27FC236}">
                      <a16:creationId xmlns:a16="http://schemas.microsoft.com/office/drawing/2014/main" id="{0E057C28-4BB6-6440-9214-0AEE0AF55506}"/>
                    </a:ext>
                  </a:extLst>
                </p:cNvPr>
                <p:cNvSpPr/>
                <p:nvPr/>
              </p:nvSpPr>
              <p:spPr>
                <a:xfrm>
                  <a:off x="5121955" y="4427614"/>
                  <a:ext cx="1101392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𝑁𝑎𝑡</m:t>
                        </m:r>
                        <m:d>
                          <m:dPr>
                            <m:ctrlPr>
                              <a:rPr lang="de-DE" sz="12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2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</m:d>
                        <m:r>
                          <a:rPr lang="de-DE" sz="12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sz="12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𝐸𝑝𝑖𝑑</m:t>
                        </m:r>
                      </m:oMath>
                    </m:oMathPara>
                  </a14:m>
                  <a:endParaRPr lang="de-DE" sz="1200" i="1" dirty="0">
                    <a:solidFill>
                      <a:schemeClr val="accent1"/>
                    </a:solidFill>
                    <a:latin typeface="Cambria Math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63" name="Rectangle 162">
                  <a:extLst>
                    <a:ext uri="{FF2B5EF4-FFF2-40B4-BE49-F238E27FC236}">
                      <a16:creationId xmlns:a16="http://schemas.microsoft.com/office/drawing/2014/main" id="{54CBFEA2-336D-3048-8E4D-3783A40337C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21955" y="4427614"/>
                  <a:ext cx="1101392" cy="276999"/>
                </a:xfrm>
                <a:prstGeom prst="rect">
                  <a:avLst/>
                </a:prstGeom>
                <a:blipFill>
                  <a:blip r:embed="rId26"/>
                  <a:stretch>
                    <a:fillRect b="-9524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8" name="Rectangle 47">
                  <a:extLst>
                    <a:ext uri="{FF2B5EF4-FFF2-40B4-BE49-F238E27FC236}">
                      <a16:creationId xmlns:a16="http://schemas.microsoft.com/office/drawing/2014/main" id="{8B6B3897-B516-D94B-B486-7681EC55A5D5}"/>
                    </a:ext>
                  </a:extLst>
                </p:cNvPr>
                <p:cNvSpPr/>
                <p:nvPr/>
              </p:nvSpPr>
              <p:spPr>
                <a:xfrm>
                  <a:off x="5447186" y="4222744"/>
                  <a:ext cx="773160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𝑀𝑎𝑛</m:t>
                        </m:r>
                        <m:d>
                          <m:dPr>
                            <m:ctrlPr>
                              <a:rPr lang="de-DE" sz="12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2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</m:d>
                      </m:oMath>
                    </m:oMathPara>
                  </a14:m>
                  <a:endParaRPr lang="en-GB" sz="1200" dirty="0">
                    <a:solidFill>
                      <a:srgbClr val="C00000"/>
                    </a:solidFill>
                  </a:endParaRPr>
                </a:p>
              </p:txBody>
            </p:sp>
          </mc:Choice>
          <mc:Fallback xmlns="">
            <p:sp>
              <p:nvSpPr>
                <p:cNvPr id="164" name="Rectangle 163">
                  <a:extLst>
                    <a:ext uri="{FF2B5EF4-FFF2-40B4-BE49-F238E27FC236}">
                      <a16:creationId xmlns:a16="http://schemas.microsoft.com/office/drawing/2014/main" id="{A924FE54-70CC-4640-83AD-9C666B998E7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47186" y="4222744"/>
                  <a:ext cx="773160" cy="276999"/>
                </a:xfrm>
                <a:prstGeom prst="rect">
                  <a:avLst/>
                </a:prstGeom>
                <a:blipFill>
                  <a:blip r:embed="rId2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9" name="Rectangle 48">
                  <a:extLst>
                    <a:ext uri="{FF2B5EF4-FFF2-40B4-BE49-F238E27FC236}">
                      <a16:creationId xmlns:a16="http://schemas.microsoft.com/office/drawing/2014/main" id="{44A7A1DE-BE0C-5F47-BC61-D4D62732DADD}"/>
                    </a:ext>
                  </a:extLst>
                </p:cNvPr>
                <p:cNvSpPr/>
                <p:nvPr/>
              </p:nvSpPr>
              <p:spPr>
                <a:xfrm>
                  <a:off x="5425452" y="3749926"/>
                  <a:ext cx="543803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  <m:r>
                          <a:rPr lang="de-DE" sz="12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𝑝𝑖𝑑</m:t>
                        </m:r>
                      </m:oMath>
                    </m:oMathPara>
                  </a14:m>
                  <a:endParaRPr lang="de-DE" sz="1200" i="1" dirty="0">
                    <a:solidFill>
                      <a:schemeClr val="accent1"/>
                    </a:solidFill>
                    <a:latin typeface="Cambria Math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65" name="Rectangle 164">
                  <a:extLst>
                    <a:ext uri="{FF2B5EF4-FFF2-40B4-BE49-F238E27FC236}">
                      <a16:creationId xmlns:a16="http://schemas.microsoft.com/office/drawing/2014/main" id="{0936B779-EE2E-4B43-91AB-EFFEB5F55C9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25452" y="3749926"/>
                  <a:ext cx="543803" cy="276999"/>
                </a:xfrm>
                <a:prstGeom prst="rect">
                  <a:avLst/>
                </a:prstGeom>
                <a:blipFill>
                  <a:blip r:embed="rId28"/>
                  <a:stretch>
                    <a:fillRect b="-4348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0" name="Rectangle 49">
                  <a:extLst>
                    <a:ext uri="{FF2B5EF4-FFF2-40B4-BE49-F238E27FC236}">
                      <a16:creationId xmlns:a16="http://schemas.microsoft.com/office/drawing/2014/main" id="{070043E2-0CA7-5A4C-A08A-E5131EAB7CBC}"/>
                    </a:ext>
                  </a:extLst>
                </p:cNvPr>
                <p:cNvSpPr/>
                <p:nvPr/>
              </p:nvSpPr>
              <p:spPr>
                <a:xfrm>
                  <a:off x="5289717" y="3553964"/>
                  <a:ext cx="719812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𝑁𝑎𝑡</m:t>
                        </m:r>
                        <m:d>
                          <m:dPr>
                            <m:ctrlPr>
                              <a:rPr lang="de-DE" sz="12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2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</m:d>
                      </m:oMath>
                    </m:oMathPara>
                  </a14:m>
                  <a:endParaRPr lang="en-GB" sz="1200" dirty="0">
                    <a:solidFill>
                      <a:srgbClr val="C00000"/>
                    </a:solidFill>
                  </a:endParaRPr>
                </a:p>
              </p:txBody>
            </p:sp>
          </mc:Choice>
          <mc:Fallback xmlns="">
            <p:sp>
              <p:nvSpPr>
                <p:cNvPr id="166" name="Rectangle 165">
                  <a:extLst>
                    <a:ext uri="{FF2B5EF4-FFF2-40B4-BE49-F238E27FC236}">
                      <a16:creationId xmlns:a16="http://schemas.microsoft.com/office/drawing/2014/main" id="{58D6A246-7E86-DE44-87F9-A519F2869E7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89717" y="3553964"/>
                  <a:ext cx="719812" cy="276999"/>
                </a:xfrm>
                <a:prstGeom prst="rect">
                  <a:avLst/>
                </a:prstGeom>
                <a:blipFill>
                  <a:blip r:embed="rId2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21538431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3AE380-1218-D545-9672-6D8A6EECB1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Preconditions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5C90340-5946-5A43-9A77-684B5489047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28650" y="1158240"/>
                <a:ext cx="7886700" cy="5268686"/>
              </a:xfrm>
            </p:spPr>
            <p:txBody>
              <a:bodyPr>
                <a:normAutofit/>
              </a:bodyPr>
              <a:lstStyle/>
              <a:p>
                <a:r>
                  <a:rPr lang="en-GB" dirty="0"/>
                  <a:t>For summing out PRV </a:t>
                </a:r>
                <a14:m>
                  <m:oMath xmlns:m="http://schemas.openxmlformats.org/officeDocument/2006/math">
                    <m:r>
                      <a:rPr lang="en-GB" i="1" dirty="0" smtClean="0"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en-GB" dirty="0"/>
                  <a:t> in parfactor </a:t>
                </a:r>
                <a:br>
                  <a:rPr lang="de-DE" b="0" i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</a:b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𝑔</m:t>
                    </m:r>
                    <m:r>
                      <a:rPr lang="de-DE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GB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ctrlP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𝒜</m:t>
                            </m:r>
                          </m:e>
                        </m:d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|</m:t>
                        </m:r>
                        <m:d>
                          <m:dPr>
                            <m:ctrlP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𝒳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de-DE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𝐶</m:t>
                                </m:r>
                              </m:e>
                              <m:sub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𝒳</m:t>
                                </m:r>
                              </m:sub>
                            </m:sSub>
                          </m:e>
                        </m:d>
                      </m:sub>
                    </m:sSub>
                  </m:oMath>
                </a14:m>
                <a:endParaRPr lang="en-GB" dirty="0"/>
              </a:p>
              <a:p>
                <a:pPr marL="514350" indent="-514350">
                  <a:buFont typeface="+mj-lt"/>
                  <a:buAutoNum type="arabicPeriod" startAt="2"/>
                </a:pPr>
                <a:r>
                  <a:rPr lang="en-GB" dirty="0"/>
                  <a:t>PRV </a:t>
                </a:r>
                <a14:m>
                  <m:oMath xmlns:m="http://schemas.openxmlformats.org/officeDocument/2006/math">
                    <m:r>
                      <a:rPr lang="en-GB" i="1" dirty="0"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en-GB" dirty="0"/>
                  <a:t> contains all logvars that are not singleton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𝒳</m:t>
                        </m:r>
                      </m:sub>
                    </m:sSub>
                  </m:oMath>
                </a14:m>
                <a:r>
                  <a:rPr lang="en-GB" dirty="0"/>
                  <a:t>, i.e.,</a:t>
                </a:r>
                <a:endParaRPr lang="de-DE" b="0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∀</m:t>
                      </m:r>
                      <m:r>
                        <a:rPr lang="de-DE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𝑋</m:t>
                      </m:r>
                      <m:r>
                        <a:rPr lang="de-DE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</m:t>
                      </m:r>
                      <m:d>
                        <m:dPr>
                          <m:begChr m:val="{"/>
                          <m:endChr m:val="}"/>
                          <m:ctrlP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𝑋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| </m:t>
                          </m:r>
                          <m:d>
                            <m:dPr>
                              <m:begChr m:val="|"/>
                              <m:endChr m:val="|"/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de-DE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𝜋</m:t>
                                  </m:r>
                                </m:e>
                                <m:sub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𝑋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de-DE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de-DE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𝐶</m:t>
                                      </m:r>
                                    </m:e>
                                    <m:sub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𝒳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&gt;1</m:t>
                          </m:r>
                        </m:e>
                      </m:d>
                      <m:r>
                        <a:rPr lang="de-DE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:</m:t>
                      </m:r>
                    </m:oMath>
                  </m:oMathPara>
                </a14:m>
                <a:endParaRPr lang="de-DE" b="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𝑋</m:t>
                      </m:r>
                      <m:r>
                        <a:rPr lang="de-DE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</m:t>
                      </m:r>
                      <m:r>
                        <a:rPr lang="de-DE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𝑙𝑣</m:t>
                      </m:r>
                      <m:d>
                        <m:dPr>
                          <m:ctrlP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</m:e>
                      </m:d>
                    </m:oMath>
                  </m:oMathPara>
                </a14:m>
                <a:endParaRPr lang="en-GB" dirty="0"/>
              </a:p>
              <a:p>
                <a:pPr lvl="1"/>
                <a:r>
                  <a:rPr lang="en-GB" dirty="0"/>
                  <a:t>If singleton: could ground logvar and remove it from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𝑔</m:t>
                    </m:r>
                  </m:oMath>
                </a14:m>
                <a:endParaRPr lang="en-GB" dirty="0"/>
              </a:p>
              <a:p>
                <a:pPr lvl="1"/>
                <a:r>
                  <a:rPr lang="en-GB" dirty="0"/>
                  <a:t>E.g., </a:t>
                </a:r>
                <a14:m>
                  <m:oMath xmlns:m="http://schemas.openxmlformats.org/officeDocument/2006/math">
                    <m:r>
                      <a:rPr lang="en-GB" i="1" dirty="0" smtClean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de-DE" b="0" i="1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de-DE" b="0" i="1" dirty="0" smtClean="0">
                        <a:latin typeface="Cambria Math" panose="02040503050406030204" pitchFamily="18" charset="0"/>
                      </a:rPr>
                      <m:t>𝐸𝑝𝑖𝑑</m:t>
                    </m:r>
                  </m:oMath>
                </a14:m>
                <a:r>
                  <a:rPr lang="de-DE" b="0" dirty="0"/>
                  <a:t>?</a:t>
                </a:r>
              </a:p>
              <a:p>
                <a:pPr lvl="2"/>
                <a:r>
                  <a:rPr lang="en-GB" dirty="0"/>
                  <a:t>Ground case</a:t>
                </a:r>
              </a:p>
              <a:p>
                <a:pPr lvl="3"/>
                <a:r>
                  <a:rPr lang="en-GB" dirty="0"/>
                  <a:t>To eliminate </a:t>
                </a:r>
                <a14:m>
                  <m:oMath xmlns:m="http://schemas.openxmlformats.org/officeDocument/2006/math">
                    <m:r>
                      <a:rPr lang="de-DE" i="1" dirty="0">
                        <a:latin typeface="Cambria Math" panose="02040503050406030204" pitchFamily="18" charset="0"/>
                      </a:rPr>
                      <m:t>𝐸𝑝𝑖𝑑</m:t>
                    </m:r>
                  </m:oMath>
                </a14:m>
                <a:r>
                  <a:rPr lang="en-GB" dirty="0"/>
                  <a:t>:</a:t>
                </a:r>
                <a:br>
                  <a:rPr lang="en-GB" dirty="0"/>
                </a:br>
                <a:r>
                  <a:rPr lang="en-GB" dirty="0"/>
                  <a:t>Multiply all (ground)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</m:oMath>
                </a14:m>
                <a:r>
                  <a:rPr lang="en-GB" dirty="0"/>
                  <a:t>’s</a:t>
                </a:r>
              </a:p>
              <a:p>
                <a:pPr lvl="3"/>
                <a:r>
                  <a:rPr lang="en-GB" dirty="0"/>
                  <a:t>Would lead to large tree</a:t>
                </a:r>
                <a:br>
                  <a:rPr lang="en-GB" dirty="0"/>
                </a:br>
                <a:r>
                  <a:rPr lang="en-GB" dirty="0"/>
                  <a:t>width ➝ eliminate </a:t>
                </a:r>
                <a:br>
                  <a:rPr lang="de-DE" i="1" dirty="0">
                    <a:latin typeface="Cambria Math" charset="0"/>
                  </a:rPr>
                </a:br>
                <a14:m>
                  <m:oMath xmlns:m="http://schemas.openxmlformats.org/officeDocument/2006/math">
                    <m:r>
                      <a:rPr lang="de-DE" i="1">
                        <a:latin typeface="Cambria Math" charset="0"/>
                      </a:rPr>
                      <m:t>𝑆𝑖𝑐𝑘</m:t>
                    </m:r>
                    <m:r>
                      <a:rPr lang="de-DE" i="1">
                        <a:latin typeface="Cambria Math" charset="0"/>
                      </a:rPr>
                      <m:t>(</m:t>
                    </m:r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de-DE" i="1">
                        <a:latin typeface="Cambria Math" charset="0"/>
                      </a:rPr>
                      <m:t>)</m:t>
                    </m:r>
                  </m:oMath>
                </a14:m>
                <a:r>
                  <a:rPr lang="en-GB" dirty="0"/>
                  <a:t> first</a:t>
                </a:r>
              </a:p>
              <a:p>
                <a:pPr lvl="3"/>
                <a:endParaRPr lang="en-GB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5C90340-5946-5A43-9A77-684B5489047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8650" y="1158240"/>
                <a:ext cx="7886700" cy="5268686"/>
              </a:xfrm>
              <a:blipFill>
                <a:blip r:embed="rId19"/>
                <a:stretch>
                  <a:fillRect l="-1608" t="-168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DFD430-04C9-E84C-81B3-B54C1C082C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11</a:t>
            </a:fld>
            <a:endParaRPr lang="en-GB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1343471-F77B-8344-A182-72E81C408DB4}"/>
              </a:ext>
            </a:extLst>
          </p:cNvPr>
          <p:cNvGrpSpPr/>
          <p:nvPr/>
        </p:nvGrpSpPr>
        <p:grpSpPr>
          <a:xfrm>
            <a:off x="4959614" y="4467158"/>
            <a:ext cx="4011137" cy="1590638"/>
            <a:chOff x="4948978" y="2932580"/>
            <a:chExt cx="4011137" cy="1590638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C1A72D24-D249-654B-B9BA-7B761BC0CA1B}"/>
                </a:ext>
              </a:extLst>
            </p:cNvPr>
            <p:cNvGrpSpPr/>
            <p:nvPr/>
          </p:nvGrpSpPr>
          <p:grpSpPr>
            <a:xfrm>
              <a:off x="6230936" y="2932580"/>
              <a:ext cx="1120628" cy="1590638"/>
              <a:chOff x="6254283" y="3256865"/>
              <a:chExt cx="1120628" cy="1590638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8" name="TextBox 27">
                    <a:extLst>
                      <a:ext uri="{FF2B5EF4-FFF2-40B4-BE49-F238E27FC236}">
                        <a16:creationId xmlns:a16="http://schemas.microsoft.com/office/drawing/2014/main" id="{984F6848-B150-974B-B50C-84D6D0108D09}"/>
                      </a:ext>
                    </a:extLst>
                  </p:cNvPr>
                  <p:cNvSpPr txBox="1"/>
                  <p:nvPr/>
                </p:nvSpPr>
                <p:spPr>
                  <a:xfrm>
                    <a:off x="6492995" y="3256865"/>
                    <a:ext cx="648000" cy="389513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"/>
                        </m:oMathParaPr>
                        <m:oMath xmlns:m="http://schemas.openxmlformats.org/officeDocument/2006/math">
                          <m:r>
                            <a:rPr lang="de-DE" b="0" i="1" smtClean="0">
                              <a:latin typeface="Cambria Math" charset="0"/>
                            </a:rPr>
                            <m:t>𝐸𝑝𝑖𝑑</m:t>
                          </m:r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37" name="TextBox 36">
                    <a:extLst>
                      <a:ext uri="{FF2B5EF4-FFF2-40B4-BE49-F238E27FC236}">
                        <a16:creationId xmlns:a16="http://schemas.microsoft.com/office/drawing/2014/main" id="{5E3F6D0D-EAC8-9B45-8FCC-70AAAD2AE4DE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492995" y="3256865"/>
                    <a:ext cx="648000" cy="389513"/>
                  </a:xfrm>
                  <a:prstGeom prst="ellipse">
                    <a:avLst/>
                  </a:prstGeom>
                  <a:blipFill>
                    <a:blip r:embed="rId11"/>
                    <a:stretch>
                      <a:fillRect l="-1887" r="-1887" b="-6250"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9" name="TextBox 28">
                    <a:extLst>
                      <a:ext uri="{FF2B5EF4-FFF2-40B4-BE49-F238E27FC236}">
                        <a16:creationId xmlns:a16="http://schemas.microsoft.com/office/drawing/2014/main" id="{02E49C20-0873-B341-8D96-FA4B1853EC3D}"/>
                      </a:ext>
                    </a:extLst>
                  </p:cNvPr>
                  <p:cNvSpPr txBox="1"/>
                  <p:nvPr/>
                </p:nvSpPr>
                <p:spPr>
                  <a:xfrm>
                    <a:off x="6254283" y="4457990"/>
                    <a:ext cx="1120628" cy="389513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b="0" i="1" smtClean="0">
                              <a:latin typeface="Cambria Math" charset="0"/>
                            </a:rPr>
                            <m:t>𝑆𝑖𝑐𝑘</m:t>
                          </m:r>
                          <m:r>
                            <a:rPr lang="de-DE" b="0" i="1" smtClean="0">
                              <a:latin typeface="Cambria Math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de-DE" b="0" i="1" smtClean="0">
                              <a:latin typeface="Cambria Math" charset="0"/>
                            </a:rPr>
                            <m:t>)</m:t>
                          </m:r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38" name="TextBox 37">
                    <a:extLst>
                      <a:ext uri="{FF2B5EF4-FFF2-40B4-BE49-F238E27FC236}">
                        <a16:creationId xmlns:a16="http://schemas.microsoft.com/office/drawing/2014/main" id="{A378CC6A-5FCF-DA45-B9F8-DAB07F31AE09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254283" y="4457990"/>
                    <a:ext cx="1120628" cy="389513"/>
                  </a:xfrm>
                  <a:prstGeom prst="ellipse">
                    <a:avLst/>
                  </a:prstGeom>
                  <a:blipFill>
                    <a:blip r:embed="rId12"/>
                    <a:stretch>
                      <a:fillRect b="-6061"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7FB928DC-F431-3043-9A90-3525AD74F5E2}"/>
                  </a:ext>
                </a:extLst>
              </p:cNvPr>
              <p:cNvCxnSpPr>
                <a:cxnSpLocks/>
                <a:stCxn id="33" idx="0"/>
                <a:endCxn id="28" idx="4"/>
              </p:cNvCxnSpPr>
              <p:nvPr/>
            </p:nvCxnSpPr>
            <p:spPr>
              <a:xfrm flipV="1">
                <a:off x="6815655" y="3646378"/>
                <a:ext cx="1340" cy="33525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D4205840-1BC4-D540-A2C4-522CC6F504A2}"/>
                  </a:ext>
                </a:extLst>
              </p:cNvPr>
              <p:cNvCxnSpPr>
                <a:cxnSpLocks/>
                <a:stCxn id="33" idx="2"/>
                <a:endCxn id="29" idx="0"/>
              </p:cNvCxnSpPr>
              <p:nvPr/>
            </p:nvCxnSpPr>
            <p:spPr>
              <a:xfrm flipH="1">
                <a:off x="6814597" y="4125628"/>
                <a:ext cx="1058" cy="33236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2" name="Group 31">
                <a:extLst>
                  <a:ext uri="{FF2B5EF4-FFF2-40B4-BE49-F238E27FC236}">
                    <a16:creationId xmlns:a16="http://schemas.microsoft.com/office/drawing/2014/main" id="{B19B0401-B8AA-244F-B954-0BD7D73EF1B2}"/>
                  </a:ext>
                </a:extLst>
              </p:cNvPr>
              <p:cNvGrpSpPr/>
              <p:nvPr/>
            </p:nvGrpSpPr>
            <p:grpSpPr>
              <a:xfrm>
                <a:off x="6519796" y="3981628"/>
                <a:ext cx="367859" cy="311618"/>
                <a:chOff x="6519796" y="3981628"/>
                <a:chExt cx="367859" cy="311618"/>
              </a:xfrm>
            </p:grpSpPr>
            <p:sp>
              <p:nvSpPr>
                <p:cNvPr id="33" name="Rectangle 32">
                  <a:extLst>
                    <a:ext uri="{FF2B5EF4-FFF2-40B4-BE49-F238E27FC236}">
                      <a16:creationId xmlns:a16="http://schemas.microsoft.com/office/drawing/2014/main" id="{01F88590-19DF-334D-8231-864788E1B77A}"/>
                    </a:ext>
                  </a:extLst>
                </p:cNvPr>
                <p:cNvSpPr/>
                <p:nvPr/>
              </p:nvSpPr>
              <p:spPr>
                <a:xfrm>
                  <a:off x="6743655" y="3981628"/>
                  <a:ext cx="144000" cy="144000"/>
                </a:xfrm>
                <a:prstGeom prst="rect">
                  <a:avLst/>
                </a:prstGeom>
                <a:solidFill>
                  <a:schemeClr val="tx2"/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34" name="TextBox 33">
                      <a:extLst>
                        <a:ext uri="{FF2B5EF4-FFF2-40B4-BE49-F238E27FC236}">
                          <a16:creationId xmlns:a16="http://schemas.microsoft.com/office/drawing/2014/main" id="{37D2FD94-E1ED-E948-946B-A382FD906AEE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6519796" y="4016247"/>
                      <a:ext cx="214931" cy="276999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𝜙</m:t>
                            </m:r>
                          </m:oMath>
                        </m:oMathPara>
                      </a14:m>
                      <a:endParaRPr lang="en-GB" dirty="0"/>
                    </a:p>
                  </p:txBody>
                </p:sp>
              </mc:Choice>
              <mc:Fallback xmlns="">
                <p:sp>
                  <p:nvSpPr>
                    <p:cNvPr id="34" name="TextBox 33">
                      <a:extLst>
                        <a:ext uri="{FF2B5EF4-FFF2-40B4-BE49-F238E27FC236}">
                          <a16:creationId xmlns:a16="http://schemas.microsoft.com/office/drawing/2014/main" id="{37D2FD94-E1ED-E948-946B-A382FD906AEE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6519796" y="4016247"/>
                      <a:ext cx="214931" cy="276999"/>
                    </a:xfrm>
                    <a:prstGeom prst="rect">
                      <a:avLst/>
                    </a:prstGeom>
                    <a:blipFill>
                      <a:blip r:embed="rId13"/>
                      <a:stretch>
                        <a:fillRect l="-27778" r="-33333" b="-31818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GB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0F4092AE-DE73-4F40-8DBB-77768943C877}"/>
                    </a:ext>
                  </a:extLst>
                </p:cNvPr>
                <p:cNvSpPr txBox="1"/>
                <p:nvPr/>
              </p:nvSpPr>
              <p:spPr>
                <a:xfrm>
                  <a:off x="4948978" y="4133705"/>
                  <a:ext cx="1120628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charset="0"/>
                          </a:rPr>
                          <m:t>𝑆𝑖𝑐𝑘</m:t>
                        </m:r>
                        <m:r>
                          <a:rPr lang="de-DE" b="0" i="1" smtClean="0">
                            <a:latin typeface="Cambria Math" charset="0"/>
                          </a:rPr>
                          <m:t>(</m:t>
                        </m:r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de-DE" b="0" i="1" smtClean="0">
                            <a:latin typeface="Cambria Math" charset="0"/>
                          </a:rPr>
                          <m:t>)</m:t>
                        </m:r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46" name="TextBox 45">
                  <a:extLst>
                    <a:ext uri="{FF2B5EF4-FFF2-40B4-BE49-F238E27FC236}">
                      <a16:creationId xmlns:a16="http://schemas.microsoft.com/office/drawing/2014/main" id="{438A199B-DCA6-8845-8C98-0CBF52AD482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948978" y="4133705"/>
                  <a:ext cx="1120628" cy="389513"/>
                </a:xfrm>
                <a:prstGeom prst="ellipse">
                  <a:avLst/>
                </a:prstGeom>
                <a:blipFill>
                  <a:blip r:embed="rId14"/>
                  <a:stretch>
                    <a:fillRect b="-6061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B4E63779-2FF7-0341-AB7E-1CA30419B35F}"/>
                </a:ext>
              </a:extLst>
            </p:cNvPr>
            <p:cNvCxnSpPr>
              <a:cxnSpLocks/>
              <a:stCxn id="20" idx="0"/>
              <a:endCxn id="28" idx="3"/>
            </p:cNvCxnSpPr>
            <p:nvPr/>
          </p:nvCxnSpPr>
          <p:spPr>
            <a:xfrm flipV="1">
              <a:off x="5510350" y="3265050"/>
              <a:ext cx="1054195" cy="39229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D3782DE8-C399-854C-984B-F22C8DF268A9}"/>
                </a:ext>
              </a:extLst>
            </p:cNvPr>
            <p:cNvCxnSpPr>
              <a:cxnSpLocks/>
              <a:stCxn id="20" idx="2"/>
              <a:endCxn id="17" idx="0"/>
            </p:cNvCxnSpPr>
            <p:nvPr/>
          </p:nvCxnSpPr>
          <p:spPr>
            <a:xfrm flipH="1">
              <a:off x="5509292" y="3801343"/>
              <a:ext cx="1058" cy="33236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80D606C-051B-1742-9BAE-22B1B60D5428}"/>
                </a:ext>
              </a:extLst>
            </p:cNvPr>
            <p:cNvSpPr/>
            <p:nvPr/>
          </p:nvSpPr>
          <p:spPr>
            <a:xfrm>
              <a:off x="5438350" y="3657343"/>
              <a:ext cx="144000" cy="144000"/>
            </a:xfrm>
            <a:prstGeom prst="rect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631892CC-F5D1-2847-A023-9B72EF8F51E6}"/>
                    </a:ext>
                  </a:extLst>
                </p:cNvPr>
                <p:cNvSpPr txBox="1"/>
                <p:nvPr/>
              </p:nvSpPr>
              <p:spPr>
                <a:xfrm>
                  <a:off x="5214491" y="3691962"/>
                  <a:ext cx="214931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631892CC-F5D1-2847-A023-9B72EF8F51E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14491" y="3691962"/>
                  <a:ext cx="214931" cy="276999"/>
                </a:xfrm>
                <a:prstGeom prst="rect">
                  <a:avLst/>
                </a:prstGeom>
                <a:blipFill>
                  <a:blip r:embed="rId15"/>
                  <a:stretch>
                    <a:fillRect l="-27778" r="-27778" b="-31818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21A2101D-6DD4-3343-9057-9DA5CA121ED5}"/>
                    </a:ext>
                  </a:extLst>
                </p:cNvPr>
                <p:cNvSpPr txBox="1"/>
                <p:nvPr/>
              </p:nvSpPr>
              <p:spPr>
                <a:xfrm>
                  <a:off x="7839487" y="4133705"/>
                  <a:ext cx="1120628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charset="0"/>
                          </a:rPr>
                          <m:t>𝑆𝑖𝑐𝑘</m:t>
                        </m:r>
                        <m:r>
                          <a:rPr lang="de-DE" b="0" i="1" smtClean="0">
                            <a:latin typeface="Cambria Math" charset="0"/>
                          </a:rPr>
                          <m:t>(</m:t>
                        </m:r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  <m:r>
                          <a:rPr lang="de-DE" b="0" i="1" smtClean="0">
                            <a:latin typeface="Cambria Math" charset="0"/>
                          </a:rPr>
                          <m:t>)</m:t>
                        </m:r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51" name="TextBox 50">
                  <a:extLst>
                    <a:ext uri="{FF2B5EF4-FFF2-40B4-BE49-F238E27FC236}">
                      <a16:creationId xmlns:a16="http://schemas.microsoft.com/office/drawing/2014/main" id="{8CFAB0AB-85C9-5547-A32F-8EB34FFC8C2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839487" y="4133705"/>
                  <a:ext cx="1120628" cy="389513"/>
                </a:xfrm>
                <a:prstGeom prst="ellipse">
                  <a:avLst/>
                </a:prstGeom>
                <a:blipFill>
                  <a:blip r:embed="rId16"/>
                  <a:stretch>
                    <a:fillRect b="-6061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8D3072F4-5DF9-7B4A-A021-F2974088FF6B}"/>
                </a:ext>
              </a:extLst>
            </p:cNvPr>
            <p:cNvCxnSpPr>
              <a:cxnSpLocks/>
              <a:stCxn id="25" idx="0"/>
              <a:endCxn id="28" idx="5"/>
            </p:cNvCxnSpPr>
            <p:nvPr/>
          </p:nvCxnSpPr>
          <p:spPr>
            <a:xfrm flipH="1" flipV="1">
              <a:off x="7022751" y="3265050"/>
              <a:ext cx="1378108" cy="39229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34A384F1-9AE7-BD4E-8880-42499D4D3A1B}"/>
                </a:ext>
              </a:extLst>
            </p:cNvPr>
            <p:cNvCxnSpPr>
              <a:cxnSpLocks/>
              <a:stCxn id="25" idx="2"/>
              <a:endCxn id="22" idx="0"/>
            </p:cNvCxnSpPr>
            <p:nvPr/>
          </p:nvCxnSpPr>
          <p:spPr>
            <a:xfrm flipH="1">
              <a:off x="8399801" y="3801343"/>
              <a:ext cx="1058" cy="33236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352A94F1-A14A-5240-8A87-53BF9212B356}"/>
                </a:ext>
              </a:extLst>
            </p:cNvPr>
            <p:cNvSpPr/>
            <p:nvPr/>
          </p:nvSpPr>
          <p:spPr>
            <a:xfrm>
              <a:off x="8328859" y="3657343"/>
              <a:ext cx="144000" cy="144000"/>
            </a:xfrm>
            <a:prstGeom prst="rect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8FFAE6E4-1D45-BA4D-A4D9-844114E81DF4}"/>
                    </a:ext>
                  </a:extLst>
                </p:cNvPr>
                <p:cNvSpPr txBox="1"/>
                <p:nvPr/>
              </p:nvSpPr>
              <p:spPr>
                <a:xfrm>
                  <a:off x="8105000" y="3691962"/>
                  <a:ext cx="214931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8FFAE6E4-1D45-BA4D-A4D9-844114E81DF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105000" y="3691962"/>
                  <a:ext cx="214931" cy="276999"/>
                </a:xfrm>
                <a:prstGeom prst="rect">
                  <a:avLst/>
                </a:prstGeom>
                <a:blipFill>
                  <a:blip r:embed="rId17"/>
                  <a:stretch>
                    <a:fillRect l="-27778" r="-27778" b="-31818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90BC94A7-C0D0-8143-A368-7F9AF6F2692C}"/>
                    </a:ext>
                  </a:extLst>
                </p:cNvPr>
                <p:cNvSpPr txBox="1"/>
                <p:nvPr/>
              </p:nvSpPr>
              <p:spPr>
                <a:xfrm>
                  <a:off x="7512894" y="4189961"/>
                  <a:ext cx="226023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…</m:t>
                        </m:r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56" name="TextBox 55">
                  <a:extLst>
                    <a:ext uri="{FF2B5EF4-FFF2-40B4-BE49-F238E27FC236}">
                      <a16:creationId xmlns:a16="http://schemas.microsoft.com/office/drawing/2014/main" id="{A6497F9C-8774-6D4A-B433-1D1B26702DA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512894" y="4189961"/>
                  <a:ext cx="226023" cy="276999"/>
                </a:xfrm>
                <a:prstGeom prst="rect">
                  <a:avLst/>
                </a:prstGeom>
                <a:blipFill>
                  <a:blip r:embed="rId1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637566866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F5E78E-DB4B-084D-8722-244F7CF9D1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Complexity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40B775C-05DC-5B4E-8EC9-EC0EB26234B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28650" y="1158240"/>
                <a:ext cx="7886700" cy="5293360"/>
              </a:xfrm>
            </p:spPr>
            <p:txBody>
              <a:bodyPr>
                <a:normAutofit fontScale="92500" lnSpcReduction="10000"/>
              </a:bodyPr>
              <a:lstStyle/>
              <a:p>
                <a:r>
                  <a:rPr lang="en-GB" dirty="0">
                    <a:solidFill>
                      <a:schemeClr val="tx1"/>
                    </a:solidFill>
                  </a:rPr>
                  <a:t>Remember:</a:t>
                </a:r>
              </a:p>
              <a:p>
                <a:pPr lvl="1"/>
                <a:r>
                  <a:rPr lang="en-GB" dirty="0"/>
                  <a:t>Decomposition tree (</a:t>
                </a:r>
                <a:r>
                  <a:rPr lang="en-GB" dirty="0">
                    <a:solidFill>
                      <a:schemeClr val="accent1"/>
                    </a:solidFill>
                  </a:rPr>
                  <a:t>dtree</a:t>
                </a:r>
                <a:r>
                  <a:rPr lang="en-GB" dirty="0"/>
                  <a:t>)</a:t>
                </a:r>
              </a:p>
              <a:p>
                <a:pPr lvl="2"/>
                <a:r>
                  <a:rPr lang="en-GB" dirty="0"/>
                  <a:t>To represent VE calculation as a tree</a:t>
                </a:r>
              </a:p>
              <a:p>
                <a:pPr lvl="2"/>
                <a:r>
                  <a:rPr lang="en-GB" dirty="0">
                    <a:solidFill>
                      <a:schemeClr val="tx1"/>
                    </a:solidFill>
                  </a:rPr>
                  <a:t>Properties: </a:t>
                </a:r>
                <a:r>
                  <a:rPr lang="en-GB" dirty="0" err="1">
                    <a:solidFill>
                      <a:schemeClr val="tx1"/>
                    </a:solidFill>
                  </a:rPr>
                  <a:t>cutset</a:t>
                </a:r>
                <a:r>
                  <a:rPr lang="en-GB" dirty="0">
                    <a:solidFill>
                      <a:schemeClr val="tx1"/>
                    </a:solidFill>
                  </a:rPr>
                  <a:t>, context, cluster</a:t>
                </a:r>
              </a:p>
              <a:p>
                <a:pPr lvl="3"/>
                <a:r>
                  <a:rPr lang="en-GB" dirty="0"/>
                  <a:t>Size of largest cluster = tree width</a:t>
                </a:r>
                <a:endParaRPr lang="en-GB" dirty="0">
                  <a:solidFill>
                    <a:schemeClr val="tx1"/>
                  </a:solidFill>
                </a:endParaRPr>
              </a:p>
              <a:p>
                <a:pPr lvl="1"/>
                <a:r>
                  <a:rPr lang="en-GB" dirty="0">
                    <a:solidFill>
                      <a:schemeClr val="tx1"/>
                    </a:solidFill>
                  </a:rPr>
                  <a:t>Runtime complexity of VE: </a:t>
                </a:r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𝑂</m:t>
                      </m:r>
                      <m:d>
                        <m:dPr>
                          <m:ctrlPr>
                            <a:rPr lang="en-GB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GB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GB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sub>
                          </m:sSub>
                          <m:r>
                            <a:rPr lang="en-GB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sSup>
                            <m:sSupPr>
                              <m:ctrlPr>
                                <a:rPr lang="en-GB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GB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𝑤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GB" dirty="0">
                  <a:solidFill>
                    <a:schemeClr val="tx1"/>
                  </a:solidFill>
                </a:endParaRPr>
              </a:p>
              <a:p>
                <a:pPr marL="1143000" lvl="3">
                  <a:spcBef>
                    <a:spcPts val="1000"/>
                  </a:spcBef>
                </a:pPr>
                <a:r>
                  <a:rPr lang="en-GB" sz="2200" dirty="0"/>
                  <a:t>Number of eliminations/inner nodes</a:t>
                </a:r>
                <a:br>
                  <a:rPr lang="en-GB" sz="2200" dirty="0"/>
                </a:br>
                <a14:m>
                  <m:oMath xmlns:m="http://schemas.openxmlformats.org/officeDocument/2006/math">
                    <m:sSub>
                      <m:sSubPr>
                        <m:ctrlPr>
                          <a:rPr lang="en-GB" sz="22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20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GB" sz="2200" i="1" smtClean="0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  <m:r>
                      <a:rPr lang="en-GB" sz="2200" i="1" smtClean="0">
                        <a:latin typeface="Cambria Math" panose="02040503050406030204" pitchFamily="18" charset="0"/>
                      </a:rPr>
                      <m:t>=|</m:t>
                    </m:r>
                    <m:r>
                      <a:rPr lang="en-GB" sz="22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𝑹</m:t>
                    </m:r>
                    <m:r>
                      <a:rPr lang="en-GB" sz="22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|</m:t>
                    </m:r>
                  </m:oMath>
                </a14:m>
                <a:r>
                  <a:rPr lang="en-GB" sz="2200" i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</a:p>
              <a:p>
                <a:pPr marL="1143000" lvl="3">
                  <a:spcBef>
                    <a:spcPts val="1000"/>
                  </a:spcBef>
                </a:pPr>
                <a:r>
                  <a:rPr lang="en-GB" sz="2200" dirty="0">
                    <a:ea typeface="Cambria Math" panose="02040503050406030204" pitchFamily="18" charset="0"/>
                  </a:rPr>
                  <a:t>Maximal range </a:t>
                </a:r>
                <a14:m>
                  <m:oMath xmlns:m="http://schemas.openxmlformats.org/officeDocument/2006/math">
                    <m:r>
                      <a:rPr lang="en-GB" sz="22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𝑟</m:t>
                    </m:r>
                    <m:r>
                      <a:rPr lang="en-GB" sz="22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limLow>
                      <m:limLowPr>
                        <m:ctrlPr>
                          <a:rPr lang="en-GB" sz="2200" i="1" smtClean="0">
                            <a:latin typeface="Cambria Math" panose="02040503050406030204" pitchFamily="18" charset="0"/>
                          </a:rPr>
                        </m:ctrlPr>
                      </m:limLowPr>
                      <m:e>
                        <m:r>
                          <m:rPr>
                            <m:sty m:val="p"/>
                          </m:rPr>
                          <a:rPr lang="en-GB" sz="2200" smtClean="0">
                            <a:latin typeface="Cambria Math" panose="02040503050406030204" pitchFamily="18" charset="0"/>
                          </a:rPr>
                          <m:t>max</m:t>
                        </m:r>
                      </m:e>
                      <m:lim>
                        <m:r>
                          <a:rPr lang="en-GB" sz="2200" i="1" smtClean="0">
                            <a:latin typeface="Cambria Math" panose="02040503050406030204" pitchFamily="18" charset="0"/>
                          </a:rPr>
                          <m:t>𝑅</m:t>
                        </m:r>
                        <m:r>
                          <a:rPr lang="en-GB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∈</m:t>
                        </m:r>
                        <m:r>
                          <a:rPr lang="en-GB" sz="22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𝑹</m:t>
                        </m:r>
                      </m:lim>
                    </m:limLow>
                    <m:d>
                      <m:dPr>
                        <m:begChr m:val="|"/>
                        <m:endChr m:val="|"/>
                        <m:ctrlPr>
                          <a:rPr lang="en-GB" sz="22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2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ℛ</m:t>
                        </m:r>
                        <m:r>
                          <a:rPr lang="en-GB" sz="2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</m:t>
                        </m:r>
                        <m:r>
                          <a:rPr lang="en-GB" sz="2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𝑅</m:t>
                        </m:r>
                        <m:r>
                          <a:rPr lang="en-GB" sz="2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</m:e>
                    </m:d>
                  </m:oMath>
                </a14:m>
                <a:endParaRPr lang="en-GB" sz="2400" dirty="0"/>
              </a:p>
              <a:p>
                <a:pPr lvl="2"/>
                <a:r>
                  <a:rPr lang="en-GB" dirty="0">
                    <a:solidFill>
                      <a:schemeClr val="accent1"/>
                    </a:solidFill>
                    <a:ea typeface="Cambria Math" panose="02040503050406030204" pitchFamily="18" charset="0"/>
                  </a:rPr>
                  <a:t>Tree width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𝑤</m:t>
                    </m:r>
                  </m:oMath>
                </a14:m>
                <a:endParaRPr lang="de-DE" dirty="0">
                  <a:ea typeface="Cambria Math" panose="02040503050406030204" pitchFamily="18" charset="0"/>
                </a:endParaRPr>
              </a:p>
              <a:p>
                <a:r>
                  <a:rPr lang="en-GB" i="1" dirty="0"/>
                  <a:t>Informally</a:t>
                </a:r>
                <a:r>
                  <a:rPr lang="en-GB" dirty="0"/>
                  <a:t>, LVE complexity still</a:t>
                </a:r>
                <a:br>
                  <a:rPr lang="en-GB" dirty="0"/>
                </a:br>
                <a:r>
                  <a:rPr lang="en-GB" dirty="0"/>
                  <a:t>worst case size of an (intermediate) factor</a:t>
                </a:r>
                <a:br>
                  <a:rPr lang="en-GB" dirty="0"/>
                </a:br>
                <a:r>
                  <a:rPr lang="en-GB" dirty="0"/>
                  <a:t>  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𝑡𝑖𝑚𝑒𝑠</m:t>
                    </m:r>
                  </m:oMath>
                </a14:m>
                <a:r>
                  <a:rPr lang="en-GB" dirty="0"/>
                  <a:t> # of eliminations</a:t>
                </a:r>
              </a:p>
              <a:p>
                <a:pPr lvl="1"/>
                <a:r>
                  <a:rPr lang="en-GB" dirty="0"/>
                  <a:t>Use a lifted dtree, called first-order dtree (</a:t>
                </a:r>
                <a:r>
                  <a:rPr lang="en-GB" dirty="0">
                    <a:solidFill>
                      <a:schemeClr val="accent1"/>
                    </a:solidFill>
                  </a:rPr>
                  <a:t>FO dree</a:t>
                </a:r>
                <a:r>
                  <a:rPr lang="en-GB" dirty="0"/>
                  <a:t>), to get worst case size of an (intermediate) factor using </a:t>
                </a:r>
                <a:r>
                  <a:rPr lang="en-GB" dirty="0">
                    <a:solidFill>
                      <a:schemeClr val="accent1"/>
                    </a:solidFill>
                  </a:rPr>
                  <a:t>lifted width</a:t>
                </a:r>
                <a:endParaRPr lang="en-GB" dirty="0"/>
              </a:p>
              <a:p>
                <a:pPr lvl="1"/>
                <a:endParaRPr lang="en-GB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40B775C-05DC-5B4E-8EC9-EC0EB26234B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8650" y="1158240"/>
                <a:ext cx="7886700" cy="5293360"/>
              </a:xfrm>
              <a:blipFill>
                <a:blip r:embed="rId2"/>
                <a:stretch>
                  <a:fillRect l="-1286" t="-2153" b="-191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13C5EF-60A5-5647-A167-1B30BA2D25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110</a:t>
            </a:fld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EF94F302-CE9E-1646-AB9C-BFF5556536ED}"/>
                  </a:ext>
                </a:extLst>
              </p:cNvPr>
              <p:cNvSpPr/>
              <p:nvPr/>
            </p:nvSpPr>
            <p:spPr>
              <a:xfrm>
                <a:off x="8621481" y="1265916"/>
                <a:ext cx="480644" cy="37247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de-DE" i="1">
                              <a:latin typeface="Cambria Math" charset="0"/>
                            </a:rPr>
                            <m:t>𝑓</m:t>
                          </m:r>
                        </m:e>
                        <m:sub>
                          <m:r>
                            <a:rPr lang="de-DE" i="1">
                              <a:latin typeface="Cambria Math" charset="0"/>
                            </a:rPr>
                            <m:t>2</m:t>
                          </m:r>
                        </m:sub>
                        <m:sup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</m:sSubSup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EF94F302-CE9E-1646-AB9C-BFF5556536E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21481" y="1265916"/>
                <a:ext cx="480644" cy="372474"/>
              </a:xfrm>
              <a:prstGeom prst="rect">
                <a:avLst/>
              </a:prstGeom>
              <a:blipFill>
                <a:blip r:embed="rId3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DC0F071A-46C5-1341-B98F-8C3B466A1E1E}"/>
                  </a:ext>
                </a:extLst>
              </p:cNvPr>
              <p:cNvSpPr/>
              <p:nvPr/>
            </p:nvSpPr>
            <p:spPr>
              <a:xfrm>
                <a:off x="8605290" y="2150199"/>
                <a:ext cx="480644" cy="37388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de-DE" i="1">
                              <a:latin typeface="Cambria Math" charset="0"/>
                            </a:rPr>
                            <m:t>𝑓</m:t>
                          </m:r>
                        </m:e>
                        <m:sub>
                          <m:r>
                            <a:rPr lang="de-DE" i="1">
                              <a:latin typeface="Cambria Math" charset="0"/>
                            </a:rPr>
                            <m:t>3</m:t>
                          </m:r>
                        </m:sub>
                        <m:sup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</m:sSubSup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DC0F071A-46C5-1341-B98F-8C3B466A1E1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05290" y="2150199"/>
                <a:ext cx="480644" cy="373885"/>
              </a:xfrm>
              <a:prstGeom prst="rect">
                <a:avLst/>
              </a:prstGeom>
              <a:blipFill>
                <a:blip r:embed="rId4"/>
                <a:stretch>
                  <a:fillRect b="-967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CDEC3845-6F39-704C-8498-258F2B0CF715}"/>
                  </a:ext>
                </a:extLst>
              </p:cNvPr>
              <p:cNvSpPr/>
              <p:nvPr/>
            </p:nvSpPr>
            <p:spPr>
              <a:xfrm>
                <a:off x="8600352" y="2990230"/>
                <a:ext cx="485582" cy="37446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de-DE" i="1">
                              <a:latin typeface="Cambria Math" charset="0"/>
                            </a:rPr>
                            <m:t>𝑓</m:t>
                          </m:r>
                        </m:e>
                        <m:sub>
                          <m:r>
                            <a:rPr lang="de-DE" i="1">
                              <a:latin typeface="Cambria Math" charset="0"/>
                            </a:rPr>
                            <m:t>3</m:t>
                          </m:r>
                        </m:sub>
                        <m:sup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CDEC3845-6F39-704C-8498-258F2B0CF71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00352" y="2990230"/>
                <a:ext cx="485582" cy="374461"/>
              </a:xfrm>
              <a:prstGeom prst="rect">
                <a:avLst/>
              </a:prstGeom>
              <a:blipFill>
                <a:blip r:embed="rId5"/>
                <a:stretch>
                  <a:fillRect b="-967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79D92E8B-A21A-A943-9689-6029F04350E6}"/>
                  </a:ext>
                </a:extLst>
              </p:cNvPr>
              <p:cNvSpPr/>
              <p:nvPr/>
            </p:nvSpPr>
            <p:spPr>
              <a:xfrm>
                <a:off x="8621481" y="3475352"/>
                <a:ext cx="485581" cy="37138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de-DE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de-DE" i="1">
                              <a:latin typeface="Cambria Math" charset="0"/>
                            </a:rPr>
                            <m:t>𝑓</m:t>
                          </m:r>
                        </m:e>
                        <m:sub>
                          <m:r>
                            <a:rPr lang="de-DE" i="1">
                              <a:latin typeface="Cambria Math" charset="0"/>
                            </a:rPr>
                            <m:t>1</m:t>
                          </m:r>
                        </m:sub>
                        <m:sup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bSup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79D92E8B-A21A-A943-9689-6029F04350E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21481" y="3475352"/>
                <a:ext cx="485581" cy="371384"/>
              </a:xfrm>
              <a:prstGeom prst="rect">
                <a:avLst/>
              </a:prstGeom>
              <a:blipFill>
                <a:blip r:embed="rId6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F9C71AB8-5F71-3740-87CE-7BFE948C0D47}"/>
                  </a:ext>
                </a:extLst>
              </p:cNvPr>
              <p:cNvSpPr/>
              <p:nvPr/>
            </p:nvSpPr>
            <p:spPr>
              <a:xfrm>
                <a:off x="8600352" y="3889048"/>
                <a:ext cx="485581" cy="37253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de-DE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de-DE" i="1">
                              <a:latin typeface="Cambria Math" charset="0"/>
                            </a:rPr>
                            <m:t>𝑓</m:t>
                          </m:r>
                        </m:e>
                        <m:sub>
                          <m:r>
                            <a:rPr lang="de-DE" i="1">
                              <a:latin typeface="Cambria Math" charset="0"/>
                            </a:rPr>
                            <m:t>1</m:t>
                          </m:r>
                        </m:sub>
                        <m:sup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bSup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F9C71AB8-5F71-3740-87CE-7BFE948C0D4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00352" y="3889048"/>
                <a:ext cx="485581" cy="372538"/>
              </a:xfrm>
              <a:prstGeom prst="rect">
                <a:avLst/>
              </a:prstGeom>
              <a:blipFill>
                <a:blip r:embed="rId7"/>
                <a:stretch>
                  <a:fillRect b="-967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C73A245C-2DF1-D242-8F26-79B1AE4D586A}"/>
                  </a:ext>
                </a:extLst>
              </p:cNvPr>
              <p:cNvSpPr/>
              <p:nvPr/>
            </p:nvSpPr>
            <p:spPr>
              <a:xfrm>
                <a:off x="8589105" y="4386305"/>
                <a:ext cx="485581" cy="37388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de-DE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de-DE" i="1">
                              <a:latin typeface="Cambria Math" charset="0"/>
                            </a:rPr>
                            <m:t>𝑓</m:t>
                          </m:r>
                        </m:e>
                        <m:sub>
                          <m:r>
                            <a:rPr lang="de-DE" i="1">
                              <a:latin typeface="Cambria Math" charset="0"/>
                            </a:rPr>
                            <m:t>1</m:t>
                          </m:r>
                        </m:sub>
                        <m:sup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C73A245C-2DF1-D242-8F26-79B1AE4D586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89105" y="4386305"/>
                <a:ext cx="485581" cy="373885"/>
              </a:xfrm>
              <a:prstGeom prst="rect">
                <a:avLst/>
              </a:prstGeom>
              <a:blipFill>
                <a:blip r:embed="rId8"/>
                <a:stretch>
                  <a:fillRect b="-967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C55402E5-BAF5-1444-905A-3865FA1544D1}"/>
                  </a:ext>
                </a:extLst>
              </p:cNvPr>
              <p:cNvSpPr/>
              <p:nvPr/>
            </p:nvSpPr>
            <p:spPr>
              <a:xfrm>
                <a:off x="8567976" y="4800001"/>
                <a:ext cx="485581" cy="37253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de-DE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de-DE" i="1">
                              <a:latin typeface="Cambria Math" charset="0"/>
                            </a:rPr>
                            <m:t>𝑓</m:t>
                          </m:r>
                        </m:e>
                        <m:sub>
                          <m:r>
                            <a:rPr lang="de-DE" i="1">
                              <a:latin typeface="Cambria Math" charset="0"/>
                            </a:rPr>
                            <m:t>1</m:t>
                          </m:r>
                        </m:sub>
                        <m:sup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</m:sSubSup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C55402E5-BAF5-1444-905A-3865FA1544D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67976" y="4800001"/>
                <a:ext cx="485581" cy="372538"/>
              </a:xfrm>
              <a:prstGeom prst="rect">
                <a:avLst/>
              </a:prstGeom>
              <a:blipFill>
                <a:blip r:embed="rId9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FE6A483-0636-F24A-BE92-855AFF156291}"/>
              </a:ext>
            </a:extLst>
          </p:cNvPr>
          <p:cNvCxnSpPr>
            <a:cxnSpLocks/>
          </p:cNvCxnSpPr>
          <p:nvPr/>
        </p:nvCxnSpPr>
        <p:spPr>
          <a:xfrm flipH="1">
            <a:off x="8158866" y="4573248"/>
            <a:ext cx="360000" cy="18694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A935FEB-ADD0-4743-97C9-A15F6C124CF4}"/>
              </a:ext>
            </a:extLst>
          </p:cNvPr>
          <p:cNvCxnSpPr>
            <a:cxnSpLocks/>
          </p:cNvCxnSpPr>
          <p:nvPr/>
        </p:nvCxnSpPr>
        <p:spPr>
          <a:xfrm flipH="1" flipV="1">
            <a:off x="8158866" y="4760190"/>
            <a:ext cx="360000" cy="22608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76149DC-D30A-CD43-905F-1E1A375A74BF}"/>
              </a:ext>
            </a:extLst>
          </p:cNvPr>
          <p:cNvCxnSpPr>
            <a:cxnSpLocks/>
          </p:cNvCxnSpPr>
          <p:nvPr/>
        </p:nvCxnSpPr>
        <p:spPr>
          <a:xfrm flipH="1">
            <a:off x="8228052" y="3733321"/>
            <a:ext cx="360000" cy="166699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C7FBF6F9-D1AA-454B-BD0A-BA6937CB0A90}"/>
              </a:ext>
            </a:extLst>
          </p:cNvPr>
          <p:cNvCxnSpPr>
            <a:cxnSpLocks/>
          </p:cNvCxnSpPr>
          <p:nvPr/>
        </p:nvCxnSpPr>
        <p:spPr>
          <a:xfrm flipH="1" flipV="1">
            <a:off x="8228051" y="3900020"/>
            <a:ext cx="360000" cy="22608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48362EB9-48AD-934A-A720-76948747B79D}"/>
              </a:ext>
            </a:extLst>
          </p:cNvPr>
          <p:cNvCxnSpPr>
            <a:cxnSpLocks/>
          </p:cNvCxnSpPr>
          <p:nvPr/>
        </p:nvCxnSpPr>
        <p:spPr>
          <a:xfrm flipH="1">
            <a:off x="7478452" y="3900020"/>
            <a:ext cx="749599" cy="452496"/>
          </a:xfrm>
          <a:prstGeom prst="line">
            <a:avLst/>
          </a:prstGeom>
          <a:ln w="12700">
            <a:solidFill>
              <a:schemeClr val="tx1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CD33E155-E64E-9240-A955-D0AFB80E3FAB}"/>
              </a:ext>
            </a:extLst>
          </p:cNvPr>
          <p:cNvCxnSpPr>
            <a:cxnSpLocks/>
          </p:cNvCxnSpPr>
          <p:nvPr/>
        </p:nvCxnSpPr>
        <p:spPr>
          <a:xfrm flipH="1" flipV="1">
            <a:off x="7478452" y="4355021"/>
            <a:ext cx="680414" cy="400159"/>
          </a:xfrm>
          <a:prstGeom prst="line">
            <a:avLst/>
          </a:prstGeom>
          <a:ln w="12700">
            <a:solidFill>
              <a:schemeClr val="tx1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4A89BDA1-DA1C-204B-8634-BE8C172C371A}"/>
              </a:ext>
            </a:extLst>
          </p:cNvPr>
          <p:cNvCxnSpPr>
            <a:cxnSpLocks/>
          </p:cNvCxnSpPr>
          <p:nvPr/>
        </p:nvCxnSpPr>
        <p:spPr>
          <a:xfrm flipH="1" flipV="1">
            <a:off x="6974703" y="4353768"/>
            <a:ext cx="503749" cy="1"/>
          </a:xfrm>
          <a:prstGeom prst="line">
            <a:avLst/>
          </a:prstGeom>
          <a:ln w="12700"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CBA2E2DC-0A1C-9347-AECE-422C1FAE977A}"/>
              </a:ext>
            </a:extLst>
          </p:cNvPr>
          <p:cNvCxnSpPr>
            <a:cxnSpLocks/>
          </p:cNvCxnSpPr>
          <p:nvPr/>
        </p:nvCxnSpPr>
        <p:spPr>
          <a:xfrm flipH="1" flipV="1">
            <a:off x="8249140" y="1482953"/>
            <a:ext cx="360000" cy="1"/>
          </a:xfrm>
          <a:prstGeom prst="line">
            <a:avLst/>
          </a:prstGeom>
          <a:ln w="12700"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F4771829-F709-484A-A4CA-C0A79D087DC5}"/>
              </a:ext>
            </a:extLst>
          </p:cNvPr>
          <p:cNvCxnSpPr>
            <a:cxnSpLocks/>
          </p:cNvCxnSpPr>
          <p:nvPr/>
        </p:nvCxnSpPr>
        <p:spPr>
          <a:xfrm flipH="1" flipV="1">
            <a:off x="8216522" y="2375916"/>
            <a:ext cx="360000" cy="1"/>
          </a:xfrm>
          <a:prstGeom prst="line">
            <a:avLst/>
          </a:prstGeom>
          <a:ln w="12700"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00144521-B4D5-A343-AD5D-4FBB50B2E87E}"/>
              </a:ext>
            </a:extLst>
          </p:cNvPr>
          <p:cNvCxnSpPr>
            <a:cxnSpLocks/>
          </p:cNvCxnSpPr>
          <p:nvPr/>
        </p:nvCxnSpPr>
        <p:spPr>
          <a:xfrm flipH="1" flipV="1">
            <a:off x="8237651" y="3184426"/>
            <a:ext cx="360000" cy="1"/>
          </a:xfrm>
          <a:prstGeom prst="line">
            <a:avLst/>
          </a:prstGeom>
          <a:ln w="12700"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13560981-455C-2844-8C4B-F805F28A88D0}"/>
              </a:ext>
            </a:extLst>
          </p:cNvPr>
          <p:cNvCxnSpPr>
            <a:cxnSpLocks/>
          </p:cNvCxnSpPr>
          <p:nvPr/>
        </p:nvCxnSpPr>
        <p:spPr>
          <a:xfrm flipH="1">
            <a:off x="7330168" y="1484822"/>
            <a:ext cx="918974" cy="89418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EC78D1B9-47CC-3545-85CB-DC2061D938D5}"/>
              </a:ext>
            </a:extLst>
          </p:cNvPr>
          <p:cNvCxnSpPr>
            <a:cxnSpLocks/>
          </p:cNvCxnSpPr>
          <p:nvPr/>
        </p:nvCxnSpPr>
        <p:spPr>
          <a:xfrm flipH="1" flipV="1">
            <a:off x="7330168" y="2361946"/>
            <a:ext cx="907484" cy="82248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E1753AC7-306B-614D-95D5-8E7CA6AB8CBA}"/>
              </a:ext>
            </a:extLst>
          </p:cNvPr>
          <p:cNvCxnSpPr>
            <a:cxnSpLocks/>
          </p:cNvCxnSpPr>
          <p:nvPr/>
        </p:nvCxnSpPr>
        <p:spPr>
          <a:xfrm flipH="1">
            <a:off x="7330169" y="2373412"/>
            <a:ext cx="899388" cy="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56E861A6-E18D-D541-B70A-0223EA30B976}"/>
              </a:ext>
            </a:extLst>
          </p:cNvPr>
          <p:cNvCxnSpPr>
            <a:cxnSpLocks/>
          </p:cNvCxnSpPr>
          <p:nvPr/>
        </p:nvCxnSpPr>
        <p:spPr>
          <a:xfrm flipH="1">
            <a:off x="6266626" y="2374039"/>
            <a:ext cx="1063543" cy="990652"/>
          </a:xfrm>
          <a:prstGeom prst="line">
            <a:avLst/>
          </a:prstGeom>
          <a:ln w="12700">
            <a:solidFill>
              <a:schemeClr val="tx1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7D6F26CB-9486-8444-8A3C-872D069335E7}"/>
              </a:ext>
            </a:extLst>
          </p:cNvPr>
          <p:cNvCxnSpPr>
            <a:cxnSpLocks/>
          </p:cNvCxnSpPr>
          <p:nvPr/>
        </p:nvCxnSpPr>
        <p:spPr>
          <a:xfrm flipH="1" flipV="1">
            <a:off x="6266626" y="3363902"/>
            <a:ext cx="708078" cy="983709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D65BF6B4-AD3E-BE4F-A9A8-A8658A06BD2F}"/>
                  </a:ext>
                </a:extLst>
              </p:cNvPr>
              <p:cNvSpPr/>
              <p:nvPr/>
            </p:nvSpPr>
            <p:spPr>
              <a:xfrm>
                <a:off x="7746844" y="1211964"/>
                <a:ext cx="981614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20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𝑇𝑟𝑎𝑣𝑒𝑙</m:t>
                      </m:r>
                      <m:r>
                        <a:rPr lang="de-DE" sz="1200" i="1">
                          <a:solidFill>
                            <a:srgbClr val="C00000"/>
                          </a:solidFill>
                          <a:latin typeface="Cambria Math" charset="0"/>
                        </a:rPr>
                        <m:t>.</m:t>
                      </m:r>
                      <m:r>
                        <a:rPr lang="de-DE" sz="1200" i="1">
                          <a:solidFill>
                            <a:srgbClr val="C00000"/>
                          </a:solidFill>
                          <a:latin typeface="Cambria Math" charset="0"/>
                        </a:rPr>
                        <m:t>𝑒𝑣𝑒</m:t>
                      </m:r>
                    </m:oMath>
                  </m:oMathPara>
                </a14:m>
                <a:endParaRPr lang="en-GB" sz="12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D65BF6B4-AD3E-BE4F-A9A8-A8658A06BD2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46844" y="1211964"/>
                <a:ext cx="981614" cy="276999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A23B5CC5-6CCF-8C4D-92CE-DD12667F3E07}"/>
                  </a:ext>
                </a:extLst>
              </p:cNvPr>
              <p:cNvSpPr/>
              <p:nvPr/>
            </p:nvSpPr>
            <p:spPr>
              <a:xfrm>
                <a:off x="7671978" y="2082764"/>
                <a:ext cx="1164486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200" i="1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𝑇𝑟𝑒𝑎𝑡</m:t>
                      </m:r>
                      <m:r>
                        <a:rPr lang="de-DE" sz="1200" i="1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.</m:t>
                      </m:r>
                      <m:r>
                        <a:rPr lang="de-DE" sz="1200" i="1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𝑒𝑣𝑒</m:t>
                      </m:r>
                      <m:r>
                        <a:rPr lang="de-DE" sz="1200" i="1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.</m:t>
                      </m:r>
                      <m:sSub>
                        <m:sSubPr>
                          <m:ctrlPr>
                            <a:rPr lang="de-DE" sz="12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2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de-DE" sz="1200" i="1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GB" sz="12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A23B5CC5-6CCF-8C4D-92CE-DD12667F3E0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71978" y="2082764"/>
                <a:ext cx="1164486" cy="276999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80F12C6D-E7C9-8849-851B-F916CCC727D5}"/>
                  </a:ext>
                </a:extLst>
              </p:cNvPr>
              <p:cNvSpPr/>
              <p:nvPr/>
            </p:nvSpPr>
            <p:spPr>
              <a:xfrm>
                <a:off x="7986142" y="2794246"/>
                <a:ext cx="1168076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200" i="1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𝑇𝑟𝑒𝑎𝑡</m:t>
                      </m:r>
                      <m:r>
                        <a:rPr lang="de-DE" sz="1200" i="1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.</m:t>
                      </m:r>
                      <m:r>
                        <a:rPr lang="de-DE" sz="1200" i="1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𝑒𝑣𝑒</m:t>
                      </m:r>
                      <m:r>
                        <a:rPr lang="de-DE" sz="1200" i="1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.</m:t>
                      </m:r>
                      <m:sSub>
                        <m:sSubPr>
                          <m:ctrlPr>
                            <a:rPr lang="de-DE" sz="12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2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de-DE" sz="1200" i="1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GB" sz="12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80F12C6D-E7C9-8849-851B-F916CCC727D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86142" y="2794246"/>
                <a:ext cx="1168076" cy="276999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DEC61FE7-9B3E-224A-8F46-DDE59D79A3CE}"/>
                  </a:ext>
                </a:extLst>
              </p:cNvPr>
              <p:cNvSpPr/>
              <p:nvPr/>
            </p:nvSpPr>
            <p:spPr>
              <a:xfrm>
                <a:off x="6670346" y="2082764"/>
                <a:ext cx="808106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200" i="1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𝑆𝑖𝑐𝑘</m:t>
                      </m:r>
                      <m:r>
                        <a:rPr lang="de-DE" sz="1200" i="1">
                          <a:solidFill>
                            <a:srgbClr val="C00000"/>
                          </a:solidFill>
                          <a:latin typeface="Cambria Math" charset="0"/>
                        </a:rPr>
                        <m:t>.</m:t>
                      </m:r>
                      <m:r>
                        <a:rPr lang="de-DE" sz="1200" i="1">
                          <a:solidFill>
                            <a:srgbClr val="C00000"/>
                          </a:solidFill>
                          <a:latin typeface="Cambria Math" charset="0"/>
                        </a:rPr>
                        <m:t>𝑒𝑣𝑒</m:t>
                      </m:r>
                    </m:oMath>
                  </m:oMathPara>
                </a14:m>
                <a:endParaRPr lang="en-GB" sz="12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DEC61FE7-9B3E-224A-8F46-DDE59D79A3C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70346" y="2082764"/>
                <a:ext cx="808106" cy="276999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A0A2B25A-22AA-0B45-BCB3-7CD24E42DC2D}"/>
                  </a:ext>
                </a:extLst>
              </p:cNvPr>
              <p:cNvSpPr/>
              <p:nvPr/>
            </p:nvSpPr>
            <p:spPr>
              <a:xfrm>
                <a:off x="7585111" y="3634993"/>
                <a:ext cx="860748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200" i="1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𝑀𝑎𝑛</m:t>
                      </m:r>
                      <m:r>
                        <a:rPr lang="de-DE" sz="1200" i="1">
                          <a:solidFill>
                            <a:srgbClr val="C00000"/>
                          </a:solidFill>
                          <a:latin typeface="Cambria Math" charset="0"/>
                        </a:rPr>
                        <m:t>.</m:t>
                      </m:r>
                      <m:r>
                        <a:rPr lang="de-DE" sz="1200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𝑤𝑎𝑟</m:t>
                      </m:r>
                    </m:oMath>
                  </m:oMathPara>
                </a14:m>
                <a:endParaRPr lang="en-GB" sz="12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A0A2B25A-22AA-0B45-BCB3-7CD24E42DC2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85111" y="3634993"/>
                <a:ext cx="860748" cy="276999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E702C3F9-8396-5C45-8EAD-B7DDAE09ED5C}"/>
                  </a:ext>
                </a:extLst>
              </p:cNvPr>
              <p:cNvSpPr/>
              <p:nvPr/>
            </p:nvSpPr>
            <p:spPr>
              <a:xfrm>
                <a:off x="7522170" y="4470200"/>
                <a:ext cx="951864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200" i="1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𝑀𝑎𝑛</m:t>
                      </m:r>
                      <m:r>
                        <a:rPr lang="de-DE" sz="1200" i="1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.</m:t>
                      </m:r>
                      <m:r>
                        <a:rPr lang="de-DE" sz="1200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𝑣𝑖𝑟𝑢𝑠</m:t>
                      </m:r>
                    </m:oMath>
                  </m:oMathPara>
                </a14:m>
                <a:endParaRPr lang="en-GB" sz="12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E702C3F9-8396-5C45-8EAD-B7DDAE09ED5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22170" y="4470200"/>
                <a:ext cx="951864" cy="276999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900368EB-2AC3-CC4C-A927-ADD31B817FCA}"/>
                  </a:ext>
                </a:extLst>
              </p:cNvPr>
              <p:cNvSpPr/>
              <p:nvPr/>
            </p:nvSpPr>
            <p:spPr>
              <a:xfrm>
                <a:off x="6899931" y="4054314"/>
                <a:ext cx="826637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200" i="1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𝑁𝑎𝑡</m:t>
                      </m:r>
                      <m:r>
                        <a:rPr lang="de-DE" sz="1200" i="1">
                          <a:solidFill>
                            <a:srgbClr val="C00000"/>
                          </a:solidFill>
                          <a:latin typeface="Cambria Math" charset="0"/>
                        </a:rPr>
                        <m:t>.</m:t>
                      </m:r>
                      <m:r>
                        <a:rPr lang="de-DE" sz="1200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𝑓𝑖𝑟𝑒</m:t>
                      </m:r>
                    </m:oMath>
                  </m:oMathPara>
                </a14:m>
                <a:endParaRPr lang="en-GB" sz="12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900368EB-2AC3-CC4C-A927-ADD31B817FC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99931" y="4054314"/>
                <a:ext cx="826637" cy="276999"/>
              </a:xfrm>
              <a:prstGeom prst="rect">
                <a:avLst/>
              </a:prstGeom>
              <a:blipFill>
                <a:blip r:embed="rId16"/>
                <a:stretch>
                  <a:fillRect b="-434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605A131D-7378-EF45-9B42-212296A19BD5}"/>
                  </a:ext>
                </a:extLst>
              </p:cNvPr>
              <p:cNvSpPr/>
              <p:nvPr/>
            </p:nvSpPr>
            <p:spPr>
              <a:xfrm>
                <a:off x="6069508" y="4120064"/>
                <a:ext cx="930704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200" i="1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𝑁𝑎𝑡</m:t>
                      </m:r>
                      <m:r>
                        <a:rPr lang="de-DE" sz="1200" i="1">
                          <a:solidFill>
                            <a:srgbClr val="C00000"/>
                          </a:solidFill>
                          <a:latin typeface="Cambria Math" charset="0"/>
                        </a:rPr>
                        <m:t>.</m:t>
                      </m:r>
                      <m:r>
                        <a:rPr lang="de-DE" sz="1200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𝑓𝑙𝑜𝑜𝑑</m:t>
                      </m:r>
                    </m:oMath>
                  </m:oMathPara>
                </a14:m>
                <a:endParaRPr lang="en-GB" sz="12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605A131D-7378-EF45-9B42-212296A19BD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69508" y="4120064"/>
                <a:ext cx="930704" cy="276999"/>
              </a:xfrm>
              <a:prstGeom prst="rect">
                <a:avLst/>
              </a:prstGeom>
              <a:blipFill>
                <a:blip r:embed="rId17"/>
                <a:stretch>
                  <a:fillRect b="-454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6A823D62-2FF8-B64D-890D-3141B889BA19}"/>
                  </a:ext>
                </a:extLst>
              </p:cNvPr>
              <p:cNvSpPr/>
              <p:nvPr/>
            </p:nvSpPr>
            <p:spPr>
              <a:xfrm>
                <a:off x="5898409" y="3076154"/>
                <a:ext cx="545406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200" i="1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𝐸𝑝𝑖𝑑</m:t>
                      </m:r>
                    </m:oMath>
                  </m:oMathPara>
                </a14:m>
                <a:endParaRPr lang="en-GB" sz="12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6A823D62-2FF8-B64D-890D-3141B889BA1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98409" y="3076154"/>
                <a:ext cx="545406" cy="276999"/>
              </a:xfrm>
              <a:prstGeom prst="rect">
                <a:avLst/>
              </a:prstGeom>
              <a:blipFill>
                <a:blip r:embed="rId18"/>
                <a:stretch>
                  <a:fillRect b="-434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E1B0219A-0785-F648-9D18-C2841DE32639}"/>
                  </a:ext>
                </a:extLst>
              </p:cNvPr>
              <p:cNvSpPr/>
              <p:nvPr/>
            </p:nvSpPr>
            <p:spPr>
              <a:xfrm>
                <a:off x="7992407" y="1555398"/>
                <a:ext cx="1191288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200" i="1" smtClean="0">
                          <a:solidFill>
                            <a:schemeClr val="accent1"/>
                          </a:solidFill>
                          <a:latin typeface="Cambria Math" charset="0"/>
                        </a:rPr>
                        <m:t>𝑆𝑖𝑐𝑘</m:t>
                      </m:r>
                      <m:r>
                        <a:rPr lang="de-DE" sz="1200" i="1">
                          <a:solidFill>
                            <a:schemeClr val="accent1"/>
                          </a:solidFill>
                          <a:latin typeface="Cambria Math" charset="0"/>
                        </a:rPr>
                        <m:t>.</m:t>
                      </m:r>
                      <m:r>
                        <a:rPr lang="de-DE" sz="1200" i="1">
                          <a:solidFill>
                            <a:schemeClr val="accent1"/>
                          </a:solidFill>
                          <a:latin typeface="Cambria Math" charset="0"/>
                        </a:rPr>
                        <m:t>𝑒𝑣𝑒</m:t>
                      </m:r>
                      <m:r>
                        <a:rPr lang="de-DE" sz="1200" b="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de-DE" sz="1200" i="1">
                          <a:solidFill>
                            <a:schemeClr val="accent1"/>
                          </a:solidFill>
                          <a:latin typeface="Cambria Math" charset="0"/>
                        </a:rPr>
                        <m:t>𝐸𝑝𝑖𝑑</m:t>
                      </m:r>
                    </m:oMath>
                  </m:oMathPara>
                </a14:m>
                <a:endParaRPr lang="en-GB" sz="1200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E1B0219A-0785-F648-9D18-C2841DE3263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92407" y="1555398"/>
                <a:ext cx="1191288" cy="276999"/>
              </a:xfrm>
              <a:prstGeom prst="rect">
                <a:avLst/>
              </a:prstGeom>
              <a:blipFill>
                <a:blip r:embed="rId19"/>
                <a:stretch>
                  <a:fillRect b="-434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73857245-B09B-EB42-ADCC-B00836173FF7}"/>
                  </a:ext>
                </a:extLst>
              </p:cNvPr>
              <p:cNvSpPr/>
              <p:nvPr/>
            </p:nvSpPr>
            <p:spPr>
              <a:xfrm>
                <a:off x="7706680" y="2404735"/>
                <a:ext cx="1191288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200" i="1" smtClean="0">
                          <a:solidFill>
                            <a:schemeClr val="accent1"/>
                          </a:solidFill>
                          <a:latin typeface="Cambria Math" charset="0"/>
                        </a:rPr>
                        <m:t>𝑆𝑖𝑐𝑘</m:t>
                      </m:r>
                      <m:r>
                        <a:rPr lang="de-DE" sz="1200" i="1">
                          <a:solidFill>
                            <a:schemeClr val="accent1"/>
                          </a:solidFill>
                          <a:latin typeface="Cambria Math" charset="0"/>
                        </a:rPr>
                        <m:t>.</m:t>
                      </m:r>
                      <m:r>
                        <a:rPr lang="de-DE" sz="1200" i="1">
                          <a:solidFill>
                            <a:schemeClr val="accent1"/>
                          </a:solidFill>
                          <a:latin typeface="Cambria Math" charset="0"/>
                        </a:rPr>
                        <m:t>𝑒𝑣𝑒</m:t>
                      </m:r>
                      <m:r>
                        <a:rPr lang="de-DE" sz="1200" b="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de-DE" sz="1200" i="1">
                          <a:solidFill>
                            <a:schemeClr val="accent1"/>
                          </a:solidFill>
                          <a:latin typeface="Cambria Math" charset="0"/>
                        </a:rPr>
                        <m:t>𝐸𝑝𝑖𝑑</m:t>
                      </m:r>
                    </m:oMath>
                  </m:oMathPara>
                </a14:m>
                <a:endParaRPr lang="en-GB" sz="1200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73857245-B09B-EB42-ADCC-B00836173FF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06680" y="2404735"/>
                <a:ext cx="1191288" cy="276999"/>
              </a:xfrm>
              <a:prstGeom prst="rect">
                <a:avLst/>
              </a:prstGeom>
              <a:blipFill>
                <a:blip r:embed="rId20"/>
                <a:stretch>
                  <a:fillRect b="-434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ACEB91B2-FE6C-4044-A784-2E8D60CB6290}"/>
                  </a:ext>
                </a:extLst>
              </p:cNvPr>
              <p:cNvSpPr/>
              <p:nvPr/>
            </p:nvSpPr>
            <p:spPr>
              <a:xfrm>
                <a:off x="7805445" y="3228632"/>
                <a:ext cx="1191288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200" i="1" smtClean="0">
                          <a:solidFill>
                            <a:schemeClr val="accent1"/>
                          </a:solidFill>
                          <a:latin typeface="Cambria Math" charset="0"/>
                        </a:rPr>
                        <m:t>𝑆𝑖𝑐𝑘</m:t>
                      </m:r>
                      <m:r>
                        <a:rPr lang="de-DE" sz="1200" i="1">
                          <a:solidFill>
                            <a:schemeClr val="accent1"/>
                          </a:solidFill>
                          <a:latin typeface="Cambria Math" charset="0"/>
                        </a:rPr>
                        <m:t>.</m:t>
                      </m:r>
                      <m:r>
                        <a:rPr lang="de-DE" sz="1200" i="1">
                          <a:solidFill>
                            <a:schemeClr val="accent1"/>
                          </a:solidFill>
                          <a:latin typeface="Cambria Math" charset="0"/>
                        </a:rPr>
                        <m:t>𝑒𝑣𝑒</m:t>
                      </m:r>
                      <m:r>
                        <a:rPr lang="de-DE" sz="1200" b="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de-DE" sz="1200" i="1">
                          <a:solidFill>
                            <a:schemeClr val="accent1"/>
                          </a:solidFill>
                          <a:latin typeface="Cambria Math" charset="0"/>
                        </a:rPr>
                        <m:t>𝐸𝑝𝑖𝑑</m:t>
                      </m:r>
                    </m:oMath>
                  </m:oMathPara>
                </a14:m>
                <a:endParaRPr lang="en-GB" sz="1200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ACEB91B2-FE6C-4044-A784-2E8D60CB629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05445" y="3228632"/>
                <a:ext cx="1191288" cy="276999"/>
              </a:xfrm>
              <a:prstGeom prst="rect">
                <a:avLst/>
              </a:prstGeom>
              <a:blipFill>
                <a:blip r:embed="rId21"/>
                <a:stretch>
                  <a:fillRect b="-434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154EBDC1-85A6-3347-9D6D-C2B73B321F71}"/>
                  </a:ext>
                </a:extLst>
              </p:cNvPr>
              <p:cNvSpPr/>
              <p:nvPr/>
            </p:nvSpPr>
            <p:spPr>
              <a:xfrm>
                <a:off x="7049589" y="2487230"/>
                <a:ext cx="545406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200" i="1" smtClean="0">
                          <a:solidFill>
                            <a:schemeClr val="accent1"/>
                          </a:solidFill>
                          <a:latin typeface="Cambria Math" charset="0"/>
                        </a:rPr>
                        <m:t>𝐸𝑝𝑖𝑑</m:t>
                      </m:r>
                    </m:oMath>
                  </m:oMathPara>
                </a14:m>
                <a:endParaRPr lang="en-GB" sz="1200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154EBDC1-85A6-3347-9D6D-C2B73B321F7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49589" y="2487230"/>
                <a:ext cx="545406" cy="276999"/>
              </a:xfrm>
              <a:prstGeom prst="rect">
                <a:avLst/>
              </a:prstGeom>
              <a:blipFill>
                <a:blip r:embed="rId22"/>
                <a:stretch>
                  <a:fillRect b="-434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6722D32A-7359-7643-87BB-2C03980059A4}"/>
                  </a:ext>
                </a:extLst>
              </p:cNvPr>
              <p:cNvSpPr/>
              <p:nvPr/>
            </p:nvSpPr>
            <p:spPr>
              <a:xfrm>
                <a:off x="6696566" y="4371202"/>
                <a:ext cx="545406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200" i="1" smtClean="0">
                          <a:solidFill>
                            <a:schemeClr val="accent1"/>
                          </a:solidFill>
                          <a:latin typeface="Cambria Math" charset="0"/>
                        </a:rPr>
                        <m:t>𝐸𝑝𝑖𝑑</m:t>
                      </m:r>
                    </m:oMath>
                  </m:oMathPara>
                </a14:m>
                <a:endParaRPr lang="en-GB" sz="1200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6722D32A-7359-7643-87BB-2C03980059A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96566" y="4371202"/>
                <a:ext cx="545406" cy="276999"/>
              </a:xfrm>
              <a:prstGeom prst="rect">
                <a:avLst/>
              </a:prstGeom>
              <a:blipFill>
                <a:blip r:embed="rId23"/>
                <a:stretch>
                  <a:fillRect b="-434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3745AE74-829F-654E-8095-55FBEF385F5B}"/>
                  </a:ext>
                </a:extLst>
              </p:cNvPr>
              <p:cNvSpPr/>
              <p:nvPr/>
            </p:nvSpPr>
            <p:spPr>
              <a:xfrm>
                <a:off x="6770121" y="4579147"/>
                <a:ext cx="929100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20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𝐸𝑝𝑖𝑑</m:t>
                      </m:r>
                    </m:oMath>
                  </m:oMathPara>
                </a14:m>
                <a:endParaRPr lang="de-DE" sz="1200" dirty="0">
                  <a:solidFill>
                    <a:schemeClr val="accent1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200" i="1" smtClean="0">
                          <a:solidFill>
                            <a:schemeClr val="accent1"/>
                          </a:solidFill>
                          <a:latin typeface="Cambria Math" charset="0"/>
                        </a:rPr>
                        <m:t>𝑁𝑎𝑡</m:t>
                      </m:r>
                      <m:r>
                        <a:rPr lang="de-DE" sz="1200" i="1">
                          <a:solidFill>
                            <a:schemeClr val="accent1"/>
                          </a:solidFill>
                          <a:latin typeface="Cambria Math" charset="0"/>
                        </a:rPr>
                        <m:t>.</m:t>
                      </m:r>
                      <m:r>
                        <a:rPr lang="de-DE" sz="1200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𝑓𝑙𝑜𝑜𝑑</m:t>
                      </m:r>
                    </m:oMath>
                  </m:oMathPara>
                </a14:m>
                <a:endParaRPr lang="de-DE" sz="1200" i="1" dirty="0">
                  <a:solidFill>
                    <a:schemeClr val="accent1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3745AE74-829F-654E-8095-55FBEF385F5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70121" y="4579147"/>
                <a:ext cx="929100" cy="461665"/>
              </a:xfrm>
              <a:prstGeom prst="rect">
                <a:avLst/>
              </a:prstGeom>
              <a:blipFill>
                <a:blip r:embed="rId24"/>
                <a:stretch>
                  <a:fillRect b="-270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35761426-1DE5-E84C-87F5-8D26E03BC631}"/>
              </a:ext>
            </a:extLst>
          </p:cNvPr>
          <p:cNvCxnSpPr>
            <a:stCxn id="41" idx="0"/>
          </p:cNvCxnSpPr>
          <p:nvPr/>
        </p:nvCxnSpPr>
        <p:spPr>
          <a:xfrm flipV="1">
            <a:off x="7234671" y="4347611"/>
            <a:ext cx="251979" cy="231536"/>
          </a:xfrm>
          <a:prstGeom prst="straightConnector1">
            <a:avLst/>
          </a:prstGeom>
          <a:ln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DD4DDCE5-7740-524A-B783-7F1C2BED2627}"/>
                  </a:ext>
                </a:extLst>
              </p:cNvPr>
              <p:cNvSpPr/>
              <p:nvPr/>
            </p:nvSpPr>
            <p:spPr>
              <a:xfrm>
                <a:off x="7638876" y="4794882"/>
                <a:ext cx="929100" cy="6463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20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𝐸𝑝𝑖𝑑</m:t>
                      </m:r>
                    </m:oMath>
                  </m:oMathPara>
                </a14:m>
                <a:endParaRPr lang="de-DE" sz="1200" i="1" dirty="0">
                  <a:solidFill>
                    <a:schemeClr val="accent1"/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200" i="1">
                          <a:solidFill>
                            <a:schemeClr val="accent1"/>
                          </a:solidFill>
                          <a:latin typeface="Cambria Math" charset="0"/>
                        </a:rPr>
                        <m:t>𝑁𝑎𝑡</m:t>
                      </m:r>
                      <m:r>
                        <a:rPr lang="de-DE" sz="1200" i="1">
                          <a:solidFill>
                            <a:schemeClr val="accent1"/>
                          </a:solidFill>
                          <a:latin typeface="Cambria Math" charset="0"/>
                        </a:rPr>
                        <m:t>.</m:t>
                      </m:r>
                      <m:r>
                        <a:rPr lang="de-DE" sz="1200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de-DE" sz="1200" b="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𝑖𝑟𝑒</m:t>
                      </m:r>
                    </m:oMath>
                  </m:oMathPara>
                </a14:m>
                <a:endParaRPr lang="de-DE" sz="1200" b="0" i="1" dirty="0">
                  <a:solidFill>
                    <a:schemeClr val="accent1"/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200" i="1">
                          <a:solidFill>
                            <a:schemeClr val="accent1"/>
                          </a:solidFill>
                          <a:latin typeface="Cambria Math" charset="0"/>
                        </a:rPr>
                        <m:t>𝑁𝑎𝑡</m:t>
                      </m:r>
                      <m:r>
                        <a:rPr lang="de-DE" sz="1200" i="1">
                          <a:solidFill>
                            <a:schemeClr val="accent1"/>
                          </a:solidFill>
                          <a:latin typeface="Cambria Math" charset="0"/>
                        </a:rPr>
                        <m:t>.</m:t>
                      </m:r>
                      <m:r>
                        <a:rPr lang="de-DE" sz="1200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𝑓𝑙𝑜𝑜𝑑</m:t>
                      </m:r>
                    </m:oMath>
                  </m:oMathPara>
                </a14:m>
                <a:endParaRPr lang="de-DE" sz="1200" i="1" dirty="0">
                  <a:solidFill>
                    <a:schemeClr val="accent1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DD4DDCE5-7740-524A-B783-7F1C2BED262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38876" y="4794882"/>
                <a:ext cx="929100" cy="646331"/>
              </a:xfrm>
              <a:prstGeom prst="rect">
                <a:avLst/>
              </a:prstGeom>
              <a:blipFill>
                <a:blip r:embed="rId25"/>
                <a:stretch>
                  <a:fillRect b="-392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AD103E3B-3A2F-BF45-A8AC-5A71C305D9FD}"/>
                  </a:ext>
                </a:extLst>
              </p:cNvPr>
              <p:cNvSpPr/>
              <p:nvPr/>
            </p:nvSpPr>
            <p:spPr>
              <a:xfrm>
                <a:off x="7768279" y="3914018"/>
                <a:ext cx="929100" cy="6463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20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𝐸𝑝𝑖𝑑</m:t>
                      </m:r>
                    </m:oMath>
                  </m:oMathPara>
                </a14:m>
                <a:endParaRPr lang="de-DE" sz="1200" i="1" dirty="0">
                  <a:solidFill>
                    <a:schemeClr val="accent1"/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200" i="1">
                          <a:solidFill>
                            <a:schemeClr val="accent1"/>
                          </a:solidFill>
                          <a:latin typeface="Cambria Math" charset="0"/>
                        </a:rPr>
                        <m:t>𝑁𝑎𝑡</m:t>
                      </m:r>
                      <m:r>
                        <a:rPr lang="de-DE" sz="1200" i="1">
                          <a:solidFill>
                            <a:schemeClr val="accent1"/>
                          </a:solidFill>
                          <a:latin typeface="Cambria Math" charset="0"/>
                        </a:rPr>
                        <m:t>.</m:t>
                      </m:r>
                      <m:r>
                        <a:rPr lang="de-DE" sz="1200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de-DE" sz="1200" b="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𝑖𝑟𝑒</m:t>
                      </m:r>
                    </m:oMath>
                  </m:oMathPara>
                </a14:m>
                <a:endParaRPr lang="de-DE" sz="1200" b="0" i="1" dirty="0">
                  <a:solidFill>
                    <a:schemeClr val="accent1"/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200" i="1">
                          <a:solidFill>
                            <a:schemeClr val="accent1"/>
                          </a:solidFill>
                          <a:latin typeface="Cambria Math" charset="0"/>
                        </a:rPr>
                        <m:t>𝑁𝑎𝑡</m:t>
                      </m:r>
                      <m:r>
                        <a:rPr lang="de-DE" sz="1200" i="1">
                          <a:solidFill>
                            <a:schemeClr val="accent1"/>
                          </a:solidFill>
                          <a:latin typeface="Cambria Math" charset="0"/>
                        </a:rPr>
                        <m:t>.</m:t>
                      </m:r>
                      <m:r>
                        <a:rPr lang="de-DE" sz="1200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𝑓𝑙𝑜𝑜𝑑</m:t>
                      </m:r>
                    </m:oMath>
                  </m:oMathPara>
                </a14:m>
                <a:endParaRPr lang="de-DE" sz="1200" i="1" dirty="0">
                  <a:solidFill>
                    <a:schemeClr val="accent1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AD103E3B-3A2F-BF45-A8AC-5A71C305D9F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68279" y="3914018"/>
                <a:ext cx="929100" cy="646331"/>
              </a:xfrm>
              <a:prstGeom prst="rect">
                <a:avLst/>
              </a:prstGeom>
              <a:blipFill>
                <a:blip r:embed="rId26"/>
                <a:stretch>
                  <a:fillRect b="-192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06702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452565-188D-2F44-ADC2-2E39534EBC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Dtree with Repeating Structures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78CCF50-FA07-3445-9261-413D769DDF8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GB" dirty="0"/>
                  <a:t>Decomposition of </a:t>
                </a:r>
                <a14:m>
                  <m:oMath xmlns:m="http://schemas.openxmlformats.org/officeDocument/2006/math">
                    <m:r>
                      <a:rPr lang="de-DE" b="0" i="1" dirty="0" smtClean="0">
                        <a:latin typeface="Cambria Math" panose="02040503050406030204" pitchFamily="18" charset="0"/>
                      </a:rPr>
                      <m:t>𝑔𝑟</m:t>
                    </m:r>
                    <m:d>
                      <m:dPr>
                        <m:ctrlPr>
                          <a:rPr lang="de-DE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 dirty="0" smtClean="0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</m:d>
                  </m:oMath>
                </a14:m>
                <a:endParaRPr lang="en-GB" dirty="0"/>
              </a:p>
              <a:p>
                <a:pPr lvl="1"/>
                <a:r>
                  <a:rPr lang="en-GB" dirty="0"/>
                  <a:t>Duplicated subtrees where lifted summing out applies</a:t>
                </a:r>
                <a:br>
                  <a:rPr lang="en-GB" dirty="0"/>
                </a:br>
                <a:r>
                  <a:rPr lang="en-GB" dirty="0"/>
                  <a:t>➝ in FO dtree: represent only once!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78CCF50-FA07-3445-9261-413D769DDF8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447" t="-176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8942B3-AA0B-E345-9102-7FE23103E1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111</a:t>
            </a:fld>
            <a:endParaRPr lang="en-GB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C891FF6-04AC-394E-A181-BEE7630C1175}"/>
              </a:ext>
            </a:extLst>
          </p:cNvPr>
          <p:cNvCxnSpPr>
            <a:cxnSpLocks/>
          </p:cNvCxnSpPr>
          <p:nvPr/>
        </p:nvCxnSpPr>
        <p:spPr>
          <a:xfrm flipH="1" flipV="1">
            <a:off x="2680723" y="4853853"/>
            <a:ext cx="372" cy="453914"/>
          </a:xfrm>
          <a:prstGeom prst="line">
            <a:avLst/>
          </a:prstGeom>
          <a:ln w="12700"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oup 5">
            <a:extLst>
              <a:ext uri="{FF2B5EF4-FFF2-40B4-BE49-F238E27FC236}">
                <a16:creationId xmlns:a16="http://schemas.microsoft.com/office/drawing/2014/main" id="{9F5C308A-0582-F649-B41B-E8D580E748A5}"/>
              </a:ext>
            </a:extLst>
          </p:cNvPr>
          <p:cNvGrpSpPr/>
          <p:nvPr/>
        </p:nvGrpSpPr>
        <p:grpSpPr>
          <a:xfrm>
            <a:off x="5493134" y="4853853"/>
            <a:ext cx="2177026" cy="1649598"/>
            <a:chOff x="6998741" y="3641584"/>
            <a:chExt cx="2177026" cy="164959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Rectangle 6">
                  <a:extLst>
                    <a:ext uri="{FF2B5EF4-FFF2-40B4-BE49-F238E27FC236}">
                      <a16:creationId xmlns:a16="http://schemas.microsoft.com/office/drawing/2014/main" id="{28B91138-0CD3-214B-BFF5-C6CE053D5745}"/>
                    </a:ext>
                  </a:extLst>
                </p:cNvPr>
                <p:cNvSpPr/>
                <p:nvPr/>
              </p:nvSpPr>
              <p:spPr>
                <a:xfrm>
                  <a:off x="8695123" y="4916883"/>
                  <a:ext cx="480644" cy="37247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i="1">
                                <a:latin typeface="Cambria Math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de-DE" i="1">
                                <a:latin typeface="Cambria Math" charset="0"/>
                              </a:rPr>
                              <m:t>2</m:t>
                            </m:r>
                          </m:sub>
                          <m:sup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p>
                        </m:sSubSup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7" name="Rectangle 6">
                  <a:extLst>
                    <a:ext uri="{FF2B5EF4-FFF2-40B4-BE49-F238E27FC236}">
                      <a16:creationId xmlns:a16="http://schemas.microsoft.com/office/drawing/2014/main" id="{FEE23F6A-6291-154D-972B-D68741042C6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695123" y="4916883"/>
                  <a:ext cx="480644" cy="372474"/>
                </a:xfrm>
                <a:prstGeom prst="rect">
                  <a:avLst/>
                </a:prstGeom>
                <a:blipFill>
                  <a:blip r:embed="rId4"/>
                  <a:stretch>
                    <a:fillRect b="-13333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Rectangle 7">
                  <a:extLst>
                    <a:ext uri="{FF2B5EF4-FFF2-40B4-BE49-F238E27FC236}">
                      <a16:creationId xmlns:a16="http://schemas.microsoft.com/office/drawing/2014/main" id="{C7CBAF59-4240-2447-A0D3-EFFF31C8627F}"/>
                    </a:ext>
                  </a:extLst>
                </p:cNvPr>
                <p:cNvSpPr/>
                <p:nvPr/>
              </p:nvSpPr>
              <p:spPr>
                <a:xfrm>
                  <a:off x="7826017" y="4917297"/>
                  <a:ext cx="480644" cy="37388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i="1">
                                <a:latin typeface="Cambria Math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de-DE" i="1">
                                <a:latin typeface="Cambria Math" charset="0"/>
                              </a:rPr>
                              <m:t>3</m:t>
                            </m:r>
                          </m:sub>
                          <m:sup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p>
                        </m:sSubSup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8" name="Rectangle 7">
                  <a:extLst>
                    <a:ext uri="{FF2B5EF4-FFF2-40B4-BE49-F238E27FC236}">
                      <a16:creationId xmlns:a16="http://schemas.microsoft.com/office/drawing/2014/main" id="{B1CE7577-6E34-5B48-AE67-DD40196DEF1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826017" y="4917297"/>
                  <a:ext cx="480644" cy="373885"/>
                </a:xfrm>
                <a:prstGeom prst="rect">
                  <a:avLst/>
                </a:prstGeom>
                <a:blipFill>
                  <a:blip r:embed="rId5"/>
                  <a:stretch>
                    <a:fillRect b="-13333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Rectangle 8">
                  <a:extLst>
                    <a:ext uri="{FF2B5EF4-FFF2-40B4-BE49-F238E27FC236}">
                      <a16:creationId xmlns:a16="http://schemas.microsoft.com/office/drawing/2014/main" id="{1744ABA2-5C12-4F42-8EF2-237CACC1B215}"/>
                    </a:ext>
                  </a:extLst>
                </p:cNvPr>
                <p:cNvSpPr/>
                <p:nvPr/>
              </p:nvSpPr>
              <p:spPr>
                <a:xfrm>
                  <a:off x="6998741" y="4914896"/>
                  <a:ext cx="485582" cy="37446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i="1">
                                <a:latin typeface="Cambria Math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de-DE" i="1">
                                <a:latin typeface="Cambria Math" charset="0"/>
                              </a:rPr>
                              <m:t>3</m:t>
                            </m:r>
                          </m:sub>
                          <m:sup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9" name="Rectangle 8">
                  <a:extLst>
                    <a:ext uri="{FF2B5EF4-FFF2-40B4-BE49-F238E27FC236}">
                      <a16:creationId xmlns:a16="http://schemas.microsoft.com/office/drawing/2014/main" id="{ED292C3A-83B2-CB44-9A79-1452F519792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98741" y="4914896"/>
                  <a:ext cx="485582" cy="374461"/>
                </a:xfrm>
                <a:prstGeom prst="rect">
                  <a:avLst/>
                </a:prstGeom>
                <a:blipFill>
                  <a:blip r:embed="rId6"/>
                  <a:stretch>
                    <a:fillRect b="-12903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A24E667D-7BE6-774D-AE16-B31FA2739958}"/>
                </a:ext>
              </a:extLst>
            </p:cNvPr>
            <p:cNvCxnSpPr>
              <a:cxnSpLocks/>
            </p:cNvCxnSpPr>
            <p:nvPr/>
          </p:nvCxnSpPr>
          <p:spPr>
            <a:xfrm rot="5400000" flipH="1" flipV="1">
              <a:off x="8755446" y="4743699"/>
              <a:ext cx="360000" cy="1"/>
            </a:xfrm>
            <a:prstGeom prst="line">
              <a:avLst/>
            </a:prstGeom>
            <a:ln w="12700">
              <a:solidFill>
                <a:schemeClr val="tx1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7D226338-1398-C149-AF10-577A8399AA9D}"/>
                </a:ext>
              </a:extLst>
            </p:cNvPr>
            <p:cNvCxnSpPr>
              <a:cxnSpLocks/>
            </p:cNvCxnSpPr>
            <p:nvPr/>
          </p:nvCxnSpPr>
          <p:spPr>
            <a:xfrm rot="5400000" flipH="1" flipV="1">
              <a:off x="7880588" y="4720618"/>
              <a:ext cx="360000" cy="1"/>
            </a:xfrm>
            <a:prstGeom prst="line">
              <a:avLst/>
            </a:prstGeom>
            <a:ln w="12700">
              <a:solidFill>
                <a:schemeClr val="tx1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D5C7B334-8F4C-FD44-A0B2-D7EB0161579F}"/>
                </a:ext>
              </a:extLst>
            </p:cNvPr>
            <p:cNvCxnSpPr>
              <a:cxnSpLocks/>
            </p:cNvCxnSpPr>
            <p:nvPr/>
          </p:nvCxnSpPr>
          <p:spPr>
            <a:xfrm rot="5400000" flipH="1" flipV="1">
              <a:off x="7061533" y="4743698"/>
              <a:ext cx="360000" cy="1"/>
            </a:xfrm>
            <a:prstGeom prst="line">
              <a:avLst/>
            </a:prstGeom>
            <a:ln w="12700">
              <a:solidFill>
                <a:schemeClr val="tx1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A1064C8E-93CE-CA4A-984C-08D330343EEB}"/>
                </a:ext>
              </a:extLst>
            </p:cNvPr>
            <p:cNvGrpSpPr/>
            <p:nvPr/>
          </p:nvGrpSpPr>
          <p:grpSpPr>
            <a:xfrm rot="5400000">
              <a:off x="7634174" y="3251269"/>
              <a:ext cx="918974" cy="1699604"/>
              <a:chOff x="3924816" y="1973576"/>
              <a:chExt cx="918974" cy="1699604"/>
            </a:xfrm>
          </p:grpSpPr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16EF47C3-0C44-8E42-959B-19A3C464F95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924816" y="1973576"/>
                <a:ext cx="918974" cy="894188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36FEBC41-1C91-A64B-A9E5-BD561E7D864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3924816" y="2850700"/>
                <a:ext cx="907484" cy="82248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78D9221D-8F77-DD4F-A679-BD72B9FCBFC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924817" y="2862166"/>
                <a:ext cx="899388" cy="1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05FFE204-9B59-4444-99FC-BC17C566853E}"/>
              </a:ext>
            </a:extLst>
          </p:cNvPr>
          <p:cNvCxnSpPr>
            <a:cxnSpLocks/>
          </p:cNvCxnSpPr>
          <p:nvPr/>
        </p:nvCxnSpPr>
        <p:spPr>
          <a:xfrm flipH="1" flipV="1">
            <a:off x="4604010" y="3858772"/>
            <a:ext cx="1948391" cy="1001018"/>
          </a:xfrm>
          <a:prstGeom prst="line">
            <a:avLst/>
          </a:prstGeom>
          <a:ln w="12700">
            <a:solidFill>
              <a:schemeClr val="tx1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830778B-D741-2046-87BE-196A52367244}"/>
              </a:ext>
            </a:extLst>
          </p:cNvPr>
          <p:cNvCxnSpPr>
            <a:cxnSpLocks/>
          </p:cNvCxnSpPr>
          <p:nvPr/>
        </p:nvCxnSpPr>
        <p:spPr>
          <a:xfrm flipV="1">
            <a:off x="2681454" y="3858772"/>
            <a:ext cx="1925739" cy="986927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9879013A-6084-E142-8B3C-BDF8D8516BB5}"/>
                  </a:ext>
                </a:extLst>
              </p:cNvPr>
              <p:cNvSpPr/>
              <p:nvPr/>
            </p:nvSpPr>
            <p:spPr>
              <a:xfrm>
                <a:off x="7368473" y="5484338"/>
                <a:ext cx="981614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20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𝑇𝑟𝑎𝑣𝑒𝑙</m:t>
                      </m:r>
                      <m:r>
                        <a:rPr lang="de-DE" sz="1200" i="1">
                          <a:solidFill>
                            <a:srgbClr val="C00000"/>
                          </a:solidFill>
                          <a:latin typeface="Cambria Math" charset="0"/>
                        </a:rPr>
                        <m:t>.</m:t>
                      </m:r>
                      <m:r>
                        <a:rPr lang="de-DE" sz="1200" i="1">
                          <a:solidFill>
                            <a:srgbClr val="C00000"/>
                          </a:solidFill>
                          <a:latin typeface="Cambria Math" charset="0"/>
                        </a:rPr>
                        <m:t>𝑒𝑣𝑒</m:t>
                      </m:r>
                    </m:oMath>
                  </m:oMathPara>
                </a14:m>
                <a:endParaRPr lang="en-GB" sz="12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9879013A-6084-E142-8B3C-BDF8D8516BB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68473" y="5484338"/>
                <a:ext cx="981614" cy="276999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7CC8298B-1E5B-564F-9495-0401FE2BA58E}"/>
                  </a:ext>
                </a:extLst>
              </p:cNvPr>
              <p:cNvSpPr/>
              <p:nvPr/>
            </p:nvSpPr>
            <p:spPr>
              <a:xfrm>
                <a:off x="6020628" y="5448553"/>
                <a:ext cx="1164486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200" i="1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𝑇𝑟𝑒𝑎𝑡</m:t>
                      </m:r>
                      <m:r>
                        <a:rPr lang="de-DE" sz="1200" i="1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.</m:t>
                      </m:r>
                      <m:r>
                        <a:rPr lang="de-DE" sz="1200" i="1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𝑒𝑣𝑒</m:t>
                      </m:r>
                      <m:r>
                        <a:rPr lang="de-DE" sz="1200" i="1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.</m:t>
                      </m:r>
                      <m:sSub>
                        <m:sSubPr>
                          <m:ctrlPr>
                            <a:rPr lang="de-DE" sz="12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2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de-DE" sz="1200" i="1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GB" sz="12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7CC8298B-1E5B-564F-9495-0401FE2BA58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20628" y="5448553"/>
                <a:ext cx="1164486" cy="276999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D57610F6-B2D1-254E-9BDF-E0C63EBC65FF}"/>
                  </a:ext>
                </a:extLst>
              </p:cNvPr>
              <p:cNvSpPr/>
              <p:nvPr/>
            </p:nvSpPr>
            <p:spPr>
              <a:xfrm>
                <a:off x="4731518" y="5457137"/>
                <a:ext cx="1168076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200" i="1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𝑇𝑟𝑒𝑎𝑡</m:t>
                      </m:r>
                      <m:r>
                        <a:rPr lang="de-DE" sz="1200" i="1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.</m:t>
                      </m:r>
                      <m:r>
                        <a:rPr lang="de-DE" sz="1200" i="1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𝑒𝑣𝑒</m:t>
                      </m:r>
                      <m:r>
                        <a:rPr lang="de-DE" sz="1200" i="1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.</m:t>
                      </m:r>
                      <m:sSub>
                        <m:sSubPr>
                          <m:ctrlPr>
                            <a:rPr lang="de-DE" sz="12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2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de-DE" sz="1200" i="1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GB" sz="12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D57610F6-B2D1-254E-9BDF-E0C63EBC65F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31518" y="5457137"/>
                <a:ext cx="1168076" cy="276999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34CE626A-899A-9C4B-A0E2-6796B3183465}"/>
                  </a:ext>
                </a:extLst>
              </p:cNvPr>
              <p:cNvSpPr/>
              <p:nvPr/>
            </p:nvSpPr>
            <p:spPr>
              <a:xfrm>
                <a:off x="6530108" y="4599469"/>
                <a:ext cx="808106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200" i="1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𝑆𝑖𝑐𝑘</m:t>
                      </m:r>
                      <m:r>
                        <a:rPr lang="de-DE" sz="1200" i="1">
                          <a:solidFill>
                            <a:srgbClr val="C00000"/>
                          </a:solidFill>
                          <a:latin typeface="Cambria Math" charset="0"/>
                        </a:rPr>
                        <m:t>.</m:t>
                      </m:r>
                      <m:r>
                        <a:rPr lang="de-DE" sz="1200" i="1">
                          <a:solidFill>
                            <a:srgbClr val="C00000"/>
                          </a:solidFill>
                          <a:latin typeface="Cambria Math" charset="0"/>
                        </a:rPr>
                        <m:t>𝑒𝑣𝑒</m:t>
                      </m:r>
                    </m:oMath>
                  </m:oMathPara>
                </a14:m>
                <a:endParaRPr lang="en-GB" sz="12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34CE626A-899A-9C4B-A0E2-6796B318346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30108" y="4599469"/>
                <a:ext cx="808106" cy="276999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AC9E2F66-0C43-DC46-B729-CF9A117B6F9C}"/>
                  </a:ext>
                </a:extLst>
              </p:cNvPr>
              <p:cNvSpPr/>
              <p:nvPr/>
            </p:nvSpPr>
            <p:spPr>
              <a:xfrm>
                <a:off x="1904369" y="5046758"/>
                <a:ext cx="826637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200" i="1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𝑁𝑎𝑡</m:t>
                      </m:r>
                      <m:r>
                        <a:rPr lang="de-DE" sz="1200" i="1">
                          <a:solidFill>
                            <a:srgbClr val="C00000"/>
                          </a:solidFill>
                          <a:latin typeface="Cambria Math" charset="0"/>
                        </a:rPr>
                        <m:t>.</m:t>
                      </m:r>
                      <m:r>
                        <a:rPr lang="de-DE" sz="1200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𝑓𝑖𝑟𝑒</m:t>
                      </m:r>
                    </m:oMath>
                  </m:oMathPara>
                </a14:m>
                <a:endParaRPr lang="en-GB" sz="12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AC9E2F66-0C43-DC46-B729-CF9A117B6F9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04369" y="5046758"/>
                <a:ext cx="826637" cy="276999"/>
              </a:xfrm>
              <a:prstGeom prst="rect">
                <a:avLst/>
              </a:prstGeom>
              <a:blipFill>
                <a:blip r:embed="rId11"/>
                <a:stretch>
                  <a:fillRect b="-434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6F624581-0F19-F64B-A565-5D2952773A89}"/>
                  </a:ext>
                </a:extLst>
              </p:cNvPr>
              <p:cNvSpPr/>
              <p:nvPr/>
            </p:nvSpPr>
            <p:spPr>
              <a:xfrm>
                <a:off x="2093054" y="4498156"/>
                <a:ext cx="930704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200" i="1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𝑁𝑎𝑡</m:t>
                      </m:r>
                      <m:r>
                        <a:rPr lang="de-DE" sz="1200" i="1">
                          <a:solidFill>
                            <a:srgbClr val="C00000"/>
                          </a:solidFill>
                          <a:latin typeface="Cambria Math" charset="0"/>
                        </a:rPr>
                        <m:t>.</m:t>
                      </m:r>
                      <m:r>
                        <a:rPr lang="de-DE" sz="1200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𝑓𝑙𝑜𝑜𝑑</m:t>
                      </m:r>
                    </m:oMath>
                  </m:oMathPara>
                </a14:m>
                <a:endParaRPr lang="en-GB" sz="12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6F624581-0F19-F64B-A565-5D2952773A8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93054" y="4498156"/>
                <a:ext cx="930704" cy="276999"/>
              </a:xfrm>
              <a:prstGeom prst="rect">
                <a:avLst/>
              </a:prstGeom>
              <a:blipFill>
                <a:blip r:embed="rId12"/>
                <a:stretch>
                  <a:fillRect b="-434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D279E39E-DFC2-9E4B-92A1-E767EE0623EB}"/>
                  </a:ext>
                </a:extLst>
              </p:cNvPr>
              <p:cNvSpPr/>
              <p:nvPr/>
            </p:nvSpPr>
            <p:spPr>
              <a:xfrm>
                <a:off x="4116173" y="3657713"/>
                <a:ext cx="545406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200" i="1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𝐸𝑝𝑖𝑑</m:t>
                      </m:r>
                    </m:oMath>
                  </m:oMathPara>
                </a14:m>
                <a:endParaRPr lang="en-GB" sz="12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D279E39E-DFC2-9E4B-92A1-E767EE0623E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16173" y="3657713"/>
                <a:ext cx="545406" cy="276999"/>
              </a:xfrm>
              <a:prstGeom prst="rect">
                <a:avLst/>
              </a:prstGeom>
              <a:blipFill>
                <a:blip r:embed="rId13"/>
                <a:stretch>
                  <a:fillRect b="-454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A034ADF7-0193-A942-B463-01D5B6F2E5C7}"/>
                  </a:ext>
                </a:extLst>
              </p:cNvPr>
              <p:cNvSpPr/>
              <p:nvPr/>
            </p:nvSpPr>
            <p:spPr>
              <a:xfrm>
                <a:off x="7410530" y="5703297"/>
                <a:ext cx="1191288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200" i="1" smtClean="0">
                          <a:solidFill>
                            <a:schemeClr val="accent1"/>
                          </a:solidFill>
                          <a:latin typeface="Cambria Math" charset="0"/>
                        </a:rPr>
                        <m:t>𝑆𝑖𝑐𝑘</m:t>
                      </m:r>
                      <m:r>
                        <a:rPr lang="de-DE" sz="1200" i="1">
                          <a:solidFill>
                            <a:schemeClr val="accent1"/>
                          </a:solidFill>
                          <a:latin typeface="Cambria Math" charset="0"/>
                        </a:rPr>
                        <m:t>.</m:t>
                      </m:r>
                      <m:r>
                        <a:rPr lang="de-DE" sz="1200" i="1">
                          <a:solidFill>
                            <a:schemeClr val="accent1"/>
                          </a:solidFill>
                          <a:latin typeface="Cambria Math" charset="0"/>
                        </a:rPr>
                        <m:t>𝑒𝑣𝑒</m:t>
                      </m:r>
                      <m:r>
                        <a:rPr lang="de-DE" sz="1200" b="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de-DE" sz="1200" i="1">
                          <a:solidFill>
                            <a:schemeClr val="accent1"/>
                          </a:solidFill>
                          <a:latin typeface="Cambria Math" charset="0"/>
                        </a:rPr>
                        <m:t>𝐸𝑝𝑖𝑑</m:t>
                      </m:r>
                    </m:oMath>
                  </m:oMathPara>
                </a14:m>
                <a:endParaRPr lang="en-GB" sz="1200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A034ADF7-0193-A942-B463-01D5B6F2E5C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10530" y="5703297"/>
                <a:ext cx="1191288" cy="276999"/>
              </a:xfrm>
              <a:prstGeom prst="rect">
                <a:avLst/>
              </a:prstGeom>
              <a:blipFill>
                <a:blip r:embed="rId14"/>
                <a:stretch>
                  <a:fillRect b="-434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2E5F28EA-BE8C-B749-A632-D37821D54D94}"/>
                  </a:ext>
                </a:extLst>
              </p:cNvPr>
              <p:cNvSpPr/>
              <p:nvPr/>
            </p:nvSpPr>
            <p:spPr>
              <a:xfrm>
                <a:off x="6055330" y="5770524"/>
                <a:ext cx="1191288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200" i="1" smtClean="0">
                          <a:solidFill>
                            <a:schemeClr val="accent1"/>
                          </a:solidFill>
                          <a:latin typeface="Cambria Math" charset="0"/>
                        </a:rPr>
                        <m:t>𝑆𝑖𝑐𝑘</m:t>
                      </m:r>
                      <m:r>
                        <a:rPr lang="de-DE" sz="1200" i="1">
                          <a:solidFill>
                            <a:schemeClr val="accent1"/>
                          </a:solidFill>
                          <a:latin typeface="Cambria Math" charset="0"/>
                        </a:rPr>
                        <m:t>.</m:t>
                      </m:r>
                      <m:r>
                        <a:rPr lang="de-DE" sz="1200" i="1">
                          <a:solidFill>
                            <a:schemeClr val="accent1"/>
                          </a:solidFill>
                          <a:latin typeface="Cambria Math" charset="0"/>
                        </a:rPr>
                        <m:t>𝑒𝑣𝑒</m:t>
                      </m:r>
                      <m:r>
                        <a:rPr lang="de-DE" sz="1200" b="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de-DE" sz="1200" i="1">
                          <a:solidFill>
                            <a:schemeClr val="accent1"/>
                          </a:solidFill>
                          <a:latin typeface="Cambria Math" charset="0"/>
                        </a:rPr>
                        <m:t>𝐸𝑝𝑖𝑑</m:t>
                      </m:r>
                    </m:oMath>
                  </m:oMathPara>
                </a14:m>
                <a:endParaRPr lang="en-GB" sz="1200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2E5F28EA-BE8C-B749-A632-D37821D54D9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55330" y="5770524"/>
                <a:ext cx="1191288" cy="276999"/>
              </a:xfrm>
              <a:prstGeom prst="rect">
                <a:avLst/>
              </a:prstGeom>
              <a:blipFill>
                <a:blip r:embed="rId15"/>
                <a:stretch>
                  <a:fillRect b="-434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AEFF0AF1-6376-144A-ABB3-D7D8AD07D5C1}"/>
                  </a:ext>
                </a:extLst>
              </p:cNvPr>
              <p:cNvSpPr/>
              <p:nvPr/>
            </p:nvSpPr>
            <p:spPr>
              <a:xfrm>
                <a:off x="4661579" y="5770308"/>
                <a:ext cx="1191288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200" i="1" smtClean="0">
                          <a:solidFill>
                            <a:schemeClr val="accent1"/>
                          </a:solidFill>
                          <a:latin typeface="Cambria Math" charset="0"/>
                        </a:rPr>
                        <m:t>𝑆𝑖𝑐𝑘</m:t>
                      </m:r>
                      <m:r>
                        <a:rPr lang="de-DE" sz="1200" i="1">
                          <a:solidFill>
                            <a:schemeClr val="accent1"/>
                          </a:solidFill>
                          <a:latin typeface="Cambria Math" charset="0"/>
                        </a:rPr>
                        <m:t>.</m:t>
                      </m:r>
                      <m:r>
                        <a:rPr lang="de-DE" sz="1200" i="1">
                          <a:solidFill>
                            <a:schemeClr val="accent1"/>
                          </a:solidFill>
                          <a:latin typeface="Cambria Math" charset="0"/>
                        </a:rPr>
                        <m:t>𝑒𝑣𝑒</m:t>
                      </m:r>
                      <m:r>
                        <a:rPr lang="de-DE" sz="1200" b="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de-DE" sz="1200" i="1">
                          <a:solidFill>
                            <a:schemeClr val="accent1"/>
                          </a:solidFill>
                          <a:latin typeface="Cambria Math" charset="0"/>
                        </a:rPr>
                        <m:t>𝐸𝑝𝑖𝑑</m:t>
                      </m:r>
                    </m:oMath>
                  </m:oMathPara>
                </a14:m>
                <a:endParaRPr lang="en-GB" sz="1200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AEFF0AF1-6376-144A-ABB3-D7D8AD07D5C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61579" y="5770308"/>
                <a:ext cx="1191288" cy="276999"/>
              </a:xfrm>
              <a:prstGeom prst="rect">
                <a:avLst/>
              </a:prstGeom>
              <a:blipFill>
                <a:blip r:embed="rId16"/>
                <a:stretch>
                  <a:fillRect b="-434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91ABE52E-6A15-A742-81DD-7821F96A330C}"/>
                  </a:ext>
                </a:extLst>
              </p:cNvPr>
              <p:cNvSpPr/>
              <p:nvPr/>
            </p:nvSpPr>
            <p:spPr>
              <a:xfrm>
                <a:off x="6597050" y="4777631"/>
                <a:ext cx="545406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200" i="1" smtClean="0">
                          <a:solidFill>
                            <a:schemeClr val="accent1"/>
                          </a:solidFill>
                          <a:latin typeface="Cambria Math" charset="0"/>
                        </a:rPr>
                        <m:t>𝐸𝑝𝑖𝑑</m:t>
                      </m:r>
                    </m:oMath>
                  </m:oMathPara>
                </a14:m>
                <a:endParaRPr lang="en-GB" sz="1200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91ABE52E-6A15-A742-81DD-7821F96A330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97050" y="4777631"/>
                <a:ext cx="545406" cy="276999"/>
              </a:xfrm>
              <a:prstGeom prst="rect">
                <a:avLst/>
              </a:prstGeom>
              <a:blipFill>
                <a:blip r:embed="rId17"/>
                <a:stretch>
                  <a:fillRect b="-434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0EC1C226-B06B-FF4F-8CB3-00D2D036ACD4}"/>
                  </a:ext>
                </a:extLst>
              </p:cNvPr>
              <p:cNvSpPr/>
              <p:nvPr/>
            </p:nvSpPr>
            <p:spPr>
              <a:xfrm>
                <a:off x="2109518" y="4737954"/>
                <a:ext cx="545406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200" i="1" smtClean="0">
                          <a:solidFill>
                            <a:schemeClr val="accent1"/>
                          </a:solidFill>
                          <a:latin typeface="Cambria Math" charset="0"/>
                        </a:rPr>
                        <m:t>𝐸𝑝𝑖𝑑</m:t>
                      </m:r>
                    </m:oMath>
                  </m:oMathPara>
                </a14:m>
                <a:endParaRPr lang="en-GB" sz="1200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0EC1C226-B06B-FF4F-8CB3-00D2D036ACD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09518" y="4737954"/>
                <a:ext cx="545406" cy="276999"/>
              </a:xfrm>
              <a:prstGeom prst="rect">
                <a:avLst/>
              </a:prstGeom>
              <a:blipFill>
                <a:blip r:embed="rId18"/>
                <a:stretch>
                  <a:fillRect b="-434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9850E327-F891-F745-9565-ECC0E93780F7}"/>
                  </a:ext>
                </a:extLst>
              </p:cNvPr>
              <p:cNvSpPr/>
              <p:nvPr/>
            </p:nvSpPr>
            <p:spPr>
              <a:xfrm>
                <a:off x="2192516" y="5337189"/>
                <a:ext cx="929100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200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𝐸𝑝𝑖𝑑</m:t>
                      </m:r>
                    </m:oMath>
                  </m:oMathPara>
                </a14:m>
                <a:endParaRPr lang="de-DE" sz="1200" dirty="0">
                  <a:solidFill>
                    <a:schemeClr val="accent1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200" i="1" smtClean="0">
                          <a:solidFill>
                            <a:schemeClr val="accent1"/>
                          </a:solidFill>
                          <a:latin typeface="Cambria Math" charset="0"/>
                        </a:rPr>
                        <m:t>𝑁𝑎𝑡</m:t>
                      </m:r>
                      <m:r>
                        <a:rPr lang="de-DE" sz="1200" i="1">
                          <a:solidFill>
                            <a:schemeClr val="accent1"/>
                          </a:solidFill>
                          <a:latin typeface="Cambria Math" charset="0"/>
                        </a:rPr>
                        <m:t>.</m:t>
                      </m:r>
                      <m:r>
                        <a:rPr lang="de-DE" sz="1200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𝑓𝑙𝑜𝑜𝑑</m:t>
                      </m:r>
                    </m:oMath>
                  </m:oMathPara>
                </a14:m>
                <a:endParaRPr lang="de-DE" sz="1200" i="1" dirty="0">
                  <a:solidFill>
                    <a:schemeClr val="accent1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9850E327-F891-F745-9565-ECC0E93780F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92516" y="5337189"/>
                <a:ext cx="929100" cy="461665"/>
              </a:xfrm>
              <a:prstGeom prst="rect">
                <a:avLst/>
              </a:prstGeom>
              <a:blipFill>
                <a:blip r:embed="rId19"/>
                <a:stretch>
                  <a:fillRect b="-270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2" name="Group 31">
            <a:extLst>
              <a:ext uri="{FF2B5EF4-FFF2-40B4-BE49-F238E27FC236}">
                <a16:creationId xmlns:a16="http://schemas.microsoft.com/office/drawing/2014/main" id="{3A889E15-3222-1948-BFDB-262BED718918}"/>
              </a:ext>
            </a:extLst>
          </p:cNvPr>
          <p:cNvGrpSpPr/>
          <p:nvPr/>
        </p:nvGrpSpPr>
        <p:grpSpPr>
          <a:xfrm>
            <a:off x="868580" y="5308862"/>
            <a:ext cx="3738613" cy="1199889"/>
            <a:chOff x="781875" y="4588875"/>
            <a:chExt cx="3738613" cy="119988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Rectangle 32">
                  <a:extLst>
                    <a:ext uri="{FF2B5EF4-FFF2-40B4-BE49-F238E27FC236}">
                      <a16:creationId xmlns:a16="http://schemas.microsoft.com/office/drawing/2014/main" id="{CC410826-E33D-0E4E-B092-4F2D40178A59}"/>
                    </a:ext>
                  </a:extLst>
                </p:cNvPr>
                <p:cNvSpPr/>
                <p:nvPr/>
              </p:nvSpPr>
              <p:spPr>
                <a:xfrm>
                  <a:off x="3109238" y="4767216"/>
                  <a:ext cx="860748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𝑀𝑎𝑛</m:t>
                        </m:r>
                        <m:r>
                          <a:rPr lang="de-DE" sz="1200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.</m:t>
                        </m:r>
                        <m:r>
                          <a:rPr lang="de-DE" sz="12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𝑤𝑎𝑟</m:t>
                        </m:r>
                      </m:oMath>
                    </m:oMathPara>
                  </a14:m>
                  <a:endParaRPr lang="en-GB" sz="1200" dirty="0">
                    <a:solidFill>
                      <a:srgbClr val="C00000"/>
                    </a:solidFill>
                  </a:endParaRPr>
                </a:p>
              </p:txBody>
            </p:sp>
          </mc:Choice>
          <mc:Fallback xmlns="">
            <p:sp>
              <p:nvSpPr>
                <p:cNvPr id="57" name="Rectangle 56">
                  <a:extLst>
                    <a:ext uri="{FF2B5EF4-FFF2-40B4-BE49-F238E27FC236}">
                      <a16:creationId xmlns:a16="http://schemas.microsoft.com/office/drawing/2014/main" id="{D4E545B8-75D4-534A-98E5-5A7AD776108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09238" y="4767216"/>
                  <a:ext cx="860748" cy="276999"/>
                </a:xfrm>
                <a:prstGeom prst="rect">
                  <a:avLst/>
                </a:prstGeom>
                <a:blipFill>
                  <a:blip r:embed="rId2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Rectangle 33">
                  <a:extLst>
                    <a:ext uri="{FF2B5EF4-FFF2-40B4-BE49-F238E27FC236}">
                      <a16:creationId xmlns:a16="http://schemas.microsoft.com/office/drawing/2014/main" id="{881681AD-D80D-EC4F-BAE7-FDA8A0E21B13}"/>
                    </a:ext>
                  </a:extLst>
                </p:cNvPr>
                <p:cNvSpPr/>
                <p:nvPr/>
              </p:nvSpPr>
              <p:spPr>
                <a:xfrm>
                  <a:off x="1137997" y="4702526"/>
                  <a:ext cx="951864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𝑀𝑎𝑛</m:t>
                        </m:r>
                        <m:r>
                          <a:rPr lang="de-DE" sz="120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.</m:t>
                        </m:r>
                        <m:r>
                          <a:rPr lang="de-DE" sz="12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𝑣𝑖𝑟𝑢𝑠</m:t>
                        </m:r>
                      </m:oMath>
                    </m:oMathPara>
                  </a14:m>
                  <a:endParaRPr lang="en-GB" sz="1200" dirty="0">
                    <a:solidFill>
                      <a:srgbClr val="C00000"/>
                    </a:solidFill>
                  </a:endParaRPr>
                </a:p>
              </p:txBody>
            </p:sp>
          </mc:Choice>
          <mc:Fallback xmlns="">
            <p:sp>
              <p:nvSpPr>
                <p:cNvPr id="58" name="Rectangle 57">
                  <a:extLst>
                    <a:ext uri="{FF2B5EF4-FFF2-40B4-BE49-F238E27FC236}">
                      <a16:creationId xmlns:a16="http://schemas.microsoft.com/office/drawing/2014/main" id="{98449FCC-4941-474A-BF52-B441321DD9F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37997" y="4702526"/>
                  <a:ext cx="951864" cy="276999"/>
                </a:xfrm>
                <a:prstGeom prst="rect">
                  <a:avLst/>
                </a:prstGeom>
                <a:blipFill>
                  <a:blip r:embed="rId2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Rectangle 34">
                  <a:extLst>
                    <a:ext uri="{FF2B5EF4-FFF2-40B4-BE49-F238E27FC236}">
                      <a16:creationId xmlns:a16="http://schemas.microsoft.com/office/drawing/2014/main" id="{7D1491B9-B39B-F94E-89BB-91EA0B5F8808}"/>
                    </a:ext>
                  </a:extLst>
                </p:cNvPr>
                <p:cNvSpPr/>
                <p:nvPr/>
              </p:nvSpPr>
              <p:spPr>
                <a:xfrm>
                  <a:off x="781875" y="4927332"/>
                  <a:ext cx="929100" cy="64633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 smtClean="0">
                            <a:solidFill>
                              <a:schemeClr val="accent1"/>
                            </a:solidFill>
                            <a:latin typeface="Cambria Math" charset="0"/>
                          </a:rPr>
                          <m:t>𝑁𝑎𝑡</m:t>
                        </m:r>
                        <m:r>
                          <a:rPr lang="de-DE" sz="1200" i="1" smtClean="0">
                            <a:solidFill>
                              <a:schemeClr val="accent1"/>
                            </a:solidFill>
                            <a:latin typeface="Cambria Math" charset="0"/>
                          </a:rPr>
                          <m:t>.</m:t>
                        </m:r>
                        <m:r>
                          <a:rPr lang="de-DE" sz="12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𝑓𝑙𝑜𝑜𝑑</m:t>
                        </m:r>
                      </m:oMath>
                    </m:oMathPara>
                  </a14:m>
                  <a:endParaRPr lang="de-DE" sz="1200" i="1" dirty="0">
                    <a:solidFill>
                      <a:schemeClr val="accent1"/>
                    </a:solidFill>
                    <a:latin typeface="Cambria Math" panose="02040503050406030204" pitchFamily="18" charset="0"/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>
                            <a:solidFill>
                              <a:schemeClr val="accent1"/>
                            </a:solidFill>
                            <a:latin typeface="Cambria Math" charset="0"/>
                          </a:rPr>
                          <m:t>𝑁𝑎𝑡</m:t>
                        </m:r>
                        <m:r>
                          <a:rPr lang="de-DE" sz="1200" i="1">
                            <a:solidFill>
                              <a:schemeClr val="accent1"/>
                            </a:solidFill>
                            <a:latin typeface="Cambria Math" charset="0"/>
                          </a:rPr>
                          <m:t>.</m:t>
                        </m:r>
                        <m:r>
                          <a:rPr lang="de-DE" sz="12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𝑓𝑖𝑟𝑒</m:t>
                        </m:r>
                      </m:oMath>
                    </m:oMathPara>
                  </a14:m>
                  <a:endParaRPr lang="de-DE" sz="1200" i="1" dirty="0">
                    <a:solidFill>
                      <a:schemeClr val="accent1"/>
                    </a:solidFill>
                    <a:latin typeface="Cambria Math" panose="02040503050406030204" pitchFamily="18" charset="0"/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𝐸𝑝𝑖𝑑</m:t>
                        </m:r>
                      </m:oMath>
                    </m:oMathPara>
                  </a14:m>
                  <a:endParaRPr lang="de-DE" sz="1200" i="1" dirty="0">
                    <a:solidFill>
                      <a:schemeClr val="accent1"/>
                    </a:solidFill>
                    <a:latin typeface="Cambria Math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73" name="Rectangle 72">
                  <a:extLst>
                    <a:ext uri="{FF2B5EF4-FFF2-40B4-BE49-F238E27FC236}">
                      <a16:creationId xmlns:a16="http://schemas.microsoft.com/office/drawing/2014/main" id="{AF33F576-3445-3341-9388-26DBCA09AB6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81875" y="4927332"/>
                  <a:ext cx="929100" cy="646331"/>
                </a:xfrm>
                <a:prstGeom prst="rect">
                  <a:avLst/>
                </a:prstGeom>
                <a:blipFill>
                  <a:blip r:embed="rId2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6C61B34A-3E0C-8D47-9849-4D7228BA5657}"/>
                </a:ext>
              </a:extLst>
            </p:cNvPr>
            <p:cNvGrpSpPr/>
            <p:nvPr/>
          </p:nvGrpSpPr>
          <p:grpSpPr>
            <a:xfrm>
              <a:off x="1284635" y="4588875"/>
              <a:ext cx="2674093" cy="1199889"/>
              <a:chOff x="1707734" y="4587446"/>
              <a:chExt cx="1614087" cy="1199889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8" name="Rectangle 37">
                    <a:extLst>
                      <a:ext uri="{FF2B5EF4-FFF2-40B4-BE49-F238E27FC236}">
                        <a16:creationId xmlns:a16="http://schemas.microsoft.com/office/drawing/2014/main" id="{4C8EFEB6-1B4E-4D49-AE6D-DFB705FA8A62}"/>
                      </a:ext>
                    </a:extLst>
                  </p:cNvPr>
                  <p:cNvSpPr/>
                  <p:nvPr/>
                </p:nvSpPr>
                <p:spPr>
                  <a:xfrm>
                    <a:off x="3058374" y="5409678"/>
                    <a:ext cx="263447" cy="371961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Sup>
                            <m:sSubSupPr>
                              <m:ctrlPr>
                                <a:rPr lang="de-DE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de-DE" i="1">
                                  <a:latin typeface="Cambria Math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de-DE" i="1">
                                  <a:latin typeface="Cambria Math" charset="0"/>
                                </a:rPr>
                                <m:t>1</m:t>
                              </m:r>
                            </m:sub>
                            <m:sup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p>
                          </m:sSubSup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38" name="Rectangle 37">
                    <a:extLst>
                      <a:ext uri="{FF2B5EF4-FFF2-40B4-BE49-F238E27FC236}">
                        <a16:creationId xmlns:a16="http://schemas.microsoft.com/office/drawing/2014/main" id="{4C8EFEB6-1B4E-4D49-AE6D-DFB705FA8A62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058374" y="5409678"/>
                    <a:ext cx="263447" cy="371961"/>
                  </a:xfrm>
                  <a:prstGeom prst="rect">
                    <a:avLst/>
                  </a:prstGeom>
                  <a:blipFill>
                    <a:blip r:embed="rId23"/>
                    <a:stretch>
                      <a:fillRect l="-2778" b="-13333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9" name="Rectangle 38">
                    <a:extLst>
                      <a:ext uri="{FF2B5EF4-FFF2-40B4-BE49-F238E27FC236}">
                        <a16:creationId xmlns:a16="http://schemas.microsoft.com/office/drawing/2014/main" id="{54B89213-034A-7949-859A-246A1DE16418}"/>
                      </a:ext>
                    </a:extLst>
                  </p:cNvPr>
                  <p:cNvSpPr/>
                  <p:nvPr/>
                </p:nvSpPr>
                <p:spPr>
                  <a:xfrm>
                    <a:off x="2636833" y="5409678"/>
                    <a:ext cx="266154" cy="372538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Sup>
                            <m:sSubSupPr>
                              <m:ctrlPr>
                                <a:rPr lang="de-DE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de-DE" i="1">
                                  <a:latin typeface="Cambria Math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de-DE" i="1">
                                  <a:latin typeface="Cambria Math" charset="0"/>
                                </a:rPr>
                                <m:t>1</m:t>
                              </m:r>
                            </m:sub>
                            <m:sup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bSup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39" name="Rectangle 38">
                    <a:extLst>
                      <a:ext uri="{FF2B5EF4-FFF2-40B4-BE49-F238E27FC236}">
                        <a16:creationId xmlns:a16="http://schemas.microsoft.com/office/drawing/2014/main" id="{54B89213-034A-7949-859A-246A1DE16418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636833" y="5409678"/>
                    <a:ext cx="266154" cy="372538"/>
                  </a:xfrm>
                  <a:prstGeom prst="rect">
                    <a:avLst/>
                  </a:prstGeom>
                  <a:blipFill>
                    <a:blip r:embed="rId24"/>
                    <a:stretch>
                      <a:fillRect b="-13333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0" name="Rectangle 39">
                    <a:extLst>
                      <a:ext uri="{FF2B5EF4-FFF2-40B4-BE49-F238E27FC236}">
                        <a16:creationId xmlns:a16="http://schemas.microsoft.com/office/drawing/2014/main" id="{3E1E154E-B91A-3D4B-8140-4AF416A54A06}"/>
                      </a:ext>
                    </a:extLst>
                  </p:cNvPr>
                  <p:cNvSpPr/>
                  <p:nvPr/>
                </p:nvSpPr>
                <p:spPr>
                  <a:xfrm>
                    <a:off x="2102143" y="5409678"/>
                    <a:ext cx="266154" cy="373885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Sup>
                            <m:sSubSupPr>
                              <m:ctrlPr>
                                <a:rPr lang="de-DE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de-DE" i="1">
                                  <a:latin typeface="Cambria Math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de-DE" i="1">
                                  <a:latin typeface="Cambria Math" charset="0"/>
                                </a:rPr>
                                <m:t>1</m:t>
                              </m:r>
                            </m:sub>
                            <m:sup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40" name="Rectangle 39">
                    <a:extLst>
                      <a:ext uri="{FF2B5EF4-FFF2-40B4-BE49-F238E27FC236}">
                        <a16:creationId xmlns:a16="http://schemas.microsoft.com/office/drawing/2014/main" id="{3E1E154E-B91A-3D4B-8140-4AF416A54A06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102143" y="5409678"/>
                    <a:ext cx="266154" cy="373885"/>
                  </a:xfrm>
                  <a:prstGeom prst="rect">
                    <a:avLst/>
                  </a:prstGeom>
                  <a:blipFill>
                    <a:blip r:embed="rId25"/>
                    <a:stretch>
                      <a:fillRect b="-13333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1" name="Rectangle 40">
                    <a:extLst>
                      <a:ext uri="{FF2B5EF4-FFF2-40B4-BE49-F238E27FC236}">
                        <a16:creationId xmlns:a16="http://schemas.microsoft.com/office/drawing/2014/main" id="{A2C43564-5BD9-6A4B-BCA5-6F6AF1C72387}"/>
                      </a:ext>
                    </a:extLst>
                  </p:cNvPr>
                  <p:cNvSpPr/>
                  <p:nvPr/>
                </p:nvSpPr>
                <p:spPr>
                  <a:xfrm>
                    <a:off x="1707734" y="5414797"/>
                    <a:ext cx="266154" cy="372538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Sup>
                            <m:sSubSupPr>
                              <m:ctrlPr>
                                <a:rPr lang="de-DE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de-DE" i="1">
                                  <a:latin typeface="Cambria Math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de-DE" i="1">
                                  <a:latin typeface="Cambria Math" charset="0"/>
                                </a:rPr>
                                <m:t>1</m:t>
                              </m:r>
                            </m:sub>
                            <m:sup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p>
                          </m:sSubSup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41" name="Rectangle 40">
                    <a:extLst>
                      <a:ext uri="{FF2B5EF4-FFF2-40B4-BE49-F238E27FC236}">
                        <a16:creationId xmlns:a16="http://schemas.microsoft.com/office/drawing/2014/main" id="{A2C43564-5BD9-6A4B-BCA5-6F6AF1C72387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707734" y="5414797"/>
                    <a:ext cx="266154" cy="372538"/>
                  </a:xfrm>
                  <a:prstGeom prst="rect">
                    <a:avLst/>
                  </a:prstGeom>
                  <a:blipFill>
                    <a:blip r:embed="rId26"/>
                    <a:stretch>
                      <a:fillRect l="-2857" b="-9677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DAB26295-59ED-7A49-A030-061BF8190DF9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 flipH="1">
                <a:off x="1974000" y="5155598"/>
                <a:ext cx="360000" cy="186942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0F6774A8-135D-C842-B641-D38C1981A1E1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 flipH="1" flipV="1">
                <a:off x="1769156" y="5138221"/>
                <a:ext cx="360000" cy="22608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736A98C3-8548-C34E-AB94-B706B681D07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2499971" y="4587446"/>
                <a:ext cx="459675" cy="504303"/>
              </a:xfrm>
              <a:prstGeom prst="line">
                <a:avLst/>
              </a:prstGeom>
              <a:ln w="12700">
                <a:solidFill>
                  <a:schemeClr val="tx1"/>
                </a:solidFill>
                <a:headEnd type="oval"/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9D55F431-33A8-6A48-BF14-CA31174141D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059599" y="4587446"/>
                <a:ext cx="438705" cy="470076"/>
              </a:xfrm>
              <a:prstGeom prst="line">
                <a:avLst/>
              </a:prstGeom>
              <a:ln w="12700">
                <a:solidFill>
                  <a:schemeClr val="tx1"/>
                </a:solidFill>
                <a:head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462EF62B-77EE-0C42-B973-47A6A5C989A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2959646" y="5091749"/>
                <a:ext cx="186942" cy="338424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31EC724B-7C76-EC40-9FD4-99D7ED9B4A27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 flipH="1" flipV="1">
                <a:off x="2668273" y="5139324"/>
                <a:ext cx="360000" cy="22608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Rectangle 36">
                  <a:extLst>
                    <a:ext uri="{FF2B5EF4-FFF2-40B4-BE49-F238E27FC236}">
                      <a16:creationId xmlns:a16="http://schemas.microsoft.com/office/drawing/2014/main" id="{A2903F4F-6C2F-3F4B-82E0-476BB9126FCE}"/>
                    </a:ext>
                  </a:extLst>
                </p:cNvPr>
                <p:cNvSpPr/>
                <p:nvPr/>
              </p:nvSpPr>
              <p:spPr>
                <a:xfrm>
                  <a:off x="3591388" y="4979525"/>
                  <a:ext cx="929100" cy="64633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 smtClean="0">
                            <a:solidFill>
                              <a:schemeClr val="accent1"/>
                            </a:solidFill>
                            <a:latin typeface="Cambria Math" charset="0"/>
                          </a:rPr>
                          <m:t>𝑁𝑎𝑡</m:t>
                        </m:r>
                        <m:r>
                          <a:rPr lang="de-DE" sz="1200" i="1" smtClean="0">
                            <a:solidFill>
                              <a:schemeClr val="accent1"/>
                            </a:solidFill>
                            <a:latin typeface="Cambria Math" charset="0"/>
                          </a:rPr>
                          <m:t>.</m:t>
                        </m:r>
                        <m:r>
                          <a:rPr lang="de-DE" sz="12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𝑓𝑙𝑜𝑜𝑑</m:t>
                        </m:r>
                      </m:oMath>
                    </m:oMathPara>
                  </a14:m>
                  <a:endParaRPr lang="de-DE" sz="1200" i="1" dirty="0">
                    <a:solidFill>
                      <a:schemeClr val="accent1"/>
                    </a:solidFill>
                    <a:latin typeface="Cambria Math" panose="02040503050406030204" pitchFamily="18" charset="0"/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>
                            <a:solidFill>
                              <a:schemeClr val="accent1"/>
                            </a:solidFill>
                            <a:latin typeface="Cambria Math" charset="0"/>
                          </a:rPr>
                          <m:t>𝑁𝑎𝑡</m:t>
                        </m:r>
                        <m:r>
                          <a:rPr lang="de-DE" sz="1200" i="1">
                            <a:solidFill>
                              <a:schemeClr val="accent1"/>
                            </a:solidFill>
                            <a:latin typeface="Cambria Math" charset="0"/>
                          </a:rPr>
                          <m:t>.</m:t>
                        </m:r>
                        <m:r>
                          <a:rPr lang="de-DE" sz="12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𝑓𝑖𝑟𝑒</m:t>
                        </m:r>
                      </m:oMath>
                    </m:oMathPara>
                  </a14:m>
                  <a:endParaRPr lang="de-DE" sz="1200" i="1" dirty="0">
                    <a:solidFill>
                      <a:schemeClr val="accent1"/>
                    </a:solidFill>
                    <a:latin typeface="Cambria Math" panose="02040503050406030204" pitchFamily="18" charset="0"/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𝐸𝑝𝑖𝑑</m:t>
                        </m:r>
                      </m:oMath>
                    </m:oMathPara>
                  </a14:m>
                  <a:endParaRPr lang="de-DE" sz="1200" i="1" dirty="0">
                    <a:solidFill>
                      <a:schemeClr val="accent1"/>
                    </a:solidFill>
                    <a:latin typeface="Cambria Math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75" name="Rectangle 74">
                  <a:extLst>
                    <a:ext uri="{FF2B5EF4-FFF2-40B4-BE49-F238E27FC236}">
                      <a16:creationId xmlns:a16="http://schemas.microsoft.com/office/drawing/2014/main" id="{3A10A983-96A0-E740-B72B-7630B19CEB5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591388" y="4979525"/>
                  <a:ext cx="929100" cy="646331"/>
                </a:xfrm>
                <a:prstGeom prst="rect">
                  <a:avLst/>
                </a:prstGeom>
                <a:blipFill>
                  <a:blip r:embed="rId27"/>
                  <a:stretch>
                    <a:fillRect b="-1923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48" name="Rectangle 47">
            <a:extLst>
              <a:ext uri="{FF2B5EF4-FFF2-40B4-BE49-F238E27FC236}">
                <a16:creationId xmlns:a16="http://schemas.microsoft.com/office/drawing/2014/main" id="{4993F4CB-4258-D641-A67C-2CB4DAFFBC6E}"/>
              </a:ext>
            </a:extLst>
          </p:cNvPr>
          <p:cNvSpPr/>
          <p:nvPr/>
        </p:nvSpPr>
        <p:spPr>
          <a:xfrm>
            <a:off x="4700765" y="4599470"/>
            <a:ext cx="3880766" cy="2038422"/>
          </a:xfrm>
          <a:prstGeom prst="rect">
            <a:avLst/>
          </a:prstGeom>
          <a:noFill/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C8D5D37E-3676-964D-AF0E-C6847E079CDF}"/>
                  </a:ext>
                </a:extLst>
              </p:cNvPr>
              <p:cNvSpPr txBox="1"/>
              <p:nvPr/>
            </p:nvSpPr>
            <p:spPr>
              <a:xfrm>
                <a:off x="5145463" y="3694719"/>
                <a:ext cx="3642937" cy="646331"/>
              </a:xfrm>
              <a:prstGeom prst="rect">
                <a:avLst/>
              </a:prstGeom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GB" dirty="0"/>
                  <a:t>Will be duplicated for </a:t>
                </a:r>
                <a14:m>
                  <m:oMath xmlns:m="http://schemas.openxmlformats.org/officeDocument/2006/math">
                    <m:r>
                      <a:rPr lang="de-DE" b="0" i="1" dirty="0" smtClean="0">
                        <a:latin typeface="Cambria Math" panose="02040503050406030204" pitchFamily="18" charset="0"/>
                      </a:rPr>
                      <m:t>𝑎𝑙𝑖𝑐𝑒</m:t>
                    </m:r>
                    <m:r>
                      <a:rPr lang="de-DE" b="0" i="1" dirty="0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de-DE" b="0" i="1" dirty="0" smtClean="0">
                        <a:latin typeface="Cambria Math" panose="02040503050406030204" pitchFamily="18" charset="0"/>
                      </a:rPr>
                      <m:t>𝑏𝑜𝑏</m:t>
                    </m:r>
                  </m:oMath>
                </a14:m>
                <a:r>
                  <a:rPr lang="en-GB" dirty="0"/>
                  <a:t>, i.e., for each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GB" dirty="0"/>
                  <a:t> that is indistinguishable</a:t>
                </a:r>
              </a:p>
            </p:txBody>
          </p:sp>
        </mc:Choice>
        <mc:Fallback xmlns="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C8D5D37E-3676-964D-AF0E-C6847E079C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45463" y="3694719"/>
                <a:ext cx="3642937" cy="646331"/>
              </a:xfrm>
              <a:prstGeom prst="rect">
                <a:avLst/>
              </a:prstGeom>
              <a:blipFill>
                <a:blip r:embed="rId2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C37CA0BC-F500-CD4C-9D94-C3DE8B4FB1EB}"/>
              </a:ext>
            </a:extLst>
          </p:cNvPr>
          <p:cNvCxnSpPr>
            <a:cxnSpLocks/>
            <a:stCxn id="52" idx="2"/>
            <a:endCxn id="48" idx="0"/>
          </p:cNvCxnSpPr>
          <p:nvPr/>
        </p:nvCxnSpPr>
        <p:spPr>
          <a:xfrm flipH="1">
            <a:off x="6641148" y="4341050"/>
            <a:ext cx="325784" cy="25842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Rectangle 54">
            <a:extLst>
              <a:ext uri="{FF2B5EF4-FFF2-40B4-BE49-F238E27FC236}">
                <a16:creationId xmlns:a16="http://schemas.microsoft.com/office/drawing/2014/main" id="{1F2BFB2C-B6D9-CC47-AE07-39410BD138B1}"/>
              </a:ext>
            </a:extLst>
          </p:cNvPr>
          <p:cNvSpPr/>
          <p:nvPr/>
        </p:nvSpPr>
        <p:spPr>
          <a:xfrm>
            <a:off x="4780944" y="5422513"/>
            <a:ext cx="2388286" cy="1107909"/>
          </a:xfrm>
          <a:prstGeom prst="rect">
            <a:avLst/>
          </a:prstGeom>
          <a:noFill/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6DEF69A4-C3A0-A549-B389-90BD8F4CE745}"/>
                  </a:ext>
                </a:extLst>
              </p:cNvPr>
              <p:cNvSpPr txBox="1"/>
              <p:nvPr/>
            </p:nvSpPr>
            <p:spPr>
              <a:xfrm>
                <a:off x="436470" y="3617691"/>
                <a:ext cx="3157740" cy="646331"/>
              </a:xfrm>
              <a:prstGeom prst="rect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GB" dirty="0"/>
                  <a:t>Identical for each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GB" dirty="0"/>
                  <a:t>, i.e., for each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en-GB" dirty="0"/>
                  <a:t> that is indistinguishable</a:t>
                </a:r>
              </a:p>
            </p:txBody>
          </p:sp>
        </mc:Choice>
        <mc:Fallback xmlns="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6DEF69A4-C3A0-A549-B389-90BD8F4CE7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6470" y="3617691"/>
                <a:ext cx="3157740" cy="646331"/>
              </a:xfrm>
              <a:prstGeom prst="rect">
                <a:avLst/>
              </a:prstGeom>
              <a:blipFill>
                <a:blip r:embed="rId29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FA07BBBA-9379-F148-80B4-FA923C731827}"/>
              </a:ext>
            </a:extLst>
          </p:cNvPr>
          <p:cNvCxnSpPr>
            <a:cxnSpLocks/>
            <a:stCxn id="56" idx="2"/>
            <a:endCxn id="55" idx="0"/>
          </p:cNvCxnSpPr>
          <p:nvPr/>
        </p:nvCxnSpPr>
        <p:spPr>
          <a:xfrm>
            <a:off x="2015340" y="4264022"/>
            <a:ext cx="3959747" cy="1158491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Arrow Connector 71">
            <a:extLst>
              <a:ext uri="{FF2B5EF4-FFF2-40B4-BE49-F238E27FC236}">
                <a16:creationId xmlns:a16="http://schemas.microsoft.com/office/drawing/2014/main" id="{3F35F4A2-2BC1-1644-9FBA-3BB4865E9C59}"/>
              </a:ext>
            </a:extLst>
          </p:cNvPr>
          <p:cNvCxnSpPr>
            <a:cxnSpLocks/>
            <a:stCxn id="52" idx="0"/>
            <a:endCxn id="75" idx="3"/>
          </p:cNvCxnSpPr>
          <p:nvPr/>
        </p:nvCxnSpPr>
        <p:spPr>
          <a:xfrm flipH="1" flipV="1">
            <a:off x="6130236" y="2870831"/>
            <a:ext cx="836696" cy="823888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5" name="TextBox 74">
                <a:extLst>
                  <a:ext uri="{FF2B5EF4-FFF2-40B4-BE49-F238E27FC236}">
                    <a16:creationId xmlns:a16="http://schemas.microsoft.com/office/drawing/2014/main" id="{E77FA68D-FB7A-A24B-95C7-A5DD49213D48}"/>
                  </a:ext>
                </a:extLst>
              </p:cNvPr>
              <p:cNvSpPr txBox="1"/>
              <p:nvPr/>
            </p:nvSpPr>
            <p:spPr>
              <a:xfrm>
                <a:off x="2680723" y="2547665"/>
                <a:ext cx="3449513" cy="646331"/>
              </a:xfrm>
              <a:prstGeom prst="rect">
                <a:avLst/>
              </a:prstGeom>
            </p:spPr>
            <p:style>
              <a:lnRef idx="0">
                <a:schemeClr val="dk1"/>
              </a:lnRef>
              <a:fillRef idx="3">
                <a:schemeClr val="dk1"/>
              </a:fillRef>
              <a:effectRef idx="3">
                <a:schemeClr val="dk1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GB" dirty="0"/>
                  <a:t>Aim for a node that basically says:</a:t>
                </a:r>
              </a:p>
              <a:p>
                <a:pPr algn="ctr"/>
                <a14:m>
                  <m:oMath xmlns:m="http://schemas.openxmlformats.org/officeDocument/2006/math">
                    <m:r>
                      <a:rPr lang="en-GB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∀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GB" dirty="0"/>
                  <a:t> in this </a:t>
                </a:r>
                <a:r>
                  <a:rPr lang="en-GB" dirty="0" err="1"/>
                  <a:t>submodel</a:t>
                </a:r>
                <a:endParaRPr lang="en-GB" dirty="0"/>
              </a:p>
            </p:txBody>
          </p:sp>
        </mc:Choice>
        <mc:Fallback xmlns="">
          <p:sp>
            <p:nvSpPr>
              <p:cNvPr id="75" name="TextBox 74">
                <a:extLst>
                  <a:ext uri="{FF2B5EF4-FFF2-40B4-BE49-F238E27FC236}">
                    <a16:creationId xmlns:a16="http://schemas.microsoft.com/office/drawing/2014/main" id="{E77FA68D-FB7A-A24B-95C7-A5DD49213D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80723" y="2547665"/>
                <a:ext cx="3449513" cy="646331"/>
              </a:xfrm>
              <a:prstGeom prst="rect">
                <a:avLst/>
              </a:prstGeom>
              <a:blipFill>
                <a:blip r:embed="rId3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8" name="Straight Arrow Connector 77">
            <a:extLst>
              <a:ext uri="{FF2B5EF4-FFF2-40B4-BE49-F238E27FC236}">
                <a16:creationId xmlns:a16="http://schemas.microsoft.com/office/drawing/2014/main" id="{ACD835D2-87FD-4F47-B15C-3D608D44569D}"/>
              </a:ext>
            </a:extLst>
          </p:cNvPr>
          <p:cNvCxnSpPr>
            <a:cxnSpLocks/>
            <a:stCxn id="56" idx="0"/>
            <a:endCxn id="75" idx="1"/>
          </p:cNvCxnSpPr>
          <p:nvPr/>
        </p:nvCxnSpPr>
        <p:spPr>
          <a:xfrm flipV="1">
            <a:off x="2015340" y="2870831"/>
            <a:ext cx="665383" cy="74686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46449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  <p:bldP spid="52" grpId="0" animBg="1"/>
      <p:bldP spid="55" grpId="0" animBg="1"/>
      <p:bldP spid="56" grpId="0" animBg="1"/>
      <p:bldP spid="75" grpId="0" animBg="1"/>
    </p:bld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A6CDEB-EA5A-9741-9ECD-3F3F614FF4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60986"/>
            <a:ext cx="8068310" cy="717866"/>
          </a:xfrm>
        </p:spPr>
        <p:txBody>
          <a:bodyPr>
            <a:normAutofit fontScale="90000"/>
          </a:bodyPr>
          <a:lstStyle/>
          <a:p>
            <a:r>
              <a:rPr lang="en-GB" dirty="0"/>
              <a:t>Decomposition into Partial Groundings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2510B76-072D-EB46-95E7-2F59A4E3731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28650" y="1158240"/>
                <a:ext cx="7886700" cy="5466080"/>
              </a:xfrm>
            </p:spPr>
            <p:txBody>
              <a:bodyPr>
                <a:normAutofit fontScale="92500" lnSpcReduction="10000"/>
              </a:bodyPr>
              <a:lstStyle/>
              <a:p>
                <a:r>
                  <a:rPr lang="en-GB" dirty="0"/>
                  <a:t>Introduce a new inner node: </a:t>
                </a:r>
                <a:r>
                  <a:rPr lang="en-GB" dirty="0">
                    <a:solidFill>
                      <a:schemeClr val="accent1"/>
                    </a:solidFill>
                  </a:rPr>
                  <a:t>DPG node </a:t>
                </a:r>
                <a:r>
                  <a:rPr lang="en-GB" dirty="0"/>
                  <a:t>denoted</a:t>
                </a:r>
                <a:r>
                  <a:rPr lang="en-GB" dirty="0">
                    <a:solidFill>
                      <a:schemeClr val="accent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GB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∀</m:t>
                    </m:r>
                    <m:r>
                      <a:rPr lang="de-DE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de-DE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𝑥</m:t>
                    </m:r>
                    <m:r>
                      <a:rPr lang="de-DE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:</m:t>
                    </m:r>
                    <m:r>
                      <a:rPr lang="de-DE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𝐶</m:t>
                    </m:r>
                  </m:oMath>
                </a14:m>
                <a:endParaRPr lang="en-GB" dirty="0">
                  <a:solidFill>
                    <a:schemeClr val="accent1"/>
                  </a:solidFill>
                </a:endParaRPr>
              </a:p>
              <a:p>
                <a:pPr lvl="1"/>
                <a:r>
                  <a:rPr lang="en-GB" dirty="0"/>
                  <a:t>DPG = Decomposition into partial groundings</a:t>
                </a:r>
              </a:p>
              <a:p>
                <a:pPr lvl="2"/>
                <a:r>
                  <a:rPr lang="en-GB" dirty="0"/>
                  <a:t>Replaces a logvar with a representative constant</a:t>
                </a:r>
              </a:p>
              <a:p>
                <a:pPr lvl="2"/>
                <a:r>
                  <a:rPr lang="en-GB" dirty="0"/>
                  <a:t>The resulting model/subtree is identical for each constant represented</a:t>
                </a:r>
              </a:p>
              <a:p>
                <a:pPr lvl="3"/>
                <a:r>
                  <a:rPr lang="en-GB" dirty="0"/>
                  <a:t>Allows for considering the resulting model without the grounded logvar for further decomposition (top-down)</a:t>
                </a:r>
              </a:p>
              <a:p>
                <a:pPr lvl="1"/>
                <a:r>
                  <a:rPr lang="en-GB" dirty="0"/>
                  <a:t>E.g., </a:t>
                </a:r>
                <a:r>
                  <a:rPr lang="en-GB" dirty="0" err="1"/>
                  <a:t>submodel</a:t>
                </a:r>
                <a:r>
                  <a:rPr lang="en-GB" dirty="0"/>
                  <a:t> below </a:t>
                </a:r>
                <a14:m>
                  <m:oMath xmlns:m="http://schemas.openxmlformats.org/officeDocument/2006/math">
                    <m:r>
                      <a:rPr lang="en-GB" i="1" smtClean="0">
                        <a:latin typeface="Cambria Math" charset="0"/>
                      </a:rPr>
                      <m:t>𝐸𝑝𝑖𝑑</m:t>
                    </m:r>
                  </m:oMath>
                </a14:m>
                <a:r>
                  <a:rPr lang="en-GB" dirty="0"/>
                  <a:t> in the graph</a:t>
                </a:r>
              </a:p>
              <a:p>
                <a:pPr lvl="2"/>
                <a:r>
                  <a:rPr lang="en-GB" dirty="0"/>
                  <a:t>Logvar </a:t>
                </a:r>
                <a14:m>
                  <m:oMath xmlns:m="http://schemas.openxmlformats.org/officeDocument/2006/math">
                    <m:r>
                      <a:rPr lang="en-GB" i="1" smtClean="0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en-GB" dirty="0"/>
                  <a:t> appears in each</a:t>
                </a:r>
                <a:br>
                  <a:rPr lang="en-GB" dirty="0"/>
                </a:br>
                <a:r>
                  <a:rPr lang="en-GB" dirty="0"/>
                  <a:t>parfactor</a:t>
                </a:r>
              </a:p>
              <a:p>
                <a:pPr lvl="2"/>
                <a:r>
                  <a:rPr lang="en-GB" dirty="0"/>
                  <a:t>Grounding 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en-GB" dirty="0"/>
                  <a:t> leads to copies </a:t>
                </a:r>
                <a:br>
                  <a:rPr lang="en-GB" dirty="0"/>
                </a:br>
                <a:r>
                  <a:rPr lang="en-GB" dirty="0"/>
                  <a:t>of the same </a:t>
                </a:r>
                <a:r>
                  <a:rPr lang="en-GB" dirty="0" err="1"/>
                  <a:t>submodel</a:t>
                </a:r>
                <a:endParaRPr lang="en-GB" dirty="0"/>
              </a:p>
              <a:p>
                <a:pPr lvl="2"/>
                <a:r>
                  <a:rPr lang="en-GB" dirty="0"/>
                  <a:t>Replace </a:t>
                </a:r>
                <a14:m>
                  <m:oMath xmlns:m="http://schemas.openxmlformats.org/officeDocument/2006/math">
                    <m:r>
                      <a:rPr lang="en-GB" i="1" smtClean="0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en-GB" dirty="0"/>
                  <a:t> with representative </a:t>
                </a:r>
                <a:br>
                  <a:rPr lang="en-GB" dirty="0"/>
                </a:b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GB" dirty="0"/>
                  <a:t> ➝ partial grounding</a:t>
                </a:r>
              </a:p>
              <a:p>
                <a:pPr lvl="3"/>
                <a:r>
                  <a:rPr lang="en-GB" dirty="0"/>
                  <a:t>Whatever you do to </a:t>
                </a:r>
                <a14:m>
                  <m:oMath xmlns:m="http://schemas.openxmlformats.org/officeDocument/2006/math">
                    <m:r>
                      <a:rPr lang="en-GB" i="1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br>
                  <a:rPr lang="en-GB" dirty="0"/>
                </a:br>
                <a:r>
                  <a:rPr lang="en-GB" dirty="0"/>
                  <a:t>applies to all constants</a:t>
                </a:r>
                <a:br>
                  <a:rPr lang="en-GB" dirty="0"/>
                </a:br>
                <a:r>
                  <a:rPr lang="en-GB" dirty="0"/>
                  <a:t>represented</a:t>
                </a:r>
              </a:p>
              <a:p>
                <a:pPr lvl="1"/>
                <a:r>
                  <a:rPr lang="en-GB" dirty="0"/>
                  <a:t>Represent that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∀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𝑥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: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𝐶</m:t>
                    </m:r>
                  </m:oMath>
                </a14:m>
                <a:r>
                  <a:rPr lang="en-GB" dirty="0"/>
                  <a:t>, </a:t>
                </a:r>
                <a14:m>
                  <m:oMath xmlns:m="http://schemas.openxmlformats.org/officeDocument/2006/math">
                    <m:r>
                      <a:rPr lang="en-GB" i="1" dirty="0">
                        <a:latin typeface="Cambria Math" panose="02040503050406030204" pitchFamily="18" charset="0"/>
                      </a:rPr>
                      <m:t>𝐶</m:t>
                    </m:r>
                  </m:oMath>
                </a14:m>
                <a:r>
                  <a:rPr lang="en-GB" dirty="0"/>
                  <a:t> a constraint, </a:t>
                </a:r>
                <a:br>
                  <a:rPr lang="en-GB" dirty="0"/>
                </a:br>
                <a:r>
                  <a:rPr lang="en-GB" dirty="0"/>
                  <a:t>the subtree below would be identical</a:t>
                </a:r>
              </a:p>
              <a:p>
                <a:pPr lvl="1"/>
                <a:endParaRPr lang="en-GB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2510B76-072D-EB46-95E7-2F59A4E3731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8650" y="1158240"/>
                <a:ext cx="7886700" cy="5466080"/>
              </a:xfrm>
              <a:blipFill>
                <a:blip r:embed="rId2"/>
                <a:stretch>
                  <a:fillRect l="-1286" t="-208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E176B7-31A7-2144-BD34-05AA0F1DB3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112</a:t>
            </a:fld>
            <a:endParaRPr lang="en-GB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0BD05515-30E5-8F4F-83FD-534A9C11F136}"/>
              </a:ext>
            </a:extLst>
          </p:cNvPr>
          <p:cNvGrpSpPr/>
          <p:nvPr/>
        </p:nvGrpSpPr>
        <p:grpSpPr>
          <a:xfrm>
            <a:off x="4384050" y="3599165"/>
            <a:ext cx="4539915" cy="2208228"/>
            <a:chOff x="4604084" y="2639275"/>
            <a:chExt cx="4539915" cy="220822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5E51A550-074E-FF4B-B043-1169E6260B69}"/>
                    </a:ext>
                  </a:extLst>
                </p:cNvPr>
                <p:cNvSpPr txBox="1"/>
                <p:nvPr/>
              </p:nvSpPr>
              <p:spPr>
                <a:xfrm>
                  <a:off x="6461825" y="3256865"/>
                  <a:ext cx="648000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charset="0"/>
                          </a:rPr>
                          <m:t>𝐸𝑝𝑖𝑑</m:t>
                        </m:r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41" name="TextBox 40">
                  <a:extLst>
                    <a:ext uri="{FF2B5EF4-FFF2-40B4-BE49-F238E27FC236}">
                      <a16:creationId xmlns:a16="http://schemas.microsoft.com/office/drawing/2014/main" id="{5D8CCC77-FFCF-3048-B63C-B626946E5F1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461825" y="3256865"/>
                  <a:ext cx="648000" cy="389513"/>
                </a:xfrm>
                <a:prstGeom prst="ellipse">
                  <a:avLst/>
                </a:prstGeom>
                <a:blipFill>
                  <a:blip r:embed="rId12"/>
                  <a:stretch>
                    <a:fillRect r="-3774" b="-6061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06C800C3-EAC4-9D4E-8268-0EAE63FF4521}"/>
                    </a:ext>
                  </a:extLst>
                </p:cNvPr>
                <p:cNvSpPr txBox="1"/>
                <p:nvPr/>
              </p:nvSpPr>
              <p:spPr>
                <a:xfrm>
                  <a:off x="5231863" y="2639275"/>
                  <a:ext cx="985062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charset="0"/>
                          </a:rPr>
                          <m:t>𝑁𝑎𝑡</m:t>
                        </m:r>
                        <m:r>
                          <a:rPr lang="de-DE" b="0" i="1" smtClean="0">
                            <a:latin typeface="Cambria Math" charset="0"/>
                          </a:rPr>
                          <m:t>(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  <m:r>
                          <a:rPr lang="de-DE" b="0" i="1" smtClean="0">
                            <a:latin typeface="Cambria Math" charset="0"/>
                          </a:rPr>
                          <m:t>)</m:t>
                        </m:r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42" name="TextBox 41">
                  <a:extLst>
                    <a:ext uri="{FF2B5EF4-FFF2-40B4-BE49-F238E27FC236}">
                      <a16:creationId xmlns:a16="http://schemas.microsoft.com/office/drawing/2014/main" id="{B8B62F37-20D2-BB43-B850-66CFE4DBDFD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31863" y="2639275"/>
                  <a:ext cx="985062" cy="389513"/>
                </a:xfrm>
                <a:prstGeom prst="ellipse">
                  <a:avLst/>
                </a:prstGeom>
                <a:blipFill>
                  <a:blip r:embed="rId13"/>
                  <a:stretch>
                    <a:fillRect b="-6061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8BDF2278-5C4C-8F43-81CA-C11C63BEA212}"/>
                    </a:ext>
                  </a:extLst>
                </p:cNvPr>
                <p:cNvSpPr txBox="1"/>
                <p:nvPr/>
              </p:nvSpPr>
              <p:spPr>
                <a:xfrm>
                  <a:off x="7371224" y="2642307"/>
                  <a:ext cx="1144125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charset="0"/>
                          </a:rPr>
                          <m:t>𝑀𝑎𝑛</m:t>
                        </m:r>
                        <m:r>
                          <a:rPr lang="de-DE" b="0" i="1" smtClean="0">
                            <a:latin typeface="Cambria Math" charset="0"/>
                          </a:rPr>
                          <m:t>(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𝑊</m:t>
                        </m:r>
                        <m:r>
                          <a:rPr lang="de-DE" b="0" i="1" smtClean="0">
                            <a:latin typeface="Cambria Math" charset="0"/>
                          </a:rPr>
                          <m:t>)</m:t>
                        </m:r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43" name="TextBox 42">
                  <a:extLst>
                    <a:ext uri="{FF2B5EF4-FFF2-40B4-BE49-F238E27FC236}">
                      <a16:creationId xmlns:a16="http://schemas.microsoft.com/office/drawing/2014/main" id="{63BEF76A-4386-AA42-BA21-B5E52A2FB55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71224" y="2642307"/>
                  <a:ext cx="1144125" cy="389513"/>
                </a:xfrm>
                <a:prstGeom prst="ellipse">
                  <a:avLst/>
                </a:prstGeom>
                <a:blipFill>
                  <a:blip r:embed="rId14"/>
                  <a:stretch>
                    <a:fillRect b="-6250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4E749C93-CF2C-D34E-B795-E9E2FE4C5502}"/>
                    </a:ext>
                  </a:extLst>
                </p:cNvPr>
                <p:cNvSpPr txBox="1"/>
                <p:nvPr/>
              </p:nvSpPr>
              <p:spPr>
                <a:xfrm>
                  <a:off x="4604084" y="3858871"/>
                  <a:ext cx="1383249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charset="0"/>
                          </a:rPr>
                          <m:t>𝑇𝑟𝑎𝑣𝑒𝑙</m:t>
                        </m:r>
                        <m:r>
                          <a:rPr lang="de-DE" b="0" i="1" smtClean="0">
                            <a:latin typeface="Cambria Math" charset="0"/>
                          </a:rPr>
                          <m:t>(</m:t>
                        </m:r>
                        <m:r>
                          <a:rPr lang="de-DE" b="0" i="1" smtClean="0">
                            <a:latin typeface="Cambria Math" charset="0"/>
                          </a:rPr>
                          <m:t>𝑋</m:t>
                        </m:r>
                        <m:r>
                          <a:rPr lang="de-DE" b="0" i="1" smtClean="0">
                            <a:latin typeface="Cambria Math" charset="0"/>
                          </a:rPr>
                          <m:t>)</m:t>
                        </m:r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44" name="TextBox 43">
                  <a:extLst>
                    <a:ext uri="{FF2B5EF4-FFF2-40B4-BE49-F238E27FC236}">
                      <a16:creationId xmlns:a16="http://schemas.microsoft.com/office/drawing/2014/main" id="{5D3C821D-C4F1-F142-8BF7-8DF48C2DFDC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04084" y="3858871"/>
                  <a:ext cx="1383249" cy="389513"/>
                </a:xfrm>
                <a:prstGeom prst="ellipse">
                  <a:avLst/>
                </a:prstGeom>
                <a:blipFill>
                  <a:blip r:embed="rId15"/>
                  <a:stretch>
                    <a:fillRect b="-6061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3756A224-BCB5-2245-984D-7E55D6FF7CDF}"/>
                    </a:ext>
                  </a:extLst>
                </p:cNvPr>
                <p:cNvSpPr txBox="1"/>
                <p:nvPr/>
              </p:nvSpPr>
              <p:spPr>
                <a:xfrm>
                  <a:off x="6254283" y="4457990"/>
                  <a:ext cx="1120628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charset="0"/>
                          </a:rPr>
                          <m:t>𝑆𝑖𝑐𝑘</m:t>
                        </m:r>
                        <m:r>
                          <a:rPr lang="de-DE" b="0" i="1" smtClean="0">
                            <a:latin typeface="Cambria Math" charset="0"/>
                          </a:rPr>
                          <m:t>(</m:t>
                        </m:r>
                        <m:r>
                          <a:rPr lang="de-DE" b="0" i="1" smtClean="0">
                            <a:latin typeface="Cambria Math" charset="0"/>
                          </a:rPr>
                          <m:t>𝑋</m:t>
                        </m:r>
                        <m:r>
                          <a:rPr lang="de-DE" b="0" i="1" smtClean="0">
                            <a:latin typeface="Cambria Math" charset="0"/>
                          </a:rPr>
                          <m:t>)</m:t>
                        </m:r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45" name="TextBox 44">
                  <a:extLst>
                    <a:ext uri="{FF2B5EF4-FFF2-40B4-BE49-F238E27FC236}">
                      <a16:creationId xmlns:a16="http://schemas.microsoft.com/office/drawing/2014/main" id="{9CE15178-FB1A-8A47-8BCA-5DB7062BFB2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254283" y="4457990"/>
                  <a:ext cx="1120628" cy="389513"/>
                </a:xfrm>
                <a:prstGeom prst="ellipse">
                  <a:avLst/>
                </a:prstGeom>
                <a:blipFill>
                  <a:blip r:embed="rId16"/>
                  <a:stretch>
                    <a:fillRect b="-6250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99738E50-354C-E34D-98D2-CFD8076482E5}"/>
                    </a:ext>
                  </a:extLst>
                </p:cNvPr>
                <p:cNvSpPr txBox="1"/>
                <p:nvPr/>
              </p:nvSpPr>
              <p:spPr>
                <a:xfrm>
                  <a:off x="7511218" y="3850296"/>
                  <a:ext cx="1632781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charset="0"/>
                          </a:rPr>
                          <m:t>𝑇𝑟𝑒𝑎𝑡</m:t>
                        </m:r>
                        <m:r>
                          <a:rPr lang="de-DE" b="0" i="1" smtClean="0">
                            <a:latin typeface="Cambria Math" charset="0"/>
                          </a:rPr>
                          <m:t>(</m:t>
                        </m:r>
                        <m:r>
                          <a:rPr lang="de-DE" b="0" i="1" smtClean="0">
                            <a:latin typeface="Cambria Math" charset="0"/>
                          </a:rPr>
                          <m:t>𝑋</m:t>
                        </m:r>
                        <m:r>
                          <a:rPr lang="de-DE" b="0" i="1" smtClean="0">
                            <a:latin typeface="Cambria Math" charset="0"/>
                          </a:rPr>
                          <m:t>,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  <m:r>
                          <a:rPr lang="de-DE" b="0" i="1" smtClean="0">
                            <a:latin typeface="Cambria Math" charset="0"/>
                          </a:rPr>
                          <m:t>)</m:t>
                        </m:r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46" name="TextBox 45">
                  <a:extLst>
                    <a:ext uri="{FF2B5EF4-FFF2-40B4-BE49-F238E27FC236}">
                      <a16:creationId xmlns:a16="http://schemas.microsoft.com/office/drawing/2014/main" id="{215650CC-F5F9-C147-B433-3A6793724FA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511218" y="3850296"/>
                  <a:ext cx="1632781" cy="389513"/>
                </a:xfrm>
                <a:prstGeom prst="ellipse">
                  <a:avLst/>
                </a:prstGeom>
                <a:blipFill>
                  <a:blip r:embed="rId17"/>
                  <a:stretch>
                    <a:fillRect b="-9375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D0D4EB3B-9954-F342-919D-52358CCDF4DB}"/>
                </a:ext>
              </a:extLst>
            </p:cNvPr>
            <p:cNvCxnSpPr>
              <a:stCxn id="7" idx="6"/>
              <a:endCxn id="33" idx="1"/>
            </p:cNvCxnSpPr>
            <p:nvPr/>
          </p:nvCxnSpPr>
          <p:spPr>
            <a:xfrm>
              <a:off x="6216925" y="2834032"/>
              <a:ext cx="499132" cy="110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FB583CED-4E5A-0144-B2F7-CD410736CEEE}"/>
                </a:ext>
              </a:extLst>
            </p:cNvPr>
            <p:cNvCxnSpPr>
              <a:cxnSpLocks/>
              <a:stCxn id="8" idx="2"/>
              <a:endCxn id="33" idx="3"/>
            </p:cNvCxnSpPr>
            <p:nvPr/>
          </p:nvCxnSpPr>
          <p:spPr>
            <a:xfrm flipH="1" flipV="1">
              <a:off x="6860057" y="2835140"/>
              <a:ext cx="511167" cy="192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8D60A65C-8E8A-8749-BC60-F0B25EF00FB1}"/>
                </a:ext>
              </a:extLst>
            </p:cNvPr>
            <p:cNvCxnSpPr>
              <a:cxnSpLocks/>
              <a:stCxn id="9" idx="6"/>
              <a:endCxn id="29" idx="1"/>
            </p:cNvCxnSpPr>
            <p:nvPr/>
          </p:nvCxnSpPr>
          <p:spPr>
            <a:xfrm>
              <a:off x="5987333" y="4053628"/>
              <a:ext cx="439403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1ACF5AED-0D7A-5E4D-B262-693CBA287629}"/>
                </a:ext>
              </a:extLst>
            </p:cNvPr>
            <p:cNvCxnSpPr>
              <a:cxnSpLocks/>
              <a:stCxn id="29" idx="0"/>
              <a:endCxn id="6" idx="4"/>
            </p:cNvCxnSpPr>
            <p:nvPr/>
          </p:nvCxnSpPr>
          <p:spPr>
            <a:xfrm flipV="1">
              <a:off x="6498736" y="3646378"/>
              <a:ext cx="287089" cy="33525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35563B47-CEFB-EC43-A416-0C075A03606B}"/>
                </a:ext>
              </a:extLst>
            </p:cNvPr>
            <p:cNvCxnSpPr>
              <a:cxnSpLocks/>
              <a:stCxn id="6" idx="4"/>
              <a:endCxn id="25" idx="0"/>
            </p:cNvCxnSpPr>
            <p:nvPr/>
          </p:nvCxnSpPr>
          <p:spPr>
            <a:xfrm>
              <a:off x="6785825" y="3646378"/>
              <a:ext cx="308081" cy="32939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44E73697-8BF8-E347-9B2E-EA464C2CA8D6}"/>
                </a:ext>
              </a:extLst>
            </p:cNvPr>
            <p:cNvCxnSpPr>
              <a:cxnSpLocks/>
              <a:stCxn id="11" idx="2"/>
              <a:endCxn id="25" idx="3"/>
            </p:cNvCxnSpPr>
            <p:nvPr/>
          </p:nvCxnSpPr>
          <p:spPr>
            <a:xfrm flipH="1">
              <a:off x="7165906" y="4045053"/>
              <a:ext cx="345312" cy="272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533B8E43-D870-7744-B838-979235CB90B6}"/>
                </a:ext>
              </a:extLst>
            </p:cNvPr>
            <p:cNvCxnSpPr>
              <a:cxnSpLocks/>
              <a:stCxn id="29" idx="2"/>
              <a:endCxn id="10" idx="0"/>
            </p:cNvCxnSpPr>
            <p:nvPr/>
          </p:nvCxnSpPr>
          <p:spPr>
            <a:xfrm>
              <a:off x="6498736" y="4125628"/>
              <a:ext cx="315861" cy="33236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9B13F85A-D7CE-5F49-B4CC-DEEB2B46425C}"/>
                </a:ext>
              </a:extLst>
            </p:cNvPr>
            <p:cNvCxnSpPr>
              <a:cxnSpLocks/>
              <a:stCxn id="25" idx="2"/>
              <a:endCxn id="10" idx="0"/>
            </p:cNvCxnSpPr>
            <p:nvPr/>
          </p:nvCxnSpPr>
          <p:spPr>
            <a:xfrm flipH="1">
              <a:off x="6814597" y="4119775"/>
              <a:ext cx="279309" cy="33821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A2018601-044F-A744-A80A-E59DE27491F4}"/>
                </a:ext>
              </a:extLst>
            </p:cNvPr>
            <p:cNvCxnSpPr>
              <a:cxnSpLocks/>
              <a:stCxn id="6" idx="0"/>
              <a:endCxn id="33" idx="2"/>
            </p:cNvCxnSpPr>
            <p:nvPr/>
          </p:nvCxnSpPr>
          <p:spPr>
            <a:xfrm flipV="1">
              <a:off x="6785825" y="2907140"/>
              <a:ext cx="2232" cy="34972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5BBB07E7-6B7C-C440-829A-8EB15DA46FA2}"/>
                </a:ext>
              </a:extLst>
            </p:cNvPr>
            <p:cNvGrpSpPr/>
            <p:nvPr/>
          </p:nvGrpSpPr>
          <p:grpSpPr>
            <a:xfrm>
              <a:off x="6669977" y="2717060"/>
              <a:ext cx="545811" cy="393368"/>
              <a:chOff x="6669977" y="2717060"/>
              <a:chExt cx="545811" cy="393368"/>
            </a:xfrm>
          </p:grpSpPr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09A6DD5C-745A-ED42-B649-2BF6CCED3B38}"/>
                  </a:ext>
                </a:extLst>
              </p:cNvPr>
              <p:cNvSpPr/>
              <p:nvPr/>
            </p:nvSpPr>
            <p:spPr>
              <a:xfrm>
                <a:off x="6669977" y="2717060"/>
                <a:ext cx="144000" cy="144000"/>
              </a:xfrm>
              <a:prstGeom prst="rect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D337584A-9C8F-4F4A-824A-B276A88296CB}"/>
                  </a:ext>
                </a:extLst>
              </p:cNvPr>
              <p:cNvSpPr/>
              <p:nvPr/>
            </p:nvSpPr>
            <p:spPr>
              <a:xfrm>
                <a:off x="6716057" y="2763140"/>
                <a:ext cx="144000" cy="144000"/>
              </a:xfrm>
              <a:prstGeom prst="rect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53E8EB63-9F78-6442-9264-0AC661CFC605}"/>
                  </a:ext>
                </a:extLst>
              </p:cNvPr>
              <p:cNvSpPr/>
              <p:nvPr/>
            </p:nvSpPr>
            <p:spPr>
              <a:xfrm>
                <a:off x="6762137" y="2809220"/>
                <a:ext cx="144000" cy="144000"/>
              </a:xfrm>
              <a:prstGeom prst="rect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5" name="TextBox 34">
                    <a:extLst>
                      <a:ext uri="{FF2B5EF4-FFF2-40B4-BE49-F238E27FC236}">
                        <a16:creationId xmlns:a16="http://schemas.microsoft.com/office/drawing/2014/main" id="{C9DA6941-206F-8C47-AF10-7B20F4428BDA}"/>
                      </a:ext>
                    </a:extLst>
                  </p:cNvPr>
                  <p:cNvSpPr txBox="1"/>
                  <p:nvPr/>
                </p:nvSpPr>
                <p:spPr>
                  <a:xfrm>
                    <a:off x="6903780" y="2833429"/>
                    <a:ext cx="312008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de-DE" b="0" i="1" smtClean="0">
                                  <a:latin typeface="Cambria Math" charset="0"/>
                                </a:rPr>
                                <m:t>1</m:t>
                              </m:r>
                            </m:sub>
                          </m:sSub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35" name="TextBox 34">
                    <a:extLst>
                      <a:ext uri="{FF2B5EF4-FFF2-40B4-BE49-F238E27FC236}">
                        <a16:creationId xmlns:a16="http://schemas.microsoft.com/office/drawing/2014/main" id="{FD669DB7-DFF8-5242-BF32-C4BD099E8727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903780" y="2833429"/>
                    <a:ext cx="312008" cy="276999"/>
                  </a:xfrm>
                  <a:prstGeom prst="rect">
                    <a:avLst/>
                  </a:prstGeom>
                  <a:blipFill>
                    <a:blip r:embed="rId18"/>
                    <a:stretch>
                      <a:fillRect l="-19231" r="-3846" b="-30435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2EA8CECC-65D7-554D-9AE1-4A178447C29D}"/>
                </a:ext>
              </a:extLst>
            </p:cNvPr>
            <p:cNvGrpSpPr/>
            <p:nvPr/>
          </p:nvGrpSpPr>
          <p:grpSpPr>
            <a:xfrm>
              <a:off x="6191042" y="3935548"/>
              <a:ext cx="425774" cy="392260"/>
              <a:chOff x="6191042" y="3935548"/>
              <a:chExt cx="425774" cy="392260"/>
            </a:xfrm>
          </p:grpSpPr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C02F77AD-4599-8C44-8EBA-8188B57F2398}"/>
                  </a:ext>
                </a:extLst>
              </p:cNvPr>
              <p:cNvSpPr/>
              <p:nvPr/>
            </p:nvSpPr>
            <p:spPr>
              <a:xfrm>
                <a:off x="6380656" y="3935548"/>
                <a:ext cx="144000" cy="144000"/>
              </a:xfrm>
              <a:prstGeom prst="rect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82D6EF33-7F6A-C94E-82FC-C50C985D4DE8}"/>
                  </a:ext>
                </a:extLst>
              </p:cNvPr>
              <p:cNvSpPr/>
              <p:nvPr/>
            </p:nvSpPr>
            <p:spPr>
              <a:xfrm>
                <a:off x="6426736" y="3981628"/>
                <a:ext cx="144000" cy="144000"/>
              </a:xfrm>
              <a:prstGeom prst="rect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704B855E-5519-B945-B9C8-4F44C9BA2E45}"/>
                  </a:ext>
                </a:extLst>
              </p:cNvPr>
              <p:cNvSpPr/>
              <p:nvPr/>
            </p:nvSpPr>
            <p:spPr>
              <a:xfrm>
                <a:off x="6472816" y="4027708"/>
                <a:ext cx="144000" cy="144000"/>
              </a:xfrm>
              <a:prstGeom prst="rect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1" name="TextBox 30">
                    <a:extLst>
                      <a:ext uri="{FF2B5EF4-FFF2-40B4-BE49-F238E27FC236}">
                        <a16:creationId xmlns:a16="http://schemas.microsoft.com/office/drawing/2014/main" id="{A727E424-C092-6A44-B69B-A657E2FAA15D}"/>
                      </a:ext>
                    </a:extLst>
                  </p:cNvPr>
                  <p:cNvSpPr txBox="1"/>
                  <p:nvPr/>
                </p:nvSpPr>
                <p:spPr>
                  <a:xfrm>
                    <a:off x="6191042" y="4050809"/>
                    <a:ext cx="317331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de-DE" b="0" i="1" smtClean="0">
                                  <a:latin typeface="Cambria Math" charset="0"/>
                                </a:rPr>
                                <m:t>2</m:t>
                              </m:r>
                            </m:sub>
                          </m:sSub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31" name="TextBox 30">
                    <a:extLst>
                      <a:ext uri="{FF2B5EF4-FFF2-40B4-BE49-F238E27FC236}">
                        <a16:creationId xmlns:a16="http://schemas.microsoft.com/office/drawing/2014/main" id="{7E837DB6-B327-1144-8740-CB58627CA942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191042" y="4050809"/>
                    <a:ext cx="317331" cy="276999"/>
                  </a:xfrm>
                  <a:prstGeom prst="rect">
                    <a:avLst/>
                  </a:prstGeom>
                  <a:blipFill>
                    <a:blip r:embed="rId19"/>
                    <a:stretch>
                      <a:fillRect l="-19231" r="-3846" b="-30435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AD1EBAA1-2DC6-2547-8CDC-26D4929B2A12}"/>
                </a:ext>
              </a:extLst>
            </p:cNvPr>
            <p:cNvGrpSpPr/>
            <p:nvPr/>
          </p:nvGrpSpPr>
          <p:grpSpPr>
            <a:xfrm>
              <a:off x="6975826" y="3929695"/>
              <a:ext cx="539954" cy="397857"/>
              <a:chOff x="6975826" y="3929695"/>
              <a:chExt cx="539954" cy="397857"/>
            </a:xfrm>
          </p:grpSpPr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A97BCF75-4EA5-C649-9B75-9E1FE993C5FA}"/>
                  </a:ext>
                </a:extLst>
              </p:cNvPr>
              <p:cNvSpPr/>
              <p:nvPr/>
            </p:nvSpPr>
            <p:spPr>
              <a:xfrm>
                <a:off x="6975826" y="3929695"/>
                <a:ext cx="144000" cy="144000"/>
              </a:xfrm>
              <a:prstGeom prst="rect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660942CF-503F-8545-A629-AB9E40EF9FCE}"/>
                  </a:ext>
                </a:extLst>
              </p:cNvPr>
              <p:cNvSpPr/>
              <p:nvPr/>
            </p:nvSpPr>
            <p:spPr>
              <a:xfrm>
                <a:off x="7021906" y="3975775"/>
                <a:ext cx="144000" cy="144000"/>
              </a:xfrm>
              <a:prstGeom prst="rect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31460DD1-2E6A-A348-9899-7065267B0ED6}"/>
                  </a:ext>
                </a:extLst>
              </p:cNvPr>
              <p:cNvSpPr/>
              <p:nvPr/>
            </p:nvSpPr>
            <p:spPr>
              <a:xfrm>
                <a:off x="7067986" y="4021855"/>
                <a:ext cx="144000" cy="144000"/>
              </a:xfrm>
              <a:prstGeom prst="rect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7" name="TextBox 26">
                    <a:extLst>
                      <a:ext uri="{FF2B5EF4-FFF2-40B4-BE49-F238E27FC236}">
                        <a16:creationId xmlns:a16="http://schemas.microsoft.com/office/drawing/2014/main" id="{68CFC656-A4DC-AE47-A8E0-5AD39C61BE30}"/>
                      </a:ext>
                    </a:extLst>
                  </p:cNvPr>
                  <p:cNvSpPr txBox="1"/>
                  <p:nvPr/>
                </p:nvSpPr>
                <p:spPr>
                  <a:xfrm>
                    <a:off x="7198449" y="4050553"/>
                    <a:ext cx="317331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de-DE" b="0" i="1" smtClean="0">
                                  <a:latin typeface="Cambria Math" charset="0"/>
                                </a:rPr>
                                <m:t>3</m:t>
                              </m:r>
                            </m:sub>
                          </m:sSub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27" name="TextBox 26">
                    <a:extLst>
                      <a:ext uri="{FF2B5EF4-FFF2-40B4-BE49-F238E27FC236}">
                        <a16:creationId xmlns:a16="http://schemas.microsoft.com/office/drawing/2014/main" id="{833A3BD4-3817-354E-9C70-490FA4FCF78F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198449" y="4050553"/>
                    <a:ext cx="317331" cy="276999"/>
                  </a:xfrm>
                  <a:prstGeom prst="rect">
                    <a:avLst/>
                  </a:prstGeom>
                  <a:blipFill>
                    <a:blip r:embed="rId20"/>
                    <a:stretch>
                      <a:fillRect l="-23077" r="-3846" b="-30435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sp>
        <p:nvSpPr>
          <p:cNvPr id="36" name="Rectangle 35">
            <a:extLst>
              <a:ext uri="{FF2B5EF4-FFF2-40B4-BE49-F238E27FC236}">
                <a16:creationId xmlns:a16="http://schemas.microsoft.com/office/drawing/2014/main" id="{DE3B89C8-35A7-5345-A802-BE2BB6EDB3CC}"/>
              </a:ext>
            </a:extLst>
          </p:cNvPr>
          <p:cNvSpPr/>
          <p:nvPr/>
        </p:nvSpPr>
        <p:spPr>
          <a:xfrm>
            <a:off x="4949497" y="3521112"/>
            <a:ext cx="3390491" cy="693604"/>
          </a:xfrm>
          <a:prstGeom prst="rect">
            <a:avLst/>
          </a:prstGeom>
          <a:solidFill>
            <a:schemeClr val="bg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0177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</p:bld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A6CDEB-EA5A-9741-9ECD-3F3F614FF4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DPG Definition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2510B76-072D-EB46-95E7-2F59A4E3731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lnSpcReduction="10000"/>
              </a:bodyPr>
              <a:lstStyle/>
              <a:p>
                <a:r>
                  <a:rPr lang="en-GB" dirty="0"/>
                  <a:t>Assume that (sub)model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𝐺</m:t>
                    </m:r>
                  </m:oMath>
                </a14:m>
                <a:r>
                  <a:rPr lang="en-GB" dirty="0"/>
                  <a:t> fulfils a </a:t>
                </a:r>
                <a:r>
                  <a:rPr lang="en-GB" i="1" dirty="0"/>
                  <a:t>normal form* </a:t>
                </a:r>
                <a:r>
                  <a:rPr lang="en-GB" dirty="0"/>
                  <a:t>where</a:t>
                </a:r>
              </a:p>
              <a:p>
                <a:pPr lvl="1"/>
                <a:r>
                  <a:rPr lang="en-GB" dirty="0"/>
                  <a:t>Domains are either disjoint or identical</a:t>
                </a:r>
              </a:p>
              <a:p>
                <a:pPr lvl="1"/>
                <a:r>
                  <a:rPr lang="en-GB" dirty="0"/>
                  <a:t>Logvars share the same name if they refer to the same domain over different parfactors</a:t>
                </a:r>
              </a:p>
              <a:p>
                <a:pPr lvl="1"/>
                <a:r>
                  <a:rPr lang="en-GB" dirty="0"/>
                  <a:t>Constraints are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⊤</m:t>
                    </m:r>
                  </m:oMath>
                </a14:m>
                <a:endParaRPr lang="en-GB" dirty="0"/>
              </a:p>
              <a:p>
                <a:pPr lvl="2"/>
                <a:r>
                  <a:rPr lang="en-GB" dirty="0"/>
                  <a:t>Formal definition by Taghipour includes inequality constraints</a:t>
                </a:r>
              </a:p>
              <a:p>
                <a:pPr marL="758825" lvl="1" indent="-301625">
                  <a:buFont typeface=".Hiragino Kaku Gothic Interface W3"/>
                  <a:buChar char="⇒"/>
                </a:pPr>
                <a:r>
                  <a:rPr lang="en-GB" dirty="0"/>
                  <a:t>No further splitting operations necessary (split, expand, count-normalise)</a:t>
                </a:r>
              </a:p>
              <a:p>
                <a:r>
                  <a:rPr lang="en-GB" dirty="0"/>
                  <a:t>Decomposition into partial groundings of model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𝐺</m:t>
                    </m:r>
                  </m:oMath>
                </a14:m>
                <a:r>
                  <a:rPr lang="en-GB" dirty="0"/>
                  <a:t> by logvar </a:t>
                </a:r>
                <a14:m>
                  <m:oMath xmlns:m="http://schemas.openxmlformats.org/officeDocument/2006/math">
                    <m:r>
                      <a:rPr lang="de-DE" b="0" i="1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en-GB" dirty="0"/>
                  <a:t> with </a:t>
                </a:r>
                <a14:m>
                  <m:oMath xmlns:m="http://schemas.openxmlformats.org/officeDocument/2006/math">
                    <m:r>
                      <a:rPr lang="de-DE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∀</m:t>
                    </m:r>
                    <m:r>
                      <a:rPr lang="de-DE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𝑔</m:t>
                    </m:r>
                    <m:r>
                      <a:rPr lang="de-DE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de-DE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𝐺</m:t>
                    </m:r>
                    <m:r>
                      <a:rPr lang="de-DE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:</m:t>
                    </m:r>
                    <m:r>
                      <a:rPr lang="de-DE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𝑋</m:t>
                    </m:r>
                    <m:r>
                      <a:rPr lang="de-DE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de-DE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𝑙𝑣</m:t>
                    </m:r>
                    <m:d>
                      <m:dPr>
                        <m:ctrlPr>
                          <a:rPr lang="de-DE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𝑔</m:t>
                        </m:r>
                      </m:e>
                    </m:d>
                  </m:oMath>
                </a14:m>
                <a:endParaRPr lang="en-GB" dirty="0"/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𝐷𝑃𝐺</m:t>
                      </m:r>
                      <m:d>
                        <m:dPr>
                          <m:ctrlPr>
                            <a:rPr lang="de-DE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𝐺</m:t>
                          </m:r>
                          <m:r>
                            <a:rPr lang="de-DE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de-DE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</m:d>
                      <m:r>
                        <a:rPr lang="de-DE" b="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⋃"/>
                          <m:supHide m:val="on"/>
                          <m:ctrlPr>
                            <a:rPr lang="de-DE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de-DE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𝑔</m:t>
                          </m:r>
                          <m:r>
                            <a:rPr lang="de-DE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  <m:r>
                            <a:rPr lang="de-DE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𝐺</m:t>
                          </m:r>
                        </m:sub>
                        <m:sup/>
                        <m:e>
                          <m:r>
                            <a:rPr lang="de-DE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𝑔</m:t>
                          </m:r>
                          <m:r>
                            <a:rPr lang="de-DE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</m:nary>
                      <m:r>
                        <a:rPr lang="de-DE" b="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de-DE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  <m:r>
                        <a:rPr lang="de-DE" b="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{"/>
                          <m:endChr m:val="}"/>
                          <m:ctrlPr>
                            <a:rPr lang="de-DE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𝑋</m:t>
                          </m:r>
                          <m:r>
                            <a:rPr lang="de-DE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→</m:t>
                          </m:r>
                          <m:r>
                            <a:rPr lang="de-DE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en-GB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2510B76-072D-EB46-95E7-2F59A4E3731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447" t="-2525" r="-804" b="-3030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E176B7-31A7-2144-BD34-05AA0F1DB3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113</a:t>
            </a:fld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08DC7F1-BEC7-6A47-84CF-AA076A4505A0}"/>
              </a:ext>
            </a:extLst>
          </p:cNvPr>
          <p:cNvSpPr txBox="1"/>
          <p:nvPr/>
        </p:nvSpPr>
        <p:spPr>
          <a:xfrm>
            <a:off x="2200910" y="6277215"/>
            <a:ext cx="58254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* possible to rewrite any model in polynomial time into normal form</a:t>
            </a:r>
          </a:p>
        </p:txBody>
      </p:sp>
    </p:spTree>
    <p:extLst>
      <p:ext uri="{BB962C8B-B14F-4D97-AF65-F5344CB8AC3E}">
        <p14:creationId xmlns:p14="http://schemas.microsoft.com/office/powerpoint/2010/main" val="3744325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D6EDD7-AE32-214C-A176-99F4E18D0D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FO Dtree Construction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3" name="Content Placeholder 72">
                <a:extLst>
                  <a:ext uri="{FF2B5EF4-FFF2-40B4-BE49-F238E27FC236}">
                    <a16:creationId xmlns:a16="http://schemas.microsoft.com/office/drawing/2014/main" id="{20EBA6AF-C4A7-7D43-8865-DBA2885F286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92500" lnSpcReduction="10000"/>
              </a:bodyPr>
              <a:lstStyle/>
              <a:p>
                <a:r>
                  <a:rPr lang="en-GB" dirty="0"/>
                  <a:t>Recursively, starting with </a:t>
                </a:r>
                <a14:m>
                  <m:oMath xmlns:m="http://schemas.openxmlformats.org/officeDocument/2006/math">
                    <m:r>
                      <a:rPr lang="en-GB" i="1" dirty="0" smtClean="0">
                        <a:latin typeface="Cambria Math" panose="02040503050406030204" pitchFamily="18" charset="0"/>
                      </a:rPr>
                      <m:t>𝐺</m:t>
                    </m:r>
                  </m:oMath>
                </a14:m>
                <a:r>
                  <a:rPr lang="en-GB" dirty="0"/>
                  <a:t> as the current model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i="1" dirty="0" smtClean="0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p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lang="en-GB" dirty="0"/>
                  <a:t> at the root</a:t>
                </a:r>
              </a:p>
              <a:p>
                <a:pPr lvl="1"/>
                <a:r>
                  <a:rPr lang="en-GB" dirty="0"/>
                  <a:t>Check if there exists logvar </a:t>
                </a:r>
                <a14:m>
                  <m:oMath xmlns:m="http://schemas.openxmlformats.org/officeDocument/2006/math">
                    <m:r>
                      <a:rPr lang="en-GB" i="1" dirty="0" smtClean="0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en-GB" dirty="0"/>
                  <a:t> that allows for a DPG in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i="1" dirty="0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p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</m:oMath>
                </a14:m>
                <a:endParaRPr lang="en-GB" dirty="0"/>
              </a:p>
              <a:p>
                <a:pPr lvl="2"/>
                <a:r>
                  <a:rPr lang="en-GB" dirty="0"/>
                  <a:t>If so, make current node a DPG node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𝑋</m:t>
                        </m:r>
                      </m:sub>
                    </m:sSub>
                  </m:oMath>
                </a14:m>
                <a:r>
                  <a:rPr lang="en-GB" dirty="0"/>
                  <a:t> for </a:t>
                </a:r>
                <a14:m>
                  <m:oMath xmlns:m="http://schemas.openxmlformats.org/officeDocument/2006/math">
                    <m:r>
                      <a:rPr lang="en-GB" i="1" dirty="0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en-GB" dirty="0"/>
                  <a:t>, replace </a:t>
                </a:r>
                <a14:m>
                  <m:oMath xmlns:m="http://schemas.openxmlformats.org/officeDocument/2006/math">
                    <m:r>
                      <a:rPr lang="en-GB" i="1" dirty="0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en-GB" dirty="0"/>
                  <a:t> with representative </a:t>
                </a:r>
                <a14:m>
                  <m:oMath xmlns:m="http://schemas.openxmlformats.org/officeDocument/2006/math">
                    <m:r>
                      <a:rPr lang="de-DE" b="0" i="1" dirty="0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GB" dirty="0"/>
                  <a:t>, i.e., apply </a:t>
                </a:r>
                <a14:m>
                  <m:oMath xmlns:m="http://schemas.openxmlformats.org/officeDocument/2006/math">
                    <m:r>
                      <a:rPr lang="en-GB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  <m:r>
                      <a:rPr lang="de-DE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de-DE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𝑋</m:t>
                        </m:r>
                        <m:r>
                          <a:rPr lang="de-DE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→</m:t>
                        </m:r>
                        <m:r>
                          <a:rPr lang="de-DE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en-GB" dirty="0"/>
                  <a:t> to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i="1" dirty="0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p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lang="en-GB" dirty="0"/>
                  <a:t>, add child node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  <m:r>
                      <a:rPr lang="de-DE" i="1" dirty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GB" dirty="0"/>
                  <a:t>with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i="1" dirty="0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p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de-DE" b="0" i="1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i="1" dirty="0" smtClean="0">
                        <a:latin typeface="Cambria Math" panose="02040503050406030204" pitchFamily="18" charset="0"/>
                      </a:rPr>
                      <m:t>𝐺</m:t>
                    </m:r>
                    <m:r>
                      <a:rPr lang="en-GB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</m:oMath>
                </a14:m>
                <a:r>
                  <a:rPr lang="en-GB" dirty="0"/>
                  <a:t> as current model</a:t>
                </a:r>
              </a:p>
              <a:p>
                <a:pPr lvl="3"/>
                <a:r>
                  <a:rPr lang="en-GB" dirty="0"/>
                  <a:t>If parent node is a DPG node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sSup>
                          <m:sSupPr>
                            <m:ctrlP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i="1" dirty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p>
                            <m: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</m:sub>
                    </m:sSub>
                  </m:oMath>
                </a14:m>
                <a:r>
                  <a:rPr lang="en-GB" dirty="0"/>
                  <a:t> as well, with current node being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sSup>
                          <m:sSupPr>
                            <m:ctrlPr>
                              <a:rPr lang="de-DE" i="1" dirty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i="1" dirty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de-DE" i="1" dirty="0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</m:sub>
                    </m:sSub>
                  </m:oMath>
                </a14:m>
                <a:r>
                  <a:rPr lang="en-GB" dirty="0"/>
                  <a:t>, add new DPG node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𝑋</m:t>
                        </m:r>
                      </m:sub>
                    </m:sSub>
                  </m:oMath>
                </a14:m>
                <a:r>
                  <a:rPr lang="en-GB" dirty="0"/>
                  <a:t> as child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sSup>
                          <m:sSupPr>
                            <m:ctrlPr>
                              <a:rPr lang="de-DE" i="1" dirty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i="1" dirty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de-DE" i="1" dirty="0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</m:sub>
                    </m:sSub>
                  </m:oMath>
                </a14:m>
                <a:endParaRPr lang="en-GB" dirty="0"/>
              </a:p>
              <a:p>
                <a:pPr lvl="1"/>
                <a:r>
                  <a:rPr lang="en-GB" dirty="0"/>
                  <a:t>Otherwise: Partition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i="1" dirty="0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p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lang="en-GB" dirty="0"/>
                  <a:t> w.r.t. to logvars (if exist) or random variables into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Sup>
                              <m:sSubSupPr>
                                <m:ctrlP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𝐺</m:t>
                                </m:r>
                              </m:e>
                              <m:sub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  <m:sup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′</m:t>
                                </m:r>
                              </m:sup>
                            </m:sSubSup>
                          </m:e>
                        </m:d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</m:sSubSup>
                  </m:oMath>
                </a14:m>
                <a:r>
                  <a:rPr lang="en-GB" dirty="0"/>
                  <a:t>, with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i="1" dirty="0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p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de-DE" b="0" i="1" dirty="0" smtClean="0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⋃"/>
                        <m:ctrlPr>
                          <a:rPr lang="de-DE" b="0" i="1" dirty="0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de-DE" b="0" i="1" dirty="0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  <m:e>
                        <m:sSubSup>
                          <m:sSubSupPr>
                            <m:ctrlP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  <m:t>𝐺</m:t>
                            </m:r>
                          </m:e>
                          <m:sub>
                            <m: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  <m:sup>
                            <m: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bSup>
                      </m:e>
                    </m:nary>
                  </m:oMath>
                </a14:m>
                <a:endParaRPr lang="en-GB" dirty="0"/>
              </a:p>
              <a:p>
                <a:pPr lvl="2"/>
                <a:r>
                  <a:rPr lang="en-GB" dirty="0"/>
                  <a:t>Add a child node for each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r>
                          <a:rPr lang="de-DE" i="1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bSup>
                  </m:oMath>
                </a14:m>
                <a:r>
                  <a:rPr lang="en-GB" dirty="0"/>
                  <a:t> with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r>
                          <a:rPr lang="de-DE" i="1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bSup>
                  </m:oMath>
                </a14:m>
                <a:r>
                  <a:rPr lang="en-GB" dirty="0"/>
                  <a:t> as current model</a:t>
                </a:r>
              </a:p>
              <a:p>
                <a:r>
                  <a:rPr lang="en-GB" dirty="0"/>
                  <a:t>Until </a:t>
                </a:r>
              </a:p>
              <a:p>
                <a:pPr lvl="1"/>
                <a:r>
                  <a:rPr lang="en-GB" dirty="0"/>
                  <a:t>All logvars replaced by representatives </a:t>
                </a:r>
              </a:p>
              <a:p>
                <a:pPr marL="457200" lvl="1" indent="0">
                  <a:buNone/>
                </a:pPr>
                <a:r>
                  <a:rPr lang="en-GB" dirty="0"/>
                  <a:t>and </a:t>
                </a:r>
              </a:p>
              <a:p>
                <a:pPr lvl="1"/>
                <a:r>
                  <a:rPr lang="en-GB" dirty="0"/>
                  <a:t>Only one parfactor per partition</a:t>
                </a:r>
              </a:p>
            </p:txBody>
          </p:sp>
        </mc:Choice>
        <mc:Fallback xmlns="">
          <p:sp>
            <p:nvSpPr>
              <p:cNvPr id="73" name="Content Placeholder 72">
                <a:extLst>
                  <a:ext uri="{FF2B5EF4-FFF2-40B4-BE49-F238E27FC236}">
                    <a16:creationId xmlns:a16="http://schemas.microsoft.com/office/drawing/2014/main" id="{20EBA6AF-C4A7-7D43-8865-DBA2885F286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86" t="-227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9D0592-3D4B-B84C-9D1F-1AEA4B35F4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114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8662252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D6EDD7-AE32-214C-A176-99F4E18D0D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FO dtree: Example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3" name="Content Placeholder 72">
                <a:extLst>
                  <a:ext uri="{FF2B5EF4-FFF2-40B4-BE49-F238E27FC236}">
                    <a16:creationId xmlns:a16="http://schemas.microsoft.com/office/drawing/2014/main" id="{20EBA6AF-C4A7-7D43-8865-DBA2885F286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28650" y="1158240"/>
                <a:ext cx="4755869" cy="5356860"/>
              </a:xfrm>
            </p:spPr>
            <p:txBody>
              <a:bodyPr>
                <a:normAutofit fontScale="77500" lnSpcReduction="20000"/>
              </a:bodyPr>
              <a:lstStyle/>
              <a:p>
                <a:r>
                  <a:rPr lang="en-GB" dirty="0"/>
                  <a:t>Root: In </a:t>
                </a:r>
                <a14:m>
                  <m:oMath xmlns:m="http://schemas.openxmlformats.org/officeDocument/2006/math">
                    <m:r>
                      <a:rPr lang="en-GB" i="1" smtClean="0">
                        <a:latin typeface="Cambria Math" panose="02040503050406030204" pitchFamily="18" charset="0"/>
                      </a:rPr>
                      <m:t>𝐺</m:t>
                    </m:r>
                  </m:oMath>
                </a14:m>
                <a:r>
                  <a:rPr lang="en-GB" dirty="0"/>
                  <a:t>, no logvar for a DPG</a:t>
                </a:r>
              </a:p>
              <a:p>
                <a:pPr lvl="1"/>
                <a:r>
                  <a:rPr lang="en-GB" dirty="0"/>
                  <a:t>Partition based on, e.g., </a:t>
                </a:r>
                <a14:m>
                  <m:oMath xmlns:m="http://schemas.openxmlformats.org/officeDocument/2006/math">
                    <m:r>
                      <a:rPr lang="en-GB" i="1" smtClean="0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endParaRPr lang="en-GB" dirty="0"/>
              </a:p>
              <a:p>
                <a:pPr lvl="2"/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GB" i="1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GB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e>
                    </m:d>
                  </m:oMath>
                </a14:m>
                <a:r>
                  <a:rPr lang="en-GB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GB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GB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d>
                  </m:oMath>
                </a14:m>
                <a:endParaRPr lang="en-GB" b="0" dirty="0"/>
              </a:p>
              <a:p>
                <a:pPr lvl="1"/>
                <a:r>
                  <a:rPr lang="en-GB" dirty="0"/>
                  <a:t>Right: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GB" i="1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GB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e>
                    </m:d>
                  </m:oMath>
                </a14:m>
                <a:endParaRPr lang="en-GB" dirty="0"/>
              </a:p>
              <a:p>
                <a:pPr lvl="2"/>
                <a:r>
                  <a:rPr lang="en-GB" dirty="0"/>
                  <a:t>DPG with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endParaRPr lang="en-GB" dirty="0"/>
              </a:p>
              <a:p>
                <a:pPr lvl="2"/>
                <a:r>
                  <a:rPr lang="en-GB" dirty="0"/>
                  <a:t>Replace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en-GB" dirty="0"/>
                  <a:t> with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endParaRPr lang="en-GB" dirty="0"/>
              </a:p>
              <a:p>
                <a:pPr lvl="2"/>
                <a:r>
                  <a:rPr lang="en-GB" dirty="0"/>
                  <a:t>No logvar for DPG</a:t>
                </a:r>
              </a:p>
              <a:p>
                <a:pPr lvl="2"/>
                <a:r>
                  <a:rPr lang="en-GB" dirty="0"/>
                  <a:t>Partition based on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</a:rPr>
                      <m:t>𝑀</m:t>
                    </m:r>
                  </m:oMath>
                </a14:m>
                <a:endParaRPr lang="en-GB" dirty="0"/>
              </a:p>
              <a:p>
                <a:pPr lvl="3"/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</a:rPr>
                          <m:t>01</m:t>
                        </m:r>
                      </m:sub>
                    </m:sSub>
                    <m:r>
                      <a:rPr lang="en-GB" i="1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d>
                    <m:r>
                      <a:rPr lang="en-GB" b="0" i="0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</a:rPr>
                          <m:t>0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GB" i="1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e>
                    </m:d>
                  </m:oMath>
                </a14:m>
                <a:endParaRPr lang="en-GB" dirty="0"/>
              </a:p>
              <a:p>
                <a:pPr lvl="2"/>
                <a:r>
                  <a:rPr lang="en-GB" dirty="0"/>
                  <a:t>Right: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</a:rPr>
                          <m:t>01</m:t>
                        </m:r>
                      </m:sub>
                    </m:sSub>
                    <m:r>
                      <a:rPr lang="en-GB" i="1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d>
                  </m:oMath>
                </a14:m>
                <a:endParaRPr lang="en-GB" dirty="0"/>
              </a:p>
              <a:p>
                <a:pPr lvl="3"/>
                <a:r>
                  <a:rPr lang="en-GB" dirty="0"/>
                  <a:t>No logvars and only one parfactor left</a:t>
                </a:r>
              </a:p>
              <a:p>
                <a:pPr lvl="2"/>
                <a:r>
                  <a:rPr lang="en-GB" dirty="0"/>
                  <a:t>Left: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</a:rPr>
                          <m:t>02</m:t>
                        </m:r>
                      </m:sub>
                    </m:sSub>
                    <m:r>
                      <a:rPr lang="en-GB" i="1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e>
                    </m:d>
                  </m:oMath>
                </a14:m>
                <a:endParaRPr lang="en-GB" dirty="0"/>
              </a:p>
              <a:p>
                <a:pPr lvl="3"/>
                <a:r>
                  <a:rPr lang="en-GB" dirty="0"/>
                  <a:t>DPG with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</a:rPr>
                      <m:t>𝑀</m:t>
                    </m:r>
                  </m:oMath>
                </a14:m>
                <a:endParaRPr lang="en-GB" dirty="0"/>
              </a:p>
              <a:p>
                <a:pPr lvl="4"/>
                <a:r>
                  <a:rPr lang="en-GB" dirty="0"/>
                  <a:t>Replace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</a:rPr>
                      <m:t>𝑀</m:t>
                    </m:r>
                  </m:oMath>
                </a14:m>
                <a:r>
                  <a:rPr lang="en-GB" dirty="0"/>
                  <a:t> with 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endParaRPr lang="en-GB" dirty="0"/>
              </a:p>
              <a:p>
                <a:pPr lvl="4"/>
                <a:r>
                  <a:rPr lang="en-GB" dirty="0"/>
                  <a:t>No logvars and only one parfactor left</a:t>
                </a:r>
              </a:p>
              <a:p>
                <a:pPr lvl="1"/>
                <a:r>
                  <a:rPr lang="en-GB" dirty="0"/>
                  <a:t>Left: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GB" i="1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d>
                  </m:oMath>
                </a14:m>
                <a:endParaRPr lang="en-GB" dirty="0"/>
              </a:p>
              <a:p>
                <a:pPr lvl="2"/>
                <a:r>
                  <a:rPr lang="en-GB" dirty="0"/>
                  <a:t>DPG with </a:t>
                </a:r>
                <a14:m>
                  <m:oMath xmlns:m="http://schemas.openxmlformats.org/officeDocument/2006/math">
                    <m:r>
                      <a:rPr lang="en-GB" i="1" smtClean="0">
                        <a:latin typeface="Cambria Math" panose="02040503050406030204" pitchFamily="18" charset="0"/>
                      </a:rPr>
                      <m:t>𝑊</m:t>
                    </m:r>
                  </m:oMath>
                </a14:m>
                <a:endParaRPr lang="en-GB" dirty="0"/>
              </a:p>
              <a:p>
                <a:pPr lvl="2"/>
                <a:r>
                  <a:rPr lang="en-GB" dirty="0"/>
                  <a:t>Replace 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𝑊</m:t>
                    </m:r>
                  </m:oMath>
                </a14:m>
                <a:r>
                  <a:rPr lang="en-GB" dirty="0"/>
                  <a:t> with 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𝑤</m:t>
                    </m:r>
                  </m:oMath>
                </a14:m>
                <a:endParaRPr lang="en-GB" dirty="0"/>
              </a:p>
              <a:p>
                <a:pPr lvl="2"/>
                <a:r>
                  <a:rPr lang="en-GB" dirty="0"/>
                  <a:t>DPG with </a:t>
                </a:r>
                <a14:m>
                  <m:oMath xmlns:m="http://schemas.openxmlformats.org/officeDocument/2006/math">
                    <m:r>
                      <a:rPr lang="en-GB" i="1" smtClean="0">
                        <a:latin typeface="Cambria Math" panose="02040503050406030204" pitchFamily="18" charset="0"/>
                      </a:rPr>
                      <m:t>𝐷</m:t>
                    </m:r>
                  </m:oMath>
                </a14:m>
                <a:endParaRPr lang="en-GB" dirty="0"/>
              </a:p>
              <a:p>
                <a:pPr lvl="3"/>
                <a:r>
                  <a:rPr lang="en-GB" dirty="0"/>
                  <a:t>Replace </a:t>
                </a:r>
                <a14:m>
                  <m:oMath xmlns:m="http://schemas.openxmlformats.org/officeDocument/2006/math">
                    <m:r>
                      <a:rPr lang="en-GB" i="1" smtClean="0">
                        <a:latin typeface="Cambria Math" panose="02040503050406030204" pitchFamily="18" charset="0"/>
                      </a:rPr>
                      <m:t>𝐷</m:t>
                    </m:r>
                  </m:oMath>
                </a14:m>
                <a:r>
                  <a:rPr lang="en-GB" dirty="0"/>
                  <a:t> with </a:t>
                </a:r>
                <a14:m>
                  <m:oMath xmlns:m="http://schemas.openxmlformats.org/officeDocument/2006/math">
                    <m:r>
                      <a:rPr lang="en-GB" i="1" smtClean="0">
                        <a:latin typeface="Cambria Math" panose="02040503050406030204" pitchFamily="18" charset="0"/>
                      </a:rPr>
                      <m:t>𝑑</m:t>
                    </m:r>
                  </m:oMath>
                </a14:m>
                <a:endParaRPr lang="en-GB" dirty="0"/>
              </a:p>
              <a:p>
                <a:pPr lvl="3"/>
                <a:r>
                  <a:rPr lang="en-GB" dirty="0"/>
                  <a:t>No logvars and only one parfactor left</a:t>
                </a:r>
              </a:p>
            </p:txBody>
          </p:sp>
        </mc:Choice>
        <mc:Fallback xmlns="">
          <p:sp>
            <p:nvSpPr>
              <p:cNvPr id="73" name="Content Placeholder 72">
                <a:extLst>
                  <a:ext uri="{FF2B5EF4-FFF2-40B4-BE49-F238E27FC236}">
                    <a16:creationId xmlns:a16="http://schemas.microsoft.com/office/drawing/2014/main" id="{20EBA6AF-C4A7-7D43-8865-DBA2885F286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8650" y="1158240"/>
                <a:ext cx="4755869" cy="5356860"/>
              </a:xfrm>
              <a:blipFill>
                <a:blip r:embed="rId2"/>
                <a:stretch>
                  <a:fillRect l="-1333" t="-212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9D0592-3D4B-B84C-9D1F-1AEA4B35F4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115</a:t>
            </a:fld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1A46B976-F6D5-1B4F-A3B4-9891701BFDF5}"/>
                  </a:ext>
                </a:extLst>
              </p:cNvPr>
              <p:cNvSpPr/>
              <p:nvPr/>
            </p:nvSpPr>
            <p:spPr>
              <a:xfrm>
                <a:off x="7954666" y="6039898"/>
                <a:ext cx="47808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1A46B976-F6D5-1B4F-A3B4-9891701BFDF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54666" y="6039898"/>
                <a:ext cx="478080" cy="369332"/>
              </a:xfrm>
              <a:prstGeom prst="rect">
                <a:avLst/>
              </a:prstGeom>
              <a:blipFill>
                <a:blip r:embed="rId3"/>
                <a:stretch>
                  <a:fillRect b="-333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C6A394D7-813A-8E4D-93B7-3D0C8E255475}"/>
                  </a:ext>
                </a:extLst>
              </p:cNvPr>
              <p:cNvSpPr/>
              <p:nvPr/>
            </p:nvSpPr>
            <p:spPr>
              <a:xfrm>
                <a:off x="7177944" y="6056203"/>
                <a:ext cx="47808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C6A394D7-813A-8E4D-93B7-3D0C8E25547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77944" y="6056203"/>
                <a:ext cx="478080" cy="369332"/>
              </a:xfrm>
              <a:prstGeom prst="rect">
                <a:avLst/>
              </a:prstGeom>
              <a:blipFill>
                <a:blip r:embed="rId4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3B409653-9C32-D74A-872E-F5EC58DA9327}"/>
              </a:ext>
            </a:extLst>
          </p:cNvPr>
          <p:cNvCxnSpPr>
            <a:cxnSpLocks/>
            <a:stCxn id="32" idx="0"/>
            <a:endCxn id="140" idx="4"/>
          </p:cNvCxnSpPr>
          <p:nvPr/>
        </p:nvCxnSpPr>
        <p:spPr>
          <a:xfrm flipV="1">
            <a:off x="8193706" y="5089059"/>
            <a:ext cx="0" cy="950839"/>
          </a:xfrm>
          <a:prstGeom prst="line">
            <a:avLst/>
          </a:prstGeom>
          <a:ln w="127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4F026F84-EB66-B34C-A382-20B419B58707}"/>
              </a:ext>
            </a:extLst>
          </p:cNvPr>
          <p:cNvCxnSpPr>
            <a:cxnSpLocks/>
            <a:stCxn id="34" idx="0"/>
            <a:endCxn id="143" idx="4"/>
          </p:cNvCxnSpPr>
          <p:nvPr/>
        </p:nvCxnSpPr>
        <p:spPr>
          <a:xfrm flipV="1">
            <a:off x="7416984" y="5722324"/>
            <a:ext cx="1022" cy="333879"/>
          </a:xfrm>
          <a:prstGeom prst="line">
            <a:avLst/>
          </a:prstGeom>
          <a:ln w="127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F9250322-4658-AD48-AB79-DB75AE2EDE22}"/>
              </a:ext>
            </a:extLst>
          </p:cNvPr>
          <p:cNvCxnSpPr>
            <a:cxnSpLocks/>
            <a:stCxn id="143" idx="0"/>
            <a:endCxn id="75" idx="4"/>
          </p:cNvCxnSpPr>
          <p:nvPr/>
        </p:nvCxnSpPr>
        <p:spPr>
          <a:xfrm flipV="1">
            <a:off x="7418006" y="5283907"/>
            <a:ext cx="0" cy="366417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90DA8368-83A4-7846-AB9C-E40121AA0C08}"/>
              </a:ext>
            </a:extLst>
          </p:cNvPr>
          <p:cNvCxnSpPr>
            <a:cxnSpLocks/>
            <a:stCxn id="75" idx="0"/>
            <a:endCxn id="135" idx="4"/>
          </p:cNvCxnSpPr>
          <p:nvPr/>
        </p:nvCxnSpPr>
        <p:spPr>
          <a:xfrm flipV="1">
            <a:off x="7418006" y="4504251"/>
            <a:ext cx="313650" cy="30425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90704BF4-0B0D-B646-9786-81621F786468}"/>
              </a:ext>
            </a:extLst>
          </p:cNvPr>
          <p:cNvCxnSpPr>
            <a:cxnSpLocks/>
            <a:stCxn id="104" idx="0"/>
            <a:endCxn id="149" idx="4"/>
          </p:cNvCxnSpPr>
          <p:nvPr/>
        </p:nvCxnSpPr>
        <p:spPr>
          <a:xfrm flipH="1" flipV="1">
            <a:off x="6921009" y="3104658"/>
            <a:ext cx="810647" cy="428649"/>
          </a:xfrm>
          <a:prstGeom prst="line">
            <a:avLst/>
          </a:prstGeom>
          <a:ln w="12700"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7674C81E-AEA8-7345-B74E-A5A556C833B6}"/>
              </a:ext>
            </a:extLst>
          </p:cNvPr>
          <p:cNvCxnSpPr>
            <a:cxnSpLocks/>
            <a:stCxn id="128" idx="0"/>
            <a:endCxn id="149" idx="4"/>
          </p:cNvCxnSpPr>
          <p:nvPr/>
        </p:nvCxnSpPr>
        <p:spPr>
          <a:xfrm flipV="1">
            <a:off x="6208166" y="3104658"/>
            <a:ext cx="712843" cy="422999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12068B59-76B0-A644-A839-6E1060C9DE52}"/>
                  </a:ext>
                </a:extLst>
              </p:cNvPr>
              <p:cNvSpPr/>
              <p:nvPr/>
            </p:nvSpPr>
            <p:spPr>
              <a:xfrm>
                <a:off x="5987627" y="6048158"/>
                <a:ext cx="440944" cy="37388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12068B59-76B0-A644-A839-6E1060C9DE5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87627" y="6048158"/>
                <a:ext cx="440944" cy="373885"/>
              </a:xfrm>
              <a:prstGeom prst="rect">
                <a:avLst/>
              </a:prstGeom>
              <a:blipFill>
                <a:blip r:embed="rId5"/>
                <a:stretch>
                  <a:fillRect b="-322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0" name="Straight Connector 89">
            <a:extLst>
              <a:ext uri="{FF2B5EF4-FFF2-40B4-BE49-F238E27FC236}">
                <a16:creationId xmlns:a16="http://schemas.microsoft.com/office/drawing/2014/main" id="{46162268-1B7D-4044-BF61-FFD5AECD572E}"/>
              </a:ext>
            </a:extLst>
          </p:cNvPr>
          <p:cNvCxnSpPr>
            <a:cxnSpLocks/>
            <a:stCxn id="140" idx="0"/>
            <a:endCxn id="135" idx="4"/>
          </p:cNvCxnSpPr>
          <p:nvPr/>
        </p:nvCxnSpPr>
        <p:spPr>
          <a:xfrm flipH="1" flipV="1">
            <a:off x="7731656" y="4504251"/>
            <a:ext cx="462050" cy="51280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Connector 101">
            <a:extLst>
              <a:ext uri="{FF2B5EF4-FFF2-40B4-BE49-F238E27FC236}">
                <a16:creationId xmlns:a16="http://schemas.microsoft.com/office/drawing/2014/main" id="{820136D0-AD51-0941-830B-53E7062280C3}"/>
              </a:ext>
            </a:extLst>
          </p:cNvPr>
          <p:cNvCxnSpPr>
            <a:cxnSpLocks/>
            <a:stCxn id="135" idx="0"/>
            <a:endCxn id="104" idx="4"/>
          </p:cNvCxnSpPr>
          <p:nvPr/>
        </p:nvCxnSpPr>
        <p:spPr>
          <a:xfrm flipV="1">
            <a:off x="7731656" y="4008711"/>
            <a:ext cx="0" cy="423540"/>
          </a:xfrm>
          <a:prstGeom prst="line">
            <a:avLst/>
          </a:prstGeom>
          <a:ln w="12700">
            <a:solidFill>
              <a:schemeClr val="tx1"/>
            </a:solidFill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Straight Connector 116">
            <a:extLst>
              <a:ext uri="{FF2B5EF4-FFF2-40B4-BE49-F238E27FC236}">
                <a16:creationId xmlns:a16="http://schemas.microsoft.com/office/drawing/2014/main" id="{B39EE75A-CE6F-9644-B8AB-C5AAD7A444CE}"/>
              </a:ext>
            </a:extLst>
          </p:cNvPr>
          <p:cNvCxnSpPr>
            <a:cxnSpLocks/>
            <a:stCxn id="65" idx="0"/>
            <a:endCxn id="153" idx="4"/>
          </p:cNvCxnSpPr>
          <p:nvPr/>
        </p:nvCxnSpPr>
        <p:spPr>
          <a:xfrm flipV="1">
            <a:off x="6208099" y="5701271"/>
            <a:ext cx="0" cy="346887"/>
          </a:xfrm>
          <a:prstGeom prst="line">
            <a:avLst/>
          </a:prstGeom>
          <a:ln w="127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Straight Connector 120">
            <a:extLst>
              <a:ext uri="{FF2B5EF4-FFF2-40B4-BE49-F238E27FC236}">
                <a16:creationId xmlns:a16="http://schemas.microsoft.com/office/drawing/2014/main" id="{FC339B2D-12A1-874A-B296-80C4A9755DE3}"/>
              </a:ext>
            </a:extLst>
          </p:cNvPr>
          <p:cNvCxnSpPr>
            <a:cxnSpLocks/>
            <a:stCxn id="153" idx="0"/>
            <a:endCxn id="124" idx="4"/>
          </p:cNvCxnSpPr>
          <p:nvPr/>
        </p:nvCxnSpPr>
        <p:spPr>
          <a:xfrm flipV="1">
            <a:off x="6208099" y="5254260"/>
            <a:ext cx="1221" cy="37501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Connector 121">
            <a:extLst>
              <a:ext uri="{FF2B5EF4-FFF2-40B4-BE49-F238E27FC236}">
                <a16:creationId xmlns:a16="http://schemas.microsoft.com/office/drawing/2014/main" id="{8CC26037-7659-9945-B752-48C709C2C685}"/>
              </a:ext>
            </a:extLst>
          </p:cNvPr>
          <p:cNvCxnSpPr>
            <a:cxnSpLocks/>
            <a:stCxn id="124" idx="0"/>
            <a:endCxn id="152" idx="4"/>
          </p:cNvCxnSpPr>
          <p:nvPr/>
        </p:nvCxnSpPr>
        <p:spPr>
          <a:xfrm flipV="1">
            <a:off x="6209320" y="4447499"/>
            <a:ext cx="1036" cy="331357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Connector 125">
            <a:extLst>
              <a:ext uri="{FF2B5EF4-FFF2-40B4-BE49-F238E27FC236}">
                <a16:creationId xmlns:a16="http://schemas.microsoft.com/office/drawing/2014/main" id="{67013979-24DD-8D4E-B48D-44B65495C6EE}"/>
              </a:ext>
            </a:extLst>
          </p:cNvPr>
          <p:cNvCxnSpPr>
            <a:cxnSpLocks/>
            <a:stCxn id="152" idx="0"/>
            <a:endCxn id="128" idx="4"/>
          </p:cNvCxnSpPr>
          <p:nvPr/>
        </p:nvCxnSpPr>
        <p:spPr>
          <a:xfrm flipH="1" flipV="1">
            <a:off x="6208166" y="4003061"/>
            <a:ext cx="2190" cy="372438"/>
          </a:xfrm>
          <a:prstGeom prst="line">
            <a:avLst/>
          </a:prstGeom>
          <a:ln w="12700">
            <a:solidFill>
              <a:schemeClr val="tx1"/>
            </a:solidFill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0" name="Oval 139">
            <a:extLst>
              <a:ext uri="{FF2B5EF4-FFF2-40B4-BE49-F238E27FC236}">
                <a16:creationId xmlns:a16="http://schemas.microsoft.com/office/drawing/2014/main" id="{64CA1EFA-990C-8041-B222-0DB6242EEFE9}"/>
              </a:ext>
            </a:extLst>
          </p:cNvPr>
          <p:cNvSpPr/>
          <p:nvPr/>
        </p:nvSpPr>
        <p:spPr>
          <a:xfrm>
            <a:off x="8157706" y="5017059"/>
            <a:ext cx="72000" cy="720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9" name="Oval 148">
            <a:extLst>
              <a:ext uri="{FF2B5EF4-FFF2-40B4-BE49-F238E27FC236}">
                <a16:creationId xmlns:a16="http://schemas.microsoft.com/office/drawing/2014/main" id="{C42EA598-E594-C442-B20F-FDB729681D98}"/>
              </a:ext>
            </a:extLst>
          </p:cNvPr>
          <p:cNvSpPr/>
          <p:nvPr/>
        </p:nvSpPr>
        <p:spPr>
          <a:xfrm>
            <a:off x="6885009" y="3032658"/>
            <a:ext cx="72000" cy="720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171" name="Group 170">
            <a:extLst>
              <a:ext uri="{FF2B5EF4-FFF2-40B4-BE49-F238E27FC236}">
                <a16:creationId xmlns:a16="http://schemas.microsoft.com/office/drawing/2014/main" id="{74E88824-3A93-4B4E-BC9C-16FF623E2F58}"/>
              </a:ext>
            </a:extLst>
          </p:cNvPr>
          <p:cNvGrpSpPr/>
          <p:nvPr/>
        </p:nvGrpSpPr>
        <p:grpSpPr>
          <a:xfrm>
            <a:off x="5086142" y="1227132"/>
            <a:ext cx="3741734" cy="1556684"/>
            <a:chOff x="4691174" y="2837828"/>
            <a:chExt cx="4452825" cy="186722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2" name="TextBox 171">
                  <a:extLst>
                    <a:ext uri="{FF2B5EF4-FFF2-40B4-BE49-F238E27FC236}">
                      <a16:creationId xmlns:a16="http://schemas.microsoft.com/office/drawing/2014/main" id="{6B1906CB-893E-9E4C-8DCF-CB7CBDA7905F}"/>
                    </a:ext>
                  </a:extLst>
                </p:cNvPr>
                <p:cNvSpPr txBox="1"/>
                <p:nvPr/>
              </p:nvSpPr>
              <p:spPr>
                <a:xfrm>
                  <a:off x="6461825" y="3343955"/>
                  <a:ext cx="648000" cy="334148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en-GB" sz="14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𝐸𝑝𝑖𝑑</m:t>
                        </m:r>
                      </m:oMath>
                    </m:oMathPara>
                  </a14:m>
                  <a:endParaRPr lang="en-GB" sz="14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72" name="TextBox 171">
                  <a:extLst>
                    <a:ext uri="{FF2B5EF4-FFF2-40B4-BE49-F238E27FC236}">
                      <a16:creationId xmlns:a16="http://schemas.microsoft.com/office/drawing/2014/main" id="{6B1906CB-893E-9E4C-8DCF-CB7CBDA7905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461825" y="3343955"/>
                  <a:ext cx="648000" cy="334148"/>
                </a:xfrm>
                <a:prstGeom prst="ellipse">
                  <a:avLst/>
                </a:prstGeom>
                <a:blipFill>
                  <a:blip r:embed="rId10"/>
                  <a:stretch>
                    <a:fillRect b="-12500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3" name="TextBox 172">
                  <a:extLst>
                    <a:ext uri="{FF2B5EF4-FFF2-40B4-BE49-F238E27FC236}">
                      <a16:creationId xmlns:a16="http://schemas.microsoft.com/office/drawing/2014/main" id="{967FC1AA-01F6-CE40-B020-9E3D6D3BAC36}"/>
                    </a:ext>
                  </a:extLst>
                </p:cNvPr>
                <p:cNvSpPr txBox="1"/>
                <p:nvPr/>
              </p:nvSpPr>
              <p:spPr>
                <a:xfrm>
                  <a:off x="5388625" y="2837828"/>
                  <a:ext cx="985062" cy="334148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sz="1400" b="0" i="1" smtClean="0">
                            <a:latin typeface="Cambria Math" charset="0"/>
                          </a:rPr>
                          <m:t>𝑁𝑎𝑡</m:t>
                        </m:r>
                        <m:r>
                          <a:rPr lang="en-GB" sz="1400" b="0" i="1" smtClean="0">
                            <a:latin typeface="Cambria Math" charset="0"/>
                          </a:rPr>
                          <m:t>(</m:t>
                        </m:r>
                        <m:r>
                          <a:rPr lang="en-GB" sz="1400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  <m:r>
                          <a:rPr lang="en-GB" sz="1400" b="0" i="1" smtClean="0">
                            <a:latin typeface="Cambria Math" charset="0"/>
                          </a:rPr>
                          <m:t>)</m:t>
                        </m:r>
                      </m:oMath>
                    </m:oMathPara>
                  </a14:m>
                  <a:endParaRPr lang="en-GB" sz="1400" dirty="0"/>
                </a:p>
              </p:txBody>
            </p:sp>
          </mc:Choice>
          <mc:Fallback xmlns="">
            <p:sp>
              <p:nvSpPr>
                <p:cNvPr id="173" name="TextBox 172">
                  <a:extLst>
                    <a:ext uri="{FF2B5EF4-FFF2-40B4-BE49-F238E27FC236}">
                      <a16:creationId xmlns:a16="http://schemas.microsoft.com/office/drawing/2014/main" id="{967FC1AA-01F6-CE40-B020-9E3D6D3BAC3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88625" y="2837828"/>
                  <a:ext cx="985062" cy="334148"/>
                </a:xfrm>
                <a:prstGeom prst="ellipse">
                  <a:avLst/>
                </a:prstGeom>
                <a:blipFill>
                  <a:blip r:embed="rId11"/>
                  <a:stretch>
                    <a:fillRect b="-8333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4" name="TextBox 173">
                  <a:extLst>
                    <a:ext uri="{FF2B5EF4-FFF2-40B4-BE49-F238E27FC236}">
                      <a16:creationId xmlns:a16="http://schemas.microsoft.com/office/drawing/2014/main" id="{3DB72E4A-FD9E-4342-8E73-FF3FE3F991A2}"/>
                    </a:ext>
                  </a:extLst>
                </p:cNvPr>
                <p:cNvSpPr txBox="1"/>
                <p:nvPr/>
              </p:nvSpPr>
              <p:spPr>
                <a:xfrm>
                  <a:off x="7214462" y="2840861"/>
                  <a:ext cx="1144125" cy="334148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sz="1400" b="0" i="1" smtClean="0">
                            <a:latin typeface="Cambria Math" charset="0"/>
                          </a:rPr>
                          <m:t>𝑀𝑎𝑛</m:t>
                        </m:r>
                        <m:r>
                          <a:rPr lang="en-GB" sz="1400" b="0" i="1" smtClean="0">
                            <a:latin typeface="Cambria Math" charset="0"/>
                          </a:rPr>
                          <m:t>(</m:t>
                        </m:r>
                        <m:r>
                          <a:rPr lang="en-GB" sz="1400" b="0" i="1" smtClean="0">
                            <a:latin typeface="Cambria Math" panose="02040503050406030204" pitchFamily="18" charset="0"/>
                          </a:rPr>
                          <m:t>𝑊</m:t>
                        </m:r>
                        <m:r>
                          <a:rPr lang="en-GB" sz="1400" b="0" i="1" smtClean="0">
                            <a:latin typeface="Cambria Math" charset="0"/>
                          </a:rPr>
                          <m:t>)</m:t>
                        </m:r>
                      </m:oMath>
                    </m:oMathPara>
                  </a14:m>
                  <a:endParaRPr lang="en-GB" sz="1400" dirty="0"/>
                </a:p>
              </p:txBody>
            </p:sp>
          </mc:Choice>
          <mc:Fallback xmlns="">
            <p:sp>
              <p:nvSpPr>
                <p:cNvPr id="174" name="TextBox 173">
                  <a:extLst>
                    <a:ext uri="{FF2B5EF4-FFF2-40B4-BE49-F238E27FC236}">
                      <a16:creationId xmlns:a16="http://schemas.microsoft.com/office/drawing/2014/main" id="{3DB72E4A-FD9E-4342-8E73-FF3FE3F991A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14462" y="2840861"/>
                  <a:ext cx="1144125" cy="334148"/>
                </a:xfrm>
                <a:prstGeom prst="ellipse">
                  <a:avLst/>
                </a:prstGeom>
                <a:blipFill>
                  <a:blip r:embed="rId12"/>
                  <a:stretch>
                    <a:fillRect b="-8333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5" name="TextBox 174">
                  <a:extLst>
                    <a:ext uri="{FF2B5EF4-FFF2-40B4-BE49-F238E27FC236}">
                      <a16:creationId xmlns:a16="http://schemas.microsoft.com/office/drawing/2014/main" id="{01278DFB-FF3C-8849-B66A-4CCEC0F61498}"/>
                    </a:ext>
                  </a:extLst>
                </p:cNvPr>
                <p:cNvSpPr txBox="1"/>
                <p:nvPr/>
              </p:nvSpPr>
              <p:spPr>
                <a:xfrm>
                  <a:off x="4691174" y="3883244"/>
                  <a:ext cx="1383249" cy="334148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sz="1400" b="0" i="1" smtClean="0">
                            <a:latin typeface="Cambria Math" charset="0"/>
                          </a:rPr>
                          <m:t>𝑇𝑟𝑎𝑣𝑒𝑙</m:t>
                        </m:r>
                        <m:r>
                          <a:rPr lang="en-GB" sz="1400" b="0" i="1" smtClean="0">
                            <a:latin typeface="Cambria Math" charset="0"/>
                          </a:rPr>
                          <m:t>(</m:t>
                        </m:r>
                        <m:r>
                          <a:rPr lang="en-GB" sz="1400" b="0" i="1" smtClean="0">
                            <a:latin typeface="Cambria Math" charset="0"/>
                          </a:rPr>
                          <m:t>𝑋</m:t>
                        </m:r>
                        <m:r>
                          <a:rPr lang="en-GB" sz="1400" b="0" i="1" smtClean="0">
                            <a:latin typeface="Cambria Math" charset="0"/>
                          </a:rPr>
                          <m:t>)</m:t>
                        </m:r>
                      </m:oMath>
                    </m:oMathPara>
                  </a14:m>
                  <a:endParaRPr lang="en-GB" sz="1400" dirty="0"/>
                </a:p>
              </p:txBody>
            </p:sp>
          </mc:Choice>
          <mc:Fallback xmlns="">
            <p:sp>
              <p:nvSpPr>
                <p:cNvPr id="175" name="TextBox 174">
                  <a:extLst>
                    <a:ext uri="{FF2B5EF4-FFF2-40B4-BE49-F238E27FC236}">
                      <a16:creationId xmlns:a16="http://schemas.microsoft.com/office/drawing/2014/main" id="{01278DFB-FF3C-8849-B66A-4CCEC0F6149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91174" y="3883244"/>
                  <a:ext cx="1383249" cy="334148"/>
                </a:xfrm>
                <a:prstGeom prst="ellipse">
                  <a:avLst/>
                </a:prstGeom>
                <a:blipFill>
                  <a:blip r:embed="rId13"/>
                  <a:stretch>
                    <a:fillRect b="-12500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6" name="TextBox 175">
                  <a:extLst>
                    <a:ext uri="{FF2B5EF4-FFF2-40B4-BE49-F238E27FC236}">
                      <a16:creationId xmlns:a16="http://schemas.microsoft.com/office/drawing/2014/main" id="{C87C1487-E205-7846-81C7-9DC7984A1D70}"/>
                    </a:ext>
                  </a:extLst>
                </p:cNvPr>
                <p:cNvSpPr txBox="1"/>
                <p:nvPr/>
              </p:nvSpPr>
              <p:spPr>
                <a:xfrm>
                  <a:off x="6250457" y="4370900"/>
                  <a:ext cx="1120628" cy="334148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sz="14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𝑆𝑖𝑐𝑘</m:t>
                        </m:r>
                        <m:r>
                          <a:rPr lang="en-GB" sz="14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(</m:t>
                        </m:r>
                        <m:r>
                          <a:rPr lang="en-GB" sz="14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𝑋</m:t>
                        </m:r>
                        <m:r>
                          <a:rPr lang="en-GB" sz="14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)</m:t>
                        </m:r>
                      </m:oMath>
                    </m:oMathPara>
                  </a14:m>
                  <a:endParaRPr lang="en-GB" sz="14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76" name="TextBox 175">
                  <a:extLst>
                    <a:ext uri="{FF2B5EF4-FFF2-40B4-BE49-F238E27FC236}">
                      <a16:creationId xmlns:a16="http://schemas.microsoft.com/office/drawing/2014/main" id="{C87C1487-E205-7846-81C7-9DC7984A1D7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250457" y="4370900"/>
                  <a:ext cx="1120628" cy="334148"/>
                </a:xfrm>
                <a:prstGeom prst="ellipse">
                  <a:avLst/>
                </a:prstGeom>
                <a:blipFill>
                  <a:blip r:embed="rId14"/>
                  <a:stretch>
                    <a:fillRect b="-12500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7" name="TextBox 176">
                  <a:extLst>
                    <a:ext uri="{FF2B5EF4-FFF2-40B4-BE49-F238E27FC236}">
                      <a16:creationId xmlns:a16="http://schemas.microsoft.com/office/drawing/2014/main" id="{27FFD3F3-3EEE-9A4C-BABF-1638308BD1AF}"/>
                    </a:ext>
                  </a:extLst>
                </p:cNvPr>
                <p:cNvSpPr txBox="1"/>
                <p:nvPr/>
              </p:nvSpPr>
              <p:spPr>
                <a:xfrm>
                  <a:off x="7511218" y="3878496"/>
                  <a:ext cx="1632781" cy="334148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sz="14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𝑇𝑟𝑒𝑎𝑡</m:t>
                        </m:r>
                        <m:r>
                          <a:rPr lang="en-GB" sz="14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(</m:t>
                        </m:r>
                        <m:r>
                          <a:rPr lang="en-GB" sz="14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𝑋</m:t>
                        </m:r>
                        <m:r>
                          <a:rPr lang="en-GB" sz="14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,</m:t>
                        </m:r>
                        <m:r>
                          <a:rPr lang="en-GB" sz="1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𝑀</m:t>
                        </m:r>
                        <m:r>
                          <a:rPr lang="en-GB" sz="14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)</m:t>
                        </m:r>
                      </m:oMath>
                    </m:oMathPara>
                  </a14:m>
                  <a:endParaRPr lang="en-GB" sz="14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77" name="TextBox 176">
                  <a:extLst>
                    <a:ext uri="{FF2B5EF4-FFF2-40B4-BE49-F238E27FC236}">
                      <a16:creationId xmlns:a16="http://schemas.microsoft.com/office/drawing/2014/main" id="{27FFD3F3-3EEE-9A4C-BABF-1638308BD1A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511218" y="3878496"/>
                  <a:ext cx="1632781" cy="334148"/>
                </a:xfrm>
                <a:prstGeom prst="ellipse">
                  <a:avLst/>
                </a:prstGeom>
                <a:blipFill>
                  <a:blip r:embed="rId15"/>
                  <a:stretch>
                    <a:fillRect b="-12500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78" name="Straight Connector 177">
              <a:extLst>
                <a:ext uri="{FF2B5EF4-FFF2-40B4-BE49-F238E27FC236}">
                  <a16:creationId xmlns:a16="http://schemas.microsoft.com/office/drawing/2014/main" id="{FF9FB014-BFFA-E144-B2F7-FCF92824C0E1}"/>
                </a:ext>
              </a:extLst>
            </p:cNvPr>
            <p:cNvCxnSpPr>
              <a:stCxn id="173" idx="6"/>
              <a:endCxn id="199" idx="1"/>
            </p:cNvCxnSpPr>
            <p:nvPr/>
          </p:nvCxnSpPr>
          <p:spPr>
            <a:xfrm>
              <a:off x="6373687" y="3004902"/>
              <a:ext cx="342369" cy="441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9" name="Straight Connector 178">
              <a:extLst>
                <a:ext uri="{FF2B5EF4-FFF2-40B4-BE49-F238E27FC236}">
                  <a16:creationId xmlns:a16="http://schemas.microsoft.com/office/drawing/2014/main" id="{B3744D06-84D8-104F-85D1-2E64CF2F033A}"/>
                </a:ext>
              </a:extLst>
            </p:cNvPr>
            <p:cNvCxnSpPr>
              <a:cxnSpLocks/>
              <a:stCxn id="174" idx="2"/>
              <a:endCxn id="199" idx="3"/>
            </p:cNvCxnSpPr>
            <p:nvPr/>
          </p:nvCxnSpPr>
          <p:spPr>
            <a:xfrm flipH="1">
              <a:off x="6860056" y="3007935"/>
              <a:ext cx="354406" cy="138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0" name="Straight Connector 179">
              <a:extLst>
                <a:ext uri="{FF2B5EF4-FFF2-40B4-BE49-F238E27FC236}">
                  <a16:creationId xmlns:a16="http://schemas.microsoft.com/office/drawing/2014/main" id="{421A52F7-58DA-5D44-89BA-9CAB08ADBA04}"/>
                </a:ext>
              </a:extLst>
            </p:cNvPr>
            <p:cNvCxnSpPr>
              <a:cxnSpLocks/>
              <a:stCxn id="175" idx="6"/>
              <a:endCxn id="195" idx="1"/>
            </p:cNvCxnSpPr>
            <p:nvPr/>
          </p:nvCxnSpPr>
          <p:spPr>
            <a:xfrm>
              <a:off x="6074423" y="4050318"/>
              <a:ext cx="352313" cy="331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Straight Connector 180">
              <a:extLst>
                <a:ext uri="{FF2B5EF4-FFF2-40B4-BE49-F238E27FC236}">
                  <a16:creationId xmlns:a16="http://schemas.microsoft.com/office/drawing/2014/main" id="{392A296C-7FAD-A149-B487-3D3F28C0A0D9}"/>
                </a:ext>
              </a:extLst>
            </p:cNvPr>
            <p:cNvCxnSpPr>
              <a:cxnSpLocks/>
              <a:stCxn id="195" idx="0"/>
              <a:endCxn id="172" idx="4"/>
            </p:cNvCxnSpPr>
            <p:nvPr/>
          </p:nvCxnSpPr>
          <p:spPr>
            <a:xfrm flipV="1">
              <a:off x="6498736" y="3678102"/>
              <a:ext cx="287089" cy="30352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Straight Connector 181">
              <a:extLst>
                <a:ext uri="{FF2B5EF4-FFF2-40B4-BE49-F238E27FC236}">
                  <a16:creationId xmlns:a16="http://schemas.microsoft.com/office/drawing/2014/main" id="{043DF144-577A-0D46-A348-FAFB84640B5E}"/>
                </a:ext>
              </a:extLst>
            </p:cNvPr>
            <p:cNvCxnSpPr>
              <a:cxnSpLocks/>
              <a:stCxn id="172" idx="4"/>
              <a:endCxn id="191" idx="0"/>
            </p:cNvCxnSpPr>
            <p:nvPr/>
          </p:nvCxnSpPr>
          <p:spPr>
            <a:xfrm>
              <a:off x="6785825" y="3678102"/>
              <a:ext cx="308080" cy="29767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Straight Connector 182">
              <a:extLst>
                <a:ext uri="{FF2B5EF4-FFF2-40B4-BE49-F238E27FC236}">
                  <a16:creationId xmlns:a16="http://schemas.microsoft.com/office/drawing/2014/main" id="{DC44BF7D-5D3A-D340-A70D-C063964467E2}"/>
                </a:ext>
              </a:extLst>
            </p:cNvPr>
            <p:cNvCxnSpPr>
              <a:cxnSpLocks/>
              <a:stCxn id="177" idx="2"/>
              <a:endCxn id="191" idx="3"/>
            </p:cNvCxnSpPr>
            <p:nvPr/>
          </p:nvCxnSpPr>
          <p:spPr>
            <a:xfrm flipH="1">
              <a:off x="7165906" y="4045570"/>
              <a:ext cx="345312" cy="220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Straight Connector 183">
              <a:extLst>
                <a:ext uri="{FF2B5EF4-FFF2-40B4-BE49-F238E27FC236}">
                  <a16:creationId xmlns:a16="http://schemas.microsoft.com/office/drawing/2014/main" id="{05303A58-2765-E44F-9CD6-DFAEF6D49AF2}"/>
                </a:ext>
              </a:extLst>
            </p:cNvPr>
            <p:cNvCxnSpPr>
              <a:cxnSpLocks/>
              <a:stCxn id="195" idx="2"/>
              <a:endCxn id="176" idx="0"/>
            </p:cNvCxnSpPr>
            <p:nvPr/>
          </p:nvCxnSpPr>
          <p:spPr>
            <a:xfrm>
              <a:off x="6498736" y="4125629"/>
              <a:ext cx="312035" cy="24527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Straight Connector 184">
              <a:extLst>
                <a:ext uri="{FF2B5EF4-FFF2-40B4-BE49-F238E27FC236}">
                  <a16:creationId xmlns:a16="http://schemas.microsoft.com/office/drawing/2014/main" id="{F6E83339-9DA2-C140-A177-ABB47C9E6F5E}"/>
                </a:ext>
              </a:extLst>
            </p:cNvPr>
            <p:cNvCxnSpPr>
              <a:cxnSpLocks/>
              <a:stCxn id="191" idx="2"/>
              <a:endCxn id="176" idx="0"/>
            </p:cNvCxnSpPr>
            <p:nvPr/>
          </p:nvCxnSpPr>
          <p:spPr>
            <a:xfrm flipH="1">
              <a:off x="6810771" y="4119774"/>
              <a:ext cx="283135" cy="25112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Straight Connector 185">
              <a:extLst>
                <a:ext uri="{FF2B5EF4-FFF2-40B4-BE49-F238E27FC236}">
                  <a16:creationId xmlns:a16="http://schemas.microsoft.com/office/drawing/2014/main" id="{85A11A5E-D371-944B-8921-3AB6A0D1DF97}"/>
                </a:ext>
              </a:extLst>
            </p:cNvPr>
            <p:cNvCxnSpPr>
              <a:cxnSpLocks/>
              <a:stCxn id="172" idx="0"/>
              <a:endCxn id="199" idx="2"/>
            </p:cNvCxnSpPr>
            <p:nvPr/>
          </p:nvCxnSpPr>
          <p:spPr>
            <a:xfrm flipV="1">
              <a:off x="6785825" y="3081319"/>
              <a:ext cx="2232" cy="26263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87" name="Group 186">
              <a:extLst>
                <a:ext uri="{FF2B5EF4-FFF2-40B4-BE49-F238E27FC236}">
                  <a16:creationId xmlns:a16="http://schemas.microsoft.com/office/drawing/2014/main" id="{1279C48F-5CF5-9044-9957-491E757AC14F}"/>
                </a:ext>
              </a:extLst>
            </p:cNvPr>
            <p:cNvGrpSpPr/>
            <p:nvPr/>
          </p:nvGrpSpPr>
          <p:grpSpPr>
            <a:xfrm>
              <a:off x="6669977" y="2891240"/>
              <a:ext cx="490293" cy="353996"/>
              <a:chOff x="6669977" y="2891240"/>
              <a:chExt cx="490293" cy="353996"/>
            </a:xfrm>
          </p:grpSpPr>
          <p:sp>
            <p:nvSpPr>
              <p:cNvPr id="198" name="Rectangle 197">
                <a:extLst>
                  <a:ext uri="{FF2B5EF4-FFF2-40B4-BE49-F238E27FC236}">
                    <a16:creationId xmlns:a16="http://schemas.microsoft.com/office/drawing/2014/main" id="{C9B347E7-F9CF-A34F-BF6A-2F72333C8A5C}"/>
                  </a:ext>
                </a:extLst>
              </p:cNvPr>
              <p:cNvSpPr/>
              <p:nvPr/>
            </p:nvSpPr>
            <p:spPr>
              <a:xfrm>
                <a:off x="6669977" y="2891240"/>
                <a:ext cx="144000" cy="144000"/>
              </a:xfrm>
              <a:prstGeom prst="rect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 dirty="0"/>
              </a:p>
            </p:txBody>
          </p:sp>
          <p:sp>
            <p:nvSpPr>
              <p:cNvPr id="199" name="Rectangle 198">
                <a:extLst>
                  <a:ext uri="{FF2B5EF4-FFF2-40B4-BE49-F238E27FC236}">
                    <a16:creationId xmlns:a16="http://schemas.microsoft.com/office/drawing/2014/main" id="{9FF626A7-3CD2-844C-B3A8-175BCC329B60}"/>
                  </a:ext>
                </a:extLst>
              </p:cNvPr>
              <p:cNvSpPr/>
              <p:nvPr/>
            </p:nvSpPr>
            <p:spPr>
              <a:xfrm>
                <a:off x="6716057" y="2937320"/>
                <a:ext cx="144000" cy="144000"/>
              </a:xfrm>
              <a:prstGeom prst="rect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 dirty="0"/>
              </a:p>
            </p:txBody>
          </p:sp>
          <p:sp>
            <p:nvSpPr>
              <p:cNvPr id="200" name="Rectangle 199">
                <a:extLst>
                  <a:ext uri="{FF2B5EF4-FFF2-40B4-BE49-F238E27FC236}">
                    <a16:creationId xmlns:a16="http://schemas.microsoft.com/office/drawing/2014/main" id="{A678E63A-E6A9-D146-8984-23114A792B28}"/>
                  </a:ext>
                </a:extLst>
              </p:cNvPr>
              <p:cNvSpPr/>
              <p:nvPr/>
            </p:nvSpPr>
            <p:spPr>
              <a:xfrm>
                <a:off x="6762137" y="2983400"/>
                <a:ext cx="144000" cy="144000"/>
              </a:xfrm>
              <a:prstGeom prst="rect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01" name="TextBox 200">
                    <a:extLst>
                      <a:ext uri="{FF2B5EF4-FFF2-40B4-BE49-F238E27FC236}">
                        <a16:creationId xmlns:a16="http://schemas.microsoft.com/office/drawing/2014/main" id="{3119C3BC-5D10-674A-822F-7B75CB9D82F7}"/>
                      </a:ext>
                    </a:extLst>
                  </p:cNvPr>
                  <p:cNvSpPr txBox="1"/>
                  <p:nvPr/>
                </p:nvSpPr>
                <p:spPr>
                  <a:xfrm>
                    <a:off x="6903780" y="3007609"/>
                    <a:ext cx="256490" cy="237627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GB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1400" b="0" i="1" smtClean="0"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en-GB" sz="1400" b="0" i="1" smtClean="0">
                                  <a:latin typeface="Cambria Math" charset="0"/>
                                </a:rPr>
                                <m:t>1</m:t>
                              </m:r>
                            </m:sub>
                          </m:sSub>
                        </m:oMath>
                      </m:oMathPara>
                    </a14:m>
                    <a:endParaRPr lang="en-GB" sz="1400" dirty="0"/>
                  </a:p>
                </p:txBody>
              </p:sp>
            </mc:Choice>
            <mc:Fallback xmlns="">
              <p:sp>
                <p:nvSpPr>
                  <p:cNvPr id="201" name="TextBox 200">
                    <a:extLst>
                      <a:ext uri="{FF2B5EF4-FFF2-40B4-BE49-F238E27FC236}">
                        <a16:creationId xmlns:a16="http://schemas.microsoft.com/office/drawing/2014/main" id="{3119C3BC-5D10-674A-822F-7B75CB9D82F7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903780" y="3007609"/>
                    <a:ext cx="256490" cy="237627"/>
                  </a:xfrm>
                  <a:prstGeom prst="rect">
                    <a:avLst/>
                  </a:prstGeom>
                  <a:blipFill>
                    <a:blip r:embed="rId16"/>
                    <a:stretch>
                      <a:fillRect l="-22222" b="-40000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188" name="Group 187">
              <a:extLst>
                <a:ext uri="{FF2B5EF4-FFF2-40B4-BE49-F238E27FC236}">
                  <a16:creationId xmlns:a16="http://schemas.microsoft.com/office/drawing/2014/main" id="{CA313ED6-26A2-7B47-97E0-4FA65045F1DF}"/>
                </a:ext>
              </a:extLst>
            </p:cNvPr>
            <p:cNvGrpSpPr/>
            <p:nvPr/>
          </p:nvGrpSpPr>
          <p:grpSpPr>
            <a:xfrm>
              <a:off x="6191042" y="3935548"/>
              <a:ext cx="425774" cy="352887"/>
              <a:chOff x="6191042" y="3935548"/>
              <a:chExt cx="425774" cy="352887"/>
            </a:xfrm>
          </p:grpSpPr>
          <p:sp>
            <p:nvSpPr>
              <p:cNvPr id="194" name="Rectangle 193">
                <a:extLst>
                  <a:ext uri="{FF2B5EF4-FFF2-40B4-BE49-F238E27FC236}">
                    <a16:creationId xmlns:a16="http://schemas.microsoft.com/office/drawing/2014/main" id="{DCD8CB4E-8D89-824C-BFD3-07D53347360F}"/>
                  </a:ext>
                </a:extLst>
              </p:cNvPr>
              <p:cNvSpPr/>
              <p:nvPr/>
            </p:nvSpPr>
            <p:spPr>
              <a:xfrm>
                <a:off x="6380656" y="3935548"/>
                <a:ext cx="144000" cy="144000"/>
              </a:xfrm>
              <a:prstGeom prst="rect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 dirty="0"/>
              </a:p>
            </p:txBody>
          </p:sp>
          <p:sp>
            <p:nvSpPr>
              <p:cNvPr id="195" name="Rectangle 194">
                <a:extLst>
                  <a:ext uri="{FF2B5EF4-FFF2-40B4-BE49-F238E27FC236}">
                    <a16:creationId xmlns:a16="http://schemas.microsoft.com/office/drawing/2014/main" id="{962D27B3-03E7-FD4F-8826-1258A5FF4DC5}"/>
                  </a:ext>
                </a:extLst>
              </p:cNvPr>
              <p:cNvSpPr/>
              <p:nvPr/>
            </p:nvSpPr>
            <p:spPr>
              <a:xfrm>
                <a:off x="6426736" y="3981628"/>
                <a:ext cx="144000" cy="144000"/>
              </a:xfrm>
              <a:prstGeom prst="rect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 dirty="0"/>
              </a:p>
            </p:txBody>
          </p:sp>
          <p:sp>
            <p:nvSpPr>
              <p:cNvPr id="196" name="Rectangle 195">
                <a:extLst>
                  <a:ext uri="{FF2B5EF4-FFF2-40B4-BE49-F238E27FC236}">
                    <a16:creationId xmlns:a16="http://schemas.microsoft.com/office/drawing/2014/main" id="{D6E0A7AA-08D1-3447-BF3D-E94F0CC28A6A}"/>
                  </a:ext>
                </a:extLst>
              </p:cNvPr>
              <p:cNvSpPr/>
              <p:nvPr/>
            </p:nvSpPr>
            <p:spPr>
              <a:xfrm>
                <a:off x="6472816" y="4027708"/>
                <a:ext cx="144000" cy="144000"/>
              </a:xfrm>
              <a:prstGeom prst="rect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97" name="TextBox 196">
                    <a:extLst>
                      <a:ext uri="{FF2B5EF4-FFF2-40B4-BE49-F238E27FC236}">
                        <a16:creationId xmlns:a16="http://schemas.microsoft.com/office/drawing/2014/main" id="{96DB89CF-69D7-8A48-AC3B-B0B40E692F82}"/>
                      </a:ext>
                    </a:extLst>
                  </p:cNvPr>
                  <p:cNvSpPr txBox="1"/>
                  <p:nvPr/>
                </p:nvSpPr>
                <p:spPr>
                  <a:xfrm>
                    <a:off x="6191042" y="4050809"/>
                    <a:ext cx="261280" cy="237626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GB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1400" b="0" i="1" smtClean="0"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en-GB" sz="1400" b="0" i="1" smtClean="0">
                                  <a:latin typeface="Cambria Math" charset="0"/>
                                </a:rPr>
                                <m:t>2</m:t>
                              </m:r>
                            </m:sub>
                          </m:sSub>
                        </m:oMath>
                      </m:oMathPara>
                    </a14:m>
                    <a:endParaRPr lang="en-GB" sz="1400" dirty="0"/>
                  </a:p>
                </p:txBody>
              </p:sp>
            </mc:Choice>
            <mc:Fallback xmlns="">
              <p:sp>
                <p:nvSpPr>
                  <p:cNvPr id="197" name="TextBox 196">
                    <a:extLst>
                      <a:ext uri="{FF2B5EF4-FFF2-40B4-BE49-F238E27FC236}">
                        <a16:creationId xmlns:a16="http://schemas.microsoft.com/office/drawing/2014/main" id="{96DB89CF-69D7-8A48-AC3B-B0B40E692F82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191042" y="4050809"/>
                    <a:ext cx="261280" cy="237626"/>
                  </a:xfrm>
                  <a:prstGeom prst="rect">
                    <a:avLst/>
                  </a:prstGeom>
                  <a:blipFill>
                    <a:blip r:embed="rId17"/>
                    <a:stretch>
                      <a:fillRect l="-22222" r="-5556" b="-29412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189" name="Group 188">
              <a:extLst>
                <a:ext uri="{FF2B5EF4-FFF2-40B4-BE49-F238E27FC236}">
                  <a16:creationId xmlns:a16="http://schemas.microsoft.com/office/drawing/2014/main" id="{0E2C9826-C621-CD4B-93A5-282F5AE9BB82}"/>
                </a:ext>
              </a:extLst>
            </p:cNvPr>
            <p:cNvGrpSpPr/>
            <p:nvPr/>
          </p:nvGrpSpPr>
          <p:grpSpPr>
            <a:xfrm>
              <a:off x="6975826" y="3929695"/>
              <a:ext cx="483903" cy="358485"/>
              <a:chOff x="6975826" y="3929695"/>
              <a:chExt cx="483903" cy="358485"/>
            </a:xfrm>
          </p:grpSpPr>
          <p:sp>
            <p:nvSpPr>
              <p:cNvPr id="190" name="Rectangle 189">
                <a:extLst>
                  <a:ext uri="{FF2B5EF4-FFF2-40B4-BE49-F238E27FC236}">
                    <a16:creationId xmlns:a16="http://schemas.microsoft.com/office/drawing/2014/main" id="{3A96E976-DE07-1645-86CF-DB060B3AAFA2}"/>
                  </a:ext>
                </a:extLst>
              </p:cNvPr>
              <p:cNvSpPr/>
              <p:nvPr/>
            </p:nvSpPr>
            <p:spPr>
              <a:xfrm>
                <a:off x="6975826" y="3929695"/>
                <a:ext cx="144000" cy="144000"/>
              </a:xfrm>
              <a:prstGeom prst="rect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 dirty="0"/>
              </a:p>
            </p:txBody>
          </p:sp>
          <p:sp>
            <p:nvSpPr>
              <p:cNvPr id="191" name="Rectangle 190">
                <a:extLst>
                  <a:ext uri="{FF2B5EF4-FFF2-40B4-BE49-F238E27FC236}">
                    <a16:creationId xmlns:a16="http://schemas.microsoft.com/office/drawing/2014/main" id="{C35FC4B8-3FC7-354F-9418-E301E2A5557D}"/>
                  </a:ext>
                </a:extLst>
              </p:cNvPr>
              <p:cNvSpPr/>
              <p:nvPr/>
            </p:nvSpPr>
            <p:spPr>
              <a:xfrm>
                <a:off x="7021906" y="3975775"/>
                <a:ext cx="144000" cy="144000"/>
              </a:xfrm>
              <a:prstGeom prst="rect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 dirty="0"/>
              </a:p>
            </p:txBody>
          </p:sp>
          <p:sp>
            <p:nvSpPr>
              <p:cNvPr id="192" name="Rectangle 191">
                <a:extLst>
                  <a:ext uri="{FF2B5EF4-FFF2-40B4-BE49-F238E27FC236}">
                    <a16:creationId xmlns:a16="http://schemas.microsoft.com/office/drawing/2014/main" id="{47777272-C24C-AC40-A546-43AB2757C2E0}"/>
                  </a:ext>
                </a:extLst>
              </p:cNvPr>
              <p:cNvSpPr/>
              <p:nvPr/>
            </p:nvSpPr>
            <p:spPr>
              <a:xfrm>
                <a:off x="7067986" y="4021855"/>
                <a:ext cx="144000" cy="144000"/>
              </a:xfrm>
              <a:prstGeom prst="rect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93" name="TextBox 192">
                    <a:extLst>
                      <a:ext uri="{FF2B5EF4-FFF2-40B4-BE49-F238E27FC236}">
                        <a16:creationId xmlns:a16="http://schemas.microsoft.com/office/drawing/2014/main" id="{27117B4D-998F-6540-8F3D-EE3135F604D6}"/>
                      </a:ext>
                    </a:extLst>
                  </p:cNvPr>
                  <p:cNvSpPr txBox="1"/>
                  <p:nvPr/>
                </p:nvSpPr>
                <p:spPr>
                  <a:xfrm>
                    <a:off x="7198449" y="4050553"/>
                    <a:ext cx="261280" cy="237627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GB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1400" b="0" i="1" smtClean="0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en-GB" sz="1400" b="0" i="1" smtClean="0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3</m:t>
                              </m:r>
                            </m:sub>
                          </m:sSub>
                        </m:oMath>
                      </m:oMathPara>
                    </a14:m>
                    <a:endParaRPr lang="en-GB" sz="1400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93" name="TextBox 192">
                    <a:extLst>
                      <a:ext uri="{FF2B5EF4-FFF2-40B4-BE49-F238E27FC236}">
                        <a16:creationId xmlns:a16="http://schemas.microsoft.com/office/drawing/2014/main" id="{27117B4D-998F-6540-8F3D-EE3135F604D6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198449" y="4050553"/>
                    <a:ext cx="261280" cy="237627"/>
                  </a:xfrm>
                  <a:prstGeom prst="rect">
                    <a:avLst/>
                  </a:prstGeom>
                  <a:blipFill>
                    <a:blip r:embed="rId18"/>
                    <a:stretch>
                      <a:fillRect l="-15789" r="-5263" b="-29412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E5BFCE88-82B1-8D42-8E08-133095064DC2}"/>
              </a:ext>
            </a:extLst>
          </p:cNvPr>
          <p:cNvSpPr txBox="1"/>
          <p:nvPr/>
        </p:nvSpPr>
        <p:spPr>
          <a:xfrm>
            <a:off x="6935733" y="2865837"/>
            <a:ext cx="44595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i="1" dirty="0"/>
              <a:t>root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481FC198-FFDE-2C4C-A76B-4245AADC532A}"/>
              </a:ext>
            </a:extLst>
          </p:cNvPr>
          <p:cNvGrpSpPr/>
          <p:nvPr/>
        </p:nvGrpSpPr>
        <p:grpSpPr>
          <a:xfrm>
            <a:off x="5885099" y="3527657"/>
            <a:ext cx="916330" cy="475404"/>
            <a:chOff x="5885099" y="3527657"/>
            <a:chExt cx="916330" cy="475404"/>
          </a:xfrm>
        </p:grpSpPr>
        <p:grpSp>
          <p:nvGrpSpPr>
            <p:cNvPr id="127" name="Group 126">
              <a:extLst>
                <a:ext uri="{FF2B5EF4-FFF2-40B4-BE49-F238E27FC236}">
                  <a16:creationId xmlns:a16="http://schemas.microsoft.com/office/drawing/2014/main" id="{38CE6E51-52E2-924F-A99D-5EF797582B2B}"/>
                </a:ext>
              </a:extLst>
            </p:cNvPr>
            <p:cNvGrpSpPr/>
            <p:nvPr/>
          </p:nvGrpSpPr>
          <p:grpSpPr>
            <a:xfrm>
              <a:off x="5885099" y="3527657"/>
              <a:ext cx="669029" cy="475404"/>
              <a:chOff x="7076586" y="4683030"/>
              <a:chExt cx="669029" cy="475404"/>
            </a:xfrm>
          </p:grpSpPr>
          <p:sp>
            <p:nvSpPr>
              <p:cNvPr id="128" name="TextBox 127">
                <a:extLst>
                  <a:ext uri="{FF2B5EF4-FFF2-40B4-BE49-F238E27FC236}">
                    <a16:creationId xmlns:a16="http://schemas.microsoft.com/office/drawing/2014/main" id="{1C26383F-ED26-734A-B23A-876B911DBE38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7161951" y="4683030"/>
                <a:ext cx="475404" cy="475404"/>
              </a:xfrm>
              <a:prstGeom prst="ellipse">
                <a:avLst/>
              </a:prstGeom>
              <a:noFill/>
              <a:ln w="9525" cap="flat" cmpd="sng" algn="ctr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endParaRPr lang="en-GB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29" name="Rectangle 128">
                    <a:extLst>
                      <a:ext uri="{FF2B5EF4-FFF2-40B4-BE49-F238E27FC236}">
                        <a16:creationId xmlns:a16="http://schemas.microsoft.com/office/drawing/2014/main" id="{2D4609D1-F725-7345-A351-645DD6049664}"/>
                      </a:ext>
                    </a:extLst>
                  </p:cNvPr>
                  <p:cNvSpPr/>
                  <p:nvPr/>
                </p:nvSpPr>
                <p:spPr>
                  <a:xfrm>
                    <a:off x="7076586" y="4791285"/>
                    <a:ext cx="669029" cy="276999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GB" sz="12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∀</m:t>
                          </m:r>
                          <m:r>
                            <a:rPr lang="de-DE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𝑤</m:t>
                          </m:r>
                          <m:r>
                            <a:rPr lang="de-DE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:⊤</m:t>
                          </m:r>
                        </m:oMath>
                      </m:oMathPara>
                    </a14:m>
                    <a:endParaRPr lang="en-GB" sz="1200" dirty="0"/>
                  </a:p>
                </p:txBody>
              </p:sp>
            </mc:Choice>
            <mc:Fallback xmlns="">
              <p:sp>
                <p:nvSpPr>
                  <p:cNvPr id="129" name="Rectangle 128">
                    <a:extLst>
                      <a:ext uri="{FF2B5EF4-FFF2-40B4-BE49-F238E27FC236}">
                        <a16:creationId xmlns:a16="http://schemas.microsoft.com/office/drawing/2014/main" id="{2D4609D1-F725-7345-A351-645DD6049664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076586" y="4791285"/>
                    <a:ext cx="669029" cy="276999"/>
                  </a:xfrm>
                  <a:prstGeom prst="rect">
                    <a:avLst/>
                  </a:prstGeom>
                  <a:blipFill>
                    <a:blip r:embed="rId9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Rectangle 7">
                  <a:extLst>
                    <a:ext uri="{FF2B5EF4-FFF2-40B4-BE49-F238E27FC236}">
                      <a16:creationId xmlns:a16="http://schemas.microsoft.com/office/drawing/2014/main" id="{2E511BB3-4EED-CF42-A502-86681898CA12}"/>
                    </a:ext>
                  </a:extLst>
                </p:cNvPr>
                <p:cNvSpPr/>
                <p:nvPr/>
              </p:nvSpPr>
              <p:spPr>
                <a:xfrm>
                  <a:off x="6387470" y="3646970"/>
                  <a:ext cx="413959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20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200" i="1" dirty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de-DE" sz="1200" b="0" i="1" dirty="0" smtClean="0">
                                <a:latin typeface="Cambria Math" panose="02040503050406030204" pitchFamily="18" charset="0"/>
                              </a:rPr>
                              <m:t>𝑊</m:t>
                            </m:r>
                          </m:sub>
                        </m:sSub>
                      </m:oMath>
                    </m:oMathPara>
                  </a14:m>
                  <a:endParaRPr lang="en-GB" sz="1200" dirty="0"/>
                </a:p>
              </p:txBody>
            </p:sp>
          </mc:Choice>
          <mc:Fallback xmlns="">
            <p:sp>
              <p:nvSpPr>
                <p:cNvPr id="8" name="Rectangle 7">
                  <a:extLst>
                    <a:ext uri="{FF2B5EF4-FFF2-40B4-BE49-F238E27FC236}">
                      <a16:creationId xmlns:a16="http://schemas.microsoft.com/office/drawing/2014/main" id="{2E511BB3-4EED-CF42-A502-86681898CA1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387470" y="3646970"/>
                  <a:ext cx="413959" cy="276999"/>
                </a:xfrm>
                <a:prstGeom prst="rect">
                  <a:avLst/>
                </a:prstGeom>
                <a:blipFill>
                  <a:blip r:embed="rId1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8F7B228-989A-0143-BA41-12BDB54DD94C}"/>
              </a:ext>
            </a:extLst>
          </p:cNvPr>
          <p:cNvGrpSpPr/>
          <p:nvPr/>
        </p:nvGrpSpPr>
        <p:grpSpPr>
          <a:xfrm>
            <a:off x="5938206" y="4778856"/>
            <a:ext cx="854300" cy="475404"/>
            <a:chOff x="5938206" y="4778856"/>
            <a:chExt cx="854300" cy="475404"/>
          </a:xfrm>
        </p:grpSpPr>
        <p:grpSp>
          <p:nvGrpSpPr>
            <p:cNvPr id="123" name="Group 122">
              <a:extLst>
                <a:ext uri="{FF2B5EF4-FFF2-40B4-BE49-F238E27FC236}">
                  <a16:creationId xmlns:a16="http://schemas.microsoft.com/office/drawing/2014/main" id="{B8C5D331-F702-794B-955E-3C2FFE343126}"/>
                </a:ext>
              </a:extLst>
            </p:cNvPr>
            <p:cNvGrpSpPr/>
            <p:nvPr/>
          </p:nvGrpSpPr>
          <p:grpSpPr>
            <a:xfrm>
              <a:off x="5938206" y="4778856"/>
              <a:ext cx="579068" cy="475404"/>
              <a:chOff x="7128539" y="4683030"/>
              <a:chExt cx="579068" cy="475404"/>
            </a:xfrm>
          </p:grpSpPr>
          <p:sp>
            <p:nvSpPr>
              <p:cNvPr id="124" name="TextBox 123">
                <a:extLst>
                  <a:ext uri="{FF2B5EF4-FFF2-40B4-BE49-F238E27FC236}">
                    <a16:creationId xmlns:a16="http://schemas.microsoft.com/office/drawing/2014/main" id="{4B19E30F-E7B1-A64A-BA76-9055DD1D9559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7161951" y="4683030"/>
                <a:ext cx="475404" cy="475404"/>
              </a:xfrm>
              <a:prstGeom prst="ellipse">
                <a:avLst/>
              </a:prstGeom>
              <a:noFill/>
              <a:ln w="9525" cap="flat" cmpd="sng" algn="ctr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endParaRPr lang="en-GB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25" name="Rectangle 124">
                    <a:extLst>
                      <a:ext uri="{FF2B5EF4-FFF2-40B4-BE49-F238E27FC236}">
                        <a16:creationId xmlns:a16="http://schemas.microsoft.com/office/drawing/2014/main" id="{D1BA2283-CB5F-674F-9A37-AC157A2BCAF4}"/>
                      </a:ext>
                    </a:extLst>
                  </p:cNvPr>
                  <p:cNvSpPr/>
                  <p:nvPr/>
                </p:nvSpPr>
                <p:spPr>
                  <a:xfrm>
                    <a:off x="7128539" y="4791285"/>
                    <a:ext cx="579068" cy="276999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GB" sz="12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∀</m:t>
                          </m:r>
                          <m:r>
                            <a:rPr lang="de-DE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  <m:r>
                            <a:rPr lang="de-DE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:⊤</m:t>
                          </m:r>
                        </m:oMath>
                      </m:oMathPara>
                    </a14:m>
                    <a:endParaRPr lang="en-GB" sz="1200" dirty="0"/>
                  </a:p>
                </p:txBody>
              </p:sp>
            </mc:Choice>
            <mc:Fallback xmlns="">
              <p:sp>
                <p:nvSpPr>
                  <p:cNvPr id="125" name="Rectangle 124">
                    <a:extLst>
                      <a:ext uri="{FF2B5EF4-FFF2-40B4-BE49-F238E27FC236}">
                        <a16:creationId xmlns:a16="http://schemas.microsoft.com/office/drawing/2014/main" id="{D1BA2283-CB5F-674F-9A37-AC157A2BCAF4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128539" y="4791285"/>
                    <a:ext cx="579068" cy="276999"/>
                  </a:xfrm>
                  <a:prstGeom prst="rect">
                    <a:avLst/>
                  </a:prstGeom>
                  <a:blipFill>
                    <a:blip r:embed="rId8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6" name="Rectangle 75">
                  <a:extLst>
                    <a:ext uri="{FF2B5EF4-FFF2-40B4-BE49-F238E27FC236}">
                      <a16:creationId xmlns:a16="http://schemas.microsoft.com/office/drawing/2014/main" id="{D1BD913F-F8EF-EC46-9ED2-1ACEBCE8AD81}"/>
                    </a:ext>
                  </a:extLst>
                </p:cNvPr>
                <p:cNvSpPr/>
                <p:nvPr/>
              </p:nvSpPr>
              <p:spPr>
                <a:xfrm>
                  <a:off x="6408426" y="4880091"/>
                  <a:ext cx="384080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20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200" i="1" dirty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de-DE" sz="1200" b="0" i="1" dirty="0" smtClean="0">
                                <a:latin typeface="Cambria Math" panose="02040503050406030204" pitchFamily="18" charset="0"/>
                              </a:rPr>
                              <m:t>𝐷</m:t>
                            </m:r>
                          </m:sub>
                        </m:sSub>
                      </m:oMath>
                    </m:oMathPara>
                  </a14:m>
                  <a:endParaRPr lang="en-GB" sz="1200" dirty="0"/>
                </a:p>
              </p:txBody>
            </p:sp>
          </mc:Choice>
          <mc:Fallback xmlns="">
            <p:sp>
              <p:nvSpPr>
                <p:cNvPr id="76" name="Rectangle 75">
                  <a:extLst>
                    <a:ext uri="{FF2B5EF4-FFF2-40B4-BE49-F238E27FC236}">
                      <a16:creationId xmlns:a16="http://schemas.microsoft.com/office/drawing/2014/main" id="{D1BD913F-F8EF-EC46-9ED2-1ACEBCE8AD8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408426" y="4880091"/>
                  <a:ext cx="384080" cy="276999"/>
                </a:xfrm>
                <a:prstGeom prst="rect">
                  <a:avLst/>
                </a:prstGeom>
                <a:blipFill>
                  <a:blip r:embed="rId2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E3B8D73-4AF9-0047-997E-F3DEFEB56BFA}"/>
              </a:ext>
            </a:extLst>
          </p:cNvPr>
          <p:cNvGrpSpPr/>
          <p:nvPr/>
        </p:nvGrpSpPr>
        <p:grpSpPr>
          <a:xfrm>
            <a:off x="6174356" y="4277087"/>
            <a:ext cx="425564" cy="276999"/>
            <a:chOff x="6174356" y="4277087"/>
            <a:chExt cx="425564" cy="276999"/>
          </a:xfrm>
        </p:grpSpPr>
        <p:sp>
          <p:nvSpPr>
            <p:cNvPr id="152" name="Oval 151">
              <a:extLst>
                <a:ext uri="{FF2B5EF4-FFF2-40B4-BE49-F238E27FC236}">
                  <a16:creationId xmlns:a16="http://schemas.microsoft.com/office/drawing/2014/main" id="{8078F40F-7BA4-B84C-BBFF-E5524F0F9044}"/>
                </a:ext>
              </a:extLst>
            </p:cNvPr>
            <p:cNvSpPr/>
            <p:nvPr/>
          </p:nvSpPr>
          <p:spPr>
            <a:xfrm>
              <a:off x="6174356" y="4375499"/>
              <a:ext cx="72000" cy="720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7" name="Rectangle 76">
                  <a:extLst>
                    <a:ext uri="{FF2B5EF4-FFF2-40B4-BE49-F238E27FC236}">
                      <a16:creationId xmlns:a16="http://schemas.microsoft.com/office/drawing/2014/main" id="{63CC575F-B894-3744-8456-ADD82FD493FF}"/>
                    </a:ext>
                  </a:extLst>
                </p:cNvPr>
                <p:cNvSpPr/>
                <p:nvPr/>
              </p:nvSpPr>
              <p:spPr>
                <a:xfrm>
                  <a:off x="6209044" y="4277087"/>
                  <a:ext cx="390876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20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200" i="1" dirty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de-DE" sz="1200" b="0" i="1" dirty="0" smtClean="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sub>
                        </m:sSub>
                      </m:oMath>
                    </m:oMathPara>
                  </a14:m>
                  <a:endParaRPr lang="en-GB" sz="1200" dirty="0"/>
                </a:p>
              </p:txBody>
            </p:sp>
          </mc:Choice>
          <mc:Fallback xmlns="">
            <p:sp>
              <p:nvSpPr>
                <p:cNvPr id="77" name="Rectangle 76">
                  <a:extLst>
                    <a:ext uri="{FF2B5EF4-FFF2-40B4-BE49-F238E27FC236}">
                      <a16:creationId xmlns:a16="http://schemas.microsoft.com/office/drawing/2014/main" id="{63CC575F-B894-3744-8456-ADD82FD493F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209044" y="4277087"/>
                  <a:ext cx="390876" cy="276999"/>
                </a:xfrm>
                <a:prstGeom prst="rect">
                  <a:avLst/>
                </a:prstGeom>
                <a:blipFill>
                  <a:blip r:embed="rId2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B4CA24A-541C-AD41-95F4-84059916CCFF}"/>
              </a:ext>
            </a:extLst>
          </p:cNvPr>
          <p:cNvGrpSpPr/>
          <p:nvPr/>
        </p:nvGrpSpPr>
        <p:grpSpPr>
          <a:xfrm>
            <a:off x="6172099" y="5539879"/>
            <a:ext cx="392488" cy="276999"/>
            <a:chOff x="6172099" y="5539879"/>
            <a:chExt cx="392488" cy="276999"/>
          </a:xfrm>
        </p:grpSpPr>
        <p:sp>
          <p:nvSpPr>
            <p:cNvPr id="153" name="Oval 152">
              <a:extLst>
                <a:ext uri="{FF2B5EF4-FFF2-40B4-BE49-F238E27FC236}">
                  <a16:creationId xmlns:a16="http://schemas.microsoft.com/office/drawing/2014/main" id="{5A6A857C-3881-144E-A6DB-947CD7BF452F}"/>
                </a:ext>
              </a:extLst>
            </p:cNvPr>
            <p:cNvSpPr/>
            <p:nvPr/>
          </p:nvSpPr>
          <p:spPr>
            <a:xfrm>
              <a:off x="6172099" y="5629271"/>
              <a:ext cx="72000" cy="720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9" name="Rectangle 78">
                  <a:extLst>
                    <a:ext uri="{FF2B5EF4-FFF2-40B4-BE49-F238E27FC236}">
                      <a16:creationId xmlns:a16="http://schemas.microsoft.com/office/drawing/2014/main" id="{F299BA78-D65E-D049-BC9E-80B92067B149}"/>
                    </a:ext>
                  </a:extLst>
                </p:cNvPr>
                <p:cNvSpPr/>
                <p:nvPr/>
              </p:nvSpPr>
              <p:spPr>
                <a:xfrm>
                  <a:off x="6187689" y="5539879"/>
                  <a:ext cx="376898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20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200" i="1" dirty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de-DE" sz="1200" b="0" i="1" dirty="0" smtClean="0">
                                <a:latin typeface="Cambria Math" panose="02040503050406030204" pitchFamily="18" charset="0"/>
                              </a:rPr>
                              <m:t>𝑑</m:t>
                            </m:r>
                          </m:sub>
                        </m:sSub>
                      </m:oMath>
                    </m:oMathPara>
                  </a14:m>
                  <a:endParaRPr lang="en-GB" sz="1200" dirty="0"/>
                </a:p>
              </p:txBody>
            </p:sp>
          </mc:Choice>
          <mc:Fallback xmlns="">
            <p:sp>
              <p:nvSpPr>
                <p:cNvPr id="79" name="Rectangle 78">
                  <a:extLst>
                    <a:ext uri="{FF2B5EF4-FFF2-40B4-BE49-F238E27FC236}">
                      <a16:creationId xmlns:a16="http://schemas.microsoft.com/office/drawing/2014/main" id="{F299BA78-D65E-D049-BC9E-80B92067B14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187689" y="5539879"/>
                  <a:ext cx="376898" cy="276999"/>
                </a:xfrm>
                <a:prstGeom prst="rect">
                  <a:avLst/>
                </a:prstGeom>
                <a:blipFill>
                  <a:blip r:embed="rId2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CAF282D7-B6D8-B547-ABE2-32B5782A52F5}"/>
              </a:ext>
            </a:extLst>
          </p:cNvPr>
          <p:cNvGrpSpPr/>
          <p:nvPr/>
        </p:nvGrpSpPr>
        <p:grpSpPr>
          <a:xfrm>
            <a:off x="7422877" y="3533307"/>
            <a:ext cx="871399" cy="475404"/>
            <a:chOff x="7422877" y="3533307"/>
            <a:chExt cx="871399" cy="475404"/>
          </a:xfrm>
        </p:grpSpPr>
        <p:grpSp>
          <p:nvGrpSpPr>
            <p:cNvPr id="103" name="Group 102">
              <a:extLst>
                <a:ext uri="{FF2B5EF4-FFF2-40B4-BE49-F238E27FC236}">
                  <a16:creationId xmlns:a16="http://schemas.microsoft.com/office/drawing/2014/main" id="{4B10007C-F574-F041-ADC9-E69A146F452F}"/>
                </a:ext>
              </a:extLst>
            </p:cNvPr>
            <p:cNvGrpSpPr/>
            <p:nvPr/>
          </p:nvGrpSpPr>
          <p:grpSpPr>
            <a:xfrm>
              <a:off x="7422877" y="3533307"/>
              <a:ext cx="637161" cy="475404"/>
              <a:chOff x="7090874" y="4683030"/>
              <a:chExt cx="637161" cy="475404"/>
            </a:xfrm>
          </p:grpSpPr>
          <p:sp>
            <p:nvSpPr>
              <p:cNvPr id="104" name="TextBox 103">
                <a:extLst>
                  <a:ext uri="{FF2B5EF4-FFF2-40B4-BE49-F238E27FC236}">
                    <a16:creationId xmlns:a16="http://schemas.microsoft.com/office/drawing/2014/main" id="{1936DA7C-542D-DE45-A871-246335620682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7161951" y="4683030"/>
                <a:ext cx="475404" cy="475404"/>
              </a:xfrm>
              <a:prstGeom prst="ellipse">
                <a:avLst/>
              </a:prstGeom>
              <a:noFill/>
              <a:ln w="9525" cap="flat" cmpd="sng" algn="ctr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endParaRPr lang="en-GB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5" name="Rectangle 104">
                    <a:extLst>
                      <a:ext uri="{FF2B5EF4-FFF2-40B4-BE49-F238E27FC236}">
                        <a16:creationId xmlns:a16="http://schemas.microsoft.com/office/drawing/2014/main" id="{7D4205FA-2540-644C-B3C6-A9285203F13E}"/>
                      </a:ext>
                    </a:extLst>
                  </p:cNvPr>
                  <p:cNvSpPr/>
                  <p:nvPr/>
                </p:nvSpPr>
                <p:spPr>
                  <a:xfrm>
                    <a:off x="7090874" y="4791285"/>
                    <a:ext cx="637161" cy="276999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GB" sz="12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∀</m:t>
                          </m:r>
                          <m:r>
                            <a:rPr lang="de-DE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  <m:r>
                            <a:rPr lang="de-DE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:⊤</m:t>
                          </m:r>
                        </m:oMath>
                      </m:oMathPara>
                    </a14:m>
                    <a:endParaRPr lang="en-GB" sz="1200" dirty="0"/>
                  </a:p>
                </p:txBody>
              </p:sp>
            </mc:Choice>
            <mc:Fallback xmlns="">
              <p:sp>
                <p:nvSpPr>
                  <p:cNvPr id="105" name="Rectangle 104">
                    <a:extLst>
                      <a:ext uri="{FF2B5EF4-FFF2-40B4-BE49-F238E27FC236}">
                        <a16:creationId xmlns:a16="http://schemas.microsoft.com/office/drawing/2014/main" id="{7D4205FA-2540-644C-B3C6-A9285203F13E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090874" y="4791285"/>
                    <a:ext cx="637161" cy="276999"/>
                  </a:xfrm>
                  <a:prstGeom prst="rect">
                    <a:avLst/>
                  </a:prstGeom>
                  <a:blipFill>
                    <a:blip r:embed="rId7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1" name="Rectangle 80">
                  <a:extLst>
                    <a:ext uri="{FF2B5EF4-FFF2-40B4-BE49-F238E27FC236}">
                      <a16:creationId xmlns:a16="http://schemas.microsoft.com/office/drawing/2014/main" id="{940849CE-704F-964E-B5CD-B0E9D67B8508}"/>
                    </a:ext>
                  </a:extLst>
                </p:cNvPr>
                <p:cNvSpPr/>
                <p:nvPr/>
              </p:nvSpPr>
              <p:spPr>
                <a:xfrm>
                  <a:off x="7916480" y="3635911"/>
                  <a:ext cx="377796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20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200" i="1" dirty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de-DE" sz="1200" b="0" i="1" dirty="0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sub>
                        </m:sSub>
                      </m:oMath>
                    </m:oMathPara>
                  </a14:m>
                  <a:endParaRPr lang="en-GB" sz="1200" dirty="0"/>
                </a:p>
              </p:txBody>
            </p:sp>
          </mc:Choice>
          <mc:Fallback xmlns="">
            <p:sp>
              <p:nvSpPr>
                <p:cNvPr id="81" name="Rectangle 80">
                  <a:extLst>
                    <a:ext uri="{FF2B5EF4-FFF2-40B4-BE49-F238E27FC236}">
                      <a16:creationId xmlns:a16="http://schemas.microsoft.com/office/drawing/2014/main" id="{940849CE-704F-964E-B5CD-B0E9D67B850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916480" y="3635911"/>
                  <a:ext cx="377796" cy="276999"/>
                </a:xfrm>
                <a:prstGeom prst="rect">
                  <a:avLst/>
                </a:prstGeom>
                <a:blipFill>
                  <a:blip r:embed="rId2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0EE4EE0-0402-5E40-A675-14467CCD112C}"/>
              </a:ext>
            </a:extLst>
          </p:cNvPr>
          <p:cNvGrpSpPr/>
          <p:nvPr/>
        </p:nvGrpSpPr>
        <p:grpSpPr>
          <a:xfrm>
            <a:off x="7695656" y="4344129"/>
            <a:ext cx="385650" cy="276999"/>
            <a:chOff x="7695656" y="4344129"/>
            <a:chExt cx="385650" cy="276999"/>
          </a:xfrm>
        </p:grpSpPr>
        <p:sp>
          <p:nvSpPr>
            <p:cNvPr id="135" name="Oval 134">
              <a:extLst>
                <a:ext uri="{FF2B5EF4-FFF2-40B4-BE49-F238E27FC236}">
                  <a16:creationId xmlns:a16="http://schemas.microsoft.com/office/drawing/2014/main" id="{3AA9B480-BDC9-A84C-8CBF-E5C802DCEEAF}"/>
                </a:ext>
              </a:extLst>
            </p:cNvPr>
            <p:cNvSpPr/>
            <p:nvPr/>
          </p:nvSpPr>
          <p:spPr>
            <a:xfrm>
              <a:off x="7695656" y="4432251"/>
              <a:ext cx="72000" cy="720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2" name="Rectangle 81">
                  <a:extLst>
                    <a:ext uri="{FF2B5EF4-FFF2-40B4-BE49-F238E27FC236}">
                      <a16:creationId xmlns:a16="http://schemas.microsoft.com/office/drawing/2014/main" id="{4760F733-5FB2-1D42-95BD-FF293A80FEB2}"/>
                    </a:ext>
                  </a:extLst>
                </p:cNvPr>
                <p:cNvSpPr/>
                <p:nvPr/>
              </p:nvSpPr>
              <p:spPr>
                <a:xfrm>
                  <a:off x="7703510" y="4344129"/>
                  <a:ext cx="377796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20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200" i="1" dirty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de-DE" sz="1200" b="0" i="1" dirty="0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sub>
                        </m:sSub>
                      </m:oMath>
                    </m:oMathPara>
                  </a14:m>
                  <a:endParaRPr lang="en-GB" sz="1200" dirty="0"/>
                </a:p>
              </p:txBody>
            </p:sp>
          </mc:Choice>
          <mc:Fallback xmlns="">
            <p:sp>
              <p:nvSpPr>
                <p:cNvPr id="82" name="Rectangle 81">
                  <a:extLst>
                    <a:ext uri="{FF2B5EF4-FFF2-40B4-BE49-F238E27FC236}">
                      <a16:creationId xmlns:a16="http://schemas.microsoft.com/office/drawing/2014/main" id="{4760F733-5FB2-1D42-95BD-FF293A80FEB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03510" y="4344129"/>
                  <a:ext cx="377796" cy="276999"/>
                </a:xfrm>
                <a:prstGeom prst="rect">
                  <a:avLst/>
                </a:prstGeom>
                <a:blipFill>
                  <a:blip r:embed="rId2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6E3F931-E2F4-BA43-AEE1-5274D6DB01CB}"/>
              </a:ext>
            </a:extLst>
          </p:cNvPr>
          <p:cNvGrpSpPr/>
          <p:nvPr/>
        </p:nvGrpSpPr>
        <p:grpSpPr>
          <a:xfrm>
            <a:off x="7082172" y="4808503"/>
            <a:ext cx="895455" cy="475404"/>
            <a:chOff x="7082172" y="4808503"/>
            <a:chExt cx="895455" cy="475404"/>
          </a:xfrm>
        </p:grpSpPr>
        <p:grpSp>
          <p:nvGrpSpPr>
            <p:cNvPr id="80" name="Group 79">
              <a:extLst>
                <a:ext uri="{FF2B5EF4-FFF2-40B4-BE49-F238E27FC236}">
                  <a16:creationId xmlns:a16="http://schemas.microsoft.com/office/drawing/2014/main" id="{ED727739-A3F9-1D4F-A4E1-C3AC508811FC}"/>
                </a:ext>
              </a:extLst>
            </p:cNvPr>
            <p:cNvGrpSpPr/>
            <p:nvPr/>
          </p:nvGrpSpPr>
          <p:grpSpPr>
            <a:xfrm>
              <a:off x="7082172" y="4808503"/>
              <a:ext cx="681597" cy="475404"/>
              <a:chOff x="7063819" y="4683030"/>
              <a:chExt cx="681597" cy="475404"/>
            </a:xfrm>
          </p:grpSpPr>
          <p:sp>
            <p:nvSpPr>
              <p:cNvPr id="75" name="TextBox 74">
                <a:extLst>
                  <a:ext uri="{FF2B5EF4-FFF2-40B4-BE49-F238E27FC236}">
                    <a16:creationId xmlns:a16="http://schemas.microsoft.com/office/drawing/2014/main" id="{A6EA67BA-22D4-DB43-A0B7-18F01784B39F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7161951" y="4683030"/>
                <a:ext cx="475404" cy="475404"/>
              </a:xfrm>
              <a:prstGeom prst="ellipse">
                <a:avLst/>
              </a:prstGeom>
              <a:noFill/>
              <a:ln w="9525" cap="flat" cmpd="sng" algn="ctr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endParaRPr lang="en-GB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8" name="Rectangle 77">
                    <a:extLst>
                      <a:ext uri="{FF2B5EF4-FFF2-40B4-BE49-F238E27FC236}">
                        <a16:creationId xmlns:a16="http://schemas.microsoft.com/office/drawing/2014/main" id="{0292624E-049E-3C48-970C-34ABE78CDFC8}"/>
                      </a:ext>
                    </a:extLst>
                  </p:cNvPr>
                  <p:cNvSpPr/>
                  <p:nvPr/>
                </p:nvSpPr>
                <p:spPr>
                  <a:xfrm>
                    <a:off x="7063819" y="4791285"/>
                    <a:ext cx="681597" cy="276999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GB" sz="12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∀</m:t>
                          </m:r>
                          <m:r>
                            <a:rPr lang="de-DE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  <m:r>
                            <a:rPr lang="de-DE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:⊤</m:t>
                          </m:r>
                        </m:oMath>
                      </m:oMathPara>
                    </a14:m>
                    <a:endParaRPr lang="en-GB" sz="1200" dirty="0"/>
                  </a:p>
                </p:txBody>
              </p:sp>
            </mc:Choice>
            <mc:Fallback xmlns="">
              <p:sp>
                <p:nvSpPr>
                  <p:cNvPr id="78" name="Rectangle 77">
                    <a:extLst>
                      <a:ext uri="{FF2B5EF4-FFF2-40B4-BE49-F238E27FC236}">
                        <a16:creationId xmlns:a16="http://schemas.microsoft.com/office/drawing/2014/main" id="{0292624E-049E-3C48-970C-34ABE78CDFC8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063819" y="4791285"/>
                    <a:ext cx="681597" cy="276999"/>
                  </a:xfrm>
                  <a:prstGeom prst="rect">
                    <a:avLst/>
                  </a:prstGeom>
                  <a:blipFill>
                    <a:blip r:embed="rId6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3" name="Rectangle 82">
                  <a:extLst>
                    <a:ext uri="{FF2B5EF4-FFF2-40B4-BE49-F238E27FC236}">
                      <a16:creationId xmlns:a16="http://schemas.microsoft.com/office/drawing/2014/main" id="{717DC743-4C9D-F24C-AE5E-BAE4EFE90CDE}"/>
                    </a:ext>
                  </a:extLst>
                </p:cNvPr>
                <p:cNvSpPr/>
                <p:nvPr/>
              </p:nvSpPr>
              <p:spPr>
                <a:xfrm>
                  <a:off x="7574311" y="4911107"/>
                  <a:ext cx="403316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20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200" i="1" dirty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de-DE" sz="1200" b="0" i="1" dirty="0" smtClean="0">
                                <a:latin typeface="Cambria Math" panose="02040503050406030204" pitchFamily="18" charset="0"/>
                              </a:rPr>
                              <m:t>𝑀</m:t>
                            </m:r>
                          </m:sub>
                        </m:sSub>
                      </m:oMath>
                    </m:oMathPara>
                  </a14:m>
                  <a:endParaRPr lang="en-GB" sz="1200" dirty="0"/>
                </a:p>
              </p:txBody>
            </p:sp>
          </mc:Choice>
          <mc:Fallback xmlns="">
            <p:sp>
              <p:nvSpPr>
                <p:cNvPr id="83" name="Rectangle 82">
                  <a:extLst>
                    <a:ext uri="{FF2B5EF4-FFF2-40B4-BE49-F238E27FC236}">
                      <a16:creationId xmlns:a16="http://schemas.microsoft.com/office/drawing/2014/main" id="{717DC743-4C9D-F24C-AE5E-BAE4EFE90CD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574311" y="4911107"/>
                  <a:ext cx="403316" cy="276999"/>
                </a:xfrm>
                <a:prstGeom prst="rect">
                  <a:avLst/>
                </a:prstGeom>
                <a:blipFill>
                  <a:blip r:embed="rId2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239042D-28E4-464C-B598-32FDD943EC1E}"/>
              </a:ext>
            </a:extLst>
          </p:cNvPr>
          <p:cNvGrpSpPr/>
          <p:nvPr/>
        </p:nvGrpSpPr>
        <p:grpSpPr>
          <a:xfrm>
            <a:off x="7382006" y="5551690"/>
            <a:ext cx="423850" cy="276999"/>
            <a:chOff x="7382006" y="5551690"/>
            <a:chExt cx="423850" cy="276999"/>
          </a:xfrm>
        </p:grpSpPr>
        <p:sp>
          <p:nvSpPr>
            <p:cNvPr id="143" name="Oval 142">
              <a:extLst>
                <a:ext uri="{FF2B5EF4-FFF2-40B4-BE49-F238E27FC236}">
                  <a16:creationId xmlns:a16="http://schemas.microsoft.com/office/drawing/2014/main" id="{C18495B0-327C-BD4F-B3DA-5A1525A544A1}"/>
                </a:ext>
              </a:extLst>
            </p:cNvPr>
            <p:cNvSpPr/>
            <p:nvPr/>
          </p:nvSpPr>
          <p:spPr>
            <a:xfrm>
              <a:off x="7382006" y="5650324"/>
              <a:ext cx="72000" cy="720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4" name="Rectangle 83">
                  <a:extLst>
                    <a:ext uri="{FF2B5EF4-FFF2-40B4-BE49-F238E27FC236}">
                      <a16:creationId xmlns:a16="http://schemas.microsoft.com/office/drawing/2014/main" id="{8433A10D-796B-054D-8902-77DE0320E987}"/>
                    </a:ext>
                  </a:extLst>
                </p:cNvPr>
                <p:cNvSpPr/>
                <p:nvPr/>
              </p:nvSpPr>
              <p:spPr>
                <a:xfrm>
                  <a:off x="7402540" y="5551690"/>
                  <a:ext cx="403316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20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200" i="1" dirty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de-DE" sz="1200" b="0" i="1" dirty="0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sub>
                        </m:sSub>
                      </m:oMath>
                    </m:oMathPara>
                  </a14:m>
                  <a:endParaRPr lang="en-GB" sz="1200" dirty="0"/>
                </a:p>
              </p:txBody>
            </p:sp>
          </mc:Choice>
          <mc:Fallback xmlns="">
            <p:sp>
              <p:nvSpPr>
                <p:cNvPr id="84" name="Rectangle 83">
                  <a:extLst>
                    <a:ext uri="{FF2B5EF4-FFF2-40B4-BE49-F238E27FC236}">
                      <a16:creationId xmlns:a16="http://schemas.microsoft.com/office/drawing/2014/main" id="{8433A10D-796B-054D-8902-77DE0320E98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02540" y="5551690"/>
                  <a:ext cx="403316" cy="276999"/>
                </a:xfrm>
                <a:prstGeom prst="rect">
                  <a:avLst/>
                </a:prstGeom>
                <a:blipFill>
                  <a:blip r:embed="rId2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63F5AACB-1420-E342-B5C7-5753AC441EC5}"/>
              </a:ext>
            </a:extLst>
          </p:cNvPr>
          <p:cNvGrpSpPr/>
          <p:nvPr/>
        </p:nvGrpSpPr>
        <p:grpSpPr>
          <a:xfrm>
            <a:off x="8359801" y="2137411"/>
            <a:ext cx="193836" cy="215444"/>
            <a:chOff x="8359801" y="2137411"/>
            <a:chExt cx="193836" cy="215444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9AC5E7E-A002-D94F-BE99-FAD21818D128}"/>
                </a:ext>
              </a:extLst>
            </p:cNvPr>
            <p:cNvSpPr/>
            <p:nvPr/>
          </p:nvSpPr>
          <p:spPr>
            <a:xfrm>
              <a:off x="8383776" y="2177702"/>
              <a:ext cx="144000" cy="144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Rectangle 4">
                  <a:extLst>
                    <a:ext uri="{FF2B5EF4-FFF2-40B4-BE49-F238E27FC236}">
                      <a16:creationId xmlns:a16="http://schemas.microsoft.com/office/drawing/2014/main" id="{48CF0E0E-4A58-C948-B8F0-0C404C758ACA}"/>
                    </a:ext>
                  </a:extLst>
                </p:cNvPr>
                <p:cNvSpPr/>
                <p:nvPr/>
              </p:nvSpPr>
              <p:spPr>
                <a:xfrm>
                  <a:off x="8359801" y="2137411"/>
                  <a:ext cx="193836" cy="21544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</m:oMath>
                    </m:oMathPara>
                  </a14:m>
                  <a:endParaRPr lang="en-GB" sz="1400" dirty="0"/>
                </a:p>
              </p:txBody>
            </p:sp>
          </mc:Choice>
          <mc:Fallback xmlns="">
            <p:sp>
              <p:nvSpPr>
                <p:cNvPr id="5" name="Rectangle 4">
                  <a:extLst>
                    <a:ext uri="{FF2B5EF4-FFF2-40B4-BE49-F238E27FC236}">
                      <a16:creationId xmlns:a16="http://schemas.microsoft.com/office/drawing/2014/main" id="{48CF0E0E-4A58-C948-B8F0-0C404C758AC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59801" y="2137411"/>
                  <a:ext cx="193836" cy="215444"/>
                </a:xfrm>
                <a:prstGeom prst="rect">
                  <a:avLst/>
                </a:prstGeom>
                <a:blipFill>
                  <a:blip r:embed="rId27"/>
                  <a:stretch>
                    <a:fillRect l="-5882" r="-5882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D3D3FC35-EA93-5B4B-B79F-D46C85181252}"/>
              </a:ext>
            </a:extLst>
          </p:cNvPr>
          <p:cNvGrpSpPr/>
          <p:nvPr/>
        </p:nvGrpSpPr>
        <p:grpSpPr>
          <a:xfrm>
            <a:off x="8176240" y="2135661"/>
            <a:ext cx="143125" cy="215444"/>
            <a:chOff x="8366651" y="2137411"/>
            <a:chExt cx="143125" cy="215444"/>
          </a:xfrm>
        </p:grpSpPr>
        <p:sp>
          <p:nvSpPr>
            <p:cNvPr id="94" name="Rectangle 93">
              <a:extLst>
                <a:ext uri="{FF2B5EF4-FFF2-40B4-BE49-F238E27FC236}">
                  <a16:creationId xmlns:a16="http://schemas.microsoft.com/office/drawing/2014/main" id="{D9A44C8F-6191-A546-AB68-FA27B0886F8B}"/>
                </a:ext>
              </a:extLst>
            </p:cNvPr>
            <p:cNvSpPr/>
            <p:nvPr/>
          </p:nvSpPr>
          <p:spPr>
            <a:xfrm>
              <a:off x="8383776" y="2177702"/>
              <a:ext cx="126000" cy="144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5" name="Rectangle 94">
                  <a:extLst>
                    <a:ext uri="{FF2B5EF4-FFF2-40B4-BE49-F238E27FC236}">
                      <a16:creationId xmlns:a16="http://schemas.microsoft.com/office/drawing/2014/main" id="{67889CD7-4B13-CD4C-BCC1-EB17A1701F43}"/>
                    </a:ext>
                  </a:extLst>
                </p:cNvPr>
                <p:cNvSpPr/>
                <p:nvPr/>
              </p:nvSpPr>
              <p:spPr>
                <a:xfrm>
                  <a:off x="8366651" y="2137411"/>
                  <a:ext cx="141705" cy="21544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oMath>
                    </m:oMathPara>
                  </a14:m>
                  <a:endParaRPr lang="en-GB" sz="1400" dirty="0"/>
                </a:p>
              </p:txBody>
            </p:sp>
          </mc:Choice>
          <mc:Fallback xmlns="">
            <p:sp>
              <p:nvSpPr>
                <p:cNvPr id="95" name="Rectangle 94">
                  <a:extLst>
                    <a:ext uri="{FF2B5EF4-FFF2-40B4-BE49-F238E27FC236}">
                      <a16:creationId xmlns:a16="http://schemas.microsoft.com/office/drawing/2014/main" id="{67889CD7-4B13-CD4C-BCC1-EB17A1701F4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66651" y="2137411"/>
                  <a:ext cx="141705" cy="215444"/>
                </a:xfrm>
                <a:prstGeom prst="rect">
                  <a:avLst/>
                </a:prstGeom>
                <a:blipFill>
                  <a:blip r:embed="rId28"/>
                  <a:stretch>
                    <a:fillRect l="-16667" r="-8333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96" name="Group 95">
            <a:extLst>
              <a:ext uri="{FF2B5EF4-FFF2-40B4-BE49-F238E27FC236}">
                <a16:creationId xmlns:a16="http://schemas.microsoft.com/office/drawing/2014/main" id="{A38C06B5-F005-0E49-8E0E-01BED3D7837D}"/>
              </a:ext>
            </a:extLst>
          </p:cNvPr>
          <p:cNvGrpSpPr/>
          <p:nvPr/>
        </p:nvGrpSpPr>
        <p:grpSpPr>
          <a:xfrm>
            <a:off x="6959314" y="2548254"/>
            <a:ext cx="141705" cy="215444"/>
            <a:chOff x="8366651" y="2137411"/>
            <a:chExt cx="141705" cy="215444"/>
          </a:xfrm>
        </p:grpSpPr>
        <p:sp>
          <p:nvSpPr>
            <p:cNvPr id="97" name="Rectangle 96">
              <a:extLst>
                <a:ext uri="{FF2B5EF4-FFF2-40B4-BE49-F238E27FC236}">
                  <a16:creationId xmlns:a16="http://schemas.microsoft.com/office/drawing/2014/main" id="{C778BEB3-6DBB-A04E-A0D4-B52DC27281ED}"/>
                </a:ext>
              </a:extLst>
            </p:cNvPr>
            <p:cNvSpPr/>
            <p:nvPr/>
          </p:nvSpPr>
          <p:spPr>
            <a:xfrm>
              <a:off x="8376926" y="2177702"/>
              <a:ext cx="126000" cy="144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8" name="Rectangle 97">
                  <a:extLst>
                    <a:ext uri="{FF2B5EF4-FFF2-40B4-BE49-F238E27FC236}">
                      <a16:creationId xmlns:a16="http://schemas.microsoft.com/office/drawing/2014/main" id="{3EF6DF66-674D-2B4A-8B2E-9922127ED3A3}"/>
                    </a:ext>
                  </a:extLst>
                </p:cNvPr>
                <p:cNvSpPr/>
                <p:nvPr/>
              </p:nvSpPr>
              <p:spPr>
                <a:xfrm>
                  <a:off x="8366651" y="2137411"/>
                  <a:ext cx="141705" cy="21544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oMath>
                    </m:oMathPara>
                  </a14:m>
                  <a:endParaRPr lang="en-GB" sz="1400" dirty="0"/>
                </a:p>
              </p:txBody>
            </p:sp>
          </mc:Choice>
          <mc:Fallback xmlns="">
            <p:sp>
              <p:nvSpPr>
                <p:cNvPr id="98" name="Rectangle 97">
                  <a:extLst>
                    <a:ext uri="{FF2B5EF4-FFF2-40B4-BE49-F238E27FC236}">
                      <a16:creationId xmlns:a16="http://schemas.microsoft.com/office/drawing/2014/main" id="{3EF6DF66-674D-2B4A-8B2E-9922127ED3A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66651" y="2137411"/>
                  <a:ext cx="141705" cy="215444"/>
                </a:xfrm>
                <a:prstGeom prst="rect">
                  <a:avLst/>
                </a:prstGeom>
                <a:blipFill>
                  <a:blip r:embed="rId29"/>
                  <a:stretch>
                    <a:fillRect l="-16667" r="-8333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99" name="Group 98">
            <a:extLst>
              <a:ext uri="{FF2B5EF4-FFF2-40B4-BE49-F238E27FC236}">
                <a16:creationId xmlns:a16="http://schemas.microsoft.com/office/drawing/2014/main" id="{33F5DBD4-D258-E344-8923-7D65EB563F14}"/>
              </a:ext>
            </a:extLst>
          </p:cNvPr>
          <p:cNvGrpSpPr/>
          <p:nvPr/>
        </p:nvGrpSpPr>
        <p:grpSpPr>
          <a:xfrm>
            <a:off x="5850382" y="2140230"/>
            <a:ext cx="141705" cy="215444"/>
            <a:chOff x="8366651" y="2137411"/>
            <a:chExt cx="141705" cy="215444"/>
          </a:xfrm>
        </p:grpSpPr>
        <p:sp>
          <p:nvSpPr>
            <p:cNvPr id="100" name="Rectangle 99">
              <a:extLst>
                <a:ext uri="{FF2B5EF4-FFF2-40B4-BE49-F238E27FC236}">
                  <a16:creationId xmlns:a16="http://schemas.microsoft.com/office/drawing/2014/main" id="{C46F5431-7CB7-1440-B71B-00903C2F8FB5}"/>
                </a:ext>
              </a:extLst>
            </p:cNvPr>
            <p:cNvSpPr/>
            <p:nvPr/>
          </p:nvSpPr>
          <p:spPr>
            <a:xfrm>
              <a:off x="8376926" y="2177702"/>
              <a:ext cx="126000" cy="144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1" name="Rectangle 100">
                  <a:extLst>
                    <a:ext uri="{FF2B5EF4-FFF2-40B4-BE49-F238E27FC236}">
                      <a16:creationId xmlns:a16="http://schemas.microsoft.com/office/drawing/2014/main" id="{84A6DEE7-996D-4345-993E-7E206BF1369C}"/>
                    </a:ext>
                  </a:extLst>
                </p:cNvPr>
                <p:cNvSpPr/>
                <p:nvPr/>
              </p:nvSpPr>
              <p:spPr>
                <a:xfrm>
                  <a:off x="8366651" y="2137411"/>
                  <a:ext cx="141705" cy="21544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oMath>
                    </m:oMathPara>
                  </a14:m>
                  <a:endParaRPr lang="en-GB" sz="1400" dirty="0"/>
                </a:p>
              </p:txBody>
            </p:sp>
          </mc:Choice>
          <mc:Fallback xmlns="">
            <p:sp>
              <p:nvSpPr>
                <p:cNvPr id="101" name="Rectangle 100">
                  <a:extLst>
                    <a:ext uri="{FF2B5EF4-FFF2-40B4-BE49-F238E27FC236}">
                      <a16:creationId xmlns:a16="http://schemas.microsoft.com/office/drawing/2014/main" id="{84A6DEE7-996D-4345-993E-7E206BF1369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66651" y="2137411"/>
                  <a:ext cx="141705" cy="215444"/>
                </a:xfrm>
                <a:prstGeom prst="rect">
                  <a:avLst/>
                </a:prstGeom>
                <a:blipFill>
                  <a:blip r:embed="rId30"/>
                  <a:stretch>
                    <a:fillRect l="-16667" r="-8333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06" name="Group 105">
            <a:extLst>
              <a:ext uri="{FF2B5EF4-FFF2-40B4-BE49-F238E27FC236}">
                <a16:creationId xmlns:a16="http://schemas.microsoft.com/office/drawing/2014/main" id="{9F83FCF3-BC1C-5240-8DD0-AA523880F890}"/>
              </a:ext>
            </a:extLst>
          </p:cNvPr>
          <p:cNvGrpSpPr/>
          <p:nvPr/>
        </p:nvGrpSpPr>
        <p:grpSpPr>
          <a:xfrm>
            <a:off x="6153778" y="1269516"/>
            <a:ext cx="149976" cy="215444"/>
            <a:chOff x="8366651" y="2137411"/>
            <a:chExt cx="149976" cy="215444"/>
          </a:xfrm>
        </p:grpSpPr>
        <p:sp>
          <p:nvSpPr>
            <p:cNvPr id="107" name="Rectangle 106">
              <a:extLst>
                <a:ext uri="{FF2B5EF4-FFF2-40B4-BE49-F238E27FC236}">
                  <a16:creationId xmlns:a16="http://schemas.microsoft.com/office/drawing/2014/main" id="{3C77116D-853A-4043-A20E-F717385557A2}"/>
                </a:ext>
              </a:extLst>
            </p:cNvPr>
            <p:cNvSpPr/>
            <p:nvPr/>
          </p:nvSpPr>
          <p:spPr>
            <a:xfrm>
              <a:off x="8376926" y="2177702"/>
              <a:ext cx="126000" cy="144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8" name="Rectangle 107">
                  <a:extLst>
                    <a:ext uri="{FF2B5EF4-FFF2-40B4-BE49-F238E27FC236}">
                      <a16:creationId xmlns:a16="http://schemas.microsoft.com/office/drawing/2014/main" id="{28AB565F-25F0-4543-89D6-55FCE69B774C}"/>
                    </a:ext>
                  </a:extLst>
                </p:cNvPr>
                <p:cNvSpPr/>
                <p:nvPr/>
              </p:nvSpPr>
              <p:spPr>
                <a:xfrm>
                  <a:off x="8366651" y="2137411"/>
                  <a:ext cx="149976" cy="21544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</m:t>
                        </m:r>
                      </m:oMath>
                    </m:oMathPara>
                  </a14:m>
                  <a:endParaRPr lang="en-GB" sz="1400" dirty="0"/>
                </a:p>
              </p:txBody>
            </p:sp>
          </mc:Choice>
          <mc:Fallback xmlns="">
            <p:sp>
              <p:nvSpPr>
                <p:cNvPr id="108" name="Rectangle 107">
                  <a:extLst>
                    <a:ext uri="{FF2B5EF4-FFF2-40B4-BE49-F238E27FC236}">
                      <a16:creationId xmlns:a16="http://schemas.microsoft.com/office/drawing/2014/main" id="{28AB565F-25F0-4543-89D6-55FCE69B774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66651" y="2137411"/>
                  <a:ext cx="149976" cy="215444"/>
                </a:xfrm>
                <a:prstGeom prst="rect">
                  <a:avLst/>
                </a:prstGeom>
                <a:blipFill>
                  <a:blip r:embed="rId31"/>
                  <a:stretch>
                    <a:fillRect l="-33333" r="-25000" b="-5556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09" name="Group 108">
            <a:extLst>
              <a:ext uri="{FF2B5EF4-FFF2-40B4-BE49-F238E27FC236}">
                <a16:creationId xmlns:a16="http://schemas.microsoft.com/office/drawing/2014/main" id="{AD054D16-74E3-C641-A858-CFBAD88C0807}"/>
              </a:ext>
            </a:extLst>
          </p:cNvPr>
          <p:cNvGrpSpPr/>
          <p:nvPr/>
        </p:nvGrpSpPr>
        <p:grpSpPr>
          <a:xfrm>
            <a:off x="7777667" y="1268831"/>
            <a:ext cx="178382" cy="215444"/>
            <a:chOff x="8380351" y="2137411"/>
            <a:chExt cx="178382" cy="215444"/>
          </a:xfrm>
        </p:grpSpPr>
        <p:sp>
          <p:nvSpPr>
            <p:cNvPr id="110" name="Rectangle 109">
              <a:extLst>
                <a:ext uri="{FF2B5EF4-FFF2-40B4-BE49-F238E27FC236}">
                  <a16:creationId xmlns:a16="http://schemas.microsoft.com/office/drawing/2014/main" id="{5065E91F-53FA-1949-A010-5412ACC8EB8D}"/>
                </a:ext>
              </a:extLst>
            </p:cNvPr>
            <p:cNvSpPr/>
            <p:nvPr/>
          </p:nvSpPr>
          <p:spPr>
            <a:xfrm>
              <a:off x="8383776" y="2177702"/>
              <a:ext cx="173574" cy="144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1" name="Rectangle 110">
                  <a:extLst>
                    <a:ext uri="{FF2B5EF4-FFF2-40B4-BE49-F238E27FC236}">
                      <a16:creationId xmlns:a16="http://schemas.microsoft.com/office/drawing/2014/main" id="{4052BB2E-689C-2843-9B0B-024A91D18D3B}"/>
                    </a:ext>
                  </a:extLst>
                </p:cNvPr>
                <p:cNvSpPr/>
                <p:nvPr/>
              </p:nvSpPr>
              <p:spPr>
                <a:xfrm>
                  <a:off x="8380351" y="2137411"/>
                  <a:ext cx="178382" cy="21544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𝑤</m:t>
                        </m:r>
                      </m:oMath>
                    </m:oMathPara>
                  </a14:m>
                  <a:endParaRPr lang="en-GB" sz="1400" dirty="0"/>
                </a:p>
              </p:txBody>
            </p:sp>
          </mc:Choice>
          <mc:Fallback xmlns="">
            <p:sp>
              <p:nvSpPr>
                <p:cNvPr id="111" name="Rectangle 110">
                  <a:extLst>
                    <a:ext uri="{FF2B5EF4-FFF2-40B4-BE49-F238E27FC236}">
                      <a16:creationId xmlns:a16="http://schemas.microsoft.com/office/drawing/2014/main" id="{4052BB2E-689C-2843-9B0B-024A91D18D3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80351" y="2137411"/>
                  <a:ext cx="178382" cy="215444"/>
                </a:xfrm>
                <a:prstGeom prst="rect">
                  <a:avLst/>
                </a:prstGeom>
                <a:blipFill>
                  <a:blip r:embed="rId32"/>
                  <a:stretch>
                    <a:fillRect l="-14286" r="-14286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86" name="Rectangle 85">
            <a:extLst>
              <a:ext uri="{FF2B5EF4-FFF2-40B4-BE49-F238E27FC236}">
                <a16:creationId xmlns:a16="http://schemas.microsoft.com/office/drawing/2014/main" id="{DA498A17-ED0B-0D47-BE25-F8F1278E0609}"/>
              </a:ext>
            </a:extLst>
          </p:cNvPr>
          <p:cNvSpPr/>
          <p:nvPr/>
        </p:nvSpPr>
        <p:spPr>
          <a:xfrm>
            <a:off x="5632426" y="1200264"/>
            <a:ext cx="2561280" cy="440187"/>
          </a:xfrm>
          <a:prstGeom prst="rect">
            <a:avLst/>
          </a:prstGeom>
          <a:solidFill>
            <a:schemeClr val="bg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C8B3DBE5-0B39-7C4C-A1F5-CAF66F621D70}"/>
              </a:ext>
            </a:extLst>
          </p:cNvPr>
          <p:cNvSpPr/>
          <p:nvPr/>
        </p:nvSpPr>
        <p:spPr>
          <a:xfrm>
            <a:off x="5026914" y="1937613"/>
            <a:ext cx="1824152" cy="565281"/>
          </a:xfrm>
          <a:prstGeom prst="rect">
            <a:avLst/>
          </a:prstGeom>
          <a:solidFill>
            <a:schemeClr val="bg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CE5E602B-D3B8-0445-AEE6-8DCFBFEA4827}"/>
              </a:ext>
            </a:extLst>
          </p:cNvPr>
          <p:cNvSpPr/>
          <p:nvPr/>
        </p:nvSpPr>
        <p:spPr>
          <a:xfrm>
            <a:off x="6851693" y="1932294"/>
            <a:ext cx="2019450" cy="565281"/>
          </a:xfrm>
          <a:prstGeom prst="rect">
            <a:avLst/>
          </a:prstGeom>
          <a:solidFill>
            <a:schemeClr val="bg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FAF10C5D-EE30-4A4A-AEE0-185D44C6D81A}"/>
              </a:ext>
            </a:extLst>
          </p:cNvPr>
          <p:cNvSpPr/>
          <p:nvPr/>
        </p:nvSpPr>
        <p:spPr>
          <a:xfrm>
            <a:off x="6244099" y="2497577"/>
            <a:ext cx="1292774" cy="298723"/>
          </a:xfrm>
          <a:prstGeom prst="rect">
            <a:avLst/>
          </a:prstGeom>
          <a:solidFill>
            <a:schemeClr val="bg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6991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4" grpId="0"/>
      <p:bldP spid="65" grpId="0"/>
      <p:bldP spid="140" grpId="0" animBg="1"/>
      <p:bldP spid="86" grpId="0" animBg="1"/>
      <p:bldP spid="86" grpId="1" animBg="1"/>
      <p:bldP spid="87" grpId="0" animBg="1"/>
      <p:bldP spid="88" grpId="0" animBg="1"/>
      <p:bldP spid="88" grpId="1" animBg="1"/>
      <p:bldP spid="88" grpId="2" animBg="1"/>
      <p:bldP spid="89" grpId="0" animBg="1"/>
    </p:bld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39F71E-059D-BC41-B848-15602752A8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FO Dtree Definition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41D8682-E8DD-074F-BAC5-8960B35B971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GB" dirty="0"/>
                  <a:t>An FO dtree has three node types</a:t>
                </a:r>
              </a:p>
              <a:p>
                <a:pPr lvl="1"/>
                <a:r>
                  <a:rPr lang="en-GB" dirty="0"/>
                  <a:t>DPG node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sub>
                    </m:sSub>
                  </m:oMath>
                </a14:m>
                <a:endParaRPr lang="en-GB" b="0" dirty="0"/>
              </a:p>
              <a:p>
                <a:pPr lvl="2"/>
                <a:r>
                  <a:rPr lang="en-GB" b="0" dirty="0"/>
                  <a:t>Represents a DPG (top-down)</a:t>
                </a:r>
              </a:p>
              <a:p>
                <a:pPr lvl="2"/>
                <a:r>
                  <a:rPr lang="en-GB" dirty="0"/>
                  <a:t>Given by a tuple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</m:d>
                  </m:oMath>
                </a14:m>
                <a:r>
                  <a:rPr lang="en-GB" dirty="0"/>
                  <a:t> with </a:t>
                </a:r>
                <a14:m>
                  <m:oMath xmlns:m="http://schemas.openxmlformats.org/officeDocument/2006/math">
                    <m:r>
                      <a:rPr lang="en-GB" i="1" smtClean="0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en-GB" dirty="0"/>
                  <a:t> a logvar, </a:t>
                </a:r>
                <a14:m>
                  <m:oMath xmlns:m="http://schemas.openxmlformats.org/officeDocument/2006/math">
                    <m:r>
                      <a:rPr lang="en-GB" i="1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GB" dirty="0"/>
                  <a:t> a representative constant, and </a:t>
                </a:r>
                <a14:m>
                  <m:oMath xmlns:m="http://schemas.openxmlformats.org/officeDocument/2006/math">
                    <m:r>
                      <a:rPr lang="en-GB" i="1" smtClean="0">
                        <a:latin typeface="Cambria Math" panose="02040503050406030204" pitchFamily="18" charset="0"/>
                      </a:rPr>
                      <m:t>𝐶</m:t>
                    </m:r>
                  </m:oMath>
                </a14:m>
                <a:r>
                  <a:rPr lang="en-GB" dirty="0"/>
                  <a:t> a constraint</a:t>
                </a:r>
              </a:p>
              <a:p>
                <a:pPr lvl="3"/>
                <a:r>
                  <a:rPr lang="en-GB" dirty="0"/>
                  <a:t>In this lecture: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</a:rPr>
                      <m:t>𝐶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=⊤</m:t>
                    </m:r>
                  </m:oMath>
                </a14:m>
                <a:endParaRPr lang="en-GB" dirty="0"/>
              </a:p>
              <a:p>
                <a:pPr lvl="3"/>
                <a:r>
                  <a:rPr lang="en-GB" dirty="0"/>
                  <a:t>Denoted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∀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: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𝐶</m:t>
                        </m:r>
                      </m:e>
                    </m:d>
                  </m:oMath>
                </a14:m>
                <a:r>
                  <a:rPr lang="en-GB" dirty="0"/>
                  <a:t> in graphical representation of the tree</a:t>
                </a:r>
              </a:p>
              <a:p>
                <a:pPr lvl="1"/>
                <a:r>
                  <a:rPr lang="en-GB" dirty="0"/>
                  <a:t>VE node </a:t>
                </a:r>
                <a14:m>
                  <m:oMath xmlns:m="http://schemas.openxmlformats.org/officeDocument/2006/math">
                    <m:r>
                      <a:rPr lang="en-GB" i="1" smtClean="0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endParaRPr lang="en-GB" dirty="0"/>
              </a:p>
              <a:p>
                <a:pPr lvl="2"/>
                <a:r>
                  <a:rPr lang="en-GB" dirty="0"/>
                  <a:t>Represents a partitioning</a:t>
                </a:r>
              </a:p>
              <a:p>
                <a:pPr lvl="2"/>
                <a:r>
                  <a:rPr lang="en-GB" dirty="0"/>
                  <a:t>All inner nodes that are not DPG nodes</a:t>
                </a:r>
              </a:p>
              <a:p>
                <a:pPr lvl="1"/>
                <a:r>
                  <a:rPr lang="en-GB" dirty="0"/>
                  <a:t>Leaf node </a:t>
                </a:r>
                <a14:m>
                  <m:oMath xmlns:m="http://schemas.openxmlformats.org/officeDocument/2006/math">
                    <m:r>
                      <a:rPr lang="en-GB" i="1" dirty="0" smtClean="0">
                        <a:latin typeface="Cambria Math" panose="02040503050406030204" pitchFamily="18" charset="0"/>
                      </a:rPr>
                      <m:t>𝐿</m:t>
                    </m:r>
                  </m:oMath>
                </a14:m>
                <a:endParaRPr lang="de-DE" dirty="0"/>
              </a:p>
              <a:p>
                <a:pPr lvl="2"/>
                <a:r>
                  <a:rPr lang="en-GB" dirty="0"/>
                  <a:t>Contains a parfactor, grounded with representative constants</a:t>
                </a:r>
              </a:p>
              <a:p>
                <a:endParaRPr lang="en-GB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41D8682-E8DD-074F-BAC5-8960B35B971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447" t="-176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1DE623-D43B-E143-B0EF-56B1D400F8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116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105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39F71E-059D-BC41-B848-15602752A8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FO Dtree Definition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41D8682-E8DD-074F-BAC5-8960B35B971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92500" lnSpcReduction="20000"/>
              </a:bodyPr>
              <a:lstStyle/>
              <a:p>
                <a:r>
                  <a:rPr lang="en-GB" dirty="0"/>
                  <a:t>Let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𝐷𝑃𝐺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𝑉𝐸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𝐿𝑒𝑎𝑓</m:t>
                    </m:r>
                  </m:oMath>
                </a14:m>
                <a:r>
                  <a:rPr lang="en-GB" dirty="0"/>
                  <a:t> be the sets of all DPG, VE, leaf nodes, respectively</a:t>
                </a:r>
              </a:p>
              <a:p>
                <a:r>
                  <a:rPr lang="en-GB" dirty="0"/>
                  <a:t>Then, an FO dtree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en-GB" dirty="0"/>
                  <a:t> for a model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</a:rPr>
                      <m:t>𝐺</m:t>
                    </m:r>
                  </m:oMath>
                </a14:m>
                <a:r>
                  <a:rPr lang="en-GB" dirty="0"/>
                  <a:t> is given by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𝑇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</m:d>
                  </m:oMath>
                </a14:m>
                <a:r>
                  <a:rPr lang="de-DE" b="0" dirty="0"/>
                  <a:t> where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𝑉</m:t>
                    </m:r>
                    <m:r>
                      <a:rPr lang="de-DE" b="0" i="0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de-DE" dirty="0"/>
                  <a:t>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𝐷𝑃𝐺</m:t>
                    </m:r>
                    <m:r>
                      <a:rPr lang="de-DE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∪</m:t>
                    </m:r>
                    <m:r>
                      <a:rPr lang="de-DE" i="1">
                        <a:latin typeface="Cambria Math" panose="02040503050406030204" pitchFamily="18" charset="0"/>
                      </a:rPr>
                      <m:t>𝑉𝐸</m:t>
                    </m:r>
                    <m:r>
                      <a:rPr lang="de-DE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∪</m:t>
                    </m:r>
                    <m:r>
                      <a:rPr lang="de-DE" i="1">
                        <a:latin typeface="Cambria Math" panose="02040503050406030204" pitchFamily="18" charset="0"/>
                      </a:rPr>
                      <m:t>𝐿𝑒𝑎𝑓</m:t>
                    </m:r>
                  </m:oMath>
                </a14:m>
                <a:r>
                  <a:rPr lang="en-GB" dirty="0"/>
                  <a:t> 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GB" i="1" dirty="0" smtClean="0">
                        <a:latin typeface="Cambria Math" panose="02040503050406030204" pitchFamily="18" charset="0"/>
                      </a:rPr>
                      <m:t>𝐸</m:t>
                    </m:r>
                    <m:r>
                      <a:rPr lang="de-DE" b="0" i="1" dirty="0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de-DE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𝐷𝑃𝐺</m:t>
                        </m:r>
                        <m:r>
                          <a:rPr lang="de-DE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r>
                          <a:rPr lang="de-DE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𝑉𝐸</m:t>
                        </m:r>
                      </m:e>
                    </m:d>
                    <m:r>
                      <a:rPr lang="de-DE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∪</m:t>
                    </m:r>
                    <m:d>
                      <m:dPr>
                        <m:ctrlPr>
                          <a:rPr lang="de-DE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𝑉𝐸</m:t>
                        </m:r>
                        <m:r>
                          <a:rPr lang="de-DE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r>
                          <a:rPr lang="de-DE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𝐷𝑃𝐺</m:t>
                        </m:r>
                      </m:e>
                    </m:d>
                    <m:r>
                      <a:rPr lang="de-DE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∪</m:t>
                    </m:r>
                    <m:d>
                      <m:dPr>
                        <m:ctrlPr>
                          <a:rPr lang="de-DE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𝑉𝐸</m:t>
                        </m:r>
                        <m:r>
                          <a:rPr lang="de-DE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r>
                          <a:rPr lang="de-DE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𝑉𝐸</m:t>
                        </m:r>
                      </m:e>
                    </m:d>
                    <m:r>
                      <a:rPr lang="de-DE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∪</m:t>
                    </m:r>
                    <m:d>
                      <m:dPr>
                        <m:ctrlPr>
                          <a:rPr lang="de-DE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𝑉𝐸</m:t>
                        </m:r>
                        <m:r>
                          <a:rPr lang="de-DE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r>
                          <a:rPr lang="de-DE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𝐿𝑒𝑎𝑓</m:t>
                        </m:r>
                      </m:e>
                    </m:d>
                  </m:oMath>
                </a14:m>
                <a:endParaRPr lang="en-GB" dirty="0"/>
              </a:p>
              <a:p>
                <a:pPr lvl="2"/>
                <a:r>
                  <a:rPr lang="en-GB" dirty="0"/>
                  <a:t>A VE node can follow a DPG and a VE node, a DPG and a leaf node can follow a VE node</a:t>
                </a:r>
              </a:p>
              <a:p>
                <a:pPr lvl="1"/>
                <a:r>
                  <a:rPr lang="en-GB" dirty="0"/>
                  <a:t>Further</a:t>
                </a:r>
              </a:p>
              <a:p>
                <a:pPr lvl="2"/>
                <a:r>
                  <a:rPr lang="en-GB" dirty="0"/>
                  <a:t>Each DPG node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</a:rPr>
                          <m:t>𝑋</m:t>
                        </m:r>
                      </m:sub>
                    </m:sSub>
                  </m:oMath>
                </a14:m>
                <a:r>
                  <a:rPr lang="en-GB" dirty="0"/>
                  <a:t> has a child VE node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</m:oMath>
                </a14:m>
                <a:r>
                  <a:rPr lang="en-GB" dirty="0"/>
                  <a:t> whose model is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 dirty="0" smtClean="0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</m:oMath>
                </a14:m>
                <a:r>
                  <a:rPr lang="en-GB" dirty="0"/>
                  <a:t> is a representative model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 dirty="0" smtClean="0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𝑋</m:t>
                        </m:r>
                      </m:sub>
                    </m:sSub>
                  </m:oMath>
                </a14:m>
                <a:r>
                  <a:rPr lang="en-GB" dirty="0"/>
                  <a:t> 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 dirty="0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  <m:r>
                      <a:rPr lang="de-DE" b="0" i="1" dirty="0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 dirty="0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𝑋</m:t>
                        </m:r>
                      </m:sub>
                    </m:sSub>
                    <m:r>
                      <a:rPr lang="de-DE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  <m:r>
                      <a:rPr lang="de-DE" b="0" i="0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a:rPr lang="de-DE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  <m:r>
                      <a:rPr lang="de-DE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de-DE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𝑋</m:t>
                        </m:r>
                        <m:r>
                          <a:rPr lang="de-DE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→</m:t>
                        </m:r>
                        <m:r>
                          <a:rPr lang="de-DE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endParaRPr lang="de-DE" b="0" dirty="0">
                  <a:ea typeface="Cambria Math" panose="02040503050406030204" pitchFamily="18" charset="0"/>
                </a:endParaRPr>
              </a:p>
              <a:p>
                <a:pPr lvl="2"/>
                <a:r>
                  <a:rPr lang="en-GB" dirty="0"/>
                  <a:t>Each leaf with representative constant </a:t>
                </a:r>
                <a14:m>
                  <m:oMath xmlns:m="http://schemas.openxmlformats.org/officeDocument/2006/math">
                    <m:r>
                      <a:rPr lang="en-GB" i="1" dirty="0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GB" dirty="0"/>
                  <a:t> has in its parfactor descends from exactly one DPG node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sub>
                    </m:sSub>
                    <m:r>
                      <a:rPr lang="de-DE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</m:d>
                  </m:oMath>
                </a14:m>
                <a:endParaRPr lang="en-GB" dirty="0"/>
              </a:p>
              <a:p>
                <a:pPr lvl="2"/>
                <a:r>
                  <a:rPr lang="en-GB" dirty="0"/>
                  <a:t>Each leaf descending from DPG node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𝑋</m:t>
                        </m:r>
                      </m:sub>
                    </m:sSub>
                    <m:r>
                      <a:rPr lang="de-DE" i="1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𝑋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</m:d>
                  </m:oMath>
                </a14:m>
                <a:r>
                  <a:rPr lang="en-GB" dirty="0"/>
                  <a:t> has representative constant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GB" dirty="0"/>
                  <a:t> in its parfactor</a:t>
                </a:r>
              </a:p>
              <a:p>
                <a:pPr lvl="3"/>
                <a:r>
                  <a:rPr lang="en-GB" dirty="0"/>
                  <a:t>Effect: </a:t>
                </a:r>
                <a:br>
                  <a:rPr lang="en-GB" dirty="0"/>
                </a:br>
                <a:r>
                  <a:rPr lang="en-GB" dirty="0"/>
                  <a:t>At beginning of construction, one would have to partition initial model </a:t>
                </a:r>
                <a14:m>
                  <m:oMath xmlns:m="http://schemas.openxmlformats.org/officeDocument/2006/math">
                    <m:r>
                      <a:rPr lang="en-GB" i="1" dirty="0" smtClean="0">
                        <a:latin typeface="Cambria Math" panose="02040503050406030204" pitchFamily="18" charset="0"/>
                      </a:rPr>
                      <m:t>𝐺</m:t>
                    </m:r>
                  </m:oMath>
                </a14:m>
                <a:r>
                  <a:rPr lang="en-GB" dirty="0"/>
                  <a:t> into one partition of parfactors containing only random variables and one partition of parfactors containing logvars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41D8682-E8DD-074F-BAC5-8960B35B971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86" t="-3030" b="-50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1DE623-D43B-E143-B0EF-56B1D400F8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117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67104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D6EDD7-AE32-214C-A176-99F4E18D0D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FO dtree Properties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3" name="Content Placeholder 72">
                <a:extLst>
                  <a:ext uri="{FF2B5EF4-FFF2-40B4-BE49-F238E27FC236}">
                    <a16:creationId xmlns:a16="http://schemas.microsoft.com/office/drawing/2014/main" id="{20EBA6AF-C4A7-7D43-8865-DBA2885F286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92500" lnSpcReduction="20000"/>
              </a:bodyPr>
              <a:lstStyle/>
              <a:p>
                <a:r>
                  <a:rPr lang="en-GB" dirty="0"/>
                  <a:t>Property definitions as before</a:t>
                </a:r>
              </a:p>
              <a:p>
                <a:pPr lvl="1"/>
                <a:r>
                  <a:rPr lang="de-DE" dirty="0">
                    <a:solidFill>
                      <a:srgbClr val="C00000"/>
                    </a:solidFill>
                  </a:rPr>
                  <a:t>Cutset</a:t>
                </a:r>
                <a:r>
                  <a:rPr lang="de-DE" dirty="0"/>
                  <a:t> </a:t>
                </a:r>
              </a:p>
              <a:p>
                <a:pPr marL="7938" lvl="2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>
                          <a:latin typeface="Cambria Math" panose="02040503050406030204" pitchFamily="18" charset="0"/>
                        </a:rPr>
                        <m:t>𝑐𝑢𝑡𝑠𝑒𝑡</m:t>
                      </m:r>
                      <m:d>
                        <m:d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</m:d>
                      <m:r>
                        <a:rPr lang="de-DE" i="1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nary>
                            <m:naryPr>
                              <m:chr m:val="⋃"/>
                              <m:supHide m:val="on"/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sSub>
                                <m:sSub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brk m:alnAt="7"/>
                                    </m:rP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m:rPr>
                                      <m:brk m:alnAt="7"/>
                                    </m:rP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m:rPr>
                                  <m:brk m:alnAt="7"/>
                                </m:rPr>
                                <a:rPr lang="de-DE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brk m:alnAt="7"/>
                                    </m:rP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m:rPr>
                                      <m:brk m:alnAt="7"/>
                                    </m:rP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  <m:r>
                                <m:rPr>
                                  <m:brk m:alnAt="7"/>
                                </m:r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𝑐h𝑖𝑙𝑑𝑟𝑒𝑛</m:t>
                              </m:r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</m:t>
                              </m:r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)</m:t>
                              </m:r>
                            </m:sub>
                            <m:sup/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𝑟𝑣</m:t>
                              </m:r>
                              <m:d>
                                <m:d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  <m:t>𝑇</m:t>
                                      </m:r>
                                    </m:e>
                                    <m:sub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∩</m:t>
                              </m:r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𝑟𝑣</m:t>
                              </m:r>
                              <m:d>
                                <m:d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𝑇</m:t>
                                      </m:r>
                                    </m:e>
                                    <m:sub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𝑗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nary>
                        </m:e>
                      </m:d>
                      <m:r>
                        <a:rPr lang="de-DE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∖</m:t>
                      </m:r>
                      <m:r>
                        <a:rPr lang="de-DE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𝑎𝑐𝑢𝑡𝑠𝑒𝑡</m:t>
                      </m:r>
                      <m:d>
                        <m:dPr>
                          <m:ctrlP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</m:e>
                      </m:d>
                    </m:oMath>
                  </m:oMathPara>
                </a14:m>
                <a:endParaRPr lang="de-DE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7938" lvl="2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𝑎𝑐𝑢𝑡𝑠𝑒𝑡</m:t>
                      </m:r>
                      <m:d>
                        <m:dPr>
                          <m:ctrlP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</m:e>
                      </m:d>
                      <m:r>
                        <a:rPr lang="de-DE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 </m:t>
                      </m:r>
                      <m:nary>
                        <m:naryPr>
                          <m:chr m:val="⋃"/>
                          <m:supHide m:val="on"/>
                          <m:ctrlP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sSup>
                            <m:sSupPr>
                              <m:ctrl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brk m:alnAt="7"/>
                                </m:r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p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  <m:r>
                            <m:rPr>
                              <m:brk m:alnAt="7"/>
                            </m:rP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𝑎𝑛𝑐𝑒𝑠𝑡𝑜𝑟</m:t>
                          </m:r>
                          <m:d>
                            <m:dPr>
                              <m:ctrl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brk m:alnAt="7"/>
                                </m:r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</m:t>
                              </m:r>
                            </m:e>
                          </m:d>
                        </m:sub>
                        <m:sup/>
                        <m:e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𝑐𝑢𝑡𝑠𝑒𝑡</m:t>
                          </m:r>
                          <m:d>
                            <m:dPr>
                              <m:ctrl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de-DE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  <m:sup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</m:d>
                        </m:e>
                      </m:nary>
                    </m:oMath>
                  </m:oMathPara>
                </a14:m>
                <a:endParaRPr lang="de-DE" dirty="0"/>
              </a:p>
              <a:p>
                <a:pPr lvl="1"/>
                <a:r>
                  <a:rPr lang="de-DE" dirty="0" err="1">
                    <a:solidFill>
                      <a:schemeClr val="accent1"/>
                    </a:solidFill>
                  </a:rPr>
                  <a:t>Context</a:t>
                </a:r>
                <a:r>
                  <a:rPr lang="de-DE" dirty="0"/>
                  <a:t> </a:t>
                </a:r>
              </a:p>
              <a:p>
                <a:pPr marL="7938" lvl="2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>
                          <a:latin typeface="Cambria Math" panose="02040503050406030204" pitchFamily="18" charset="0"/>
                        </a:rPr>
                        <m:t>𝑐𝑜𝑛𝑡𝑒𝑥𝑡</m:t>
                      </m:r>
                      <m:d>
                        <m:d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</m:d>
                      <m:r>
                        <a:rPr lang="de-DE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de-DE" i="1">
                          <a:latin typeface="Cambria Math" panose="02040503050406030204" pitchFamily="18" charset="0"/>
                        </a:rPr>
                        <m:t>𝑟𝑣</m:t>
                      </m:r>
                      <m:d>
                        <m:d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</m:d>
                      <m:r>
                        <a:rPr lang="de-DE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∩</m:t>
                      </m:r>
                      <m:r>
                        <a:rPr lang="de-DE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𝑎𝑐𝑢𝑡𝑠𝑒𝑡</m:t>
                      </m:r>
                      <m:d>
                        <m:dPr>
                          <m:ctrlP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</m:e>
                      </m:d>
                    </m:oMath>
                  </m:oMathPara>
                </a14:m>
                <a:endParaRPr lang="de-DE" dirty="0"/>
              </a:p>
              <a:p>
                <a:pPr lvl="1"/>
                <a:r>
                  <a:rPr lang="de-DE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Cluster</a:t>
                </a:r>
                <a:r>
                  <a:rPr lang="de-DE" dirty="0"/>
                  <a:t> </a:t>
                </a:r>
              </a:p>
              <a:p>
                <a:pPr marL="7938" lvl="2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>
                          <a:latin typeface="Cambria Math" panose="02040503050406030204" pitchFamily="18" charset="0"/>
                        </a:rPr>
                        <m:t>𝑐𝑙𝑢𝑠𝑡𝑒𝑟</m:t>
                      </m:r>
                      <m:d>
                        <m:d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</m:d>
                      <m:r>
                        <a:rPr lang="de-DE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de-DE" i="1">
                          <a:latin typeface="Cambria Math" panose="02040503050406030204" pitchFamily="18" charset="0"/>
                        </a:rPr>
                        <m:t>𝑐𝑢𝑡𝑠𝑒𝑡</m:t>
                      </m:r>
                      <m:d>
                        <m:d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</m:d>
                      <m:r>
                        <a:rPr lang="de-DE" i="1">
                          <a:latin typeface="Cambria Math" panose="02040503050406030204" pitchFamily="18" charset="0"/>
                        </a:rPr>
                        <m:t>∪</m:t>
                      </m:r>
                      <m:r>
                        <a:rPr lang="de-DE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𝑐𝑜𝑛𝑡𝑒𝑥𝑡</m:t>
                      </m:r>
                      <m:d>
                        <m:dPr>
                          <m:ctrlP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</m:e>
                      </m:d>
                    </m:oMath>
                  </m:oMathPara>
                </a14:m>
                <a:endParaRPr lang="de-DE" dirty="0">
                  <a:ea typeface="Cambria Math" panose="02040503050406030204" pitchFamily="18" charset="0"/>
                </a:endParaRPr>
              </a:p>
              <a:p>
                <a:r>
                  <a:rPr lang="en-GB" dirty="0"/>
                  <a:t>Definition for a DPG node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 dirty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𝑋</m:t>
                        </m:r>
                      </m:sub>
                    </m:sSub>
                  </m:oMath>
                </a14:m>
                <a:r>
                  <a:rPr lang="en-GB" dirty="0"/>
                  <a:t> with logvar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|⊤</m:t>
                        </m:r>
                      </m:sub>
                    </m:sSub>
                  </m:oMath>
                </a14:m>
                <a:endParaRPr lang="en-GB" dirty="0"/>
              </a:p>
              <a:p>
                <a:pPr lvl="1"/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𝑐h𝑖𝑙𝑑𝑟𝑒𝑛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𝑋</m:t>
                            </m:r>
                          </m:sub>
                        </m:sSub>
                      </m:e>
                    </m:d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𝜃</m:t>
                            </m:r>
                          </m:sub>
                        </m:s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|</m:t>
                        </m:r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sub>
                        </m:s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de-DE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is</m:t>
                        </m:r>
                        <m:r>
                          <m:rPr>
                            <m:nor/>
                          </m:rPr>
                          <a:rPr lang="de-DE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de-DE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child</m:t>
                        </m:r>
                        <m:r>
                          <m:rPr>
                            <m:nor/>
                          </m:rPr>
                          <a:rPr lang="de-DE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de-DE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of</m:t>
                        </m:r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𝑋</m:t>
                            </m:r>
                          </m:sub>
                        </m:s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∧</m:t>
                        </m:r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∈</m:t>
                        </m:r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l-GR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Θ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𝑋</m:t>
                            </m:r>
                          </m:sub>
                        </m:sSub>
                      </m:e>
                    </m:d>
                  </m:oMath>
                </a14:m>
                <a:endParaRPr lang="de-DE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lvl="2"/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Θ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𝑋</m:t>
                        </m:r>
                      </m:sub>
                    </m:sSub>
                  </m:oMath>
                </a14:m>
                <a:r>
                  <a:rPr lang="en-GB" dirty="0"/>
                  <a:t> all grounding substitutions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|⊤</m:t>
                        </m:r>
                      </m:sub>
                    </m:sSub>
                  </m:oMath>
                </a14:m>
                <a:endParaRPr lang="en-GB" dirty="0"/>
              </a:p>
              <a:p>
                <a:pPr lvl="1"/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𝑐h𝑖𝑙𝑑𝑟𝑒𝑛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sub>
                        </m:sSub>
                      </m:e>
                    </m:d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𝑌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𝜃</m:t>
                            </m:r>
                          </m:sub>
                        </m:s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|</m:t>
                        </m:r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𝑌</m:t>
                            </m:r>
                          </m:sub>
                        </m:s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de-DE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is</m:t>
                        </m:r>
                        <m:r>
                          <m:rPr>
                            <m:nor/>
                          </m:rPr>
                          <a:rPr lang="de-DE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de-DE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child</m:t>
                        </m:r>
                        <m:r>
                          <m:rPr>
                            <m:nor/>
                          </m:rPr>
                          <a:rPr lang="de-DE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de-DE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of</m:t>
                        </m:r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sub>
                        </m:s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∧</m:t>
                        </m:r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∈</m:t>
                        </m:r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l-GR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Θ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𝑌</m:t>
                            </m:r>
                          </m:sub>
                        </m:sSub>
                      </m:e>
                    </m:d>
                  </m:oMath>
                </a14:m>
                <a:endParaRPr lang="en-GB" dirty="0"/>
              </a:p>
              <a:p>
                <a:pPr lvl="2"/>
                <a:r>
                  <a:rPr lang="en-GB" dirty="0"/>
                  <a:t>Child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sub>
                    </m:sSub>
                  </m:oMath>
                </a14:m>
                <a:r>
                  <a:rPr lang="en-GB" dirty="0"/>
                  <a:t> is a DPG node again,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𝑌</m:t>
                        </m:r>
                      </m:sub>
                    </m:sSub>
                  </m:oMath>
                </a14:m>
                <a:endParaRPr lang="en-GB" dirty="0"/>
              </a:p>
              <a:p>
                <a:pPr marL="7938" lvl="2" indent="0">
                  <a:buNone/>
                </a:pPr>
                <a:endParaRPr lang="en-GB" dirty="0"/>
              </a:p>
            </p:txBody>
          </p:sp>
        </mc:Choice>
        <mc:Fallback xmlns="">
          <p:sp>
            <p:nvSpPr>
              <p:cNvPr id="73" name="Content Placeholder 72">
                <a:extLst>
                  <a:ext uri="{FF2B5EF4-FFF2-40B4-BE49-F238E27FC236}">
                    <a16:creationId xmlns:a16="http://schemas.microsoft.com/office/drawing/2014/main" id="{20EBA6AF-C4A7-7D43-8865-DBA2885F286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86" t="-1010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9D0592-3D4B-B84C-9D1F-1AEA4B35F4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118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4143379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D6EDD7-AE32-214C-A176-99F4E18D0D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FO dtree Properties: Example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4">
                <a:extLst>
                  <a:ext uri="{FF2B5EF4-FFF2-40B4-BE49-F238E27FC236}">
                    <a16:creationId xmlns:a16="http://schemas.microsoft.com/office/drawing/2014/main" id="{971E759C-4BFE-014F-8C0C-DE73214C997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28650" y="1158240"/>
                <a:ext cx="7886700" cy="2656679"/>
              </a:xfrm>
            </p:spPr>
            <p:txBody>
              <a:bodyPr>
                <a:normAutofit fontScale="70000" lnSpcReduction="20000"/>
              </a:bodyPr>
              <a:lstStyle/>
              <a:p>
                <a:r>
                  <a:rPr lang="de-DE" dirty="0" err="1">
                    <a:solidFill>
                      <a:srgbClr val="C00000"/>
                    </a:solidFill>
                  </a:rPr>
                  <a:t>Cutset</a:t>
                </a:r>
                <a:r>
                  <a:rPr lang="de-DE" dirty="0"/>
                  <a:t> </a:t>
                </a:r>
                <a:endParaRPr lang="de-DE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𝑐𝑢𝑡𝑠𝑒𝑡</m:t>
                      </m:r>
                      <m:d>
                        <m:dPr>
                          <m:ctrlPr>
                            <a:rPr lang="de-DE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</m:d>
                      <m:r>
                        <a:rPr lang="de-DE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de-DE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nary>
                            <m:naryPr>
                              <m:chr m:val="⋃"/>
                              <m:supHide m:val="on"/>
                              <m:ctrlPr>
                                <a:rPr lang="de-DE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sSub>
                                <m:sSubPr>
                                  <m:ctrlPr>
                                    <a:rPr lang="de-DE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brk m:alnAt="7"/>
                                    </m:rPr>
                                    <a:rPr lang="de-DE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m:rPr>
                                      <m:brk m:alnAt="7"/>
                                    </m:rPr>
                                    <a:rPr lang="de-DE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m:rPr>
                                  <m:brk m:alnAt="7"/>
                                </m:rPr>
                                <a:rPr lang="de-DE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de-DE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brk m:alnAt="7"/>
                                    </m:rPr>
                                    <a:rPr lang="de-DE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m:rPr>
                                      <m:brk m:alnAt="7"/>
                                    </m:rPr>
                                    <a:rPr lang="de-DE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  <m:r>
                                <m:rPr>
                                  <m:brk m:alnAt="7"/>
                                </m:rPr>
                                <a:rPr lang="de-DE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a:rPr lang="de-DE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𝑐h𝑖𝑙𝑑𝑟𝑒𝑛</m:t>
                              </m:r>
                              <m:r>
                                <a:rPr lang="de-DE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de-DE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</m:t>
                              </m:r>
                              <m:r>
                                <a:rPr lang="de-DE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)</m:t>
                              </m:r>
                            </m:sub>
                            <m:sup/>
                            <m:e>
                              <m:r>
                                <a:rPr lang="de-DE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𝑟𝑣</m:t>
                              </m:r>
                              <m:d>
                                <m:dPr>
                                  <m:ctrlPr>
                                    <a:rPr lang="de-DE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de-DE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𝑇</m:t>
                                      </m:r>
                                    </m:e>
                                    <m:sub>
                                      <m:r>
                                        <a:rPr lang="de-DE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de-DE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∩</m:t>
                              </m:r>
                              <m:r>
                                <a:rPr lang="de-DE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𝑟𝑣</m:t>
                              </m:r>
                              <m:d>
                                <m:dPr>
                                  <m:ctrlPr>
                                    <a:rPr lang="de-DE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de-DE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𝑇</m:t>
                                      </m:r>
                                    </m:e>
                                    <m:sub>
                                      <m:r>
                                        <a:rPr lang="de-DE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𝑗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nary>
                        </m:e>
                      </m:d>
                      <m:r>
                        <a:rPr lang="de-DE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∖</m:t>
                      </m:r>
                      <m:r>
                        <a:rPr lang="de-DE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𝑎𝑐𝑢𝑡𝑠𝑒𝑡</m:t>
                      </m:r>
                      <m:d>
                        <m:dPr>
                          <m:ctrlPr>
                            <a:rPr lang="de-DE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</m:e>
                      </m:d>
                    </m:oMath>
                  </m:oMathPara>
                </a14:m>
                <a:endParaRPr lang="de-DE" i="1" dirty="0">
                  <a:solidFill>
                    <a:srgbClr val="C00000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r>
                  <a:rPr lang="de-DE" dirty="0" err="1">
                    <a:solidFill>
                      <a:schemeClr val="accent1"/>
                    </a:solidFill>
                  </a:rPr>
                  <a:t>Context</a:t>
                </a:r>
                <a:r>
                  <a:rPr lang="de-DE" dirty="0"/>
                  <a:t> 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𝑐𝑜𝑛𝑡𝑒𝑥𝑡</m:t>
                      </m:r>
                      <m:d>
                        <m:dPr>
                          <m:ctrlPr>
                            <a:rPr lang="de-DE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</m:d>
                      <m:r>
                        <a:rPr lang="de-DE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de-DE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𝑟𝑣</m:t>
                      </m:r>
                      <m:d>
                        <m:dPr>
                          <m:ctrlPr>
                            <a:rPr lang="de-DE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</m:d>
                      <m:r>
                        <a:rPr lang="de-DE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∩</m:t>
                      </m:r>
                      <m:r>
                        <a:rPr lang="de-DE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𝑎𝑐𝑢𝑡𝑠𝑒𝑡</m:t>
                      </m:r>
                      <m:d>
                        <m:dPr>
                          <m:ctrlPr>
                            <a:rPr lang="de-DE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</m:e>
                      </m:d>
                    </m:oMath>
                  </m:oMathPara>
                </a14:m>
                <a:endParaRPr lang="en-GB" dirty="0">
                  <a:solidFill>
                    <a:schemeClr val="accent1"/>
                  </a:solidFill>
                </a:endParaRPr>
              </a:p>
              <a:p>
                <a:r>
                  <a:rPr lang="en-GB" dirty="0"/>
                  <a:t>If DPG logvar occurs in the context </a:t>
                </a:r>
                <a:br>
                  <a:rPr lang="en-GB" dirty="0"/>
                </a:br>
                <a:r>
                  <a:rPr lang="en-GB" dirty="0"/>
                  <a:t>of its DPG node:</a:t>
                </a:r>
              </a:p>
              <a:p>
                <a:pPr lvl="1"/>
                <a:r>
                  <a:rPr lang="en-GB" dirty="0"/>
                  <a:t>Count conversion necessary!</a:t>
                </a:r>
              </a:p>
            </p:txBody>
          </p:sp>
        </mc:Choice>
        <mc:Fallback xmlns="">
          <p:sp>
            <p:nvSpPr>
              <p:cNvPr id="5" name="Content Placeholder 4">
                <a:extLst>
                  <a:ext uri="{FF2B5EF4-FFF2-40B4-BE49-F238E27FC236}">
                    <a16:creationId xmlns:a16="http://schemas.microsoft.com/office/drawing/2014/main" id="{971E759C-4BFE-014F-8C0C-DE73214C997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8650" y="1158240"/>
                <a:ext cx="7886700" cy="2656679"/>
              </a:xfrm>
              <a:blipFill>
                <a:blip r:embed="rId2"/>
                <a:stretch>
                  <a:fillRect l="-643" t="-3476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9D0592-3D4B-B84C-9D1F-1AEA4B35F4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119</a:t>
            </a:fld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1A46B976-F6D5-1B4F-A3B4-9891701BFDF5}"/>
                  </a:ext>
                </a:extLst>
              </p:cNvPr>
              <p:cNvSpPr/>
              <p:nvPr/>
            </p:nvSpPr>
            <p:spPr>
              <a:xfrm>
                <a:off x="7455841" y="6095901"/>
                <a:ext cx="47808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1A46B976-F6D5-1B4F-A3B4-9891701BFDF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55841" y="6095901"/>
                <a:ext cx="478080" cy="369332"/>
              </a:xfrm>
              <a:prstGeom prst="rect">
                <a:avLst/>
              </a:prstGeom>
              <a:blipFill>
                <a:blip r:embed="rId3"/>
                <a:stretch>
                  <a:fillRect b="-689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C6A394D7-813A-8E4D-93B7-3D0C8E255475}"/>
                  </a:ext>
                </a:extLst>
              </p:cNvPr>
              <p:cNvSpPr/>
              <p:nvPr/>
            </p:nvSpPr>
            <p:spPr>
              <a:xfrm>
                <a:off x="6679119" y="6112206"/>
                <a:ext cx="47808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C6A394D7-813A-8E4D-93B7-3D0C8E25547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79119" y="6112206"/>
                <a:ext cx="478080" cy="369332"/>
              </a:xfrm>
              <a:prstGeom prst="rect">
                <a:avLst/>
              </a:prstGeom>
              <a:blipFill>
                <a:blip r:embed="rId4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3B409653-9C32-D74A-872E-F5EC58DA9327}"/>
              </a:ext>
            </a:extLst>
          </p:cNvPr>
          <p:cNvCxnSpPr>
            <a:cxnSpLocks/>
            <a:endCxn id="140" idx="4"/>
          </p:cNvCxnSpPr>
          <p:nvPr/>
        </p:nvCxnSpPr>
        <p:spPr>
          <a:xfrm flipH="1" flipV="1">
            <a:off x="7694881" y="5772088"/>
            <a:ext cx="1282" cy="330630"/>
          </a:xfrm>
          <a:prstGeom prst="line">
            <a:avLst/>
          </a:prstGeom>
          <a:ln w="127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4F026F84-EB66-B34C-A382-20B419B58707}"/>
              </a:ext>
            </a:extLst>
          </p:cNvPr>
          <p:cNvCxnSpPr>
            <a:cxnSpLocks/>
            <a:stCxn id="34" idx="0"/>
            <a:endCxn id="143" idx="4"/>
          </p:cNvCxnSpPr>
          <p:nvPr/>
        </p:nvCxnSpPr>
        <p:spPr>
          <a:xfrm flipV="1">
            <a:off x="6918159" y="5778327"/>
            <a:ext cx="1022" cy="333879"/>
          </a:xfrm>
          <a:prstGeom prst="line">
            <a:avLst/>
          </a:prstGeom>
          <a:ln w="127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F9250322-4658-AD48-AB79-DB75AE2EDE22}"/>
              </a:ext>
            </a:extLst>
          </p:cNvPr>
          <p:cNvCxnSpPr>
            <a:cxnSpLocks/>
            <a:stCxn id="143" idx="0"/>
            <a:endCxn id="75" idx="4"/>
          </p:cNvCxnSpPr>
          <p:nvPr/>
        </p:nvCxnSpPr>
        <p:spPr>
          <a:xfrm flipV="1">
            <a:off x="6919181" y="5339910"/>
            <a:ext cx="0" cy="366417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90DA8368-83A4-7846-AB9C-E40121AA0C08}"/>
              </a:ext>
            </a:extLst>
          </p:cNvPr>
          <p:cNvCxnSpPr>
            <a:cxnSpLocks/>
            <a:stCxn id="75" idx="0"/>
            <a:endCxn id="135" idx="4"/>
          </p:cNvCxnSpPr>
          <p:nvPr/>
        </p:nvCxnSpPr>
        <p:spPr>
          <a:xfrm flipV="1">
            <a:off x="6919181" y="4560254"/>
            <a:ext cx="313650" cy="30425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90704BF4-0B0D-B646-9786-81621F786468}"/>
              </a:ext>
            </a:extLst>
          </p:cNvPr>
          <p:cNvCxnSpPr>
            <a:cxnSpLocks/>
            <a:stCxn id="104" idx="0"/>
            <a:endCxn id="149" idx="4"/>
          </p:cNvCxnSpPr>
          <p:nvPr/>
        </p:nvCxnSpPr>
        <p:spPr>
          <a:xfrm flipH="1" flipV="1">
            <a:off x="6422184" y="3160661"/>
            <a:ext cx="810647" cy="428649"/>
          </a:xfrm>
          <a:prstGeom prst="line">
            <a:avLst/>
          </a:prstGeom>
          <a:ln w="12700"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7674C81E-AEA8-7345-B74E-A5A556C833B6}"/>
              </a:ext>
            </a:extLst>
          </p:cNvPr>
          <p:cNvCxnSpPr>
            <a:cxnSpLocks/>
            <a:stCxn id="128" idx="0"/>
            <a:endCxn id="149" idx="4"/>
          </p:cNvCxnSpPr>
          <p:nvPr/>
        </p:nvCxnSpPr>
        <p:spPr>
          <a:xfrm flipV="1">
            <a:off x="5709341" y="3160661"/>
            <a:ext cx="712843" cy="422999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6E6AFA18-8790-5F43-BF28-290EB24E3E14}"/>
                  </a:ext>
                </a:extLst>
              </p:cNvPr>
              <p:cNvSpPr/>
              <p:nvPr/>
            </p:nvSpPr>
            <p:spPr>
              <a:xfrm>
                <a:off x="5965987" y="5489136"/>
                <a:ext cx="1014380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200" i="1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𝑇𝑟𝑒𝑎𝑡</m:t>
                      </m:r>
                      <m:d>
                        <m:dPr>
                          <m:ctrlPr>
                            <a:rPr lang="de-DE" sz="1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1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de-DE" sz="1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de-DE" sz="1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</m:d>
                    </m:oMath>
                  </m:oMathPara>
                </a14:m>
                <a:endParaRPr lang="en-GB" sz="12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6E6AFA18-8790-5F43-BF28-290EB24E3E1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65987" y="5489136"/>
                <a:ext cx="1014380" cy="27699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9B7E9197-1349-6D47-B500-F3DFFEA479F5}"/>
                  </a:ext>
                </a:extLst>
              </p:cNvPr>
              <p:cNvSpPr/>
              <p:nvPr/>
            </p:nvSpPr>
            <p:spPr>
              <a:xfrm>
                <a:off x="5896124" y="2909940"/>
                <a:ext cx="545406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200" i="1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𝐸𝑝𝑖𝑑</m:t>
                      </m:r>
                    </m:oMath>
                  </m:oMathPara>
                </a14:m>
                <a:endParaRPr lang="en-GB" sz="12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9B7E9197-1349-6D47-B500-F3DFFEA479F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96124" y="2909940"/>
                <a:ext cx="545406" cy="276999"/>
              </a:xfrm>
              <a:prstGeom prst="rect">
                <a:avLst/>
              </a:prstGeom>
              <a:blipFill>
                <a:blip r:embed="rId6"/>
                <a:stretch>
                  <a:fillRect b="-434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4D683F1B-B8DA-BA4C-848A-14F65C95289A}"/>
                  </a:ext>
                </a:extLst>
              </p:cNvPr>
              <p:cNvSpPr/>
              <p:nvPr/>
            </p:nvSpPr>
            <p:spPr>
              <a:xfrm>
                <a:off x="5864532" y="5706737"/>
                <a:ext cx="1107611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200" i="1" smtClean="0">
                          <a:solidFill>
                            <a:schemeClr val="accent1"/>
                          </a:solidFill>
                          <a:latin typeface="Cambria Math" charset="0"/>
                        </a:rPr>
                        <m:t>𝑆𝑖𝑐𝑘</m:t>
                      </m:r>
                      <m:d>
                        <m:dPr>
                          <m:ctrlPr>
                            <a:rPr lang="de-DE" sz="12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12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de-DE" sz="1200" b="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de-DE" sz="1200" i="1">
                          <a:solidFill>
                            <a:schemeClr val="accent1"/>
                          </a:solidFill>
                          <a:latin typeface="Cambria Math" charset="0"/>
                        </a:rPr>
                        <m:t>𝐸𝑝𝑖𝑑</m:t>
                      </m:r>
                    </m:oMath>
                  </m:oMathPara>
                </a14:m>
                <a:endParaRPr lang="en-GB" sz="1200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4D683F1B-B8DA-BA4C-848A-14F65C95289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64532" y="5706737"/>
                <a:ext cx="1107611" cy="276999"/>
              </a:xfrm>
              <a:prstGeom prst="rect">
                <a:avLst/>
              </a:prstGeom>
              <a:blipFill>
                <a:blip r:embed="rId7"/>
                <a:stretch>
                  <a:fillRect b="-434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07C2FD92-633C-FE4E-9206-D1BF4F3D0018}"/>
                  </a:ext>
                </a:extLst>
              </p:cNvPr>
              <p:cNvSpPr/>
              <p:nvPr/>
            </p:nvSpPr>
            <p:spPr>
              <a:xfrm>
                <a:off x="4683046" y="5655295"/>
                <a:ext cx="1085746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200" i="1" smtClean="0">
                          <a:solidFill>
                            <a:schemeClr val="accent1"/>
                          </a:solidFill>
                          <a:latin typeface="Cambria Math" charset="0"/>
                        </a:rPr>
                        <m:t>𝑀𝑎𝑛</m:t>
                      </m:r>
                      <m:d>
                        <m:dPr>
                          <m:ctrlPr>
                            <a:rPr lang="de-DE" sz="12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12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</m:d>
                    </m:oMath>
                  </m:oMathPara>
                </a14:m>
                <a:endParaRPr lang="de-DE" sz="1200" i="1" dirty="0">
                  <a:solidFill>
                    <a:schemeClr val="accent1"/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200" b="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𝑁𝑎𝑡</m:t>
                      </m:r>
                      <m:d>
                        <m:dPr>
                          <m:ctrlPr>
                            <a:rPr lang="de-DE" sz="12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12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</m:d>
                      <m:r>
                        <a:rPr lang="de-DE" sz="1200" b="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de-DE" sz="1200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𝐸𝑝𝑖𝑑</m:t>
                      </m:r>
                    </m:oMath>
                  </m:oMathPara>
                </a14:m>
                <a:endParaRPr lang="de-DE" sz="1200" i="1" dirty="0">
                  <a:solidFill>
                    <a:schemeClr val="accent1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07C2FD92-633C-FE4E-9206-D1BF4F3D001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83046" y="5655295"/>
                <a:ext cx="1085746" cy="461665"/>
              </a:xfrm>
              <a:prstGeom prst="rect">
                <a:avLst/>
              </a:prstGeom>
              <a:blipFill>
                <a:blip r:embed="rId8"/>
                <a:stretch>
                  <a:fillRect b="-263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12068B59-76B0-A644-A839-6E1060C9DE52}"/>
                  </a:ext>
                </a:extLst>
              </p:cNvPr>
              <p:cNvSpPr/>
              <p:nvPr/>
            </p:nvSpPr>
            <p:spPr>
              <a:xfrm>
                <a:off x="5488802" y="6104161"/>
                <a:ext cx="440944" cy="37388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12068B59-76B0-A644-A839-6E1060C9DE5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88802" y="6104161"/>
                <a:ext cx="440944" cy="373885"/>
              </a:xfrm>
              <a:prstGeom prst="rect">
                <a:avLst/>
              </a:prstGeom>
              <a:blipFill>
                <a:blip r:embed="rId9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0" name="Group 79">
            <a:extLst>
              <a:ext uri="{FF2B5EF4-FFF2-40B4-BE49-F238E27FC236}">
                <a16:creationId xmlns:a16="http://schemas.microsoft.com/office/drawing/2014/main" id="{ED727739-A3F9-1D4F-A4E1-C3AC508811FC}"/>
              </a:ext>
            </a:extLst>
          </p:cNvPr>
          <p:cNvGrpSpPr/>
          <p:nvPr/>
        </p:nvGrpSpPr>
        <p:grpSpPr>
          <a:xfrm>
            <a:off x="6583347" y="4864506"/>
            <a:ext cx="681597" cy="475404"/>
            <a:chOff x="7063819" y="4683030"/>
            <a:chExt cx="681597" cy="475404"/>
          </a:xfrm>
        </p:grpSpPr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A6EA67BA-22D4-DB43-A0B7-18F01784B39F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7161951" y="4683030"/>
              <a:ext cx="475404" cy="475404"/>
            </a:xfrm>
            <a:prstGeom prst="ellipse">
              <a:avLst/>
            </a:prstGeom>
            <a:noFill/>
            <a:ln w="9525" cap="flat" cmpd="sng" algn="ctr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endParaRPr lang="en-GB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8" name="Rectangle 77">
                  <a:extLst>
                    <a:ext uri="{FF2B5EF4-FFF2-40B4-BE49-F238E27FC236}">
                      <a16:creationId xmlns:a16="http://schemas.microsoft.com/office/drawing/2014/main" id="{0292624E-049E-3C48-970C-34ABE78CDFC8}"/>
                    </a:ext>
                  </a:extLst>
                </p:cNvPr>
                <p:cNvSpPr/>
                <p:nvPr/>
              </p:nvSpPr>
              <p:spPr>
                <a:xfrm>
                  <a:off x="7063819" y="4791285"/>
                  <a:ext cx="681597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sz="1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∀</m:t>
                        </m:r>
                        <m:r>
                          <a:rPr lang="de-DE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  <m:r>
                          <a:rPr lang="de-DE" sz="1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:⊤</m:t>
                        </m:r>
                      </m:oMath>
                    </m:oMathPara>
                  </a14:m>
                  <a:endParaRPr lang="en-GB" sz="1200" dirty="0"/>
                </a:p>
              </p:txBody>
            </p:sp>
          </mc:Choice>
          <mc:Fallback xmlns="">
            <p:sp>
              <p:nvSpPr>
                <p:cNvPr id="78" name="Rectangle 77">
                  <a:extLst>
                    <a:ext uri="{FF2B5EF4-FFF2-40B4-BE49-F238E27FC236}">
                      <a16:creationId xmlns:a16="http://schemas.microsoft.com/office/drawing/2014/main" id="{0292624E-049E-3C48-970C-34ABE78CDFC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063819" y="4791285"/>
                  <a:ext cx="681597" cy="276999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90" name="Straight Connector 89">
            <a:extLst>
              <a:ext uri="{FF2B5EF4-FFF2-40B4-BE49-F238E27FC236}">
                <a16:creationId xmlns:a16="http://schemas.microsoft.com/office/drawing/2014/main" id="{46162268-1B7D-4044-BF61-FFD5AECD572E}"/>
              </a:ext>
            </a:extLst>
          </p:cNvPr>
          <p:cNvCxnSpPr>
            <a:cxnSpLocks/>
            <a:stCxn id="140" idx="0"/>
            <a:endCxn id="135" idx="4"/>
          </p:cNvCxnSpPr>
          <p:nvPr/>
        </p:nvCxnSpPr>
        <p:spPr>
          <a:xfrm flipH="1" flipV="1">
            <a:off x="7232831" y="4560254"/>
            <a:ext cx="462050" cy="113983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96" name="Rectangle 95">
                <a:extLst>
                  <a:ext uri="{FF2B5EF4-FFF2-40B4-BE49-F238E27FC236}">
                    <a16:creationId xmlns:a16="http://schemas.microsoft.com/office/drawing/2014/main" id="{734D4675-DB05-A940-9C83-1F33A009A77D}"/>
                  </a:ext>
                </a:extLst>
              </p:cNvPr>
              <p:cNvSpPr/>
              <p:nvPr/>
            </p:nvSpPr>
            <p:spPr>
              <a:xfrm>
                <a:off x="7636864" y="5494972"/>
                <a:ext cx="897425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20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𝑇𝑟𝑎𝑣𝑒𝑙</m:t>
                      </m:r>
                      <m:d>
                        <m:dPr>
                          <m:ctrlPr>
                            <a:rPr lang="de-DE" sz="1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1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en-GB" sz="12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96" name="Rectangle 95">
                <a:extLst>
                  <a:ext uri="{FF2B5EF4-FFF2-40B4-BE49-F238E27FC236}">
                    <a16:creationId xmlns:a16="http://schemas.microsoft.com/office/drawing/2014/main" id="{734D4675-DB05-A940-9C83-1F33A009A77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36864" y="5494972"/>
                <a:ext cx="897425" cy="276999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7" name="Rectangle 96">
                <a:extLst>
                  <a:ext uri="{FF2B5EF4-FFF2-40B4-BE49-F238E27FC236}">
                    <a16:creationId xmlns:a16="http://schemas.microsoft.com/office/drawing/2014/main" id="{B544DF38-142D-A947-BA30-2EF27E2CA532}"/>
                  </a:ext>
                </a:extLst>
              </p:cNvPr>
              <p:cNvSpPr/>
              <p:nvPr/>
            </p:nvSpPr>
            <p:spPr>
              <a:xfrm>
                <a:off x="7627221" y="5676664"/>
                <a:ext cx="1107611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200" i="1" smtClean="0">
                          <a:solidFill>
                            <a:schemeClr val="accent1"/>
                          </a:solidFill>
                          <a:latin typeface="Cambria Math" charset="0"/>
                        </a:rPr>
                        <m:t>𝑆𝑖𝑐𝑘</m:t>
                      </m:r>
                      <m:d>
                        <m:dPr>
                          <m:ctrlPr>
                            <a:rPr lang="de-DE" sz="12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12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de-DE" sz="1200" b="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de-DE" sz="1200" i="1">
                          <a:solidFill>
                            <a:schemeClr val="accent1"/>
                          </a:solidFill>
                          <a:latin typeface="Cambria Math" charset="0"/>
                        </a:rPr>
                        <m:t>𝐸𝑝𝑖𝑑</m:t>
                      </m:r>
                    </m:oMath>
                  </m:oMathPara>
                </a14:m>
                <a:endParaRPr lang="en-GB" sz="1200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97" name="Rectangle 96">
                <a:extLst>
                  <a:ext uri="{FF2B5EF4-FFF2-40B4-BE49-F238E27FC236}">
                    <a16:creationId xmlns:a16="http://schemas.microsoft.com/office/drawing/2014/main" id="{B544DF38-142D-A947-BA30-2EF27E2CA53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7221" y="5676664"/>
                <a:ext cx="1107611" cy="276999"/>
              </a:xfrm>
              <a:prstGeom prst="rect">
                <a:avLst/>
              </a:prstGeom>
              <a:blipFill>
                <a:blip r:embed="rId12"/>
                <a:stretch>
                  <a:fillRect b="-434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8" name="Rectangle 97">
                <a:extLst>
                  <a:ext uri="{FF2B5EF4-FFF2-40B4-BE49-F238E27FC236}">
                    <a16:creationId xmlns:a16="http://schemas.microsoft.com/office/drawing/2014/main" id="{73826220-DA42-C44D-8048-581578B320D5}"/>
                  </a:ext>
                </a:extLst>
              </p:cNvPr>
              <p:cNvSpPr/>
              <p:nvPr/>
            </p:nvSpPr>
            <p:spPr>
              <a:xfrm>
                <a:off x="7161256" y="4146704"/>
                <a:ext cx="724429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200" i="1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𝑆𝑖𝑐𝑘</m:t>
                      </m:r>
                      <m:d>
                        <m:dPr>
                          <m:ctrlPr>
                            <a:rPr lang="de-DE" sz="1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1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en-GB" sz="12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98" name="Rectangle 97">
                <a:extLst>
                  <a:ext uri="{FF2B5EF4-FFF2-40B4-BE49-F238E27FC236}">
                    <a16:creationId xmlns:a16="http://schemas.microsoft.com/office/drawing/2014/main" id="{73826220-DA42-C44D-8048-581578B320D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61256" y="4146704"/>
                <a:ext cx="724429" cy="276999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9" name="Rectangle 98">
                <a:extLst>
                  <a:ext uri="{FF2B5EF4-FFF2-40B4-BE49-F238E27FC236}">
                    <a16:creationId xmlns:a16="http://schemas.microsoft.com/office/drawing/2014/main" id="{9CBC4433-EB88-DD47-A89E-5C52977E26DF}"/>
                  </a:ext>
                </a:extLst>
              </p:cNvPr>
              <p:cNvSpPr/>
              <p:nvPr/>
            </p:nvSpPr>
            <p:spPr>
              <a:xfrm>
                <a:off x="7228198" y="4324866"/>
                <a:ext cx="545406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200" i="1" smtClean="0">
                          <a:solidFill>
                            <a:schemeClr val="accent1"/>
                          </a:solidFill>
                          <a:latin typeface="Cambria Math" charset="0"/>
                        </a:rPr>
                        <m:t>𝐸𝑝𝑖𝑑</m:t>
                      </m:r>
                    </m:oMath>
                  </m:oMathPara>
                </a14:m>
                <a:endParaRPr lang="en-GB" sz="1200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99" name="Rectangle 98">
                <a:extLst>
                  <a:ext uri="{FF2B5EF4-FFF2-40B4-BE49-F238E27FC236}">
                    <a16:creationId xmlns:a16="http://schemas.microsoft.com/office/drawing/2014/main" id="{9CBC4433-EB88-DD47-A89E-5C52977E26D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28198" y="4324866"/>
                <a:ext cx="545406" cy="276999"/>
              </a:xfrm>
              <a:prstGeom prst="rect">
                <a:avLst/>
              </a:prstGeom>
              <a:blipFill>
                <a:blip r:embed="rId14"/>
                <a:stretch>
                  <a:fillRect b="-454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0" name="Rectangle 99">
                <a:extLst>
                  <a:ext uri="{FF2B5EF4-FFF2-40B4-BE49-F238E27FC236}">
                    <a16:creationId xmlns:a16="http://schemas.microsoft.com/office/drawing/2014/main" id="{6A506690-4D85-7147-B098-825C9AE5FF4D}"/>
                  </a:ext>
                </a:extLst>
              </p:cNvPr>
              <p:cNvSpPr/>
              <p:nvPr/>
            </p:nvSpPr>
            <p:spPr>
              <a:xfrm>
                <a:off x="6048581" y="5033121"/>
                <a:ext cx="722313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200" i="1" smtClean="0">
                          <a:solidFill>
                            <a:schemeClr val="accent1"/>
                          </a:solidFill>
                          <a:latin typeface="Cambria Math" charset="0"/>
                        </a:rPr>
                        <m:t>𝑆𝑖𝑐𝑘</m:t>
                      </m:r>
                      <m:d>
                        <m:dPr>
                          <m:ctrlPr>
                            <a:rPr lang="de-DE" sz="12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12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de-DE" sz="1200" b="0" i="1" dirty="0">
                  <a:solidFill>
                    <a:schemeClr val="accent1"/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200" i="1">
                          <a:solidFill>
                            <a:schemeClr val="accent1"/>
                          </a:solidFill>
                          <a:latin typeface="Cambria Math" charset="0"/>
                        </a:rPr>
                        <m:t>𝐸𝑝𝑖𝑑</m:t>
                      </m:r>
                    </m:oMath>
                  </m:oMathPara>
                </a14:m>
                <a:endParaRPr lang="en-GB" sz="1200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100" name="Rectangle 99">
                <a:extLst>
                  <a:ext uri="{FF2B5EF4-FFF2-40B4-BE49-F238E27FC236}">
                    <a16:creationId xmlns:a16="http://schemas.microsoft.com/office/drawing/2014/main" id="{6A506690-4D85-7147-B098-825C9AE5FF4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48581" y="5033121"/>
                <a:ext cx="722313" cy="461665"/>
              </a:xfrm>
              <a:prstGeom prst="rect">
                <a:avLst/>
              </a:prstGeom>
              <a:blipFill>
                <a:blip r:embed="rId15"/>
                <a:stretch>
                  <a:fillRect b="-270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1" name="Rectangle 100">
                <a:extLst>
                  <a:ext uri="{FF2B5EF4-FFF2-40B4-BE49-F238E27FC236}">
                    <a16:creationId xmlns:a16="http://schemas.microsoft.com/office/drawing/2014/main" id="{CBBAE681-EBD9-7347-927B-DC4EBBDF60BD}"/>
                  </a:ext>
                </a:extLst>
              </p:cNvPr>
              <p:cNvSpPr/>
              <p:nvPr/>
            </p:nvSpPr>
            <p:spPr>
              <a:xfrm>
                <a:off x="6368483" y="4855422"/>
                <a:ext cx="316112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20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∅</m:t>
                      </m:r>
                    </m:oMath>
                  </m:oMathPara>
                </a14:m>
                <a:endParaRPr lang="en-GB" sz="12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01" name="Rectangle 100">
                <a:extLst>
                  <a:ext uri="{FF2B5EF4-FFF2-40B4-BE49-F238E27FC236}">
                    <a16:creationId xmlns:a16="http://schemas.microsoft.com/office/drawing/2014/main" id="{CBBAE681-EBD9-7347-927B-DC4EBBDF60B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68483" y="4855422"/>
                <a:ext cx="316112" cy="276999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2" name="Straight Connector 101">
            <a:extLst>
              <a:ext uri="{FF2B5EF4-FFF2-40B4-BE49-F238E27FC236}">
                <a16:creationId xmlns:a16="http://schemas.microsoft.com/office/drawing/2014/main" id="{820136D0-AD51-0941-830B-53E7062280C3}"/>
              </a:ext>
            </a:extLst>
          </p:cNvPr>
          <p:cNvCxnSpPr>
            <a:cxnSpLocks/>
            <a:stCxn id="135" idx="0"/>
            <a:endCxn id="104" idx="4"/>
          </p:cNvCxnSpPr>
          <p:nvPr/>
        </p:nvCxnSpPr>
        <p:spPr>
          <a:xfrm flipV="1">
            <a:off x="7232831" y="4064714"/>
            <a:ext cx="0" cy="423540"/>
          </a:xfrm>
          <a:prstGeom prst="line">
            <a:avLst/>
          </a:prstGeom>
          <a:ln w="12700">
            <a:solidFill>
              <a:schemeClr val="tx1"/>
            </a:solidFill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4B10007C-F574-F041-ADC9-E69A146F452F}"/>
              </a:ext>
            </a:extLst>
          </p:cNvPr>
          <p:cNvGrpSpPr/>
          <p:nvPr/>
        </p:nvGrpSpPr>
        <p:grpSpPr>
          <a:xfrm>
            <a:off x="6924052" y="3589310"/>
            <a:ext cx="637161" cy="475404"/>
            <a:chOff x="7090874" y="4683030"/>
            <a:chExt cx="637161" cy="475404"/>
          </a:xfrm>
        </p:grpSpPr>
        <p:sp>
          <p:nvSpPr>
            <p:cNvPr id="104" name="TextBox 103">
              <a:extLst>
                <a:ext uri="{FF2B5EF4-FFF2-40B4-BE49-F238E27FC236}">
                  <a16:creationId xmlns:a16="http://schemas.microsoft.com/office/drawing/2014/main" id="{1936DA7C-542D-DE45-A871-246335620682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7161951" y="4683030"/>
              <a:ext cx="475404" cy="475404"/>
            </a:xfrm>
            <a:prstGeom prst="ellipse">
              <a:avLst/>
            </a:prstGeom>
            <a:noFill/>
            <a:ln w="9525" cap="flat" cmpd="sng" algn="ctr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endParaRPr lang="en-GB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5" name="Rectangle 104">
                  <a:extLst>
                    <a:ext uri="{FF2B5EF4-FFF2-40B4-BE49-F238E27FC236}">
                      <a16:creationId xmlns:a16="http://schemas.microsoft.com/office/drawing/2014/main" id="{7D4205FA-2540-644C-B3C6-A9285203F13E}"/>
                    </a:ext>
                  </a:extLst>
                </p:cNvPr>
                <p:cNvSpPr/>
                <p:nvPr/>
              </p:nvSpPr>
              <p:spPr>
                <a:xfrm>
                  <a:off x="7090874" y="4791285"/>
                  <a:ext cx="637161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sz="1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∀</m:t>
                        </m:r>
                        <m:r>
                          <a:rPr lang="de-DE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  <m:r>
                          <a:rPr lang="de-DE" sz="1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:⊤</m:t>
                        </m:r>
                      </m:oMath>
                    </m:oMathPara>
                  </a14:m>
                  <a:endParaRPr lang="en-GB" sz="1200" dirty="0"/>
                </a:p>
              </p:txBody>
            </p:sp>
          </mc:Choice>
          <mc:Fallback xmlns="">
            <p:sp>
              <p:nvSpPr>
                <p:cNvPr id="105" name="Rectangle 104">
                  <a:extLst>
                    <a:ext uri="{FF2B5EF4-FFF2-40B4-BE49-F238E27FC236}">
                      <a16:creationId xmlns:a16="http://schemas.microsoft.com/office/drawing/2014/main" id="{7D4205FA-2540-644C-B3C6-A9285203F13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090874" y="4791285"/>
                  <a:ext cx="637161" cy="276999"/>
                </a:xfrm>
                <a:prstGeom prst="rect">
                  <a:avLst/>
                </a:prstGeom>
                <a:blipFill>
                  <a:blip r:embed="rId1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11" name="Rectangle 110">
                <a:extLst>
                  <a:ext uri="{FF2B5EF4-FFF2-40B4-BE49-F238E27FC236}">
                    <a16:creationId xmlns:a16="http://schemas.microsoft.com/office/drawing/2014/main" id="{4506362D-4A65-BD41-9CBA-333A37176D63}"/>
                  </a:ext>
                </a:extLst>
              </p:cNvPr>
              <p:cNvSpPr/>
              <p:nvPr/>
            </p:nvSpPr>
            <p:spPr>
              <a:xfrm>
                <a:off x="7423956" y="3744421"/>
                <a:ext cx="545406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200" b="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𝐸𝑝𝑖𝑑</m:t>
                      </m:r>
                    </m:oMath>
                  </m:oMathPara>
                </a14:m>
                <a:endParaRPr lang="en-GB" sz="1200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111" name="Rectangle 110">
                <a:extLst>
                  <a:ext uri="{FF2B5EF4-FFF2-40B4-BE49-F238E27FC236}">
                    <a16:creationId xmlns:a16="http://schemas.microsoft.com/office/drawing/2014/main" id="{4506362D-4A65-BD41-9CBA-333A37176D6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23956" y="3744421"/>
                <a:ext cx="545406" cy="276999"/>
              </a:xfrm>
              <a:prstGeom prst="rect">
                <a:avLst/>
              </a:prstGeom>
              <a:blipFill>
                <a:blip r:embed="rId18"/>
                <a:stretch>
                  <a:fillRect b="-434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2" name="Rectangle 111">
                <a:extLst>
                  <a:ext uri="{FF2B5EF4-FFF2-40B4-BE49-F238E27FC236}">
                    <a16:creationId xmlns:a16="http://schemas.microsoft.com/office/drawing/2014/main" id="{D01BCF50-71CA-9A47-93D8-43D004E4D78C}"/>
                  </a:ext>
                </a:extLst>
              </p:cNvPr>
              <p:cNvSpPr/>
              <p:nvPr/>
            </p:nvSpPr>
            <p:spPr>
              <a:xfrm>
                <a:off x="6057106" y="3038629"/>
                <a:ext cx="316112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20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∅</m:t>
                      </m:r>
                    </m:oMath>
                  </m:oMathPara>
                </a14:m>
                <a:endParaRPr lang="en-GB" sz="1200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112" name="Rectangle 111">
                <a:extLst>
                  <a:ext uri="{FF2B5EF4-FFF2-40B4-BE49-F238E27FC236}">
                    <a16:creationId xmlns:a16="http://schemas.microsoft.com/office/drawing/2014/main" id="{D01BCF50-71CA-9A47-93D8-43D004E4D78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57106" y="3038629"/>
                <a:ext cx="316112" cy="276999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3" name="Rectangle 112">
                <a:extLst>
                  <a:ext uri="{FF2B5EF4-FFF2-40B4-BE49-F238E27FC236}">
                    <a16:creationId xmlns:a16="http://schemas.microsoft.com/office/drawing/2014/main" id="{5D008004-D29A-FC49-A1FA-7C2EF7B0710D}"/>
                  </a:ext>
                </a:extLst>
              </p:cNvPr>
              <p:cNvSpPr/>
              <p:nvPr/>
            </p:nvSpPr>
            <p:spPr>
              <a:xfrm>
                <a:off x="7439853" y="3569881"/>
                <a:ext cx="316112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20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∅</m:t>
                      </m:r>
                    </m:oMath>
                  </m:oMathPara>
                </a14:m>
                <a:endParaRPr lang="en-GB" sz="12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13" name="Rectangle 112">
                <a:extLst>
                  <a:ext uri="{FF2B5EF4-FFF2-40B4-BE49-F238E27FC236}">
                    <a16:creationId xmlns:a16="http://schemas.microsoft.com/office/drawing/2014/main" id="{5D008004-D29A-FC49-A1FA-7C2EF7B0710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39853" y="3569881"/>
                <a:ext cx="316112" cy="276999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7" name="Straight Connector 116">
            <a:extLst>
              <a:ext uri="{FF2B5EF4-FFF2-40B4-BE49-F238E27FC236}">
                <a16:creationId xmlns:a16="http://schemas.microsoft.com/office/drawing/2014/main" id="{B39EE75A-CE6F-9644-B8AB-C5AAD7A444CE}"/>
              </a:ext>
            </a:extLst>
          </p:cNvPr>
          <p:cNvCxnSpPr>
            <a:cxnSpLocks/>
            <a:stCxn id="65" idx="0"/>
            <a:endCxn id="153" idx="4"/>
          </p:cNvCxnSpPr>
          <p:nvPr/>
        </p:nvCxnSpPr>
        <p:spPr>
          <a:xfrm flipV="1">
            <a:off x="5709274" y="5757274"/>
            <a:ext cx="0" cy="346887"/>
          </a:xfrm>
          <a:prstGeom prst="line">
            <a:avLst/>
          </a:prstGeom>
          <a:ln w="127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Straight Connector 120">
            <a:extLst>
              <a:ext uri="{FF2B5EF4-FFF2-40B4-BE49-F238E27FC236}">
                <a16:creationId xmlns:a16="http://schemas.microsoft.com/office/drawing/2014/main" id="{FC339B2D-12A1-874A-B296-80C4A9755DE3}"/>
              </a:ext>
            </a:extLst>
          </p:cNvPr>
          <p:cNvCxnSpPr>
            <a:cxnSpLocks/>
            <a:stCxn id="153" idx="0"/>
            <a:endCxn id="124" idx="4"/>
          </p:cNvCxnSpPr>
          <p:nvPr/>
        </p:nvCxnSpPr>
        <p:spPr>
          <a:xfrm flipV="1">
            <a:off x="5709274" y="5310263"/>
            <a:ext cx="1221" cy="37501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Connector 121">
            <a:extLst>
              <a:ext uri="{FF2B5EF4-FFF2-40B4-BE49-F238E27FC236}">
                <a16:creationId xmlns:a16="http://schemas.microsoft.com/office/drawing/2014/main" id="{8CC26037-7659-9945-B752-48C709C2C685}"/>
              </a:ext>
            </a:extLst>
          </p:cNvPr>
          <p:cNvCxnSpPr>
            <a:cxnSpLocks/>
            <a:stCxn id="124" idx="0"/>
            <a:endCxn id="152" idx="4"/>
          </p:cNvCxnSpPr>
          <p:nvPr/>
        </p:nvCxnSpPr>
        <p:spPr>
          <a:xfrm flipV="1">
            <a:off x="5710495" y="4503502"/>
            <a:ext cx="1036" cy="331357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3" name="Group 122">
            <a:extLst>
              <a:ext uri="{FF2B5EF4-FFF2-40B4-BE49-F238E27FC236}">
                <a16:creationId xmlns:a16="http://schemas.microsoft.com/office/drawing/2014/main" id="{B8C5D331-F702-794B-955E-3C2FFE343126}"/>
              </a:ext>
            </a:extLst>
          </p:cNvPr>
          <p:cNvGrpSpPr/>
          <p:nvPr/>
        </p:nvGrpSpPr>
        <p:grpSpPr>
          <a:xfrm>
            <a:off x="5439381" y="4834859"/>
            <a:ext cx="579068" cy="475404"/>
            <a:chOff x="7128539" y="4683030"/>
            <a:chExt cx="579068" cy="475404"/>
          </a:xfrm>
        </p:grpSpPr>
        <p:sp>
          <p:nvSpPr>
            <p:cNvPr id="124" name="TextBox 123">
              <a:extLst>
                <a:ext uri="{FF2B5EF4-FFF2-40B4-BE49-F238E27FC236}">
                  <a16:creationId xmlns:a16="http://schemas.microsoft.com/office/drawing/2014/main" id="{4B19E30F-E7B1-A64A-BA76-9055DD1D9559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7161951" y="4683030"/>
              <a:ext cx="475404" cy="475404"/>
            </a:xfrm>
            <a:prstGeom prst="ellipse">
              <a:avLst/>
            </a:prstGeom>
            <a:noFill/>
            <a:ln w="9525" cap="flat" cmpd="sng" algn="ctr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endParaRPr lang="en-GB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5" name="Rectangle 124">
                  <a:extLst>
                    <a:ext uri="{FF2B5EF4-FFF2-40B4-BE49-F238E27FC236}">
                      <a16:creationId xmlns:a16="http://schemas.microsoft.com/office/drawing/2014/main" id="{D1BA2283-CB5F-674F-9A37-AC157A2BCAF4}"/>
                    </a:ext>
                  </a:extLst>
                </p:cNvPr>
                <p:cNvSpPr/>
                <p:nvPr/>
              </p:nvSpPr>
              <p:spPr>
                <a:xfrm>
                  <a:off x="7128539" y="4791285"/>
                  <a:ext cx="579068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sz="1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∀</m:t>
                        </m:r>
                        <m:r>
                          <a:rPr lang="de-DE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</m:t>
                        </m:r>
                        <m:r>
                          <a:rPr lang="de-DE" sz="1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:⊤</m:t>
                        </m:r>
                      </m:oMath>
                    </m:oMathPara>
                  </a14:m>
                  <a:endParaRPr lang="en-GB" sz="1200" dirty="0"/>
                </a:p>
              </p:txBody>
            </p:sp>
          </mc:Choice>
          <mc:Fallback xmlns="">
            <p:sp>
              <p:nvSpPr>
                <p:cNvPr id="125" name="Rectangle 124">
                  <a:extLst>
                    <a:ext uri="{FF2B5EF4-FFF2-40B4-BE49-F238E27FC236}">
                      <a16:creationId xmlns:a16="http://schemas.microsoft.com/office/drawing/2014/main" id="{D1BA2283-CB5F-674F-9A37-AC157A2BCAF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28539" y="4791285"/>
                  <a:ext cx="579068" cy="276999"/>
                </a:xfrm>
                <a:prstGeom prst="rect">
                  <a:avLst/>
                </a:prstGeom>
                <a:blipFill>
                  <a:blip r:embed="rId2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126" name="Straight Connector 125">
            <a:extLst>
              <a:ext uri="{FF2B5EF4-FFF2-40B4-BE49-F238E27FC236}">
                <a16:creationId xmlns:a16="http://schemas.microsoft.com/office/drawing/2014/main" id="{67013979-24DD-8D4E-B48D-44B65495C6EE}"/>
              </a:ext>
            </a:extLst>
          </p:cNvPr>
          <p:cNvCxnSpPr>
            <a:cxnSpLocks/>
            <a:stCxn id="152" idx="0"/>
            <a:endCxn id="128" idx="4"/>
          </p:cNvCxnSpPr>
          <p:nvPr/>
        </p:nvCxnSpPr>
        <p:spPr>
          <a:xfrm flipH="1" flipV="1">
            <a:off x="5709341" y="4059064"/>
            <a:ext cx="2190" cy="372438"/>
          </a:xfrm>
          <a:prstGeom prst="line">
            <a:avLst/>
          </a:prstGeom>
          <a:ln w="12700">
            <a:solidFill>
              <a:schemeClr val="tx1"/>
            </a:solidFill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7" name="Group 126">
            <a:extLst>
              <a:ext uri="{FF2B5EF4-FFF2-40B4-BE49-F238E27FC236}">
                <a16:creationId xmlns:a16="http://schemas.microsoft.com/office/drawing/2014/main" id="{38CE6E51-52E2-924F-A99D-5EF797582B2B}"/>
              </a:ext>
            </a:extLst>
          </p:cNvPr>
          <p:cNvGrpSpPr/>
          <p:nvPr/>
        </p:nvGrpSpPr>
        <p:grpSpPr>
          <a:xfrm>
            <a:off x="5386274" y="3583660"/>
            <a:ext cx="669029" cy="475404"/>
            <a:chOff x="7076586" y="4683030"/>
            <a:chExt cx="669029" cy="475404"/>
          </a:xfrm>
        </p:grpSpPr>
        <p:sp>
          <p:nvSpPr>
            <p:cNvPr id="128" name="TextBox 127">
              <a:extLst>
                <a:ext uri="{FF2B5EF4-FFF2-40B4-BE49-F238E27FC236}">
                  <a16:creationId xmlns:a16="http://schemas.microsoft.com/office/drawing/2014/main" id="{1C26383F-ED26-734A-B23A-876B911DBE38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7161951" y="4683030"/>
              <a:ext cx="475404" cy="475404"/>
            </a:xfrm>
            <a:prstGeom prst="ellipse">
              <a:avLst/>
            </a:prstGeom>
            <a:noFill/>
            <a:ln w="9525" cap="flat" cmpd="sng" algn="ctr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endParaRPr lang="en-GB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9" name="Rectangle 128">
                  <a:extLst>
                    <a:ext uri="{FF2B5EF4-FFF2-40B4-BE49-F238E27FC236}">
                      <a16:creationId xmlns:a16="http://schemas.microsoft.com/office/drawing/2014/main" id="{2D4609D1-F725-7345-A351-645DD6049664}"/>
                    </a:ext>
                  </a:extLst>
                </p:cNvPr>
                <p:cNvSpPr/>
                <p:nvPr/>
              </p:nvSpPr>
              <p:spPr>
                <a:xfrm>
                  <a:off x="7076586" y="4791285"/>
                  <a:ext cx="669029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sz="1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∀</m:t>
                        </m:r>
                        <m:r>
                          <a:rPr lang="de-DE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𝑤</m:t>
                        </m:r>
                        <m:r>
                          <a:rPr lang="de-DE" sz="1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:⊤</m:t>
                        </m:r>
                      </m:oMath>
                    </m:oMathPara>
                  </a14:m>
                  <a:endParaRPr lang="en-GB" sz="1200" dirty="0"/>
                </a:p>
              </p:txBody>
            </p:sp>
          </mc:Choice>
          <mc:Fallback xmlns="">
            <p:sp>
              <p:nvSpPr>
                <p:cNvPr id="129" name="Rectangle 128">
                  <a:extLst>
                    <a:ext uri="{FF2B5EF4-FFF2-40B4-BE49-F238E27FC236}">
                      <a16:creationId xmlns:a16="http://schemas.microsoft.com/office/drawing/2014/main" id="{2D4609D1-F725-7345-A351-645DD604966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076586" y="4791285"/>
                  <a:ext cx="669029" cy="276999"/>
                </a:xfrm>
                <a:prstGeom prst="rect">
                  <a:avLst/>
                </a:prstGeom>
                <a:blipFill>
                  <a:blip r:embed="rId2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35" name="Oval 134">
            <a:extLst>
              <a:ext uri="{FF2B5EF4-FFF2-40B4-BE49-F238E27FC236}">
                <a16:creationId xmlns:a16="http://schemas.microsoft.com/office/drawing/2014/main" id="{3AA9B480-BDC9-A84C-8CBF-E5C802DCEEAF}"/>
              </a:ext>
            </a:extLst>
          </p:cNvPr>
          <p:cNvSpPr/>
          <p:nvPr/>
        </p:nvSpPr>
        <p:spPr>
          <a:xfrm>
            <a:off x="7196831" y="4488254"/>
            <a:ext cx="72000" cy="720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40" name="Oval 139">
            <a:extLst>
              <a:ext uri="{FF2B5EF4-FFF2-40B4-BE49-F238E27FC236}">
                <a16:creationId xmlns:a16="http://schemas.microsoft.com/office/drawing/2014/main" id="{64CA1EFA-990C-8041-B222-0DB6242EEFE9}"/>
              </a:ext>
            </a:extLst>
          </p:cNvPr>
          <p:cNvSpPr/>
          <p:nvPr/>
        </p:nvSpPr>
        <p:spPr>
          <a:xfrm>
            <a:off x="7658881" y="5700088"/>
            <a:ext cx="72000" cy="720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3" name="Oval 142">
            <a:extLst>
              <a:ext uri="{FF2B5EF4-FFF2-40B4-BE49-F238E27FC236}">
                <a16:creationId xmlns:a16="http://schemas.microsoft.com/office/drawing/2014/main" id="{C18495B0-327C-BD4F-B3DA-5A1525A544A1}"/>
              </a:ext>
            </a:extLst>
          </p:cNvPr>
          <p:cNvSpPr/>
          <p:nvPr/>
        </p:nvSpPr>
        <p:spPr>
          <a:xfrm>
            <a:off x="6883181" y="5706327"/>
            <a:ext cx="72000" cy="720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9" name="Oval 148">
            <a:extLst>
              <a:ext uri="{FF2B5EF4-FFF2-40B4-BE49-F238E27FC236}">
                <a16:creationId xmlns:a16="http://schemas.microsoft.com/office/drawing/2014/main" id="{C42EA598-E594-C442-B20F-FDB729681D98}"/>
              </a:ext>
            </a:extLst>
          </p:cNvPr>
          <p:cNvSpPr/>
          <p:nvPr/>
        </p:nvSpPr>
        <p:spPr>
          <a:xfrm>
            <a:off x="6386184" y="3088661"/>
            <a:ext cx="72000" cy="720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52" name="Oval 151">
            <a:extLst>
              <a:ext uri="{FF2B5EF4-FFF2-40B4-BE49-F238E27FC236}">
                <a16:creationId xmlns:a16="http://schemas.microsoft.com/office/drawing/2014/main" id="{8078F40F-7BA4-B84C-BBFF-E5524F0F9044}"/>
              </a:ext>
            </a:extLst>
          </p:cNvPr>
          <p:cNvSpPr/>
          <p:nvPr/>
        </p:nvSpPr>
        <p:spPr>
          <a:xfrm>
            <a:off x="5675531" y="4431502"/>
            <a:ext cx="72000" cy="720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53" name="Oval 152">
            <a:extLst>
              <a:ext uri="{FF2B5EF4-FFF2-40B4-BE49-F238E27FC236}">
                <a16:creationId xmlns:a16="http://schemas.microsoft.com/office/drawing/2014/main" id="{5A6A857C-3881-144E-A6DB-947CD7BF452F}"/>
              </a:ext>
            </a:extLst>
          </p:cNvPr>
          <p:cNvSpPr/>
          <p:nvPr/>
        </p:nvSpPr>
        <p:spPr>
          <a:xfrm>
            <a:off x="5673274" y="5685274"/>
            <a:ext cx="72000" cy="720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0" name="Rectangle 159">
                <a:extLst>
                  <a:ext uri="{FF2B5EF4-FFF2-40B4-BE49-F238E27FC236}">
                    <a16:creationId xmlns:a16="http://schemas.microsoft.com/office/drawing/2014/main" id="{EADC1D2E-1CF1-2142-8C8C-6C495B83DDFF}"/>
                  </a:ext>
                </a:extLst>
              </p:cNvPr>
              <p:cNvSpPr/>
              <p:nvPr/>
            </p:nvSpPr>
            <p:spPr>
              <a:xfrm>
                <a:off x="5361493" y="5503120"/>
                <a:ext cx="316112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20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∅</m:t>
                      </m:r>
                    </m:oMath>
                  </m:oMathPara>
                </a14:m>
                <a:endParaRPr lang="en-GB" sz="12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60" name="Rectangle 159">
                <a:extLst>
                  <a:ext uri="{FF2B5EF4-FFF2-40B4-BE49-F238E27FC236}">
                    <a16:creationId xmlns:a16="http://schemas.microsoft.com/office/drawing/2014/main" id="{EADC1D2E-1CF1-2142-8C8C-6C495B83DDF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61493" y="5503120"/>
                <a:ext cx="316112" cy="276999"/>
              </a:xfrm>
              <a:prstGeom prst="rect">
                <a:avLst/>
              </a:prstGeom>
              <a:blipFill>
                <a:blip r:embed="rId2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1" name="Rectangle 160">
                <a:extLst>
                  <a:ext uri="{FF2B5EF4-FFF2-40B4-BE49-F238E27FC236}">
                    <a16:creationId xmlns:a16="http://schemas.microsoft.com/office/drawing/2014/main" id="{05098BBC-763C-CA4E-A6EF-04737CD7DEED}"/>
                  </a:ext>
                </a:extLst>
              </p:cNvPr>
              <p:cNvSpPr/>
              <p:nvPr/>
            </p:nvSpPr>
            <p:spPr>
              <a:xfrm>
                <a:off x="4562850" y="5015003"/>
                <a:ext cx="1101392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200" i="1" smtClean="0">
                          <a:solidFill>
                            <a:schemeClr val="accent1"/>
                          </a:solidFill>
                          <a:latin typeface="Cambria Math" charset="0"/>
                        </a:rPr>
                        <m:t>𝑀𝑎𝑛</m:t>
                      </m:r>
                      <m:d>
                        <m:dPr>
                          <m:ctrlPr>
                            <a:rPr lang="de-DE" sz="12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12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</m:d>
                    </m:oMath>
                  </m:oMathPara>
                </a14:m>
                <a:endParaRPr lang="de-DE" sz="1200" i="1" dirty="0">
                  <a:solidFill>
                    <a:schemeClr val="accent1"/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200" b="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𝑁𝑎𝑡</m:t>
                      </m:r>
                      <m:d>
                        <m:dPr>
                          <m:ctrlPr>
                            <a:rPr lang="de-DE" sz="12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12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</m:d>
                      <m:r>
                        <a:rPr lang="de-DE" sz="1200" b="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de-DE" sz="1200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𝐸𝑝𝑖𝑑</m:t>
                      </m:r>
                    </m:oMath>
                  </m:oMathPara>
                </a14:m>
                <a:endParaRPr lang="de-DE" sz="1200" i="1" dirty="0">
                  <a:solidFill>
                    <a:schemeClr val="accent1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61" name="Rectangle 160">
                <a:extLst>
                  <a:ext uri="{FF2B5EF4-FFF2-40B4-BE49-F238E27FC236}">
                    <a16:creationId xmlns:a16="http://schemas.microsoft.com/office/drawing/2014/main" id="{05098BBC-763C-CA4E-A6EF-04737CD7DEE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62850" y="5015003"/>
                <a:ext cx="1101392" cy="461665"/>
              </a:xfrm>
              <a:prstGeom prst="rect">
                <a:avLst/>
              </a:prstGeom>
              <a:blipFill>
                <a:blip r:embed="rId24"/>
                <a:stretch>
                  <a:fillRect b="-540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2" name="Rectangle 161">
                <a:extLst>
                  <a:ext uri="{FF2B5EF4-FFF2-40B4-BE49-F238E27FC236}">
                    <a16:creationId xmlns:a16="http://schemas.microsoft.com/office/drawing/2014/main" id="{AC4F01A9-A2EF-304B-91A3-9D6B0497E368}"/>
                  </a:ext>
                </a:extLst>
              </p:cNvPr>
              <p:cNvSpPr/>
              <p:nvPr/>
            </p:nvSpPr>
            <p:spPr>
              <a:xfrm>
                <a:off x="5148198" y="4816956"/>
                <a:ext cx="316112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20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∅</m:t>
                      </m:r>
                    </m:oMath>
                  </m:oMathPara>
                </a14:m>
                <a:endParaRPr lang="en-GB" sz="12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62" name="Rectangle 161">
                <a:extLst>
                  <a:ext uri="{FF2B5EF4-FFF2-40B4-BE49-F238E27FC236}">
                    <a16:creationId xmlns:a16="http://schemas.microsoft.com/office/drawing/2014/main" id="{AC4F01A9-A2EF-304B-91A3-9D6B0497E36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48198" y="4816956"/>
                <a:ext cx="316112" cy="276999"/>
              </a:xfrm>
              <a:prstGeom prst="rect">
                <a:avLst/>
              </a:prstGeom>
              <a:blipFill>
                <a:blip r:embed="rId2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3" name="Rectangle 162">
                <a:extLst>
                  <a:ext uri="{FF2B5EF4-FFF2-40B4-BE49-F238E27FC236}">
                    <a16:creationId xmlns:a16="http://schemas.microsoft.com/office/drawing/2014/main" id="{54CBFEA2-336D-3048-8E4D-3783A40337C4}"/>
                  </a:ext>
                </a:extLst>
              </p:cNvPr>
              <p:cNvSpPr/>
              <p:nvPr/>
            </p:nvSpPr>
            <p:spPr>
              <a:xfrm>
                <a:off x="4658539" y="4466970"/>
                <a:ext cx="1101392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200" b="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𝑁𝑎𝑡</m:t>
                      </m:r>
                      <m:d>
                        <m:dPr>
                          <m:ctrlPr>
                            <a:rPr lang="de-DE" sz="12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12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</m:d>
                      <m:r>
                        <a:rPr lang="de-DE" sz="1200" b="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de-DE" sz="1200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𝐸𝑝𝑖𝑑</m:t>
                      </m:r>
                    </m:oMath>
                  </m:oMathPara>
                </a14:m>
                <a:endParaRPr lang="de-DE" sz="1200" i="1" dirty="0">
                  <a:solidFill>
                    <a:schemeClr val="accent1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63" name="Rectangle 162">
                <a:extLst>
                  <a:ext uri="{FF2B5EF4-FFF2-40B4-BE49-F238E27FC236}">
                    <a16:creationId xmlns:a16="http://schemas.microsoft.com/office/drawing/2014/main" id="{54CBFEA2-336D-3048-8E4D-3783A40337C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58539" y="4466970"/>
                <a:ext cx="1101392" cy="276999"/>
              </a:xfrm>
              <a:prstGeom prst="rect">
                <a:avLst/>
              </a:prstGeom>
              <a:blipFill>
                <a:blip r:embed="rId2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4" name="Rectangle 163">
                <a:extLst>
                  <a:ext uri="{FF2B5EF4-FFF2-40B4-BE49-F238E27FC236}">
                    <a16:creationId xmlns:a16="http://schemas.microsoft.com/office/drawing/2014/main" id="{A924FE54-70CC-4640-83AD-9C666B998E7F}"/>
                  </a:ext>
                </a:extLst>
              </p:cNvPr>
              <p:cNvSpPr/>
              <p:nvPr/>
            </p:nvSpPr>
            <p:spPr>
              <a:xfrm>
                <a:off x="4983770" y="4262100"/>
                <a:ext cx="773160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200" i="1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𝑀𝑎𝑛</m:t>
                      </m:r>
                      <m:d>
                        <m:dPr>
                          <m:ctrlPr>
                            <a:rPr lang="de-DE" sz="12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12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</m:d>
                    </m:oMath>
                  </m:oMathPara>
                </a14:m>
                <a:endParaRPr lang="en-GB" sz="12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64" name="Rectangle 163">
                <a:extLst>
                  <a:ext uri="{FF2B5EF4-FFF2-40B4-BE49-F238E27FC236}">
                    <a16:creationId xmlns:a16="http://schemas.microsoft.com/office/drawing/2014/main" id="{A924FE54-70CC-4640-83AD-9C666B998E7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83770" y="4262100"/>
                <a:ext cx="773160" cy="276999"/>
              </a:xfrm>
              <a:prstGeom prst="rect">
                <a:avLst/>
              </a:prstGeom>
              <a:blipFill>
                <a:blip r:embed="rId2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5" name="Rectangle 164">
                <a:extLst>
                  <a:ext uri="{FF2B5EF4-FFF2-40B4-BE49-F238E27FC236}">
                    <a16:creationId xmlns:a16="http://schemas.microsoft.com/office/drawing/2014/main" id="{0936B779-EE2E-4B43-91AB-EFFEB5F55C92}"/>
                  </a:ext>
                </a:extLst>
              </p:cNvPr>
              <p:cNvSpPr/>
              <p:nvPr/>
            </p:nvSpPr>
            <p:spPr>
              <a:xfrm>
                <a:off x="4962036" y="3789282"/>
                <a:ext cx="543803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200" b="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de-DE" sz="1200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𝑝𝑖𝑑</m:t>
                      </m:r>
                    </m:oMath>
                  </m:oMathPara>
                </a14:m>
                <a:endParaRPr lang="de-DE" sz="1200" i="1" dirty="0">
                  <a:solidFill>
                    <a:schemeClr val="accent1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65" name="Rectangle 164">
                <a:extLst>
                  <a:ext uri="{FF2B5EF4-FFF2-40B4-BE49-F238E27FC236}">
                    <a16:creationId xmlns:a16="http://schemas.microsoft.com/office/drawing/2014/main" id="{0936B779-EE2E-4B43-91AB-EFFEB5F55C9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62036" y="3789282"/>
                <a:ext cx="543803" cy="276999"/>
              </a:xfrm>
              <a:prstGeom prst="rect">
                <a:avLst/>
              </a:prstGeom>
              <a:blipFill>
                <a:blip r:embed="rId28"/>
                <a:stretch>
                  <a:fillRect b="-434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6" name="Rectangle 165">
                <a:extLst>
                  <a:ext uri="{FF2B5EF4-FFF2-40B4-BE49-F238E27FC236}">
                    <a16:creationId xmlns:a16="http://schemas.microsoft.com/office/drawing/2014/main" id="{58D6A246-7E86-DE44-87F9-A519F2869E79}"/>
                  </a:ext>
                </a:extLst>
              </p:cNvPr>
              <p:cNvSpPr/>
              <p:nvPr/>
            </p:nvSpPr>
            <p:spPr>
              <a:xfrm>
                <a:off x="4826301" y="3593320"/>
                <a:ext cx="719812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20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𝑁𝑎𝑡</m:t>
                      </m:r>
                      <m:d>
                        <m:dPr>
                          <m:ctrlPr>
                            <a:rPr lang="de-DE" sz="12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12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</m:d>
                    </m:oMath>
                  </m:oMathPara>
                </a14:m>
                <a:endParaRPr lang="en-GB" sz="12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66" name="Rectangle 165">
                <a:extLst>
                  <a:ext uri="{FF2B5EF4-FFF2-40B4-BE49-F238E27FC236}">
                    <a16:creationId xmlns:a16="http://schemas.microsoft.com/office/drawing/2014/main" id="{58D6A246-7E86-DE44-87F9-A519F2869E7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26301" y="3593320"/>
                <a:ext cx="719812" cy="276999"/>
              </a:xfrm>
              <a:prstGeom prst="rect">
                <a:avLst/>
              </a:prstGeom>
              <a:blipFill>
                <a:blip r:embed="rId2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71" name="Group 170">
            <a:extLst>
              <a:ext uri="{FF2B5EF4-FFF2-40B4-BE49-F238E27FC236}">
                <a16:creationId xmlns:a16="http://schemas.microsoft.com/office/drawing/2014/main" id="{74E88824-3A93-4B4E-BC9C-16FF623E2F58}"/>
              </a:ext>
            </a:extLst>
          </p:cNvPr>
          <p:cNvGrpSpPr/>
          <p:nvPr/>
        </p:nvGrpSpPr>
        <p:grpSpPr>
          <a:xfrm>
            <a:off x="190480" y="4668454"/>
            <a:ext cx="3741734" cy="1556684"/>
            <a:chOff x="4691174" y="2837828"/>
            <a:chExt cx="4452825" cy="186722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2" name="TextBox 171">
                  <a:extLst>
                    <a:ext uri="{FF2B5EF4-FFF2-40B4-BE49-F238E27FC236}">
                      <a16:creationId xmlns:a16="http://schemas.microsoft.com/office/drawing/2014/main" id="{6B1906CB-893E-9E4C-8DCF-CB7CBDA7905F}"/>
                    </a:ext>
                  </a:extLst>
                </p:cNvPr>
                <p:cNvSpPr txBox="1"/>
                <p:nvPr/>
              </p:nvSpPr>
              <p:spPr>
                <a:xfrm>
                  <a:off x="6461825" y="3343955"/>
                  <a:ext cx="648000" cy="334148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en-GB" sz="14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𝐸𝑝𝑖𝑑</m:t>
                        </m:r>
                      </m:oMath>
                    </m:oMathPara>
                  </a14:m>
                  <a:endParaRPr lang="en-GB" sz="14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72" name="TextBox 171">
                  <a:extLst>
                    <a:ext uri="{FF2B5EF4-FFF2-40B4-BE49-F238E27FC236}">
                      <a16:creationId xmlns:a16="http://schemas.microsoft.com/office/drawing/2014/main" id="{6B1906CB-893E-9E4C-8DCF-CB7CBDA7905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461825" y="3343955"/>
                  <a:ext cx="648000" cy="334148"/>
                </a:xfrm>
                <a:prstGeom prst="ellipse">
                  <a:avLst/>
                </a:prstGeom>
                <a:blipFill>
                  <a:blip r:embed="rId30"/>
                  <a:stretch>
                    <a:fillRect b="-12500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3" name="TextBox 172">
                  <a:extLst>
                    <a:ext uri="{FF2B5EF4-FFF2-40B4-BE49-F238E27FC236}">
                      <a16:creationId xmlns:a16="http://schemas.microsoft.com/office/drawing/2014/main" id="{967FC1AA-01F6-CE40-B020-9E3D6D3BAC36}"/>
                    </a:ext>
                  </a:extLst>
                </p:cNvPr>
                <p:cNvSpPr txBox="1"/>
                <p:nvPr/>
              </p:nvSpPr>
              <p:spPr>
                <a:xfrm>
                  <a:off x="5388625" y="2837828"/>
                  <a:ext cx="985062" cy="334148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sz="1400" b="0" i="1" smtClean="0">
                            <a:latin typeface="Cambria Math" charset="0"/>
                          </a:rPr>
                          <m:t>𝑁𝑎𝑡</m:t>
                        </m:r>
                        <m:r>
                          <a:rPr lang="en-GB" sz="1400" b="0" i="1" smtClean="0">
                            <a:latin typeface="Cambria Math" charset="0"/>
                          </a:rPr>
                          <m:t>(</m:t>
                        </m:r>
                        <m:r>
                          <a:rPr lang="en-GB" sz="1400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  <m:r>
                          <a:rPr lang="en-GB" sz="1400" b="0" i="1" smtClean="0">
                            <a:latin typeface="Cambria Math" charset="0"/>
                          </a:rPr>
                          <m:t>)</m:t>
                        </m:r>
                      </m:oMath>
                    </m:oMathPara>
                  </a14:m>
                  <a:endParaRPr lang="en-GB" sz="1400" dirty="0"/>
                </a:p>
              </p:txBody>
            </p:sp>
          </mc:Choice>
          <mc:Fallback xmlns="">
            <p:sp>
              <p:nvSpPr>
                <p:cNvPr id="173" name="TextBox 172">
                  <a:extLst>
                    <a:ext uri="{FF2B5EF4-FFF2-40B4-BE49-F238E27FC236}">
                      <a16:creationId xmlns:a16="http://schemas.microsoft.com/office/drawing/2014/main" id="{967FC1AA-01F6-CE40-B020-9E3D6D3BAC3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88625" y="2837828"/>
                  <a:ext cx="985062" cy="334148"/>
                </a:xfrm>
                <a:prstGeom prst="ellipse">
                  <a:avLst/>
                </a:prstGeom>
                <a:blipFill>
                  <a:blip r:embed="rId31"/>
                  <a:stretch>
                    <a:fillRect b="-8333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4" name="TextBox 173">
                  <a:extLst>
                    <a:ext uri="{FF2B5EF4-FFF2-40B4-BE49-F238E27FC236}">
                      <a16:creationId xmlns:a16="http://schemas.microsoft.com/office/drawing/2014/main" id="{3DB72E4A-FD9E-4342-8E73-FF3FE3F991A2}"/>
                    </a:ext>
                  </a:extLst>
                </p:cNvPr>
                <p:cNvSpPr txBox="1"/>
                <p:nvPr/>
              </p:nvSpPr>
              <p:spPr>
                <a:xfrm>
                  <a:off x="7214462" y="2840861"/>
                  <a:ext cx="1144125" cy="334148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sz="1400" b="0" i="1" smtClean="0">
                            <a:latin typeface="Cambria Math" charset="0"/>
                          </a:rPr>
                          <m:t>𝑀𝑎𝑛</m:t>
                        </m:r>
                        <m:r>
                          <a:rPr lang="en-GB" sz="1400" b="0" i="1" smtClean="0">
                            <a:latin typeface="Cambria Math" charset="0"/>
                          </a:rPr>
                          <m:t>(</m:t>
                        </m:r>
                        <m:r>
                          <a:rPr lang="en-GB" sz="1400" b="0" i="1" smtClean="0">
                            <a:latin typeface="Cambria Math" panose="02040503050406030204" pitchFamily="18" charset="0"/>
                          </a:rPr>
                          <m:t>𝑊</m:t>
                        </m:r>
                        <m:r>
                          <a:rPr lang="en-GB" sz="1400" b="0" i="1" smtClean="0">
                            <a:latin typeface="Cambria Math" charset="0"/>
                          </a:rPr>
                          <m:t>)</m:t>
                        </m:r>
                      </m:oMath>
                    </m:oMathPara>
                  </a14:m>
                  <a:endParaRPr lang="en-GB" sz="1400" dirty="0"/>
                </a:p>
              </p:txBody>
            </p:sp>
          </mc:Choice>
          <mc:Fallback xmlns="">
            <p:sp>
              <p:nvSpPr>
                <p:cNvPr id="174" name="TextBox 173">
                  <a:extLst>
                    <a:ext uri="{FF2B5EF4-FFF2-40B4-BE49-F238E27FC236}">
                      <a16:creationId xmlns:a16="http://schemas.microsoft.com/office/drawing/2014/main" id="{3DB72E4A-FD9E-4342-8E73-FF3FE3F991A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14462" y="2840861"/>
                  <a:ext cx="1144125" cy="334148"/>
                </a:xfrm>
                <a:prstGeom prst="ellipse">
                  <a:avLst/>
                </a:prstGeom>
                <a:blipFill>
                  <a:blip r:embed="rId32"/>
                  <a:stretch>
                    <a:fillRect b="-8333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5" name="TextBox 174">
                  <a:extLst>
                    <a:ext uri="{FF2B5EF4-FFF2-40B4-BE49-F238E27FC236}">
                      <a16:creationId xmlns:a16="http://schemas.microsoft.com/office/drawing/2014/main" id="{01278DFB-FF3C-8849-B66A-4CCEC0F61498}"/>
                    </a:ext>
                  </a:extLst>
                </p:cNvPr>
                <p:cNvSpPr txBox="1"/>
                <p:nvPr/>
              </p:nvSpPr>
              <p:spPr>
                <a:xfrm>
                  <a:off x="4691174" y="3883244"/>
                  <a:ext cx="1383249" cy="334148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sz="1400" b="0" i="1" smtClean="0">
                            <a:latin typeface="Cambria Math" charset="0"/>
                          </a:rPr>
                          <m:t>𝑇𝑟𝑎𝑣𝑒𝑙</m:t>
                        </m:r>
                        <m:r>
                          <a:rPr lang="en-GB" sz="1400" b="0" i="1" smtClean="0">
                            <a:latin typeface="Cambria Math" charset="0"/>
                          </a:rPr>
                          <m:t>(</m:t>
                        </m:r>
                        <m:r>
                          <a:rPr lang="en-GB" sz="1400" b="0" i="1" smtClean="0">
                            <a:latin typeface="Cambria Math" charset="0"/>
                          </a:rPr>
                          <m:t>𝑋</m:t>
                        </m:r>
                        <m:r>
                          <a:rPr lang="en-GB" sz="1400" b="0" i="1" smtClean="0">
                            <a:latin typeface="Cambria Math" charset="0"/>
                          </a:rPr>
                          <m:t>)</m:t>
                        </m:r>
                      </m:oMath>
                    </m:oMathPara>
                  </a14:m>
                  <a:endParaRPr lang="en-GB" sz="1400" dirty="0"/>
                </a:p>
              </p:txBody>
            </p:sp>
          </mc:Choice>
          <mc:Fallback xmlns="">
            <p:sp>
              <p:nvSpPr>
                <p:cNvPr id="175" name="TextBox 174">
                  <a:extLst>
                    <a:ext uri="{FF2B5EF4-FFF2-40B4-BE49-F238E27FC236}">
                      <a16:creationId xmlns:a16="http://schemas.microsoft.com/office/drawing/2014/main" id="{01278DFB-FF3C-8849-B66A-4CCEC0F6149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91174" y="3883244"/>
                  <a:ext cx="1383249" cy="334148"/>
                </a:xfrm>
                <a:prstGeom prst="ellipse">
                  <a:avLst/>
                </a:prstGeom>
                <a:blipFill>
                  <a:blip r:embed="rId33"/>
                  <a:stretch>
                    <a:fillRect b="-12500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6" name="TextBox 175">
                  <a:extLst>
                    <a:ext uri="{FF2B5EF4-FFF2-40B4-BE49-F238E27FC236}">
                      <a16:creationId xmlns:a16="http://schemas.microsoft.com/office/drawing/2014/main" id="{C87C1487-E205-7846-81C7-9DC7984A1D70}"/>
                    </a:ext>
                  </a:extLst>
                </p:cNvPr>
                <p:cNvSpPr txBox="1"/>
                <p:nvPr/>
              </p:nvSpPr>
              <p:spPr>
                <a:xfrm>
                  <a:off x="6250457" y="4370900"/>
                  <a:ext cx="1120628" cy="334148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sz="14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𝑆𝑖𝑐𝑘</m:t>
                        </m:r>
                        <m:r>
                          <a:rPr lang="en-GB" sz="14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(</m:t>
                        </m:r>
                        <m:r>
                          <a:rPr lang="en-GB" sz="14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𝑋</m:t>
                        </m:r>
                        <m:r>
                          <a:rPr lang="en-GB" sz="14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)</m:t>
                        </m:r>
                      </m:oMath>
                    </m:oMathPara>
                  </a14:m>
                  <a:endParaRPr lang="en-GB" sz="14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76" name="TextBox 175">
                  <a:extLst>
                    <a:ext uri="{FF2B5EF4-FFF2-40B4-BE49-F238E27FC236}">
                      <a16:creationId xmlns:a16="http://schemas.microsoft.com/office/drawing/2014/main" id="{C87C1487-E205-7846-81C7-9DC7984A1D7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250457" y="4370900"/>
                  <a:ext cx="1120628" cy="334148"/>
                </a:xfrm>
                <a:prstGeom prst="ellipse">
                  <a:avLst/>
                </a:prstGeom>
                <a:blipFill>
                  <a:blip r:embed="rId34"/>
                  <a:stretch>
                    <a:fillRect b="-12500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7" name="TextBox 176">
                  <a:extLst>
                    <a:ext uri="{FF2B5EF4-FFF2-40B4-BE49-F238E27FC236}">
                      <a16:creationId xmlns:a16="http://schemas.microsoft.com/office/drawing/2014/main" id="{27FFD3F3-3EEE-9A4C-BABF-1638308BD1AF}"/>
                    </a:ext>
                  </a:extLst>
                </p:cNvPr>
                <p:cNvSpPr txBox="1"/>
                <p:nvPr/>
              </p:nvSpPr>
              <p:spPr>
                <a:xfrm>
                  <a:off x="7511218" y="3878496"/>
                  <a:ext cx="1632781" cy="334148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sz="14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𝑇𝑟𝑒𝑎𝑡</m:t>
                        </m:r>
                        <m:r>
                          <a:rPr lang="en-GB" sz="14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(</m:t>
                        </m:r>
                        <m:r>
                          <a:rPr lang="en-GB" sz="14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𝑋</m:t>
                        </m:r>
                        <m:r>
                          <a:rPr lang="en-GB" sz="14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,</m:t>
                        </m:r>
                        <m:r>
                          <a:rPr lang="en-GB" sz="1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𝑀</m:t>
                        </m:r>
                        <m:r>
                          <a:rPr lang="en-GB" sz="14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)</m:t>
                        </m:r>
                      </m:oMath>
                    </m:oMathPara>
                  </a14:m>
                  <a:endParaRPr lang="en-GB" sz="14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77" name="TextBox 176">
                  <a:extLst>
                    <a:ext uri="{FF2B5EF4-FFF2-40B4-BE49-F238E27FC236}">
                      <a16:creationId xmlns:a16="http://schemas.microsoft.com/office/drawing/2014/main" id="{27FFD3F3-3EEE-9A4C-BABF-1638308BD1A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511218" y="3878496"/>
                  <a:ext cx="1632781" cy="334148"/>
                </a:xfrm>
                <a:prstGeom prst="ellipse">
                  <a:avLst/>
                </a:prstGeom>
                <a:blipFill>
                  <a:blip r:embed="rId35"/>
                  <a:stretch>
                    <a:fillRect b="-12500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78" name="Straight Connector 177">
              <a:extLst>
                <a:ext uri="{FF2B5EF4-FFF2-40B4-BE49-F238E27FC236}">
                  <a16:creationId xmlns:a16="http://schemas.microsoft.com/office/drawing/2014/main" id="{FF9FB014-BFFA-E144-B2F7-FCF92824C0E1}"/>
                </a:ext>
              </a:extLst>
            </p:cNvPr>
            <p:cNvCxnSpPr>
              <a:stCxn id="173" idx="6"/>
              <a:endCxn id="199" idx="1"/>
            </p:cNvCxnSpPr>
            <p:nvPr/>
          </p:nvCxnSpPr>
          <p:spPr>
            <a:xfrm>
              <a:off x="6373687" y="3004902"/>
              <a:ext cx="342369" cy="441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9" name="Straight Connector 178">
              <a:extLst>
                <a:ext uri="{FF2B5EF4-FFF2-40B4-BE49-F238E27FC236}">
                  <a16:creationId xmlns:a16="http://schemas.microsoft.com/office/drawing/2014/main" id="{B3744D06-84D8-104F-85D1-2E64CF2F033A}"/>
                </a:ext>
              </a:extLst>
            </p:cNvPr>
            <p:cNvCxnSpPr>
              <a:cxnSpLocks/>
              <a:stCxn id="174" idx="2"/>
              <a:endCxn id="199" idx="3"/>
            </p:cNvCxnSpPr>
            <p:nvPr/>
          </p:nvCxnSpPr>
          <p:spPr>
            <a:xfrm flipH="1">
              <a:off x="6860056" y="3007935"/>
              <a:ext cx="354406" cy="138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0" name="Straight Connector 179">
              <a:extLst>
                <a:ext uri="{FF2B5EF4-FFF2-40B4-BE49-F238E27FC236}">
                  <a16:creationId xmlns:a16="http://schemas.microsoft.com/office/drawing/2014/main" id="{421A52F7-58DA-5D44-89BA-9CAB08ADBA04}"/>
                </a:ext>
              </a:extLst>
            </p:cNvPr>
            <p:cNvCxnSpPr>
              <a:cxnSpLocks/>
              <a:stCxn id="175" idx="6"/>
              <a:endCxn id="195" idx="1"/>
            </p:cNvCxnSpPr>
            <p:nvPr/>
          </p:nvCxnSpPr>
          <p:spPr>
            <a:xfrm>
              <a:off x="6074423" y="4050318"/>
              <a:ext cx="352313" cy="331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Straight Connector 180">
              <a:extLst>
                <a:ext uri="{FF2B5EF4-FFF2-40B4-BE49-F238E27FC236}">
                  <a16:creationId xmlns:a16="http://schemas.microsoft.com/office/drawing/2014/main" id="{392A296C-7FAD-A149-B487-3D3F28C0A0D9}"/>
                </a:ext>
              </a:extLst>
            </p:cNvPr>
            <p:cNvCxnSpPr>
              <a:cxnSpLocks/>
              <a:stCxn id="195" idx="0"/>
              <a:endCxn id="172" idx="4"/>
            </p:cNvCxnSpPr>
            <p:nvPr/>
          </p:nvCxnSpPr>
          <p:spPr>
            <a:xfrm flipV="1">
              <a:off x="6498736" y="3678102"/>
              <a:ext cx="287089" cy="30352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Straight Connector 181">
              <a:extLst>
                <a:ext uri="{FF2B5EF4-FFF2-40B4-BE49-F238E27FC236}">
                  <a16:creationId xmlns:a16="http://schemas.microsoft.com/office/drawing/2014/main" id="{043DF144-577A-0D46-A348-FAFB84640B5E}"/>
                </a:ext>
              </a:extLst>
            </p:cNvPr>
            <p:cNvCxnSpPr>
              <a:cxnSpLocks/>
              <a:stCxn id="172" idx="4"/>
              <a:endCxn id="191" idx="0"/>
            </p:cNvCxnSpPr>
            <p:nvPr/>
          </p:nvCxnSpPr>
          <p:spPr>
            <a:xfrm>
              <a:off x="6785825" y="3678102"/>
              <a:ext cx="308080" cy="29767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Straight Connector 182">
              <a:extLst>
                <a:ext uri="{FF2B5EF4-FFF2-40B4-BE49-F238E27FC236}">
                  <a16:creationId xmlns:a16="http://schemas.microsoft.com/office/drawing/2014/main" id="{DC44BF7D-5D3A-D340-A70D-C063964467E2}"/>
                </a:ext>
              </a:extLst>
            </p:cNvPr>
            <p:cNvCxnSpPr>
              <a:cxnSpLocks/>
              <a:stCxn id="177" idx="2"/>
              <a:endCxn id="191" idx="3"/>
            </p:cNvCxnSpPr>
            <p:nvPr/>
          </p:nvCxnSpPr>
          <p:spPr>
            <a:xfrm flipH="1">
              <a:off x="7165906" y="4045570"/>
              <a:ext cx="345312" cy="220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Straight Connector 183">
              <a:extLst>
                <a:ext uri="{FF2B5EF4-FFF2-40B4-BE49-F238E27FC236}">
                  <a16:creationId xmlns:a16="http://schemas.microsoft.com/office/drawing/2014/main" id="{05303A58-2765-E44F-9CD6-DFAEF6D49AF2}"/>
                </a:ext>
              </a:extLst>
            </p:cNvPr>
            <p:cNvCxnSpPr>
              <a:cxnSpLocks/>
              <a:stCxn id="195" idx="2"/>
              <a:endCxn id="176" idx="0"/>
            </p:cNvCxnSpPr>
            <p:nvPr/>
          </p:nvCxnSpPr>
          <p:spPr>
            <a:xfrm>
              <a:off x="6498736" y="4125629"/>
              <a:ext cx="312035" cy="24527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Straight Connector 184">
              <a:extLst>
                <a:ext uri="{FF2B5EF4-FFF2-40B4-BE49-F238E27FC236}">
                  <a16:creationId xmlns:a16="http://schemas.microsoft.com/office/drawing/2014/main" id="{F6E83339-9DA2-C140-A177-ABB47C9E6F5E}"/>
                </a:ext>
              </a:extLst>
            </p:cNvPr>
            <p:cNvCxnSpPr>
              <a:cxnSpLocks/>
              <a:stCxn id="191" idx="2"/>
              <a:endCxn id="176" idx="0"/>
            </p:cNvCxnSpPr>
            <p:nvPr/>
          </p:nvCxnSpPr>
          <p:spPr>
            <a:xfrm flipH="1">
              <a:off x="6810771" y="4119774"/>
              <a:ext cx="283135" cy="25112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Straight Connector 185">
              <a:extLst>
                <a:ext uri="{FF2B5EF4-FFF2-40B4-BE49-F238E27FC236}">
                  <a16:creationId xmlns:a16="http://schemas.microsoft.com/office/drawing/2014/main" id="{85A11A5E-D371-944B-8921-3AB6A0D1DF97}"/>
                </a:ext>
              </a:extLst>
            </p:cNvPr>
            <p:cNvCxnSpPr>
              <a:cxnSpLocks/>
              <a:stCxn id="172" idx="0"/>
              <a:endCxn id="199" idx="2"/>
            </p:cNvCxnSpPr>
            <p:nvPr/>
          </p:nvCxnSpPr>
          <p:spPr>
            <a:xfrm flipV="1">
              <a:off x="6785825" y="3081319"/>
              <a:ext cx="2232" cy="26263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87" name="Group 186">
              <a:extLst>
                <a:ext uri="{FF2B5EF4-FFF2-40B4-BE49-F238E27FC236}">
                  <a16:creationId xmlns:a16="http://schemas.microsoft.com/office/drawing/2014/main" id="{1279C48F-5CF5-9044-9957-491E757AC14F}"/>
                </a:ext>
              </a:extLst>
            </p:cNvPr>
            <p:cNvGrpSpPr/>
            <p:nvPr/>
          </p:nvGrpSpPr>
          <p:grpSpPr>
            <a:xfrm>
              <a:off x="6669977" y="2891240"/>
              <a:ext cx="490293" cy="353996"/>
              <a:chOff x="6669977" y="2891240"/>
              <a:chExt cx="490293" cy="353996"/>
            </a:xfrm>
          </p:grpSpPr>
          <p:sp>
            <p:nvSpPr>
              <p:cNvPr id="198" name="Rectangle 197">
                <a:extLst>
                  <a:ext uri="{FF2B5EF4-FFF2-40B4-BE49-F238E27FC236}">
                    <a16:creationId xmlns:a16="http://schemas.microsoft.com/office/drawing/2014/main" id="{C9B347E7-F9CF-A34F-BF6A-2F72333C8A5C}"/>
                  </a:ext>
                </a:extLst>
              </p:cNvPr>
              <p:cNvSpPr/>
              <p:nvPr/>
            </p:nvSpPr>
            <p:spPr>
              <a:xfrm>
                <a:off x="6669977" y="2891240"/>
                <a:ext cx="144000" cy="144000"/>
              </a:xfrm>
              <a:prstGeom prst="rect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 dirty="0"/>
              </a:p>
            </p:txBody>
          </p:sp>
          <p:sp>
            <p:nvSpPr>
              <p:cNvPr id="199" name="Rectangle 198">
                <a:extLst>
                  <a:ext uri="{FF2B5EF4-FFF2-40B4-BE49-F238E27FC236}">
                    <a16:creationId xmlns:a16="http://schemas.microsoft.com/office/drawing/2014/main" id="{9FF626A7-3CD2-844C-B3A8-175BCC329B60}"/>
                  </a:ext>
                </a:extLst>
              </p:cNvPr>
              <p:cNvSpPr/>
              <p:nvPr/>
            </p:nvSpPr>
            <p:spPr>
              <a:xfrm>
                <a:off x="6716057" y="2937320"/>
                <a:ext cx="144000" cy="144000"/>
              </a:xfrm>
              <a:prstGeom prst="rect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 dirty="0"/>
              </a:p>
            </p:txBody>
          </p:sp>
          <p:sp>
            <p:nvSpPr>
              <p:cNvPr id="200" name="Rectangle 199">
                <a:extLst>
                  <a:ext uri="{FF2B5EF4-FFF2-40B4-BE49-F238E27FC236}">
                    <a16:creationId xmlns:a16="http://schemas.microsoft.com/office/drawing/2014/main" id="{A678E63A-E6A9-D146-8984-23114A792B28}"/>
                  </a:ext>
                </a:extLst>
              </p:cNvPr>
              <p:cNvSpPr/>
              <p:nvPr/>
            </p:nvSpPr>
            <p:spPr>
              <a:xfrm>
                <a:off x="6762137" y="2983400"/>
                <a:ext cx="144000" cy="144000"/>
              </a:xfrm>
              <a:prstGeom prst="rect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01" name="TextBox 200">
                    <a:extLst>
                      <a:ext uri="{FF2B5EF4-FFF2-40B4-BE49-F238E27FC236}">
                        <a16:creationId xmlns:a16="http://schemas.microsoft.com/office/drawing/2014/main" id="{3119C3BC-5D10-674A-822F-7B75CB9D82F7}"/>
                      </a:ext>
                    </a:extLst>
                  </p:cNvPr>
                  <p:cNvSpPr txBox="1"/>
                  <p:nvPr/>
                </p:nvSpPr>
                <p:spPr>
                  <a:xfrm>
                    <a:off x="6903780" y="3007609"/>
                    <a:ext cx="256490" cy="237627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GB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1400" b="0" i="1" smtClean="0"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en-GB" sz="1400" b="0" i="1" smtClean="0">
                                  <a:latin typeface="Cambria Math" charset="0"/>
                                </a:rPr>
                                <m:t>1</m:t>
                              </m:r>
                            </m:sub>
                          </m:sSub>
                        </m:oMath>
                      </m:oMathPara>
                    </a14:m>
                    <a:endParaRPr lang="en-GB" sz="1400" dirty="0"/>
                  </a:p>
                </p:txBody>
              </p:sp>
            </mc:Choice>
            <mc:Fallback xmlns="">
              <p:sp>
                <p:nvSpPr>
                  <p:cNvPr id="201" name="TextBox 200">
                    <a:extLst>
                      <a:ext uri="{FF2B5EF4-FFF2-40B4-BE49-F238E27FC236}">
                        <a16:creationId xmlns:a16="http://schemas.microsoft.com/office/drawing/2014/main" id="{3119C3BC-5D10-674A-822F-7B75CB9D82F7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903780" y="3007609"/>
                    <a:ext cx="256490" cy="237627"/>
                  </a:xfrm>
                  <a:prstGeom prst="rect">
                    <a:avLst/>
                  </a:prstGeom>
                  <a:blipFill>
                    <a:blip r:embed="rId36"/>
                    <a:stretch>
                      <a:fillRect l="-22222" b="-40000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188" name="Group 187">
              <a:extLst>
                <a:ext uri="{FF2B5EF4-FFF2-40B4-BE49-F238E27FC236}">
                  <a16:creationId xmlns:a16="http://schemas.microsoft.com/office/drawing/2014/main" id="{CA313ED6-26A2-7B47-97E0-4FA65045F1DF}"/>
                </a:ext>
              </a:extLst>
            </p:cNvPr>
            <p:cNvGrpSpPr/>
            <p:nvPr/>
          </p:nvGrpSpPr>
          <p:grpSpPr>
            <a:xfrm>
              <a:off x="6191042" y="3935548"/>
              <a:ext cx="425774" cy="352887"/>
              <a:chOff x="6191042" y="3935548"/>
              <a:chExt cx="425774" cy="352887"/>
            </a:xfrm>
          </p:grpSpPr>
          <p:sp>
            <p:nvSpPr>
              <p:cNvPr id="194" name="Rectangle 193">
                <a:extLst>
                  <a:ext uri="{FF2B5EF4-FFF2-40B4-BE49-F238E27FC236}">
                    <a16:creationId xmlns:a16="http://schemas.microsoft.com/office/drawing/2014/main" id="{DCD8CB4E-8D89-824C-BFD3-07D53347360F}"/>
                  </a:ext>
                </a:extLst>
              </p:cNvPr>
              <p:cNvSpPr/>
              <p:nvPr/>
            </p:nvSpPr>
            <p:spPr>
              <a:xfrm>
                <a:off x="6380656" y="3935548"/>
                <a:ext cx="144000" cy="144000"/>
              </a:xfrm>
              <a:prstGeom prst="rect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 dirty="0"/>
              </a:p>
            </p:txBody>
          </p:sp>
          <p:sp>
            <p:nvSpPr>
              <p:cNvPr id="195" name="Rectangle 194">
                <a:extLst>
                  <a:ext uri="{FF2B5EF4-FFF2-40B4-BE49-F238E27FC236}">
                    <a16:creationId xmlns:a16="http://schemas.microsoft.com/office/drawing/2014/main" id="{962D27B3-03E7-FD4F-8826-1258A5FF4DC5}"/>
                  </a:ext>
                </a:extLst>
              </p:cNvPr>
              <p:cNvSpPr/>
              <p:nvPr/>
            </p:nvSpPr>
            <p:spPr>
              <a:xfrm>
                <a:off x="6426736" y="3981628"/>
                <a:ext cx="144000" cy="144000"/>
              </a:xfrm>
              <a:prstGeom prst="rect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 dirty="0"/>
              </a:p>
            </p:txBody>
          </p:sp>
          <p:sp>
            <p:nvSpPr>
              <p:cNvPr id="196" name="Rectangle 195">
                <a:extLst>
                  <a:ext uri="{FF2B5EF4-FFF2-40B4-BE49-F238E27FC236}">
                    <a16:creationId xmlns:a16="http://schemas.microsoft.com/office/drawing/2014/main" id="{D6E0A7AA-08D1-3447-BF3D-E94F0CC28A6A}"/>
                  </a:ext>
                </a:extLst>
              </p:cNvPr>
              <p:cNvSpPr/>
              <p:nvPr/>
            </p:nvSpPr>
            <p:spPr>
              <a:xfrm>
                <a:off x="6472816" y="4027708"/>
                <a:ext cx="144000" cy="144000"/>
              </a:xfrm>
              <a:prstGeom prst="rect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97" name="TextBox 196">
                    <a:extLst>
                      <a:ext uri="{FF2B5EF4-FFF2-40B4-BE49-F238E27FC236}">
                        <a16:creationId xmlns:a16="http://schemas.microsoft.com/office/drawing/2014/main" id="{96DB89CF-69D7-8A48-AC3B-B0B40E692F82}"/>
                      </a:ext>
                    </a:extLst>
                  </p:cNvPr>
                  <p:cNvSpPr txBox="1"/>
                  <p:nvPr/>
                </p:nvSpPr>
                <p:spPr>
                  <a:xfrm>
                    <a:off x="6191042" y="4050809"/>
                    <a:ext cx="261280" cy="237626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GB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1400" b="0" i="1" smtClean="0"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en-GB" sz="1400" b="0" i="1" smtClean="0">
                                  <a:latin typeface="Cambria Math" charset="0"/>
                                </a:rPr>
                                <m:t>2</m:t>
                              </m:r>
                            </m:sub>
                          </m:sSub>
                        </m:oMath>
                      </m:oMathPara>
                    </a14:m>
                    <a:endParaRPr lang="en-GB" sz="1400" dirty="0"/>
                  </a:p>
                </p:txBody>
              </p:sp>
            </mc:Choice>
            <mc:Fallback xmlns="">
              <p:sp>
                <p:nvSpPr>
                  <p:cNvPr id="197" name="TextBox 196">
                    <a:extLst>
                      <a:ext uri="{FF2B5EF4-FFF2-40B4-BE49-F238E27FC236}">
                        <a16:creationId xmlns:a16="http://schemas.microsoft.com/office/drawing/2014/main" id="{96DB89CF-69D7-8A48-AC3B-B0B40E692F82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191042" y="4050809"/>
                    <a:ext cx="261280" cy="237626"/>
                  </a:xfrm>
                  <a:prstGeom prst="rect">
                    <a:avLst/>
                  </a:prstGeom>
                  <a:blipFill>
                    <a:blip r:embed="rId37"/>
                    <a:stretch>
                      <a:fillRect l="-22222" r="-5556" b="-29412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189" name="Group 188">
              <a:extLst>
                <a:ext uri="{FF2B5EF4-FFF2-40B4-BE49-F238E27FC236}">
                  <a16:creationId xmlns:a16="http://schemas.microsoft.com/office/drawing/2014/main" id="{0E2C9826-C621-CD4B-93A5-282F5AE9BB82}"/>
                </a:ext>
              </a:extLst>
            </p:cNvPr>
            <p:cNvGrpSpPr/>
            <p:nvPr/>
          </p:nvGrpSpPr>
          <p:grpSpPr>
            <a:xfrm>
              <a:off x="6975826" y="3929695"/>
              <a:ext cx="483903" cy="358485"/>
              <a:chOff x="6975826" y="3929695"/>
              <a:chExt cx="483903" cy="358485"/>
            </a:xfrm>
          </p:grpSpPr>
          <p:sp>
            <p:nvSpPr>
              <p:cNvPr id="190" name="Rectangle 189">
                <a:extLst>
                  <a:ext uri="{FF2B5EF4-FFF2-40B4-BE49-F238E27FC236}">
                    <a16:creationId xmlns:a16="http://schemas.microsoft.com/office/drawing/2014/main" id="{3A96E976-DE07-1645-86CF-DB060B3AAFA2}"/>
                  </a:ext>
                </a:extLst>
              </p:cNvPr>
              <p:cNvSpPr/>
              <p:nvPr/>
            </p:nvSpPr>
            <p:spPr>
              <a:xfrm>
                <a:off x="6975826" y="3929695"/>
                <a:ext cx="144000" cy="144000"/>
              </a:xfrm>
              <a:prstGeom prst="rect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 dirty="0"/>
              </a:p>
            </p:txBody>
          </p:sp>
          <p:sp>
            <p:nvSpPr>
              <p:cNvPr id="191" name="Rectangle 190">
                <a:extLst>
                  <a:ext uri="{FF2B5EF4-FFF2-40B4-BE49-F238E27FC236}">
                    <a16:creationId xmlns:a16="http://schemas.microsoft.com/office/drawing/2014/main" id="{C35FC4B8-3FC7-354F-9418-E301E2A5557D}"/>
                  </a:ext>
                </a:extLst>
              </p:cNvPr>
              <p:cNvSpPr/>
              <p:nvPr/>
            </p:nvSpPr>
            <p:spPr>
              <a:xfrm>
                <a:off x="7021906" y="3975775"/>
                <a:ext cx="144000" cy="144000"/>
              </a:xfrm>
              <a:prstGeom prst="rect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 dirty="0"/>
              </a:p>
            </p:txBody>
          </p:sp>
          <p:sp>
            <p:nvSpPr>
              <p:cNvPr id="192" name="Rectangle 191">
                <a:extLst>
                  <a:ext uri="{FF2B5EF4-FFF2-40B4-BE49-F238E27FC236}">
                    <a16:creationId xmlns:a16="http://schemas.microsoft.com/office/drawing/2014/main" id="{47777272-C24C-AC40-A546-43AB2757C2E0}"/>
                  </a:ext>
                </a:extLst>
              </p:cNvPr>
              <p:cNvSpPr/>
              <p:nvPr/>
            </p:nvSpPr>
            <p:spPr>
              <a:xfrm>
                <a:off x="7067986" y="4021855"/>
                <a:ext cx="144000" cy="144000"/>
              </a:xfrm>
              <a:prstGeom prst="rect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93" name="TextBox 192">
                    <a:extLst>
                      <a:ext uri="{FF2B5EF4-FFF2-40B4-BE49-F238E27FC236}">
                        <a16:creationId xmlns:a16="http://schemas.microsoft.com/office/drawing/2014/main" id="{27117B4D-998F-6540-8F3D-EE3135F604D6}"/>
                      </a:ext>
                    </a:extLst>
                  </p:cNvPr>
                  <p:cNvSpPr txBox="1"/>
                  <p:nvPr/>
                </p:nvSpPr>
                <p:spPr>
                  <a:xfrm>
                    <a:off x="7198449" y="4050553"/>
                    <a:ext cx="261280" cy="237627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GB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1400" b="0" i="1" smtClean="0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en-GB" sz="1400" b="0" i="1" smtClean="0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3</m:t>
                              </m:r>
                            </m:sub>
                          </m:sSub>
                        </m:oMath>
                      </m:oMathPara>
                    </a14:m>
                    <a:endParaRPr lang="en-GB" sz="1400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93" name="TextBox 192">
                    <a:extLst>
                      <a:ext uri="{FF2B5EF4-FFF2-40B4-BE49-F238E27FC236}">
                        <a16:creationId xmlns:a16="http://schemas.microsoft.com/office/drawing/2014/main" id="{27117B4D-998F-6540-8F3D-EE3135F604D6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198449" y="4050553"/>
                    <a:ext cx="261280" cy="237627"/>
                  </a:xfrm>
                  <a:prstGeom prst="rect">
                    <a:avLst/>
                  </a:prstGeom>
                  <a:blipFill>
                    <a:blip r:embed="rId38"/>
                    <a:stretch>
                      <a:fillRect l="-15789" r="-5263" b="-29412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72362EA5-C6F6-634D-B2D7-DA8A6F13A9B3}"/>
              </a:ext>
            </a:extLst>
          </p:cNvPr>
          <p:cNvCxnSpPr>
            <a:cxnSpLocks/>
            <a:endCxn id="3" idx="2"/>
          </p:cNvCxnSpPr>
          <p:nvPr/>
        </p:nvCxnSpPr>
        <p:spPr>
          <a:xfrm>
            <a:off x="2926080" y="3551403"/>
            <a:ext cx="1428943" cy="1537966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Oval 2">
            <a:extLst>
              <a:ext uri="{FF2B5EF4-FFF2-40B4-BE49-F238E27FC236}">
                <a16:creationId xmlns:a16="http://schemas.microsoft.com/office/drawing/2014/main" id="{378501F7-EA0F-C54A-A811-C916E5700703}"/>
              </a:ext>
            </a:extLst>
          </p:cNvPr>
          <p:cNvSpPr/>
          <p:nvPr/>
        </p:nvSpPr>
        <p:spPr>
          <a:xfrm>
            <a:off x="4355023" y="4676203"/>
            <a:ext cx="1700279" cy="826332"/>
          </a:xfrm>
          <a:prstGeom prst="ellipse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91618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50" grpId="0"/>
      <p:bldP spid="53" grpId="0"/>
      <p:bldP spid="60" grpId="0"/>
      <p:bldP spid="96" grpId="0"/>
      <p:bldP spid="97" grpId="0"/>
      <p:bldP spid="98" grpId="0"/>
      <p:bldP spid="99" grpId="0"/>
      <p:bldP spid="100" grpId="0"/>
      <p:bldP spid="101" grpId="0"/>
      <p:bldP spid="111" grpId="0"/>
      <p:bldP spid="112" grpId="0"/>
      <p:bldP spid="113" grpId="0"/>
      <p:bldP spid="160" grpId="0"/>
      <p:bldP spid="161" grpId="0"/>
      <p:bldP spid="162" grpId="0"/>
      <p:bldP spid="163" grpId="0"/>
      <p:bldP spid="164" grpId="0"/>
      <p:bldP spid="165" grpId="0"/>
      <p:bldP spid="166" grpId="0"/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3AE380-1218-D545-9672-6D8A6EECB1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Preconditions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5C90340-5946-5A43-9A77-684B5489047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GB" dirty="0"/>
                  <a:t>For summing out PRV </a:t>
                </a:r>
                <a14:m>
                  <m:oMath xmlns:m="http://schemas.openxmlformats.org/officeDocument/2006/math">
                    <m:r>
                      <a:rPr lang="en-GB" i="1" dirty="0" smtClean="0"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en-GB" dirty="0"/>
                  <a:t> in parfactor </a:t>
                </a:r>
                <a:br>
                  <a:rPr lang="de-DE" b="0" i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</a:b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𝑔</m:t>
                    </m:r>
                    <m:r>
                      <a:rPr lang="de-DE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GB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ctrlP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𝒜</m:t>
                            </m:r>
                          </m:e>
                        </m:d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|</m:t>
                        </m:r>
                        <m:d>
                          <m:dPr>
                            <m:ctrlP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𝒳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de-DE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𝐶</m:t>
                                </m:r>
                              </m:e>
                              <m:sub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𝒳</m:t>
                                </m:r>
                              </m:sub>
                            </m:sSub>
                          </m:e>
                        </m:d>
                      </m:sub>
                    </m:sSub>
                  </m:oMath>
                </a14:m>
                <a:endParaRPr lang="en-GB" dirty="0"/>
              </a:p>
              <a:p>
                <a:pPr marL="514350" indent="-514350">
                  <a:buFont typeface="+mj-lt"/>
                  <a:buAutoNum type="arabicPeriod" startAt="2"/>
                </a:pPr>
                <a:r>
                  <a:rPr lang="en-GB" dirty="0"/>
                  <a:t>PRV </a:t>
                </a:r>
                <a14:m>
                  <m:oMath xmlns:m="http://schemas.openxmlformats.org/officeDocument/2006/math">
                    <m:r>
                      <a:rPr lang="en-GB" i="1" dirty="0"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en-GB" dirty="0"/>
                  <a:t> contains all logvars that are not singleton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𝒳</m:t>
                        </m:r>
                      </m:sub>
                    </m:sSub>
                  </m:oMath>
                </a14:m>
                <a:r>
                  <a:rPr lang="en-GB" dirty="0"/>
                  <a:t>, i.e.,</a:t>
                </a:r>
                <a:endParaRPr lang="de-DE" b="0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∀</m:t>
                      </m:r>
                      <m:r>
                        <a:rPr lang="de-DE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𝑋</m:t>
                      </m:r>
                      <m:r>
                        <a:rPr lang="de-DE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</m:t>
                      </m:r>
                      <m:d>
                        <m:dPr>
                          <m:begChr m:val="{"/>
                          <m:endChr m:val="}"/>
                          <m:ctrlP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𝑋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| </m:t>
                          </m:r>
                          <m:d>
                            <m:dPr>
                              <m:begChr m:val="|"/>
                              <m:endChr m:val="|"/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de-DE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𝜋</m:t>
                                  </m:r>
                                </m:e>
                                <m:sub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𝑋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de-DE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de-DE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𝐶</m:t>
                                      </m:r>
                                    </m:e>
                                    <m:sub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𝒳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&gt;1</m:t>
                          </m:r>
                        </m:e>
                      </m:d>
                      <m:r>
                        <a:rPr lang="de-DE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:</m:t>
                      </m:r>
                    </m:oMath>
                  </m:oMathPara>
                </a14:m>
                <a:endParaRPr lang="de-DE" b="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𝑋</m:t>
                      </m:r>
                      <m:r>
                        <a:rPr lang="de-DE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</m:t>
                      </m:r>
                      <m:r>
                        <a:rPr lang="de-DE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𝑙𝑣</m:t>
                      </m:r>
                      <m:d>
                        <m:dPr>
                          <m:ctrlP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</m:e>
                      </m:d>
                    </m:oMath>
                  </m:oMathPara>
                </a14:m>
                <a:endParaRPr lang="en-GB" dirty="0"/>
              </a:p>
              <a:p>
                <a:pPr lvl="1"/>
                <a:r>
                  <a:rPr lang="en-GB" dirty="0"/>
                  <a:t>If singleton: could ground logvar and remove it from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𝑔</m:t>
                    </m:r>
                  </m:oMath>
                </a14:m>
                <a:endParaRPr lang="en-GB" dirty="0"/>
              </a:p>
              <a:p>
                <a:pPr lvl="1"/>
                <a:r>
                  <a:rPr lang="en-GB" dirty="0"/>
                  <a:t>If not the case, </a:t>
                </a:r>
              </a:p>
              <a:p>
                <a:pPr lvl="2"/>
                <a:r>
                  <a:rPr lang="en-GB" dirty="0"/>
                  <a:t>Ground those logvars</a:t>
                </a:r>
              </a:p>
              <a:p>
                <a:pPr lvl="2"/>
                <a:r>
                  <a:rPr lang="en-GB" dirty="0"/>
                  <a:t>Choose other PRV to eliminate</a:t>
                </a:r>
              </a:p>
              <a:p>
                <a:pPr lvl="1"/>
                <a:r>
                  <a:rPr lang="en-GB" dirty="0"/>
                  <a:t>E.g., in example</a:t>
                </a:r>
              </a:p>
              <a:p>
                <a:pPr lvl="2"/>
                <a:r>
                  <a:rPr lang="en-GB" dirty="0"/>
                  <a:t>Eliminate </a:t>
                </a:r>
                <a14:m>
                  <m:oMath xmlns:m="http://schemas.openxmlformats.org/officeDocument/2006/math">
                    <m:r>
                      <a:rPr lang="en-GB" i="1" dirty="0" smtClean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de-DE" b="0" i="1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de-DE" b="0" i="1" dirty="0" smtClean="0">
                        <a:latin typeface="Cambria Math" panose="02040503050406030204" pitchFamily="18" charset="0"/>
                      </a:rPr>
                      <m:t>𝑆𝑖𝑐𝑘</m:t>
                    </m:r>
                    <m:d>
                      <m:dPr>
                        <m:ctrlPr>
                          <a:rPr lang="de-DE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</m:d>
                  </m:oMath>
                </a14:m>
                <a:r>
                  <a:rPr lang="de-DE" b="0" dirty="0"/>
                  <a:t> first</a:t>
                </a:r>
              </a:p>
              <a:p>
                <a:pPr lvl="1"/>
                <a:endParaRPr lang="en-GB" dirty="0"/>
              </a:p>
              <a:p>
                <a:pPr lvl="1"/>
                <a:endParaRPr lang="en-GB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5C90340-5946-5A43-9A77-684B5489047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608" t="-176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DFD430-04C9-E84C-81B3-B54C1C082C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12</a:t>
            </a:fld>
            <a:endParaRPr lang="en-GB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F18A80F4-9A49-EF4F-A19D-77525FB93E35}"/>
              </a:ext>
            </a:extLst>
          </p:cNvPr>
          <p:cNvGrpSpPr/>
          <p:nvPr/>
        </p:nvGrpSpPr>
        <p:grpSpPr>
          <a:xfrm>
            <a:off x="6242186" y="4474423"/>
            <a:ext cx="1120628" cy="1590638"/>
            <a:chOff x="6254283" y="3256865"/>
            <a:chExt cx="1120628" cy="159063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AFA81923-AE37-904F-BCF7-37AE5CF4B1F0}"/>
                    </a:ext>
                  </a:extLst>
                </p:cNvPr>
                <p:cNvSpPr txBox="1"/>
                <p:nvPr/>
              </p:nvSpPr>
              <p:spPr>
                <a:xfrm>
                  <a:off x="6492995" y="3256865"/>
                  <a:ext cx="648000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de-DE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𝐸𝑝𝑖𝑑</m:t>
                        </m:r>
                      </m:oMath>
                    </m:oMathPara>
                  </a14:m>
                  <a:endParaRPr lang="en-GB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AFA81923-AE37-904F-BCF7-37AE5CF4B1F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492995" y="3256865"/>
                  <a:ext cx="648000" cy="389513"/>
                </a:xfrm>
                <a:prstGeom prst="ellipse">
                  <a:avLst/>
                </a:prstGeom>
                <a:blipFill>
                  <a:blip r:embed="rId3"/>
                  <a:stretch>
                    <a:fillRect l="-1887" r="-3774" b="-6061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407EFD72-695C-DC44-B4DA-BE4686C9FB8F}"/>
                    </a:ext>
                  </a:extLst>
                </p:cNvPr>
                <p:cNvSpPr txBox="1"/>
                <p:nvPr/>
              </p:nvSpPr>
              <p:spPr>
                <a:xfrm>
                  <a:off x="6254283" y="4457990"/>
                  <a:ext cx="1120628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solidFill>
                              <a:schemeClr val="accent1"/>
                            </a:solidFill>
                            <a:latin typeface="Cambria Math" charset="0"/>
                          </a:rPr>
                          <m:t>𝑆𝑖𝑐𝑘</m:t>
                        </m:r>
                        <m:r>
                          <a:rPr lang="de-DE" b="0" i="1" smtClean="0">
                            <a:solidFill>
                              <a:schemeClr val="accent1"/>
                            </a:solidFill>
                            <a:latin typeface="Cambria Math" charset="0"/>
                          </a:rPr>
                          <m:t>(</m:t>
                        </m:r>
                        <m:r>
                          <a:rPr lang="de-DE" b="0" i="1" smtClean="0">
                            <a:solidFill>
                              <a:schemeClr val="accent1"/>
                            </a:solidFill>
                            <a:latin typeface="Cambria Math" charset="0"/>
                          </a:rPr>
                          <m:t>𝑋</m:t>
                        </m:r>
                        <m:r>
                          <a:rPr lang="de-DE" b="0" i="1" smtClean="0">
                            <a:solidFill>
                              <a:schemeClr val="accent1"/>
                            </a:solidFill>
                            <a:latin typeface="Cambria Math" charset="0"/>
                          </a:rPr>
                          <m:t>)</m:t>
                        </m:r>
                      </m:oMath>
                    </m:oMathPara>
                  </a14:m>
                  <a:endParaRPr lang="en-GB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92" name="TextBox 91">
                  <a:extLst>
                    <a:ext uri="{FF2B5EF4-FFF2-40B4-BE49-F238E27FC236}">
                      <a16:creationId xmlns:a16="http://schemas.microsoft.com/office/drawing/2014/main" id="{B2C32A5F-6287-9241-B4A3-17A34C41191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254283" y="4457990"/>
                  <a:ext cx="1120628" cy="389513"/>
                </a:xfrm>
                <a:prstGeom prst="ellipse">
                  <a:avLst/>
                </a:prstGeom>
                <a:blipFill>
                  <a:blip r:embed="rId9"/>
                  <a:stretch>
                    <a:fillRect b="-6061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9E61156C-52C0-7943-960A-A60567DEBFD8}"/>
                </a:ext>
              </a:extLst>
            </p:cNvPr>
            <p:cNvCxnSpPr>
              <a:cxnSpLocks/>
              <a:stCxn id="12" idx="0"/>
              <a:endCxn id="6" idx="4"/>
            </p:cNvCxnSpPr>
            <p:nvPr/>
          </p:nvCxnSpPr>
          <p:spPr>
            <a:xfrm flipV="1">
              <a:off x="6815655" y="3646378"/>
              <a:ext cx="1340" cy="33525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FB0C0765-D13F-1B4B-96C2-85615C154306}"/>
                </a:ext>
              </a:extLst>
            </p:cNvPr>
            <p:cNvCxnSpPr>
              <a:cxnSpLocks/>
              <a:stCxn id="12" idx="2"/>
              <a:endCxn id="7" idx="0"/>
            </p:cNvCxnSpPr>
            <p:nvPr/>
          </p:nvCxnSpPr>
          <p:spPr>
            <a:xfrm flipH="1">
              <a:off x="6814597" y="4125628"/>
              <a:ext cx="1058" cy="33236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625E7334-846D-C449-889D-C75DD1D870B4}"/>
                </a:ext>
              </a:extLst>
            </p:cNvPr>
            <p:cNvGrpSpPr/>
            <p:nvPr/>
          </p:nvGrpSpPr>
          <p:grpSpPr>
            <a:xfrm>
              <a:off x="6519796" y="3935548"/>
              <a:ext cx="413939" cy="357698"/>
              <a:chOff x="6519796" y="3935548"/>
              <a:chExt cx="413939" cy="357698"/>
            </a:xfrm>
          </p:grpSpPr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04F42283-2191-D24E-BBAE-38727D1D924D}"/>
                  </a:ext>
                </a:extLst>
              </p:cNvPr>
              <p:cNvSpPr/>
              <p:nvPr/>
            </p:nvSpPr>
            <p:spPr>
              <a:xfrm>
                <a:off x="6697575" y="3935548"/>
                <a:ext cx="144000" cy="144000"/>
              </a:xfrm>
              <a:prstGeom prst="rect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accent1"/>
                  </a:solidFill>
                </a:endParaRPr>
              </a:p>
            </p:txBody>
          </p: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31A25D70-541C-3140-9B20-D4CA51E12A97}"/>
                  </a:ext>
                </a:extLst>
              </p:cNvPr>
              <p:cNvSpPr/>
              <p:nvPr/>
            </p:nvSpPr>
            <p:spPr>
              <a:xfrm>
                <a:off x="6743655" y="3981628"/>
                <a:ext cx="144000" cy="144000"/>
              </a:xfrm>
              <a:prstGeom prst="rect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accent1"/>
                  </a:solidFill>
                </a:endParaRPr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26C2747A-65DD-0E4C-A373-2D99426D4B69}"/>
                  </a:ext>
                </a:extLst>
              </p:cNvPr>
              <p:cNvSpPr/>
              <p:nvPr/>
            </p:nvSpPr>
            <p:spPr>
              <a:xfrm>
                <a:off x="6789735" y="4027708"/>
                <a:ext cx="144000" cy="144000"/>
              </a:xfrm>
              <a:prstGeom prst="rect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accent1"/>
                  </a:solidFill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4" name="TextBox 13">
                    <a:extLst>
                      <a:ext uri="{FF2B5EF4-FFF2-40B4-BE49-F238E27FC236}">
                        <a16:creationId xmlns:a16="http://schemas.microsoft.com/office/drawing/2014/main" id="{E063AB24-E890-6441-B747-96E58E082232}"/>
                      </a:ext>
                    </a:extLst>
                  </p:cNvPr>
                  <p:cNvSpPr txBox="1"/>
                  <p:nvPr/>
                </p:nvSpPr>
                <p:spPr>
                  <a:xfrm>
                    <a:off x="6519796" y="4016247"/>
                    <a:ext cx="214931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oMath>
                      </m:oMathPara>
                    </a14:m>
                    <a:endParaRPr lang="en-GB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4" name="TextBox 13">
                    <a:extLst>
                      <a:ext uri="{FF2B5EF4-FFF2-40B4-BE49-F238E27FC236}">
                        <a16:creationId xmlns:a16="http://schemas.microsoft.com/office/drawing/2014/main" id="{E063AB24-E890-6441-B747-96E58E082232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519796" y="4016247"/>
                    <a:ext cx="214931" cy="276999"/>
                  </a:xfrm>
                  <a:prstGeom prst="rect">
                    <a:avLst/>
                  </a:prstGeom>
                  <a:blipFill>
                    <a:blip r:embed="rId10"/>
                    <a:stretch>
                      <a:fillRect l="-27778" r="-33333" b="-30435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F002DC56-CF08-904D-8BE3-BF33463BB0FB}"/>
              </a:ext>
            </a:extLst>
          </p:cNvPr>
          <p:cNvSpPr txBox="1"/>
          <p:nvPr/>
        </p:nvSpPr>
        <p:spPr>
          <a:xfrm>
            <a:off x="4248635" y="4151257"/>
            <a:ext cx="1935891" cy="646331"/>
          </a:xfrm>
          <a:prstGeom prst="rect">
            <a:avLst/>
          </a:prstGeom>
          <a:solidFill>
            <a:srgbClr val="C0000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dirty="0"/>
              <a:t>Avoid grounding! (Only a last resort)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A23719B-D86B-C14D-AB4D-A305712B5E21}"/>
              </a:ext>
            </a:extLst>
          </p:cNvPr>
          <p:cNvCxnSpPr>
            <a:cxnSpLocks/>
          </p:cNvCxnSpPr>
          <p:nvPr/>
        </p:nvCxnSpPr>
        <p:spPr>
          <a:xfrm>
            <a:off x="1859258" y="4575166"/>
            <a:ext cx="2185520" cy="161591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6772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D6EDD7-AE32-214C-A176-99F4E18D0D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FO dtree: Bottom-up Interpretation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9D0592-3D4B-B84C-9D1F-1AEA4B35F4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120</a:t>
            </a:fld>
            <a:endParaRPr lang="en-GB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71E759C-4BFE-014F-8C0C-DE73214C99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1" y="1158241"/>
            <a:ext cx="4509284" cy="5103074"/>
          </a:xfrm>
        </p:spPr>
        <p:txBody>
          <a:bodyPr>
            <a:normAutofit fontScale="92500" lnSpcReduction="10000"/>
          </a:bodyPr>
          <a:lstStyle/>
          <a:p>
            <a:r>
              <a:rPr lang="en-GB" dirty="0"/>
              <a:t>If only lifted summing out and multiplication involved</a:t>
            </a:r>
          </a:p>
          <a:p>
            <a:pPr lvl="1"/>
            <a:r>
              <a:rPr lang="en-GB" dirty="0"/>
              <a:t>VE node</a:t>
            </a:r>
          </a:p>
          <a:p>
            <a:pPr lvl="2"/>
            <a:r>
              <a:rPr lang="en-GB" dirty="0"/>
              <a:t>(Multiplication), elimination</a:t>
            </a:r>
          </a:p>
          <a:p>
            <a:pPr lvl="1"/>
            <a:r>
              <a:rPr lang="en-GB" dirty="0"/>
              <a:t>DPG node</a:t>
            </a:r>
          </a:p>
          <a:p>
            <a:pPr lvl="2"/>
            <a:r>
              <a:rPr lang="en-GB" dirty="0"/>
              <a:t>Exponentiation</a:t>
            </a:r>
          </a:p>
          <a:p>
            <a:pPr lvl="1"/>
            <a:r>
              <a:rPr lang="en-GB" dirty="0" err="1"/>
              <a:t>Cutset</a:t>
            </a:r>
            <a:r>
              <a:rPr lang="en-GB" dirty="0"/>
              <a:t> and context interpretation as before</a:t>
            </a:r>
          </a:p>
          <a:p>
            <a:pPr lvl="2"/>
            <a:r>
              <a:rPr lang="en-GB" dirty="0" err="1">
                <a:solidFill>
                  <a:srgbClr val="C00000"/>
                </a:solidFill>
              </a:rPr>
              <a:t>Cutset</a:t>
            </a:r>
            <a:r>
              <a:rPr lang="en-GB" dirty="0">
                <a:solidFill>
                  <a:srgbClr val="C00000"/>
                </a:solidFill>
              </a:rPr>
              <a:t> of VE node:</a:t>
            </a:r>
            <a:br>
              <a:rPr lang="en-GB" dirty="0">
                <a:solidFill>
                  <a:srgbClr val="C00000"/>
                </a:solidFill>
              </a:rPr>
            </a:br>
            <a:r>
              <a:rPr lang="en-GB" dirty="0">
                <a:solidFill>
                  <a:srgbClr val="C00000"/>
                </a:solidFill>
              </a:rPr>
              <a:t>PRV summed out in representative summing out</a:t>
            </a:r>
          </a:p>
          <a:p>
            <a:pPr lvl="2"/>
            <a:r>
              <a:rPr lang="en-GB" dirty="0" err="1">
                <a:solidFill>
                  <a:srgbClr val="C00000"/>
                </a:solidFill>
              </a:rPr>
              <a:t>Cutset</a:t>
            </a:r>
            <a:r>
              <a:rPr lang="en-GB" dirty="0">
                <a:solidFill>
                  <a:srgbClr val="C00000"/>
                </a:solidFill>
              </a:rPr>
              <a:t> of parent DPG node:</a:t>
            </a:r>
            <a:br>
              <a:rPr lang="en-GB" dirty="0">
                <a:solidFill>
                  <a:srgbClr val="C00000"/>
                </a:solidFill>
              </a:rPr>
            </a:br>
            <a:r>
              <a:rPr lang="en-GB" dirty="0">
                <a:solidFill>
                  <a:srgbClr val="C00000"/>
                </a:solidFill>
              </a:rPr>
              <a:t>Empty as no PRV eliminated but result exponentiated for logvar of DPG node</a:t>
            </a:r>
          </a:p>
          <a:p>
            <a:pPr lvl="2"/>
            <a:r>
              <a:rPr lang="en-GB" dirty="0">
                <a:solidFill>
                  <a:schemeClr val="accent1"/>
                </a:solidFill>
              </a:rPr>
              <a:t>Context: all other PRVs involved at this point in operation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A2C4533-332C-B547-BD60-01BDBD6D4E85}"/>
              </a:ext>
            </a:extLst>
          </p:cNvPr>
          <p:cNvGrpSpPr/>
          <p:nvPr/>
        </p:nvGrpSpPr>
        <p:grpSpPr>
          <a:xfrm>
            <a:off x="5149236" y="2857020"/>
            <a:ext cx="3883305" cy="3571598"/>
            <a:chOff x="5114400" y="2870584"/>
            <a:chExt cx="3883305" cy="357159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Rectangle 31">
                  <a:extLst>
                    <a:ext uri="{FF2B5EF4-FFF2-40B4-BE49-F238E27FC236}">
                      <a16:creationId xmlns:a16="http://schemas.microsoft.com/office/drawing/2014/main" id="{1A46B976-F6D5-1B4F-A3B4-9891701BFDF5}"/>
                    </a:ext>
                  </a:extLst>
                </p:cNvPr>
                <p:cNvSpPr/>
                <p:nvPr/>
              </p:nvSpPr>
              <p:spPr>
                <a:xfrm>
                  <a:off x="7919257" y="6056545"/>
                  <a:ext cx="478080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32" name="Rectangle 31">
                  <a:extLst>
                    <a:ext uri="{FF2B5EF4-FFF2-40B4-BE49-F238E27FC236}">
                      <a16:creationId xmlns:a16="http://schemas.microsoft.com/office/drawing/2014/main" id="{1A46B976-F6D5-1B4F-A3B4-9891701BFDF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919257" y="6056545"/>
                  <a:ext cx="478080" cy="369332"/>
                </a:xfrm>
                <a:prstGeom prst="rect">
                  <a:avLst/>
                </a:prstGeom>
                <a:blipFill>
                  <a:blip r:embed="rId3"/>
                  <a:stretch>
                    <a:fillRect b="-6667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Rectangle 33">
                  <a:extLst>
                    <a:ext uri="{FF2B5EF4-FFF2-40B4-BE49-F238E27FC236}">
                      <a16:creationId xmlns:a16="http://schemas.microsoft.com/office/drawing/2014/main" id="{C6A394D7-813A-8E4D-93B7-3D0C8E255475}"/>
                    </a:ext>
                  </a:extLst>
                </p:cNvPr>
                <p:cNvSpPr/>
                <p:nvPr/>
              </p:nvSpPr>
              <p:spPr>
                <a:xfrm>
                  <a:off x="7142535" y="6072850"/>
                  <a:ext cx="478080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34" name="Rectangle 33">
                  <a:extLst>
                    <a:ext uri="{FF2B5EF4-FFF2-40B4-BE49-F238E27FC236}">
                      <a16:creationId xmlns:a16="http://schemas.microsoft.com/office/drawing/2014/main" id="{C6A394D7-813A-8E4D-93B7-3D0C8E25547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42535" y="6072850"/>
                  <a:ext cx="478080" cy="369332"/>
                </a:xfrm>
                <a:prstGeom prst="rect">
                  <a:avLst/>
                </a:prstGeom>
                <a:blipFill>
                  <a:blip r:embed="rId4"/>
                  <a:stretch>
                    <a:fillRect b="-6667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3B409653-9C32-D74A-872E-F5EC58DA9327}"/>
                </a:ext>
              </a:extLst>
            </p:cNvPr>
            <p:cNvCxnSpPr>
              <a:cxnSpLocks/>
              <a:endCxn id="140" idx="4"/>
            </p:cNvCxnSpPr>
            <p:nvPr/>
          </p:nvCxnSpPr>
          <p:spPr>
            <a:xfrm flipH="1" flipV="1">
              <a:off x="8158297" y="5732732"/>
              <a:ext cx="1282" cy="330630"/>
            </a:xfrm>
            <a:prstGeom prst="line">
              <a:avLst/>
            </a:prstGeom>
            <a:ln w="127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4F026F84-EB66-B34C-A382-20B419B58707}"/>
                </a:ext>
              </a:extLst>
            </p:cNvPr>
            <p:cNvCxnSpPr>
              <a:cxnSpLocks/>
              <a:stCxn id="34" idx="0"/>
              <a:endCxn id="143" idx="4"/>
            </p:cNvCxnSpPr>
            <p:nvPr/>
          </p:nvCxnSpPr>
          <p:spPr>
            <a:xfrm flipV="1">
              <a:off x="7381575" y="5738971"/>
              <a:ext cx="1022" cy="333879"/>
            </a:xfrm>
            <a:prstGeom prst="line">
              <a:avLst/>
            </a:prstGeom>
            <a:ln w="127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F9250322-4658-AD48-AB79-DB75AE2EDE22}"/>
                </a:ext>
              </a:extLst>
            </p:cNvPr>
            <p:cNvCxnSpPr>
              <a:cxnSpLocks/>
              <a:stCxn id="143" idx="0"/>
              <a:endCxn id="75" idx="4"/>
            </p:cNvCxnSpPr>
            <p:nvPr/>
          </p:nvCxnSpPr>
          <p:spPr>
            <a:xfrm flipV="1">
              <a:off x="7382597" y="5300554"/>
              <a:ext cx="0" cy="366417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90DA8368-83A4-7846-AB9C-E40121AA0C08}"/>
                </a:ext>
              </a:extLst>
            </p:cNvPr>
            <p:cNvCxnSpPr>
              <a:cxnSpLocks/>
              <a:stCxn id="75" idx="0"/>
              <a:endCxn id="135" idx="4"/>
            </p:cNvCxnSpPr>
            <p:nvPr/>
          </p:nvCxnSpPr>
          <p:spPr>
            <a:xfrm flipV="1">
              <a:off x="7382597" y="4520898"/>
              <a:ext cx="313650" cy="304252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90704BF4-0B0D-B646-9786-81621F786468}"/>
                </a:ext>
              </a:extLst>
            </p:cNvPr>
            <p:cNvCxnSpPr>
              <a:cxnSpLocks/>
              <a:stCxn id="104" idx="0"/>
              <a:endCxn id="149" idx="4"/>
            </p:cNvCxnSpPr>
            <p:nvPr/>
          </p:nvCxnSpPr>
          <p:spPr>
            <a:xfrm flipH="1" flipV="1">
              <a:off x="6885600" y="3121305"/>
              <a:ext cx="810647" cy="428649"/>
            </a:xfrm>
            <a:prstGeom prst="line">
              <a:avLst/>
            </a:prstGeom>
            <a:ln w="12700">
              <a:solidFill>
                <a:schemeClr val="tx1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7674C81E-AEA8-7345-B74E-A5A556C833B6}"/>
                </a:ext>
              </a:extLst>
            </p:cNvPr>
            <p:cNvCxnSpPr>
              <a:cxnSpLocks/>
              <a:stCxn id="128" idx="0"/>
              <a:endCxn id="149" idx="4"/>
            </p:cNvCxnSpPr>
            <p:nvPr/>
          </p:nvCxnSpPr>
          <p:spPr>
            <a:xfrm flipV="1">
              <a:off x="6172757" y="3121305"/>
              <a:ext cx="712843" cy="422999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6" name="Rectangle 45">
                  <a:extLst>
                    <a:ext uri="{FF2B5EF4-FFF2-40B4-BE49-F238E27FC236}">
                      <a16:creationId xmlns:a16="http://schemas.microsoft.com/office/drawing/2014/main" id="{6E6AFA18-8790-5F43-BF28-290EB24E3E14}"/>
                    </a:ext>
                  </a:extLst>
                </p:cNvPr>
                <p:cNvSpPr/>
                <p:nvPr/>
              </p:nvSpPr>
              <p:spPr>
                <a:xfrm>
                  <a:off x="6429403" y="5449780"/>
                  <a:ext cx="1014380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𝑇𝑟𝑒𝑎𝑡</m:t>
                        </m:r>
                        <m:d>
                          <m:dPr>
                            <m:ctrlPr>
                              <a:rPr lang="de-DE" sz="12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2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de-DE" sz="12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sz="12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</m:d>
                      </m:oMath>
                    </m:oMathPara>
                  </a14:m>
                  <a:endParaRPr lang="en-GB" sz="1200" dirty="0">
                    <a:solidFill>
                      <a:srgbClr val="C00000"/>
                    </a:solidFill>
                  </a:endParaRPr>
                </a:p>
              </p:txBody>
            </p:sp>
          </mc:Choice>
          <mc:Fallback xmlns="">
            <p:sp>
              <p:nvSpPr>
                <p:cNvPr id="46" name="Rectangle 45">
                  <a:extLst>
                    <a:ext uri="{FF2B5EF4-FFF2-40B4-BE49-F238E27FC236}">
                      <a16:creationId xmlns:a16="http://schemas.microsoft.com/office/drawing/2014/main" id="{6E6AFA18-8790-5F43-BF28-290EB24E3E1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429403" y="5449780"/>
                  <a:ext cx="1014380" cy="276999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0" name="Rectangle 49">
                  <a:extLst>
                    <a:ext uri="{FF2B5EF4-FFF2-40B4-BE49-F238E27FC236}">
                      <a16:creationId xmlns:a16="http://schemas.microsoft.com/office/drawing/2014/main" id="{9B7E9197-1349-6D47-B500-F3DFFEA479F5}"/>
                    </a:ext>
                  </a:extLst>
                </p:cNvPr>
                <p:cNvSpPr/>
                <p:nvPr/>
              </p:nvSpPr>
              <p:spPr>
                <a:xfrm>
                  <a:off x="6359540" y="2870584"/>
                  <a:ext cx="545406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𝐸𝑝𝑖𝑑</m:t>
                        </m:r>
                      </m:oMath>
                    </m:oMathPara>
                  </a14:m>
                  <a:endParaRPr lang="en-GB" sz="1200" dirty="0">
                    <a:solidFill>
                      <a:srgbClr val="C00000"/>
                    </a:solidFill>
                  </a:endParaRPr>
                </a:p>
              </p:txBody>
            </p:sp>
          </mc:Choice>
          <mc:Fallback xmlns="">
            <p:sp>
              <p:nvSpPr>
                <p:cNvPr id="50" name="Rectangle 49">
                  <a:extLst>
                    <a:ext uri="{FF2B5EF4-FFF2-40B4-BE49-F238E27FC236}">
                      <a16:creationId xmlns:a16="http://schemas.microsoft.com/office/drawing/2014/main" id="{9B7E9197-1349-6D47-B500-F3DFFEA479F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359540" y="2870584"/>
                  <a:ext cx="545406" cy="276999"/>
                </a:xfrm>
                <a:prstGeom prst="rect">
                  <a:avLst/>
                </a:prstGeom>
                <a:blipFill>
                  <a:blip r:embed="rId6"/>
                  <a:stretch>
                    <a:fillRect b="-4348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3" name="Rectangle 52">
                  <a:extLst>
                    <a:ext uri="{FF2B5EF4-FFF2-40B4-BE49-F238E27FC236}">
                      <a16:creationId xmlns:a16="http://schemas.microsoft.com/office/drawing/2014/main" id="{4D683F1B-B8DA-BA4C-848A-14F65C95289A}"/>
                    </a:ext>
                  </a:extLst>
                </p:cNvPr>
                <p:cNvSpPr/>
                <p:nvPr/>
              </p:nvSpPr>
              <p:spPr>
                <a:xfrm>
                  <a:off x="6701313" y="5654155"/>
                  <a:ext cx="722314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 smtClean="0">
                            <a:solidFill>
                              <a:schemeClr val="accent1"/>
                            </a:solidFill>
                            <a:latin typeface="Cambria Math" charset="0"/>
                          </a:rPr>
                          <m:t>𝑆𝑖𝑐𝑘</m:t>
                        </m:r>
                        <m:d>
                          <m:dPr>
                            <m:ctrlPr>
                              <a:rPr lang="de-DE" sz="12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2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oMath>
                    </m:oMathPara>
                  </a14:m>
                  <a:endParaRPr lang="de-DE" sz="1200" b="0" i="1" dirty="0">
                    <a:solidFill>
                      <a:schemeClr val="accent1"/>
                    </a:solidFill>
                    <a:latin typeface="Cambria Math" panose="02040503050406030204" pitchFamily="18" charset="0"/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>
                            <a:solidFill>
                              <a:schemeClr val="accent1"/>
                            </a:solidFill>
                            <a:latin typeface="Cambria Math" charset="0"/>
                          </a:rPr>
                          <m:t>𝐸𝑝𝑖𝑑</m:t>
                        </m:r>
                      </m:oMath>
                    </m:oMathPara>
                  </a14:m>
                  <a:endParaRPr lang="en-GB" sz="1200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53" name="Rectangle 52">
                  <a:extLst>
                    <a:ext uri="{FF2B5EF4-FFF2-40B4-BE49-F238E27FC236}">
                      <a16:creationId xmlns:a16="http://schemas.microsoft.com/office/drawing/2014/main" id="{4D683F1B-B8DA-BA4C-848A-14F65C95289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01313" y="5654155"/>
                  <a:ext cx="722314" cy="461665"/>
                </a:xfrm>
                <a:prstGeom prst="rect">
                  <a:avLst/>
                </a:prstGeom>
                <a:blipFill>
                  <a:blip r:embed="rId7"/>
                  <a:stretch>
                    <a:fillRect b="-5556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0" name="Rectangle 59">
                  <a:extLst>
                    <a:ext uri="{FF2B5EF4-FFF2-40B4-BE49-F238E27FC236}">
                      <a16:creationId xmlns:a16="http://schemas.microsoft.com/office/drawing/2014/main" id="{07C2FD92-633C-FE4E-9206-D1BF4F3D0018}"/>
                    </a:ext>
                  </a:extLst>
                </p:cNvPr>
                <p:cNvSpPr/>
                <p:nvPr/>
              </p:nvSpPr>
              <p:spPr>
                <a:xfrm>
                  <a:off x="5164574" y="5630355"/>
                  <a:ext cx="1085746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 smtClean="0">
                            <a:solidFill>
                              <a:schemeClr val="accent1"/>
                            </a:solidFill>
                            <a:latin typeface="Cambria Math" charset="0"/>
                          </a:rPr>
                          <m:t>𝑀𝑎𝑛</m:t>
                        </m:r>
                        <m:d>
                          <m:dPr>
                            <m:ctrlPr>
                              <a:rPr lang="de-DE" sz="1200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200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</m:d>
                      </m:oMath>
                    </m:oMathPara>
                  </a14:m>
                  <a:endParaRPr lang="de-DE" sz="1200" i="1" dirty="0">
                    <a:solidFill>
                      <a:schemeClr val="accent1"/>
                    </a:solidFill>
                    <a:latin typeface="Cambria Math" panose="02040503050406030204" pitchFamily="18" charset="0"/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𝑁𝑎𝑡</m:t>
                        </m:r>
                        <m:d>
                          <m:dPr>
                            <m:ctrlPr>
                              <a:rPr lang="de-DE" sz="12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2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𝑑</m:t>
                            </m:r>
                          </m:e>
                        </m:d>
                        <m:r>
                          <a:rPr lang="de-DE" sz="12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sz="12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𝐸𝑝𝑖𝑑</m:t>
                        </m:r>
                      </m:oMath>
                    </m:oMathPara>
                  </a14:m>
                  <a:endParaRPr lang="de-DE" sz="1200" i="1" dirty="0">
                    <a:solidFill>
                      <a:schemeClr val="accent1"/>
                    </a:solidFill>
                    <a:latin typeface="Cambria Math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60" name="Rectangle 59">
                  <a:extLst>
                    <a:ext uri="{FF2B5EF4-FFF2-40B4-BE49-F238E27FC236}">
                      <a16:creationId xmlns:a16="http://schemas.microsoft.com/office/drawing/2014/main" id="{07C2FD92-633C-FE4E-9206-D1BF4F3D001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64574" y="5630355"/>
                  <a:ext cx="1085746" cy="461665"/>
                </a:xfrm>
                <a:prstGeom prst="rect">
                  <a:avLst/>
                </a:prstGeom>
                <a:blipFill>
                  <a:blip r:embed="rId8"/>
                  <a:stretch>
                    <a:fillRect b="-2632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5" name="Rectangle 64">
                  <a:extLst>
                    <a:ext uri="{FF2B5EF4-FFF2-40B4-BE49-F238E27FC236}">
                      <a16:creationId xmlns:a16="http://schemas.microsoft.com/office/drawing/2014/main" id="{12068B59-76B0-A644-A839-6E1060C9DE52}"/>
                    </a:ext>
                  </a:extLst>
                </p:cNvPr>
                <p:cNvSpPr/>
                <p:nvPr/>
              </p:nvSpPr>
              <p:spPr>
                <a:xfrm>
                  <a:off x="5952218" y="6064805"/>
                  <a:ext cx="440944" cy="373885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 smtClean="0">
                                <a:latin typeface="Cambria Math" panose="02040503050406030204" pitchFamily="18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65" name="Rectangle 64">
                  <a:extLst>
                    <a:ext uri="{FF2B5EF4-FFF2-40B4-BE49-F238E27FC236}">
                      <a16:creationId xmlns:a16="http://schemas.microsoft.com/office/drawing/2014/main" id="{12068B59-76B0-A644-A839-6E1060C9DE5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52218" y="6064805"/>
                  <a:ext cx="440944" cy="373885"/>
                </a:xfrm>
                <a:prstGeom prst="rect">
                  <a:avLst/>
                </a:prstGeom>
                <a:blipFill>
                  <a:blip r:embed="rId9"/>
                  <a:stretch>
                    <a:fillRect b="-3226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80" name="Group 79">
              <a:extLst>
                <a:ext uri="{FF2B5EF4-FFF2-40B4-BE49-F238E27FC236}">
                  <a16:creationId xmlns:a16="http://schemas.microsoft.com/office/drawing/2014/main" id="{ED727739-A3F9-1D4F-A4E1-C3AC508811FC}"/>
                </a:ext>
              </a:extLst>
            </p:cNvPr>
            <p:cNvGrpSpPr/>
            <p:nvPr/>
          </p:nvGrpSpPr>
          <p:grpSpPr>
            <a:xfrm>
              <a:off x="7046763" y="4825150"/>
              <a:ext cx="681597" cy="475404"/>
              <a:chOff x="7063819" y="4683030"/>
              <a:chExt cx="681597" cy="475404"/>
            </a:xfrm>
          </p:grpSpPr>
          <p:sp>
            <p:nvSpPr>
              <p:cNvPr id="75" name="TextBox 74">
                <a:extLst>
                  <a:ext uri="{FF2B5EF4-FFF2-40B4-BE49-F238E27FC236}">
                    <a16:creationId xmlns:a16="http://schemas.microsoft.com/office/drawing/2014/main" id="{A6EA67BA-22D4-DB43-A0B7-18F01784B39F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7161951" y="4683030"/>
                <a:ext cx="475404" cy="475404"/>
              </a:xfrm>
              <a:prstGeom prst="ellipse">
                <a:avLst/>
              </a:prstGeom>
              <a:noFill/>
              <a:ln w="9525" cap="flat" cmpd="sng" algn="ctr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endParaRPr lang="en-GB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8" name="Rectangle 77">
                    <a:extLst>
                      <a:ext uri="{FF2B5EF4-FFF2-40B4-BE49-F238E27FC236}">
                        <a16:creationId xmlns:a16="http://schemas.microsoft.com/office/drawing/2014/main" id="{0292624E-049E-3C48-970C-34ABE78CDFC8}"/>
                      </a:ext>
                    </a:extLst>
                  </p:cNvPr>
                  <p:cNvSpPr/>
                  <p:nvPr/>
                </p:nvSpPr>
                <p:spPr>
                  <a:xfrm>
                    <a:off x="7063819" y="4791285"/>
                    <a:ext cx="681597" cy="276999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GB" sz="12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∀</m:t>
                          </m:r>
                          <m:r>
                            <a:rPr lang="de-DE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  <m:r>
                            <a:rPr lang="de-DE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:⊤</m:t>
                          </m:r>
                        </m:oMath>
                      </m:oMathPara>
                    </a14:m>
                    <a:endParaRPr lang="en-GB" sz="1200" dirty="0"/>
                  </a:p>
                </p:txBody>
              </p:sp>
            </mc:Choice>
            <mc:Fallback xmlns="">
              <p:sp>
                <p:nvSpPr>
                  <p:cNvPr id="78" name="Rectangle 77">
                    <a:extLst>
                      <a:ext uri="{FF2B5EF4-FFF2-40B4-BE49-F238E27FC236}">
                        <a16:creationId xmlns:a16="http://schemas.microsoft.com/office/drawing/2014/main" id="{0292624E-049E-3C48-970C-34ABE78CDFC8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063819" y="4791285"/>
                    <a:ext cx="681597" cy="276999"/>
                  </a:xfrm>
                  <a:prstGeom prst="rect">
                    <a:avLst/>
                  </a:prstGeom>
                  <a:blipFill>
                    <a:blip r:embed="rId10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46162268-1B7D-4044-BF61-FFD5AECD572E}"/>
                </a:ext>
              </a:extLst>
            </p:cNvPr>
            <p:cNvCxnSpPr>
              <a:cxnSpLocks/>
              <a:stCxn id="140" idx="0"/>
              <a:endCxn id="135" idx="4"/>
            </p:cNvCxnSpPr>
            <p:nvPr/>
          </p:nvCxnSpPr>
          <p:spPr>
            <a:xfrm flipH="1" flipV="1">
              <a:off x="7696247" y="4520898"/>
              <a:ext cx="462050" cy="113983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6" name="Rectangle 95">
                  <a:extLst>
                    <a:ext uri="{FF2B5EF4-FFF2-40B4-BE49-F238E27FC236}">
                      <a16:creationId xmlns:a16="http://schemas.microsoft.com/office/drawing/2014/main" id="{734D4675-DB05-A940-9C83-1F33A009A77D}"/>
                    </a:ext>
                  </a:extLst>
                </p:cNvPr>
                <p:cNvSpPr/>
                <p:nvPr/>
              </p:nvSpPr>
              <p:spPr>
                <a:xfrm>
                  <a:off x="8100280" y="5455616"/>
                  <a:ext cx="897425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𝑇𝑟𝑎𝑣𝑒𝑙</m:t>
                        </m:r>
                        <m:d>
                          <m:dPr>
                            <m:ctrlPr>
                              <a:rPr lang="de-DE" sz="12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2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oMath>
                    </m:oMathPara>
                  </a14:m>
                  <a:endParaRPr lang="en-GB" sz="1200" dirty="0">
                    <a:solidFill>
                      <a:srgbClr val="C00000"/>
                    </a:solidFill>
                  </a:endParaRPr>
                </a:p>
              </p:txBody>
            </p:sp>
          </mc:Choice>
          <mc:Fallback xmlns="">
            <p:sp>
              <p:nvSpPr>
                <p:cNvPr id="96" name="Rectangle 95">
                  <a:extLst>
                    <a:ext uri="{FF2B5EF4-FFF2-40B4-BE49-F238E27FC236}">
                      <a16:creationId xmlns:a16="http://schemas.microsoft.com/office/drawing/2014/main" id="{734D4675-DB05-A940-9C83-1F33A009A77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100280" y="5455616"/>
                  <a:ext cx="897425" cy="276999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7" name="Rectangle 96">
                  <a:extLst>
                    <a:ext uri="{FF2B5EF4-FFF2-40B4-BE49-F238E27FC236}">
                      <a16:creationId xmlns:a16="http://schemas.microsoft.com/office/drawing/2014/main" id="{B544DF38-142D-A947-BA30-2EF27E2CA532}"/>
                    </a:ext>
                  </a:extLst>
                </p:cNvPr>
                <p:cNvSpPr/>
                <p:nvPr/>
              </p:nvSpPr>
              <p:spPr>
                <a:xfrm>
                  <a:off x="8090637" y="5637308"/>
                  <a:ext cx="722314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 smtClean="0">
                            <a:solidFill>
                              <a:schemeClr val="accent1"/>
                            </a:solidFill>
                            <a:latin typeface="Cambria Math" charset="0"/>
                          </a:rPr>
                          <m:t>𝑆𝑖𝑐𝑘</m:t>
                        </m:r>
                        <m:d>
                          <m:dPr>
                            <m:ctrlPr>
                              <a:rPr lang="de-DE" sz="12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2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oMath>
                    </m:oMathPara>
                  </a14:m>
                  <a:endParaRPr lang="de-DE" sz="1200" b="0" i="1" dirty="0">
                    <a:solidFill>
                      <a:schemeClr val="accent1"/>
                    </a:solidFill>
                    <a:latin typeface="Cambria Math" panose="02040503050406030204" pitchFamily="18" charset="0"/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>
                            <a:solidFill>
                              <a:schemeClr val="accent1"/>
                            </a:solidFill>
                            <a:latin typeface="Cambria Math" charset="0"/>
                          </a:rPr>
                          <m:t>𝐸𝑝𝑖𝑑</m:t>
                        </m:r>
                      </m:oMath>
                    </m:oMathPara>
                  </a14:m>
                  <a:endParaRPr lang="en-GB" sz="1200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97" name="Rectangle 96">
                  <a:extLst>
                    <a:ext uri="{FF2B5EF4-FFF2-40B4-BE49-F238E27FC236}">
                      <a16:creationId xmlns:a16="http://schemas.microsoft.com/office/drawing/2014/main" id="{B544DF38-142D-A947-BA30-2EF27E2CA53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090637" y="5637308"/>
                  <a:ext cx="722314" cy="461665"/>
                </a:xfrm>
                <a:prstGeom prst="rect">
                  <a:avLst/>
                </a:prstGeom>
                <a:blipFill>
                  <a:blip r:embed="rId12"/>
                  <a:stretch>
                    <a:fillRect b="-2703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8" name="Rectangle 97">
                  <a:extLst>
                    <a:ext uri="{FF2B5EF4-FFF2-40B4-BE49-F238E27FC236}">
                      <a16:creationId xmlns:a16="http://schemas.microsoft.com/office/drawing/2014/main" id="{73826220-DA42-C44D-8048-581578B320D5}"/>
                    </a:ext>
                  </a:extLst>
                </p:cNvPr>
                <p:cNvSpPr/>
                <p:nvPr/>
              </p:nvSpPr>
              <p:spPr>
                <a:xfrm>
                  <a:off x="7624672" y="4107348"/>
                  <a:ext cx="724429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𝑆𝑖𝑐𝑘</m:t>
                        </m:r>
                        <m:d>
                          <m:dPr>
                            <m:ctrlPr>
                              <a:rPr lang="de-DE" sz="12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2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oMath>
                    </m:oMathPara>
                  </a14:m>
                  <a:endParaRPr lang="en-GB" sz="1200" dirty="0">
                    <a:solidFill>
                      <a:srgbClr val="C00000"/>
                    </a:solidFill>
                  </a:endParaRPr>
                </a:p>
              </p:txBody>
            </p:sp>
          </mc:Choice>
          <mc:Fallback xmlns="">
            <p:sp>
              <p:nvSpPr>
                <p:cNvPr id="98" name="Rectangle 97">
                  <a:extLst>
                    <a:ext uri="{FF2B5EF4-FFF2-40B4-BE49-F238E27FC236}">
                      <a16:creationId xmlns:a16="http://schemas.microsoft.com/office/drawing/2014/main" id="{73826220-DA42-C44D-8048-581578B320D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24672" y="4107348"/>
                  <a:ext cx="724429" cy="276999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9" name="Rectangle 98">
                  <a:extLst>
                    <a:ext uri="{FF2B5EF4-FFF2-40B4-BE49-F238E27FC236}">
                      <a16:creationId xmlns:a16="http://schemas.microsoft.com/office/drawing/2014/main" id="{9CBC4433-EB88-DD47-A89E-5C52977E26DF}"/>
                    </a:ext>
                  </a:extLst>
                </p:cNvPr>
                <p:cNvSpPr/>
                <p:nvPr/>
              </p:nvSpPr>
              <p:spPr>
                <a:xfrm>
                  <a:off x="7691614" y="4285510"/>
                  <a:ext cx="545406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 smtClean="0">
                            <a:solidFill>
                              <a:schemeClr val="accent1"/>
                            </a:solidFill>
                            <a:latin typeface="Cambria Math" charset="0"/>
                          </a:rPr>
                          <m:t>𝐸𝑝𝑖𝑑</m:t>
                        </m:r>
                      </m:oMath>
                    </m:oMathPara>
                  </a14:m>
                  <a:endParaRPr lang="en-GB" sz="1200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99" name="Rectangle 98">
                  <a:extLst>
                    <a:ext uri="{FF2B5EF4-FFF2-40B4-BE49-F238E27FC236}">
                      <a16:creationId xmlns:a16="http://schemas.microsoft.com/office/drawing/2014/main" id="{9CBC4433-EB88-DD47-A89E-5C52977E26D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91614" y="4285510"/>
                  <a:ext cx="545406" cy="276999"/>
                </a:xfrm>
                <a:prstGeom prst="rect">
                  <a:avLst/>
                </a:prstGeom>
                <a:blipFill>
                  <a:blip r:embed="rId14"/>
                  <a:stretch>
                    <a:fillRect b="-4545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0" name="Rectangle 99">
                  <a:extLst>
                    <a:ext uri="{FF2B5EF4-FFF2-40B4-BE49-F238E27FC236}">
                      <a16:creationId xmlns:a16="http://schemas.microsoft.com/office/drawing/2014/main" id="{6A506690-4D85-7147-B098-825C9AE5FF4D}"/>
                    </a:ext>
                  </a:extLst>
                </p:cNvPr>
                <p:cNvSpPr/>
                <p:nvPr/>
              </p:nvSpPr>
              <p:spPr>
                <a:xfrm>
                  <a:off x="6511997" y="4993765"/>
                  <a:ext cx="722313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 smtClean="0">
                            <a:solidFill>
                              <a:schemeClr val="accent1"/>
                            </a:solidFill>
                            <a:latin typeface="Cambria Math" charset="0"/>
                          </a:rPr>
                          <m:t>𝑆𝑖𝑐𝑘</m:t>
                        </m:r>
                        <m:d>
                          <m:dPr>
                            <m:ctrlPr>
                              <a:rPr lang="de-DE" sz="12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2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oMath>
                    </m:oMathPara>
                  </a14:m>
                  <a:endParaRPr lang="de-DE" sz="1200" b="0" i="1" dirty="0">
                    <a:solidFill>
                      <a:schemeClr val="accent1"/>
                    </a:solidFill>
                    <a:latin typeface="Cambria Math" panose="02040503050406030204" pitchFamily="18" charset="0"/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>
                            <a:solidFill>
                              <a:schemeClr val="accent1"/>
                            </a:solidFill>
                            <a:latin typeface="Cambria Math" charset="0"/>
                          </a:rPr>
                          <m:t>𝐸𝑝𝑖𝑑</m:t>
                        </m:r>
                      </m:oMath>
                    </m:oMathPara>
                  </a14:m>
                  <a:endParaRPr lang="en-GB" sz="1200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100" name="Rectangle 99">
                  <a:extLst>
                    <a:ext uri="{FF2B5EF4-FFF2-40B4-BE49-F238E27FC236}">
                      <a16:creationId xmlns:a16="http://schemas.microsoft.com/office/drawing/2014/main" id="{6A506690-4D85-7147-B098-825C9AE5FF4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11997" y="4993765"/>
                  <a:ext cx="722313" cy="461665"/>
                </a:xfrm>
                <a:prstGeom prst="rect">
                  <a:avLst/>
                </a:prstGeom>
                <a:blipFill>
                  <a:blip r:embed="rId15"/>
                  <a:stretch>
                    <a:fillRect b="-5405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1" name="Rectangle 100">
                  <a:extLst>
                    <a:ext uri="{FF2B5EF4-FFF2-40B4-BE49-F238E27FC236}">
                      <a16:creationId xmlns:a16="http://schemas.microsoft.com/office/drawing/2014/main" id="{CBBAE681-EBD9-7347-927B-DC4EBBDF60BD}"/>
                    </a:ext>
                  </a:extLst>
                </p:cNvPr>
                <p:cNvSpPr/>
                <p:nvPr/>
              </p:nvSpPr>
              <p:spPr>
                <a:xfrm>
                  <a:off x="6831899" y="4816066"/>
                  <a:ext cx="316112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∅</m:t>
                        </m:r>
                      </m:oMath>
                    </m:oMathPara>
                  </a14:m>
                  <a:endParaRPr lang="en-GB" sz="1200" dirty="0">
                    <a:solidFill>
                      <a:srgbClr val="C00000"/>
                    </a:solidFill>
                  </a:endParaRPr>
                </a:p>
              </p:txBody>
            </p:sp>
          </mc:Choice>
          <mc:Fallback xmlns="">
            <p:sp>
              <p:nvSpPr>
                <p:cNvPr id="101" name="Rectangle 100">
                  <a:extLst>
                    <a:ext uri="{FF2B5EF4-FFF2-40B4-BE49-F238E27FC236}">
                      <a16:creationId xmlns:a16="http://schemas.microsoft.com/office/drawing/2014/main" id="{CBBAE681-EBD9-7347-927B-DC4EBBDF60B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31899" y="4816066"/>
                  <a:ext cx="316112" cy="276999"/>
                </a:xfrm>
                <a:prstGeom prst="rect">
                  <a:avLst/>
                </a:prstGeom>
                <a:blipFill>
                  <a:blip r:embed="rId1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820136D0-AD51-0941-830B-53E7062280C3}"/>
                </a:ext>
              </a:extLst>
            </p:cNvPr>
            <p:cNvCxnSpPr>
              <a:cxnSpLocks/>
              <a:stCxn id="135" idx="0"/>
              <a:endCxn id="104" idx="4"/>
            </p:cNvCxnSpPr>
            <p:nvPr/>
          </p:nvCxnSpPr>
          <p:spPr>
            <a:xfrm flipV="1">
              <a:off x="7696247" y="4025358"/>
              <a:ext cx="0" cy="423540"/>
            </a:xfrm>
            <a:prstGeom prst="line">
              <a:avLst/>
            </a:prstGeom>
            <a:ln w="12700">
              <a:solidFill>
                <a:schemeClr val="tx1"/>
              </a:solidFill>
              <a:head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03" name="Group 102">
              <a:extLst>
                <a:ext uri="{FF2B5EF4-FFF2-40B4-BE49-F238E27FC236}">
                  <a16:creationId xmlns:a16="http://schemas.microsoft.com/office/drawing/2014/main" id="{4B10007C-F574-F041-ADC9-E69A146F452F}"/>
                </a:ext>
              </a:extLst>
            </p:cNvPr>
            <p:cNvGrpSpPr/>
            <p:nvPr/>
          </p:nvGrpSpPr>
          <p:grpSpPr>
            <a:xfrm>
              <a:off x="7387468" y="3549954"/>
              <a:ext cx="637161" cy="475404"/>
              <a:chOff x="7090874" y="4683030"/>
              <a:chExt cx="637161" cy="475404"/>
            </a:xfrm>
          </p:grpSpPr>
          <p:sp>
            <p:nvSpPr>
              <p:cNvPr id="104" name="TextBox 103">
                <a:extLst>
                  <a:ext uri="{FF2B5EF4-FFF2-40B4-BE49-F238E27FC236}">
                    <a16:creationId xmlns:a16="http://schemas.microsoft.com/office/drawing/2014/main" id="{1936DA7C-542D-DE45-A871-246335620682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7161951" y="4683030"/>
                <a:ext cx="475404" cy="475404"/>
              </a:xfrm>
              <a:prstGeom prst="ellipse">
                <a:avLst/>
              </a:prstGeom>
              <a:noFill/>
              <a:ln w="9525" cap="flat" cmpd="sng" algn="ctr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endParaRPr lang="en-GB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5" name="Rectangle 104">
                    <a:extLst>
                      <a:ext uri="{FF2B5EF4-FFF2-40B4-BE49-F238E27FC236}">
                        <a16:creationId xmlns:a16="http://schemas.microsoft.com/office/drawing/2014/main" id="{7D4205FA-2540-644C-B3C6-A9285203F13E}"/>
                      </a:ext>
                    </a:extLst>
                  </p:cNvPr>
                  <p:cNvSpPr/>
                  <p:nvPr/>
                </p:nvSpPr>
                <p:spPr>
                  <a:xfrm>
                    <a:off x="7090874" y="4791285"/>
                    <a:ext cx="637161" cy="276999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GB" sz="12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∀</m:t>
                          </m:r>
                          <m:r>
                            <a:rPr lang="de-DE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  <m:r>
                            <a:rPr lang="de-DE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:⊤</m:t>
                          </m:r>
                        </m:oMath>
                      </m:oMathPara>
                    </a14:m>
                    <a:endParaRPr lang="en-GB" sz="1200" dirty="0"/>
                  </a:p>
                </p:txBody>
              </p:sp>
            </mc:Choice>
            <mc:Fallback xmlns="">
              <p:sp>
                <p:nvSpPr>
                  <p:cNvPr id="105" name="Rectangle 104">
                    <a:extLst>
                      <a:ext uri="{FF2B5EF4-FFF2-40B4-BE49-F238E27FC236}">
                        <a16:creationId xmlns:a16="http://schemas.microsoft.com/office/drawing/2014/main" id="{7D4205FA-2540-644C-B3C6-A9285203F13E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090874" y="4791285"/>
                    <a:ext cx="637161" cy="276999"/>
                  </a:xfrm>
                  <a:prstGeom prst="rect">
                    <a:avLst/>
                  </a:prstGeom>
                  <a:blipFill>
                    <a:blip r:embed="rId17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1" name="Rectangle 110">
                  <a:extLst>
                    <a:ext uri="{FF2B5EF4-FFF2-40B4-BE49-F238E27FC236}">
                      <a16:creationId xmlns:a16="http://schemas.microsoft.com/office/drawing/2014/main" id="{4506362D-4A65-BD41-9CBA-333A37176D63}"/>
                    </a:ext>
                  </a:extLst>
                </p:cNvPr>
                <p:cNvSpPr/>
                <p:nvPr/>
              </p:nvSpPr>
              <p:spPr>
                <a:xfrm>
                  <a:off x="7887372" y="3705065"/>
                  <a:ext cx="545406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𝐸𝑝𝑖𝑑</m:t>
                        </m:r>
                      </m:oMath>
                    </m:oMathPara>
                  </a14:m>
                  <a:endParaRPr lang="en-GB" sz="1200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111" name="Rectangle 110">
                  <a:extLst>
                    <a:ext uri="{FF2B5EF4-FFF2-40B4-BE49-F238E27FC236}">
                      <a16:creationId xmlns:a16="http://schemas.microsoft.com/office/drawing/2014/main" id="{4506362D-4A65-BD41-9CBA-333A37176D6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887372" y="3705065"/>
                  <a:ext cx="545406" cy="276999"/>
                </a:xfrm>
                <a:prstGeom prst="rect">
                  <a:avLst/>
                </a:prstGeom>
                <a:blipFill>
                  <a:blip r:embed="rId18"/>
                  <a:stretch>
                    <a:fillRect b="-4545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2" name="Rectangle 111">
                  <a:extLst>
                    <a:ext uri="{FF2B5EF4-FFF2-40B4-BE49-F238E27FC236}">
                      <a16:creationId xmlns:a16="http://schemas.microsoft.com/office/drawing/2014/main" id="{D01BCF50-71CA-9A47-93D8-43D004E4D78C}"/>
                    </a:ext>
                  </a:extLst>
                </p:cNvPr>
                <p:cNvSpPr/>
                <p:nvPr/>
              </p:nvSpPr>
              <p:spPr>
                <a:xfrm>
                  <a:off x="6520522" y="2999273"/>
                  <a:ext cx="316112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∅</m:t>
                        </m:r>
                      </m:oMath>
                    </m:oMathPara>
                  </a14:m>
                  <a:endParaRPr lang="en-GB" sz="1200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112" name="Rectangle 111">
                  <a:extLst>
                    <a:ext uri="{FF2B5EF4-FFF2-40B4-BE49-F238E27FC236}">
                      <a16:creationId xmlns:a16="http://schemas.microsoft.com/office/drawing/2014/main" id="{D01BCF50-71CA-9A47-93D8-43D004E4D78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20522" y="2999273"/>
                  <a:ext cx="316112" cy="276999"/>
                </a:xfrm>
                <a:prstGeom prst="rect">
                  <a:avLst/>
                </a:prstGeom>
                <a:blipFill>
                  <a:blip r:embed="rId1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3" name="Rectangle 112">
                  <a:extLst>
                    <a:ext uri="{FF2B5EF4-FFF2-40B4-BE49-F238E27FC236}">
                      <a16:creationId xmlns:a16="http://schemas.microsoft.com/office/drawing/2014/main" id="{5D008004-D29A-FC49-A1FA-7C2EF7B0710D}"/>
                    </a:ext>
                  </a:extLst>
                </p:cNvPr>
                <p:cNvSpPr/>
                <p:nvPr/>
              </p:nvSpPr>
              <p:spPr>
                <a:xfrm>
                  <a:off x="7903269" y="3530525"/>
                  <a:ext cx="316112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∅</m:t>
                        </m:r>
                      </m:oMath>
                    </m:oMathPara>
                  </a14:m>
                  <a:endParaRPr lang="en-GB" sz="1200" dirty="0">
                    <a:solidFill>
                      <a:srgbClr val="C00000"/>
                    </a:solidFill>
                  </a:endParaRPr>
                </a:p>
              </p:txBody>
            </p:sp>
          </mc:Choice>
          <mc:Fallback xmlns="">
            <p:sp>
              <p:nvSpPr>
                <p:cNvPr id="113" name="Rectangle 112">
                  <a:extLst>
                    <a:ext uri="{FF2B5EF4-FFF2-40B4-BE49-F238E27FC236}">
                      <a16:creationId xmlns:a16="http://schemas.microsoft.com/office/drawing/2014/main" id="{5D008004-D29A-FC49-A1FA-7C2EF7B0710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903269" y="3530525"/>
                  <a:ext cx="316112" cy="276999"/>
                </a:xfrm>
                <a:prstGeom prst="rect">
                  <a:avLst/>
                </a:prstGeom>
                <a:blipFill>
                  <a:blip r:embed="rId2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17" name="Straight Connector 116">
              <a:extLst>
                <a:ext uri="{FF2B5EF4-FFF2-40B4-BE49-F238E27FC236}">
                  <a16:creationId xmlns:a16="http://schemas.microsoft.com/office/drawing/2014/main" id="{B39EE75A-CE6F-9644-B8AB-C5AAD7A444CE}"/>
                </a:ext>
              </a:extLst>
            </p:cNvPr>
            <p:cNvCxnSpPr>
              <a:cxnSpLocks/>
              <a:stCxn id="65" idx="0"/>
              <a:endCxn id="153" idx="4"/>
            </p:cNvCxnSpPr>
            <p:nvPr/>
          </p:nvCxnSpPr>
          <p:spPr>
            <a:xfrm flipV="1">
              <a:off x="6172690" y="5717918"/>
              <a:ext cx="0" cy="346887"/>
            </a:xfrm>
            <a:prstGeom prst="line">
              <a:avLst/>
            </a:prstGeom>
            <a:ln w="127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>
              <a:extLst>
                <a:ext uri="{FF2B5EF4-FFF2-40B4-BE49-F238E27FC236}">
                  <a16:creationId xmlns:a16="http://schemas.microsoft.com/office/drawing/2014/main" id="{FC339B2D-12A1-874A-B296-80C4A9755DE3}"/>
                </a:ext>
              </a:extLst>
            </p:cNvPr>
            <p:cNvCxnSpPr>
              <a:cxnSpLocks/>
              <a:stCxn id="153" idx="0"/>
              <a:endCxn id="124" idx="4"/>
            </p:cNvCxnSpPr>
            <p:nvPr/>
          </p:nvCxnSpPr>
          <p:spPr>
            <a:xfrm flipV="1">
              <a:off x="6172690" y="5270907"/>
              <a:ext cx="1221" cy="37501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Connector 121">
              <a:extLst>
                <a:ext uri="{FF2B5EF4-FFF2-40B4-BE49-F238E27FC236}">
                  <a16:creationId xmlns:a16="http://schemas.microsoft.com/office/drawing/2014/main" id="{8CC26037-7659-9945-B752-48C709C2C685}"/>
                </a:ext>
              </a:extLst>
            </p:cNvPr>
            <p:cNvCxnSpPr>
              <a:cxnSpLocks/>
              <a:stCxn id="124" idx="0"/>
              <a:endCxn id="152" idx="4"/>
            </p:cNvCxnSpPr>
            <p:nvPr/>
          </p:nvCxnSpPr>
          <p:spPr>
            <a:xfrm flipV="1">
              <a:off x="6173911" y="4464146"/>
              <a:ext cx="1036" cy="331357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23" name="Group 122">
              <a:extLst>
                <a:ext uri="{FF2B5EF4-FFF2-40B4-BE49-F238E27FC236}">
                  <a16:creationId xmlns:a16="http://schemas.microsoft.com/office/drawing/2014/main" id="{B8C5D331-F702-794B-955E-3C2FFE343126}"/>
                </a:ext>
              </a:extLst>
            </p:cNvPr>
            <p:cNvGrpSpPr/>
            <p:nvPr/>
          </p:nvGrpSpPr>
          <p:grpSpPr>
            <a:xfrm>
              <a:off x="5902797" y="4795503"/>
              <a:ext cx="579068" cy="475404"/>
              <a:chOff x="7128539" y="4683030"/>
              <a:chExt cx="579068" cy="475404"/>
            </a:xfrm>
          </p:grpSpPr>
          <p:sp>
            <p:nvSpPr>
              <p:cNvPr id="124" name="TextBox 123">
                <a:extLst>
                  <a:ext uri="{FF2B5EF4-FFF2-40B4-BE49-F238E27FC236}">
                    <a16:creationId xmlns:a16="http://schemas.microsoft.com/office/drawing/2014/main" id="{4B19E30F-E7B1-A64A-BA76-9055DD1D9559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7161951" y="4683030"/>
                <a:ext cx="475404" cy="475404"/>
              </a:xfrm>
              <a:prstGeom prst="ellipse">
                <a:avLst/>
              </a:prstGeom>
              <a:noFill/>
              <a:ln w="9525" cap="flat" cmpd="sng" algn="ctr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endParaRPr lang="en-GB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25" name="Rectangle 124">
                    <a:extLst>
                      <a:ext uri="{FF2B5EF4-FFF2-40B4-BE49-F238E27FC236}">
                        <a16:creationId xmlns:a16="http://schemas.microsoft.com/office/drawing/2014/main" id="{D1BA2283-CB5F-674F-9A37-AC157A2BCAF4}"/>
                      </a:ext>
                    </a:extLst>
                  </p:cNvPr>
                  <p:cNvSpPr/>
                  <p:nvPr/>
                </p:nvSpPr>
                <p:spPr>
                  <a:xfrm>
                    <a:off x="7128539" y="4791285"/>
                    <a:ext cx="579068" cy="276999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GB" sz="12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∀</m:t>
                          </m:r>
                          <m:r>
                            <a:rPr lang="de-DE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  <m:r>
                            <a:rPr lang="de-DE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:⊤</m:t>
                          </m:r>
                        </m:oMath>
                      </m:oMathPara>
                    </a14:m>
                    <a:endParaRPr lang="en-GB" sz="1200" dirty="0"/>
                  </a:p>
                </p:txBody>
              </p:sp>
            </mc:Choice>
            <mc:Fallback xmlns="">
              <p:sp>
                <p:nvSpPr>
                  <p:cNvPr id="125" name="Rectangle 124">
                    <a:extLst>
                      <a:ext uri="{FF2B5EF4-FFF2-40B4-BE49-F238E27FC236}">
                        <a16:creationId xmlns:a16="http://schemas.microsoft.com/office/drawing/2014/main" id="{D1BA2283-CB5F-674F-9A37-AC157A2BCAF4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128539" y="4791285"/>
                    <a:ext cx="579068" cy="276999"/>
                  </a:xfrm>
                  <a:prstGeom prst="rect">
                    <a:avLst/>
                  </a:prstGeom>
                  <a:blipFill>
                    <a:blip r:embed="rId21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cxnSp>
          <p:nvCxnSpPr>
            <p:cNvPr id="126" name="Straight Connector 125">
              <a:extLst>
                <a:ext uri="{FF2B5EF4-FFF2-40B4-BE49-F238E27FC236}">
                  <a16:creationId xmlns:a16="http://schemas.microsoft.com/office/drawing/2014/main" id="{67013979-24DD-8D4E-B48D-44B65495C6EE}"/>
                </a:ext>
              </a:extLst>
            </p:cNvPr>
            <p:cNvCxnSpPr>
              <a:cxnSpLocks/>
              <a:stCxn id="152" idx="0"/>
              <a:endCxn id="128" idx="4"/>
            </p:cNvCxnSpPr>
            <p:nvPr/>
          </p:nvCxnSpPr>
          <p:spPr>
            <a:xfrm flipH="1" flipV="1">
              <a:off x="6172757" y="4019708"/>
              <a:ext cx="2190" cy="372438"/>
            </a:xfrm>
            <a:prstGeom prst="line">
              <a:avLst/>
            </a:prstGeom>
            <a:ln w="12700">
              <a:solidFill>
                <a:schemeClr val="tx1"/>
              </a:solidFill>
              <a:head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27" name="Group 126">
              <a:extLst>
                <a:ext uri="{FF2B5EF4-FFF2-40B4-BE49-F238E27FC236}">
                  <a16:creationId xmlns:a16="http://schemas.microsoft.com/office/drawing/2014/main" id="{38CE6E51-52E2-924F-A99D-5EF797582B2B}"/>
                </a:ext>
              </a:extLst>
            </p:cNvPr>
            <p:cNvGrpSpPr/>
            <p:nvPr/>
          </p:nvGrpSpPr>
          <p:grpSpPr>
            <a:xfrm>
              <a:off x="5849690" y="3544304"/>
              <a:ext cx="669029" cy="475404"/>
              <a:chOff x="7076586" y="4683030"/>
              <a:chExt cx="669029" cy="475404"/>
            </a:xfrm>
          </p:grpSpPr>
          <p:sp>
            <p:nvSpPr>
              <p:cNvPr id="128" name="TextBox 127">
                <a:extLst>
                  <a:ext uri="{FF2B5EF4-FFF2-40B4-BE49-F238E27FC236}">
                    <a16:creationId xmlns:a16="http://schemas.microsoft.com/office/drawing/2014/main" id="{1C26383F-ED26-734A-B23A-876B911DBE38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7161951" y="4683030"/>
                <a:ext cx="475404" cy="475404"/>
              </a:xfrm>
              <a:prstGeom prst="ellipse">
                <a:avLst/>
              </a:prstGeom>
              <a:noFill/>
              <a:ln w="9525" cap="flat" cmpd="sng" algn="ctr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endParaRPr lang="en-GB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29" name="Rectangle 128">
                    <a:extLst>
                      <a:ext uri="{FF2B5EF4-FFF2-40B4-BE49-F238E27FC236}">
                        <a16:creationId xmlns:a16="http://schemas.microsoft.com/office/drawing/2014/main" id="{2D4609D1-F725-7345-A351-645DD6049664}"/>
                      </a:ext>
                    </a:extLst>
                  </p:cNvPr>
                  <p:cNvSpPr/>
                  <p:nvPr/>
                </p:nvSpPr>
                <p:spPr>
                  <a:xfrm>
                    <a:off x="7076586" y="4791285"/>
                    <a:ext cx="669029" cy="276999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GB" sz="12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∀</m:t>
                          </m:r>
                          <m:r>
                            <a:rPr lang="de-DE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𝑤</m:t>
                          </m:r>
                          <m:r>
                            <a:rPr lang="de-DE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:⊤</m:t>
                          </m:r>
                        </m:oMath>
                      </m:oMathPara>
                    </a14:m>
                    <a:endParaRPr lang="en-GB" sz="1200" dirty="0"/>
                  </a:p>
                </p:txBody>
              </p:sp>
            </mc:Choice>
            <mc:Fallback xmlns="">
              <p:sp>
                <p:nvSpPr>
                  <p:cNvPr id="129" name="Rectangle 128">
                    <a:extLst>
                      <a:ext uri="{FF2B5EF4-FFF2-40B4-BE49-F238E27FC236}">
                        <a16:creationId xmlns:a16="http://schemas.microsoft.com/office/drawing/2014/main" id="{2D4609D1-F725-7345-A351-645DD6049664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076586" y="4791285"/>
                    <a:ext cx="669029" cy="276999"/>
                  </a:xfrm>
                  <a:prstGeom prst="rect">
                    <a:avLst/>
                  </a:prstGeom>
                  <a:blipFill>
                    <a:blip r:embed="rId22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135" name="Oval 134">
              <a:extLst>
                <a:ext uri="{FF2B5EF4-FFF2-40B4-BE49-F238E27FC236}">
                  <a16:creationId xmlns:a16="http://schemas.microsoft.com/office/drawing/2014/main" id="{3AA9B480-BDC9-A84C-8CBF-E5C802DCEEAF}"/>
                </a:ext>
              </a:extLst>
            </p:cNvPr>
            <p:cNvSpPr/>
            <p:nvPr/>
          </p:nvSpPr>
          <p:spPr>
            <a:xfrm>
              <a:off x="7660247" y="4448898"/>
              <a:ext cx="72000" cy="720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40" name="Oval 139">
              <a:extLst>
                <a:ext uri="{FF2B5EF4-FFF2-40B4-BE49-F238E27FC236}">
                  <a16:creationId xmlns:a16="http://schemas.microsoft.com/office/drawing/2014/main" id="{64CA1EFA-990C-8041-B222-0DB6242EEFE9}"/>
                </a:ext>
              </a:extLst>
            </p:cNvPr>
            <p:cNvSpPr/>
            <p:nvPr/>
          </p:nvSpPr>
          <p:spPr>
            <a:xfrm>
              <a:off x="8122297" y="5660732"/>
              <a:ext cx="72000" cy="720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3" name="Oval 142">
              <a:extLst>
                <a:ext uri="{FF2B5EF4-FFF2-40B4-BE49-F238E27FC236}">
                  <a16:creationId xmlns:a16="http://schemas.microsoft.com/office/drawing/2014/main" id="{C18495B0-327C-BD4F-B3DA-5A1525A544A1}"/>
                </a:ext>
              </a:extLst>
            </p:cNvPr>
            <p:cNvSpPr/>
            <p:nvPr/>
          </p:nvSpPr>
          <p:spPr>
            <a:xfrm>
              <a:off x="7346597" y="5666971"/>
              <a:ext cx="72000" cy="720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9" name="Oval 148">
              <a:extLst>
                <a:ext uri="{FF2B5EF4-FFF2-40B4-BE49-F238E27FC236}">
                  <a16:creationId xmlns:a16="http://schemas.microsoft.com/office/drawing/2014/main" id="{C42EA598-E594-C442-B20F-FDB729681D98}"/>
                </a:ext>
              </a:extLst>
            </p:cNvPr>
            <p:cNvSpPr/>
            <p:nvPr/>
          </p:nvSpPr>
          <p:spPr>
            <a:xfrm>
              <a:off x="6849600" y="3049305"/>
              <a:ext cx="72000" cy="720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52" name="Oval 151">
              <a:extLst>
                <a:ext uri="{FF2B5EF4-FFF2-40B4-BE49-F238E27FC236}">
                  <a16:creationId xmlns:a16="http://schemas.microsoft.com/office/drawing/2014/main" id="{8078F40F-7BA4-B84C-BBFF-E5524F0F9044}"/>
                </a:ext>
              </a:extLst>
            </p:cNvPr>
            <p:cNvSpPr/>
            <p:nvPr/>
          </p:nvSpPr>
          <p:spPr>
            <a:xfrm>
              <a:off x="6138947" y="4392146"/>
              <a:ext cx="72000" cy="720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53" name="Oval 152">
              <a:extLst>
                <a:ext uri="{FF2B5EF4-FFF2-40B4-BE49-F238E27FC236}">
                  <a16:creationId xmlns:a16="http://schemas.microsoft.com/office/drawing/2014/main" id="{5A6A857C-3881-144E-A6DB-947CD7BF452F}"/>
                </a:ext>
              </a:extLst>
            </p:cNvPr>
            <p:cNvSpPr/>
            <p:nvPr/>
          </p:nvSpPr>
          <p:spPr>
            <a:xfrm>
              <a:off x="6136690" y="5645918"/>
              <a:ext cx="72000" cy="720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0" name="Rectangle 159">
                  <a:extLst>
                    <a:ext uri="{FF2B5EF4-FFF2-40B4-BE49-F238E27FC236}">
                      <a16:creationId xmlns:a16="http://schemas.microsoft.com/office/drawing/2014/main" id="{EADC1D2E-1CF1-2142-8C8C-6C495B83DDFF}"/>
                    </a:ext>
                  </a:extLst>
                </p:cNvPr>
                <p:cNvSpPr/>
                <p:nvPr/>
              </p:nvSpPr>
              <p:spPr>
                <a:xfrm>
                  <a:off x="5824909" y="5463764"/>
                  <a:ext cx="316112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∅</m:t>
                        </m:r>
                      </m:oMath>
                    </m:oMathPara>
                  </a14:m>
                  <a:endParaRPr lang="en-GB" sz="1200" dirty="0">
                    <a:solidFill>
                      <a:srgbClr val="C00000"/>
                    </a:solidFill>
                  </a:endParaRPr>
                </a:p>
              </p:txBody>
            </p:sp>
          </mc:Choice>
          <mc:Fallback xmlns="">
            <p:sp>
              <p:nvSpPr>
                <p:cNvPr id="160" name="Rectangle 159">
                  <a:extLst>
                    <a:ext uri="{FF2B5EF4-FFF2-40B4-BE49-F238E27FC236}">
                      <a16:creationId xmlns:a16="http://schemas.microsoft.com/office/drawing/2014/main" id="{EADC1D2E-1CF1-2142-8C8C-6C495B83DDF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824909" y="5463764"/>
                  <a:ext cx="316112" cy="276999"/>
                </a:xfrm>
                <a:prstGeom prst="rect">
                  <a:avLst/>
                </a:prstGeom>
                <a:blipFill>
                  <a:blip r:embed="rId2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1" name="Rectangle 160">
                  <a:extLst>
                    <a:ext uri="{FF2B5EF4-FFF2-40B4-BE49-F238E27FC236}">
                      <a16:creationId xmlns:a16="http://schemas.microsoft.com/office/drawing/2014/main" id="{05098BBC-763C-CA4E-A6EF-04737CD7DEED}"/>
                    </a:ext>
                  </a:extLst>
                </p:cNvPr>
                <p:cNvSpPr/>
                <p:nvPr/>
              </p:nvSpPr>
              <p:spPr>
                <a:xfrm>
                  <a:off x="5114400" y="5001487"/>
                  <a:ext cx="1101392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 smtClean="0">
                            <a:solidFill>
                              <a:schemeClr val="accent1"/>
                            </a:solidFill>
                            <a:latin typeface="Cambria Math" charset="0"/>
                          </a:rPr>
                          <m:t>𝑀𝑎𝑛</m:t>
                        </m:r>
                        <m:d>
                          <m:dPr>
                            <m:ctrlPr>
                              <a:rPr lang="de-DE" sz="1200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200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</m:d>
                      </m:oMath>
                    </m:oMathPara>
                  </a14:m>
                  <a:endParaRPr lang="de-DE" sz="1200" i="1" dirty="0">
                    <a:solidFill>
                      <a:schemeClr val="accent1"/>
                    </a:solidFill>
                    <a:latin typeface="Cambria Math" panose="02040503050406030204" pitchFamily="18" charset="0"/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𝑁𝑎𝑡</m:t>
                        </m:r>
                        <m:d>
                          <m:dPr>
                            <m:ctrlPr>
                              <a:rPr lang="de-DE" sz="12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2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</m:d>
                        <m:r>
                          <a:rPr lang="de-DE" sz="12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sz="12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𝐸𝑝𝑖𝑑</m:t>
                        </m:r>
                      </m:oMath>
                    </m:oMathPara>
                  </a14:m>
                  <a:endParaRPr lang="de-DE" sz="1200" i="1" dirty="0">
                    <a:solidFill>
                      <a:schemeClr val="accent1"/>
                    </a:solidFill>
                    <a:latin typeface="Cambria Math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61" name="Rectangle 160">
                  <a:extLst>
                    <a:ext uri="{FF2B5EF4-FFF2-40B4-BE49-F238E27FC236}">
                      <a16:creationId xmlns:a16="http://schemas.microsoft.com/office/drawing/2014/main" id="{05098BBC-763C-CA4E-A6EF-04737CD7DEE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14400" y="5001487"/>
                  <a:ext cx="1101392" cy="461665"/>
                </a:xfrm>
                <a:prstGeom prst="rect">
                  <a:avLst/>
                </a:prstGeom>
                <a:blipFill>
                  <a:blip r:embed="rId24"/>
                  <a:stretch>
                    <a:fillRect b="-5405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2" name="Rectangle 161">
                  <a:extLst>
                    <a:ext uri="{FF2B5EF4-FFF2-40B4-BE49-F238E27FC236}">
                      <a16:creationId xmlns:a16="http://schemas.microsoft.com/office/drawing/2014/main" id="{AC4F01A9-A2EF-304B-91A3-9D6B0497E368}"/>
                    </a:ext>
                  </a:extLst>
                </p:cNvPr>
                <p:cNvSpPr/>
                <p:nvPr/>
              </p:nvSpPr>
              <p:spPr>
                <a:xfrm>
                  <a:off x="5611614" y="4777600"/>
                  <a:ext cx="316112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∅</m:t>
                        </m:r>
                      </m:oMath>
                    </m:oMathPara>
                  </a14:m>
                  <a:endParaRPr lang="en-GB" sz="1200" dirty="0">
                    <a:solidFill>
                      <a:srgbClr val="C00000"/>
                    </a:solidFill>
                  </a:endParaRPr>
                </a:p>
              </p:txBody>
            </p:sp>
          </mc:Choice>
          <mc:Fallback xmlns="">
            <p:sp>
              <p:nvSpPr>
                <p:cNvPr id="162" name="Rectangle 161">
                  <a:extLst>
                    <a:ext uri="{FF2B5EF4-FFF2-40B4-BE49-F238E27FC236}">
                      <a16:creationId xmlns:a16="http://schemas.microsoft.com/office/drawing/2014/main" id="{AC4F01A9-A2EF-304B-91A3-9D6B0497E36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11614" y="4777600"/>
                  <a:ext cx="316112" cy="276999"/>
                </a:xfrm>
                <a:prstGeom prst="rect">
                  <a:avLst/>
                </a:prstGeom>
                <a:blipFill>
                  <a:blip r:embed="rId2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3" name="Rectangle 162">
                  <a:extLst>
                    <a:ext uri="{FF2B5EF4-FFF2-40B4-BE49-F238E27FC236}">
                      <a16:creationId xmlns:a16="http://schemas.microsoft.com/office/drawing/2014/main" id="{54CBFEA2-336D-3048-8E4D-3783A40337C4}"/>
                    </a:ext>
                  </a:extLst>
                </p:cNvPr>
                <p:cNvSpPr/>
                <p:nvPr/>
              </p:nvSpPr>
              <p:spPr>
                <a:xfrm>
                  <a:off x="5121955" y="4427614"/>
                  <a:ext cx="1101392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𝑁𝑎𝑡</m:t>
                        </m:r>
                        <m:d>
                          <m:dPr>
                            <m:ctrlPr>
                              <a:rPr lang="de-DE" sz="12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2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</m:d>
                        <m:r>
                          <a:rPr lang="de-DE" sz="12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sz="12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𝐸𝑝𝑖𝑑</m:t>
                        </m:r>
                      </m:oMath>
                    </m:oMathPara>
                  </a14:m>
                  <a:endParaRPr lang="de-DE" sz="1200" i="1" dirty="0">
                    <a:solidFill>
                      <a:schemeClr val="accent1"/>
                    </a:solidFill>
                    <a:latin typeface="Cambria Math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63" name="Rectangle 162">
                  <a:extLst>
                    <a:ext uri="{FF2B5EF4-FFF2-40B4-BE49-F238E27FC236}">
                      <a16:creationId xmlns:a16="http://schemas.microsoft.com/office/drawing/2014/main" id="{54CBFEA2-336D-3048-8E4D-3783A40337C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21955" y="4427614"/>
                  <a:ext cx="1101392" cy="276999"/>
                </a:xfrm>
                <a:prstGeom prst="rect">
                  <a:avLst/>
                </a:prstGeom>
                <a:blipFill>
                  <a:blip r:embed="rId26"/>
                  <a:stretch>
                    <a:fillRect b="-9524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4" name="Rectangle 163">
                  <a:extLst>
                    <a:ext uri="{FF2B5EF4-FFF2-40B4-BE49-F238E27FC236}">
                      <a16:creationId xmlns:a16="http://schemas.microsoft.com/office/drawing/2014/main" id="{A924FE54-70CC-4640-83AD-9C666B998E7F}"/>
                    </a:ext>
                  </a:extLst>
                </p:cNvPr>
                <p:cNvSpPr/>
                <p:nvPr/>
              </p:nvSpPr>
              <p:spPr>
                <a:xfrm>
                  <a:off x="5447186" y="4222744"/>
                  <a:ext cx="773160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𝑀𝑎𝑛</m:t>
                        </m:r>
                        <m:d>
                          <m:dPr>
                            <m:ctrlPr>
                              <a:rPr lang="de-DE" sz="12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2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</m:d>
                      </m:oMath>
                    </m:oMathPara>
                  </a14:m>
                  <a:endParaRPr lang="en-GB" sz="1200" dirty="0">
                    <a:solidFill>
                      <a:srgbClr val="C00000"/>
                    </a:solidFill>
                  </a:endParaRPr>
                </a:p>
              </p:txBody>
            </p:sp>
          </mc:Choice>
          <mc:Fallback xmlns="">
            <p:sp>
              <p:nvSpPr>
                <p:cNvPr id="164" name="Rectangle 163">
                  <a:extLst>
                    <a:ext uri="{FF2B5EF4-FFF2-40B4-BE49-F238E27FC236}">
                      <a16:creationId xmlns:a16="http://schemas.microsoft.com/office/drawing/2014/main" id="{A924FE54-70CC-4640-83AD-9C666B998E7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47186" y="4222744"/>
                  <a:ext cx="773160" cy="276999"/>
                </a:xfrm>
                <a:prstGeom prst="rect">
                  <a:avLst/>
                </a:prstGeom>
                <a:blipFill>
                  <a:blip r:embed="rId2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5" name="Rectangle 164">
                  <a:extLst>
                    <a:ext uri="{FF2B5EF4-FFF2-40B4-BE49-F238E27FC236}">
                      <a16:creationId xmlns:a16="http://schemas.microsoft.com/office/drawing/2014/main" id="{0936B779-EE2E-4B43-91AB-EFFEB5F55C92}"/>
                    </a:ext>
                  </a:extLst>
                </p:cNvPr>
                <p:cNvSpPr/>
                <p:nvPr/>
              </p:nvSpPr>
              <p:spPr>
                <a:xfrm>
                  <a:off x="5425452" y="3749926"/>
                  <a:ext cx="543803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  <m:r>
                          <a:rPr lang="de-DE" sz="12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𝑝𝑖𝑑</m:t>
                        </m:r>
                      </m:oMath>
                    </m:oMathPara>
                  </a14:m>
                  <a:endParaRPr lang="de-DE" sz="1200" i="1" dirty="0">
                    <a:solidFill>
                      <a:schemeClr val="accent1"/>
                    </a:solidFill>
                    <a:latin typeface="Cambria Math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65" name="Rectangle 164">
                  <a:extLst>
                    <a:ext uri="{FF2B5EF4-FFF2-40B4-BE49-F238E27FC236}">
                      <a16:creationId xmlns:a16="http://schemas.microsoft.com/office/drawing/2014/main" id="{0936B779-EE2E-4B43-91AB-EFFEB5F55C9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25452" y="3749926"/>
                  <a:ext cx="543803" cy="276999"/>
                </a:xfrm>
                <a:prstGeom prst="rect">
                  <a:avLst/>
                </a:prstGeom>
                <a:blipFill>
                  <a:blip r:embed="rId28"/>
                  <a:stretch>
                    <a:fillRect b="-4348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6" name="Rectangle 165">
                  <a:extLst>
                    <a:ext uri="{FF2B5EF4-FFF2-40B4-BE49-F238E27FC236}">
                      <a16:creationId xmlns:a16="http://schemas.microsoft.com/office/drawing/2014/main" id="{58D6A246-7E86-DE44-87F9-A519F2869E79}"/>
                    </a:ext>
                  </a:extLst>
                </p:cNvPr>
                <p:cNvSpPr/>
                <p:nvPr/>
              </p:nvSpPr>
              <p:spPr>
                <a:xfrm>
                  <a:off x="5289717" y="3553964"/>
                  <a:ext cx="719812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𝑁𝑎𝑡</m:t>
                        </m:r>
                        <m:d>
                          <m:dPr>
                            <m:ctrlPr>
                              <a:rPr lang="de-DE" sz="12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2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</m:d>
                      </m:oMath>
                    </m:oMathPara>
                  </a14:m>
                  <a:endParaRPr lang="en-GB" sz="1200" dirty="0">
                    <a:solidFill>
                      <a:srgbClr val="C00000"/>
                    </a:solidFill>
                  </a:endParaRPr>
                </a:p>
              </p:txBody>
            </p:sp>
          </mc:Choice>
          <mc:Fallback xmlns="">
            <p:sp>
              <p:nvSpPr>
                <p:cNvPr id="166" name="Rectangle 165">
                  <a:extLst>
                    <a:ext uri="{FF2B5EF4-FFF2-40B4-BE49-F238E27FC236}">
                      <a16:creationId xmlns:a16="http://schemas.microsoft.com/office/drawing/2014/main" id="{58D6A246-7E86-DE44-87F9-A519F2869E7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89717" y="3553964"/>
                  <a:ext cx="719812" cy="276999"/>
                </a:xfrm>
                <a:prstGeom prst="rect">
                  <a:avLst/>
                </a:prstGeom>
                <a:blipFill>
                  <a:blip r:embed="rId2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71" name="Group 170">
            <a:extLst>
              <a:ext uri="{FF2B5EF4-FFF2-40B4-BE49-F238E27FC236}">
                <a16:creationId xmlns:a16="http://schemas.microsoft.com/office/drawing/2014/main" id="{74E88824-3A93-4B4E-BC9C-16FF623E2F58}"/>
              </a:ext>
            </a:extLst>
          </p:cNvPr>
          <p:cNvGrpSpPr/>
          <p:nvPr/>
        </p:nvGrpSpPr>
        <p:grpSpPr>
          <a:xfrm>
            <a:off x="5086142" y="1227132"/>
            <a:ext cx="3741734" cy="1556684"/>
            <a:chOff x="4691174" y="2837828"/>
            <a:chExt cx="4452825" cy="186722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2" name="TextBox 171">
                  <a:extLst>
                    <a:ext uri="{FF2B5EF4-FFF2-40B4-BE49-F238E27FC236}">
                      <a16:creationId xmlns:a16="http://schemas.microsoft.com/office/drawing/2014/main" id="{6B1906CB-893E-9E4C-8DCF-CB7CBDA7905F}"/>
                    </a:ext>
                  </a:extLst>
                </p:cNvPr>
                <p:cNvSpPr txBox="1"/>
                <p:nvPr/>
              </p:nvSpPr>
              <p:spPr>
                <a:xfrm>
                  <a:off x="6461825" y="3343955"/>
                  <a:ext cx="648000" cy="334148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en-GB" sz="14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𝐸𝑝𝑖𝑑</m:t>
                        </m:r>
                      </m:oMath>
                    </m:oMathPara>
                  </a14:m>
                  <a:endParaRPr lang="en-GB" sz="14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72" name="TextBox 171">
                  <a:extLst>
                    <a:ext uri="{FF2B5EF4-FFF2-40B4-BE49-F238E27FC236}">
                      <a16:creationId xmlns:a16="http://schemas.microsoft.com/office/drawing/2014/main" id="{6B1906CB-893E-9E4C-8DCF-CB7CBDA7905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461825" y="3343955"/>
                  <a:ext cx="648000" cy="334148"/>
                </a:xfrm>
                <a:prstGeom prst="ellipse">
                  <a:avLst/>
                </a:prstGeom>
                <a:blipFill>
                  <a:blip r:embed="rId30"/>
                  <a:stretch>
                    <a:fillRect b="-12500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3" name="TextBox 172">
                  <a:extLst>
                    <a:ext uri="{FF2B5EF4-FFF2-40B4-BE49-F238E27FC236}">
                      <a16:creationId xmlns:a16="http://schemas.microsoft.com/office/drawing/2014/main" id="{967FC1AA-01F6-CE40-B020-9E3D6D3BAC36}"/>
                    </a:ext>
                  </a:extLst>
                </p:cNvPr>
                <p:cNvSpPr txBox="1"/>
                <p:nvPr/>
              </p:nvSpPr>
              <p:spPr>
                <a:xfrm>
                  <a:off x="5388625" y="2837828"/>
                  <a:ext cx="985062" cy="334148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sz="1400" b="0" i="1" smtClean="0">
                            <a:latin typeface="Cambria Math" charset="0"/>
                          </a:rPr>
                          <m:t>𝑁𝑎𝑡</m:t>
                        </m:r>
                        <m:r>
                          <a:rPr lang="en-GB" sz="1400" b="0" i="1" smtClean="0">
                            <a:latin typeface="Cambria Math" charset="0"/>
                          </a:rPr>
                          <m:t>(</m:t>
                        </m:r>
                        <m:r>
                          <a:rPr lang="en-GB" sz="1400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  <m:r>
                          <a:rPr lang="en-GB" sz="1400" b="0" i="1" smtClean="0">
                            <a:latin typeface="Cambria Math" charset="0"/>
                          </a:rPr>
                          <m:t>)</m:t>
                        </m:r>
                      </m:oMath>
                    </m:oMathPara>
                  </a14:m>
                  <a:endParaRPr lang="en-GB" sz="1400" dirty="0"/>
                </a:p>
              </p:txBody>
            </p:sp>
          </mc:Choice>
          <mc:Fallback xmlns="">
            <p:sp>
              <p:nvSpPr>
                <p:cNvPr id="173" name="TextBox 172">
                  <a:extLst>
                    <a:ext uri="{FF2B5EF4-FFF2-40B4-BE49-F238E27FC236}">
                      <a16:creationId xmlns:a16="http://schemas.microsoft.com/office/drawing/2014/main" id="{967FC1AA-01F6-CE40-B020-9E3D6D3BAC3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88625" y="2837828"/>
                  <a:ext cx="985062" cy="334148"/>
                </a:xfrm>
                <a:prstGeom prst="ellipse">
                  <a:avLst/>
                </a:prstGeom>
                <a:blipFill>
                  <a:blip r:embed="rId31"/>
                  <a:stretch>
                    <a:fillRect b="-8333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4" name="TextBox 173">
                  <a:extLst>
                    <a:ext uri="{FF2B5EF4-FFF2-40B4-BE49-F238E27FC236}">
                      <a16:creationId xmlns:a16="http://schemas.microsoft.com/office/drawing/2014/main" id="{3DB72E4A-FD9E-4342-8E73-FF3FE3F991A2}"/>
                    </a:ext>
                  </a:extLst>
                </p:cNvPr>
                <p:cNvSpPr txBox="1"/>
                <p:nvPr/>
              </p:nvSpPr>
              <p:spPr>
                <a:xfrm>
                  <a:off x="7214462" y="2840861"/>
                  <a:ext cx="1144125" cy="334148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sz="1400" b="0" i="1" smtClean="0">
                            <a:latin typeface="Cambria Math" charset="0"/>
                          </a:rPr>
                          <m:t>𝑀𝑎𝑛</m:t>
                        </m:r>
                        <m:r>
                          <a:rPr lang="en-GB" sz="1400" b="0" i="1" smtClean="0">
                            <a:latin typeface="Cambria Math" charset="0"/>
                          </a:rPr>
                          <m:t>(</m:t>
                        </m:r>
                        <m:r>
                          <a:rPr lang="en-GB" sz="1400" b="0" i="1" smtClean="0">
                            <a:latin typeface="Cambria Math" panose="02040503050406030204" pitchFamily="18" charset="0"/>
                          </a:rPr>
                          <m:t>𝑊</m:t>
                        </m:r>
                        <m:r>
                          <a:rPr lang="en-GB" sz="1400" b="0" i="1" smtClean="0">
                            <a:latin typeface="Cambria Math" charset="0"/>
                          </a:rPr>
                          <m:t>)</m:t>
                        </m:r>
                      </m:oMath>
                    </m:oMathPara>
                  </a14:m>
                  <a:endParaRPr lang="en-GB" sz="1400" dirty="0"/>
                </a:p>
              </p:txBody>
            </p:sp>
          </mc:Choice>
          <mc:Fallback xmlns="">
            <p:sp>
              <p:nvSpPr>
                <p:cNvPr id="174" name="TextBox 173">
                  <a:extLst>
                    <a:ext uri="{FF2B5EF4-FFF2-40B4-BE49-F238E27FC236}">
                      <a16:creationId xmlns:a16="http://schemas.microsoft.com/office/drawing/2014/main" id="{3DB72E4A-FD9E-4342-8E73-FF3FE3F991A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14462" y="2840861"/>
                  <a:ext cx="1144125" cy="334148"/>
                </a:xfrm>
                <a:prstGeom prst="ellipse">
                  <a:avLst/>
                </a:prstGeom>
                <a:blipFill>
                  <a:blip r:embed="rId32"/>
                  <a:stretch>
                    <a:fillRect b="-8333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5" name="TextBox 174">
                  <a:extLst>
                    <a:ext uri="{FF2B5EF4-FFF2-40B4-BE49-F238E27FC236}">
                      <a16:creationId xmlns:a16="http://schemas.microsoft.com/office/drawing/2014/main" id="{01278DFB-FF3C-8849-B66A-4CCEC0F61498}"/>
                    </a:ext>
                  </a:extLst>
                </p:cNvPr>
                <p:cNvSpPr txBox="1"/>
                <p:nvPr/>
              </p:nvSpPr>
              <p:spPr>
                <a:xfrm>
                  <a:off x="4691174" y="3883244"/>
                  <a:ext cx="1383249" cy="334148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sz="1400" b="0" i="1" smtClean="0">
                            <a:latin typeface="Cambria Math" charset="0"/>
                          </a:rPr>
                          <m:t>𝑇𝑟𝑎𝑣𝑒𝑙</m:t>
                        </m:r>
                        <m:r>
                          <a:rPr lang="en-GB" sz="1400" b="0" i="1" smtClean="0">
                            <a:latin typeface="Cambria Math" charset="0"/>
                          </a:rPr>
                          <m:t>(</m:t>
                        </m:r>
                        <m:r>
                          <a:rPr lang="en-GB" sz="1400" b="0" i="1" smtClean="0">
                            <a:latin typeface="Cambria Math" charset="0"/>
                          </a:rPr>
                          <m:t>𝑋</m:t>
                        </m:r>
                        <m:r>
                          <a:rPr lang="en-GB" sz="1400" b="0" i="1" smtClean="0">
                            <a:latin typeface="Cambria Math" charset="0"/>
                          </a:rPr>
                          <m:t>)</m:t>
                        </m:r>
                      </m:oMath>
                    </m:oMathPara>
                  </a14:m>
                  <a:endParaRPr lang="en-GB" sz="1400" dirty="0"/>
                </a:p>
              </p:txBody>
            </p:sp>
          </mc:Choice>
          <mc:Fallback xmlns="">
            <p:sp>
              <p:nvSpPr>
                <p:cNvPr id="175" name="TextBox 174">
                  <a:extLst>
                    <a:ext uri="{FF2B5EF4-FFF2-40B4-BE49-F238E27FC236}">
                      <a16:creationId xmlns:a16="http://schemas.microsoft.com/office/drawing/2014/main" id="{01278DFB-FF3C-8849-B66A-4CCEC0F6149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91174" y="3883244"/>
                  <a:ext cx="1383249" cy="334148"/>
                </a:xfrm>
                <a:prstGeom prst="ellipse">
                  <a:avLst/>
                </a:prstGeom>
                <a:blipFill>
                  <a:blip r:embed="rId33"/>
                  <a:stretch>
                    <a:fillRect b="-12500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6" name="TextBox 175">
                  <a:extLst>
                    <a:ext uri="{FF2B5EF4-FFF2-40B4-BE49-F238E27FC236}">
                      <a16:creationId xmlns:a16="http://schemas.microsoft.com/office/drawing/2014/main" id="{C87C1487-E205-7846-81C7-9DC7984A1D70}"/>
                    </a:ext>
                  </a:extLst>
                </p:cNvPr>
                <p:cNvSpPr txBox="1"/>
                <p:nvPr/>
              </p:nvSpPr>
              <p:spPr>
                <a:xfrm>
                  <a:off x="6250457" y="4370900"/>
                  <a:ext cx="1120628" cy="334148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sz="14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𝑆𝑖𝑐𝑘</m:t>
                        </m:r>
                        <m:r>
                          <a:rPr lang="en-GB" sz="14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(</m:t>
                        </m:r>
                        <m:r>
                          <a:rPr lang="en-GB" sz="14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𝑋</m:t>
                        </m:r>
                        <m:r>
                          <a:rPr lang="en-GB" sz="14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)</m:t>
                        </m:r>
                      </m:oMath>
                    </m:oMathPara>
                  </a14:m>
                  <a:endParaRPr lang="en-GB" sz="14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76" name="TextBox 175">
                  <a:extLst>
                    <a:ext uri="{FF2B5EF4-FFF2-40B4-BE49-F238E27FC236}">
                      <a16:creationId xmlns:a16="http://schemas.microsoft.com/office/drawing/2014/main" id="{C87C1487-E205-7846-81C7-9DC7984A1D7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250457" y="4370900"/>
                  <a:ext cx="1120628" cy="334148"/>
                </a:xfrm>
                <a:prstGeom prst="ellipse">
                  <a:avLst/>
                </a:prstGeom>
                <a:blipFill>
                  <a:blip r:embed="rId34"/>
                  <a:stretch>
                    <a:fillRect b="-12500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7" name="TextBox 176">
                  <a:extLst>
                    <a:ext uri="{FF2B5EF4-FFF2-40B4-BE49-F238E27FC236}">
                      <a16:creationId xmlns:a16="http://schemas.microsoft.com/office/drawing/2014/main" id="{27FFD3F3-3EEE-9A4C-BABF-1638308BD1AF}"/>
                    </a:ext>
                  </a:extLst>
                </p:cNvPr>
                <p:cNvSpPr txBox="1"/>
                <p:nvPr/>
              </p:nvSpPr>
              <p:spPr>
                <a:xfrm>
                  <a:off x="7511218" y="3878496"/>
                  <a:ext cx="1632781" cy="334148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sz="14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𝑇𝑟𝑒𝑎𝑡</m:t>
                        </m:r>
                        <m:r>
                          <a:rPr lang="en-GB" sz="14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(</m:t>
                        </m:r>
                        <m:r>
                          <a:rPr lang="en-GB" sz="14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𝑋</m:t>
                        </m:r>
                        <m:r>
                          <a:rPr lang="en-GB" sz="14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,</m:t>
                        </m:r>
                        <m:r>
                          <a:rPr lang="en-GB" sz="1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𝑀</m:t>
                        </m:r>
                        <m:r>
                          <a:rPr lang="en-GB" sz="14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)</m:t>
                        </m:r>
                      </m:oMath>
                    </m:oMathPara>
                  </a14:m>
                  <a:endParaRPr lang="en-GB" sz="14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77" name="TextBox 176">
                  <a:extLst>
                    <a:ext uri="{FF2B5EF4-FFF2-40B4-BE49-F238E27FC236}">
                      <a16:creationId xmlns:a16="http://schemas.microsoft.com/office/drawing/2014/main" id="{27FFD3F3-3EEE-9A4C-BABF-1638308BD1A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511218" y="3878496"/>
                  <a:ext cx="1632781" cy="334148"/>
                </a:xfrm>
                <a:prstGeom prst="ellipse">
                  <a:avLst/>
                </a:prstGeom>
                <a:blipFill>
                  <a:blip r:embed="rId35"/>
                  <a:stretch>
                    <a:fillRect b="-12500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78" name="Straight Connector 177">
              <a:extLst>
                <a:ext uri="{FF2B5EF4-FFF2-40B4-BE49-F238E27FC236}">
                  <a16:creationId xmlns:a16="http://schemas.microsoft.com/office/drawing/2014/main" id="{FF9FB014-BFFA-E144-B2F7-FCF92824C0E1}"/>
                </a:ext>
              </a:extLst>
            </p:cNvPr>
            <p:cNvCxnSpPr>
              <a:stCxn id="173" idx="6"/>
              <a:endCxn id="199" idx="1"/>
            </p:cNvCxnSpPr>
            <p:nvPr/>
          </p:nvCxnSpPr>
          <p:spPr>
            <a:xfrm>
              <a:off x="6373687" y="3004902"/>
              <a:ext cx="342369" cy="441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9" name="Straight Connector 178">
              <a:extLst>
                <a:ext uri="{FF2B5EF4-FFF2-40B4-BE49-F238E27FC236}">
                  <a16:creationId xmlns:a16="http://schemas.microsoft.com/office/drawing/2014/main" id="{B3744D06-84D8-104F-85D1-2E64CF2F033A}"/>
                </a:ext>
              </a:extLst>
            </p:cNvPr>
            <p:cNvCxnSpPr>
              <a:cxnSpLocks/>
              <a:stCxn id="174" idx="2"/>
              <a:endCxn id="199" idx="3"/>
            </p:cNvCxnSpPr>
            <p:nvPr/>
          </p:nvCxnSpPr>
          <p:spPr>
            <a:xfrm flipH="1">
              <a:off x="6860056" y="3007935"/>
              <a:ext cx="354406" cy="138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0" name="Straight Connector 179">
              <a:extLst>
                <a:ext uri="{FF2B5EF4-FFF2-40B4-BE49-F238E27FC236}">
                  <a16:creationId xmlns:a16="http://schemas.microsoft.com/office/drawing/2014/main" id="{421A52F7-58DA-5D44-89BA-9CAB08ADBA04}"/>
                </a:ext>
              </a:extLst>
            </p:cNvPr>
            <p:cNvCxnSpPr>
              <a:cxnSpLocks/>
              <a:stCxn id="175" idx="6"/>
              <a:endCxn id="195" idx="1"/>
            </p:cNvCxnSpPr>
            <p:nvPr/>
          </p:nvCxnSpPr>
          <p:spPr>
            <a:xfrm>
              <a:off x="6074423" y="4050318"/>
              <a:ext cx="352313" cy="331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Straight Connector 180">
              <a:extLst>
                <a:ext uri="{FF2B5EF4-FFF2-40B4-BE49-F238E27FC236}">
                  <a16:creationId xmlns:a16="http://schemas.microsoft.com/office/drawing/2014/main" id="{392A296C-7FAD-A149-B487-3D3F28C0A0D9}"/>
                </a:ext>
              </a:extLst>
            </p:cNvPr>
            <p:cNvCxnSpPr>
              <a:cxnSpLocks/>
              <a:stCxn id="195" idx="0"/>
              <a:endCxn id="172" idx="4"/>
            </p:cNvCxnSpPr>
            <p:nvPr/>
          </p:nvCxnSpPr>
          <p:spPr>
            <a:xfrm flipV="1">
              <a:off x="6498736" y="3678102"/>
              <a:ext cx="287089" cy="30352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Straight Connector 181">
              <a:extLst>
                <a:ext uri="{FF2B5EF4-FFF2-40B4-BE49-F238E27FC236}">
                  <a16:creationId xmlns:a16="http://schemas.microsoft.com/office/drawing/2014/main" id="{043DF144-577A-0D46-A348-FAFB84640B5E}"/>
                </a:ext>
              </a:extLst>
            </p:cNvPr>
            <p:cNvCxnSpPr>
              <a:cxnSpLocks/>
              <a:stCxn id="172" idx="4"/>
              <a:endCxn id="191" idx="0"/>
            </p:cNvCxnSpPr>
            <p:nvPr/>
          </p:nvCxnSpPr>
          <p:spPr>
            <a:xfrm>
              <a:off x="6785825" y="3678102"/>
              <a:ext cx="308080" cy="29767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Straight Connector 182">
              <a:extLst>
                <a:ext uri="{FF2B5EF4-FFF2-40B4-BE49-F238E27FC236}">
                  <a16:creationId xmlns:a16="http://schemas.microsoft.com/office/drawing/2014/main" id="{DC44BF7D-5D3A-D340-A70D-C063964467E2}"/>
                </a:ext>
              </a:extLst>
            </p:cNvPr>
            <p:cNvCxnSpPr>
              <a:cxnSpLocks/>
              <a:stCxn id="177" idx="2"/>
              <a:endCxn id="191" idx="3"/>
            </p:cNvCxnSpPr>
            <p:nvPr/>
          </p:nvCxnSpPr>
          <p:spPr>
            <a:xfrm flipH="1">
              <a:off x="7165906" y="4045570"/>
              <a:ext cx="345312" cy="220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Straight Connector 183">
              <a:extLst>
                <a:ext uri="{FF2B5EF4-FFF2-40B4-BE49-F238E27FC236}">
                  <a16:creationId xmlns:a16="http://schemas.microsoft.com/office/drawing/2014/main" id="{05303A58-2765-E44F-9CD6-DFAEF6D49AF2}"/>
                </a:ext>
              </a:extLst>
            </p:cNvPr>
            <p:cNvCxnSpPr>
              <a:cxnSpLocks/>
              <a:stCxn id="195" idx="2"/>
              <a:endCxn id="176" idx="0"/>
            </p:cNvCxnSpPr>
            <p:nvPr/>
          </p:nvCxnSpPr>
          <p:spPr>
            <a:xfrm>
              <a:off x="6498736" y="4125629"/>
              <a:ext cx="312035" cy="24527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Straight Connector 184">
              <a:extLst>
                <a:ext uri="{FF2B5EF4-FFF2-40B4-BE49-F238E27FC236}">
                  <a16:creationId xmlns:a16="http://schemas.microsoft.com/office/drawing/2014/main" id="{F6E83339-9DA2-C140-A177-ABB47C9E6F5E}"/>
                </a:ext>
              </a:extLst>
            </p:cNvPr>
            <p:cNvCxnSpPr>
              <a:cxnSpLocks/>
              <a:stCxn id="191" idx="2"/>
              <a:endCxn id="176" idx="0"/>
            </p:cNvCxnSpPr>
            <p:nvPr/>
          </p:nvCxnSpPr>
          <p:spPr>
            <a:xfrm flipH="1">
              <a:off x="6810771" y="4119774"/>
              <a:ext cx="283135" cy="25112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Straight Connector 185">
              <a:extLst>
                <a:ext uri="{FF2B5EF4-FFF2-40B4-BE49-F238E27FC236}">
                  <a16:creationId xmlns:a16="http://schemas.microsoft.com/office/drawing/2014/main" id="{85A11A5E-D371-944B-8921-3AB6A0D1DF97}"/>
                </a:ext>
              </a:extLst>
            </p:cNvPr>
            <p:cNvCxnSpPr>
              <a:cxnSpLocks/>
              <a:stCxn id="172" idx="0"/>
              <a:endCxn id="199" idx="2"/>
            </p:cNvCxnSpPr>
            <p:nvPr/>
          </p:nvCxnSpPr>
          <p:spPr>
            <a:xfrm flipV="1">
              <a:off x="6785825" y="3081319"/>
              <a:ext cx="2232" cy="26263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87" name="Group 186">
              <a:extLst>
                <a:ext uri="{FF2B5EF4-FFF2-40B4-BE49-F238E27FC236}">
                  <a16:creationId xmlns:a16="http://schemas.microsoft.com/office/drawing/2014/main" id="{1279C48F-5CF5-9044-9957-491E757AC14F}"/>
                </a:ext>
              </a:extLst>
            </p:cNvPr>
            <p:cNvGrpSpPr/>
            <p:nvPr/>
          </p:nvGrpSpPr>
          <p:grpSpPr>
            <a:xfrm>
              <a:off x="6669977" y="2891240"/>
              <a:ext cx="490293" cy="353996"/>
              <a:chOff x="6669977" y="2891240"/>
              <a:chExt cx="490293" cy="353996"/>
            </a:xfrm>
          </p:grpSpPr>
          <p:sp>
            <p:nvSpPr>
              <p:cNvPr id="198" name="Rectangle 197">
                <a:extLst>
                  <a:ext uri="{FF2B5EF4-FFF2-40B4-BE49-F238E27FC236}">
                    <a16:creationId xmlns:a16="http://schemas.microsoft.com/office/drawing/2014/main" id="{C9B347E7-F9CF-A34F-BF6A-2F72333C8A5C}"/>
                  </a:ext>
                </a:extLst>
              </p:cNvPr>
              <p:cNvSpPr/>
              <p:nvPr/>
            </p:nvSpPr>
            <p:spPr>
              <a:xfrm>
                <a:off x="6669977" y="2891240"/>
                <a:ext cx="144000" cy="144000"/>
              </a:xfrm>
              <a:prstGeom prst="rect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 dirty="0"/>
              </a:p>
            </p:txBody>
          </p:sp>
          <p:sp>
            <p:nvSpPr>
              <p:cNvPr id="199" name="Rectangle 198">
                <a:extLst>
                  <a:ext uri="{FF2B5EF4-FFF2-40B4-BE49-F238E27FC236}">
                    <a16:creationId xmlns:a16="http://schemas.microsoft.com/office/drawing/2014/main" id="{9FF626A7-3CD2-844C-B3A8-175BCC329B60}"/>
                  </a:ext>
                </a:extLst>
              </p:cNvPr>
              <p:cNvSpPr/>
              <p:nvPr/>
            </p:nvSpPr>
            <p:spPr>
              <a:xfrm>
                <a:off x="6716057" y="2937320"/>
                <a:ext cx="144000" cy="144000"/>
              </a:xfrm>
              <a:prstGeom prst="rect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 dirty="0"/>
              </a:p>
            </p:txBody>
          </p:sp>
          <p:sp>
            <p:nvSpPr>
              <p:cNvPr id="200" name="Rectangle 199">
                <a:extLst>
                  <a:ext uri="{FF2B5EF4-FFF2-40B4-BE49-F238E27FC236}">
                    <a16:creationId xmlns:a16="http://schemas.microsoft.com/office/drawing/2014/main" id="{A678E63A-E6A9-D146-8984-23114A792B28}"/>
                  </a:ext>
                </a:extLst>
              </p:cNvPr>
              <p:cNvSpPr/>
              <p:nvPr/>
            </p:nvSpPr>
            <p:spPr>
              <a:xfrm>
                <a:off x="6762137" y="2983400"/>
                <a:ext cx="144000" cy="144000"/>
              </a:xfrm>
              <a:prstGeom prst="rect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01" name="TextBox 200">
                    <a:extLst>
                      <a:ext uri="{FF2B5EF4-FFF2-40B4-BE49-F238E27FC236}">
                        <a16:creationId xmlns:a16="http://schemas.microsoft.com/office/drawing/2014/main" id="{3119C3BC-5D10-674A-822F-7B75CB9D82F7}"/>
                      </a:ext>
                    </a:extLst>
                  </p:cNvPr>
                  <p:cNvSpPr txBox="1"/>
                  <p:nvPr/>
                </p:nvSpPr>
                <p:spPr>
                  <a:xfrm>
                    <a:off x="6903780" y="3007609"/>
                    <a:ext cx="256490" cy="237627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GB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1400" b="0" i="1" smtClean="0"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en-GB" sz="1400" b="0" i="1" smtClean="0">
                                  <a:latin typeface="Cambria Math" charset="0"/>
                                </a:rPr>
                                <m:t>1</m:t>
                              </m:r>
                            </m:sub>
                          </m:sSub>
                        </m:oMath>
                      </m:oMathPara>
                    </a14:m>
                    <a:endParaRPr lang="en-GB" sz="1400" dirty="0"/>
                  </a:p>
                </p:txBody>
              </p:sp>
            </mc:Choice>
            <mc:Fallback xmlns="">
              <p:sp>
                <p:nvSpPr>
                  <p:cNvPr id="201" name="TextBox 200">
                    <a:extLst>
                      <a:ext uri="{FF2B5EF4-FFF2-40B4-BE49-F238E27FC236}">
                        <a16:creationId xmlns:a16="http://schemas.microsoft.com/office/drawing/2014/main" id="{3119C3BC-5D10-674A-822F-7B75CB9D82F7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903780" y="3007609"/>
                    <a:ext cx="256490" cy="237627"/>
                  </a:xfrm>
                  <a:prstGeom prst="rect">
                    <a:avLst/>
                  </a:prstGeom>
                  <a:blipFill>
                    <a:blip r:embed="rId36"/>
                    <a:stretch>
                      <a:fillRect l="-22222" b="-40000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188" name="Group 187">
              <a:extLst>
                <a:ext uri="{FF2B5EF4-FFF2-40B4-BE49-F238E27FC236}">
                  <a16:creationId xmlns:a16="http://schemas.microsoft.com/office/drawing/2014/main" id="{CA313ED6-26A2-7B47-97E0-4FA65045F1DF}"/>
                </a:ext>
              </a:extLst>
            </p:cNvPr>
            <p:cNvGrpSpPr/>
            <p:nvPr/>
          </p:nvGrpSpPr>
          <p:grpSpPr>
            <a:xfrm>
              <a:off x="6191042" y="3935548"/>
              <a:ext cx="425774" cy="352887"/>
              <a:chOff x="6191042" y="3935548"/>
              <a:chExt cx="425774" cy="352887"/>
            </a:xfrm>
          </p:grpSpPr>
          <p:sp>
            <p:nvSpPr>
              <p:cNvPr id="194" name="Rectangle 193">
                <a:extLst>
                  <a:ext uri="{FF2B5EF4-FFF2-40B4-BE49-F238E27FC236}">
                    <a16:creationId xmlns:a16="http://schemas.microsoft.com/office/drawing/2014/main" id="{DCD8CB4E-8D89-824C-BFD3-07D53347360F}"/>
                  </a:ext>
                </a:extLst>
              </p:cNvPr>
              <p:cNvSpPr/>
              <p:nvPr/>
            </p:nvSpPr>
            <p:spPr>
              <a:xfrm>
                <a:off x="6380656" y="3935548"/>
                <a:ext cx="144000" cy="144000"/>
              </a:xfrm>
              <a:prstGeom prst="rect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 dirty="0"/>
              </a:p>
            </p:txBody>
          </p:sp>
          <p:sp>
            <p:nvSpPr>
              <p:cNvPr id="195" name="Rectangle 194">
                <a:extLst>
                  <a:ext uri="{FF2B5EF4-FFF2-40B4-BE49-F238E27FC236}">
                    <a16:creationId xmlns:a16="http://schemas.microsoft.com/office/drawing/2014/main" id="{962D27B3-03E7-FD4F-8826-1258A5FF4DC5}"/>
                  </a:ext>
                </a:extLst>
              </p:cNvPr>
              <p:cNvSpPr/>
              <p:nvPr/>
            </p:nvSpPr>
            <p:spPr>
              <a:xfrm>
                <a:off x="6426736" y="3981628"/>
                <a:ext cx="144000" cy="144000"/>
              </a:xfrm>
              <a:prstGeom prst="rect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 dirty="0"/>
              </a:p>
            </p:txBody>
          </p:sp>
          <p:sp>
            <p:nvSpPr>
              <p:cNvPr id="196" name="Rectangle 195">
                <a:extLst>
                  <a:ext uri="{FF2B5EF4-FFF2-40B4-BE49-F238E27FC236}">
                    <a16:creationId xmlns:a16="http://schemas.microsoft.com/office/drawing/2014/main" id="{D6E0A7AA-08D1-3447-BF3D-E94F0CC28A6A}"/>
                  </a:ext>
                </a:extLst>
              </p:cNvPr>
              <p:cNvSpPr/>
              <p:nvPr/>
            </p:nvSpPr>
            <p:spPr>
              <a:xfrm>
                <a:off x="6472816" y="4027708"/>
                <a:ext cx="144000" cy="144000"/>
              </a:xfrm>
              <a:prstGeom prst="rect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97" name="TextBox 196">
                    <a:extLst>
                      <a:ext uri="{FF2B5EF4-FFF2-40B4-BE49-F238E27FC236}">
                        <a16:creationId xmlns:a16="http://schemas.microsoft.com/office/drawing/2014/main" id="{96DB89CF-69D7-8A48-AC3B-B0B40E692F82}"/>
                      </a:ext>
                    </a:extLst>
                  </p:cNvPr>
                  <p:cNvSpPr txBox="1"/>
                  <p:nvPr/>
                </p:nvSpPr>
                <p:spPr>
                  <a:xfrm>
                    <a:off x="6191042" y="4050809"/>
                    <a:ext cx="261280" cy="237626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GB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1400" b="0" i="1" smtClean="0"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en-GB" sz="1400" b="0" i="1" smtClean="0">
                                  <a:latin typeface="Cambria Math" charset="0"/>
                                </a:rPr>
                                <m:t>2</m:t>
                              </m:r>
                            </m:sub>
                          </m:sSub>
                        </m:oMath>
                      </m:oMathPara>
                    </a14:m>
                    <a:endParaRPr lang="en-GB" sz="1400" dirty="0"/>
                  </a:p>
                </p:txBody>
              </p:sp>
            </mc:Choice>
            <mc:Fallback xmlns="">
              <p:sp>
                <p:nvSpPr>
                  <p:cNvPr id="197" name="TextBox 196">
                    <a:extLst>
                      <a:ext uri="{FF2B5EF4-FFF2-40B4-BE49-F238E27FC236}">
                        <a16:creationId xmlns:a16="http://schemas.microsoft.com/office/drawing/2014/main" id="{96DB89CF-69D7-8A48-AC3B-B0B40E692F82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191042" y="4050809"/>
                    <a:ext cx="261280" cy="237626"/>
                  </a:xfrm>
                  <a:prstGeom prst="rect">
                    <a:avLst/>
                  </a:prstGeom>
                  <a:blipFill>
                    <a:blip r:embed="rId37"/>
                    <a:stretch>
                      <a:fillRect l="-22222" r="-5556" b="-29412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189" name="Group 188">
              <a:extLst>
                <a:ext uri="{FF2B5EF4-FFF2-40B4-BE49-F238E27FC236}">
                  <a16:creationId xmlns:a16="http://schemas.microsoft.com/office/drawing/2014/main" id="{0E2C9826-C621-CD4B-93A5-282F5AE9BB82}"/>
                </a:ext>
              </a:extLst>
            </p:cNvPr>
            <p:cNvGrpSpPr/>
            <p:nvPr/>
          </p:nvGrpSpPr>
          <p:grpSpPr>
            <a:xfrm>
              <a:off x="6975826" y="3929695"/>
              <a:ext cx="483903" cy="358485"/>
              <a:chOff x="6975826" y="3929695"/>
              <a:chExt cx="483903" cy="358485"/>
            </a:xfrm>
          </p:grpSpPr>
          <p:sp>
            <p:nvSpPr>
              <p:cNvPr id="190" name="Rectangle 189">
                <a:extLst>
                  <a:ext uri="{FF2B5EF4-FFF2-40B4-BE49-F238E27FC236}">
                    <a16:creationId xmlns:a16="http://schemas.microsoft.com/office/drawing/2014/main" id="{3A96E976-DE07-1645-86CF-DB060B3AAFA2}"/>
                  </a:ext>
                </a:extLst>
              </p:cNvPr>
              <p:cNvSpPr/>
              <p:nvPr/>
            </p:nvSpPr>
            <p:spPr>
              <a:xfrm>
                <a:off x="6975826" y="3929695"/>
                <a:ext cx="144000" cy="144000"/>
              </a:xfrm>
              <a:prstGeom prst="rect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 dirty="0"/>
              </a:p>
            </p:txBody>
          </p:sp>
          <p:sp>
            <p:nvSpPr>
              <p:cNvPr id="191" name="Rectangle 190">
                <a:extLst>
                  <a:ext uri="{FF2B5EF4-FFF2-40B4-BE49-F238E27FC236}">
                    <a16:creationId xmlns:a16="http://schemas.microsoft.com/office/drawing/2014/main" id="{C35FC4B8-3FC7-354F-9418-E301E2A5557D}"/>
                  </a:ext>
                </a:extLst>
              </p:cNvPr>
              <p:cNvSpPr/>
              <p:nvPr/>
            </p:nvSpPr>
            <p:spPr>
              <a:xfrm>
                <a:off x="7021906" y="3975775"/>
                <a:ext cx="144000" cy="144000"/>
              </a:xfrm>
              <a:prstGeom prst="rect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 dirty="0"/>
              </a:p>
            </p:txBody>
          </p:sp>
          <p:sp>
            <p:nvSpPr>
              <p:cNvPr id="192" name="Rectangle 191">
                <a:extLst>
                  <a:ext uri="{FF2B5EF4-FFF2-40B4-BE49-F238E27FC236}">
                    <a16:creationId xmlns:a16="http://schemas.microsoft.com/office/drawing/2014/main" id="{47777272-C24C-AC40-A546-43AB2757C2E0}"/>
                  </a:ext>
                </a:extLst>
              </p:cNvPr>
              <p:cNvSpPr/>
              <p:nvPr/>
            </p:nvSpPr>
            <p:spPr>
              <a:xfrm>
                <a:off x="7067986" y="4021855"/>
                <a:ext cx="144000" cy="144000"/>
              </a:xfrm>
              <a:prstGeom prst="rect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93" name="TextBox 192">
                    <a:extLst>
                      <a:ext uri="{FF2B5EF4-FFF2-40B4-BE49-F238E27FC236}">
                        <a16:creationId xmlns:a16="http://schemas.microsoft.com/office/drawing/2014/main" id="{27117B4D-998F-6540-8F3D-EE3135F604D6}"/>
                      </a:ext>
                    </a:extLst>
                  </p:cNvPr>
                  <p:cNvSpPr txBox="1"/>
                  <p:nvPr/>
                </p:nvSpPr>
                <p:spPr>
                  <a:xfrm>
                    <a:off x="7198449" y="4050553"/>
                    <a:ext cx="261280" cy="237627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GB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1400" b="0" i="1" smtClean="0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en-GB" sz="1400" b="0" i="1" smtClean="0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3</m:t>
                              </m:r>
                            </m:sub>
                          </m:sSub>
                        </m:oMath>
                      </m:oMathPara>
                    </a14:m>
                    <a:endParaRPr lang="en-GB" sz="1400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93" name="TextBox 192">
                    <a:extLst>
                      <a:ext uri="{FF2B5EF4-FFF2-40B4-BE49-F238E27FC236}">
                        <a16:creationId xmlns:a16="http://schemas.microsoft.com/office/drawing/2014/main" id="{27117B4D-998F-6540-8F3D-EE3135F604D6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198449" y="4050553"/>
                    <a:ext cx="261280" cy="237627"/>
                  </a:xfrm>
                  <a:prstGeom prst="rect">
                    <a:avLst/>
                  </a:prstGeom>
                  <a:blipFill>
                    <a:blip r:embed="rId38"/>
                    <a:stretch>
                      <a:fillRect l="-15789" r="-5263" b="-29412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</p:spTree>
    <p:extLst>
      <p:ext uri="{BB962C8B-B14F-4D97-AF65-F5344CB8AC3E}">
        <p14:creationId xmlns:p14="http://schemas.microsoft.com/office/powerpoint/2010/main" val="1817660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D6EDD7-AE32-214C-A176-99F4E18D0D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FO dtree: Bottom-up Interpretation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9D0592-3D4B-B84C-9D1F-1AEA4B35F4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121</a:t>
            </a:fld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4">
                <a:extLst>
                  <a:ext uri="{FF2B5EF4-FFF2-40B4-BE49-F238E27FC236}">
                    <a16:creationId xmlns:a16="http://schemas.microsoft.com/office/drawing/2014/main" id="{971E759C-4BFE-014F-8C0C-DE73214C997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28651" y="1158241"/>
                <a:ext cx="4509284" cy="2805728"/>
              </a:xfrm>
            </p:spPr>
            <p:txBody>
              <a:bodyPr>
                <a:normAutofit fontScale="92500" lnSpcReduction="10000"/>
              </a:bodyPr>
              <a:lstStyle/>
              <a:p>
                <a:r>
                  <a:rPr lang="en-GB" dirty="0"/>
                  <a:t>No direct interpretation as LVE operations if count conversion involved</a:t>
                </a:r>
              </a:p>
              <a:p>
                <a:pPr lvl="1"/>
                <a:r>
                  <a:rPr lang="en-GB" dirty="0"/>
                  <a:t>Shows “only” that PRV not directly eliminable</a:t>
                </a:r>
              </a:p>
              <a:p>
                <a:pPr lvl="2"/>
                <a:r>
                  <a:rPr lang="en-GB" dirty="0"/>
                  <a:t>Counting (or grounding) necessary</a:t>
                </a:r>
              </a:p>
              <a:p>
                <a:pPr lvl="2"/>
                <a:r>
                  <a:rPr lang="en-GB" dirty="0"/>
                  <a:t>E.g., </a:t>
                </a:r>
                <a14:m>
                  <m:oMath xmlns:m="http://schemas.openxmlformats.org/officeDocument/2006/math">
                    <m:r>
                      <a:rPr lang="en-GB" i="1" dirty="0" smtClean="0">
                        <a:latin typeface="Cambria Math" panose="02040503050406030204" pitchFamily="18" charset="0"/>
                      </a:rPr>
                      <m:t>𝑁𝑎𝑡</m:t>
                    </m:r>
                    <m:d>
                      <m:dPr>
                        <m:ctrlPr>
                          <a:rPr lang="en-GB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 dirty="0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</m:d>
                  </m:oMath>
                </a14:m>
                <a:r>
                  <a:rPr lang="en-GB" dirty="0"/>
                  <a:t> in context of VE </a:t>
                </a:r>
                <a:br>
                  <a:rPr lang="en-GB" dirty="0"/>
                </a:br>
                <a:r>
                  <a:rPr lang="en-GB" dirty="0"/>
                  <a:t>node for eliminating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𝑀𝑎𝑛</m:t>
                    </m:r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</m:d>
                  </m:oMath>
                </a14:m>
                <a:endParaRPr lang="en-GB" dirty="0"/>
              </a:p>
              <a:p>
                <a:pPr lvl="2"/>
                <a:endParaRPr lang="en-GB" dirty="0"/>
              </a:p>
            </p:txBody>
          </p:sp>
        </mc:Choice>
        <mc:Fallback xmlns="">
          <p:sp>
            <p:nvSpPr>
              <p:cNvPr id="5" name="Content Placeholder 4">
                <a:extLst>
                  <a:ext uri="{FF2B5EF4-FFF2-40B4-BE49-F238E27FC236}">
                    <a16:creationId xmlns:a16="http://schemas.microsoft.com/office/drawing/2014/main" id="{971E759C-4BFE-014F-8C0C-DE73214C997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8651" y="1158241"/>
                <a:ext cx="4509284" cy="2805728"/>
              </a:xfrm>
              <a:blipFill>
                <a:blip r:embed="rId3"/>
                <a:stretch>
                  <a:fillRect l="-2247" t="-4054" r="-365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angle 6">
            <a:extLst>
              <a:ext uri="{FF2B5EF4-FFF2-40B4-BE49-F238E27FC236}">
                <a16:creationId xmlns:a16="http://schemas.microsoft.com/office/drawing/2014/main" id="{6BC5EA93-299F-594D-AC55-AAA40EC54F31}"/>
              </a:ext>
            </a:extLst>
          </p:cNvPr>
          <p:cNvSpPr/>
          <p:nvPr/>
        </p:nvSpPr>
        <p:spPr>
          <a:xfrm>
            <a:off x="5158434" y="3398304"/>
            <a:ext cx="1364104" cy="3014009"/>
          </a:xfrm>
          <a:prstGeom prst="rect">
            <a:avLst/>
          </a:prstGeom>
          <a:noFill/>
          <a:ln w="38100"/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71" name="Group 170">
            <a:extLst>
              <a:ext uri="{FF2B5EF4-FFF2-40B4-BE49-F238E27FC236}">
                <a16:creationId xmlns:a16="http://schemas.microsoft.com/office/drawing/2014/main" id="{74E88824-3A93-4B4E-BC9C-16FF623E2F58}"/>
              </a:ext>
            </a:extLst>
          </p:cNvPr>
          <p:cNvGrpSpPr/>
          <p:nvPr/>
        </p:nvGrpSpPr>
        <p:grpSpPr>
          <a:xfrm>
            <a:off x="5086142" y="1227132"/>
            <a:ext cx="3741734" cy="1556684"/>
            <a:chOff x="4691174" y="2837828"/>
            <a:chExt cx="4452825" cy="186722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2" name="TextBox 171">
                  <a:extLst>
                    <a:ext uri="{FF2B5EF4-FFF2-40B4-BE49-F238E27FC236}">
                      <a16:creationId xmlns:a16="http://schemas.microsoft.com/office/drawing/2014/main" id="{6B1906CB-893E-9E4C-8DCF-CB7CBDA7905F}"/>
                    </a:ext>
                  </a:extLst>
                </p:cNvPr>
                <p:cNvSpPr txBox="1"/>
                <p:nvPr/>
              </p:nvSpPr>
              <p:spPr>
                <a:xfrm>
                  <a:off x="6461825" y="3343955"/>
                  <a:ext cx="648000" cy="334148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en-GB" sz="14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𝐸𝑝𝑖𝑑</m:t>
                        </m:r>
                      </m:oMath>
                    </m:oMathPara>
                  </a14:m>
                  <a:endParaRPr lang="en-GB" sz="14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72" name="TextBox 171">
                  <a:extLst>
                    <a:ext uri="{FF2B5EF4-FFF2-40B4-BE49-F238E27FC236}">
                      <a16:creationId xmlns:a16="http://schemas.microsoft.com/office/drawing/2014/main" id="{6B1906CB-893E-9E4C-8DCF-CB7CBDA7905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461825" y="3343955"/>
                  <a:ext cx="648000" cy="334148"/>
                </a:xfrm>
                <a:prstGeom prst="ellipse">
                  <a:avLst/>
                </a:prstGeom>
                <a:blipFill>
                  <a:blip r:embed="rId28"/>
                  <a:stretch>
                    <a:fillRect b="-12500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3" name="TextBox 172">
                  <a:extLst>
                    <a:ext uri="{FF2B5EF4-FFF2-40B4-BE49-F238E27FC236}">
                      <a16:creationId xmlns:a16="http://schemas.microsoft.com/office/drawing/2014/main" id="{967FC1AA-01F6-CE40-B020-9E3D6D3BAC36}"/>
                    </a:ext>
                  </a:extLst>
                </p:cNvPr>
                <p:cNvSpPr txBox="1"/>
                <p:nvPr/>
              </p:nvSpPr>
              <p:spPr>
                <a:xfrm>
                  <a:off x="5388625" y="2837828"/>
                  <a:ext cx="985062" cy="334148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sz="1400" b="0" i="1" smtClean="0">
                            <a:latin typeface="Cambria Math" charset="0"/>
                          </a:rPr>
                          <m:t>𝑁𝑎𝑡</m:t>
                        </m:r>
                        <m:r>
                          <a:rPr lang="en-GB" sz="1400" b="0" i="1" smtClean="0">
                            <a:latin typeface="Cambria Math" charset="0"/>
                          </a:rPr>
                          <m:t>(</m:t>
                        </m:r>
                        <m:r>
                          <a:rPr lang="en-GB" sz="1400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  <m:r>
                          <a:rPr lang="en-GB" sz="1400" b="0" i="1" smtClean="0">
                            <a:latin typeface="Cambria Math" charset="0"/>
                          </a:rPr>
                          <m:t>)</m:t>
                        </m:r>
                      </m:oMath>
                    </m:oMathPara>
                  </a14:m>
                  <a:endParaRPr lang="en-GB" sz="1400" dirty="0"/>
                </a:p>
              </p:txBody>
            </p:sp>
          </mc:Choice>
          <mc:Fallback xmlns="">
            <p:sp>
              <p:nvSpPr>
                <p:cNvPr id="173" name="TextBox 172">
                  <a:extLst>
                    <a:ext uri="{FF2B5EF4-FFF2-40B4-BE49-F238E27FC236}">
                      <a16:creationId xmlns:a16="http://schemas.microsoft.com/office/drawing/2014/main" id="{967FC1AA-01F6-CE40-B020-9E3D6D3BAC3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88625" y="2837828"/>
                  <a:ext cx="985062" cy="334148"/>
                </a:xfrm>
                <a:prstGeom prst="ellipse">
                  <a:avLst/>
                </a:prstGeom>
                <a:blipFill>
                  <a:blip r:embed="rId29"/>
                  <a:stretch>
                    <a:fillRect b="-8333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4" name="TextBox 173">
                  <a:extLst>
                    <a:ext uri="{FF2B5EF4-FFF2-40B4-BE49-F238E27FC236}">
                      <a16:creationId xmlns:a16="http://schemas.microsoft.com/office/drawing/2014/main" id="{3DB72E4A-FD9E-4342-8E73-FF3FE3F991A2}"/>
                    </a:ext>
                  </a:extLst>
                </p:cNvPr>
                <p:cNvSpPr txBox="1"/>
                <p:nvPr/>
              </p:nvSpPr>
              <p:spPr>
                <a:xfrm>
                  <a:off x="7214462" y="2840861"/>
                  <a:ext cx="1144125" cy="334148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sz="1400" b="0" i="1" smtClean="0">
                            <a:latin typeface="Cambria Math" charset="0"/>
                          </a:rPr>
                          <m:t>𝑀𝑎𝑛</m:t>
                        </m:r>
                        <m:r>
                          <a:rPr lang="en-GB" sz="1400" b="0" i="1" smtClean="0">
                            <a:latin typeface="Cambria Math" charset="0"/>
                          </a:rPr>
                          <m:t>(</m:t>
                        </m:r>
                        <m:r>
                          <a:rPr lang="en-GB" sz="1400" b="0" i="1" smtClean="0">
                            <a:latin typeface="Cambria Math" panose="02040503050406030204" pitchFamily="18" charset="0"/>
                          </a:rPr>
                          <m:t>𝑊</m:t>
                        </m:r>
                        <m:r>
                          <a:rPr lang="en-GB" sz="1400" b="0" i="1" smtClean="0">
                            <a:latin typeface="Cambria Math" charset="0"/>
                          </a:rPr>
                          <m:t>)</m:t>
                        </m:r>
                      </m:oMath>
                    </m:oMathPara>
                  </a14:m>
                  <a:endParaRPr lang="en-GB" sz="1400" dirty="0"/>
                </a:p>
              </p:txBody>
            </p:sp>
          </mc:Choice>
          <mc:Fallback xmlns="">
            <p:sp>
              <p:nvSpPr>
                <p:cNvPr id="174" name="TextBox 173">
                  <a:extLst>
                    <a:ext uri="{FF2B5EF4-FFF2-40B4-BE49-F238E27FC236}">
                      <a16:creationId xmlns:a16="http://schemas.microsoft.com/office/drawing/2014/main" id="{3DB72E4A-FD9E-4342-8E73-FF3FE3F991A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14462" y="2840861"/>
                  <a:ext cx="1144125" cy="334148"/>
                </a:xfrm>
                <a:prstGeom prst="ellipse">
                  <a:avLst/>
                </a:prstGeom>
                <a:blipFill>
                  <a:blip r:embed="rId30"/>
                  <a:stretch>
                    <a:fillRect b="-8333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5" name="TextBox 174">
                  <a:extLst>
                    <a:ext uri="{FF2B5EF4-FFF2-40B4-BE49-F238E27FC236}">
                      <a16:creationId xmlns:a16="http://schemas.microsoft.com/office/drawing/2014/main" id="{01278DFB-FF3C-8849-B66A-4CCEC0F61498}"/>
                    </a:ext>
                  </a:extLst>
                </p:cNvPr>
                <p:cNvSpPr txBox="1"/>
                <p:nvPr/>
              </p:nvSpPr>
              <p:spPr>
                <a:xfrm>
                  <a:off x="4691174" y="3883244"/>
                  <a:ext cx="1383249" cy="334148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sz="1400" b="0" i="1" smtClean="0">
                            <a:latin typeface="Cambria Math" charset="0"/>
                          </a:rPr>
                          <m:t>𝑇𝑟𝑎𝑣𝑒𝑙</m:t>
                        </m:r>
                        <m:r>
                          <a:rPr lang="en-GB" sz="1400" b="0" i="1" smtClean="0">
                            <a:latin typeface="Cambria Math" charset="0"/>
                          </a:rPr>
                          <m:t>(</m:t>
                        </m:r>
                        <m:r>
                          <a:rPr lang="en-GB" sz="1400" b="0" i="1" smtClean="0">
                            <a:latin typeface="Cambria Math" charset="0"/>
                          </a:rPr>
                          <m:t>𝑋</m:t>
                        </m:r>
                        <m:r>
                          <a:rPr lang="en-GB" sz="1400" b="0" i="1" smtClean="0">
                            <a:latin typeface="Cambria Math" charset="0"/>
                          </a:rPr>
                          <m:t>)</m:t>
                        </m:r>
                      </m:oMath>
                    </m:oMathPara>
                  </a14:m>
                  <a:endParaRPr lang="en-GB" sz="1400" dirty="0"/>
                </a:p>
              </p:txBody>
            </p:sp>
          </mc:Choice>
          <mc:Fallback xmlns="">
            <p:sp>
              <p:nvSpPr>
                <p:cNvPr id="175" name="TextBox 174">
                  <a:extLst>
                    <a:ext uri="{FF2B5EF4-FFF2-40B4-BE49-F238E27FC236}">
                      <a16:creationId xmlns:a16="http://schemas.microsoft.com/office/drawing/2014/main" id="{01278DFB-FF3C-8849-B66A-4CCEC0F6149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91174" y="3883244"/>
                  <a:ext cx="1383249" cy="334148"/>
                </a:xfrm>
                <a:prstGeom prst="ellipse">
                  <a:avLst/>
                </a:prstGeom>
                <a:blipFill>
                  <a:blip r:embed="rId31"/>
                  <a:stretch>
                    <a:fillRect b="-12500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6" name="TextBox 175">
                  <a:extLst>
                    <a:ext uri="{FF2B5EF4-FFF2-40B4-BE49-F238E27FC236}">
                      <a16:creationId xmlns:a16="http://schemas.microsoft.com/office/drawing/2014/main" id="{C87C1487-E205-7846-81C7-9DC7984A1D70}"/>
                    </a:ext>
                  </a:extLst>
                </p:cNvPr>
                <p:cNvSpPr txBox="1"/>
                <p:nvPr/>
              </p:nvSpPr>
              <p:spPr>
                <a:xfrm>
                  <a:off x="6250457" y="4370900"/>
                  <a:ext cx="1120628" cy="334148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sz="14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𝑆𝑖𝑐𝑘</m:t>
                        </m:r>
                        <m:r>
                          <a:rPr lang="en-GB" sz="14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(</m:t>
                        </m:r>
                        <m:r>
                          <a:rPr lang="en-GB" sz="14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𝑋</m:t>
                        </m:r>
                        <m:r>
                          <a:rPr lang="en-GB" sz="14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)</m:t>
                        </m:r>
                      </m:oMath>
                    </m:oMathPara>
                  </a14:m>
                  <a:endParaRPr lang="en-GB" sz="14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76" name="TextBox 175">
                  <a:extLst>
                    <a:ext uri="{FF2B5EF4-FFF2-40B4-BE49-F238E27FC236}">
                      <a16:creationId xmlns:a16="http://schemas.microsoft.com/office/drawing/2014/main" id="{C87C1487-E205-7846-81C7-9DC7984A1D7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250457" y="4370900"/>
                  <a:ext cx="1120628" cy="334148"/>
                </a:xfrm>
                <a:prstGeom prst="ellipse">
                  <a:avLst/>
                </a:prstGeom>
                <a:blipFill>
                  <a:blip r:embed="rId32"/>
                  <a:stretch>
                    <a:fillRect b="-12500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7" name="TextBox 176">
                  <a:extLst>
                    <a:ext uri="{FF2B5EF4-FFF2-40B4-BE49-F238E27FC236}">
                      <a16:creationId xmlns:a16="http://schemas.microsoft.com/office/drawing/2014/main" id="{27FFD3F3-3EEE-9A4C-BABF-1638308BD1AF}"/>
                    </a:ext>
                  </a:extLst>
                </p:cNvPr>
                <p:cNvSpPr txBox="1"/>
                <p:nvPr/>
              </p:nvSpPr>
              <p:spPr>
                <a:xfrm>
                  <a:off x="7511218" y="3878496"/>
                  <a:ext cx="1632781" cy="334148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sz="14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𝑇𝑟𝑒𝑎𝑡</m:t>
                        </m:r>
                        <m:r>
                          <a:rPr lang="en-GB" sz="14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(</m:t>
                        </m:r>
                        <m:r>
                          <a:rPr lang="en-GB" sz="14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𝑋</m:t>
                        </m:r>
                        <m:r>
                          <a:rPr lang="en-GB" sz="14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,</m:t>
                        </m:r>
                        <m:r>
                          <a:rPr lang="en-GB" sz="1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𝑀</m:t>
                        </m:r>
                        <m:r>
                          <a:rPr lang="en-GB" sz="14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)</m:t>
                        </m:r>
                      </m:oMath>
                    </m:oMathPara>
                  </a14:m>
                  <a:endParaRPr lang="en-GB" sz="14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77" name="TextBox 176">
                  <a:extLst>
                    <a:ext uri="{FF2B5EF4-FFF2-40B4-BE49-F238E27FC236}">
                      <a16:creationId xmlns:a16="http://schemas.microsoft.com/office/drawing/2014/main" id="{27FFD3F3-3EEE-9A4C-BABF-1638308BD1A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511218" y="3878496"/>
                  <a:ext cx="1632781" cy="334148"/>
                </a:xfrm>
                <a:prstGeom prst="ellipse">
                  <a:avLst/>
                </a:prstGeom>
                <a:blipFill>
                  <a:blip r:embed="rId33"/>
                  <a:stretch>
                    <a:fillRect b="-12500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78" name="Straight Connector 177">
              <a:extLst>
                <a:ext uri="{FF2B5EF4-FFF2-40B4-BE49-F238E27FC236}">
                  <a16:creationId xmlns:a16="http://schemas.microsoft.com/office/drawing/2014/main" id="{FF9FB014-BFFA-E144-B2F7-FCF92824C0E1}"/>
                </a:ext>
              </a:extLst>
            </p:cNvPr>
            <p:cNvCxnSpPr>
              <a:stCxn id="173" idx="6"/>
              <a:endCxn id="199" idx="1"/>
            </p:cNvCxnSpPr>
            <p:nvPr/>
          </p:nvCxnSpPr>
          <p:spPr>
            <a:xfrm>
              <a:off x="6373687" y="3004902"/>
              <a:ext cx="342369" cy="441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9" name="Straight Connector 178">
              <a:extLst>
                <a:ext uri="{FF2B5EF4-FFF2-40B4-BE49-F238E27FC236}">
                  <a16:creationId xmlns:a16="http://schemas.microsoft.com/office/drawing/2014/main" id="{B3744D06-84D8-104F-85D1-2E64CF2F033A}"/>
                </a:ext>
              </a:extLst>
            </p:cNvPr>
            <p:cNvCxnSpPr>
              <a:cxnSpLocks/>
              <a:stCxn id="174" idx="2"/>
              <a:endCxn id="199" idx="3"/>
            </p:cNvCxnSpPr>
            <p:nvPr/>
          </p:nvCxnSpPr>
          <p:spPr>
            <a:xfrm flipH="1">
              <a:off x="6860056" y="3007935"/>
              <a:ext cx="354406" cy="138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0" name="Straight Connector 179">
              <a:extLst>
                <a:ext uri="{FF2B5EF4-FFF2-40B4-BE49-F238E27FC236}">
                  <a16:creationId xmlns:a16="http://schemas.microsoft.com/office/drawing/2014/main" id="{421A52F7-58DA-5D44-89BA-9CAB08ADBA04}"/>
                </a:ext>
              </a:extLst>
            </p:cNvPr>
            <p:cNvCxnSpPr>
              <a:cxnSpLocks/>
              <a:stCxn id="175" idx="6"/>
              <a:endCxn id="195" idx="1"/>
            </p:cNvCxnSpPr>
            <p:nvPr/>
          </p:nvCxnSpPr>
          <p:spPr>
            <a:xfrm>
              <a:off x="6074423" y="4050318"/>
              <a:ext cx="352313" cy="331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Straight Connector 180">
              <a:extLst>
                <a:ext uri="{FF2B5EF4-FFF2-40B4-BE49-F238E27FC236}">
                  <a16:creationId xmlns:a16="http://schemas.microsoft.com/office/drawing/2014/main" id="{392A296C-7FAD-A149-B487-3D3F28C0A0D9}"/>
                </a:ext>
              </a:extLst>
            </p:cNvPr>
            <p:cNvCxnSpPr>
              <a:cxnSpLocks/>
              <a:stCxn id="195" idx="0"/>
              <a:endCxn id="172" idx="4"/>
            </p:cNvCxnSpPr>
            <p:nvPr/>
          </p:nvCxnSpPr>
          <p:spPr>
            <a:xfrm flipV="1">
              <a:off x="6498736" y="3678102"/>
              <a:ext cx="287089" cy="30352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Straight Connector 181">
              <a:extLst>
                <a:ext uri="{FF2B5EF4-FFF2-40B4-BE49-F238E27FC236}">
                  <a16:creationId xmlns:a16="http://schemas.microsoft.com/office/drawing/2014/main" id="{043DF144-577A-0D46-A348-FAFB84640B5E}"/>
                </a:ext>
              </a:extLst>
            </p:cNvPr>
            <p:cNvCxnSpPr>
              <a:cxnSpLocks/>
              <a:stCxn id="172" idx="4"/>
              <a:endCxn id="191" idx="0"/>
            </p:cNvCxnSpPr>
            <p:nvPr/>
          </p:nvCxnSpPr>
          <p:spPr>
            <a:xfrm>
              <a:off x="6785825" y="3678102"/>
              <a:ext cx="308080" cy="29767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Straight Connector 182">
              <a:extLst>
                <a:ext uri="{FF2B5EF4-FFF2-40B4-BE49-F238E27FC236}">
                  <a16:creationId xmlns:a16="http://schemas.microsoft.com/office/drawing/2014/main" id="{DC44BF7D-5D3A-D340-A70D-C063964467E2}"/>
                </a:ext>
              </a:extLst>
            </p:cNvPr>
            <p:cNvCxnSpPr>
              <a:cxnSpLocks/>
              <a:stCxn id="177" idx="2"/>
              <a:endCxn id="191" idx="3"/>
            </p:cNvCxnSpPr>
            <p:nvPr/>
          </p:nvCxnSpPr>
          <p:spPr>
            <a:xfrm flipH="1">
              <a:off x="7165906" y="4045570"/>
              <a:ext cx="345312" cy="220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Straight Connector 183">
              <a:extLst>
                <a:ext uri="{FF2B5EF4-FFF2-40B4-BE49-F238E27FC236}">
                  <a16:creationId xmlns:a16="http://schemas.microsoft.com/office/drawing/2014/main" id="{05303A58-2765-E44F-9CD6-DFAEF6D49AF2}"/>
                </a:ext>
              </a:extLst>
            </p:cNvPr>
            <p:cNvCxnSpPr>
              <a:cxnSpLocks/>
              <a:stCxn id="195" idx="2"/>
              <a:endCxn id="176" idx="0"/>
            </p:cNvCxnSpPr>
            <p:nvPr/>
          </p:nvCxnSpPr>
          <p:spPr>
            <a:xfrm>
              <a:off x="6498736" y="4125629"/>
              <a:ext cx="312035" cy="24527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Straight Connector 184">
              <a:extLst>
                <a:ext uri="{FF2B5EF4-FFF2-40B4-BE49-F238E27FC236}">
                  <a16:creationId xmlns:a16="http://schemas.microsoft.com/office/drawing/2014/main" id="{F6E83339-9DA2-C140-A177-ABB47C9E6F5E}"/>
                </a:ext>
              </a:extLst>
            </p:cNvPr>
            <p:cNvCxnSpPr>
              <a:cxnSpLocks/>
              <a:stCxn id="191" idx="2"/>
              <a:endCxn id="176" idx="0"/>
            </p:cNvCxnSpPr>
            <p:nvPr/>
          </p:nvCxnSpPr>
          <p:spPr>
            <a:xfrm flipH="1">
              <a:off x="6810771" y="4119774"/>
              <a:ext cx="283135" cy="25112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Straight Connector 185">
              <a:extLst>
                <a:ext uri="{FF2B5EF4-FFF2-40B4-BE49-F238E27FC236}">
                  <a16:creationId xmlns:a16="http://schemas.microsoft.com/office/drawing/2014/main" id="{85A11A5E-D371-944B-8921-3AB6A0D1DF97}"/>
                </a:ext>
              </a:extLst>
            </p:cNvPr>
            <p:cNvCxnSpPr>
              <a:cxnSpLocks/>
              <a:stCxn id="172" idx="0"/>
              <a:endCxn id="199" idx="2"/>
            </p:cNvCxnSpPr>
            <p:nvPr/>
          </p:nvCxnSpPr>
          <p:spPr>
            <a:xfrm flipV="1">
              <a:off x="6785825" y="3081319"/>
              <a:ext cx="2232" cy="26263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87" name="Group 186">
              <a:extLst>
                <a:ext uri="{FF2B5EF4-FFF2-40B4-BE49-F238E27FC236}">
                  <a16:creationId xmlns:a16="http://schemas.microsoft.com/office/drawing/2014/main" id="{1279C48F-5CF5-9044-9957-491E757AC14F}"/>
                </a:ext>
              </a:extLst>
            </p:cNvPr>
            <p:cNvGrpSpPr/>
            <p:nvPr/>
          </p:nvGrpSpPr>
          <p:grpSpPr>
            <a:xfrm>
              <a:off x="6669977" y="2891240"/>
              <a:ext cx="490293" cy="353996"/>
              <a:chOff x="6669977" y="2891240"/>
              <a:chExt cx="490293" cy="353996"/>
            </a:xfrm>
          </p:grpSpPr>
          <p:sp>
            <p:nvSpPr>
              <p:cNvPr id="198" name="Rectangle 197">
                <a:extLst>
                  <a:ext uri="{FF2B5EF4-FFF2-40B4-BE49-F238E27FC236}">
                    <a16:creationId xmlns:a16="http://schemas.microsoft.com/office/drawing/2014/main" id="{C9B347E7-F9CF-A34F-BF6A-2F72333C8A5C}"/>
                  </a:ext>
                </a:extLst>
              </p:cNvPr>
              <p:cNvSpPr/>
              <p:nvPr/>
            </p:nvSpPr>
            <p:spPr>
              <a:xfrm>
                <a:off x="6669977" y="2891240"/>
                <a:ext cx="144000" cy="144000"/>
              </a:xfrm>
              <a:prstGeom prst="rect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 dirty="0"/>
              </a:p>
            </p:txBody>
          </p:sp>
          <p:sp>
            <p:nvSpPr>
              <p:cNvPr id="199" name="Rectangle 198">
                <a:extLst>
                  <a:ext uri="{FF2B5EF4-FFF2-40B4-BE49-F238E27FC236}">
                    <a16:creationId xmlns:a16="http://schemas.microsoft.com/office/drawing/2014/main" id="{9FF626A7-3CD2-844C-B3A8-175BCC329B60}"/>
                  </a:ext>
                </a:extLst>
              </p:cNvPr>
              <p:cNvSpPr/>
              <p:nvPr/>
            </p:nvSpPr>
            <p:spPr>
              <a:xfrm>
                <a:off x="6716057" y="2937320"/>
                <a:ext cx="144000" cy="144000"/>
              </a:xfrm>
              <a:prstGeom prst="rect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 dirty="0"/>
              </a:p>
            </p:txBody>
          </p:sp>
          <p:sp>
            <p:nvSpPr>
              <p:cNvPr id="200" name="Rectangle 199">
                <a:extLst>
                  <a:ext uri="{FF2B5EF4-FFF2-40B4-BE49-F238E27FC236}">
                    <a16:creationId xmlns:a16="http://schemas.microsoft.com/office/drawing/2014/main" id="{A678E63A-E6A9-D146-8984-23114A792B28}"/>
                  </a:ext>
                </a:extLst>
              </p:cNvPr>
              <p:cNvSpPr/>
              <p:nvPr/>
            </p:nvSpPr>
            <p:spPr>
              <a:xfrm>
                <a:off x="6762137" y="2983400"/>
                <a:ext cx="144000" cy="144000"/>
              </a:xfrm>
              <a:prstGeom prst="rect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01" name="TextBox 200">
                    <a:extLst>
                      <a:ext uri="{FF2B5EF4-FFF2-40B4-BE49-F238E27FC236}">
                        <a16:creationId xmlns:a16="http://schemas.microsoft.com/office/drawing/2014/main" id="{3119C3BC-5D10-674A-822F-7B75CB9D82F7}"/>
                      </a:ext>
                    </a:extLst>
                  </p:cNvPr>
                  <p:cNvSpPr txBox="1"/>
                  <p:nvPr/>
                </p:nvSpPr>
                <p:spPr>
                  <a:xfrm>
                    <a:off x="6903780" y="3007609"/>
                    <a:ext cx="256490" cy="237627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GB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1400" b="0" i="1" smtClean="0"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en-GB" sz="1400" b="0" i="1" smtClean="0">
                                  <a:latin typeface="Cambria Math" charset="0"/>
                                </a:rPr>
                                <m:t>1</m:t>
                              </m:r>
                            </m:sub>
                          </m:sSub>
                        </m:oMath>
                      </m:oMathPara>
                    </a14:m>
                    <a:endParaRPr lang="en-GB" sz="1400" dirty="0"/>
                  </a:p>
                </p:txBody>
              </p:sp>
            </mc:Choice>
            <mc:Fallback xmlns="">
              <p:sp>
                <p:nvSpPr>
                  <p:cNvPr id="201" name="TextBox 200">
                    <a:extLst>
                      <a:ext uri="{FF2B5EF4-FFF2-40B4-BE49-F238E27FC236}">
                        <a16:creationId xmlns:a16="http://schemas.microsoft.com/office/drawing/2014/main" id="{3119C3BC-5D10-674A-822F-7B75CB9D82F7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903780" y="3007609"/>
                    <a:ext cx="256490" cy="237627"/>
                  </a:xfrm>
                  <a:prstGeom prst="rect">
                    <a:avLst/>
                  </a:prstGeom>
                  <a:blipFill>
                    <a:blip r:embed="rId34"/>
                    <a:stretch>
                      <a:fillRect l="-22222" b="-40000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188" name="Group 187">
              <a:extLst>
                <a:ext uri="{FF2B5EF4-FFF2-40B4-BE49-F238E27FC236}">
                  <a16:creationId xmlns:a16="http://schemas.microsoft.com/office/drawing/2014/main" id="{CA313ED6-26A2-7B47-97E0-4FA65045F1DF}"/>
                </a:ext>
              </a:extLst>
            </p:cNvPr>
            <p:cNvGrpSpPr/>
            <p:nvPr/>
          </p:nvGrpSpPr>
          <p:grpSpPr>
            <a:xfrm>
              <a:off x="6191042" y="3935548"/>
              <a:ext cx="425774" cy="352887"/>
              <a:chOff x="6191042" y="3935548"/>
              <a:chExt cx="425774" cy="352887"/>
            </a:xfrm>
          </p:grpSpPr>
          <p:sp>
            <p:nvSpPr>
              <p:cNvPr id="194" name="Rectangle 193">
                <a:extLst>
                  <a:ext uri="{FF2B5EF4-FFF2-40B4-BE49-F238E27FC236}">
                    <a16:creationId xmlns:a16="http://schemas.microsoft.com/office/drawing/2014/main" id="{DCD8CB4E-8D89-824C-BFD3-07D53347360F}"/>
                  </a:ext>
                </a:extLst>
              </p:cNvPr>
              <p:cNvSpPr/>
              <p:nvPr/>
            </p:nvSpPr>
            <p:spPr>
              <a:xfrm>
                <a:off x="6380656" y="3935548"/>
                <a:ext cx="144000" cy="144000"/>
              </a:xfrm>
              <a:prstGeom prst="rect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 dirty="0"/>
              </a:p>
            </p:txBody>
          </p:sp>
          <p:sp>
            <p:nvSpPr>
              <p:cNvPr id="195" name="Rectangle 194">
                <a:extLst>
                  <a:ext uri="{FF2B5EF4-FFF2-40B4-BE49-F238E27FC236}">
                    <a16:creationId xmlns:a16="http://schemas.microsoft.com/office/drawing/2014/main" id="{962D27B3-03E7-FD4F-8826-1258A5FF4DC5}"/>
                  </a:ext>
                </a:extLst>
              </p:cNvPr>
              <p:cNvSpPr/>
              <p:nvPr/>
            </p:nvSpPr>
            <p:spPr>
              <a:xfrm>
                <a:off x="6426736" y="3981628"/>
                <a:ext cx="144000" cy="144000"/>
              </a:xfrm>
              <a:prstGeom prst="rect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 dirty="0"/>
              </a:p>
            </p:txBody>
          </p:sp>
          <p:sp>
            <p:nvSpPr>
              <p:cNvPr id="196" name="Rectangle 195">
                <a:extLst>
                  <a:ext uri="{FF2B5EF4-FFF2-40B4-BE49-F238E27FC236}">
                    <a16:creationId xmlns:a16="http://schemas.microsoft.com/office/drawing/2014/main" id="{D6E0A7AA-08D1-3447-BF3D-E94F0CC28A6A}"/>
                  </a:ext>
                </a:extLst>
              </p:cNvPr>
              <p:cNvSpPr/>
              <p:nvPr/>
            </p:nvSpPr>
            <p:spPr>
              <a:xfrm>
                <a:off x="6472816" y="4027708"/>
                <a:ext cx="144000" cy="144000"/>
              </a:xfrm>
              <a:prstGeom prst="rect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97" name="TextBox 196">
                    <a:extLst>
                      <a:ext uri="{FF2B5EF4-FFF2-40B4-BE49-F238E27FC236}">
                        <a16:creationId xmlns:a16="http://schemas.microsoft.com/office/drawing/2014/main" id="{96DB89CF-69D7-8A48-AC3B-B0B40E692F82}"/>
                      </a:ext>
                    </a:extLst>
                  </p:cNvPr>
                  <p:cNvSpPr txBox="1"/>
                  <p:nvPr/>
                </p:nvSpPr>
                <p:spPr>
                  <a:xfrm>
                    <a:off x="6191042" y="4050809"/>
                    <a:ext cx="261280" cy="237626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GB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1400" b="0" i="1" smtClean="0"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en-GB" sz="1400" b="0" i="1" smtClean="0">
                                  <a:latin typeface="Cambria Math" charset="0"/>
                                </a:rPr>
                                <m:t>2</m:t>
                              </m:r>
                            </m:sub>
                          </m:sSub>
                        </m:oMath>
                      </m:oMathPara>
                    </a14:m>
                    <a:endParaRPr lang="en-GB" sz="1400" dirty="0"/>
                  </a:p>
                </p:txBody>
              </p:sp>
            </mc:Choice>
            <mc:Fallback xmlns="">
              <p:sp>
                <p:nvSpPr>
                  <p:cNvPr id="197" name="TextBox 196">
                    <a:extLst>
                      <a:ext uri="{FF2B5EF4-FFF2-40B4-BE49-F238E27FC236}">
                        <a16:creationId xmlns:a16="http://schemas.microsoft.com/office/drawing/2014/main" id="{96DB89CF-69D7-8A48-AC3B-B0B40E692F82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191042" y="4050809"/>
                    <a:ext cx="261280" cy="237626"/>
                  </a:xfrm>
                  <a:prstGeom prst="rect">
                    <a:avLst/>
                  </a:prstGeom>
                  <a:blipFill>
                    <a:blip r:embed="rId35"/>
                    <a:stretch>
                      <a:fillRect l="-22222" r="-5556" b="-29412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189" name="Group 188">
              <a:extLst>
                <a:ext uri="{FF2B5EF4-FFF2-40B4-BE49-F238E27FC236}">
                  <a16:creationId xmlns:a16="http://schemas.microsoft.com/office/drawing/2014/main" id="{0E2C9826-C621-CD4B-93A5-282F5AE9BB82}"/>
                </a:ext>
              </a:extLst>
            </p:cNvPr>
            <p:cNvGrpSpPr/>
            <p:nvPr/>
          </p:nvGrpSpPr>
          <p:grpSpPr>
            <a:xfrm>
              <a:off x="6975826" y="3929695"/>
              <a:ext cx="483903" cy="358485"/>
              <a:chOff x="6975826" y="3929695"/>
              <a:chExt cx="483903" cy="358485"/>
            </a:xfrm>
          </p:grpSpPr>
          <p:sp>
            <p:nvSpPr>
              <p:cNvPr id="190" name="Rectangle 189">
                <a:extLst>
                  <a:ext uri="{FF2B5EF4-FFF2-40B4-BE49-F238E27FC236}">
                    <a16:creationId xmlns:a16="http://schemas.microsoft.com/office/drawing/2014/main" id="{3A96E976-DE07-1645-86CF-DB060B3AAFA2}"/>
                  </a:ext>
                </a:extLst>
              </p:cNvPr>
              <p:cNvSpPr/>
              <p:nvPr/>
            </p:nvSpPr>
            <p:spPr>
              <a:xfrm>
                <a:off x="6975826" y="3929695"/>
                <a:ext cx="144000" cy="144000"/>
              </a:xfrm>
              <a:prstGeom prst="rect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 dirty="0"/>
              </a:p>
            </p:txBody>
          </p:sp>
          <p:sp>
            <p:nvSpPr>
              <p:cNvPr id="191" name="Rectangle 190">
                <a:extLst>
                  <a:ext uri="{FF2B5EF4-FFF2-40B4-BE49-F238E27FC236}">
                    <a16:creationId xmlns:a16="http://schemas.microsoft.com/office/drawing/2014/main" id="{C35FC4B8-3FC7-354F-9418-E301E2A5557D}"/>
                  </a:ext>
                </a:extLst>
              </p:cNvPr>
              <p:cNvSpPr/>
              <p:nvPr/>
            </p:nvSpPr>
            <p:spPr>
              <a:xfrm>
                <a:off x="7021906" y="3975775"/>
                <a:ext cx="144000" cy="144000"/>
              </a:xfrm>
              <a:prstGeom prst="rect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 dirty="0"/>
              </a:p>
            </p:txBody>
          </p:sp>
          <p:sp>
            <p:nvSpPr>
              <p:cNvPr id="192" name="Rectangle 191">
                <a:extLst>
                  <a:ext uri="{FF2B5EF4-FFF2-40B4-BE49-F238E27FC236}">
                    <a16:creationId xmlns:a16="http://schemas.microsoft.com/office/drawing/2014/main" id="{47777272-C24C-AC40-A546-43AB2757C2E0}"/>
                  </a:ext>
                </a:extLst>
              </p:cNvPr>
              <p:cNvSpPr/>
              <p:nvPr/>
            </p:nvSpPr>
            <p:spPr>
              <a:xfrm>
                <a:off x="7067986" y="4021855"/>
                <a:ext cx="144000" cy="144000"/>
              </a:xfrm>
              <a:prstGeom prst="rect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93" name="TextBox 192">
                    <a:extLst>
                      <a:ext uri="{FF2B5EF4-FFF2-40B4-BE49-F238E27FC236}">
                        <a16:creationId xmlns:a16="http://schemas.microsoft.com/office/drawing/2014/main" id="{27117B4D-998F-6540-8F3D-EE3135F604D6}"/>
                      </a:ext>
                    </a:extLst>
                  </p:cNvPr>
                  <p:cNvSpPr txBox="1"/>
                  <p:nvPr/>
                </p:nvSpPr>
                <p:spPr>
                  <a:xfrm>
                    <a:off x="7198449" y="4050553"/>
                    <a:ext cx="261280" cy="237627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GB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1400" b="0" i="1" smtClean="0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en-GB" sz="1400" b="0" i="1" smtClean="0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3</m:t>
                              </m:r>
                            </m:sub>
                          </m:sSub>
                        </m:oMath>
                      </m:oMathPara>
                    </a14:m>
                    <a:endParaRPr lang="en-GB" sz="1400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93" name="TextBox 192">
                    <a:extLst>
                      <a:ext uri="{FF2B5EF4-FFF2-40B4-BE49-F238E27FC236}">
                        <a16:creationId xmlns:a16="http://schemas.microsoft.com/office/drawing/2014/main" id="{27117B4D-998F-6540-8F3D-EE3135F604D6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198449" y="4050553"/>
                    <a:ext cx="261280" cy="237627"/>
                  </a:xfrm>
                  <a:prstGeom prst="rect">
                    <a:avLst/>
                  </a:prstGeom>
                  <a:blipFill>
                    <a:blip r:embed="rId36"/>
                    <a:stretch>
                      <a:fillRect l="-15789" r="-5263" b="-29412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8E68FDC-113D-FF47-99FA-B54229F4F1BD}"/>
              </a:ext>
            </a:extLst>
          </p:cNvPr>
          <p:cNvGrpSpPr/>
          <p:nvPr/>
        </p:nvGrpSpPr>
        <p:grpSpPr>
          <a:xfrm>
            <a:off x="2770369" y="3982065"/>
            <a:ext cx="1855524" cy="2320949"/>
            <a:chOff x="1901461" y="4200805"/>
            <a:chExt cx="1855524" cy="2320949"/>
          </a:xfrm>
        </p:grpSpPr>
        <p:sp>
          <p:nvSpPr>
            <p:cNvPr id="136" name="Rectangle 135">
              <a:extLst>
                <a:ext uri="{FF2B5EF4-FFF2-40B4-BE49-F238E27FC236}">
                  <a16:creationId xmlns:a16="http://schemas.microsoft.com/office/drawing/2014/main" id="{CB580BE1-2FDB-704D-B1BF-684015BF03DD}"/>
                </a:ext>
              </a:extLst>
            </p:cNvPr>
            <p:cNvSpPr/>
            <p:nvPr/>
          </p:nvSpPr>
          <p:spPr>
            <a:xfrm>
              <a:off x="1901461" y="4200805"/>
              <a:ext cx="1855524" cy="2320949"/>
            </a:xfrm>
            <a:prstGeom prst="rect">
              <a:avLst/>
            </a:prstGeom>
            <a:ln w="38100"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1" name="Rectangle 90">
                  <a:extLst>
                    <a:ext uri="{FF2B5EF4-FFF2-40B4-BE49-F238E27FC236}">
                      <a16:creationId xmlns:a16="http://schemas.microsoft.com/office/drawing/2014/main" id="{E7913A24-A382-CC47-95A3-2A6083EB5FFF}"/>
                    </a:ext>
                  </a:extLst>
                </p:cNvPr>
                <p:cNvSpPr/>
                <p:nvPr/>
              </p:nvSpPr>
              <p:spPr>
                <a:xfrm>
                  <a:off x="2313664" y="5698248"/>
                  <a:ext cx="1009828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20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200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#</m:t>
                            </m:r>
                          </m:e>
                          <m:sub>
                            <m:r>
                              <a:rPr lang="de-DE" sz="1200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𝐷</m:t>
                            </m:r>
                          </m:sub>
                        </m:sSub>
                        <m:d>
                          <m:dPr>
                            <m:begChr m:val="["/>
                            <m:endChr m:val="]"/>
                            <m:ctrlPr>
                              <a:rPr lang="de-DE" sz="1200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200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𝑁𝑎𝑡</m:t>
                            </m:r>
                            <m:d>
                              <m:dPr>
                                <m:ctrlPr>
                                  <a:rPr lang="de-DE" sz="1200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sz="1200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𝐷</m:t>
                                </m:r>
                              </m:e>
                            </m:d>
                          </m:e>
                        </m:d>
                      </m:oMath>
                    </m:oMathPara>
                  </a14:m>
                  <a:endParaRPr lang="de-DE" sz="1200" i="1" dirty="0">
                    <a:solidFill>
                      <a:schemeClr val="accent1"/>
                    </a:solidFill>
                    <a:latin typeface="Cambria Math" panose="02040503050406030204" pitchFamily="18" charset="0"/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𝐸𝑝𝑖𝑑</m:t>
                        </m:r>
                      </m:oMath>
                    </m:oMathPara>
                  </a14:m>
                  <a:endParaRPr lang="de-DE" sz="1200" i="1" dirty="0">
                    <a:solidFill>
                      <a:schemeClr val="accent1"/>
                    </a:solidFill>
                    <a:latin typeface="Cambria Math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91" name="Rectangle 90">
                  <a:extLst>
                    <a:ext uri="{FF2B5EF4-FFF2-40B4-BE49-F238E27FC236}">
                      <a16:creationId xmlns:a16="http://schemas.microsoft.com/office/drawing/2014/main" id="{E7913A24-A382-CC47-95A3-2A6083EB5FF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13664" y="5698248"/>
                  <a:ext cx="1009828" cy="461665"/>
                </a:xfrm>
                <a:prstGeom prst="rect">
                  <a:avLst/>
                </a:prstGeom>
                <a:blipFill>
                  <a:blip r:embed="rId37"/>
                  <a:stretch>
                    <a:fillRect b="-2632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2" name="Rectangle 91">
                  <a:extLst>
                    <a:ext uri="{FF2B5EF4-FFF2-40B4-BE49-F238E27FC236}">
                      <a16:creationId xmlns:a16="http://schemas.microsoft.com/office/drawing/2014/main" id="{82C4E687-D681-284C-9054-E70C5BE3E88C}"/>
                    </a:ext>
                  </a:extLst>
                </p:cNvPr>
                <p:cNvSpPr/>
                <p:nvPr/>
              </p:nvSpPr>
              <p:spPr>
                <a:xfrm>
                  <a:off x="3036837" y="6116512"/>
                  <a:ext cx="440944" cy="373885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 smtClean="0">
                                <a:latin typeface="Cambria Math" panose="02040503050406030204" pitchFamily="18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92" name="Rectangle 91">
                  <a:extLst>
                    <a:ext uri="{FF2B5EF4-FFF2-40B4-BE49-F238E27FC236}">
                      <a16:creationId xmlns:a16="http://schemas.microsoft.com/office/drawing/2014/main" id="{82C4E687-D681-284C-9054-E70C5BE3E88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36837" y="6116512"/>
                  <a:ext cx="440944" cy="373885"/>
                </a:xfrm>
                <a:prstGeom prst="rect">
                  <a:avLst/>
                </a:prstGeom>
                <a:blipFill>
                  <a:blip r:embed="rId38"/>
                  <a:stretch>
                    <a:fillRect b="-3226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A0B83FD8-2B4A-AA45-8C5A-CD0B1BD474D4}"/>
                </a:ext>
              </a:extLst>
            </p:cNvPr>
            <p:cNvCxnSpPr>
              <a:cxnSpLocks/>
              <a:stCxn id="92" idx="0"/>
              <a:endCxn id="118" idx="4"/>
            </p:cNvCxnSpPr>
            <p:nvPr/>
          </p:nvCxnSpPr>
          <p:spPr>
            <a:xfrm flipV="1">
              <a:off x="3257309" y="5769625"/>
              <a:ext cx="0" cy="346887"/>
            </a:xfrm>
            <a:prstGeom prst="line">
              <a:avLst/>
            </a:prstGeom>
            <a:ln w="127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D0076D92-B116-E94B-B176-0AE8AB452719}"/>
                </a:ext>
              </a:extLst>
            </p:cNvPr>
            <p:cNvCxnSpPr>
              <a:cxnSpLocks/>
              <a:stCxn id="118" idx="0"/>
              <a:endCxn id="107" idx="4"/>
            </p:cNvCxnSpPr>
            <p:nvPr/>
          </p:nvCxnSpPr>
          <p:spPr>
            <a:xfrm flipV="1">
              <a:off x="3257309" y="5322614"/>
              <a:ext cx="1221" cy="37501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F941DC5D-88BB-B546-A0C6-26CFA0F9907B}"/>
                </a:ext>
              </a:extLst>
            </p:cNvPr>
            <p:cNvCxnSpPr>
              <a:cxnSpLocks/>
              <a:stCxn id="107" idx="0"/>
              <a:endCxn id="116" idx="4"/>
            </p:cNvCxnSpPr>
            <p:nvPr/>
          </p:nvCxnSpPr>
          <p:spPr>
            <a:xfrm flipV="1">
              <a:off x="3258530" y="4515853"/>
              <a:ext cx="1036" cy="331357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06" name="Group 105">
              <a:extLst>
                <a:ext uri="{FF2B5EF4-FFF2-40B4-BE49-F238E27FC236}">
                  <a16:creationId xmlns:a16="http://schemas.microsoft.com/office/drawing/2014/main" id="{F48D9476-330F-BB4F-9D2D-20446111E9C2}"/>
                </a:ext>
              </a:extLst>
            </p:cNvPr>
            <p:cNvGrpSpPr/>
            <p:nvPr/>
          </p:nvGrpSpPr>
          <p:grpSpPr>
            <a:xfrm>
              <a:off x="2969660" y="4847210"/>
              <a:ext cx="602729" cy="475404"/>
              <a:chOff x="7110783" y="4683030"/>
              <a:chExt cx="602729" cy="475404"/>
            </a:xfrm>
          </p:grpSpPr>
          <p:sp>
            <p:nvSpPr>
              <p:cNvPr id="107" name="TextBox 106">
                <a:extLst>
                  <a:ext uri="{FF2B5EF4-FFF2-40B4-BE49-F238E27FC236}">
                    <a16:creationId xmlns:a16="http://schemas.microsoft.com/office/drawing/2014/main" id="{C5A346B0-E5CE-1747-B037-0C87DF702CCD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7161951" y="4683030"/>
                <a:ext cx="475404" cy="475404"/>
              </a:xfrm>
              <a:prstGeom prst="ellipse">
                <a:avLst/>
              </a:prstGeom>
              <a:noFill/>
              <a:ln w="9525" cap="flat" cmpd="sng" algn="ctr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endParaRPr lang="en-GB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8" name="Rectangle 107">
                    <a:extLst>
                      <a:ext uri="{FF2B5EF4-FFF2-40B4-BE49-F238E27FC236}">
                        <a16:creationId xmlns:a16="http://schemas.microsoft.com/office/drawing/2014/main" id="{88AF903B-573C-E344-84A3-9409949DEA0F}"/>
                      </a:ext>
                    </a:extLst>
                  </p:cNvPr>
                  <p:cNvSpPr/>
                  <p:nvPr/>
                </p:nvSpPr>
                <p:spPr>
                  <a:xfrm>
                    <a:off x="7110783" y="4791285"/>
                    <a:ext cx="602729" cy="276999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GB" sz="12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∀</m:t>
                          </m:r>
                          <m:r>
                            <a:rPr lang="de-DE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𝑤</m:t>
                          </m:r>
                          <m:r>
                            <a:rPr lang="de-DE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:⊤</m:t>
                          </m:r>
                        </m:oMath>
                      </m:oMathPara>
                    </a14:m>
                    <a:endParaRPr lang="en-GB" sz="1200" dirty="0"/>
                  </a:p>
                </p:txBody>
              </p:sp>
            </mc:Choice>
            <mc:Fallback xmlns="">
              <p:sp>
                <p:nvSpPr>
                  <p:cNvPr id="108" name="Rectangle 107">
                    <a:extLst>
                      <a:ext uri="{FF2B5EF4-FFF2-40B4-BE49-F238E27FC236}">
                        <a16:creationId xmlns:a16="http://schemas.microsoft.com/office/drawing/2014/main" id="{88AF903B-573C-E344-84A3-9409949DEA0F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110783" y="4791285"/>
                    <a:ext cx="602729" cy="276999"/>
                  </a:xfrm>
                  <a:prstGeom prst="rect">
                    <a:avLst/>
                  </a:prstGeom>
                  <a:blipFill>
                    <a:blip r:embed="rId39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41A381AD-BB62-8F4E-95BA-254701A04657}"/>
                </a:ext>
              </a:extLst>
            </p:cNvPr>
            <p:cNvCxnSpPr>
              <a:cxnSpLocks/>
              <a:stCxn id="116" idx="0"/>
            </p:cNvCxnSpPr>
            <p:nvPr/>
          </p:nvCxnSpPr>
          <p:spPr>
            <a:xfrm flipV="1">
              <a:off x="3259566" y="4223443"/>
              <a:ext cx="401792" cy="220410"/>
            </a:xfrm>
            <a:prstGeom prst="line">
              <a:avLst/>
            </a:prstGeom>
            <a:ln w="12700">
              <a:solidFill>
                <a:schemeClr val="tx1"/>
              </a:solidFill>
              <a:head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6" name="Oval 115">
              <a:extLst>
                <a:ext uri="{FF2B5EF4-FFF2-40B4-BE49-F238E27FC236}">
                  <a16:creationId xmlns:a16="http://schemas.microsoft.com/office/drawing/2014/main" id="{2D4C31FC-36BE-8D4D-96A7-6E2CE3C7613E}"/>
                </a:ext>
              </a:extLst>
            </p:cNvPr>
            <p:cNvSpPr/>
            <p:nvPr/>
          </p:nvSpPr>
          <p:spPr>
            <a:xfrm>
              <a:off x="3223566" y="4443853"/>
              <a:ext cx="72000" cy="720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18" name="Oval 117">
              <a:extLst>
                <a:ext uri="{FF2B5EF4-FFF2-40B4-BE49-F238E27FC236}">
                  <a16:creationId xmlns:a16="http://schemas.microsoft.com/office/drawing/2014/main" id="{CF8820BB-25CB-964E-9458-407AC5DB577C}"/>
                </a:ext>
              </a:extLst>
            </p:cNvPr>
            <p:cNvSpPr/>
            <p:nvPr/>
          </p:nvSpPr>
          <p:spPr>
            <a:xfrm>
              <a:off x="3221309" y="5697625"/>
              <a:ext cx="72000" cy="720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9" name="Rectangle 118">
                  <a:extLst>
                    <a:ext uri="{FF2B5EF4-FFF2-40B4-BE49-F238E27FC236}">
                      <a16:creationId xmlns:a16="http://schemas.microsoft.com/office/drawing/2014/main" id="{C2F0A229-0DE2-2B4E-97D4-B829B5D872CE}"/>
                    </a:ext>
                  </a:extLst>
                </p:cNvPr>
                <p:cNvSpPr/>
                <p:nvPr/>
              </p:nvSpPr>
              <p:spPr>
                <a:xfrm>
                  <a:off x="2541165" y="5488863"/>
                  <a:ext cx="773160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𝑀𝑎𝑛</m:t>
                        </m:r>
                        <m:d>
                          <m:dPr>
                            <m:ctrlPr>
                              <a:rPr lang="de-DE" sz="12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2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</m:d>
                      </m:oMath>
                    </m:oMathPara>
                  </a14:m>
                  <a:endParaRPr lang="en-GB" sz="1200" dirty="0">
                    <a:solidFill>
                      <a:srgbClr val="C00000"/>
                    </a:solidFill>
                  </a:endParaRPr>
                </a:p>
              </p:txBody>
            </p:sp>
          </mc:Choice>
          <mc:Fallback xmlns="">
            <p:sp>
              <p:nvSpPr>
                <p:cNvPr id="119" name="Rectangle 118">
                  <a:extLst>
                    <a:ext uri="{FF2B5EF4-FFF2-40B4-BE49-F238E27FC236}">
                      <a16:creationId xmlns:a16="http://schemas.microsoft.com/office/drawing/2014/main" id="{C2F0A229-0DE2-2B4E-97D4-B829B5D872C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41165" y="5488863"/>
                  <a:ext cx="773160" cy="276999"/>
                </a:xfrm>
                <a:prstGeom prst="rect">
                  <a:avLst/>
                </a:prstGeom>
                <a:blipFill>
                  <a:blip r:embed="rId4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0" name="Rectangle 119">
                  <a:extLst>
                    <a:ext uri="{FF2B5EF4-FFF2-40B4-BE49-F238E27FC236}">
                      <a16:creationId xmlns:a16="http://schemas.microsoft.com/office/drawing/2014/main" id="{BF7FCB84-F3A7-1240-B082-EC5DA47DF424}"/>
                    </a:ext>
                  </a:extLst>
                </p:cNvPr>
                <p:cNvSpPr/>
                <p:nvPr/>
              </p:nvSpPr>
              <p:spPr>
                <a:xfrm>
                  <a:off x="2061671" y="5041489"/>
                  <a:ext cx="1009828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2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2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#</m:t>
                            </m:r>
                          </m:e>
                          <m:sub>
                            <m:r>
                              <a:rPr lang="de-DE" sz="12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𝐷</m:t>
                            </m:r>
                          </m:sub>
                        </m:sSub>
                        <m:d>
                          <m:dPr>
                            <m:begChr m:val="["/>
                            <m:endChr m:val="]"/>
                            <m:ctrlPr>
                              <a:rPr lang="de-DE" sz="12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2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𝑁𝑎𝑡</m:t>
                            </m:r>
                            <m:d>
                              <m:dPr>
                                <m:ctrlPr>
                                  <a:rPr lang="de-DE" sz="1200" b="0" i="1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sz="1200" b="0" i="1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𝐷</m:t>
                                </m:r>
                              </m:e>
                            </m:d>
                          </m:e>
                        </m:d>
                      </m:oMath>
                    </m:oMathPara>
                  </a14:m>
                  <a:endParaRPr lang="de-DE" sz="1200" b="0" i="1" dirty="0">
                    <a:solidFill>
                      <a:schemeClr val="accent1"/>
                    </a:solidFill>
                    <a:latin typeface="Cambria Math" panose="02040503050406030204" pitchFamily="18" charset="0"/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𝐸𝑝𝑖𝑑</m:t>
                        </m:r>
                      </m:oMath>
                    </m:oMathPara>
                  </a14:m>
                  <a:endParaRPr lang="de-DE" sz="1200" i="1" dirty="0">
                    <a:solidFill>
                      <a:schemeClr val="accent1"/>
                    </a:solidFill>
                    <a:latin typeface="Cambria Math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20" name="Rectangle 119">
                  <a:extLst>
                    <a:ext uri="{FF2B5EF4-FFF2-40B4-BE49-F238E27FC236}">
                      <a16:creationId xmlns:a16="http://schemas.microsoft.com/office/drawing/2014/main" id="{BF7FCB84-F3A7-1240-B082-EC5DA47DF42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61671" y="5041489"/>
                  <a:ext cx="1009828" cy="461665"/>
                </a:xfrm>
                <a:prstGeom prst="rect">
                  <a:avLst/>
                </a:prstGeom>
                <a:blipFill>
                  <a:blip r:embed="rId41"/>
                  <a:stretch>
                    <a:fillRect b="-2632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0" name="Rectangle 129">
                  <a:extLst>
                    <a:ext uri="{FF2B5EF4-FFF2-40B4-BE49-F238E27FC236}">
                      <a16:creationId xmlns:a16="http://schemas.microsoft.com/office/drawing/2014/main" id="{723FFE0D-F436-CB47-BAD7-A9495BA514CC}"/>
                    </a:ext>
                  </a:extLst>
                </p:cNvPr>
                <p:cNvSpPr/>
                <p:nvPr/>
              </p:nvSpPr>
              <p:spPr>
                <a:xfrm>
                  <a:off x="2696233" y="4829307"/>
                  <a:ext cx="316112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∅</m:t>
                        </m:r>
                      </m:oMath>
                    </m:oMathPara>
                  </a14:m>
                  <a:endParaRPr lang="en-GB" sz="1200" dirty="0">
                    <a:solidFill>
                      <a:srgbClr val="C00000"/>
                    </a:solidFill>
                  </a:endParaRPr>
                </a:p>
              </p:txBody>
            </p:sp>
          </mc:Choice>
          <mc:Fallback xmlns="">
            <p:sp>
              <p:nvSpPr>
                <p:cNvPr id="130" name="Rectangle 129">
                  <a:extLst>
                    <a:ext uri="{FF2B5EF4-FFF2-40B4-BE49-F238E27FC236}">
                      <a16:creationId xmlns:a16="http://schemas.microsoft.com/office/drawing/2014/main" id="{723FFE0D-F436-CB47-BAD7-A9495BA514C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96233" y="4829307"/>
                  <a:ext cx="316112" cy="276999"/>
                </a:xfrm>
                <a:prstGeom prst="rect">
                  <a:avLst/>
                </a:prstGeom>
                <a:blipFill>
                  <a:blip r:embed="rId4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1" name="Rectangle 130">
                  <a:extLst>
                    <a:ext uri="{FF2B5EF4-FFF2-40B4-BE49-F238E27FC236}">
                      <a16:creationId xmlns:a16="http://schemas.microsoft.com/office/drawing/2014/main" id="{E8A40CE4-A254-394A-A56E-F363897B66AF}"/>
                    </a:ext>
                  </a:extLst>
                </p:cNvPr>
                <p:cNvSpPr/>
                <p:nvPr/>
              </p:nvSpPr>
              <p:spPr>
                <a:xfrm>
                  <a:off x="2766855" y="4470353"/>
                  <a:ext cx="543802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𝐸𝑝𝑖𝑑</m:t>
                        </m:r>
                      </m:oMath>
                    </m:oMathPara>
                  </a14:m>
                  <a:endParaRPr lang="de-DE" sz="1200" i="1" dirty="0">
                    <a:solidFill>
                      <a:schemeClr val="accent1"/>
                    </a:solidFill>
                    <a:latin typeface="Cambria Math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31" name="Rectangle 130">
                  <a:extLst>
                    <a:ext uri="{FF2B5EF4-FFF2-40B4-BE49-F238E27FC236}">
                      <a16:creationId xmlns:a16="http://schemas.microsoft.com/office/drawing/2014/main" id="{E8A40CE4-A254-394A-A56E-F363897B66A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66855" y="4470353"/>
                  <a:ext cx="543802" cy="276999"/>
                </a:xfrm>
                <a:prstGeom prst="rect">
                  <a:avLst/>
                </a:prstGeom>
                <a:blipFill>
                  <a:blip r:embed="rId43"/>
                  <a:stretch>
                    <a:fillRect b="-4545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2" name="Rectangle 131">
                  <a:extLst>
                    <a:ext uri="{FF2B5EF4-FFF2-40B4-BE49-F238E27FC236}">
                      <a16:creationId xmlns:a16="http://schemas.microsoft.com/office/drawing/2014/main" id="{630C74B1-6FBE-5A44-B850-5CAF4D958C7B}"/>
                    </a:ext>
                  </a:extLst>
                </p:cNvPr>
                <p:cNvSpPr/>
                <p:nvPr/>
              </p:nvSpPr>
              <p:spPr>
                <a:xfrm>
                  <a:off x="2318740" y="4274451"/>
                  <a:ext cx="1011431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20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2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#</m:t>
                            </m:r>
                          </m:e>
                          <m:sub>
                            <m:r>
                              <a:rPr lang="de-DE" sz="12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𝐷</m:t>
                            </m:r>
                          </m:sub>
                        </m:sSub>
                        <m:d>
                          <m:dPr>
                            <m:begChr m:val="["/>
                            <m:endChr m:val="]"/>
                            <m:ctrlPr>
                              <a:rPr lang="de-DE" sz="12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2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𝑁𝑎𝑡</m:t>
                            </m:r>
                            <m:d>
                              <m:dPr>
                                <m:ctrlPr>
                                  <a:rPr lang="de-DE" sz="1200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sz="1200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𝐷</m:t>
                                </m:r>
                              </m:e>
                            </m:d>
                          </m:e>
                        </m:d>
                      </m:oMath>
                    </m:oMathPara>
                  </a14:m>
                  <a:endParaRPr lang="en-GB" sz="1200" dirty="0">
                    <a:solidFill>
                      <a:srgbClr val="C00000"/>
                    </a:solidFill>
                  </a:endParaRPr>
                </a:p>
              </p:txBody>
            </p:sp>
          </mc:Choice>
          <mc:Fallback xmlns="">
            <p:sp>
              <p:nvSpPr>
                <p:cNvPr id="132" name="Rectangle 131">
                  <a:extLst>
                    <a:ext uri="{FF2B5EF4-FFF2-40B4-BE49-F238E27FC236}">
                      <a16:creationId xmlns:a16="http://schemas.microsoft.com/office/drawing/2014/main" id="{630C74B1-6FBE-5A44-B850-5CAF4D958C7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18740" y="4274451"/>
                  <a:ext cx="1011431" cy="276999"/>
                </a:xfrm>
                <a:prstGeom prst="rect">
                  <a:avLst/>
                </a:prstGeom>
                <a:blipFill>
                  <a:blip r:embed="rId4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2D56316-E8A8-DD47-81D4-DDF4ECB8A1F0}"/>
              </a:ext>
            </a:extLst>
          </p:cNvPr>
          <p:cNvCxnSpPr>
            <a:cxnSpLocks/>
          </p:cNvCxnSpPr>
          <p:nvPr/>
        </p:nvCxnSpPr>
        <p:spPr>
          <a:xfrm flipH="1">
            <a:off x="4624920" y="3392679"/>
            <a:ext cx="531871" cy="585451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" name="Straight Connector 136">
            <a:extLst>
              <a:ext uri="{FF2B5EF4-FFF2-40B4-BE49-F238E27FC236}">
                <a16:creationId xmlns:a16="http://schemas.microsoft.com/office/drawing/2014/main" id="{5A23561B-763D-1146-8230-30DE656BF769}"/>
              </a:ext>
            </a:extLst>
          </p:cNvPr>
          <p:cNvCxnSpPr>
            <a:cxnSpLocks/>
          </p:cNvCxnSpPr>
          <p:nvPr/>
        </p:nvCxnSpPr>
        <p:spPr>
          <a:xfrm flipH="1" flipV="1">
            <a:off x="4619537" y="6303014"/>
            <a:ext cx="546599" cy="109300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32E3CCAE-299D-6B4C-B245-1AB86BEA2872}"/>
              </a:ext>
            </a:extLst>
          </p:cNvPr>
          <p:cNvSpPr/>
          <p:nvPr/>
        </p:nvSpPr>
        <p:spPr>
          <a:xfrm>
            <a:off x="976616" y="4403875"/>
            <a:ext cx="1267775" cy="1477328"/>
          </a:xfrm>
          <a:prstGeom prst="rect">
            <a:avLst/>
          </a:prstGeom>
          <a:solidFill>
            <a:schemeClr val="accent4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6350" lvl="1"/>
            <a:r>
              <a:rPr lang="en-GB" dirty="0"/>
              <a:t>Rework FO dtree to </a:t>
            </a:r>
            <a:br>
              <a:rPr lang="en-GB" dirty="0"/>
            </a:br>
            <a:r>
              <a:rPr lang="en-GB" dirty="0"/>
              <a:t>represent calculation </a:t>
            </a:r>
            <a:br>
              <a:rPr lang="en-GB" dirty="0"/>
            </a:br>
            <a:r>
              <a:rPr lang="en-GB" dirty="0"/>
              <a:t>directly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AA1D565D-8B03-D545-8B22-307F3B06E2FE}"/>
              </a:ext>
            </a:extLst>
          </p:cNvPr>
          <p:cNvCxnSpPr>
            <a:stCxn id="18" idx="3"/>
            <a:endCxn id="136" idx="1"/>
          </p:cNvCxnSpPr>
          <p:nvPr/>
        </p:nvCxnSpPr>
        <p:spPr>
          <a:xfrm>
            <a:off x="2244391" y="5142539"/>
            <a:ext cx="525978" cy="1"/>
          </a:xfrm>
          <a:prstGeom prst="straightConnector1">
            <a:avLst/>
          </a:prstGeom>
          <a:ln w="28575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34F77625-539B-EE41-B171-031FE8BD84E2}"/>
              </a:ext>
            </a:extLst>
          </p:cNvPr>
          <p:cNvSpPr/>
          <p:nvPr/>
        </p:nvSpPr>
        <p:spPr>
          <a:xfrm>
            <a:off x="5235316" y="4227089"/>
            <a:ext cx="1015311" cy="406970"/>
          </a:xfrm>
          <a:prstGeom prst="rect">
            <a:avLst/>
          </a:prstGeom>
          <a:solidFill>
            <a:schemeClr val="accent4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5620274-1A12-9540-8589-15DDFD6F92FB}"/>
              </a:ext>
            </a:extLst>
          </p:cNvPr>
          <p:cNvGrpSpPr/>
          <p:nvPr/>
        </p:nvGrpSpPr>
        <p:grpSpPr>
          <a:xfrm>
            <a:off x="5149236" y="2857020"/>
            <a:ext cx="3883305" cy="3571598"/>
            <a:chOff x="5149236" y="2857020"/>
            <a:chExt cx="3883305" cy="357159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Rectangle 31">
                  <a:extLst>
                    <a:ext uri="{FF2B5EF4-FFF2-40B4-BE49-F238E27FC236}">
                      <a16:creationId xmlns:a16="http://schemas.microsoft.com/office/drawing/2014/main" id="{1A46B976-F6D5-1B4F-A3B4-9891701BFDF5}"/>
                    </a:ext>
                  </a:extLst>
                </p:cNvPr>
                <p:cNvSpPr/>
                <p:nvPr/>
              </p:nvSpPr>
              <p:spPr>
                <a:xfrm>
                  <a:off x="7954093" y="6042981"/>
                  <a:ext cx="478080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32" name="Rectangle 31">
                  <a:extLst>
                    <a:ext uri="{FF2B5EF4-FFF2-40B4-BE49-F238E27FC236}">
                      <a16:creationId xmlns:a16="http://schemas.microsoft.com/office/drawing/2014/main" id="{1A46B976-F6D5-1B4F-A3B4-9891701BFDF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954093" y="6042981"/>
                  <a:ext cx="478080" cy="369332"/>
                </a:xfrm>
                <a:prstGeom prst="rect">
                  <a:avLst/>
                </a:prstGeom>
                <a:blipFill>
                  <a:blip r:embed="rId45"/>
                  <a:stretch>
                    <a:fillRect b="-6667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Rectangle 33">
                  <a:extLst>
                    <a:ext uri="{FF2B5EF4-FFF2-40B4-BE49-F238E27FC236}">
                      <a16:creationId xmlns:a16="http://schemas.microsoft.com/office/drawing/2014/main" id="{C6A394D7-813A-8E4D-93B7-3D0C8E255475}"/>
                    </a:ext>
                  </a:extLst>
                </p:cNvPr>
                <p:cNvSpPr/>
                <p:nvPr/>
              </p:nvSpPr>
              <p:spPr>
                <a:xfrm>
                  <a:off x="7177371" y="6059286"/>
                  <a:ext cx="478080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34" name="Rectangle 33">
                  <a:extLst>
                    <a:ext uri="{FF2B5EF4-FFF2-40B4-BE49-F238E27FC236}">
                      <a16:creationId xmlns:a16="http://schemas.microsoft.com/office/drawing/2014/main" id="{C6A394D7-813A-8E4D-93B7-3D0C8E25547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77371" y="6059286"/>
                  <a:ext cx="478080" cy="369332"/>
                </a:xfrm>
                <a:prstGeom prst="rect">
                  <a:avLst/>
                </a:prstGeom>
                <a:blipFill>
                  <a:blip r:embed="rId46"/>
                  <a:stretch>
                    <a:fillRect b="-6667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3B409653-9C32-D74A-872E-F5EC58DA9327}"/>
                </a:ext>
              </a:extLst>
            </p:cNvPr>
            <p:cNvCxnSpPr>
              <a:cxnSpLocks/>
              <a:endCxn id="140" idx="4"/>
            </p:cNvCxnSpPr>
            <p:nvPr/>
          </p:nvCxnSpPr>
          <p:spPr>
            <a:xfrm flipH="1" flipV="1">
              <a:off x="8193133" y="5719168"/>
              <a:ext cx="1282" cy="330630"/>
            </a:xfrm>
            <a:prstGeom prst="line">
              <a:avLst/>
            </a:prstGeom>
            <a:ln w="127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4F026F84-EB66-B34C-A382-20B419B58707}"/>
                </a:ext>
              </a:extLst>
            </p:cNvPr>
            <p:cNvCxnSpPr>
              <a:cxnSpLocks/>
              <a:stCxn id="34" idx="0"/>
              <a:endCxn id="143" idx="4"/>
            </p:cNvCxnSpPr>
            <p:nvPr/>
          </p:nvCxnSpPr>
          <p:spPr>
            <a:xfrm flipV="1">
              <a:off x="7416411" y="5725407"/>
              <a:ext cx="1022" cy="333879"/>
            </a:xfrm>
            <a:prstGeom prst="line">
              <a:avLst/>
            </a:prstGeom>
            <a:ln w="127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F9250322-4658-AD48-AB79-DB75AE2EDE22}"/>
                </a:ext>
              </a:extLst>
            </p:cNvPr>
            <p:cNvCxnSpPr>
              <a:cxnSpLocks/>
              <a:stCxn id="143" idx="0"/>
              <a:endCxn id="75" idx="4"/>
            </p:cNvCxnSpPr>
            <p:nvPr/>
          </p:nvCxnSpPr>
          <p:spPr>
            <a:xfrm flipV="1">
              <a:off x="7417433" y="5286990"/>
              <a:ext cx="0" cy="366417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90DA8368-83A4-7846-AB9C-E40121AA0C08}"/>
                </a:ext>
              </a:extLst>
            </p:cNvPr>
            <p:cNvCxnSpPr>
              <a:cxnSpLocks/>
              <a:stCxn id="75" idx="0"/>
              <a:endCxn id="135" idx="4"/>
            </p:cNvCxnSpPr>
            <p:nvPr/>
          </p:nvCxnSpPr>
          <p:spPr>
            <a:xfrm flipV="1">
              <a:off x="7417433" y="4507334"/>
              <a:ext cx="313650" cy="304252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90704BF4-0B0D-B646-9786-81621F786468}"/>
                </a:ext>
              </a:extLst>
            </p:cNvPr>
            <p:cNvCxnSpPr>
              <a:cxnSpLocks/>
              <a:stCxn id="104" idx="0"/>
              <a:endCxn id="149" idx="4"/>
            </p:cNvCxnSpPr>
            <p:nvPr/>
          </p:nvCxnSpPr>
          <p:spPr>
            <a:xfrm flipH="1" flipV="1">
              <a:off x="6920436" y="3107741"/>
              <a:ext cx="810647" cy="428649"/>
            </a:xfrm>
            <a:prstGeom prst="line">
              <a:avLst/>
            </a:prstGeom>
            <a:ln w="12700">
              <a:solidFill>
                <a:schemeClr val="tx1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7674C81E-AEA8-7345-B74E-A5A556C833B6}"/>
                </a:ext>
              </a:extLst>
            </p:cNvPr>
            <p:cNvCxnSpPr>
              <a:cxnSpLocks/>
              <a:stCxn id="128" idx="0"/>
              <a:endCxn id="149" idx="4"/>
            </p:cNvCxnSpPr>
            <p:nvPr/>
          </p:nvCxnSpPr>
          <p:spPr>
            <a:xfrm flipV="1">
              <a:off x="6207593" y="3107741"/>
              <a:ext cx="712843" cy="422999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6" name="Rectangle 45">
                  <a:extLst>
                    <a:ext uri="{FF2B5EF4-FFF2-40B4-BE49-F238E27FC236}">
                      <a16:creationId xmlns:a16="http://schemas.microsoft.com/office/drawing/2014/main" id="{6E6AFA18-8790-5F43-BF28-290EB24E3E14}"/>
                    </a:ext>
                  </a:extLst>
                </p:cNvPr>
                <p:cNvSpPr/>
                <p:nvPr/>
              </p:nvSpPr>
              <p:spPr>
                <a:xfrm>
                  <a:off x="6464239" y="5436216"/>
                  <a:ext cx="1014380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𝑇𝑟𝑒𝑎𝑡</m:t>
                        </m:r>
                        <m:d>
                          <m:dPr>
                            <m:ctrlPr>
                              <a:rPr lang="de-DE" sz="12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2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de-DE" sz="12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sz="12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</m:d>
                      </m:oMath>
                    </m:oMathPara>
                  </a14:m>
                  <a:endParaRPr lang="en-GB" sz="1200" dirty="0">
                    <a:solidFill>
                      <a:srgbClr val="C00000"/>
                    </a:solidFill>
                  </a:endParaRPr>
                </a:p>
              </p:txBody>
            </p:sp>
          </mc:Choice>
          <mc:Fallback xmlns="">
            <p:sp>
              <p:nvSpPr>
                <p:cNvPr id="46" name="Rectangle 45">
                  <a:extLst>
                    <a:ext uri="{FF2B5EF4-FFF2-40B4-BE49-F238E27FC236}">
                      <a16:creationId xmlns:a16="http://schemas.microsoft.com/office/drawing/2014/main" id="{6E6AFA18-8790-5F43-BF28-290EB24E3E1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464239" y="5436216"/>
                  <a:ext cx="1014380" cy="276999"/>
                </a:xfrm>
                <a:prstGeom prst="rect">
                  <a:avLst/>
                </a:prstGeom>
                <a:blipFill>
                  <a:blip r:embed="rId4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0" name="Rectangle 49">
                  <a:extLst>
                    <a:ext uri="{FF2B5EF4-FFF2-40B4-BE49-F238E27FC236}">
                      <a16:creationId xmlns:a16="http://schemas.microsoft.com/office/drawing/2014/main" id="{9B7E9197-1349-6D47-B500-F3DFFEA479F5}"/>
                    </a:ext>
                  </a:extLst>
                </p:cNvPr>
                <p:cNvSpPr/>
                <p:nvPr/>
              </p:nvSpPr>
              <p:spPr>
                <a:xfrm>
                  <a:off x="6394376" y="2857020"/>
                  <a:ext cx="545406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𝐸𝑝𝑖𝑑</m:t>
                        </m:r>
                      </m:oMath>
                    </m:oMathPara>
                  </a14:m>
                  <a:endParaRPr lang="en-GB" sz="1200" dirty="0">
                    <a:solidFill>
                      <a:srgbClr val="C00000"/>
                    </a:solidFill>
                  </a:endParaRPr>
                </a:p>
              </p:txBody>
            </p:sp>
          </mc:Choice>
          <mc:Fallback xmlns="">
            <p:sp>
              <p:nvSpPr>
                <p:cNvPr id="50" name="Rectangle 49">
                  <a:extLst>
                    <a:ext uri="{FF2B5EF4-FFF2-40B4-BE49-F238E27FC236}">
                      <a16:creationId xmlns:a16="http://schemas.microsoft.com/office/drawing/2014/main" id="{9B7E9197-1349-6D47-B500-F3DFFEA479F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394376" y="2857020"/>
                  <a:ext cx="545406" cy="276999"/>
                </a:xfrm>
                <a:prstGeom prst="rect">
                  <a:avLst/>
                </a:prstGeom>
                <a:blipFill>
                  <a:blip r:embed="rId48"/>
                  <a:stretch>
                    <a:fillRect b="-4348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5" name="Rectangle 64">
                  <a:extLst>
                    <a:ext uri="{FF2B5EF4-FFF2-40B4-BE49-F238E27FC236}">
                      <a16:creationId xmlns:a16="http://schemas.microsoft.com/office/drawing/2014/main" id="{12068B59-76B0-A644-A839-6E1060C9DE52}"/>
                    </a:ext>
                  </a:extLst>
                </p:cNvPr>
                <p:cNvSpPr/>
                <p:nvPr/>
              </p:nvSpPr>
              <p:spPr>
                <a:xfrm>
                  <a:off x="5987054" y="6051241"/>
                  <a:ext cx="440944" cy="373885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 smtClean="0">
                                <a:latin typeface="Cambria Math" panose="02040503050406030204" pitchFamily="18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65" name="Rectangle 64">
                  <a:extLst>
                    <a:ext uri="{FF2B5EF4-FFF2-40B4-BE49-F238E27FC236}">
                      <a16:creationId xmlns:a16="http://schemas.microsoft.com/office/drawing/2014/main" id="{12068B59-76B0-A644-A839-6E1060C9DE5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87054" y="6051241"/>
                  <a:ext cx="440944" cy="373885"/>
                </a:xfrm>
                <a:prstGeom prst="rect">
                  <a:avLst/>
                </a:prstGeom>
                <a:blipFill>
                  <a:blip r:embed="rId49"/>
                  <a:stretch>
                    <a:fillRect b="-3226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80" name="Group 79">
              <a:extLst>
                <a:ext uri="{FF2B5EF4-FFF2-40B4-BE49-F238E27FC236}">
                  <a16:creationId xmlns:a16="http://schemas.microsoft.com/office/drawing/2014/main" id="{ED727739-A3F9-1D4F-A4E1-C3AC508811FC}"/>
                </a:ext>
              </a:extLst>
            </p:cNvPr>
            <p:cNvGrpSpPr/>
            <p:nvPr/>
          </p:nvGrpSpPr>
          <p:grpSpPr>
            <a:xfrm>
              <a:off x="7081599" y="4811586"/>
              <a:ext cx="681597" cy="475404"/>
              <a:chOff x="7063819" y="4683030"/>
              <a:chExt cx="681597" cy="475404"/>
            </a:xfrm>
          </p:grpSpPr>
          <p:sp>
            <p:nvSpPr>
              <p:cNvPr id="75" name="TextBox 74">
                <a:extLst>
                  <a:ext uri="{FF2B5EF4-FFF2-40B4-BE49-F238E27FC236}">
                    <a16:creationId xmlns:a16="http://schemas.microsoft.com/office/drawing/2014/main" id="{A6EA67BA-22D4-DB43-A0B7-18F01784B39F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7161951" y="4683030"/>
                <a:ext cx="475404" cy="475404"/>
              </a:xfrm>
              <a:prstGeom prst="ellipse">
                <a:avLst/>
              </a:prstGeom>
              <a:noFill/>
              <a:ln w="9525" cap="flat" cmpd="sng" algn="ctr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endParaRPr lang="en-GB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8" name="Rectangle 77">
                    <a:extLst>
                      <a:ext uri="{FF2B5EF4-FFF2-40B4-BE49-F238E27FC236}">
                        <a16:creationId xmlns:a16="http://schemas.microsoft.com/office/drawing/2014/main" id="{0292624E-049E-3C48-970C-34ABE78CDFC8}"/>
                      </a:ext>
                    </a:extLst>
                  </p:cNvPr>
                  <p:cNvSpPr/>
                  <p:nvPr/>
                </p:nvSpPr>
                <p:spPr>
                  <a:xfrm>
                    <a:off x="7063819" y="4791285"/>
                    <a:ext cx="681597" cy="276999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GB" sz="12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∀</m:t>
                          </m:r>
                          <m:r>
                            <a:rPr lang="de-DE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  <m:r>
                            <a:rPr lang="de-DE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:⊤</m:t>
                          </m:r>
                        </m:oMath>
                      </m:oMathPara>
                    </a14:m>
                    <a:endParaRPr lang="en-GB" sz="1200" dirty="0"/>
                  </a:p>
                </p:txBody>
              </p:sp>
            </mc:Choice>
            <mc:Fallback xmlns="">
              <p:sp>
                <p:nvSpPr>
                  <p:cNvPr id="78" name="Rectangle 77">
                    <a:extLst>
                      <a:ext uri="{FF2B5EF4-FFF2-40B4-BE49-F238E27FC236}">
                        <a16:creationId xmlns:a16="http://schemas.microsoft.com/office/drawing/2014/main" id="{0292624E-049E-3C48-970C-34ABE78CDFC8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063819" y="4791285"/>
                    <a:ext cx="681597" cy="276999"/>
                  </a:xfrm>
                  <a:prstGeom prst="rect">
                    <a:avLst/>
                  </a:prstGeom>
                  <a:blipFill>
                    <a:blip r:embed="rId9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46162268-1B7D-4044-BF61-FFD5AECD572E}"/>
                </a:ext>
              </a:extLst>
            </p:cNvPr>
            <p:cNvCxnSpPr>
              <a:cxnSpLocks/>
              <a:stCxn id="140" idx="0"/>
              <a:endCxn id="135" idx="4"/>
            </p:cNvCxnSpPr>
            <p:nvPr/>
          </p:nvCxnSpPr>
          <p:spPr>
            <a:xfrm flipH="1" flipV="1">
              <a:off x="7731083" y="4507334"/>
              <a:ext cx="462050" cy="113983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6" name="Rectangle 95">
                  <a:extLst>
                    <a:ext uri="{FF2B5EF4-FFF2-40B4-BE49-F238E27FC236}">
                      <a16:creationId xmlns:a16="http://schemas.microsoft.com/office/drawing/2014/main" id="{734D4675-DB05-A940-9C83-1F33A009A77D}"/>
                    </a:ext>
                  </a:extLst>
                </p:cNvPr>
                <p:cNvSpPr/>
                <p:nvPr/>
              </p:nvSpPr>
              <p:spPr>
                <a:xfrm>
                  <a:off x="8135116" y="5442052"/>
                  <a:ext cx="897425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𝑇𝑟𝑎𝑣𝑒𝑙</m:t>
                        </m:r>
                        <m:d>
                          <m:dPr>
                            <m:ctrlPr>
                              <a:rPr lang="de-DE" sz="12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2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oMath>
                    </m:oMathPara>
                  </a14:m>
                  <a:endParaRPr lang="en-GB" sz="1200" dirty="0">
                    <a:solidFill>
                      <a:srgbClr val="C00000"/>
                    </a:solidFill>
                  </a:endParaRPr>
                </a:p>
              </p:txBody>
            </p:sp>
          </mc:Choice>
          <mc:Fallback xmlns="">
            <p:sp>
              <p:nvSpPr>
                <p:cNvPr id="96" name="Rectangle 95">
                  <a:extLst>
                    <a:ext uri="{FF2B5EF4-FFF2-40B4-BE49-F238E27FC236}">
                      <a16:creationId xmlns:a16="http://schemas.microsoft.com/office/drawing/2014/main" id="{734D4675-DB05-A940-9C83-1F33A009A77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135116" y="5442052"/>
                  <a:ext cx="897425" cy="276999"/>
                </a:xfrm>
                <a:prstGeom prst="rect">
                  <a:avLst/>
                </a:prstGeom>
                <a:blipFill>
                  <a:blip r:embed="rId5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8" name="Rectangle 97">
                  <a:extLst>
                    <a:ext uri="{FF2B5EF4-FFF2-40B4-BE49-F238E27FC236}">
                      <a16:creationId xmlns:a16="http://schemas.microsoft.com/office/drawing/2014/main" id="{73826220-DA42-C44D-8048-581578B320D5}"/>
                    </a:ext>
                  </a:extLst>
                </p:cNvPr>
                <p:cNvSpPr/>
                <p:nvPr/>
              </p:nvSpPr>
              <p:spPr>
                <a:xfrm>
                  <a:off x="7659508" y="4093784"/>
                  <a:ext cx="724429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𝑆𝑖𝑐𝑘</m:t>
                        </m:r>
                        <m:d>
                          <m:dPr>
                            <m:ctrlPr>
                              <a:rPr lang="de-DE" sz="12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2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oMath>
                    </m:oMathPara>
                  </a14:m>
                  <a:endParaRPr lang="en-GB" sz="1200" dirty="0">
                    <a:solidFill>
                      <a:srgbClr val="C00000"/>
                    </a:solidFill>
                  </a:endParaRPr>
                </a:p>
              </p:txBody>
            </p:sp>
          </mc:Choice>
          <mc:Fallback xmlns="">
            <p:sp>
              <p:nvSpPr>
                <p:cNvPr id="98" name="Rectangle 97">
                  <a:extLst>
                    <a:ext uri="{FF2B5EF4-FFF2-40B4-BE49-F238E27FC236}">
                      <a16:creationId xmlns:a16="http://schemas.microsoft.com/office/drawing/2014/main" id="{73826220-DA42-C44D-8048-581578B320D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59508" y="4093784"/>
                  <a:ext cx="724429" cy="276999"/>
                </a:xfrm>
                <a:prstGeom prst="rect">
                  <a:avLst/>
                </a:prstGeom>
                <a:blipFill>
                  <a:blip r:embed="rId5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9" name="Rectangle 98">
                  <a:extLst>
                    <a:ext uri="{FF2B5EF4-FFF2-40B4-BE49-F238E27FC236}">
                      <a16:creationId xmlns:a16="http://schemas.microsoft.com/office/drawing/2014/main" id="{9CBC4433-EB88-DD47-A89E-5C52977E26DF}"/>
                    </a:ext>
                  </a:extLst>
                </p:cNvPr>
                <p:cNvSpPr/>
                <p:nvPr/>
              </p:nvSpPr>
              <p:spPr>
                <a:xfrm>
                  <a:off x="7726450" y="4271946"/>
                  <a:ext cx="545406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 smtClean="0">
                            <a:solidFill>
                              <a:schemeClr val="accent1"/>
                            </a:solidFill>
                            <a:latin typeface="Cambria Math" charset="0"/>
                          </a:rPr>
                          <m:t>𝐸𝑝𝑖𝑑</m:t>
                        </m:r>
                      </m:oMath>
                    </m:oMathPara>
                  </a14:m>
                  <a:endParaRPr lang="en-GB" sz="1200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99" name="Rectangle 98">
                  <a:extLst>
                    <a:ext uri="{FF2B5EF4-FFF2-40B4-BE49-F238E27FC236}">
                      <a16:creationId xmlns:a16="http://schemas.microsoft.com/office/drawing/2014/main" id="{9CBC4433-EB88-DD47-A89E-5C52977E26D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26450" y="4271946"/>
                  <a:ext cx="545406" cy="276999"/>
                </a:xfrm>
                <a:prstGeom prst="rect">
                  <a:avLst/>
                </a:prstGeom>
                <a:blipFill>
                  <a:blip r:embed="rId52"/>
                  <a:stretch>
                    <a:fillRect b="-4545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0" name="Rectangle 99">
                  <a:extLst>
                    <a:ext uri="{FF2B5EF4-FFF2-40B4-BE49-F238E27FC236}">
                      <a16:creationId xmlns:a16="http://schemas.microsoft.com/office/drawing/2014/main" id="{6A506690-4D85-7147-B098-825C9AE5FF4D}"/>
                    </a:ext>
                  </a:extLst>
                </p:cNvPr>
                <p:cNvSpPr/>
                <p:nvPr/>
              </p:nvSpPr>
              <p:spPr>
                <a:xfrm>
                  <a:off x="6546833" y="4980201"/>
                  <a:ext cx="722313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 smtClean="0">
                            <a:solidFill>
                              <a:schemeClr val="accent1"/>
                            </a:solidFill>
                            <a:latin typeface="Cambria Math" charset="0"/>
                          </a:rPr>
                          <m:t>𝑆𝑖𝑐𝑘</m:t>
                        </m:r>
                        <m:d>
                          <m:dPr>
                            <m:ctrlPr>
                              <a:rPr lang="de-DE" sz="12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2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oMath>
                    </m:oMathPara>
                  </a14:m>
                  <a:endParaRPr lang="de-DE" sz="1200" b="0" i="1" dirty="0">
                    <a:solidFill>
                      <a:schemeClr val="accent1"/>
                    </a:solidFill>
                    <a:latin typeface="Cambria Math" panose="02040503050406030204" pitchFamily="18" charset="0"/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>
                            <a:solidFill>
                              <a:schemeClr val="accent1"/>
                            </a:solidFill>
                            <a:latin typeface="Cambria Math" charset="0"/>
                          </a:rPr>
                          <m:t>𝐸𝑝𝑖𝑑</m:t>
                        </m:r>
                      </m:oMath>
                    </m:oMathPara>
                  </a14:m>
                  <a:endParaRPr lang="en-GB" sz="1200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100" name="Rectangle 99">
                  <a:extLst>
                    <a:ext uri="{FF2B5EF4-FFF2-40B4-BE49-F238E27FC236}">
                      <a16:creationId xmlns:a16="http://schemas.microsoft.com/office/drawing/2014/main" id="{6A506690-4D85-7147-B098-825C9AE5FF4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46833" y="4980201"/>
                  <a:ext cx="722313" cy="461665"/>
                </a:xfrm>
                <a:prstGeom prst="rect">
                  <a:avLst/>
                </a:prstGeom>
                <a:blipFill>
                  <a:blip r:embed="rId53"/>
                  <a:stretch>
                    <a:fillRect b="-5405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1" name="Rectangle 100">
                  <a:extLst>
                    <a:ext uri="{FF2B5EF4-FFF2-40B4-BE49-F238E27FC236}">
                      <a16:creationId xmlns:a16="http://schemas.microsoft.com/office/drawing/2014/main" id="{CBBAE681-EBD9-7347-927B-DC4EBBDF60BD}"/>
                    </a:ext>
                  </a:extLst>
                </p:cNvPr>
                <p:cNvSpPr/>
                <p:nvPr/>
              </p:nvSpPr>
              <p:spPr>
                <a:xfrm>
                  <a:off x="6866735" y="4802502"/>
                  <a:ext cx="316112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∅</m:t>
                        </m:r>
                      </m:oMath>
                    </m:oMathPara>
                  </a14:m>
                  <a:endParaRPr lang="en-GB" sz="1200" dirty="0">
                    <a:solidFill>
                      <a:srgbClr val="C00000"/>
                    </a:solidFill>
                  </a:endParaRPr>
                </a:p>
              </p:txBody>
            </p:sp>
          </mc:Choice>
          <mc:Fallback xmlns="">
            <p:sp>
              <p:nvSpPr>
                <p:cNvPr id="101" name="Rectangle 100">
                  <a:extLst>
                    <a:ext uri="{FF2B5EF4-FFF2-40B4-BE49-F238E27FC236}">
                      <a16:creationId xmlns:a16="http://schemas.microsoft.com/office/drawing/2014/main" id="{CBBAE681-EBD9-7347-927B-DC4EBBDF60B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66735" y="4802502"/>
                  <a:ext cx="316112" cy="276999"/>
                </a:xfrm>
                <a:prstGeom prst="rect">
                  <a:avLst/>
                </a:prstGeom>
                <a:blipFill>
                  <a:blip r:embed="rId5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820136D0-AD51-0941-830B-53E7062280C3}"/>
                </a:ext>
              </a:extLst>
            </p:cNvPr>
            <p:cNvCxnSpPr>
              <a:cxnSpLocks/>
              <a:stCxn id="135" idx="0"/>
              <a:endCxn id="104" idx="4"/>
            </p:cNvCxnSpPr>
            <p:nvPr/>
          </p:nvCxnSpPr>
          <p:spPr>
            <a:xfrm flipV="1">
              <a:off x="7731083" y="4011794"/>
              <a:ext cx="0" cy="423540"/>
            </a:xfrm>
            <a:prstGeom prst="line">
              <a:avLst/>
            </a:prstGeom>
            <a:ln w="12700">
              <a:solidFill>
                <a:schemeClr val="tx1"/>
              </a:solidFill>
              <a:head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03" name="Group 102">
              <a:extLst>
                <a:ext uri="{FF2B5EF4-FFF2-40B4-BE49-F238E27FC236}">
                  <a16:creationId xmlns:a16="http://schemas.microsoft.com/office/drawing/2014/main" id="{4B10007C-F574-F041-ADC9-E69A146F452F}"/>
                </a:ext>
              </a:extLst>
            </p:cNvPr>
            <p:cNvGrpSpPr/>
            <p:nvPr/>
          </p:nvGrpSpPr>
          <p:grpSpPr>
            <a:xfrm>
              <a:off x="7422304" y="3536390"/>
              <a:ext cx="637161" cy="475404"/>
              <a:chOff x="7090874" y="4683030"/>
              <a:chExt cx="637161" cy="475404"/>
            </a:xfrm>
          </p:grpSpPr>
          <p:sp>
            <p:nvSpPr>
              <p:cNvPr id="104" name="TextBox 103">
                <a:extLst>
                  <a:ext uri="{FF2B5EF4-FFF2-40B4-BE49-F238E27FC236}">
                    <a16:creationId xmlns:a16="http://schemas.microsoft.com/office/drawing/2014/main" id="{1936DA7C-542D-DE45-A871-246335620682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7161951" y="4683030"/>
                <a:ext cx="475404" cy="475404"/>
              </a:xfrm>
              <a:prstGeom prst="ellipse">
                <a:avLst/>
              </a:prstGeom>
              <a:noFill/>
              <a:ln w="9525" cap="flat" cmpd="sng" algn="ctr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endParaRPr lang="en-GB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5" name="Rectangle 104">
                    <a:extLst>
                      <a:ext uri="{FF2B5EF4-FFF2-40B4-BE49-F238E27FC236}">
                        <a16:creationId xmlns:a16="http://schemas.microsoft.com/office/drawing/2014/main" id="{7D4205FA-2540-644C-B3C6-A9285203F13E}"/>
                      </a:ext>
                    </a:extLst>
                  </p:cNvPr>
                  <p:cNvSpPr/>
                  <p:nvPr/>
                </p:nvSpPr>
                <p:spPr>
                  <a:xfrm>
                    <a:off x="7090874" y="4791285"/>
                    <a:ext cx="637161" cy="276999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GB" sz="12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∀</m:t>
                          </m:r>
                          <m:r>
                            <a:rPr lang="de-DE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  <m:r>
                            <a:rPr lang="de-DE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:⊤</m:t>
                          </m:r>
                        </m:oMath>
                      </m:oMathPara>
                    </a14:m>
                    <a:endParaRPr lang="en-GB" sz="1200" dirty="0"/>
                  </a:p>
                </p:txBody>
              </p:sp>
            </mc:Choice>
            <mc:Fallback xmlns="">
              <p:sp>
                <p:nvSpPr>
                  <p:cNvPr id="105" name="Rectangle 104">
                    <a:extLst>
                      <a:ext uri="{FF2B5EF4-FFF2-40B4-BE49-F238E27FC236}">
                        <a16:creationId xmlns:a16="http://schemas.microsoft.com/office/drawing/2014/main" id="{7D4205FA-2540-644C-B3C6-A9285203F13E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090874" y="4791285"/>
                    <a:ext cx="637161" cy="276999"/>
                  </a:xfrm>
                  <a:prstGeom prst="rect">
                    <a:avLst/>
                  </a:prstGeom>
                  <a:blipFill>
                    <a:blip r:embed="rId16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1" name="Rectangle 110">
                  <a:extLst>
                    <a:ext uri="{FF2B5EF4-FFF2-40B4-BE49-F238E27FC236}">
                      <a16:creationId xmlns:a16="http://schemas.microsoft.com/office/drawing/2014/main" id="{4506362D-4A65-BD41-9CBA-333A37176D63}"/>
                    </a:ext>
                  </a:extLst>
                </p:cNvPr>
                <p:cNvSpPr/>
                <p:nvPr/>
              </p:nvSpPr>
              <p:spPr>
                <a:xfrm>
                  <a:off x="7922208" y="3691501"/>
                  <a:ext cx="545406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𝐸𝑝𝑖𝑑</m:t>
                        </m:r>
                      </m:oMath>
                    </m:oMathPara>
                  </a14:m>
                  <a:endParaRPr lang="en-GB" sz="1200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111" name="Rectangle 110">
                  <a:extLst>
                    <a:ext uri="{FF2B5EF4-FFF2-40B4-BE49-F238E27FC236}">
                      <a16:creationId xmlns:a16="http://schemas.microsoft.com/office/drawing/2014/main" id="{4506362D-4A65-BD41-9CBA-333A37176D6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922208" y="3691501"/>
                  <a:ext cx="545406" cy="276999"/>
                </a:xfrm>
                <a:prstGeom prst="rect">
                  <a:avLst/>
                </a:prstGeom>
                <a:blipFill>
                  <a:blip r:embed="rId55"/>
                  <a:stretch>
                    <a:fillRect b="-4545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2" name="Rectangle 111">
                  <a:extLst>
                    <a:ext uri="{FF2B5EF4-FFF2-40B4-BE49-F238E27FC236}">
                      <a16:creationId xmlns:a16="http://schemas.microsoft.com/office/drawing/2014/main" id="{D01BCF50-71CA-9A47-93D8-43D004E4D78C}"/>
                    </a:ext>
                  </a:extLst>
                </p:cNvPr>
                <p:cNvSpPr/>
                <p:nvPr/>
              </p:nvSpPr>
              <p:spPr>
                <a:xfrm>
                  <a:off x="6555358" y="2985709"/>
                  <a:ext cx="316112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∅</m:t>
                        </m:r>
                      </m:oMath>
                    </m:oMathPara>
                  </a14:m>
                  <a:endParaRPr lang="en-GB" sz="1200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112" name="Rectangle 111">
                  <a:extLst>
                    <a:ext uri="{FF2B5EF4-FFF2-40B4-BE49-F238E27FC236}">
                      <a16:creationId xmlns:a16="http://schemas.microsoft.com/office/drawing/2014/main" id="{D01BCF50-71CA-9A47-93D8-43D004E4D78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55358" y="2985709"/>
                  <a:ext cx="316112" cy="276999"/>
                </a:xfrm>
                <a:prstGeom prst="rect">
                  <a:avLst/>
                </a:prstGeom>
                <a:blipFill>
                  <a:blip r:embed="rId5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3" name="Rectangle 112">
                  <a:extLst>
                    <a:ext uri="{FF2B5EF4-FFF2-40B4-BE49-F238E27FC236}">
                      <a16:creationId xmlns:a16="http://schemas.microsoft.com/office/drawing/2014/main" id="{5D008004-D29A-FC49-A1FA-7C2EF7B0710D}"/>
                    </a:ext>
                  </a:extLst>
                </p:cNvPr>
                <p:cNvSpPr/>
                <p:nvPr/>
              </p:nvSpPr>
              <p:spPr>
                <a:xfrm>
                  <a:off x="7938105" y="3516961"/>
                  <a:ext cx="316112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∅</m:t>
                        </m:r>
                      </m:oMath>
                    </m:oMathPara>
                  </a14:m>
                  <a:endParaRPr lang="en-GB" sz="1200" dirty="0">
                    <a:solidFill>
                      <a:srgbClr val="C00000"/>
                    </a:solidFill>
                  </a:endParaRPr>
                </a:p>
              </p:txBody>
            </p:sp>
          </mc:Choice>
          <mc:Fallback xmlns="">
            <p:sp>
              <p:nvSpPr>
                <p:cNvPr id="113" name="Rectangle 112">
                  <a:extLst>
                    <a:ext uri="{FF2B5EF4-FFF2-40B4-BE49-F238E27FC236}">
                      <a16:creationId xmlns:a16="http://schemas.microsoft.com/office/drawing/2014/main" id="{5D008004-D29A-FC49-A1FA-7C2EF7B0710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938105" y="3516961"/>
                  <a:ext cx="316112" cy="276999"/>
                </a:xfrm>
                <a:prstGeom prst="rect">
                  <a:avLst/>
                </a:prstGeom>
                <a:blipFill>
                  <a:blip r:embed="rId5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17" name="Straight Connector 116">
              <a:extLst>
                <a:ext uri="{FF2B5EF4-FFF2-40B4-BE49-F238E27FC236}">
                  <a16:creationId xmlns:a16="http://schemas.microsoft.com/office/drawing/2014/main" id="{B39EE75A-CE6F-9644-B8AB-C5AAD7A444CE}"/>
                </a:ext>
              </a:extLst>
            </p:cNvPr>
            <p:cNvCxnSpPr>
              <a:cxnSpLocks/>
              <a:stCxn id="65" idx="0"/>
              <a:endCxn id="153" idx="4"/>
            </p:cNvCxnSpPr>
            <p:nvPr/>
          </p:nvCxnSpPr>
          <p:spPr>
            <a:xfrm flipV="1">
              <a:off x="6207526" y="5704354"/>
              <a:ext cx="0" cy="346887"/>
            </a:xfrm>
            <a:prstGeom prst="line">
              <a:avLst/>
            </a:prstGeom>
            <a:ln w="127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>
              <a:extLst>
                <a:ext uri="{FF2B5EF4-FFF2-40B4-BE49-F238E27FC236}">
                  <a16:creationId xmlns:a16="http://schemas.microsoft.com/office/drawing/2014/main" id="{FC339B2D-12A1-874A-B296-80C4A9755DE3}"/>
                </a:ext>
              </a:extLst>
            </p:cNvPr>
            <p:cNvCxnSpPr>
              <a:cxnSpLocks/>
              <a:stCxn id="153" idx="0"/>
              <a:endCxn id="124" idx="4"/>
            </p:cNvCxnSpPr>
            <p:nvPr/>
          </p:nvCxnSpPr>
          <p:spPr>
            <a:xfrm flipV="1">
              <a:off x="6207526" y="5257343"/>
              <a:ext cx="1221" cy="37501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Connector 121">
              <a:extLst>
                <a:ext uri="{FF2B5EF4-FFF2-40B4-BE49-F238E27FC236}">
                  <a16:creationId xmlns:a16="http://schemas.microsoft.com/office/drawing/2014/main" id="{8CC26037-7659-9945-B752-48C709C2C685}"/>
                </a:ext>
              </a:extLst>
            </p:cNvPr>
            <p:cNvCxnSpPr>
              <a:cxnSpLocks/>
              <a:stCxn id="124" idx="0"/>
              <a:endCxn id="152" idx="4"/>
            </p:cNvCxnSpPr>
            <p:nvPr/>
          </p:nvCxnSpPr>
          <p:spPr>
            <a:xfrm flipV="1">
              <a:off x="6208747" y="4450582"/>
              <a:ext cx="1036" cy="331357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23" name="Group 122">
              <a:extLst>
                <a:ext uri="{FF2B5EF4-FFF2-40B4-BE49-F238E27FC236}">
                  <a16:creationId xmlns:a16="http://schemas.microsoft.com/office/drawing/2014/main" id="{B8C5D331-F702-794B-955E-3C2FFE343126}"/>
                </a:ext>
              </a:extLst>
            </p:cNvPr>
            <p:cNvGrpSpPr/>
            <p:nvPr/>
          </p:nvGrpSpPr>
          <p:grpSpPr>
            <a:xfrm>
              <a:off x="5937633" y="4781939"/>
              <a:ext cx="579068" cy="475404"/>
              <a:chOff x="7128539" y="4683030"/>
              <a:chExt cx="579068" cy="475404"/>
            </a:xfrm>
          </p:grpSpPr>
          <p:sp>
            <p:nvSpPr>
              <p:cNvPr id="124" name="TextBox 123">
                <a:extLst>
                  <a:ext uri="{FF2B5EF4-FFF2-40B4-BE49-F238E27FC236}">
                    <a16:creationId xmlns:a16="http://schemas.microsoft.com/office/drawing/2014/main" id="{4B19E30F-E7B1-A64A-BA76-9055DD1D9559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7161951" y="4683030"/>
                <a:ext cx="475404" cy="475404"/>
              </a:xfrm>
              <a:prstGeom prst="ellipse">
                <a:avLst/>
              </a:prstGeom>
              <a:noFill/>
              <a:ln w="9525" cap="flat" cmpd="sng" algn="ctr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endParaRPr lang="en-GB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25" name="Rectangle 124">
                    <a:extLst>
                      <a:ext uri="{FF2B5EF4-FFF2-40B4-BE49-F238E27FC236}">
                        <a16:creationId xmlns:a16="http://schemas.microsoft.com/office/drawing/2014/main" id="{D1BA2283-CB5F-674F-9A37-AC157A2BCAF4}"/>
                      </a:ext>
                    </a:extLst>
                  </p:cNvPr>
                  <p:cNvSpPr/>
                  <p:nvPr/>
                </p:nvSpPr>
                <p:spPr>
                  <a:xfrm>
                    <a:off x="7128539" y="4791285"/>
                    <a:ext cx="579068" cy="276999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GB" sz="12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∀</m:t>
                          </m:r>
                          <m:r>
                            <a:rPr lang="de-DE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  <m:r>
                            <a:rPr lang="de-DE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:⊤</m:t>
                          </m:r>
                        </m:oMath>
                      </m:oMathPara>
                    </a14:m>
                    <a:endParaRPr lang="en-GB" sz="1200" dirty="0"/>
                  </a:p>
                </p:txBody>
              </p:sp>
            </mc:Choice>
            <mc:Fallback xmlns="">
              <p:sp>
                <p:nvSpPr>
                  <p:cNvPr id="125" name="Rectangle 124">
                    <a:extLst>
                      <a:ext uri="{FF2B5EF4-FFF2-40B4-BE49-F238E27FC236}">
                        <a16:creationId xmlns:a16="http://schemas.microsoft.com/office/drawing/2014/main" id="{D1BA2283-CB5F-674F-9A37-AC157A2BCAF4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128539" y="4791285"/>
                    <a:ext cx="579068" cy="276999"/>
                  </a:xfrm>
                  <a:prstGeom prst="rect">
                    <a:avLst/>
                  </a:prstGeom>
                  <a:blipFill>
                    <a:blip r:embed="rId20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cxnSp>
          <p:nvCxnSpPr>
            <p:cNvPr id="126" name="Straight Connector 125">
              <a:extLst>
                <a:ext uri="{FF2B5EF4-FFF2-40B4-BE49-F238E27FC236}">
                  <a16:creationId xmlns:a16="http://schemas.microsoft.com/office/drawing/2014/main" id="{67013979-24DD-8D4E-B48D-44B65495C6EE}"/>
                </a:ext>
              </a:extLst>
            </p:cNvPr>
            <p:cNvCxnSpPr>
              <a:cxnSpLocks/>
              <a:stCxn id="152" idx="0"/>
              <a:endCxn id="128" idx="4"/>
            </p:cNvCxnSpPr>
            <p:nvPr/>
          </p:nvCxnSpPr>
          <p:spPr>
            <a:xfrm flipH="1" flipV="1">
              <a:off x="6207593" y="4006144"/>
              <a:ext cx="2190" cy="372438"/>
            </a:xfrm>
            <a:prstGeom prst="line">
              <a:avLst/>
            </a:prstGeom>
            <a:ln w="12700">
              <a:solidFill>
                <a:schemeClr val="tx1"/>
              </a:solidFill>
              <a:head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27" name="Group 126">
              <a:extLst>
                <a:ext uri="{FF2B5EF4-FFF2-40B4-BE49-F238E27FC236}">
                  <a16:creationId xmlns:a16="http://schemas.microsoft.com/office/drawing/2014/main" id="{38CE6E51-52E2-924F-A99D-5EF797582B2B}"/>
                </a:ext>
              </a:extLst>
            </p:cNvPr>
            <p:cNvGrpSpPr/>
            <p:nvPr/>
          </p:nvGrpSpPr>
          <p:grpSpPr>
            <a:xfrm>
              <a:off x="5884526" y="3530740"/>
              <a:ext cx="669029" cy="475404"/>
              <a:chOff x="7076586" y="4683030"/>
              <a:chExt cx="669029" cy="475404"/>
            </a:xfrm>
          </p:grpSpPr>
          <p:sp>
            <p:nvSpPr>
              <p:cNvPr id="128" name="TextBox 127">
                <a:extLst>
                  <a:ext uri="{FF2B5EF4-FFF2-40B4-BE49-F238E27FC236}">
                    <a16:creationId xmlns:a16="http://schemas.microsoft.com/office/drawing/2014/main" id="{1C26383F-ED26-734A-B23A-876B911DBE38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7161951" y="4683030"/>
                <a:ext cx="475404" cy="475404"/>
              </a:xfrm>
              <a:prstGeom prst="ellipse">
                <a:avLst/>
              </a:prstGeom>
              <a:noFill/>
              <a:ln w="9525" cap="flat" cmpd="sng" algn="ctr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endParaRPr lang="en-GB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29" name="Rectangle 128">
                    <a:extLst>
                      <a:ext uri="{FF2B5EF4-FFF2-40B4-BE49-F238E27FC236}">
                        <a16:creationId xmlns:a16="http://schemas.microsoft.com/office/drawing/2014/main" id="{2D4609D1-F725-7345-A351-645DD6049664}"/>
                      </a:ext>
                    </a:extLst>
                  </p:cNvPr>
                  <p:cNvSpPr/>
                  <p:nvPr/>
                </p:nvSpPr>
                <p:spPr>
                  <a:xfrm>
                    <a:off x="7076586" y="4791285"/>
                    <a:ext cx="669029" cy="276999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GB" sz="12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∀</m:t>
                          </m:r>
                          <m:r>
                            <a:rPr lang="de-DE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𝑤</m:t>
                          </m:r>
                          <m:r>
                            <a:rPr lang="de-DE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:⊤</m:t>
                          </m:r>
                        </m:oMath>
                      </m:oMathPara>
                    </a14:m>
                    <a:endParaRPr lang="en-GB" sz="1200" dirty="0"/>
                  </a:p>
                </p:txBody>
              </p:sp>
            </mc:Choice>
            <mc:Fallback xmlns="">
              <p:sp>
                <p:nvSpPr>
                  <p:cNvPr id="129" name="Rectangle 128">
                    <a:extLst>
                      <a:ext uri="{FF2B5EF4-FFF2-40B4-BE49-F238E27FC236}">
                        <a16:creationId xmlns:a16="http://schemas.microsoft.com/office/drawing/2014/main" id="{2D4609D1-F725-7345-A351-645DD6049664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076586" y="4791285"/>
                    <a:ext cx="669029" cy="276999"/>
                  </a:xfrm>
                  <a:prstGeom prst="rect">
                    <a:avLst/>
                  </a:prstGeom>
                  <a:blipFill>
                    <a:blip r:embed="rId21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135" name="Oval 134">
              <a:extLst>
                <a:ext uri="{FF2B5EF4-FFF2-40B4-BE49-F238E27FC236}">
                  <a16:creationId xmlns:a16="http://schemas.microsoft.com/office/drawing/2014/main" id="{3AA9B480-BDC9-A84C-8CBF-E5C802DCEEAF}"/>
                </a:ext>
              </a:extLst>
            </p:cNvPr>
            <p:cNvSpPr/>
            <p:nvPr/>
          </p:nvSpPr>
          <p:spPr>
            <a:xfrm>
              <a:off x="7695083" y="4435334"/>
              <a:ext cx="72000" cy="720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40" name="Oval 139">
              <a:extLst>
                <a:ext uri="{FF2B5EF4-FFF2-40B4-BE49-F238E27FC236}">
                  <a16:creationId xmlns:a16="http://schemas.microsoft.com/office/drawing/2014/main" id="{64CA1EFA-990C-8041-B222-0DB6242EEFE9}"/>
                </a:ext>
              </a:extLst>
            </p:cNvPr>
            <p:cNvSpPr/>
            <p:nvPr/>
          </p:nvSpPr>
          <p:spPr>
            <a:xfrm>
              <a:off x="8157133" y="5647168"/>
              <a:ext cx="72000" cy="720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3" name="Oval 142">
              <a:extLst>
                <a:ext uri="{FF2B5EF4-FFF2-40B4-BE49-F238E27FC236}">
                  <a16:creationId xmlns:a16="http://schemas.microsoft.com/office/drawing/2014/main" id="{C18495B0-327C-BD4F-B3DA-5A1525A544A1}"/>
                </a:ext>
              </a:extLst>
            </p:cNvPr>
            <p:cNvSpPr/>
            <p:nvPr/>
          </p:nvSpPr>
          <p:spPr>
            <a:xfrm>
              <a:off x="7381433" y="5653407"/>
              <a:ext cx="72000" cy="720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9" name="Oval 148">
              <a:extLst>
                <a:ext uri="{FF2B5EF4-FFF2-40B4-BE49-F238E27FC236}">
                  <a16:creationId xmlns:a16="http://schemas.microsoft.com/office/drawing/2014/main" id="{C42EA598-E594-C442-B20F-FDB729681D98}"/>
                </a:ext>
              </a:extLst>
            </p:cNvPr>
            <p:cNvSpPr/>
            <p:nvPr/>
          </p:nvSpPr>
          <p:spPr>
            <a:xfrm>
              <a:off x="6884436" y="3035741"/>
              <a:ext cx="72000" cy="720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52" name="Oval 151">
              <a:extLst>
                <a:ext uri="{FF2B5EF4-FFF2-40B4-BE49-F238E27FC236}">
                  <a16:creationId xmlns:a16="http://schemas.microsoft.com/office/drawing/2014/main" id="{8078F40F-7BA4-B84C-BBFF-E5524F0F9044}"/>
                </a:ext>
              </a:extLst>
            </p:cNvPr>
            <p:cNvSpPr/>
            <p:nvPr/>
          </p:nvSpPr>
          <p:spPr>
            <a:xfrm>
              <a:off x="6173783" y="4378582"/>
              <a:ext cx="72000" cy="720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53" name="Oval 152">
              <a:extLst>
                <a:ext uri="{FF2B5EF4-FFF2-40B4-BE49-F238E27FC236}">
                  <a16:creationId xmlns:a16="http://schemas.microsoft.com/office/drawing/2014/main" id="{5A6A857C-3881-144E-A6DB-947CD7BF452F}"/>
                </a:ext>
              </a:extLst>
            </p:cNvPr>
            <p:cNvSpPr/>
            <p:nvPr/>
          </p:nvSpPr>
          <p:spPr>
            <a:xfrm>
              <a:off x="6171526" y="5632354"/>
              <a:ext cx="72000" cy="720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0" name="Rectangle 159">
                  <a:extLst>
                    <a:ext uri="{FF2B5EF4-FFF2-40B4-BE49-F238E27FC236}">
                      <a16:creationId xmlns:a16="http://schemas.microsoft.com/office/drawing/2014/main" id="{EADC1D2E-1CF1-2142-8C8C-6C495B83DDFF}"/>
                    </a:ext>
                  </a:extLst>
                </p:cNvPr>
                <p:cNvSpPr/>
                <p:nvPr/>
              </p:nvSpPr>
              <p:spPr>
                <a:xfrm>
                  <a:off x="5859745" y="5450200"/>
                  <a:ext cx="316112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∅</m:t>
                        </m:r>
                      </m:oMath>
                    </m:oMathPara>
                  </a14:m>
                  <a:endParaRPr lang="en-GB" sz="1200" dirty="0">
                    <a:solidFill>
                      <a:srgbClr val="C00000"/>
                    </a:solidFill>
                  </a:endParaRPr>
                </a:p>
              </p:txBody>
            </p:sp>
          </mc:Choice>
          <mc:Fallback xmlns="">
            <p:sp>
              <p:nvSpPr>
                <p:cNvPr id="160" name="Rectangle 159">
                  <a:extLst>
                    <a:ext uri="{FF2B5EF4-FFF2-40B4-BE49-F238E27FC236}">
                      <a16:creationId xmlns:a16="http://schemas.microsoft.com/office/drawing/2014/main" id="{EADC1D2E-1CF1-2142-8C8C-6C495B83DDF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859745" y="5450200"/>
                  <a:ext cx="316112" cy="276999"/>
                </a:xfrm>
                <a:prstGeom prst="rect">
                  <a:avLst/>
                </a:prstGeom>
                <a:blipFill>
                  <a:blip r:embed="rId5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2" name="Rectangle 161">
                  <a:extLst>
                    <a:ext uri="{FF2B5EF4-FFF2-40B4-BE49-F238E27FC236}">
                      <a16:creationId xmlns:a16="http://schemas.microsoft.com/office/drawing/2014/main" id="{AC4F01A9-A2EF-304B-91A3-9D6B0497E368}"/>
                    </a:ext>
                  </a:extLst>
                </p:cNvPr>
                <p:cNvSpPr/>
                <p:nvPr/>
              </p:nvSpPr>
              <p:spPr>
                <a:xfrm>
                  <a:off x="5646450" y="4764036"/>
                  <a:ext cx="316112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∅</m:t>
                        </m:r>
                      </m:oMath>
                    </m:oMathPara>
                  </a14:m>
                  <a:endParaRPr lang="en-GB" sz="1200" dirty="0">
                    <a:solidFill>
                      <a:srgbClr val="C00000"/>
                    </a:solidFill>
                  </a:endParaRPr>
                </a:p>
              </p:txBody>
            </p:sp>
          </mc:Choice>
          <mc:Fallback xmlns="">
            <p:sp>
              <p:nvSpPr>
                <p:cNvPr id="162" name="Rectangle 161">
                  <a:extLst>
                    <a:ext uri="{FF2B5EF4-FFF2-40B4-BE49-F238E27FC236}">
                      <a16:creationId xmlns:a16="http://schemas.microsoft.com/office/drawing/2014/main" id="{AC4F01A9-A2EF-304B-91A3-9D6B0497E36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46450" y="4764036"/>
                  <a:ext cx="316112" cy="276999"/>
                </a:xfrm>
                <a:prstGeom prst="rect">
                  <a:avLst/>
                </a:prstGeom>
                <a:blipFill>
                  <a:blip r:embed="rId5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3" name="Rectangle 162">
                  <a:extLst>
                    <a:ext uri="{FF2B5EF4-FFF2-40B4-BE49-F238E27FC236}">
                      <a16:creationId xmlns:a16="http://schemas.microsoft.com/office/drawing/2014/main" id="{54CBFEA2-336D-3048-8E4D-3783A40337C4}"/>
                    </a:ext>
                  </a:extLst>
                </p:cNvPr>
                <p:cNvSpPr/>
                <p:nvPr/>
              </p:nvSpPr>
              <p:spPr>
                <a:xfrm>
                  <a:off x="5156791" y="4414050"/>
                  <a:ext cx="1101392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𝑁𝑎𝑡</m:t>
                        </m:r>
                        <m:d>
                          <m:dPr>
                            <m:ctrlPr>
                              <a:rPr lang="de-DE" sz="12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2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</m:d>
                        <m:r>
                          <a:rPr lang="de-DE" sz="12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sz="12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𝐸𝑝𝑖𝑑</m:t>
                        </m:r>
                      </m:oMath>
                    </m:oMathPara>
                  </a14:m>
                  <a:endParaRPr lang="de-DE" sz="1200" i="1" dirty="0">
                    <a:solidFill>
                      <a:schemeClr val="accent1"/>
                    </a:solidFill>
                    <a:latin typeface="Cambria Math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63" name="Rectangle 162">
                  <a:extLst>
                    <a:ext uri="{FF2B5EF4-FFF2-40B4-BE49-F238E27FC236}">
                      <a16:creationId xmlns:a16="http://schemas.microsoft.com/office/drawing/2014/main" id="{54CBFEA2-336D-3048-8E4D-3783A40337C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56791" y="4414050"/>
                  <a:ext cx="1101392" cy="276999"/>
                </a:xfrm>
                <a:prstGeom prst="rect">
                  <a:avLst/>
                </a:prstGeom>
                <a:blipFill>
                  <a:blip r:embed="rId60"/>
                  <a:stretch>
                    <a:fillRect b="-9524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4" name="Rectangle 163">
                  <a:extLst>
                    <a:ext uri="{FF2B5EF4-FFF2-40B4-BE49-F238E27FC236}">
                      <a16:creationId xmlns:a16="http://schemas.microsoft.com/office/drawing/2014/main" id="{A924FE54-70CC-4640-83AD-9C666B998E7F}"/>
                    </a:ext>
                  </a:extLst>
                </p:cNvPr>
                <p:cNvSpPr/>
                <p:nvPr/>
              </p:nvSpPr>
              <p:spPr>
                <a:xfrm>
                  <a:off x="5482022" y="4209180"/>
                  <a:ext cx="773160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𝑀𝑎𝑛</m:t>
                        </m:r>
                        <m:d>
                          <m:dPr>
                            <m:ctrlPr>
                              <a:rPr lang="de-DE" sz="12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2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</m:d>
                      </m:oMath>
                    </m:oMathPara>
                  </a14:m>
                  <a:endParaRPr lang="en-GB" sz="1200" dirty="0">
                    <a:solidFill>
                      <a:srgbClr val="C00000"/>
                    </a:solidFill>
                  </a:endParaRPr>
                </a:p>
              </p:txBody>
            </p:sp>
          </mc:Choice>
          <mc:Fallback xmlns="">
            <p:sp>
              <p:nvSpPr>
                <p:cNvPr id="164" name="Rectangle 163">
                  <a:extLst>
                    <a:ext uri="{FF2B5EF4-FFF2-40B4-BE49-F238E27FC236}">
                      <a16:creationId xmlns:a16="http://schemas.microsoft.com/office/drawing/2014/main" id="{A924FE54-70CC-4640-83AD-9C666B998E7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82022" y="4209180"/>
                  <a:ext cx="773160" cy="276999"/>
                </a:xfrm>
                <a:prstGeom prst="rect">
                  <a:avLst/>
                </a:prstGeom>
                <a:blipFill>
                  <a:blip r:embed="rId6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5" name="Rectangle 164">
                  <a:extLst>
                    <a:ext uri="{FF2B5EF4-FFF2-40B4-BE49-F238E27FC236}">
                      <a16:creationId xmlns:a16="http://schemas.microsoft.com/office/drawing/2014/main" id="{0936B779-EE2E-4B43-91AB-EFFEB5F55C92}"/>
                    </a:ext>
                  </a:extLst>
                </p:cNvPr>
                <p:cNvSpPr/>
                <p:nvPr/>
              </p:nvSpPr>
              <p:spPr>
                <a:xfrm>
                  <a:off x="5460288" y="3736362"/>
                  <a:ext cx="543803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  <m:r>
                          <a:rPr lang="de-DE" sz="12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𝑝𝑖𝑑</m:t>
                        </m:r>
                      </m:oMath>
                    </m:oMathPara>
                  </a14:m>
                  <a:endParaRPr lang="de-DE" sz="1200" i="1" dirty="0">
                    <a:solidFill>
                      <a:schemeClr val="accent1"/>
                    </a:solidFill>
                    <a:latin typeface="Cambria Math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65" name="Rectangle 164">
                  <a:extLst>
                    <a:ext uri="{FF2B5EF4-FFF2-40B4-BE49-F238E27FC236}">
                      <a16:creationId xmlns:a16="http://schemas.microsoft.com/office/drawing/2014/main" id="{0936B779-EE2E-4B43-91AB-EFFEB5F55C9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60288" y="3736362"/>
                  <a:ext cx="543803" cy="276999"/>
                </a:xfrm>
                <a:prstGeom prst="rect">
                  <a:avLst/>
                </a:prstGeom>
                <a:blipFill>
                  <a:blip r:embed="rId38"/>
                  <a:stretch>
                    <a:fillRect b="-4348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6" name="Rectangle 165">
                  <a:extLst>
                    <a:ext uri="{FF2B5EF4-FFF2-40B4-BE49-F238E27FC236}">
                      <a16:creationId xmlns:a16="http://schemas.microsoft.com/office/drawing/2014/main" id="{58D6A246-7E86-DE44-87F9-A519F2869E79}"/>
                    </a:ext>
                  </a:extLst>
                </p:cNvPr>
                <p:cNvSpPr/>
                <p:nvPr/>
              </p:nvSpPr>
              <p:spPr>
                <a:xfrm>
                  <a:off x="5324553" y="3540400"/>
                  <a:ext cx="719812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𝑁𝑎𝑡</m:t>
                        </m:r>
                        <m:d>
                          <m:dPr>
                            <m:ctrlPr>
                              <a:rPr lang="de-DE" sz="12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2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</m:d>
                      </m:oMath>
                    </m:oMathPara>
                  </a14:m>
                  <a:endParaRPr lang="en-GB" sz="1200" dirty="0">
                    <a:solidFill>
                      <a:srgbClr val="C00000"/>
                    </a:solidFill>
                  </a:endParaRPr>
                </a:p>
              </p:txBody>
            </p:sp>
          </mc:Choice>
          <mc:Fallback xmlns="">
            <p:sp>
              <p:nvSpPr>
                <p:cNvPr id="166" name="Rectangle 165">
                  <a:extLst>
                    <a:ext uri="{FF2B5EF4-FFF2-40B4-BE49-F238E27FC236}">
                      <a16:creationId xmlns:a16="http://schemas.microsoft.com/office/drawing/2014/main" id="{58D6A246-7E86-DE44-87F9-A519F2869E7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24553" y="3540400"/>
                  <a:ext cx="719812" cy="276999"/>
                </a:xfrm>
                <a:prstGeom prst="rect">
                  <a:avLst/>
                </a:prstGeom>
                <a:blipFill>
                  <a:blip r:embed="rId3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4" name="Rectangle 113">
                  <a:extLst>
                    <a:ext uri="{FF2B5EF4-FFF2-40B4-BE49-F238E27FC236}">
                      <a16:creationId xmlns:a16="http://schemas.microsoft.com/office/drawing/2014/main" id="{8FD36596-93A6-6041-A130-5DF349C689AD}"/>
                    </a:ext>
                  </a:extLst>
                </p:cNvPr>
                <p:cNvSpPr/>
                <p:nvPr/>
              </p:nvSpPr>
              <p:spPr>
                <a:xfrm>
                  <a:off x="5149236" y="4987923"/>
                  <a:ext cx="1101392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 smtClean="0">
                            <a:solidFill>
                              <a:schemeClr val="accent1"/>
                            </a:solidFill>
                            <a:latin typeface="Cambria Math" charset="0"/>
                          </a:rPr>
                          <m:t>𝑀𝑎𝑛</m:t>
                        </m:r>
                        <m:d>
                          <m:dPr>
                            <m:ctrlPr>
                              <a:rPr lang="de-DE" sz="1200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200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</m:d>
                      </m:oMath>
                    </m:oMathPara>
                  </a14:m>
                  <a:endParaRPr lang="de-DE" sz="1200" i="1" dirty="0">
                    <a:solidFill>
                      <a:schemeClr val="accent1"/>
                    </a:solidFill>
                    <a:latin typeface="Cambria Math" panose="02040503050406030204" pitchFamily="18" charset="0"/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𝑁𝑎𝑡</m:t>
                        </m:r>
                        <m:d>
                          <m:dPr>
                            <m:ctrlPr>
                              <a:rPr lang="de-DE" sz="12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2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</m:d>
                        <m:r>
                          <a:rPr lang="de-DE" sz="12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sz="12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𝐸𝑝𝑖𝑑</m:t>
                        </m:r>
                      </m:oMath>
                    </m:oMathPara>
                  </a14:m>
                  <a:endParaRPr lang="de-DE" sz="1200" i="1" dirty="0">
                    <a:solidFill>
                      <a:schemeClr val="accent1"/>
                    </a:solidFill>
                    <a:latin typeface="Cambria Math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14" name="Rectangle 113">
                  <a:extLst>
                    <a:ext uri="{FF2B5EF4-FFF2-40B4-BE49-F238E27FC236}">
                      <a16:creationId xmlns:a16="http://schemas.microsoft.com/office/drawing/2014/main" id="{8FD36596-93A6-6041-A130-5DF349C689A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49236" y="4987923"/>
                  <a:ext cx="1101392" cy="461665"/>
                </a:xfrm>
                <a:prstGeom prst="rect">
                  <a:avLst/>
                </a:prstGeom>
                <a:blipFill>
                  <a:blip r:embed="rId62"/>
                  <a:stretch>
                    <a:fillRect b="-5405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5" name="Rectangle 114">
                  <a:extLst>
                    <a:ext uri="{FF2B5EF4-FFF2-40B4-BE49-F238E27FC236}">
                      <a16:creationId xmlns:a16="http://schemas.microsoft.com/office/drawing/2014/main" id="{83FFFF05-D319-AE48-A3A4-7B1D7E801C77}"/>
                    </a:ext>
                  </a:extLst>
                </p:cNvPr>
                <p:cNvSpPr/>
                <p:nvPr/>
              </p:nvSpPr>
              <p:spPr>
                <a:xfrm>
                  <a:off x="5199410" y="5616791"/>
                  <a:ext cx="1085746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 smtClean="0">
                            <a:solidFill>
                              <a:schemeClr val="accent1"/>
                            </a:solidFill>
                            <a:latin typeface="Cambria Math" charset="0"/>
                          </a:rPr>
                          <m:t>𝑀𝑎𝑛</m:t>
                        </m:r>
                        <m:d>
                          <m:dPr>
                            <m:ctrlPr>
                              <a:rPr lang="de-DE" sz="1200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200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</m:d>
                      </m:oMath>
                    </m:oMathPara>
                  </a14:m>
                  <a:endParaRPr lang="de-DE" sz="1200" i="1" dirty="0">
                    <a:solidFill>
                      <a:schemeClr val="accent1"/>
                    </a:solidFill>
                    <a:latin typeface="Cambria Math" panose="02040503050406030204" pitchFamily="18" charset="0"/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𝑁𝑎𝑡</m:t>
                        </m:r>
                        <m:d>
                          <m:dPr>
                            <m:ctrlPr>
                              <a:rPr lang="de-DE" sz="12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2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𝑑</m:t>
                            </m:r>
                          </m:e>
                        </m:d>
                        <m:r>
                          <a:rPr lang="de-DE" sz="12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sz="12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𝐸𝑝𝑖𝑑</m:t>
                        </m:r>
                      </m:oMath>
                    </m:oMathPara>
                  </a14:m>
                  <a:endParaRPr lang="de-DE" sz="1200" i="1" dirty="0">
                    <a:solidFill>
                      <a:schemeClr val="accent1"/>
                    </a:solidFill>
                    <a:latin typeface="Cambria Math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15" name="Rectangle 114">
                  <a:extLst>
                    <a:ext uri="{FF2B5EF4-FFF2-40B4-BE49-F238E27FC236}">
                      <a16:creationId xmlns:a16="http://schemas.microsoft.com/office/drawing/2014/main" id="{83FFFF05-D319-AE48-A3A4-7B1D7E801C7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99410" y="5616791"/>
                  <a:ext cx="1085746" cy="461665"/>
                </a:xfrm>
                <a:prstGeom prst="rect">
                  <a:avLst/>
                </a:prstGeom>
                <a:blipFill>
                  <a:blip r:embed="rId63"/>
                  <a:stretch>
                    <a:fillRect b="-2632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3" name="Rectangle 132">
                  <a:extLst>
                    <a:ext uri="{FF2B5EF4-FFF2-40B4-BE49-F238E27FC236}">
                      <a16:creationId xmlns:a16="http://schemas.microsoft.com/office/drawing/2014/main" id="{9701B526-1D33-5F45-8FC2-F339E08DDF43}"/>
                    </a:ext>
                  </a:extLst>
                </p:cNvPr>
                <p:cNvSpPr/>
                <p:nvPr/>
              </p:nvSpPr>
              <p:spPr>
                <a:xfrm>
                  <a:off x="6736149" y="5640591"/>
                  <a:ext cx="722314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 smtClean="0">
                            <a:solidFill>
                              <a:schemeClr val="accent1"/>
                            </a:solidFill>
                            <a:latin typeface="Cambria Math" charset="0"/>
                          </a:rPr>
                          <m:t>𝑆𝑖𝑐𝑘</m:t>
                        </m:r>
                        <m:d>
                          <m:dPr>
                            <m:ctrlPr>
                              <a:rPr lang="de-DE" sz="12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2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oMath>
                    </m:oMathPara>
                  </a14:m>
                  <a:endParaRPr lang="de-DE" sz="1200" b="0" i="1" dirty="0">
                    <a:solidFill>
                      <a:schemeClr val="accent1"/>
                    </a:solidFill>
                    <a:latin typeface="Cambria Math" panose="02040503050406030204" pitchFamily="18" charset="0"/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>
                            <a:solidFill>
                              <a:schemeClr val="accent1"/>
                            </a:solidFill>
                            <a:latin typeface="Cambria Math" charset="0"/>
                          </a:rPr>
                          <m:t>𝐸𝑝𝑖𝑑</m:t>
                        </m:r>
                      </m:oMath>
                    </m:oMathPara>
                  </a14:m>
                  <a:endParaRPr lang="en-GB" sz="1200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133" name="Rectangle 132">
                  <a:extLst>
                    <a:ext uri="{FF2B5EF4-FFF2-40B4-BE49-F238E27FC236}">
                      <a16:creationId xmlns:a16="http://schemas.microsoft.com/office/drawing/2014/main" id="{9701B526-1D33-5F45-8FC2-F339E08DDF4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36149" y="5640591"/>
                  <a:ext cx="722314" cy="461665"/>
                </a:xfrm>
                <a:prstGeom prst="rect">
                  <a:avLst/>
                </a:prstGeom>
                <a:blipFill>
                  <a:blip r:embed="rId64"/>
                  <a:stretch>
                    <a:fillRect b="-5556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4" name="Rectangle 133">
                  <a:extLst>
                    <a:ext uri="{FF2B5EF4-FFF2-40B4-BE49-F238E27FC236}">
                      <a16:creationId xmlns:a16="http://schemas.microsoft.com/office/drawing/2014/main" id="{8EF6C071-53CF-C442-A3EC-FAE80E4B0416}"/>
                    </a:ext>
                  </a:extLst>
                </p:cNvPr>
                <p:cNvSpPr/>
                <p:nvPr/>
              </p:nvSpPr>
              <p:spPr>
                <a:xfrm>
                  <a:off x="8125473" y="5623744"/>
                  <a:ext cx="722314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 smtClean="0">
                            <a:solidFill>
                              <a:schemeClr val="accent1"/>
                            </a:solidFill>
                            <a:latin typeface="Cambria Math" charset="0"/>
                          </a:rPr>
                          <m:t>𝑆𝑖𝑐𝑘</m:t>
                        </m:r>
                        <m:d>
                          <m:dPr>
                            <m:ctrlPr>
                              <a:rPr lang="de-DE" sz="12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2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oMath>
                    </m:oMathPara>
                  </a14:m>
                  <a:endParaRPr lang="de-DE" sz="1200" b="0" i="1" dirty="0">
                    <a:solidFill>
                      <a:schemeClr val="accent1"/>
                    </a:solidFill>
                    <a:latin typeface="Cambria Math" panose="02040503050406030204" pitchFamily="18" charset="0"/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>
                            <a:solidFill>
                              <a:schemeClr val="accent1"/>
                            </a:solidFill>
                            <a:latin typeface="Cambria Math" charset="0"/>
                          </a:rPr>
                          <m:t>𝐸𝑝𝑖𝑑</m:t>
                        </m:r>
                      </m:oMath>
                    </m:oMathPara>
                  </a14:m>
                  <a:endParaRPr lang="en-GB" sz="1200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134" name="Rectangle 133">
                  <a:extLst>
                    <a:ext uri="{FF2B5EF4-FFF2-40B4-BE49-F238E27FC236}">
                      <a16:creationId xmlns:a16="http://schemas.microsoft.com/office/drawing/2014/main" id="{8EF6C071-53CF-C442-A3EC-FAE80E4B041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125473" y="5623744"/>
                  <a:ext cx="722314" cy="461665"/>
                </a:xfrm>
                <a:prstGeom prst="rect">
                  <a:avLst/>
                </a:prstGeom>
                <a:blipFill>
                  <a:blip r:embed="rId65"/>
                  <a:stretch>
                    <a:fillRect b="-2703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3060801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A31597-C78C-C54B-BFDB-45F8431E47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Liftability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C76EE8E-DB13-8F43-972D-678A8E24DF0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92500" lnSpcReduction="10000"/>
              </a:bodyPr>
              <a:lstStyle/>
              <a:p>
                <a:r>
                  <a:rPr lang="en-GB" dirty="0"/>
                  <a:t>Given an FO dtree </a:t>
                </a:r>
                <a14:m>
                  <m:oMath xmlns:m="http://schemas.openxmlformats.org/officeDocument/2006/math">
                    <m:r>
                      <a:rPr lang="en-GB" i="1" dirty="0" smtClean="0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en-GB" dirty="0"/>
                  <a:t> for a model </a:t>
                </a:r>
                <a14:m>
                  <m:oMath xmlns:m="http://schemas.openxmlformats.org/officeDocument/2006/math">
                    <m:r>
                      <a:rPr lang="en-GB" i="1" dirty="0" smtClean="0">
                        <a:latin typeface="Cambria Math" panose="02040503050406030204" pitchFamily="18" charset="0"/>
                      </a:rPr>
                      <m:t>𝐺</m:t>
                    </m:r>
                  </m:oMath>
                </a14:m>
                <a:endParaRPr lang="de-DE" dirty="0"/>
              </a:p>
              <a:p>
                <a:pPr lvl="1"/>
                <a:r>
                  <a:rPr lang="en-GB" dirty="0"/>
                  <a:t>If the clusters of </a:t>
                </a:r>
                <a14:m>
                  <m:oMath xmlns:m="http://schemas.openxmlformats.org/officeDocument/2006/math">
                    <m:r>
                      <a:rPr lang="en-GB" i="1" dirty="0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en-GB" dirty="0"/>
                  <a:t> only consist of </a:t>
                </a:r>
                <a:r>
                  <a:rPr lang="en-GB" i="1" dirty="0"/>
                  <a:t>PRVs with representative constants</a:t>
                </a:r>
                <a:r>
                  <a:rPr lang="en-GB" dirty="0"/>
                  <a:t> and </a:t>
                </a:r>
                <a:r>
                  <a:rPr lang="en-GB" i="1" dirty="0"/>
                  <a:t>PRVs with one logvar</a:t>
                </a:r>
                <a:r>
                  <a:rPr lang="en-GB" dirty="0"/>
                  <a:t>, then </a:t>
                </a:r>
                <a14:m>
                  <m:oMath xmlns:m="http://schemas.openxmlformats.org/officeDocument/2006/math">
                    <m:r>
                      <a:rPr lang="en-GB" i="1" dirty="0">
                        <a:latin typeface="Cambria Math" panose="02040503050406030204" pitchFamily="18" charset="0"/>
                      </a:rPr>
                      <m:t>𝐺</m:t>
                    </m:r>
                  </m:oMath>
                </a14:m>
                <a:r>
                  <a:rPr lang="en-GB" dirty="0"/>
                  <a:t> has a lifted solution</a:t>
                </a:r>
              </a:p>
              <a:p>
                <a:pPr lvl="2"/>
                <a:r>
                  <a:rPr lang="en-GB" dirty="0"/>
                  <a:t>Lifted solution: no groundings necessary; only lifted calculations (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GB" i="0" dirty="0" smtClean="0">
                        <a:latin typeface="Cambria Math" panose="02040503050406030204" pitchFamily="18" charset="0"/>
                      </a:rPr>
                      <m:t>sum</m:t>
                    </m:r>
                    <m:r>
                      <m:rPr>
                        <m:nor/>
                      </m:rPr>
                      <a:rPr lang="en-GB" i="0" dirty="0" smtClean="0">
                        <a:latin typeface="Cambria Math" panose="02040503050406030204" pitchFamily="18" charset="0"/>
                      </a:rPr>
                      <m:t>−</m:t>
                    </m:r>
                    <m:r>
                      <m:rPr>
                        <m:nor/>
                      </m:rPr>
                      <a:rPr lang="en-GB" i="0" dirty="0" smtClean="0">
                        <a:latin typeface="Cambria Math" panose="02040503050406030204" pitchFamily="18" charset="0"/>
                      </a:rPr>
                      <m:t>out</m:t>
                    </m:r>
                    <m:r>
                      <m:rPr>
                        <m:nor/>
                      </m:rPr>
                      <a:rPr lang="en-GB" i="0" dirty="0" smtClean="0">
                        <a:latin typeface="Cambria Math" panose="02040503050406030204" pitchFamily="18" charset="0"/>
                      </a:rPr>
                      <m:t>, </m:t>
                    </m:r>
                    <m:r>
                      <m:rPr>
                        <m:nor/>
                      </m:rPr>
                      <a:rPr lang="en-GB" i="0" dirty="0" smtClean="0">
                        <a:latin typeface="Cambria Math" panose="02040503050406030204" pitchFamily="18" charset="0"/>
                      </a:rPr>
                      <m:t>multiply</m:t>
                    </m:r>
                    <m:r>
                      <m:rPr>
                        <m:nor/>
                      </m:rPr>
                      <a:rPr lang="en-GB" i="0" dirty="0" smtClean="0">
                        <a:latin typeface="Cambria Math" panose="02040503050406030204" pitchFamily="18" charset="0"/>
                      </a:rPr>
                      <m:t>, </m:t>
                    </m:r>
                    <m:r>
                      <m:rPr>
                        <m:nor/>
                      </m:rPr>
                      <a:rPr lang="en-GB" i="0" dirty="0" smtClean="0">
                        <a:latin typeface="Cambria Math" panose="02040503050406030204" pitchFamily="18" charset="0"/>
                      </a:rPr>
                      <m:t>count</m:t>
                    </m:r>
                    <m:r>
                      <m:rPr>
                        <m:nor/>
                      </m:rPr>
                      <a:rPr lang="en-GB" i="0" dirty="0" smtClean="0">
                        <a:latin typeface="Cambria Math" panose="02040503050406030204" pitchFamily="18" charset="0"/>
                      </a:rPr>
                      <m:t>−</m:t>
                    </m:r>
                    <m:r>
                      <m:rPr>
                        <m:nor/>
                      </m:rPr>
                      <a:rPr lang="en-GB" i="0" dirty="0" smtClean="0">
                        <a:latin typeface="Cambria Math" panose="02040503050406030204" pitchFamily="18" charset="0"/>
                      </a:rPr>
                      <m:t>convert</m:t>
                    </m:r>
                  </m:oMath>
                </a14:m>
                <a:r>
                  <a:rPr lang="en-GB" dirty="0"/>
                  <a:t>)</a:t>
                </a:r>
              </a:p>
              <a:p>
                <a:pPr lvl="2"/>
                <a:r>
                  <a:rPr lang="en-GB" dirty="0"/>
                  <a:t>PRVs only with representative constants ➝ lifted summing out possible</a:t>
                </a:r>
              </a:p>
              <a:p>
                <a:pPr lvl="2"/>
                <a:r>
                  <a:rPr lang="en-GB" dirty="0"/>
                  <a:t>PRVs with one logvar ➝ count conversion necessary (and possible) </a:t>
                </a:r>
              </a:p>
              <a:p>
                <a:pPr lvl="3"/>
                <a:r>
                  <a:rPr lang="en-GB" dirty="0"/>
                  <a:t>Called countable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GB" i="1" dirty="0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en-GB" dirty="0"/>
                  <a:t> is called </a:t>
                </a:r>
                <a:r>
                  <a:rPr lang="en-GB" dirty="0">
                    <a:solidFill>
                      <a:schemeClr val="accent1"/>
                    </a:solidFill>
                  </a:rPr>
                  <a:t>liftable</a:t>
                </a:r>
              </a:p>
              <a:p>
                <a:pPr lvl="1"/>
                <a:r>
                  <a:rPr lang="en-GB" dirty="0"/>
                  <a:t>Apply the count conversions to the countable logvars, transforming </a:t>
                </a:r>
                <a14:m>
                  <m:oMath xmlns:m="http://schemas.openxmlformats.org/officeDocument/2006/math">
                    <m:r>
                      <a:rPr lang="en-GB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𝐺</m:t>
                    </m:r>
                  </m:oMath>
                </a14:m>
                <a:r>
                  <a:rPr lang="en-GB" dirty="0">
                    <a:solidFill>
                      <a:schemeClr val="tx1"/>
                    </a:solidFill>
                  </a:rPr>
                  <a:t> ➝ resulting FO dtree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p>
                        <m:r>
                          <a:rPr lang="de-DE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lang="en-GB" dirty="0">
                    <a:solidFill>
                      <a:schemeClr val="tx1"/>
                    </a:solidFill>
                  </a:rPr>
                  <a:t> called </a:t>
                </a:r>
                <a:r>
                  <a:rPr lang="en-GB" dirty="0">
                    <a:solidFill>
                      <a:schemeClr val="accent1"/>
                    </a:solidFill>
                  </a:rPr>
                  <a:t>counted</a:t>
                </a:r>
              </a:p>
              <a:p>
                <a:r>
                  <a:rPr lang="en-GB" dirty="0"/>
                  <a:t>For complexity analysis: Concentrate on models with liftable (counted) FO dtrees</a:t>
                </a:r>
              </a:p>
              <a:p>
                <a:pPr lvl="1"/>
                <a:r>
                  <a:rPr lang="en-GB" dirty="0"/>
                  <a:t>Otherwise: the worst case is grounding </a:t>
                </a:r>
                <a14:m>
                  <m:oMath xmlns:m="http://schemas.openxmlformats.org/officeDocument/2006/math">
                    <m:r>
                      <a:rPr lang="en-GB" i="1" dirty="0">
                        <a:latin typeface="Cambria Math" panose="02040503050406030204" pitchFamily="18" charset="0"/>
                      </a:rPr>
                      <m:t>𝐺</m:t>
                    </m:r>
                  </m:oMath>
                </a14:m>
                <a:r>
                  <a:rPr lang="en-GB" dirty="0"/>
                  <a:t> and performing VE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C76EE8E-DB13-8F43-972D-678A8E24DF0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86" t="-2273" r="-643" b="-75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14E3FD-C685-EC44-B602-A5C6A5C24C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122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19509238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9D0592-3D4B-B84C-9D1F-1AEA4B35F4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123</a:t>
            </a:fld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4">
                <a:extLst>
                  <a:ext uri="{FF2B5EF4-FFF2-40B4-BE49-F238E27FC236}">
                    <a16:creationId xmlns:a16="http://schemas.microsoft.com/office/drawing/2014/main" id="{971E759C-4BFE-014F-8C0C-DE73214C9974}"/>
                  </a:ext>
                </a:extLst>
              </p:cNvPr>
              <p:cNvSpPr>
                <a:spLocks noGrp="1"/>
              </p:cNvSpPr>
              <p:nvPr>
                <p:ph idx="4294967295"/>
              </p:nvPr>
            </p:nvSpPr>
            <p:spPr>
              <a:xfrm>
                <a:off x="103598" y="179599"/>
                <a:ext cx="8404225" cy="2805113"/>
              </a:xfrm>
            </p:spPr>
            <p:txBody>
              <a:bodyPr>
                <a:normAutofit/>
              </a:bodyPr>
              <a:lstStyle/>
              <a:p>
                <a:r>
                  <a:rPr lang="en-GB" dirty="0"/>
                  <a:t>In the example FO dtree</a:t>
                </a:r>
              </a:p>
              <a:p>
                <a:pPr lvl="1"/>
                <a:r>
                  <a:rPr lang="en-GB" dirty="0"/>
                  <a:t>Only PRVs with representative constants </a:t>
                </a:r>
                <a:br>
                  <a:rPr lang="en-GB" dirty="0"/>
                </a:br>
                <a:r>
                  <a:rPr lang="en-GB" dirty="0"/>
                  <a:t>or one logvar in the clusters </a:t>
                </a:r>
                <a:br>
                  <a:rPr lang="en-GB" dirty="0"/>
                </a:br>
                <a:r>
                  <a:rPr lang="en-GB" dirty="0"/>
                  <a:t>➝ liftable</a:t>
                </a:r>
              </a:p>
              <a:p>
                <a:pPr lvl="1"/>
                <a:r>
                  <a:rPr lang="en-GB" dirty="0"/>
                  <a:t>If applying the count conversion </a:t>
                </a:r>
                <a:br>
                  <a:rPr lang="en-GB" dirty="0"/>
                </a:br>
                <a:r>
                  <a:rPr lang="en-GB" dirty="0"/>
                  <a:t>to </a:t>
                </a:r>
                <a14:m>
                  <m:oMath xmlns:m="http://schemas.openxmlformats.org/officeDocument/2006/math">
                    <m:r>
                      <a:rPr lang="de-DE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𝐷</m:t>
                    </m:r>
                  </m:oMath>
                </a14:m>
                <a:r>
                  <a:rPr lang="en-GB" dirty="0"/>
                  <a:t> and reworking the FO dtree</a:t>
                </a:r>
                <a:br>
                  <a:rPr lang="en-GB" dirty="0"/>
                </a:br>
                <a:r>
                  <a:rPr lang="en-GB" dirty="0"/>
                  <a:t>➝ counted, liftable</a:t>
                </a:r>
              </a:p>
              <a:p>
                <a:pPr lvl="1"/>
                <a:endParaRPr lang="en-GB" dirty="0"/>
              </a:p>
            </p:txBody>
          </p:sp>
        </mc:Choice>
        <mc:Fallback xmlns="">
          <p:sp>
            <p:nvSpPr>
              <p:cNvPr id="5" name="Content Placeholder 4">
                <a:extLst>
                  <a:ext uri="{FF2B5EF4-FFF2-40B4-BE49-F238E27FC236}">
                    <a16:creationId xmlns:a16="http://schemas.microsoft.com/office/drawing/2014/main" id="{971E759C-4BFE-014F-8C0C-DE73214C997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4294967295"/>
              </p:nvPr>
            </p:nvSpPr>
            <p:spPr>
              <a:xfrm>
                <a:off x="103598" y="179599"/>
                <a:ext cx="8404225" cy="2805113"/>
              </a:xfrm>
              <a:blipFill>
                <a:blip r:embed="rId3"/>
                <a:stretch>
                  <a:fillRect l="-1056" t="-315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71" name="Group 170">
            <a:extLst>
              <a:ext uri="{FF2B5EF4-FFF2-40B4-BE49-F238E27FC236}">
                <a16:creationId xmlns:a16="http://schemas.microsoft.com/office/drawing/2014/main" id="{74E88824-3A93-4B4E-BC9C-16FF623E2F58}"/>
              </a:ext>
            </a:extLst>
          </p:cNvPr>
          <p:cNvGrpSpPr/>
          <p:nvPr/>
        </p:nvGrpSpPr>
        <p:grpSpPr>
          <a:xfrm>
            <a:off x="5086142" y="1227132"/>
            <a:ext cx="3741734" cy="1556684"/>
            <a:chOff x="4691174" y="2837828"/>
            <a:chExt cx="4452825" cy="186722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2" name="TextBox 171">
                  <a:extLst>
                    <a:ext uri="{FF2B5EF4-FFF2-40B4-BE49-F238E27FC236}">
                      <a16:creationId xmlns:a16="http://schemas.microsoft.com/office/drawing/2014/main" id="{6B1906CB-893E-9E4C-8DCF-CB7CBDA7905F}"/>
                    </a:ext>
                  </a:extLst>
                </p:cNvPr>
                <p:cNvSpPr txBox="1"/>
                <p:nvPr/>
              </p:nvSpPr>
              <p:spPr>
                <a:xfrm>
                  <a:off x="6461825" y="3343955"/>
                  <a:ext cx="648000" cy="334148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en-GB" sz="14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𝐸𝑝𝑖𝑑</m:t>
                        </m:r>
                      </m:oMath>
                    </m:oMathPara>
                  </a14:m>
                  <a:endParaRPr lang="en-GB" sz="14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72" name="TextBox 171">
                  <a:extLst>
                    <a:ext uri="{FF2B5EF4-FFF2-40B4-BE49-F238E27FC236}">
                      <a16:creationId xmlns:a16="http://schemas.microsoft.com/office/drawing/2014/main" id="{6B1906CB-893E-9E4C-8DCF-CB7CBDA7905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461825" y="3343955"/>
                  <a:ext cx="648000" cy="334148"/>
                </a:xfrm>
                <a:prstGeom prst="ellipse">
                  <a:avLst/>
                </a:prstGeom>
                <a:blipFill>
                  <a:blip r:embed="rId28"/>
                  <a:stretch>
                    <a:fillRect b="-12500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3" name="TextBox 172">
                  <a:extLst>
                    <a:ext uri="{FF2B5EF4-FFF2-40B4-BE49-F238E27FC236}">
                      <a16:creationId xmlns:a16="http://schemas.microsoft.com/office/drawing/2014/main" id="{967FC1AA-01F6-CE40-B020-9E3D6D3BAC36}"/>
                    </a:ext>
                  </a:extLst>
                </p:cNvPr>
                <p:cNvSpPr txBox="1"/>
                <p:nvPr/>
              </p:nvSpPr>
              <p:spPr>
                <a:xfrm>
                  <a:off x="5388625" y="2837828"/>
                  <a:ext cx="985062" cy="334148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sz="1400" b="0" i="1" smtClean="0">
                            <a:latin typeface="Cambria Math" charset="0"/>
                          </a:rPr>
                          <m:t>𝑁𝑎𝑡</m:t>
                        </m:r>
                        <m:r>
                          <a:rPr lang="en-GB" sz="1400" b="0" i="1" smtClean="0">
                            <a:latin typeface="Cambria Math" charset="0"/>
                          </a:rPr>
                          <m:t>(</m:t>
                        </m:r>
                        <m:r>
                          <a:rPr lang="en-GB" sz="1400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  <m:r>
                          <a:rPr lang="en-GB" sz="1400" b="0" i="1" smtClean="0">
                            <a:latin typeface="Cambria Math" charset="0"/>
                          </a:rPr>
                          <m:t>)</m:t>
                        </m:r>
                      </m:oMath>
                    </m:oMathPara>
                  </a14:m>
                  <a:endParaRPr lang="en-GB" sz="1400" dirty="0"/>
                </a:p>
              </p:txBody>
            </p:sp>
          </mc:Choice>
          <mc:Fallback xmlns="">
            <p:sp>
              <p:nvSpPr>
                <p:cNvPr id="173" name="TextBox 172">
                  <a:extLst>
                    <a:ext uri="{FF2B5EF4-FFF2-40B4-BE49-F238E27FC236}">
                      <a16:creationId xmlns:a16="http://schemas.microsoft.com/office/drawing/2014/main" id="{967FC1AA-01F6-CE40-B020-9E3D6D3BAC3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88625" y="2837828"/>
                  <a:ext cx="985062" cy="334148"/>
                </a:xfrm>
                <a:prstGeom prst="ellipse">
                  <a:avLst/>
                </a:prstGeom>
                <a:blipFill>
                  <a:blip r:embed="rId29"/>
                  <a:stretch>
                    <a:fillRect b="-8333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4" name="TextBox 173">
                  <a:extLst>
                    <a:ext uri="{FF2B5EF4-FFF2-40B4-BE49-F238E27FC236}">
                      <a16:creationId xmlns:a16="http://schemas.microsoft.com/office/drawing/2014/main" id="{3DB72E4A-FD9E-4342-8E73-FF3FE3F991A2}"/>
                    </a:ext>
                  </a:extLst>
                </p:cNvPr>
                <p:cNvSpPr txBox="1"/>
                <p:nvPr/>
              </p:nvSpPr>
              <p:spPr>
                <a:xfrm>
                  <a:off x="7214462" y="2840861"/>
                  <a:ext cx="1144125" cy="334148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sz="1400" b="0" i="1" smtClean="0">
                            <a:latin typeface="Cambria Math" charset="0"/>
                          </a:rPr>
                          <m:t>𝑀𝑎𝑛</m:t>
                        </m:r>
                        <m:r>
                          <a:rPr lang="en-GB" sz="1400" b="0" i="1" smtClean="0">
                            <a:latin typeface="Cambria Math" charset="0"/>
                          </a:rPr>
                          <m:t>(</m:t>
                        </m:r>
                        <m:r>
                          <a:rPr lang="en-GB" sz="1400" b="0" i="1" smtClean="0">
                            <a:latin typeface="Cambria Math" panose="02040503050406030204" pitchFamily="18" charset="0"/>
                          </a:rPr>
                          <m:t>𝑊</m:t>
                        </m:r>
                        <m:r>
                          <a:rPr lang="en-GB" sz="1400" b="0" i="1" smtClean="0">
                            <a:latin typeface="Cambria Math" charset="0"/>
                          </a:rPr>
                          <m:t>)</m:t>
                        </m:r>
                      </m:oMath>
                    </m:oMathPara>
                  </a14:m>
                  <a:endParaRPr lang="en-GB" sz="1400" dirty="0"/>
                </a:p>
              </p:txBody>
            </p:sp>
          </mc:Choice>
          <mc:Fallback xmlns="">
            <p:sp>
              <p:nvSpPr>
                <p:cNvPr id="174" name="TextBox 173">
                  <a:extLst>
                    <a:ext uri="{FF2B5EF4-FFF2-40B4-BE49-F238E27FC236}">
                      <a16:creationId xmlns:a16="http://schemas.microsoft.com/office/drawing/2014/main" id="{3DB72E4A-FD9E-4342-8E73-FF3FE3F991A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14462" y="2840861"/>
                  <a:ext cx="1144125" cy="334148"/>
                </a:xfrm>
                <a:prstGeom prst="ellipse">
                  <a:avLst/>
                </a:prstGeom>
                <a:blipFill>
                  <a:blip r:embed="rId30"/>
                  <a:stretch>
                    <a:fillRect b="-8333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5" name="TextBox 174">
                  <a:extLst>
                    <a:ext uri="{FF2B5EF4-FFF2-40B4-BE49-F238E27FC236}">
                      <a16:creationId xmlns:a16="http://schemas.microsoft.com/office/drawing/2014/main" id="{01278DFB-FF3C-8849-B66A-4CCEC0F61498}"/>
                    </a:ext>
                  </a:extLst>
                </p:cNvPr>
                <p:cNvSpPr txBox="1"/>
                <p:nvPr/>
              </p:nvSpPr>
              <p:spPr>
                <a:xfrm>
                  <a:off x="4691174" y="3883244"/>
                  <a:ext cx="1383249" cy="334148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sz="1400" b="0" i="1" smtClean="0">
                            <a:latin typeface="Cambria Math" charset="0"/>
                          </a:rPr>
                          <m:t>𝑇𝑟𝑎𝑣𝑒𝑙</m:t>
                        </m:r>
                        <m:r>
                          <a:rPr lang="en-GB" sz="1400" b="0" i="1" smtClean="0">
                            <a:latin typeface="Cambria Math" charset="0"/>
                          </a:rPr>
                          <m:t>(</m:t>
                        </m:r>
                        <m:r>
                          <a:rPr lang="en-GB" sz="1400" b="0" i="1" smtClean="0">
                            <a:latin typeface="Cambria Math" charset="0"/>
                          </a:rPr>
                          <m:t>𝑋</m:t>
                        </m:r>
                        <m:r>
                          <a:rPr lang="en-GB" sz="1400" b="0" i="1" smtClean="0">
                            <a:latin typeface="Cambria Math" charset="0"/>
                          </a:rPr>
                          <m:t>)</m:t>
                        </m:r>
                      </m:oMath>
                    </m:oMathPara>
                  </a14:m>
                  <a:endParaRPr lang="en-GB" sz="1400" dirty="0"/>
                </a:p>
              </p:txBody>
            </p:sp>
          </mc:Choice>
          <mc:Fallback xmlns="">
            <p:sp>
              <p:nvSpPr>
                <p:cNvPr id="175" name="TextBox 174">
                  <a:extLst>
                    <a:ext uri="{FF2B5EF4-FFF2-40B4-BE49-F238E27FC236}">
                      <a16:creationId xmlns:a16="http://schemas.microsoft.com/office/drawing/2014/main" id="{01278DFB-FF3C-8849-B66A-4CCEC0F6149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91174" y="3883244"/>
                  <a:ext cx="1383249" cy="334148"/>
                </a:xfrm>
                <a:prstGeom prst="ellipse">
                  <a:avLst/>
                </a:prstGeom>
                <a:blipFill>
                  <a:blip r:embed="rId31"/>
                  <a:stretch>
                    <a:fillRect b="-12500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6" name="TextBox 175">
                  <a:extLst>
                    <a:ext uri="{FF2B5EF4-FFF2-40B4-BE49-F238E27FC236}">
                      <a16:creationId xmlns:a16="http://schemas.microsoft.com/office/drawing/2014/main" id="{C87C1487-E205-7846-81C7-9DC7984A1D70}"/>
                    </a:ext>
                  </a:extLst>
                </p:cNvPr>
                <p:cNvSpPr txBox="1"/>
                <p:nvPr/>
              </p:nvSpPr>
              <p:spPr>
                <a:xfrm>
                  <a:off x="6250457" y="4370900"/>
                  <a:ext cx="1120628" cy="334148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sz="14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𝑆𝑖𝑐𝑘</m:t>
                        </m:r>
                        <m:r>
                          <a:rPr lang="en-GB" sz="14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(</m:t>
                        </m:r>
                        <m:r>
                          <a:rPr lang="en-GB" sz="14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𝑋</m:t>
                        </m:r>
                        <m:r>
                          <a:rPr lang="en-GB" sz="14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)</m:t>
                        </m:r>
                      </m:oMath>
                    </m:oMathPara>
                  </a14:m>
                  <a:endParaRPr lang="en-GB" sz="14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76" name="TextBox 175">
                  <a:extLst>
                    <a:ext uri="{FF2B5EF4-FFF2-40B4-BE49-F238E27FC236}">
                      <a16:creationId xmlns:a16="http://schemas.microsoft.com/office/drawing/2014/main" id="{C87C1487-E205-7846-81C7-9DC7984A1D7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250457" y="4370900"/>
                  <a:ext cx="1120628" cy="334148"/>
                </a:xfrm>
                <a:prstGeom prst="ellipse">
                  <a:avLst/>
                </a:prstGeom>
                <a:blipFill>
                  <a:blip r:embed="rId32"/>
                  <a:stretch>
                    <a:fillRect b="-12500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7" name="TextBox 176">
                  <a:extLst>
                    <a:ext uri="{FF2B5EF4-FFF2-40B4-BE49-F238E27FC236}">
                      <a16:creationId xmlns:a16="http://schemas.microsoft.com/office/drawing/2014/main" id="{27FFD3F3-3EEE-9A4C-BABF-1638308BD1AF}"/>
                    </a:ext>
                  </a:extLst>
                </p:cNvPr>
                <p:cNvSpPr txBox="1"/>
                <p:nvPr/>
              </p:nvSpPr>
              <p:spPr>
                <a:xfrm>
                  <a:off x="7511218" y="3878496"/>
                  <a:ext cx="1632781" cy="334148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sz="14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𝑇𝑟𝑒𝑎𝑡</m:t>
                        </m:r>
                        <m:r>
                          <a:rPr lang="en-GB" sz="14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(</m:t>
                        </m:r>
                        <m:r>
                          <a:rPr lang="en-GB" sz="14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𝑋</m:t>
                        </m:r>
                        <m:r>
                          <a:rPr lang="en-GB" sz="14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,</m:t>
                        </m:r>
                        <m:r>
                          <a:rPr lang="en-GB" sz="1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𝑀</m:t>
                        </m:r>
                        <m:r>
                          <a:rPr lang="en-GB" sz="14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)</m:t>
                        </m:r>
                      </m:oMath>
                    </m:oMathPara>
                  </a14:m>
                  <a:endParaRPr lang="en-GB" sz="14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77" name="TextBox 176">
                  <a:extLst>
                    <a:ext uri="{FF2B5EF4-FFF2-40B4-BE49-F238E27FC236}">
                      <a16:creationId xmlns:a16="http://schemas.microsoft.com/office/drawing/2014/main" id="{27FFD3F3-3EEE-9A4C-BABF-1638308BD1A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511218" y="3878496"/>
                  <a:ext cx="1632781" cy="334148"/>
                </a:xfrm>
                <a:prstGeom prst="ellipse">
                  <a:avLst/>
                </a:prstGeom>
                <a:blipFill>
                  <a:blip r:embed="rId33"/>
                  <a:stretch>
                    <a:fillRect b="-12500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78" name="Straight Connector 177">
              <a:extLst>
                <a:ext uri="{FF2B5EF4-FFF2-40B4-BE49-F238E27FC236}">
                  <a16:creationId xmlns:a16="http://schemas.microsoft.com/office/drawing/2014/main" id="{FF9FB014-BFFA-E144-B2F7-FCF92824C0E1}"/>
                </a:ext>
              </a:extLst>
            </p:cNvPr>
            <p:cNvCxnSpPr>
              <a:stCxn id="173" idx="6"/>
              <a:endCxn id="199" idx="1"/>
            </p:cNvCxnSpPr>
            <p:nvPr/>
          </p:nvCxnSpPr>
          <p:spPr>
            <a:xfrm>
              <a:off x="6373687" y="3004902"/>
              <a:ext cx="342369" cy="441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9" name="Straight Connector 178">
              <a:extLst>
                <a:ext uri="{FF2B5EF4-FFF2-40B4-BE49-F238E27FC236}">
                  <a16:creationId xmlns:a16="http://schemas.microsoft.com/office/drawing/2014/main" id="{B3744D06-84D8-104F-85D1-2E64CF2F033A}"/>
                </a:ext>
              </a:extLst>
            </p:cNvPr>
            <p:cNvCxnSpPr>
              <a:cxnSpLocks/>
              <a:stCxn id="174" idx="2"/>
              <a:endCxn id="199" idx="3"/>
            </p:cNvCxnSpPr>
            <p:nvPr/>
          </p:nvCxnSpPr>
          <p:spPr>
            <a:xfrm flipH="1">
              <a:off x="6860056" y="3007935"/>
              <a:ext cx="354406" cy="138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0" name="Straight Connector 179">
              <a:extLst>
                <a:ext uri="{FF2B5EF4-FFF2-40B4-BE49-F238E27FC236}">
                  <a16:creationId xmlns:a16="http://schemas.microsoft.com/office/drawing/2014/main" id="{421A52F7-58DA-5D44-89BA-9CAB08ADBA04}"/>
                </a:ext>
              </a:extLst>
            </p:cNvPr>
            <p:cNvCxnSpPr>
              <a:cxnSpLocks/>
              <a:stCxn id="175" idx="6"/>
              <a:endCxn id="195" idx="1"/>
            </p:cNvCxnSpPr>
            <p:nvPr/>
          </p:nvCxnSpPr>
          <p:spPr>
            <a:xfrm>
              <a:off x="6074423" y="4050318"/>
              <a:ext cx="352313" cy="331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Straight Connector 180">
              <a:extLst>
                <a:ext uri="{FF2B5EF4-FFF2-40B4-BE49-F238E27FC236}">
                  <a16:creationId xmlns:a16="http://schemas.microsoft.com/office/drawing/2014/main" id="{392A296C-7FAD-A149-B487-3D3F28C0A0D9}"/>
                </a:ext>
              </a:extLst>
            </p:cNvPr>
            <p:cNvCxnSpPr>
              <a:cxnSpLocks/>
              <a:stCxn id="195" idx="0"/>
              <a:endCxn id="172" idx="4"/>
            </p:cNvCxnSpPr>
            <p:nvPr/>
          </p:nvCxnSpPr>
          <p:spPr>
            <a:xfrm flipV="1">
              <a:off x="6498736" y="3678102"/>
              <a:ext cx="287089" cy="30352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Straight Connector 181">
              <a:extLst>
                <a:ext uri="{FF2B5EF4-FFF2-40B4-BE49-F238E27FC236}">
                  <a16:creationId xmlns:a16="http://schemas.microsoft.com/office/drawing/2014/main" id="{043DF144-577A-0D46-A348-FAFB84640B5E}"/>
                </a:ext>
              </a:extLst>
            </p:cNvPr>
            <p:cNvCxnSpPr>
              <a:cxnSpLocks/>
              <a:stCxn id="172" idx="4"/>
              <a:endCxn id="191" idx="0"/>
            </p:cNvCxnSpPr>
            <p:nvPr/>
          </p:nvCxnSpPr>
          <p:spPr>
            <a:xfrm>
              <a:off x="6785825" y="3678102"/>
              <a:ext cx="308080" cy="29767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Straight Connector 182">
              <a:extLst>
                <a:ext uri="{FF2B5EF4-FFF2-40B4-BE49-F238E27FC236}">
                  <a16:creationId xmlns:a16="http://schemas.microsoft.com/office/drawing/2014/main" id="{DC44BF7D-5D3A-D340-A70D-C063964467E2}"/>
                </a:ext>
              </a:extLst>
            </p:cNvPr>
            <p:cNvCxnSpPr>
              <a:cxnSpLocks/>
              <a:stCxn id="177" idx="2"/>
              <a:endCxn id="191" idx="3"/>
            </p:cNvCxnSpPr>
            <p:nvPr/>
          </p:nvCxnSpPr>
          <p:spPr>
            <a:xfrm flipH="1">
              <a:off x="7165906" y="4045570"/>
              <a:ext cx="345312" cy="220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Straight Connector 183">
              <a:extLst>
                <a:ext uri="{FF2B5EF4-FFF2-40B4-BE49-F238E27FC236}">
                  <a16:creationId xmlns:a16="http://schemas.microsoft.com/office/drawing/2014/main" id="{05303A58-2765-E44F-9CD6-DFAEF6D49AF2}"/>
                </a:ext>
              </a:extLst>
            </p:cNvPr>
            <p:cNvCxnSpPr>
              <a:cxnSpLocks/>
              <a:stCxn id="195" idx="2"/>
              <a:endCxn id="176" idx="0"/>
            </p:cNvCxnSpPr>
            <p:nvPr/>
          </p:nvCxnSpPr>
          <p:spPr>
            <a:xfrm>
              <a:off x="6498736" y="4125629"/>
              <a:ext cx="312035" cy="24527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Straight Connector 184">
              <a:extLst>
                <a:ext uri="{FF2B5EF4-FFF2-40B4-BE49-F238E27FC236}">
                  <a16:creationId xmlns:a16="http://schemas.microsoft.com/office/drawing/2014/main" id="{F6E83339-9DA2-C140-A177-ABB47C9E6F5E}"/>
                </a:ext>
              </a:extLst>
            </p:cNvPr>
            <p:cNvCxnSpPr>
              <a:cxnSpLocks/>
              <a:stCxn id="191" idx="2"/>
              <a:endCxn id="176" idx="0"/>
            </p:cNvCxnSpPr>
            <p:nvPr/>
          </p:nvCxnSpPr>
          <p:spPr>
            <a:xfrm flipH="1">
              <a:off x="6810771" y="4119774"/>
              <a:ext cx="283135" cy="25112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Straight Connector 185">
              <a:extLst>
                <a:ext uri="{FF2B5EF4-FFF2-40B4-BE49-F238E27FC236}">
                  <a16:creationId xmlns:a16="http://schemas.microsoft.com/office/drawing/2014/main" id="{85A11A5E-D371-944B-8921-3AB6A0D1DF97}"/>
                </a:ext>
              </a:extLst>
            </p:cNvPr>
            <p:cNvCxnSpPr>
              <a:cxnSpLocks/>
              <a:stCxn id="172" idx="0"/>
              <a:endCxn id="199" idx="2"/>
            </p:cNvCxnSpPr>
            <p:nvPr/>
          </p:nvCxnSpPr>
          <p:spPr>
            <a:xfrm flipV="1">
              <a:off x="6785825" y="3081319"/>
              <a:ext cx="2232" cy="26263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87" name="Group 186">
              <a:extLst>
                <a:ext uri="{FF2B5EF4-FFF2-40B4-BE49-F238E27FC236}">
                  <a16:creationId xmlns:a16="http://schemas.microsoft.com/office/drawing/2014/main" id="{1279C48F-5CF5-9044-9957-491E757AC14F}"/>
                </a:ext>
              </a:extLst>
            </p:cNvPr>
            <p:cNvGrpSpPr/>
            <p:nvPr/>
          </p:nvGrpSpPr>
          <p:grpSpPr>
            <a:xfrm>
              <a:off x="6669977" y="2891240"/>
              <a:ext cx="490293" cy="353996"/>
              <a:chOff x="6669977" y="2891240"/>
              <a:chExt cx="490293" cy="353996"/>
            </a:xfrm>
          </p:grpSpPr>
          <p:sp>
            <p:nvSpPr>
              <p:cNvPr id="198" name="Rectangle 197">
                <a:extLst>
                  <a:ext uri="{FF2B5EF4-FFF2-40B4-BE49-F238E27FC236}">
                    <a16:creationId xmlns:a16="http://schemas.microsoft.com/office/drawing/2014/main" id="{C9B347E7-F9CF-A34F-BF6A-2F72333C8A5C}"/>
                  </a:ext>
                </a:extLst>
              </p:cNvPr>
              <p:cNvSpPr/>
              <p:nvPr/>
            </p:nvSpPr>
            <p:spPr>
              <a:xfrm>
                <a:off x="6669977" y="2891240"/>
                <a:ext cx="144000" cy="144000"/>
              </a:xfrm>
              <a:prstGeom prst="rect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 dirty="0"/>
              </a:p>
            </p:txBody>
          </p:sp>
          <p:sp>
            <p:nvSpPr>
              <p:cNvPr id="199" name="Rectangle 198">
                <a:extLst>
                  <a:ext uri="{FF2B5EF4-FFF2-40B4-BE49-F238E27FC236}">
                    <a16:creationId xmlns:a16="http://schemas.microsoft.com/office/drawing/2014/main" id="{9FF626A7-3CD2-844C-B3A8-175BCC329B60}"/>
                  </a:ext>
                </a:extLst>
              </p:cNvPr>
              <p:cNvSpPr/>
              <p:nvPr/>
            </p:nvSpPr>
            <p:spPr>
              <a:xfrm>
                <a:off x="6716057" y="2937320"/>
                <a:ext cx="144000" cy="144000"/>
              </a:xfrm>
              <a:prstGeom prst="rect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 dirty="0"/>
              </a:p>
            </p:txBody>
          </p:sp>
          <p:sp>
            <p:nvSpPr>
              <p:cNvPr id="200" name="Rectangle 199">
                <a:extLst>
                  <a:ext uri="{FF2B5EF4-FFF2-40B4-BE49-F238E27FC236}">
                    <a16:creationId xmlns:a16="http://schemas.microsoft.com/office/drawing/2014/main" id="{A678E63A-E6A9-D146-8984-23114A792B28}"/>
                  </a:ext>
                </a:extLst>
              </p:cNvPr>
              <p:cNvSpPr/>
              <p:nvPr/>
            </p:nvSpPr>
            <p:spPr>
              <a:xfrm>
                <a:off x="6762137" y="2983400"/>
                <a:ext cx="144000" cy="144000"/>
              </a:xfrm>
              <a:prstGeom prst="rect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01" name="TextBox 200">
                    <a:extLst>
                      <a:ext uri="{FF2B5EF4-FFF2-40B4-BE49-F238E27FC236}">
                        <a16:creationId xmlns:a16="http://schemas.microsoft.com/office/drawing/2014/main" id="{3119C3BC-5D10-674A-822F-7B75CB9D82F7}"/>
                      </a:ext>
                    </a:extLst>
                  </p:cNvPr>
                  <p:cNvSpPr txBox="1"/>
                  <p:nvPr/>
                </p:nvSpPr>
                <p:spPr>
                  <a:xfrm>
                    <a:off x="6903780" y="3007609"/>
                    <a:ext cx="256490" cy="237627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GB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1400" b="0" i="1" smtClean="0"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en-GB" sz="1400" b="0" i="1" smtClean="0">
                                  <a:latin typeface="Cambria Math" charset="0"/>
                                </a:rPr>
                                <m:t>1</m:t>
                              </m:r>
                            </m:sub>
                          </m:sSub>
                        </m:oMath>
                      </m:oMathPara>
                    </a14:m>
                    <a:endParaRPr lang="en-GB" sz="1400" dirty="0"/>
                  </a:p>
                </p:txBody>
              </p:sp>
            </mc:Choice>
            <mc:Fallback xmlns="">
              <p:sp>
                <p:nvSpPr>
                  <p:cNvPr id="201" name="TextBox 200">
                    <a:extLst>
                      <a:ext uri="{FF2B5EF4-FFF2-40B4-BE49-F238E27FC236}">
                        <a16:creationId xmlns:a16="http://schemas.microsoft.com/office/drawing/2014/main" id="{3119C3BC-5D10-674A-822F-7B75CB9D82F7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903780" y="3007609"/>
                    <a:ext cx="256490" cy="237627"/>
                  </a:xfrm>
                  <a:prstGeom prst="rect">
                    <a:avLst/>
                  </a:prstGeom>
                  <a:blipFill>
                    <a:blip r:embed="rId34"/>
                    <a:stretch>
                      <a:fillRect l="-22222" b="-40000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188" name="Group 187">
              <a:extLst>
                <a:ext uri="{FF2B5EF4-FFF2-40B4-BE49-F238E27FC236}">
                  <a16:creationId xmlns:a16="http://schemas.microsoft.com/office/drawing/2014/main" id="{CA313ED6-26A2-7B47-97E0-4FA65045F1DF}"/>
                </a:ext>
              </a:extLst>
            </p:cNvPr>
            <p:cNvGrpSpPr/>
            <p:nvPr/>
          </p:nvGrpSpPr>
          <p:grpSpPr>
            <a:xfrm>
              <a:off x="6191042" y="3935548"/>
              <a:ext cx="425774" cy="352887"/>
              <a:chOff x="6191042" y="3935548"/>
              <a:chExt cx="425774" cy="352887"/>
            </a:xfrm>
          </p:grpSpPr>
          <p:sp>
            <p:nvSpPr>
              <p:cNvPr id="194" name="Rectangle 193">
                <a:extLst>
                  <a:ext uri="{FF2B5EF4-FFF2-40B4-BE49-F238E27FC236}">
                    <a16:creationId xmlns:a16="http://schemas.microsoft.com/office/drawing/2014/main" id="{DCD8CB4E-8D89-824C-BFD3-07D53347360F}"/>
                  </a:ext>
                </a:extLst>
              </p:cNvPr>
              <p:cNvSpPr/>
              <p:nvPr/>
            </p:nvSpPr>
            <p:spPr>
              <a:xfrm>
                <a:off x="6380656" y="3935548"/>
                <a:ext cx="144000" cy="144000"/>
              </a:xfrm>
              <a:prstGeom prst="rect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 dirty="0"/>
              </a:p>
            </p:txBody>
          </p:sp>
          <p:sp>
            <p:nvSpPr>
              <p:cNvPr id="195" name="Rectangle 194">
                <a:extLst>
                  <a:ext uri="{FF2B5EF4-FFF2-40B4-BE49-F238E27FC236}">
                    <a16:creationId xmlns:a16="http://schemas.microsoft.com/office/drawing/2014/main" id="{962D27B3-03E7-FD4F-8826-1258A5FF4DC5}"/>
                  </a:ext>
                </a:extLst>
              </p:cNvPr>
              <p:cNvSpPr/>
              <p:nvPr/>
            </p:nvSpPr>
            <p:spPr>
              <a:xfrm>
                <a:off x="6426736" y="3981628"/>
                <a:ext cx="144000" cy="144000"/>
              </a:xfrm>
              <a:prstGeom prst="rect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 dirty="0"/>
              </a:p>
            </p:txBody>
          </p:sp>
          <p:sp>
            <p:nvSpPr>
              <p:cNvPr id="196" name="Rectangle 195">
                <a:extLst>
                  <a:ext uri="{FF2B5EF4-FFF2-40B4-BE49-F238E27FC236}">
                    <a16:creationId xmlns:a16="http://schemas.microsoft.com/office/drawing/2014/main" id="{D6E0A7AA-08D1-3447-BF3D-E94F0CC28A6A}"/>
                  </a:ext>
                </a:extLst>
              </p:cNvPr>
              <p:cNvSpPr/>
              <p:nvPr/>
            </p:nvSpPr>
            <p:spPr>
              <a:xfrm>
                <a:off x="6472816" y="4027708"/>
                <a:ext cx="144000" cy="144000"/>
              </a:xfrm>
              <a:prstGeom prst="rect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97" name="TextBox 196">
                    <a:extLst>
                      <a:ext uri="{FF2B5EF4-FFF2-40B4-BE49-F238E27FC236}">
                        <a16:creationId xmlns:a16="http://schemas.microsoft.com/office/drawing/2014/main" id="{96DB89CF-69D7-8A48-AC3B-B0B40E692F82}"/>
                      </a:ext>
                    </a:extLst>
                  </p:cNvPr>
                  <p:cNvSpPr txBox="1"/>
                  <p:nvPr/>
                </p:nvSpPr>
                <p:spPr>
                  <a:xfrm>
                    <a:off x="6191042" y="4050809"/>
                    <a:ext cx="261280" cy="237626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GB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1400" b="0" i="1" smtClean="0"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en-GB" sz="1400" b="0" i="1" smtClean="0">
                                  <a:latin typeface="Cambria Math" charset="0"/>
                                </a:rPr>
                                <m:t>2</m:t>
                              </m:r>
                            </m:sub>
                          </m:sSub>
                        </m:oMath>
                      </m:oMathPara>
                    </a14:m>
                    <a:endParaRPr lang="en-GB" sz="1400" dirty="0"/>
                  </a:p>
                </p:txBody>
              </p:sp>
            </mc:Choice>
            <mc:Fallback xmlns="">
              <p:sp>
                <p:nvSpPr>
                  <p:cNvPr id="197" name="TextBox 196">
                    <a:extLst>
                      <a:ext uri="{FF2B5EF4-FFF2-40B4-BE49-F238E27FC236}">
                        <a16:creationId xmlns:a16="http://schemas.microsoft.com/office/drawing/2014/main" id="{96DB89CF-69D7-8A48-AC3B-B0B40E692F82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191042" y="4050809"/>
                    <a:ext cx="261280" cy="237626"/>
                  </a:xfrm>
                  <a:prstGeom prst="rect">
                    <a:avLst/>
                  </a:prstGeom>
                  <a:blipFill>
                    <a:blip r:embed="rId35"/>
                    <a:stretch>
                      <a:fillRect l="-22222" r="-5556" b="-29412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189" name="Group 188">
              <a:extLst>
                <a:ext uri="{FF2B5EF4-FFF2-40B4-BE49-F238E27FC236}">
                  <a16:creationId xmlns:a16="http://schemas.microsoft.com/office/drawing/2014/main" id="{0E2C9826-C621-CD4B-93A5-282F5AE9BB82}"/>
                </a:ext>
              </a:extLst>
            </p:cNvPr>
            <p:cNvGrpSpPr/>
            <p:nvPr/>
          </p:nvGrpSpPr>
          <p:grpSpPr>
            <a:xfrm>
              <a:off x="6975826" y="3929695"/>
              <a:ext cx="483903" cy="358485"/>
              <a:chOff x="6975826" y="3929695"/>
              <a:chExt cx="483903" cy="358485"/>
            </a:xfrm>
          </p:grpSpPr>
          <p:sp>
            <p:nvSpPr>
              <p:cNvPr id="190" name="Rectangle 189">
                <a:extLst>
                  <a:ext uri="{FF2B5EF4-FFF2-40B4-BE49-F238E27FC236}">
                    <a16:creationId xmlns:a16="http://schemas.microsoft.com/office/drawing/2014/main" id="{3A96E976-DE07-1645-86CF-DB060B3AAFA2}"/>
                  </a:ext>
                </a:extLst>
              </p:cNvPr>
              <p:cNvSpPr/>
              <p:nvPr/>
            </p:nvSpPr>
            <p:spPr>
              <a:xfrm>
                <a:off x="6975826" y="3929695"/>
                <a:ext cx="144000" cy="144000"/>
              </a:xfrm>
              <a:prstGeom prst="rect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 dirty="0"/>
              </a:p>
            </p:txBody>
          </p:sp>
          <p:sp>
            <p:nvSpPr>
              <p:cNvPr id="191" name="Rectangle 190">
                <a:extLst>
                  <a:ext uri="{FF2B5EF4-FFF2-40B4-BE49-F238E27FC236}">
                    <a16:creationId xmlns:a16="http://schemas.microsoft.com/office/drawing/2014/main" id="{C35FC4B8-3FC7-354F-9418-E301E2A5557D}"/>
                  </a:ext>
                </a:extLst>
              </p:cNvPr>
              <p:cNvSpPr/>
              <p:nvPr/>
            </p:nvSpPr>
            <p:spPr>
              <a:xfrm>
                <a:off x="7021906" y="3975775"/>
                <a:ext cx="144000" cy="144000"/>
              </a:xfrm>
              <a:prstGeom prst="rect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 dirty="0"/>
              </a:p>
            </p:txBody>
          </p:sp>
          <p:sp>
            <p:nvSpPr>
              <p:cNvPr id="192" name="Rectangle 191">
                <a:extLst>
                  <a:ext uri="{FF2B5EF4-FFF2-40B4-BE49-F238E27FC236}">
                    <a16:creationId xmlns:a16="http://schemas.microsoft.com/office/drawing/2014/main" id="{47777272-C24C-AC40-A546-43AB2757C2E0}"/>
                  </a:ext>
                </a:extLst>
              </p:cNvPr>
              <p:cNvSpPr/>
              <p:nvPr/>
            </p:nvSpPr>
            <p:spPr>
              <a:xfrm>
                <a:off x="7067986" y="4021855"/>
                <a:ext cx="144000" cy="144000"/>
              </a:xfrm>
              <a:prstGeom prst="rect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93" name="TextBox 192">
                    <a:extLst>
                      <a:ext uri="{FF2B5EF4-FFF2-40B4-BE49-F238E27FC236}">
                        <a16:creationId xmlns:a16="http://schemas.microsoft.com/office/drawing/2014/main" id="{27117B4D-998F-6540-8F3D-EE3135F604D6}"/>
                      </a:ext>
                    </a:extLst>
                  </p:cNvPr>
                  <p:cNvSpPr txBox="1"/>
                  <p:nvPr/>
                </p:nvSpPr>
                <p:spPr>
                  <a:xfrm>
                    <a:off x="7198449" y="4050553"/>
                    <a:ext cx="261280" cy="237627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GB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1400" b="0" i="1" smtClean="0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en-GB" sz="1400" b="0" i="1" smtClean="0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3</m:t>
                              </m:r>
                            </m:sub>
                          </m:sSub>
                        </m:oMath>
                      </m:oMathPara>
                    </a14:m>
                    <a:endParaRPr lang="en-GB" sz="1400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93" name="TextBox 192">
                    <a:extLst>
                      <a:ext uri="{FF2B5EF4-FFF2-40B4-BE49-F238E27FC236}">
                        <a16:creationId xmlns:a16="http://schemas.microsoft.com/office/drawing/2014/main" id="{27117B4D-998F-6540-8F3D-EE3135F604D6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198449" y="4050553"/>
                    <a:ext cx="261280" cy="237627"/>
                  </a:xfrm>
                  <a:prstGeom prst="rect">
                    <a:avLst/>
                  </a:prstGeom>
                  <a:blipFill>
                    <a:blip r:embed="rId36"/>
                    <a:stretch>
                      <a:fillRect l="-15789" r="-5263" b="-29412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F5620274-1A12-9540-8589-15DDFD6F92FB}"/>
              </a:ext>
            </a:extLst>
          </p:cNvPr>
          <p:cNvGrpSpPr/>
          <p:nvPr/>
        </p:nvGrpSpPr>
        <p:grpSpPr>
          <a:xfrm>
            <a:off x="970551" y="2854675"/>
            <a:ext cx="3883305" cy="3571598"/>
            <a:chOff x="5149236" y="2857020"/>
            <a:chExt cx="3883305" cy="357159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Rectangle 31">
                  <a:extLst>
                    <a:ext uri="{FF2B5EF4-FFF2-40B4-BE49-F238E27FC236}">
                      <a16:creationId xmlns:a16="http://schemas.microsoft.com/office/drawing/2014/main" id="{1A46B976-F6D5-1B4F-A3B4-9891701BFDF5}"/>
                    </a:ext>
                  </a:extLst>
                </p:cNvPr>
                <p:cNvSpPr/>
                <p:nvPr/>
              </p:nvSpPr>
              <p:spPr>
                <a:xfrm>
                  <a:off x="7954093" y="6042981"/>
                  <a:ext cx="478080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32" name="Rectangle 31">
                  <a:extLst>
                    <a:ext uri="{FF2B5EF4-FFF2-40B4-BE49-F238E27FC236}">
                      <a16:creationId xmlns:a16="http://schemas.microsoft.com/office/drawing/2014/main" id="{1A46B976-F6D5-1B4F-A3B4-9891701BFDF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954093" y="6042981"/>
                  <a:ext cx="478080" cy="369332"/>
                </a:xfrm>
                <a:prstGeom prst="rect">
                  <a:avLst/>
                </a:prstGeom>
                <a:blipFill>
                  <a:blip r:embed="rId45"/>
                  <a:stretch>
                    <a:fillRect b="-6667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Rectangle 33">
                  <a:extLst>
                    <a:ext uri="{FF2B5EF4-FFF2-40B4-BE49-F238E27FC236}">
                      <a16:creationId xmlns:a16="http://schemas.microsoft.com/office/drawing/2014/main" id="{C6A394D7-813A-8E4D-93B7-3D0C8E255475}"/>
                    </a:ext>
                  </a:extLst>
                </p:cNvPr>
                <p:cNvSpPr/>
                <p:nvPr/>
              </p:nvSpPr>
              <p:spPr>
                <a:xfrm>
                  <a:off x="7177371" y="6059286"/>
                  <a:ext cx="478080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34" name="Rectangle 33">
                  <a:extLst>
                    <a:ext uri="{FF2B5EF4-FFF2-40B4-BE49-F238E27FC236}">
                      <a16:creationId xmlns:a16="http://schemas.microsoft.com/office/drawing/2014/main" id="{C6A394D7-813A-8E4D-93B7-3D0C8E25547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77371" y="6059286"/>
                  <a:ext cx="478080" cy="369332"/>
                </a:xfrm>
                <a:prstGeom prst="rect">
                  <a:avLst/>
                </a:prstGeom>
                <a:blipFill>
                  <a:blip r:embed="rId46"/>
                  <a:stretch>
                    <a:fillRect b="-6667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3B409653-9C32-D74A-872E-F5EC58DA9327}"/>
                </a:ext>
              </a:extLst>
            </p:cNvPr>
            <p:cNvCxnSpPr>
              <a:cxnSpLocks/>
              <a:endCxn id="140" idx="4"/>
            </p:cNvCxnSpPr>
            <p:nvPr/>
          </p:nvCxnSpPr>
          <p:spPr>
            <a:xfrm flipH="1" flipV="1">
              <a:off x="8193133" y="5719168"/>
              <a:ext cx="1282" cy="330630"/>
            </a:xfrm>
            <a:prstGeom prst="line">
              <a:avLst/>
            </a:prstGeom>
            <a:ln w="127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4F026F84-EB66-B34C-A382-20B419B58707}"/>
                </a:ext>
              </a:extLst>
            </p:cNvPr>
            <p:cNvCxnSpPr>
              <a:cxnSpLocks/>
              <a:stCxn id="34" idx="0"/>
              <a:endCxn id="143" idx="4"/>
            </p:cNvCxnSpPr>
            <p:nvPr/>
          </p:nvCxnSpPr>
          <p:spPr>
            <a:xfrm flipV="1">
              <a:off x="7416411" y="5725407"/>
              <a:ext cx="1022" cy="333879"/>
            </a:xfrm>
            <a:prstGeom prst="line">
              <a:avLst/>
            </a:prstGeom>
            <a:ln w="127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F9250322-4658-AD48-AB79-DB75AE2EDE22}"/>
                </a:ext>
              </a:extLst>
            </p:cNvPr>
            <p:cNvCxnSpPr>
              <a:cxnSpLocks/>
              <a:stCxn id="143" idx="0"/>
              <a:endCxn id="75" idx="4"/>
            </p:cNvCxnSpPr>
            <p:nvPr/>
          </p:nvCxnSpPr>
          <p:spPr>
            <a:xfrm flipV="1">
              <a:off x="7417433" y="5286990"/>
              <a:ext cx="0" cy="366417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90DA8368-83A4-7846-AB9C-E40121AA0C08}"/>
                </a:ext>
              </a:extLst>
            </p:cNvPr>
            <p:cNvCxnSpPr>
              <a:cxnSpLocks/>
              <a:stCxn id="75" idx="0"/>
              <a:endCxn id="135" idx="4"/>
            </p:cNvCxnSpPr>
            <p:nvPr/>
          </p:nvCxnSpPr>
          <p:spPr>
            <a:xfrm flipV="1">
              <a:off x="7417433" y="4507334"/>
              <a:ext cx="313650" cy="304252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90704BF4-0B0D-B646-9786-81621F786468}"/>
                </a:ext>
              </a:extLst>
            </p:cNvPr>
            <p:cNvCxnSpPr>
              <a:cxnSpLocks/>
              <a:stCxn id="104" idx="0"/>
              <a:endCxn id="149" idx="4"/>
            </p:cNvCxnSpPr>
            <p:nvPr/>
          </p:nvCxnSpPr>
          <p:spPr>
            <a:xfrm flipH="1" flipV="1">
              <a:off x="6920436" y="3107741"/>
              <a:ext cx="810647" cy="428649"/>
            </a:xfrm>
            <a:prstGeom prst="line">
              <a:avLst/>
            </a:prstGeom>
            <a:ln w="12700">
              <a:solidFill>
                <a:schemeClr val="tx1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7674C81E-AEA8-7345-B74E-A5A556C833B6}"/>
                </a:ext>
              </a:extLst>
            </p:cNvPr>
            <p:cNvCxnSpPr>
              <a:cxnSpLocks/>
              <a:stCxn id="128" idx="0"/>
              <a:endCxn id="149" idx="4"/>
            </p:cNvCxnSpPr>
            <p:nvPr/>
          </p:nvCxnSpPr>
          <p:spPr>
            <a:xfrm flipV="1">
              <a:off x="6207593" y="3107741"/>
              <a:ext cx="712843" cy="422999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6" name="Rectangle 45">
                  <a:extLst>
                    <a:ext uri="{FF2B5EF4-FFF2-40B4-BE49-F238E27FC236}">
                      <a16:creationId xmlns:a16="http://schemas.microsoft.com/office/drawing/2014/main" id="{6E6AFA18-8790-5F43-BF28-290EB24E3E14}"/>
                    </a:ext>
                  </a:extLst>
                </p:cNvPr>
                <p:cNvSpPr/>
                <p:nvPr/>
              </p:nvSpPr>
              <p:spPr>
                <a:xfrm>
                  <a:off x="6464239" y="5436216"/>
                  <a:ext cx="1014380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charset="0"/>
                          </a:rPr>
                          <m:t>𝑇𝑟𝑒𝑎𝑡</m:t>
                        </m:r>
                        <m:d>
                          <m:dPr>
                            <m:ctrlPr>
                              <a:rPr lang="de-DE" sz="1200" b="0" i="1" smtClean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200" b="0" i="1" smtClean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de-DE" sz="1200" b="0" i="1" smtClean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sz="1200" b="0" i="1" smtClean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</m:d>
                      </m:oMath>
                    </m:oMathPara>
                  </a14:m>
                  <a:endParaRPr lang="en-GB" sz="1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46" name="Rectangle 45">
                  <a:extLst>
                    <a:ext uri="{FF2B5EF4-FFF2-40B4-BE49-F238E27FC236}">
                      <a16:creationId xmlns:a16="http://schemas.microsoft.com/office/drawing/2014/main" id="{6E6AFA18-8790-5F43-BF28-290EB24E3E1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464239" y="5436216"/>
                  <a:ext cx="1014380" cy="276999"/>
                </a:xfrm>
                <a:prstGeom prst="rect">
                  <a:avLst/>
                </a:prstGeom>
                <a:blipFill>
                  <a:blip r:embed="rId4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0" name="Rectangle 49">
                  <a:extLst>
                    <a:ext uri="{FF2B5EF4-FFF2-40B4-BE49-F238E27FC236}">
                      <a16:creationId xmlns:a16="http://schemas.microsoft.com/office/drawing/2014/main" id="{9B7E9197-1349-6D47-B500-F3DFFEA479F5}"/>
                    </a:ext>
                  </a:extLst>
                </p:cNvPr>
                <p:cNvSpPr/>
                <p:nvPr/>
              </p:nvSpPr>
              <p:spPr>
                <a:xfrm>
                  <a:off x="6394376" y="2857020"/>
                  <a:ext cx="545406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charset="0"/>
                          </a:rPr>
                          <m:t>𝐸𝑝𝑖𝑑</m:t>
                        </m:r>
                      </m:oMath>
                    </m:oMathPara>
                  </a14:m>
                  <a:endParaRPr lang="en-GB" sz="1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50" name="Rectangle 49">
                  <a:extLst>
                    <a:ext uri="{FF2B5EF4-FFF2-40B4-BE49-F238E27FC236}">
                      <a16:creationId xmlns:a16="http://schemas.microsoft.com/office/drawing/2014/main" id="{9B7E9197-1349-6D47-B500-F3DFFEA479F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394376" y="2857020"/>
                  <a:ext cx="545406" cy="276999"/>
                </a:xfrm>
                <a:prstGeom prst="rect">
                  <a:avLst/>
                </a:prstGeom>
                <a:blipFill>
                  <a:blip r:embed="rId48"/>
                  <a:stretch>
                    <a:fillRect b="-4348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5" name="Rectangle 64">
                  <a:extLst>
                    <a:ext uri="{FF2B5EF4-FFF2-40B4-BE49-F238E27FC236}">
                      <a16:creationId xmlns:a16="http://schemas.microsoft.com/office/drawing/2014/main" id="{12068B59-76B0-A644-A839-6E1060C9DE52}"/>
                    </a:ext>
                  </a:extLst>
                </p:cNvPr>
                <p:cNvSpPr/>
                <p:nvPr/>
              </p:nvSpPr>
              <p:spPr>
                <a:xfrm>
                  <a:off x="5987054" y="6051241"/>
                  <a:ext cx="440944" cy="373885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 smtClean="0">
                                <a:latin typeface="Cambria Math" panose="02040503050406030204" pitchFamily="18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65" name="Rectangle 64">
                  <a:extLst>
                    <a:ext uri="{FF2B5EF4-FFF2-40B4-BE49-F238E27FC236}">
                      <a16:creationId xmlns:a16="http://schemas.microsoft.com/office/drawing/2014/main" id="{12068B59-76B0-A644-A839-6E1060C9DE5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87054" y="6051241"/>
                  <a:ext cx="440944" cy="373885"/>
                </a:xfrm>
                <a:prstGeom prst="rect">
                  <a:avLst/>
                </a:prstGeom>
                <a:blipFill>
                  <a:blip r:embed="rId49"/>
                  <a:stretch>
                    <a:fillRect b="-3226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80" name="Group 79">
              <a:extLst>
                <a:ext uri="{FF2B5EF4-FFF2-40B4-BE49-F238E27FC236}">
                  <a16:creationId xmlns:a16="http://schemas.microsoft.com/office/drawing/2014/main" id="{ED727739-A3F9-1D4F-A4E1-C3AC508811FC}"/>
                </a:ext>
              </a:extLst>
            </p:cNvPr>
            <p:cNvGrpSpPr/>
            <p:nvPr/>
          </p:nvGrpSpPr>
          <p:grpSpPr>
            <a:xfrm>
              <a:off x="7081599" y="4811586"/>
              <a:ext cx="681597" cy="475404"/>
              <a:chOff x="7063819" y="4683030"/>
              <a:chExt cx="681597" cy="475404"/>
            </a:xfrm>
          </p:grpSpPr>
          <p:sp>
            <p:nvSpPr>
              <p:cNvPr id="75" name="TextBox 74">
                <a:extLst>
                  <a:ext uri="{FF2B5EF4-FFF2-40B4-BE49-F238E27FC236}">
                    <a16:creationId xmlns:a16="http://schemas.microsoft.com/office/drawing/2014/main" id="{A6EA67BA-22D4-DB43-A0B7-18F01784B39F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7161951" y="4683030"/>
                <a:ext cx="475404" cy="475404"/>
              </a:xfrm>
              <a:prstGeom prst="ellipse">
                <a:avLst/>
              </a:prstGeom>
              <a:noFill/>
              <a:ln w="9525" cap="flat" cmpd="sng" algn="ctr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endParaRPr lang="en-GB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8" name="Rectangle 77">
                    <a:extLst>
                      <a:ext uri="{FF2B5EF4-FFF2-40B4-BE49-F238E27FC236}">
                        <a16:creationId xmlns:a16="http://schemas.microsoft.com/office/drawing/2014/main" id="{0292624E-049E-3C48-970C-34ABE78CDFC8}"/>
                      </a:ext>
                    </a:extLst>
                  </p:cNvPr>
                  <p:cNvSpPr/>
                  <p:nvPr/>
                </p:nvSpPr>
                <p:spPr>
                  <a:xfrm>
                    <a:off x="7063819" y="4791285"/>
                    <a:ext cx="681597" cy="276999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GB" sz="12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∀</m:t>
                          </m:r>
                          <m:r>
                            <a:rPr lang="de-DE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  <m:r>
                            <a:rPr lang="de-DE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:⊤</m:t>
                          </m:r>
                        </m:oMath>
                      </m:oMathPara>
                    </a14:m>
                    <a:endParaRPr lang="en-GB" sz="1200" dirty="0"/>
                  </a:p>
                </p:txBody>
              </p:sp>
            </mc:Choice>
            <mc:Fallback xmlns="">
              <p:sp>
                <p:nvSpPr>
                  <p:cNvPr id="78" name="Rectangle 77">
                    <a:extLst>
                      <a:ext uri="{FF2B5EF4-FFF2-40B4-BE49-F238E27FC236}">
                        <a16:creationId xmlns:a16="http://schemas.microsoft.com/office/drawing/2014/main" id="{0292624E-049E-3C48-970C-34ABE78CDFC8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063819" y="4791285"/>
                    <a:ext cx="681597" cy="276999"/>
                  </a:xfrm>
                  <a:prstGeom prst="rect">
                    <a:avLst/>
                  </a:prstGeom>
                  <a:blipFill>
                    <a:blip r:embed="rId9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46162268-1B7D-4044-BF61-FFD5AECD572E}"/>
                </a:ext>
              </a:extLst>
            </p:cNvPr>
            <p:cNvCxnSpPr>
              <a:cxnSpLocks/>
              <a:stCxn id="140" idx="0"/>
              <a:endCxn id="135" idx="4"/>
            </p:cNvCxnSpPr>
            <p:nvPr/>
          </p:nvCxnSpPr>
          <p:spPr>
            <a:xfrm flipH="1" flipV="1">
              <a:off x="7731083" y="4507334"/>
              <a:ext cx="462050" cy="113983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6" name="Rectangle 95">
                  <a:extLst>
                    <a:ext uri="{FF2B5EF4-FFF2-40B4-BE49-F238E27FC236}">
                      <a16:creationId xmlns:a16="http://schemas.microsoft.com/office/drawing/2014/main" id="{734D4675-DB05-A940-9C83-1F33A009A77D}"/>
                    </a:ext>
                  </a:extLst>
                </p:cNvPr>
                <p:cNvSpPr/>
                <p:nvPr/>
              </p:nvSpPr>
              <p:spPr>
                <a:xfrm>
                  <a:off x="8135116" y="5442052"/>
                  <a:ext cx="897425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𝑇𝑟𝑎𝑣𝑒𝑙</m:t>
                        </m:r>
                        <m:d>
                          <m:dPr>
                            <m:ctrlPr>
                              <a:rPr lang="de-DE" sz="1200" b="0" i="1" smtClean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200" b="0" i="1" smtClean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oMath>
                    </m:oMathPara>
                  </a14:m>
                  <a:endParaRPr lang="en-GB" sz="1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96" name="Rectangle 95">
                  <a:extLst>
                    <a:ext uri="{FF2B5EF4-FFF2-40B4-BE49-F238E27FC236}">
                      <a16:creationId xmlns:a16="http://schemas.microsoft.com/office/drawing/2014/main" id="{734D4675-DB05-A940-9C83-1F33A009A77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135116" y="5442052"/>
                  <a:ext cx="897425" cy="276999"/>
                </a:xfrm>
                <a:prstGeom prst="rect">
                  <a:avLst/>
                </a:prstGeom>
                <a:blipFill>
                  <a:blip r:embed="rId5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8" name="Rectangle 97">
                  <a:extLst>
                    <a:ext uri="{FF2B5EF4-FFF2-40B4-BE49-F238E27FC236}">
                      <a16:creationId xmlns:a16="http://schemas.microsoft.com/office/drawing/2014/main" id="{73826220-DA42-C44D-8048-581578B320D5}"/>
                    </a:ext>
                  </a:extLst>
                </p:cNvPr>
                <p:cNvSpPr/>
                <p:nvPr/>
              </p:nvSpPr>
              <p:spPr>
                <a:xfrm>
                  <a:off x="7659508" y="4093784"/>
                  <a:ext cx="724429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charset="0"/>
                          </a:rPr>
                          <m:t>𝑆𝑖𝑐𝑘</m:t>
                        </m:r>
                        <m:d>
                          <m:dPr>
                            <m:ctrlPr>
                              <a:rPr lang="de-DE" sz="1200" b="0" i="1" smtClean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200" b="0" i="1" smtClean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oMath>
                    </m:oMathPara>
                  </a14:m>
                  <a:endParaRPr lang="en-GB" sz="1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98" name="Rectangle 97">
                  <a:extLst>
                    <a:ext uri="{FF2B5EF4-FFF2-40B4-BE49-F238E27FC236}">
                      <a16:creationId xmlns:a16="http://schemas.microsoft.com/office/drawing/2014/main" id="{73826220-DA42-C44D-8048-581578B320D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59508" y="4093784"/>
                  <a:ext cx="724429" cy="276999"/>
                </a:xfrm>
                <a:prstGeom prst="rect">
                  <a:avLst/>
                </a:prstGeom>
                <a:blipFill>
                  <a:blip r:embed="rId5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9" name="Rectangle 98">
                  <a:extLst>
                    <a:ext uri="{FF2B5EF4-FFF2-40B4-BE49-F238E27FC236}">
                      <a16:creationId xmlns:a16="http://schemas.microsoft.com/office/drawing/2014/main" id="{9CBC4433-EB88-DD47-A89E-5C52977E26DF}"/>
                    </a:ext>
                  </a:extLst>
                </p:cNvPr>
                <p:cNvSpPr/>
                <p:nvPr/>
              </p:nvSpPr>
              <p:spPr>
                <a:xfrm>
                  <a:off x="7726450" y="4271946"/>
                  <a:ext cx="545406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charset="0"/>
                          </a:rPr>
                          <m:t>𝐸𝑝𝑖𝑑</m:t>
                        </m:r>
                      </m:oMath>
                    </m:oMathPara>
                  </a14:m>
                  <a:endParaRPr lang="en-GB" sz="1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99" name="Rectangle 98">
                  <a:extLst>
                    <a:ext uri="{FF2B5EF4-FFF2-40B4-BE49-F238E27FC236}">
                      <a16:creationId xmlns:a16="http://schemas.microsoft.com/office/drawing/2014/main" id="{9CBC4433-EB88-DD47-A89E-5C52977E26D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26450" y="4271946"/>
                  <a:ext cx="545406" cy="276999"/>
                </a:xfrm>
                <a:prstGeom prst="rect">
                  <a:avLst/>
                </a:prstGeom>
                <a:blipFill>
                  <a:blip r:embed="rId52"/>
                  <a:stretch>
                    <a:fillRect b="-4545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0" name="Rectangle 99">
                  <a:extLst>
                    <a:ext uri="{FF2B5EF4-FFF2-40B4-BE49-F238E27FC236}">
                      <a16:creationId xmlns:a16="http://schemas.microsoft.com/office/drawing/2014/main" id="{6A506690-4D85-7147-B098-825C9AE5FF4D}"/>
                    </a:ext>
                  </a:extLst>
                </p:cNvPr>
                <p:cNvSpPr/>
                <p:nvPr/>
              </p:nvSpPr>
              <p:spPr>
                <a:xfrm>
                  <a:off x="6546833" y="4980201"/>
                  <a:ext cx="722313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charset="0"/>
                          </a:rPr>
                          <m:t>𝑆𝑖𝑐𝑘</m:t>
                        </m:r>
                        <m:d>
                          <m:dPr>
                            <m:ctrlPr>
                              <a:rPr lang="de-DE" sz="1200" b="0" i="1" smtClean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200" b="0" i="1" smtClean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oMath>
                    </m:oMathPara>
                  </a14:m>
                  <a:endParaRPr lang="de-DE" sz="1200" b="0" i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Cambria Math" panose="02040503050406030204" pitchFamily="18" charset="0"/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charset="0"/>
                          </a:rPr>
                          <m:t>𝐸𝑝𝑖𝑑</m:t>
                        </m:r>
                      </m:oMath>
                    </m:oMathPara>
                  </a14:m>
                  <a:endParaRPr lang="en-GB" sz="1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00" name="Rectangle 99">
                  <a:extLst>
                    <a:ext uri="{FF2B5EF4-FFF2-40B4-BE49-F238E27FC236}">
                      <a16:creationId xmlns:a16="http://schemas.microsoft.com/office/drawing/2014/main" id="{6A506690-4D85-7147-B098-825C9AE5FF4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46833" y="4980201"/>
                  <a:ext cx="722313" cy="461665"/>
                </a:xfrm>
                <a:prstGeom prst="rect">
                  <a:avLst/>
                </a:prstGeom>
                <a:blipFill>
                  <a:blip r:embed="rId53"/>
                  <a:stretch>
                    <a:fillRect b="-5405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1" name="Rectangle 100">
                  <a:extLst>
                    <a:ext uri="{FF2B5EF4-FFF2-40B4-BE49-F238E27FC236}">
                      <a16:creationId xmlns:a16="http://schemas.microsoft.com/office/drawing/2014/main" id="{CBBAE681-EBD9-7347-927B-DC4EBBDF60BD}"/>
                    </a:ext>
                  </a:extLst>
                </p:cNvPr>
                <p:cNvSpPr/>
                <p:nvPr/>
              </p:nvSpPr>
              <p:spPr>
                <a:xfrm>
                  <a:off x="6866735" y="4802502"/>
                  <a:ext cx="316112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∅</m:t>
                        </m:r>
                      </m:oMath>
                    </m:oMathPara>
                  </a14:m>
                  <a:endParaRPr lang="en-GB" sz="1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01" name="Rectangle 100">
                  <a:extLst>
                    <a:ext uri="{FF2B5EF4-FFF2-40B4-BE49-F238E27FC236}">
                      <a16:creationId xmlns:a16="http://schemas.microsoft.com/office/drawing/2014/main" id="{CBBAE681-EBD9-7347-927B-DC4EBBDF60B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66735" y="4802502"/>
                  <a:ext cx="316112" cy="276999"/>
                </a:xfrm>
                <a:prstGeom prst="rect">
                  <a:avLst/>
                </a:prstGeom>
                <a:blipFill>
                  <a:blip r:embed="rId5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820136D0-AD51-0941-830B-53E7062280C3}"/>
                </a:ext>
              </a:extLst>
            </p:cNvPr>
            <p:cNvCxnSpPr>
              <a:cxnSpLocks/>
              <a:stCxn id="135" idx="0"/>
              <a:endCxn id="104" idx="4"/>
            </p:cNvCxnSpPr>
            <p:nvPr/>
          </p:nvCxnSpPr>
          <p:spPr>
            <a:xfrm flipV="1">
              <a:off x="7731083" y="4011794"/>
              <a:ext cx="0" cy="423540"/>
            </a:xfrm>
            <a:prstGeom prst="line">
              <a:avLst/>
            </a:prstGeom>
            <a:ln w="12700">
              <a:solidFill>
                <a:schemeClr val="tx1"/>
              </a:solidFill>
              <a:head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03" name="Group 102">
              <a:extLst>
                <a:ext uri="{FF2B5EF4-FFF2-40B4-BE49-F238E27FC236}">
                  <a16:creationId xmlns:a16="http://schemas.microsoft.com/office/drawing/2014/main" id="{4B10007C-F574-F041-ADC9-E69A146F452F}"/>
                </a:ext>
              </a:extLst>
            </p:cNvPr>
            <p:cNvGrpSpPr/>
            <p:nvPr/>
          </p:nvGrpSpPr>
          <p:grpSpPr>
            <a:xfrm>
              <a:off x="7422304" y="3536390"/>
              <a:ext cx="637161" cy="475404"/>
              <a:chOff x="7090874" y="4683030"/>
              <a:chExt cx="637161" cy="475404"/>
            </a:xfrm>
          </p:grpSpPr>
          <p:sp>
            <p:nvSpPr>
              <p:cNvPr id="104" name="TextBox 103">
                <a:extLst>
                  <a:ext uri="{FF2B5EF4-FFF2-40B4-BE49-F238E27FC236}">
                    <a16:creationId xmlns:a16="http://schemas.microsoft.com/office/drawing/2014/main" id="{1936DA7C-542D-DE45-A871-246335620682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7161951" y="4683030"/>
                <a:ext cx="475404" cy="475404"/>
              </a:xfrm>
              <a:prstGeom prst="ellipse">
                <a:avLst/>
              </a:prstGeom>
              <a:noFill/>
              <a:ln w="9525" cap="flat" cmpd="sng" algn="ctr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endParaRPr lang="en-GB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5" name="Rectangle 104">
                    <a:extLst>
                      <a:ext uri="{FF2B5EF4-FFF2-40B4-BE49-F238E27FC236}">
                        <a16:creationId xmlns:a16="http://schemas.microsoft.com/office/drawing/2014/main" id="{7D4205FA-2540-644C-B3C6-A9285203F13E}"/>
                      </a:ext>
                    </a:extLst>
                  </p:cNvPr>
                  <p:cNvSpPr/>
                  <p:nvPr/>
                </p:nvSpPr>
                <p:spPr>
                  <a:xfrm>
                    <a:off x="7090874" y="4791285"/>
                    <a:ext cx="637161" cy="276999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GB" sz="12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∀</m:t>
                          </m:r>
                          <m:r>
                            <a:rPr lang="de-DE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  <m:r>
                            <a:rPr lang="de-DE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:⊤</m:t>
                          </m:r>
                        </m:oMath>
                      </m:oMathPara>
                    </a14:m>
                    <a:endParaRPr lang="en-GB" sz="1200" dirty="0"/>
                  </a:p>
                </p:txBody>
              </p:sp>
            </mc:Choice>
            <mc:Fallback xmlns="">
              <p:sp>
                <p:nvSpPr>
                  <p:cNvPr id="105" name="Rectangle 104">
                    <a:extLst>
                      <a:ext uri="{FF2B5EF4-FFF2-40B4-BE49-F238E27FC236}">
                        <a16:creationId xmlns:a16="http://schemas.microsoft.com/office/drawing/2014/main" id="{7D4205FA-2540-644C-B3C6-A9285203F13E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090874" y="4791285"/>
                    <a:ext cx="637161" cy="276999"/>
                  </a:xfrm>
                  <a:prstGeom prst="rect">
                    <a:avLst/>
                  </a:prstGeom>
                  <a:blipFill>
                    <a:blip r:embed="rId16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1" name="Rectangle 110">
                  <a:extLst>
                    <a:ext uri="{FF2B5EF4-FFF2-40B4-BE49-F238E27FC236}">
                      <a16:creationId xmlns:a16="http://schemas.microsoft.com/office/drawing/2014/main" id="{4506362D-4A65-BD41-9CBA-333A37176D63}"/>
                    </a:ext>
                  </a:extLst>
                </p:cNvPr>
                <p:cNvSpPr/>
                <p:nvPr/>
              </p:nvSpPr>
              <p:spPr>
                <a:xfrm>
                  <a:off x="7922208" y="3691501"/>
                  <a:ext cx="545406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b="0" i="1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𝐸𝑝𝑖𝑑</m:t>
                        </m:r>
                      </m:oMath>
                    </m:oMathPara>
                  </a14:m>
                  <a:endParaRPr lang="en-GB" sz="1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11" name="Rectangle 110">
                  <a:extLst>
                    <a:ext uri="{FF2B5EF4-FFF2-40B4-BE49-F238E27FC236}">
                      <a16:creationId xmlns:a16="http://schemas.microsoft.com/office/drawing/2014/main" id="{4506362D-4A65-BD41-9CBA-333A37176D6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922208" y="3691501"/>
                  <a:ext cx="545406" cy="276999"/>
                </a:xfrm>
                <a:prstGeom prst="rect">
                  <a:avLst/>
                </a:prstGeom>
                <a:blipFill>
                  <a:blip r:embed="rId55"/>
                  <a:stretch>
                    <a:fillRect b="-4348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2" name="Rectangle 111">
                  <a:extLst>
                    <a:ext uri="{FF2B5EF4-FFF2-40B4-BE49-F238E27FC236}">
                      <a16:creationId xmlns:a16="http://schemas.microsoft.com/office/drawing/2014/main" id="{D01BCF50-71CA-9A47-93D8-43D004E4D78C}"/>
                    </a:ext>
                  </a:extLst>
                </p:cNvPr>
                <p:cNvSpPr/>
                <p:nvPr/>
              </p:nvSpPr>
              <p:spPr>
                <a:xfrm>
                  <a:off x="6555358" y="2985709"/>
                  <a:ext cx="316112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∅</m:t>
                        </m:r>
                      </m:oMath>
                    </m:oMathPara>
                  </a14:m>
                  <a:endParaRPr lang="en-GB" sz="1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12" name="Rectangle 111">
                  <a:extLst>
                    <a:ext uri="{FF2B5EF4-FFF2-40B4-BE49-F238E27FC236}">
                      <a16:creationId xmlns:a16="http://schemas.microsoft.com/office/drawing/2014/main" id="{D01BCF50-71CA-9A47-93D8-43D004E4D78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55358" y="2985709"/>
                  <a:ext cx="316112" cy="276999"/>
                </a:xfrm>
                <a:prstGeom prst="rect">
                  <a:avLst/>
                </a:prstGeom>
                <a:blipFill>
                  <a:blip r:embed="rId5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3" name="Rectangle 112">
                  <a:extLst>
                    <a:ext uri="{FF2B5EF4-FFF2-40B4-BE49-F238E27FC236}">
                      <a16:creationId xmlns:a16="http://schemas.microsoft.com/office/drawing/2014/main" id="{5D008004-D29A-FC49-A1FA-7C2EF7B0710D}"/>
                    </a:ext>
                  </a:extLst>
                </p:cNvPr>
                <p:cNvSpPr/>
                <p:nvPr/>
              </p:nvSpPr>
              <p:spPr>
                <a:xfrm>
                  <a:off x="7938105" y="3516961"/>
                  <a:ext cx="316112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∅</m:t>
                        </m:r>
                      </m:oMath>
                    </m:oMathPara>
                  </a14:m>
                  <a:endParaRPr lang="en-GB" sz="1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13" name="Rectangle 112">
                  <a:extLst>
                    <a:ext uri="{FF2B5EF4-FFF2-40B4-BE49-F238E27FC236}">
                      <a16:creationId xmlns:a16="http://schemas.microsoft.com/office/drawing/2014/main" id="{5D008004-D29A-FC49-A1FA-7C2EF7B0710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938105" y="3516961"/>
                  <a:ext cx="316112" cy="276999"/>
                </a:xfrm>
                <a:prstGeom prst="rect">
                  <a:avLst/>
                </a:prstGeom>
                <a:blipFill>
                  <a:blip r:embed="rId5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17" name="Straight Connector 116">
              <a:extLst>
                <a:ext uri="{FF2B5EF4-FFF2-40B4-BE49-F238E27FC236}">
                  <a16:creationId xmlns:a16="http://schemas.microsoft.com/office/drawing/2014/main" id="{B39EE75A-CE6F-9644-B8AB-C5AAD7A444CE}"/>
                </a:ext>
              </a:extLst>
            </p:cNvPr>
            <p:cNvCxnSpPr>
              <a:cxnSpLocks/>
              <a:stCxn id="65" idx="0"/>
              <a:endCxn id="153" idx="4"/>
            </p:cNvCxnSpPr>
            <p:nvPr/>
          </p:nvCxnSpPr>
          <p:spPr>
            <a:xfrm flipV="1">
              <a:off x="6207526" y="5704354"/>
              <a:ext cx="0" cy="346887"/>
            </a:xfrm>
            <a:prstGeom prst="line">
              <a:avLst/>
            </a:prstGeom>
            <a:ln w="127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>
              <a:extLst>
                <a:ext uri="{FF2B5EF4-FFF2-40B4-BE49-F238E27FC236}">
                  <a16:creationId xmlns:a16="http://schemas.microsoft.com/office/drawing/2014/main" id="{FC339B2D-12A1-874A-B296-80C4A9755DE3}"/>
                </a:ext>
              </a:extLst>
            </p:cNvPr>
            <p:cNvCxnSpPr>
              <a:cxnSpLocks/>
              <a:stCxn id="153" idx="0"/>
              <a:endCxn id="124" idx="4"/>
            </p:cNvCxnSpPr>
            <p:nvPr/>
          </p:nvCxnSpPr>
          <p:spPr>
            <a:xfrm flipV="1">
              <a:off x="6207526" y="5257343"/>
              <a:ext cx="1221" cy="37501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Connector 121">
              <a:extLst>
                <a:ext uri="{FF2B5EF4-FFF2-40B4-BE49-F238E27FC236}">
                  <a16:creationId xmlns:a16="http://schemas.microsoft.com/office/drawing/2014/main" id="{8CC26037-7659-9945-B752-48C709C2C685}"/>
                </a:ext>
              </a:extLst>
            </p:cNvPr>
            <p:cNvCxnSpPr>
              <a:cxnSpLocks/>
              <a:stCxn id="124" idx="0"/>
              <a:endCxn id="152" idx="4"/>
            </p:cNvCxnSpPr>
            <p:nvPr/>
          </p:nvCxnSpPr>
          <p:spPr>
            <a:xfrm flipV="1">
              <a:off x="6208747" y="4450582"/>
              <a:ext cx="1036" cy="331357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23" name="Group 122">
              <a:extLst>
                <a:ext uri="{FF2B5EF4-FFF2-40B4-BE49-F238E27FC236}">
                  <a16:creationId xmlns:a16="http://schemas.microsoft.com/office/drawing/2014/main" id="{B8C5D331-F702-794B-955E-3C2FFE343126}"/>
                </a:ext>
              </a:extLst>
            </p:cNvPr>
            <p:cNvGrpSpPr/>
            <p:nvPr/>
          </p:nvGrpSpPr>
          <p:grpSpPr>
            <a:xfrm>
              <a:off x="5937633" y="4781939"/>
              <a:ext cx="579068" cy="475404"/>
              <a:chOff x="7128539" y="4683030"/>
              <a:chExt cx="579068" cy="475404"/>
            </a:xfrm>
          </p:grpSpPr>
          <p:sp>
            <p:nvSpPr>
              <p:cNvPr id="124" name="TextBox 123">
                <a:extLst>
                  <a:ext uri="{FF2B5EF4-FFF2-40B4-BE49-F238E27FC236}">
                    <a16:creationId xmlns:a16="http://schemas.microsoft.com/office/drawing/2014/main" id="{4B19E30F-E7B1-A64A-BA76-9055DD1D9559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7161951" y="4683030"/>
                <a:ext cx="475404" cy="475404"/>
              </a:xfrm>
              <a:prstGeom prst="ellipse">
                <a:avLst/>
              </a:prstGeom>
              <a:noFill/>
              <a:ln w="9525" cap="flat" cmpd="sng" algn="ctr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endParaRPr lang="en-GB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25" name="Rectangle 124">
                    <a:extLst>
                      <a:ext uri="{FF2B5EF4-FFF2-40B4-BE49-F238E27FC236}">
                        <a16:creationId xmlns:a16="http://schemas.microsoft.com/office/drawing/2014/main" id="{D1BA2283-CB5F-674F-9A37-AC157A2BCAF4}"/>
                      </a:ext>
                    </a:extLst>
                  </p:cNvPr>
                  <p:cNvSpPr/>
                  <p:nvPr/>
                </p:nvSpPr>
                <p:spPr>
                  <a:xfrm>
                    <a:off x="7128539" y="4791285"/>
                    <a:ext cx="579068" cy="276999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GB" sz="12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∀</m:t>
                          </m:r>
                          <m:r>
                            <a:rPr lang="de-DE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  <m:r>
                            <a:rPr lang="de-DE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:⊤</m:t>
                          </m:r>
                        </m:oMath>
                      </m:oMathPara>
                    </a14:m>
                    <a:endParaRPr lang="en-GB" sz="1200" dirty="0"/>
                  </a:p>
                </p:txBody>
              </p:sp>
            </mc:Choice>
            <mc:Fallback xmlns="">
              <p:sp>
                <p:nvSpPr>
                  <p:cNvPr id="125" name="Rectangle 124">
                    <a:extLst>
                      <a:ext uri="{FF2B5EF4-FFF2-40B4-BE49-F238E27FC236}">
                        <a16:creationId xmlns:a16="http://schemas.microsoft.com/office/drawing/2014/main" id="{D1BA2283-CB5F-674F-9A37-AC157A2BCAF4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128539" y="4791285"/>
                    <a:ext cx="579068" cy="276999"/>
                  </a:xfrm>
                  <a:prstGeom prst="rect">
                    <a:avLst/>
                  </a:prstGeom>
                  <a:blipFill>
                    <a:blip r:embed="rId20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cxnSp>
          <p:nvCxnSpPr>
            <p:cNvPr id="126" name="Straight Connector 125">
              <a:extLst>
                <a:ext uri="{FF2B5EF4-FFF2-40B4-BE49-F238E27FC236}">
                  <a16:creationId xmlns:a16="http://schemas.microsoft.com/office/drawing/2014/main" id="{67013979-24DD-8D4E-B48D-44B65495C6EE}"/>
                </a:ext>
              </a:extLst>
            </p:cNvPr>
            <p:cNvCxnSpPr>
              <a:cxnSpLocks/>
              <a:stCxn id="152" idx="0"/>
              <a:endCxn id="128" idx="4"/>
            </p:cNvCxnSpPr>
            <p:nvPr/>
          </p:nvCxnSpPr>
          <p:spPr>
            <a:xfrm flipH="1" flipV="1">
              <a:off x="6207593" y="4006144"/>
              <a:ext cx="2190" cy="372438"/>
            </a:xfrm>
            <a:prstGeom prst="line">
              <a:avLst/>
            </a:prstGeom>
            <a:ln w="12700">
              <a:solidFill>
                <a:schemeClr val="tx1"/>
              </a:solidFill>
              <a:head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27" name="Group 126">
              <a:extLst>
                <a:ext uri="{FF2B5EF4-FFF2-40B4-BE49-F238E27FC236}">
                  <a16:creationId xmlns:a16="http://schemas.microsoft.com/office/drawing/2014/main" id="{38CE6E51-52E2-924F-A99D-5EF797582B2B}"/>
                </a:ext>
              </a:extLst>
            </p:cNvPr>
            <p:cNvGrpSpPr/>
            <p:nvPr/>
          </p:nvGrpSpPr>
          <p:grpSpPr>
            <a:xfrm>
              <a:off x="5884526" y="3530740"/>
              <a:ext cx="669029" cy="475404"/>
              <a:chOff x="7076586" y="4683030"/>
              <a:chExt cx="669029" cy="475404"/>
            </a:xfrm>
          </p:grpSpPr>
          <p:sp>
            <p:nvSpPr>
              <p:cNvPr id="128" name="TextBox 127">
                <a:extLst>
                  <a:ext uri="{FF2B5EF4-FFF2-40B4-BE49-F238E27FC236}">
                    <a16:creationId xmlns:a16="http://schemas.microsoft.com/office/drawing/2014/main" id="{1C26383F-ED26-734A-B23A-876B911DBE38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7161951" y="4683030"/>
                <a:ext cx="475404" cy="475404"/>
              </a:xfrm>
              <a:prstGeom prst="ellipse">
                <a:avLst/>
              </a:prstGeom>
              <a:noFill/>
              <a:ln w="9525" cap="flat" cmpd="sng" algn="ctr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endParaRPr lang="en-GB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29" name="Rectangle 128">
                    <a:extLst>
                      <a:ext uri="{FF2B5EF4-FFF2-40B4-BE49-F238E27FC236}">
                        <a16:creationId xmlns:a16="http://schemas.microsoft.com/office/drawing/2014/main" id="{2D4609D1-F725-7345-A351-645DD6049664}"/>
                      </a:ext>
                    </a:extLst>
                  </p:cNvPr>
                  <p:cNvSpPr/>
                  <p:nvPr/>
                </p:nvSpPr>
                <p:spPr>
                  <a:xfrm>
                    <a:off x="7076586" y="4791285"/>
                    <a:ext cx="669029" cy="276999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GB" sz="12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∀</m:t>
                          </m:r>
                          <m:r>
                            <a:rPr lang="de-DE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𝑤</m:t>
                          </m:r>
                          <m:r>
                            <a:rPr lang="de-DE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:⊤</m:t>
                          </m:r>
                        </m:oMath>
                      </m:oMathPara>
                    </a14:m>
                    <a:endParaRPr lang="en-GB" sz="1200" dirty="0"/>
                  </a:p>
                </p:txBody>
              </p:sp>
            </mc:Choice>
            <mc:Fallback xmlns="">
              <p:sp>
                <p:nvSpPr>
                  <p:cNvPr id="129" name="Rectangle 128">
                    <a:extLst>
                      <a:ext uri="{FF2B5EF4-FFF2-40B4-BE49-F238E27FC236}">
                        <a16:creationId xmlns:a16="http://schemas.microsoft.com/office/drawing/2014/main" id="{2D4609D1-F725-7345-A351-645DD6049664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076586" y="4791285"/>
                    <a:ext cx="669029" cy="276999"/>
                  </a:xfrm>
                  <a:prstGeom prst="rect">
                    <a:avLst/>
                  </a:prstGeom>
                  <a:blipFill>
                    <a:blip r:embed="rId21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135" name="Oval 134">
              <a:extLst>
                <a:ext uri="{FF2B5EF4-FFF2-40B4-BE49-F238E27FC236}">
                  <a16:creationId xmlns:a16="http://schemas.microsoft.com/office/drawing/2014/main" id="{3AA9B480-BDC9-A84C-8CBF-E5C802DCEEAF}"/>
                </a:ext>
              </a:extLst>
            </p:cNvPr>
            <p:cNvSpPr/>
            <p:nvPr/>
          </p:nvSpPr>
          <p:spPr>
            <a:xfrm>
              <a:off x="7695083" y="4435334"/>
              <a:ext cx="72000" cy="720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40" name="Oval 139">
              <a:extLst>
                <a:ext uri="{FF2B5EF4-FFF2-40B4-BE49-F238E27FC236}">
                  <a16:creationId xmlns:a16="http://schemas.microsoft.com/office/drawing/2014/main" id="{64CA1EFA-990C-8041-B222-0DB6242EEFE9}"/>
                </a:ext>
              </a:extLst>
            </p:cNvPr>
            <p:cNvSpPr/>
            <p:nvPr/>
          </p:nvSpPr>
          <p:spPr>
            <a:xfrm>
              <a:off x="8157133" y="5647168"/>
              <a:ext cx="72000" cy="720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3" name="Oval 142">
              <a:extLst>
                <a:ext uri="{FF2B5EF4-FFF2-40B4-BE49-F238E27FC236}">
                  <a16:creationId xmlns:a16="http://schemas.microsoft.com/office/drawing/2014/main" id="{C18495B0-327C-BD4F-B3DA-5A1525A544A1}"/>
                </a:ext>
              </a:extLst>
            </p:cNvPr>
            <p:cNvSpPr/>
            <p:nvPr/>
          </p:nvSpPr>
          <p:spPr>
            <a:xfrm>
              <a:off x="7381433" y="5653407"/>
              <a:ext cx="72000" cy="720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9" name="Oval 148">
              <a:extLst>
                <a:ext uri="{FF2B5EF4-FFF2-40B4-BE49-F238E27FC236}">
                  <a16:creationId xmlns:a16="http://schemas.microsoft.com/office/drawing/2014/main" id="{C42EA598-E594-C442-B20F-FDB729681D98}"/>
                </a:ext>
              </a:extLst>
            </p:cNvPr>
            <p:cNvSpPr/>
            <p:nvPr/>
          </p:nvSpPr>
          <p:spPr>
            <a:xfrm>
              <a:off x="6884436" y="3035741"/>
              <a:ext cx="72000" cy="720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52" name="Oval 151">
              <a:extLst>
                <a:ext uri="{FF2B5EF4-FFF2-40B4-BE49-F238E27FC236}">
                  <a16:creationId xmlns:a16="http://schemas.microsoft.com/office/drawing/2014/main" id="{8078F40F-7BA4-B84C-BBFF-E5524F0F9044}"/>
                </a:ext>
              </a:extLst>
            </p:cNvPr>
            <p:cNvSpPr/>
            <p:nvPr/>
          </p:nvSpPr>
          <p:spPr>
            <a:xfrm>
              <a:off x="6173783" y="4378582"/>
              <a:ext cx="72000" cy="720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53" name="Oval 152">
              <a:extLst>
                <a:ext uri="{FF2B5EF4-FFF2-40B4-BE49-F238E27FC236}">
                  <a16:creationId xmlns:a16="http://schemas.microsoft.com/office/drawing/2014/main" id="{5A6A857C-3881-144E-A6DB-947CD7BF452F}"/>
                </a:ext>
              </a:extLst>
            </p:cNvPr>
            <p:cNvSpPr/>
            <p:nvPr/>
          </p:nvSpPr>
          <p:spPr>
            <a:xfrm>
              <a:off x="6171526" y="5632354"/>
              <a:ext cx="72000" cy="720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0" name="Rectangle 159">
                  <a:extLst>
                    <a:ext uri="{FF2B5EF4-FFF2-40B4-BE49-F238E27FC236}">
                      <a16:creationId xmlns:a16="http://schemas.microsoft.com/office/drawing/2014/main" id="{EADC1D2E-1CF1-2142-8C8C-6C495B83DDFF}"/>
                    </a:ext>
                  </a:extLst>
                </p:cNvPr>
                <p:cNvSpPr/>
                <p:nvPr/>
              </p:nvSpPr>
              <p:spPr>
                <a:xfrm>
                  <a:off x="5859745" y="5450200"/>
                  <a:ext cx="316112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∅</m:t>
                        </m:r>
                      </m:oMath>
                    </m:oMathPara>
                  </a14:m>
                  <a:endParaRPr lang="en-GB" sz="1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60" name="Rectangle 159">
                  <a:extLst>
                    <a:ext uri="{FF2B5EF4-FFF2-40B4-BE49-F238E27FC236}">
                      <a16:creationId xmlns:a16="http://schemas.microsoft.com/office/drawing/2014/main" id="{EADC1D2E-1CF1-2142-8C8C-6C495B83DDF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859745" y="5450200"/>
                  <a:ext cx="316112" cy="276999"/>
                </a:xfrm>
                <a:prstGeom prst="rect">
                  <a:avLst/>
                </a:prstGeom>
                <a:blipFill>
                  <a:blip r:embed="rId5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2" name="Rectangle 161">
                  <a:extLst>
                    <a:ext uri="{FF2B5EF4-FFF2-40B4-BE49-F238E27FC236}">
                      <a16:creationId xmlns:a16="http://schemas.microsoft.com/office/drawing/2014/main" id="{AC4F01A9-A2EF-304B-91A3-9D6B0497E368}"/>
                    </a:ext>
                  </a:extLst>
                </p:cNvPr>
                <p:cNvSpPr/>
                <p:nvPr/>
              </p:nvSpPr>
              <p:spPr>
                <a:xfrm>
                  <a:off x="5646450" y="4764036"/>
                  <a:ext cx="316112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∅</m:t>
                        </m:r>
                      </m:oMath>
                    </m:oMathPara>
                  </a14:m>
                  <a:endParaRPr lang="en-GB" sz="1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62" name="Rectangle 161">
                  <a:extLst>
                    <a:ext uri="{FF2B5EF4-FFF2-40B4-BE49-F238E27FC236}">
                      <a16:creationId xmlns:a16="http://schemas.microsoft.com/office/drawing/2014/main" id="{AC4F01A9-A2EF-304B-91A3-9D6B0497E36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46450" y="4764036"/>
                  <a:ext cx="316112" cy="276999"/>
                </a:xfrm>
                <a:prstGeom prst="rect">
                  <a:avLst/>
                </a:prstGeom>
                <a:blipFill>
                  <a:blip r:embed="rId5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3" name="Rectangle 162">
                  <a:extLst>
                    <a:ext uri="{FF2B5EF4-FFF2-40B4-BE49-F238E27FC236}">
                      <a16:creationId xmlns:a16="http://schemas.microsoft.com/office/drawing/2014/main" id="{54CBFEA2-336D-3048-8E4D-3783A40337C4}"/>
                    </a:ext>
                  </a:extLst>
                </p:cNvPr>
                <p:cNvSpPr/>
                <p:nvPr/>
              </p:nvSpPr>
              <p:spPr>
                <a:xfrm>
                  <a:off x="5156791" y="4414050"/>
                  <a:ext cx="1101392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b="0" i="1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𝑁𝑎𝑡</m:t>
                        </m:r>
                        <m:d>
                          <m:dPr>
                            <m:ctrlPr>
                              <a:rPr lang="de-DE" sz="1200" b="0" i="1" smtClean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200" b="0" i="1" smtClean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</m:d>
                        <m:r>
                          <a:rPr lang="de-DE" sz="1200" b="0" i="1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sz="1200" i="1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𝐸𝑝𝑖𝑑</m:t>
                        </m:r>
                      </m:oMath>
                    </m:oMathPara>
                  </a14:m>
                  <a:endParaRPr lang="de-DE" sz="1200" i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Cambria Math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63" name="Rectangle 162">
                  <a:extLst>
                    <a:ext uri="{FF2B5EF4-FFF2-40B4-BE49-F238E27FC236}">
                      <a16:creationId xmlns:a16="http://schemas.microsoft.com/office/drawing/2014/main" id="{54CBFEA2-336D-3048-8E4D-3783A40337C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56791" y="4414050"/>
                  <a:ext cx="1101392" cy="276999"/>
                </a:xfrm>
                <a:prstGeom prst="rect">
                  <a:avLst/>
                </a:prstGeom>
                <a:blipFill>
                  <a:blip r:embed="rId59"/>
                  <a:stretch>
                    <a:fillRect b="-4348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4" name="Rectangle 163">
                  <a:extLst>
                    <a:ext uri="{FF2B5EF4-FFF2-40B4-BE49-F238E27FC236}">
                      <a16:creationId xmlns:a16="http://schemas.microsoft.com/office/drawing/2014/main" id="{A924FE54-70CC-4640-83AD-9C666B998E7F}"/>
                    </a:ext>
                  </a:extLst>
                </p:cNvPr>
                <p:cNvSpPr/>
                <p:nvPr/>
              </p:nvSpPr>
              <p:spPr>
                <a:xfrm>
                  <a:off x="5482022" y="4209180"/>
                  <a:ext cx="773160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charset="0"/>
                          </a:rPr>
                          <m:t>𝑀𝑎𝑛</m:t>
                        </m:r>
                        <m:d>
                          <m:dPr>
                            <m:ctrlPr>
                              <a:rPr lang="de-DE" sz="1200" i="1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200" i="1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</m:d>
                      </m:oMath>
                    </m:oMathPara>
                  </a14:m>
                  <a:endParaRPr lang="en-GB" sz="1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64" name="Rectangle 163">
                  <a:extLst>
                    <a:ext uri="{FF2B5EF4-FFF2-40B4-BE49-F238E27FC236}">
                      <a16:creationId xmlns:a16="http://schemas.microsoft.com/office/drawing/2014/main" id="{A924FE54-70CC-4640-83AD-9C666B998E7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82022" y="4209180"/>
                  <a:ext cx="773160" cy="276999"/>
                </a:xfrm>
                <a:prstGeom prst="rect">
                  <a:avLst/>
                </a:prstGeom>
                <a:blipFill>
                  <a:blip r:embed="rId6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5" name="Rectangle 164">
                  <a:extLst>
                    <a:ext uri="{FF2B5EF4-FFF2-40B4-BE49-F238E27FC236}">
                      <a16:creationId xmlns:a16="http://schemas.microsoft.com/office/drawing/2014/main" id="{0936B779-EE2E-4B43-91AB-EFFEB5F55C92}"/>
                    </a:ext>
                  </a:extLst>
                </p:cNvPr>
                <p:cNvSpPr/>
                <p:nvPr/>
              </p:nvSpPr>
              <p:spPr>
                <a:xfrm>
                  <a:off x="5460288" y="3736362"/>
                  <a:ext cx="543803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b="0" i="1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  <m:r>
                          <a:rPr lang="de-DE" sz="1200" i="1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𝑝𝑖𝑑</m:t>
                        </m:r>
                      </m:oMath>
                    </m:oMathPara>
                  </a14:m>
                  <a:endParaRPr lang="de-DE" sz="1200" i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Cambria Math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65" name="Rectangle 164">
                  <a:extLst>
                    <a:ext uri="{FF2B5EF4-FFF2-40B4-BE49-F238E27FC236}">
                      <a16:creationId xmlns:a16="http://schemas.microsoft.com/office/drawing/2014/main" id="{0936B779-EE2E-4B43-91AB-EFFEB5F55C9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60288" y="3736362"/>
                  <a:ext cx="543803" cy="276999"/>
                </a:xfrm>
                <a:prstGeom prst="rect">
                  <a:avLst/>
                </a:prstGeom>
                <a:blipFill>
                  <a:blip r:embed="rId61"/>
                  <a:stretch>
                    <a:fillRect b="-4348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6" name="Rectangle 165">
                  <a:extLst>
                    <a:ext uri="{FF2B5EF4-FFF2-40B4-BE49-F238E27FC236}">
                      <a16:creationId xmlns:a16="http://schemas.microsoft.com/office/drawing/2014/main" id="{58D6A246-7E86-DE44-87F9-A519F2869E79}"/>
                    </a:ext>
                  </a:extLst>
                </p:cNvPr>
                <p:cNvSpPr/>
                <p:nvPr/>
              </p:nvSpPr>
              <p:spPr>
                <a:xfrm>
                  <a:off x="5324553" y="3540400"/>
                  <a:ext cx="719812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𝑁𝑎𝑡</m:t>
                        </m:r>
                        <m:d>
                          <m:dPr>
                            <m:ctrlPr>
                              <a:rPr lang="de-DE" sz="1200" i="1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200" i="1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</m:d>
                      </m:oMath>
                    </m:oMathPara>
                  </a14:m>
                  <a:endParaRPr lang="en-GB" sz="1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66" name="Rectangle 165">
                  <a:extLst>
                    <a:ext uri="{FF2B5EF4-FFF2-40B4-BE49-F238E27FC236}">
                      <a16:creationId xmlns:a16="http://schemas.microsoft.com/office/drawing/2014/main" id="{58D6A246-7E86-DE44-87F9-A519F2869E7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24553" y="3540400"/>
                  <a:ext cx="719812" cy="276999"/>
                </a:xfrm>
                <a:prstGeom prst="rect">
                  <a:avLst/>
                </a:prstGeom>
                <a:blipFill>
                  <a:blip r:embed="rId6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4" name="Rectangle 113">
                  <a:extLst>
                    <a:ext uri="{FF2B5EF4-FFF2-40B4-BE49-F238E27FC236}">
                      <a16:creationId xmlns:a16="http://schemas.microsoft.com/office/drawing/2014/main" id="{8FD36596-93A6-6041-A130-5DF349C689AD}"/>
                    </a:ext>
                  </a:extLst>
                </p:cNvPr>
                <p:cNvSpPr/>
                <p:nvPr/>
              </p:nvSpPr>
              <p:spPr>
                <a:xfrm>
                  <a:off x="5149236" y="4987923"/>
                  <a:ext cx="1101392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charset="0"/>
                          </a:rPr>
                          <m:t>𝑀𝑎𝑛</m:t>
                        </m:r>
                        <m:d>
                          <m:dPr>
                            <m:ctrlPr>
                              <a:rPr lang="de-DE" sz="1200" i="1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200" i="1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</m:d>
                      </m:oMath>
                    </m:oMathPara>
                  </a14:m>
                  <a:endParaRPr lang="de-DE" sz="1200" i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Cambria Math" panose="02040503050406030204" pitchFamily="18" charset="0"/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b="0" i="1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𝑁𝑎𝑡</m:t>
                        </m:r>
                        <m:d>
                          <m:dPr>
                            <m:ctrlPr>
                              <a:rPr lang="de-DE" sz="1200" b="0" i="1" smtClean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200" b="0" i="1" smtClean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</m:d>
                        <m:r>
                          <a:rPr lang="de-DE" sz="1200" b="0" i="1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sz="1200" i="1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𝐸𝑝𝑖𝑑</m:t>
                        </m:r>
                      </m:oMath>
                    </m:oMathPara>
                  </a14:m>
                  <a:endParaRPr lang="de-DE" sz="1200" i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Cambria Math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14" name="Rectangle 113">
                  <a:extLst>
                    <a:ext uri="{FF2B5EF4-FFF2-40B4-BE49-F238E27FC236}">
                      <a16:creationId xmlns:a16="http://schemas.microsoft.com/office/drawing/2014/main" id="{8FD36596-93A6-6041-A130-5DF349C689A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49236" y="4987923"/>
                  <a:ext cx="1101392" cy="461665"/>
                </a:xfrm>
                <a:prstGeom prst="rect">
                  <a:avLst/>
                </a:prstGeom>
                <a:blipFill>
                  <a:blip r:embed="rId63"/>
                  <a:stretch>
                    <a:fillRect b="-5405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5" name="Rectangle 114">
                  <a:extLst>
                    <a:ext uri="{FF2B5EF4-FFF2-40B4-BE49-F238E27FC236}">
                      <a16:creationId xmlns:a16="http://schemas.microsoft.com/office/drawing/2014/main" id="{83FFFF05-D319-AE48-A3A4-7B1D7E801C77}"/>
                    </a:ext>
                  </a:extLst>
                </p:cNvPr>
                <p:cNvSpPr/>
                <p:nvPr/>
              </p:nvSpPr>
              <p:spPr>
                <a:xfrm>
                  <a:off x="5199410" y="5616791"/>
                  <a:ext cx="1085746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charset="0"/>
                          </a:rPr>
                          <m:t>𝑀𝑎𝑛</m:t>
                        </m:r>
                        <m:d>
                          <m:dPr>
                            <m:ctrlPr>
                              <a:rPr lang="de-DE" sz="1200" i="1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200" i="1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</m:d>
                      </m:oMath>
                    </m:oMathPara>
                  </a14:m>
                  <a:endParaRPr lang="de-DE" sz="1200" i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Cambria Math" panose="02040503050406030204" pitchFamily="18" charset="0"/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b="0" i="1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𝑁𝑎𝑡</m:t>
                        </m:r>
                        <m:d>
                          <m:dPr>
                            <m:ctrlPr>
                              <a:rPr lang="de-DE" sz="1200" b="0" i="1" smtClean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200" b="0" i="1" smtClean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𝑑</m:t>
                            </m:r>
                          </m:e>
                        </m:d>
                        <m:r>
                          <a:rPr lang="de-DE" sz="1200" b="0" i="1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sz="1200" i="1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𝐸𝑝𝑖𝑑</m:t>
                        </m:r>
                      </m:oMath>
                    </m:oMathPara>
                  </a14:m>
                  <a:endParaRPr lang="de-DE" sz="1200" i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Cambria Math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15" name="Rectangle 114">
                  <a:extLst>
                    <a:ext uri="{FF2B5EF4-FFF2-40B4-BE49-F238E27FC236}">
                      <a16:creationId xmlns:a16="http://schemas.microsoft.com/office/drawing/2014/main" id="{83FFFF05-D319-AE48-A3A4-7B1D7E801C7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99410" y="5616791"/>
                  <a:ext cx="1085746" cy="461665"/>
                </a:xfrm>
                <a:prstGeom prst="rect">
                  <a:avLst/>
                </a:prstGeom>
                <a:blipFill>
                  <a:blip r:embed="rId64"/>
                  <a:stretch>
                    <a:fillRect b="-5405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3" name="Rectangle 132">
                  <a:extLst>
                    <a:ext uri="{FF2B5EF4-FFF2-40B4-BE49-F238E27FC236}">
                      <a16:creationId xmlns:a16="http://schemas.microsoft.com/office/drawing/2014/main" id="{9701B526-1D33-5F45-8FC2-F339E08DDF43}"/>
                    </a:ext>
                  </a:extLst>
                </p:cNvPr>
                <p:cNvSpPr/>
                <p:nvPr/>
              </p:nvSpPr>
              <p:spPr>
                <a:xfrm>
                  <a:off x="6736149" y="5640591"/>
                  <a:ext cx="722314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charset="0"/>
                          </a:rPr>
                          <m:t>𝑆𝑖𝑐𝑘</m:t>
                        </m:r>
                        <m:d>
                          <m:dPr>
                            <m:ctrlPr>
                              <a:rPr lang="de-DE" sz="1200" b="0" i="1" smtClean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200" b="0" i="1" smtClean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oMath>
                    </m:oMathPara>
                  </a14:m>
                  <a:endParaRPr lang="de-DE" sz="1200" b="0" i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Cambria Math" panose="02040503050406030204" pitchFamily="18" charset="0"/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charset="0"/>
                          </a:rPr>
                          <m:t>𝐸𝑝𝑖𝑑</m:t>
                        </m:r>
                      </m:oMath>
                    </m:oMathPara>
                  </a14:m>
                  <a:endParaRPr lang="en-GB" sz="1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33" name="Rectangle 132">
                  <a:extLst>
                    <a:ext uri="{FF2B5EF4-FFF2-40B4-BE49-F238E27FC236}">
                      <a16:creationId xmlns:a16="http://schemas.microsoft.com/office/drawing/2014/main" id="{9701B526-1D33-5F45-8FC2-F339E08DDF4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36149" y="5640591"/>
                  <a:ext cx="722314" cy="461665"/>
                </a:xfrm>
                <a:prstGeom prst="rect">
                  <a:avLst/>
                </a:prstGeom>
                <a:blipFill>
                  <a:blip r:embed="rId65"/>
                  <a:stretch>
                    <a:fillRect b="-5556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4" name="Rectangle 133">
                  <a:extLst>
                    <a:ext uri="{FF2B5EF4-FFF2-40B4-BE49-F238E27FC236}">
                      <a16:creationId xmlns:a16="http://schemas.microsoft.com/office/drawing/2014/main" id="{8EF6C071-53CF-C442-A3EC-FAE80E4B0416}"/>
                    </a:ext>
                  </a:extLst>
                </p:cNvPr>
                <p:cNvSpPr/>
                <p:nvPr/>
              </p:nvSpPr>
              <p:spPr>
                <a:xfrm>
                  <a:off x="8125473" y="5623744"/>
                  <a:ext cx="722314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charset="0"/>
                          </a:rPr>
                          <m:t>𝑆𝑖𝑐𝑘</m:t>
                        </m:r>
                        <m:d>
                          <m:dPr>
                            <m:ctrlPr>
                              <a:rPr lang="de-DE" sz="1200" b="0" i="1" smtClean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200" b="0" i="1" smtClean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oMath>
                    </m:oMathPara>
                  </a14:m>
                  <a:endParaRPr lang="de-DE" sz="1200" b="0" i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Cambria Math" panose="02040503050406030204" pitchFamily="18" charset="0"/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charset="0"/>
                          </a:rPr>
                          <m:t>𝐸𝑝𝑖𝑑</m:t>
                        </m:r>
                      </m:oMath>
                    </m:oMathPara>
                  </a14:m>
                  <a:endParaRPr lang="en-GB" sz="1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34" name="Rectangle 133">
                  <a:extLst>
                    <a:ext uri="{FF2B5EF4-FFF2-40B4-BE49-F238E27FC236}">
                      <a16:creationId xmlns:a16="http://schemas.microsoft.com/office/drawing/2014/main" id="{8EF6C071-53CF-C442-A3EC-FAE80E4B041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125473" y="5623744"/>
                  <a:ext cx="722314" cy="461665"/>
                </a:xfrm>
                <a:prstGeom prst="rect">
                  <a:avLst/>
                </a:prstGeom>
                <a:blipFill>
                  <a:blip r:embed="rId66"/>
                  <a:stretch>
                    <a:fillRect b="-2703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27" name="Group 226">
            <a:extLst>
              <a:ext uri="{FF2B5EF4-FFF2-40B4-BE49-F238E27FC236}">
                <a16:creationId xmlns:a16="http://schemas.microsoft.com/office/drawing/2014/main" id="{A22B11A9-0F2F-814C-BD98-27604C4C2C65}"/>
              </a:ext>
            </a:extLst>
          </p:cNvPr>
          <p:cNvGrpSpPr/>
          <p:nvPr/>
        </p:nvGrpSpPr>
        <p:grpSpPr>
          <a:xfrm>
            <a:off x="5014574" y="2857020"/>
            <a:ext cx="4017967" cy="3569253"/>
            <a:chOff x="5014574" y="2857020"/>
            <a:chExt cx="4017967" cy="356925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8" name="Rectangle 227">
                  <a:extLst>
                    <a:ext uri="{FF2B5EF4-FFF2-40B4-BE49-F238E27FC236}">
                      <a16:creationId xmlns:a16="http://schemas.microsoft.com/office/drawing/2014/main" id="{E2B321D2-4E1B-D046-A65E-D408369C82F2}"/>
                    </a:ext>
                  </a:extLst>
                </p:cNvPr>
                <p:cNvSpPr/>
                <p:nvPr/>
              </p:nvSpPr>
              <p:spPr>
                <a:xfrm>
                  <a:off x="7954093" y="6042981"/>
                  <a:ext cx="478080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228" name="Rectangle 227">
                  <a:extLst>
                    <a:ext uri="{FF2B5EF4-FFF2-40B4-BE49-F238E27FC236}">
                      <a16:creationId xmlns:a16="http://schemas.microsoft.com/office/drawing/2014/main" id="{E2B321D2-4E1B-D046-A65E-D408369C82F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954093" y="6042981"/>
                  <a:ext cx="478080" cy="369332"/>
                </a:xfrm>
                <a:prstGeom prst="rect">
                  <a:avLst/>
                </a:prstGeom>
                <a:blipFill>
                  <a:blip r:embed="rId67"/>
                  <a:stretch>
                    <a:fillRect b="-6667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29" name="Straight Connector 228">
              <a:extLst>
                <a:ext uri="{FF2B5EF4-FFF2-40B4-BE49-F238E27FC236}">
                  <a16:creationId xmlns:a16="http://schemas.microsoft.com/office/drawing/2014/main" id="{4E2E954B-C0A0-B44F-BC62-676CED7C7291}"/>
                </a:ext>
              </a:extLst>
            </p:cNvPr>
            <p:cNvCxnSpPr>
              <a:cxnSpLocks/>
              <a:endCxn id="249" idx="4"/>
            </p:cNvCxnSpPr>
            <p:nvPr/>
          </p:nvCxnSpPr>
          <p:spPr>
            <a:xfrm flipH="1" flipV="1">
              <a:off x="8193133" y="5719168"/>
              <a:ext cx="1282" cy="330630"/>
            </a:xfrm>
            <a:prstGeom prst="line">
              <a:avLst/>
            </a:prstGeom>
            <a:ln w="127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Straight Connector 229">
              <a:extLst>
                <a:ext uri="{FF2B5EF4-FFF2-40B4-BE49-F238E27FC236}">
                  <a16:creationId xmlns:a16="http://schemas.microsoft.com/office/drawing/2014/main" id="{EB0AF56D-E211-EE44-B640-6A154914CC66}"/>
                </a:ext>
              </a:extLst>
            </p:cNvPr>
            <p:cNvCxnSpPr>
              <a:cxnSpLocks/>
              <a:endCxn id="250" idx="4"/>
            </p:cNvCxnSpPr>
            <p:nvPr/>
          </p:nvCxnSpPr>
          <p:spPr>
            <a:xfrm flipV="1">
              <a:off x="7416411" y="5725407"/>
              <a:ext cx="1022" cy="333879"/>
            </a:xfrm>
            <a:prstGeom prst="line">
              <a:avLst/>
            </a:prstGeom>
            <a:ln w="127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1" name="Straight Connector 230">
              <a:extLst>
                <a:ext uri="{FF2B5EF4-FFF2-40B4-BE49-F238E27FC236}">
                  <a16:creationId xmlns:a16="http://schemas.microsoft.com/office/drawing/2014/main" id="{FC1EE605-C1EC-FB45-A85C-A131C1FA55E5}"/>
                </a:ext>
              </a:extLst>
            </p:cNvPr>
            <p:cNvCxnSpPr>
              <a:cxnSpLocks/>
              <a:stCxn id="250" idx="0"/>
              <a:endCxn id="272" idx="4"/>
            </p:cNvCxnSpPr>
            <p:nvPr/>
          </p:nvCxnSpPr>
          <p:spPr>
            <a:xfrm flipV="1">
              <a:off x="7417433" y="5286990"/>
              <a:ext cx="0" cy="366417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2" name="Straight Connector 231">
              <a:extLst>
                <a:ext uri="{FF2B5EF4-FFF2-40B4-BE49-F238E27FC236}">
                  <a16:creationId xmlns:a16="http://schemas.microsoft.com/office/drawing/2014/main" id="{979023B1-2FAC-2C47-A5B0-9702A4E472B5}"/>
                </a:ext>
              </a:extLst>
            </p:cNvPr>
            <p:cNvCxnSpPr>
              <a:cxnSpLocks/>
              <a:stCxn id="272" idx="0"/>
              <a:endCxn id="248" idx="4"/>
            </p:cNvCxnSpPr>
            <p:nvPr/>
          </p:nvCxnSpPr>
          <p:spPr>
            <a:xfrm flipV="1">
              <a:off x="7417433" y="4507334"/>
              <a:ext cx="313650" cy="304252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3" name="Straight Connector 232">
              <a:extLst>
                <a:ext uri="{FF2B5EF4-FFF2-40B4-BE49-F238E27FC236}">
                  <a16:creationId xmlns:a16="http://schemas.microsoft.com/office/drawing/2014/main" id="{CBE49018-C94D-5D42-8DB2-709F85AFB9AA}"/>
                </a:ext>
              </a:extLst>
            </p:cNvPr>
            <p:cNvCxnSpPr>
              <a:cxnSpLocks/>
              <a:stCxn id="270" idx="0"/>
              <a:endCxn id="251" idx="4"/>
            </p:cNvCxnSpPr>
            <p:nvPr/>
          </p:nvCxnSpPr>
          <p:spPr>
            <a:xfrm flipH="1" flipV="1">
              <a:off x="6920436" y="3107741"/>
              <a:ext cx="810647" cy="428649"/>
            </a:xfrm>
            <a:prstGeom prst="line">
              <a:avLst/>
            </a:prstGeom>
            <a:ln w="12700">
              <a:solidFill>
                <a:schemeClr val="tx1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4" name="Rectangle 233">
                  <a:extLst>
                    <a:ext uri="{FF2B5EF4-FFF2-40B4-BE49-F238E27FC236}">
                      <a16:creationId xmlns:a16="http://schemas.microsoft.com/office/drawing/2014/main" id="{34E54F77-A8C5-7641-8084-9E6F89CC573A}"/>
                    </a:ext>
                  </a:extLst>
                </p:cNvPr>
                <p:cNvSpPr/>
                <p:nvPr/>
              </p:nvSpPr>
              <p:spPr>
                <a:xfrm>
                  <a:off x="6464239" y="5436216"/>
                  <a:ext cx="1014380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charset="0"/>
                          </a:rPr>
                          <m:t>𝑇𝑟𝑒𝑎𝑡</m:t>
                        </m:r>
                        <m:d>
                          <m:dPr>
                            <m:ctrlPr>
                              <a:rPr lang="de-DE" sz="1200" b="0" i="1" smtClean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200" b="0" i="1" smtClean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de-DE" sz="1200" b="0" i="1" smtClean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sz="1200" b="0" i="1" smtClean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</m:d>
                      </m:oMath>
                    </m:oMathPara>
                  </a14:m>
                  <a:endParaRPr lang="en-GB" sz="1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234" name="Rectangle 233">
                  <a:extLst>
                    <a:ext uri="{FF2B5EF4-FFF2-40B4-BE49-F238E27FC236}">
                      <a16:creationId xmlns:a16="http://schemas.microsoft.com/office/drawing/2014/main" id="{34E54F77-A8C5-7641-8084-9E6F89CC573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464239" y="5436216"/>
                  <a:ext cx="1014380" cy="276999"/>
                </a:xfrm>
                <a:prstGeom prst="rect">
                  <a:avLst/>
                </a:prstGeom>
                <a:blipFill>
                  <a:blip r:embed="rId6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5" name="Rectangle 234">
                  <a:extLst>
                    <a:ext uri="{FF2B5EF4-FFF2-40B4-BE49-F238E27FC236}">
                      <a16:creationId xmlns:a16="http://schemas.microsoft.com/office/drawing/2014/main" id="{85240170-6EE1-1D4B-A72A-B1F5C3DE8E35}"/>
                    </a:ext>
                  </a:extLst>
                </p:cNvPr>
                <p:cNvSpPr/>
                <p:nvPr/>
              </p:nvSpPr>
              <p:spPr>
                <a:xfrm>
                  <a:off x="6394376" y="2857020"/>
                  <a:ext cx="545406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charset="0"/>
                          </a:rPr>
                          <m:t>𝐸𝑝𝑖𝑑</m:t>
                        </m:r>
                      </m:oMath>
                    </m:oMathPara>
                  </a14:m>
                  <a:endParaRPr lang="en-GB" sz="1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235" name="Rectangle 234">
                  <a:extLst>
                    <a:ext uri="{FF2B5EF4-FFF2-40B4-BE49-F238E27FC236}">
                      <a16:creationId xmlns:a16="http://schemas.microsoft.com/office/drawing/2014/main" id="{85240170-6EE1-1D4B-A72A-B1F5C3DE8E3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394376" y="2857020"/>
                  <a:ext cx="545406" cy="276999"/>
                </a:xfrm>
                <a:prstGeom prst="rect">
                  <a:avLst/>
                </a:prstGeom>
                <a:blipFill>
                  <a:blip r:embed="rId69"/>
                  <a:stretch>
                    <a:fillRect b="-4348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236" name="Group 235">
              <a:extLst>
                <a:ext uri="{FF2B5EF4-FFF2-40B4-BE49-F238E27FC236}">
                  <a16:creationId xmlns:a16="http://schemas.microsoft.com/office/drawing/2014/main" id="{AB57C408-4515-334C-B0C7-793198939000}"/>
                </a:ext>
              </a:extLst>
            </p:cNvPr>
            <p:cNvGrpSpPr/>
            <p:nvPr/>
          </p:nvGrpSpPr>
          <p:grpSpPr>
            <a:xfrm>
              <a:off x="7081599" y="4811586"/>
              <a:ext cx="681597" cy="475404"/>
              <a:chOff x="7063819" y="4683030"/>
              <a:chExt cx="681597" cy="475404"/>
            </a:xfrm>
          </p:grpSpPr>
          <p:sp>
            <p:nvSpPr>
              <p:cNvPr id="272" name="TextBox 271">
                <a:extLst>
                  <a:ext uri="{FF2B5EF4-FFF2-40B4-BE49-F238E27FC236}">
                    <a16:creationId xmlns:a16="http://schemas.microsoft.com/office/drawing/2014/main" id="{AC7CB54B-86C2-F44C-AFB4-7A892D93F622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7161951" y="4683030"/>
                <a:ext cx="475404" cy="475404"/>
              </a:xfrm>
              <a:prstGeom prst="ellipse">
                <a:avLst/>
              </a:prstGeom>
              <a:noFill/>
              <a:ln w="9525" cap="flat" cmpd="sng" algn="ctr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endParaRPr lang="en-GB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73" name="Rectangle 272">
                    <a:extLst>
                      <a:ext uri="{FF2B5EF4-FFF2-40B4-BE49-F238E27FC236}">
                        <a16:creationId xmlns:a16="http://schemas.microsoft.com/office/drawing/2014/main" id="{72FF304B-AF00-B140-BBDD-CA377A1E82F1}"/>
                      </a:ext>
                    </a:extLst>
                  </p:cNvPr>
                  <p:cNvSpPr/>
                  <p:nvPr/>
                </p:nvSpPr>
                <p:spPr>
                  <a:xfrm>
                    <a:off x="7063819" y="4791285"/>
                    <a:ext cx="681597" cy="276999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GB" sz="12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∀</m:t>
                          </m:r>
                          <m:r>
                            <a:rPr lang="de-DE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  <m:r>
                            <a:rPr lang="de-DE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:⊤</m:t>
                          </m:r>
                        </m:oMath>
                      </m:oMathPara>
                    </a14:m>
                    <a:endParaRPr lang="en-GB" sz="1200" dirty="0"/>
                  </a:p>
                </p:txBody>
              </p:sp>
            </mc:Choice>
            <mc:Fallback xmlns="">
              <p:sp>
                <p:nvSpPr>
                  <p:cNvPr id="78" name="Rectangle 77">
                    <a:extLst>
                      <a:ext uri="{FF2B5EF4-FFF2-40B4-BE49-F238E27FC236}">
                        <a16:creationId xmlns:a16="http://schemas.microsoft.com/office/drawing/2014/main" id="{0292624E-049E-3C48-970C-34ABE78CDFC8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063819" y="4791285"/>
                    <a:ext cx="681597" cy="276999"/>
                  </a:xfrm>
                  <a:prstGeom prst="rect">
                    <a:avLst/>
                  </a:prstGeom>
                  <a:blipFill>
                    <a:blip r:embed="rId70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cxnSp>
          <p:nvCxnSpPr>
            <p:cNvPr id="237" name="Straight Connector 236">
              <a:extLst>
                <a:ext uri="{FF2B5EF4-FFF2-40B4-BE49-F238E27FC236}">
                  <a16:creationId xmlns:a16="http://schemas.microsoft.com/office/drawing/2014/main" id="{183822AB-CAC5-9448-9C49-63D5838AB535}"/>
                </a:ext>
              </a:extLst>
            </p:cNvPr>
            <p:cNvCxnSpPr>
              <a:cxnSpLocks/>
              <a:stCxn id="249" idx="0"/>
              <a:endCxn id="248" idx="4"/>
            </p:cNvCxnSpPr>
            <p:nvPr/>
          </p:nvCxnSpPr>
          <p:spPr>
            <a:xfrm flipH="1" flipV="1">
              <a:off x="7731083" y="4507334"/>
              <a:ext cx="462050" cy="113983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8" name="Rectangle 237">
                  <a:extLst>
                    <a:ext uri="{FF2B5EF4-FFF2-40B4-BE49-F238E27FC236}">
                      <a16:creationId xmlns:a16="http://schemas.microsoft.com/office/drawing/2014/main" id="{CF5E125F-EB75-3E4E-8579-D3089CDB10E0}"/>
                    </a:ext>
                  </a:extLst>
                </p:cNvPr>
                <p:cNvSpPr/>
                <p:nvPr/>
              </p:nvSpPr>
              <p:spPr>
                <a:xfrm>
                  <a:off x="8135116" y="5442052"/>
                  <a:ext cx="897425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𝑇𝑟𝑎𝑣𝑒𝑙</m:t>
                        </m:r>
                        <m:d>
                          <m:dPr>
                            <m:ctrlPr>
                              <a:rPr lang="de-DE" sz="1200" b="0" i="1" smtClean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200" b="0" i="1" smtClean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oMath>
                    </m:oMathPara>
                  </a14:m>
                  <a:endParaRPr lang="en-GB" sz="1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238" name="Rectangle 237">
                  <a:extLst>
                    <a:ext uri="{FF2B5EF4-FFF2-40B4-BE49-F238E27FC236}">
                      <a16:creationId xmlns:a16="http://schemas.microsoft.com/office/drawing/2014/main" id="{CF5E125F-EB75-3E4E-8579-D3089CDB10E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135116" y="5442052"/>
                  <a:ext cx="897425" cy="276999"/>
                </a:xfrm>
                <a:prstGeom prst="rect">
                  <a:avLst/>
                </a:prstGeom>
                <a:blipFill>
                  <a:blip r:embed="rId7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9" name="Rectangle 238">
                  <a:extLst>
                    <a:ext uri="{FF2B5EF4-FFF2-40B4-BE49-F238E27FC236}">
                      <a16:creationId xmlns:a16="http://schemas.microsoft.com/office/drawing/2014/main" id="{AD12BCD4-F81C-804D-AB93-C637B9F22140}"/>
                    </a:ext>
                  </a:extLst>
                </p:cNvPr>
                <p:cNvSpPr/>
                <p:nvPr/>
              </p:nvSpPr>
              <p:spPr>
                <a:xfrm>
                  <a:off x="7659508" y="4093784"/>
                  <a:ext cx="724429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charset="0"/>
                          </a:rPr>
                          <m:t>𝑆𝑖𝑐𝑘</m:t>
                        </m:r>
                        <m:d>
                          <m:dPr>
                            <m:ctrlPr>
                              <a:rPr lang="de-DE" sz="1200" b="0" i="1" smtClean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200" b="0" i="1" smtClean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oMath>
                    </m:oMathPara>
                  </a14:m>
                  <a:endParaRPr lang="en-GB" sz="1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239" name="Rectangle 238">
                  <a:extLst>
                    <a:ext uri="{FF2B5EF4-FFF2-40B4-BE49-F238E27FC236}">
                      <a16:creationId xmlns:a16="http://schemas.microsoft.com/office/drawing/2014/main" id="{AD12BCD4-F81C-804D-AB93-C637B9F2214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59508" y="4093784"/>
                  <a:ext cx="724429" cy="276999"/>
                </a:xfrm>
                <a:prstGeom prst="rect">
                  <a:avLst/>
                </a:prstGeom>
                <a:blipFill>
                  <a:blip r:embed="rId7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0" name="Rectangle 239">
                  <a:extLst>
                    <a:ext uri="{FF2B5EF4-FFF2-40B4-BE49-F238E27FC236}">
                      <a16:creationId xmlns:a16="http://schemas.microsoft.com/office/drawing/2014/main" id="{4C8E94A8-2231-BB45-903E-65C0F7F7D832}"/>
                    </a:ext>
                  </a:extLst>
                </p:cNvPr>
                <p:cNvSpPr/>
                <p:nvPr/>
              </p:nvSpPr>
              <p:spPr>
                <a:xfrm>
                  <a:off x="7726450" y="4271946"/>
                  <a:ext cx="545406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charset="0"/>
                          </a:rPr>
                          <m:t>𝐸𝑝𝑖𝑑</m:t>
                        </m:r>
                      </m:oMath>
                    </m:oMathPara>
                  </a14:m>
                  <a:endParaRPr lang="en-GB" sz="1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240" name="Rectangle 239">
                  <a:extLst>
                    <a:ext uri="{FF2B5EF4-FFF2-40B4-BE49-F238E27FC236}">
                      <a16:creationId xmlns:a16="http://schemas.microsoft.com/office/drawing/2014/main" id="{4C8E94A8-2231-BB45-903E-65C0F7F7D83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26450" y="4271946"/>
                  <a:ext cx="545406" cy="276999"/>
                </a:xfrm>
                <a:prstGeom prst="rect">
                  <a:avLst/>
                </a:prstGeom>
                <a:blipFill>
                  <a:blip r:embed="rId52"/>
                  <a:stretch>
                    <a:fillRect b="-4545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1" name="Rectangle 240">
                  <a:extLst>
                    <a:ext uri="{FF2B5EF4-FFF2-40B4-BE49-F238E27FC236}">
                      <a16:creationId xmlns:a16="http://schemas.microsoft.com/office/drawing/2014/main" id="{34B9FBBC-02EF-CD4D-A845-B5320C580E2D}"/>
                    </a:ext>
                  </a:extLst>
                </p:cNvPr>
                <p:cNvSpPr/>
                <p:nvPr/>
              </p:nvSpPr>
              <p:spPr>
                <a:xfrm>
                  <a:off x="6546833" y="4980201"/>
                  <a:ext cx="722313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charset="0"/>
                          </a:rPr>
                          <m:t>𝑆𝑖𝑐𝑘</m:t>
                        </m:r>
                        <m:d>
                          <m:dPr>
                            <m:ctrlPr>
                              <a:rPr lang="de-DE" sz="1200" b="0" i="1" smtClean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200" b="0" i="1" smtClean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oMath>
                    </m:oMathPara>
                  </a14:m>
                  <a:endParaRPr lang="de-DE" sz="1200" b="0" i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Cambria Math" panose="02040503050406030204" pitchFamily="18" charset="0"/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charset="0"/>
                          </a:rPr>
                          <m:t>𝐸𝑝𝑖𝑑</m:t>
                        </m:r>
                      </m:oMath>
                    </m:oMathPara>
                  </a14:m>
                  <a:endParaRPr lang="en-GB" sz="1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241" name="Rectangle 240">
                  <a:extLst>
                    <a:ext uri="{FF2B5EF4-FFF2-40B4-BE49-F238E27FC236}">
                      <a16:creationId xmlns:a16="http://schemas.microsoft.com/office/drawing/2014/main" id="{34B9FBBC-02EF-CD4D-A845-B5320C580E2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46833" y="4980201"/>
                  <a:ext cx="722313" cy="461665"/>
                </a:xfrm>
                <a:prstGeom prst="rect">
                  <a:avLst/>
                </a:prstGeom>
                <a:blipFill>
                  <a:blip r:embed="rId73"/>
                  <a:stretch>
                    <a:fillRect b="-5405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2" name="Rectangle 241">
                  <a:extLst>
                    <a:ext uri="{FF2B5EF4-FFF2-40B4-BE49-F238E27FC236}">
                      <a16:creationId xmlns:a16="http://schemas.microsoft.com/office/drawing/2014/main" id="{D771222D-BC59-BE4E-A638-26B9DCFA0C4E}"/>
                    </a:ext>
                  </a:extLst>
                </p:cNvPr>
                <p:cNvSpPr/>
                <p:nvPr/>
              </p:nvSpPr>
              <p:spPr>
                <a:xfrm>
                  <a:off x="6866735" y="4802502"/>
                  <a:ext cx="316112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∅</m:t>
                        </m:r>
                      </m:oMath>
                    </m:oMathPara>
                  </a14:m>
                  <a:endParaRPr lang="en-GB" sz="1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242" name="Rectangle 241">
                  <a:extLst>
                    <a:ext uri="{FF2B5EF4-FFF2-40B4-BE49-F238E27FC236}">
                      <a16:creationId xmlns:a16="http://schemas.microsoft.com/office/drawing/2014/main" id="{D771222D-BC59-BE4E-A638-26B9DCFA0C4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66735" y="4802502"/>
                  <a:ext cx="316112" cy="276999"/>
                </a:xfrm>
                <a:prstGeom prst="rect">
                  <a:avLst/>
                </a:prstGeom>
                <a:blipFill>
                  <a:blip r:embed="rId7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43" name="Straight Connector 242">
              <a:extLst>
                <a:ext uri="{FF2B5EF4-FFF2-40B4-BE49-F238E27FC236}">
                  <a16:creationId xmlns:a16="http://schemas.microsoft.com/office/drawing/2014/main" id="{AB5AC029-B55C-1D4B-BE8E-9A6A0D148421}"/>
                </a:ext>
              </a:extLst>
            </p:cNvPr>
            <p:cNvCxnSpPr>
              <a:cxnSpLocks/>
              <a:stCxn id="248" idx="0"/>
              <a:endCxn id="270" idx="4"/>
            </p:cNvCxnSpPr>
            <p:nvPr/>
          </p:nvCxnSpPr>
          <p:spPr>
            <a:xfrm flipV="1">
              <a:off x="7731083" y="4011794"/>
              <a:ext cx="0" cy="423540"/>
            </a:xfrm>
            <a:prstGeom prst="line">
              <a:avLst/>
            </a:prstGeom>
            <a:ln w="12700">
              <a:solidFill>
                <a:schemeClr val="tx1"/>
              </a:solidFill>
              <a:head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44" name="Group 243">
              <a:extLst>
                <a:ext uri="{FF2B5EF4-FFF2-40B4-BE49-F238E27FC236}">
                  <a16:creationId xmlns:a16="http://schemas.microsoft.com/office/drawing/2014/main" id="{688F7432-A208-224F-9BF3-480E34F415CA}"/>
                </a:ext>
              </a:extLst>
            </p:cNvPr>
            <p:cNvGrpSpPr/>
            <p:nvPr/>
          </p:nvGrpSpPr>
          <p:grpSpPr>
            <a:xfrm>
              <a:off x="7422304" y="3536390"/>
              <a:ext cx="637161" cy="475404"/>
              <a:chOff x="7090874" y="4683030"/>
              <a:chExt cx="637161" cy="475404"/>
            </a:xfrm>
          </p:grpSpPr>
          <p:sp>
            <p:nvSpPr>
              <p:cNvPr id="270" name="TextBox 269">
                <a:extLst>
                  <a:ext uri="{FF2B5EF4-FFF2-40B4-BE49-F238E27FC236}">
                    <a16:creationId xmlns:a16="http://schemas.microsoft.com/office/drawing/2014/main" id="{314C75DA-4371-3A40-8A4C-4FEB5A22F4F4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7161951" y="4683030"/>
                <a:ext cx="475404" cy="475404"/>
              </a:xfrm>
              <a:prstGeom prst="ellipse">
                <a:avLst/>
              </a:prstGeom>
              <a:noFill/>
              <a:ln w="9525" cap="flat" cmpd="sng" algn="ctr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endParaRPr lang="en-GB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71" name="Rectangle 270">
                    <a:extLst>
                      <a:ext uri="{FF2B5EF4-FFF2-40B4-BE49-F238E27FC236}">
                        <a16:creationId xmlns:a16="http://schemas.microsoft.com/office/drawing/2014/main" id="{1CFE28EC-4921-F64F-B8D0-40E933D59D46}"/>
                      </a:ext>
                    </a:extLst>
                  </p:cNvPr>
                  <p:cNvSpPr/>
                  <p:nvPr/>
                </p:nvSpPr>
                <p:spPr>
                  <a:xfrm>
                    <a:off x="7090874" y="4791285"/>
                    <a:ext cx="637161" cy="276999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GB" sz="12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∀</m:t>
                          </m:r>
                          <m:r>
                            <a:rPr lang="de-DE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  <m:r>
                            <a:rPr lang="de-DE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:⊤</m:t>
                          </m:r>
                        </m:oMath>
                      </m:oMathPara>
                    </a14:m>
                    <a:endParaRPr lang="en-GB" sz="1200" dirty="0"/>
                  </a:p>
                </p:txBody>
              </p:sp>
            </mc:Choice>
            <mc:Fallback xmlns="">
              <p:sp>
                <p:nvSpPr>
                  <p:cNvPr id="105" name="Rectangle 104">
                    <a:extLst>
                      <a:ext uri="{FF2B5EF4-FFF2-40B4-BE49-F238E27FC236}">
                        <a16:creationId xmlns:a16="http://schemas.microsoft.com/office/drawing/2014/main" id="{7D4205FA-2540-644C-B3C6-A9285203F13E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090874" y="4791285"/>
                    <a:ext cx="637161" cy="276999"/>
                  </a:xfrm>
                  <a:prstGeom prst="rect">
                    <a:avLst/>
                  </a:prstGeom>
                  <a:blipFill>
                    <a:blip r:embed="rId75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5" name="Rectangle 244">
                  <a:extLst>
                    <a:ext uri="{FF2B5EF4-FFF2-40B4-BE49-F238E27FC236}">
                      <a16:creationId xmlns:a16="http://schemas.microsoft.com/office/drawing/2014/main" id="{EBB25625-F538-7543-B845-F7978D137C33}"/>
                    </a:ext>
                  </a:extLst>
                </p:cNvPr>
                <p:cNvSpPr/>
                <p:nvPr/>
              </p:nvSpPr>
              <p:spPr>
                <a:xfrm>
                  <a:off x="7922208" y="3691501"/>
                  <a:ext cx="545406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b="0" i="1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𝐸𝑝𝑖𝑑</m:t>
                        </m:r>
                      </m:oMath>
                    </m:oMathPara>
                  </a14:m>
                  <a:endParaRPr lang="en-GB" sz="1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245" name="Rectangle 244">
                  <a:extLst>
                    <a:ext uri="{FF2B5EF4-FFF2-40B4-BE49-F238E27FC236}">
                      <a16:creationId xmlns:a16="http://schemas.microsoft.com/office/drawing/2014/main" id="{EBB25625-F538-7543-B845-F7978D137C3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922208" y="3691501"/>
                  <a:ext cx="545406" cy="276999"/>
                </a:xfrm>
                <a:prstGeom prst="rect">
                  <a:avLst/>
                </a:prstGeom>
                <a:blipFill>
                  <a:blip r:embed="rId76"/>
                  <a:stretch>
                    <a:fillRect b="-4545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6" name="Rectangle 245">
                  <a:extLst>
                    <a:ext uri="{FF2B5EF4-FFF2-40B4-BE49-F238E27FC236}">
                      <a16:creationId xmlns:a16="http://schemas.microsoft.com/office/drawing/2014/main" id="{48B12A5A-4CEA-FA4C-A9C2-A7823D2E3A84}"/>
                    </a:ext>
                  </a:extLst>
                </p:cNvPr>
                <p:cNvSpPr/>
                <p:nvPr/>
              </p:nvSpPr>
              <p:spPr>
                <a:xfrm>
                  <a:off x="6555358" y="2985709"/>
                  <a:ext cx="316112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∅</m:t>
                        </m:r>
                      </m:oMath>
                    </m:oMathPara>
                  </a14:m>
                  <a:endParaRPr lang="en-GB" sz="1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246" name="Rectangle 245">
                  <a:extLst>
                    <a:ext uri="{FF2B5EF4-FFF2-40B4-BE49-F238E27FC236}">
                      <a16:creationId xmlns:a16="http://schemas.microsoft.com/office/drawing/2014/main" id="{48B12A5A-4CEA-FA4C-A9C2-A7823D2E3A8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55358" y="2985709"/>
                  <a:ext cx="316112" cy="276999"/>
                </a:xfrm>
                <a:prstGeom prst="rect">
                  <a:avLst/>
                </a:prstGeom>
                <a:blipFill>
                  <a:blip r:embed="rId7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7" name="Rectangle 246">
                  <a:extLst>
                    <a:ext uri="{FF2B5EF4-FFF2-40B4-BE49-F238E27FC236}">
                      <a16:creationId xmlns:a16="http://schemas.microsoft.com/office/drawing/2014/main" id="{CE70F796-79B6-E541-B227-1656BA2BF9F6}"/>
                    </a:ext>
                  </a:extLst>
                </p:cNvPr>
                <p:cNvSpPr/>
                <p:nvPr/>
              </p:nvSpPr>
              <p:spPr>
                <a:xfrm>
                  <a:off x="7938105" y="3516961"/>
                  <a:ext cx="316112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∅</m:t>
                        </m:r>
                      </m:oMath>
                    </m:oMathPara>
                  </a14:m>
                  <a:endParaRPr lang="en-GB" sz="1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247" name="Rectangle 246">
                  <a:extLst>
                    <a:ext uri="{FF2B5EF4-FFF2-40B4-BE49-F238E27FC236}">
                      <a16:creationId xmlns:a16="http://schemas.microsoft.com/office/drawing/2014/main" id="{CE70F796-79B6-E541-B227-1656BA2BF9F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938105" y="3516961"/>
                  <a:ext cx="316112" cy="276999"/>
                </a:xfrm>
                <a:prstGeom prst="rect">
                  <a:avLst/>
                </a:prstGeom>
                <a:blipFill>
                  <a:blip r:embed="rId5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48" name="Oval 247">
              <a:extLst>
                <a:ext uri="{FF2B5EF4-FFF2-40B4-BE49-F238E27FC236}">
                  <a16:creationId xmlns:a16="http://schemas.microsoft.com/office/drawing/2014/main" id="{DBAF0A5A-2011-344C-9593-719239D4962F}"/>
                </a:ext>
              </a:extLst>
            </p:cNvPr>
            <p:cNvSpPr/>
            <p:nvPr/>
          </p:nvSpPr>
          <p:spPr>
            <a:xfrm>
              <a:off x="7695083" y="4435334"/>
              <a:ext cx="72000" cy="720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49" name="Oval 248">
              <a:extLst>
                <a:ext uri="{FF2B5EF4-FFF2-40B4-BE49-F238E27FC236}">
                  <a16:creationId xmlns:a16="http://schemas.microsoft.com/office/drawing/2014/main" id="{14D54BE6-0EB1-C94C-BD6A-9B7FFBE5A0A8}"/>
                </a:ext>
              </a:extLst>
            </p:cNvPr>
            <p:cNvSpPr/>
            <p:nvPr/>
          </p:nvSpPr>
          <p:spPr>
            <a:xfrm>
              <a:off x="8157133" y="5647168"/>
              <a:ext cx="72000" cy="720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0" name="Oval 249">
              <a:extLst>
                <a:ext uri="{FF2B5EF4-FFF2-40B4-BE49-F238E27FC236}">
                  <a16:creationId xmlns:a16="http://schemas.microsoft.com/office/drawing/2014/main" id="{412BC431-846C-CB45-8CCB-9AB7002FA87A}"/>
                </a:ext>
              </a:extLst>
            </p:cNvPr>
            <p:cNvSpPr/>
            <p:nvPr/>
          </p:nvSpPr>
          <p:spPr>
            <a:xfrm>
              <a:off x="7381433" y="5653407"/>
              <a:ext cx="72000" cy="720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1" name="Oval 250">
              <a:extLst>
                <a:ext uri="{FF2B5EF4-FFF2-40B4-BE49-F238E27FC236}">
                  <a16:creationId xmlns:a16="http://schemas.microsoft.com/office/drawing/2014/main" id="{B5DFA827-EBEA-184A-948C-70B23D5E07AA}"/>
                </a:ext>
              </a:extLst>
            </p:cNvPr>
            <p:cNvSpPr/>
            <p:nvPr/>
          </p:nvSpPr>
          <p:spPr>
            <a:xfrm>
              <a:off x="6884436" y="3035741"/>
              <a:ext cx="72000" cy="720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2" name="Rectangle 251">
                  <a:extLst>
                    <a:ext uri="{FF2B5EF4-FFF2-40B4-BE49-F238E27FC236}">
                      <a16:creationId xmlns:a16="http://schemas.microsoft.com/office/drawing/2014/main" id="{0211EF66-6931-1446-8F06-54A96A41E571}"/>
                    </a:ext>
                  </a:extLst>
                </p:cNvPr>
                <p:cNvSpPr/>
                <p:nvPr/>
              </p:nvSpPr>
              <p:spPr>
                <a:xfrm>
                  <a:off x="6736149" y="5640591"/>
                  <a:ext cx="722314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charset="0"/>
                          </a:rPr>
                          <m:t>𝑆𝑖𝑐𝑘</m:t>
                        </m:r>
                        <m:d>
                          <m:dPr>
                            <m:ctrlPr>
                              <a:rPr lang="de-DE" sz="1200" b="0" i="1" smtClean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200" b="0" i="1" smtClean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oMath>
                    </m:oMathPara>
                  </a14:m>
                  <a:endParaRPr lang="de-DE" sz="1200" b="0" i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Cambria Math" panose="02040503050406030204" pitchFamily="18" charset="0"/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charset="0"/>
                          </a:rPr>
                          <m:t>𝐸𝑝𝑖𝑑</m:t>
                        </m:r>
                      </m:oMath>
                    </m:oMathPara>
                  </a14:m>
                  <a:endParaRPr lang="en-GB" sz="1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252" name="Rectangle 251">
                  <a:extLst>
                    <a:ext uri="{FF2B5EF4-FFF2-40B4-BE49-F238E27FC236}">
                      <a16:creationId xmlns:a16="http://schemas.microsoft.com/office/drawing/2014/main" id="{0211EF66-6931-1446-8F06-54A96A41E57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36149" y="5640591"/>
                  <a:ext cx="722314" cy="461665"/>
                </a:xfrm>
                <a:prstGeom prst="rect">
                  <a:avLst/>
                </a:prstGeom>
                <a:blipFill>
                  <a:blip r:embed="rId78"/>
                  <a:stretch>
                    <a:fillRect b="-5556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3" name="Rectangle 252">
                  <a:extLst>
                    <a:ext uri="{FF2B5EF4-FFF2-40B4-BE49-F238E27FC236}">
                      <a16:creationId xmlns:a16="http://schemas.microsoft.com/office/drawing/2014/main" id="{B589EBB7-63B8-4146-9B57-F1604E945A00}"/>
                    </a:ext>
                  </a:extLst>
                </p:cNvPr>
                <p:cNvSpPr/>
                <p:nvPr/>
              </p:nvSpPr>
              <p:spPr>
                <a:xfrm>
                  <a:off x="8125473" y="5623744"/>
                  <a:ext cx="722314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charset="0"/>
                          </a:rPr>
                          <m:t>𝑆𝑖𝑐𝑘</m:t>
                        </m:r>
                        <m:d>
                          <m:dPr>
                            <m:ctrlPr>
                              <a:rPr lang="de-DE" sz="1200" b="0" i="1" smtClean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200" b="0" i="1" smtClean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oMath>
                    </m:oMathPara>
                  </a14:m>
                  <a:endParaRPr lang="de-DE" sz="1200" b="0" i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Cambria Math" panose="02040503050406030204" pitchFamily="18" charset="0"/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charset="0"/>
                          </a:rPr>
                          <m:t>𝐸𝑝𝑖𝑑</m:t>
                        </m:r>
                      </m:oMath>
                    </m:oMathPara>
                  </a14:m>
                  <a:endParaRPr lang="en-GB" sz="1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253" name="Rectangle 252">
                  <a:extLst>
                    <a:ext uri="{FF2B5EF4-FFF2-40B4-BE49-F238E27FC236}">
                      <a16:creationId xmlns:a16="http://schemas.microsoft.com/office/drawing/2014/main" id="{B589EBB7-63B8-4146-9B57-F1604E945A0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125473" y="5623744"/>
                  <a:ext cx="722314" cy="461665"/>
                </a:xfrm>
                <a:prstGeom prst="rect">
                  <a:avLst/>
                </a:prstGeom>
                <a:blipFill>
                  <a:blip r:embed="rId79"/>
                  <a:stretch>
                    <a:fillRect b="-2703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4" name="Rectangle 253">
                  <a:extLst>
                    <a:ext uri="{FF2B5EF4-FFF2-40B4-BE49-F238E27FC236}">
                      <a16:creationId xmlns:a16="http://schemas.microsoft.com/office/drawing/2014/main" id="{0EAC0DAF-A92E-CD41-8C99-05AE56DF89E3}"/>
                    </a:ext>
                  </a:extLst>
                </p:cNvPr>
                <p:cNvSpPr/>
                <p:nvPr/>
              </p:nvSpPr>
              <p:spPr>
                <a:xfrm>
                  <a:off x="5266567" y="5613486"/>
                  <a:ext cx="1009828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200" i="1" smtClean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200" i="1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#</m:t>
                            </m:r>
                          </m:e>
                          <m:sub>
                            <m:r>
                              <a:rPr lang="de-DE" sz="1200" i="1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𝐷</m:t>
                            </m:r>
                          </m:sub>
                        </m:sSub>
                        <m:d>
                          <m:dPr>
                            <m:begChr m:val="["/>
                            <m:endChr m:val="]"/>
                            <m:ctrlPr>
                              <a:rPr lang="de-DE" sz="1200" i="1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200" i="1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𝑁𝑎𝑡</m:t>
                            </m:r>
                            <m:d>
                              <m:dPr>
                                <m:ctrlPr>
                                  <a:rPr lang="de-DE" sz="1200" i="1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sz="1200" i="1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𝐷</m:t>
                                </m:r>
                              </m:e>
                            </m:d>
                          </m:e>
                        </m:d>
                      </m:oMath>
                    </m:oMathPara>
                  </a14:m>
                  <a:endParaRPr lang="de-DE" sz="1200" i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Cambria Math" panose="02040503050406030204" pitchFamily="18" charset="0"/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𝐸𝑝𝑖𝑑</m:t>
                        </m:r>
                      </m:oMath>
                    </m:oMathPara>
                  </a14:m>
                  <a:endParaRPr lang="de-DE" sz="1200" i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Cambria Math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254" name="Rectangle 253">
                  <a:extLst>
                    <a:ext uri="{FF2B5EF4-FFF2-40B4-BE49-F238E27FC236}">
                      <a16:creationId xmlns:a16="http://schemas.microsoft.com/office/drawing/2014/main" id="{0EAC0DAF-A92E-CD41-8C99-05AE56DF89E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66567" y="5613486"/>
                  <a:ext cx="1009828" cy="461665"/>
                </a:xfrm>
                <a:prstGeom prst="rect">
                  <a:avLst/>
                </a:prstGeom>
                <a:blipFill>
                  <a:blip r:embed="rId80"/>
                  <a:stretch>
                    <a:fillRect b="-5405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5" name="Rectangle 254">
                  <a:extLst>
                    <a:ext uri="{FF2B5EF4-FFF2-40B4-BE49-F238E27FC236}">
                      <a16:creationId xmlns:a16="http://schemas.microsoft.com/office/drawing/2014/main" id="{7C313724-00E7-D44C-9769-7611E720A887}"/>
                    </a:ext>
                  </a:extLst>
                </p:cNvPr>
                <p:cNvSpPr/>
                <p:nvPr/>
              </p:nvSpPr>
              <p:spPr>
                <a:xfrm>
                  <a:off x="5990961" y="6052388"/>
                  <a:ext cx="440944" cy="373885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 smtClean="0">
                                <a:latin typeface="Cambria Math" panose="02040503050406030204" pitchFamily="18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255" name="Rectangle 254">
                  <a:extLst>
                    <a:ext uri="{FF2B5EF4-FFF2-40B4-BE49-F238E27FC236}">
                      <a16:creationId xmlns:a16="http://schemas.microsoft.com/office/drawing/2014/main" id="{7C313724-00E7-D44C-9769-7611E720A88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90961" y="6052388"/>
                  <a:ext cx="440944" cy="373885"/>
                </a:xfrm>
                <a:prstGeom prst="rect">
                  <a:avLst/>
                </a:prstGeom>
                <a:blipFill>
                  <a:blip r:embed="rId81"/>
                  <a:stretch>
                    <a:fillRect b="-3333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56" name="Straight Connector 255">
              <a:extLst>
                <a:ext uri="{FF2B5EF4-FFF2-40B4-BE49-F238E27FC236}">
                  <a16:creationId xmlns:a16="http://schemas.microsoft.com/office/drawing/2014/main" id="{F3ABB053-7617-2C44-894F-273E68C07AA3}"/>
                </a:ext>
              </a:extLst>
            </p:cNvPr>
            <p:cNvCxnSpPr>
              <a:cxnSpLocks/>
              <a:stCxn id="255" idx="0"/>
              <a:endCxn id="262" idx="4"/>
            </p:cNvCxnSpPr>
            <p:nvPr/>
          </p:nvCxnSpPr>
          <p:spPr>
            <a:xfrm flipV="1">
              <a:off x="6211433" y="5691541"/>
              <a:ext cx="0" cy="360847"/>
            </a:xfrm>
            <a:prstGeom prst="line">
              <a:avLst/>
            </a:prstGeom>
            <a:ln w="127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7" name="Straight Connector 256">
              <a:extLst>
                <a:ext uri="{FF2B5EF4-FFF2-40B4-BE49-F238E27FC236}">
                  <a16:creationId xmlns:a16="http://schemas.microsoft.com/office/drawing/2014/main" id="{7E1E061D-C757-5B4B-8418-9B807A6C8885}"/>
                </a:ext>
              </a:extLst>
            </p:cNvPr>
            <p:cNvCxnSpPr>
              <a:cxnSpLocks/>
              <a:stCxn id="262" idx="0"/>
              <a:endCxn id="268" idx="4"/>
            </p:cNvCxnSpPr>
            <p:nvPr/>
          </p:nvCxnSpPr>
          <p:spPr>
            <a:xfrm flipV="1">
              <a:off x="6211433" y="5301328"/>
              <a:ext cx="446" cy="318213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8" name="Straight Connector 257">
              <a:extLst>
                <a:ext uri="{FF2B5EF4-FFF2-40B4-BE49-F238E27FC236}">
                  <a16:creationId xmlns:a16="http://schemas.microsoft.com/office/drawing/2014/main" id="{DD4FE0FA-C347-F94C-9AF3-9E39658B4A2F}"/>
                </a:ext>
              </a:extLst>
            </p:cNvPr>
            <p:cNvCxnSpPr>
              <a:cxnSpLocks/>
              <a:stCxn id="268" idx="0"/>
              <a:endCxn id="261" idx="4"/>
            </p:cNvCxnSpPr>
            <p:nvPr/>
          </p:nvCxnSpPr>
          <p:spPr>
            <a:xfrm flipV="1">
              <a:off x="6211879" y="4501106"/>
              <a:ext cx="590" cy="324818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59" name="Group 258">
              <a:extLst>
                <a:ext uri="{FF2B5EF4-FFF2-40B4-BE49-F238E27FC236}">
                  <a16:creationId xmlns:a16="http://schemas.microsoft.com/office/drawing/2014/main" id="{B67D0757-DF3C-7947-87AC-CD936AFEFD1B}"/>
                </a:ext>
              </a:extLst>
            </p:cNvPr>
            <p:cNvGrpSpPr/>
            <p:nvPr/>
          </p:nvGrpSpPr>
          <p:grpSpPr>
            <a:xfrm>
              <a:off x="5923009" y="4825924"/>
              <a:ext cx="602729" cy="475404"/>
              <a:chOff x="7110783" y="4683030"/>
              <a:chExt cx="602729" cy="475404"/>
            </a:xfrm>
          </p:grpSpPr>
          <p:sp>
            <p:nvSpPr>
              <p:cNvPr id="268" name="TextBox 267">
                <a:extLst>
                  <a:ext uri="{FF2B5EF4-FFF2-40B4-BE49-F238E27FC236}">
                    <a16:creationId xmlns:a16="http://schemas.microsoft.com/office/drawing/2014/main" id="{977E5BCC-8FD6-904C-BE6E-C31BB18AB0AA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7161951" y="4683030"/>
                <a:ext cx="475404" cy="475404"/>
              </a:xfrm>
              <a:prstGeom prst="ellipse">
                <a:avLst/>
              </a:prstGeom>
              <a:noFill/>
              <a:ln w="9525" cap="flat" cmpd="sng" algn="ctr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endParaRPr lang="en-GB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69" name="Rectangle 268">
                    <a:extLst>
                      <a:ext uri="{FF2B5EF4-FFF2-40B4-BE49-F238E27FC236}">
                        <a16:creationId xmlns:a16="http://schemas.microsoft.com/office/drawing/2014/main" id="{01576464-7FC0-6F41-B3C0-9673D0F3B00A}"/>
                      </a:ext>
                    </a:extLst>
                  </p:cNvPr>
                  <p:cNvSpPr/>
                  <p:nvPr/>
                </p:nvSpPr>
                <p:spPr>
                  <a:xfrm>
                    <a:off x="7110783" y="4791285"/>
                    <a:ext cx="602729" cy="276999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GB" sz="12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∀</m:t>
                          </m:r>
                          <m:r>
                            <a:rPr lang="de-DE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𝑤</m:t>
                          </m:r>
                          <m:r>
                            <a:rPr lang="de-DE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:⊤</m:t>
                          </m:r>
                        </m:oMath>
                      </m:oMathPara>
                    </a14:m>
                    <a:endParaRPr lang="en-GB" sz="1200" dirty="0"/>
                  </a:p>
                </p:txBody>
              </p:sp>
            </mc:Choice>
            <mc:Fallback xmlns="">
              <p:sp>
                <p:nvSpPr>
                  <p:cNvPr id="108" name="Rectangle 107">
                    <a:extLst>
                      <a:ext uri="{FF2B5EF4-FFF2-40B4-BE49-F238E27FC236}">
                        <a16:creationId xmlns:a16="http://schemas.microsoft.com/office/drawing/2014/main" id="{88AF903B-573C-E344-84A3-9409949DEA0F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110783" y="4791285"/>
                    <a:ext cx="602729" cy="276999"/>
                  </a:xfrm>
                  <a:prstGeom prst="rect">
                    <a:avLst/>
                  </a:prstGeom>
                  <a:blipFill>
                    <a:blip r:embed="rId82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cxnSp>
          <p:nvCxnSpPr>
            <p:cNvPr id="260" name="Straight Connector 259">
              <a:extLst>
                <a:ext uri="{FF2B5EF4-FFF2-40B4-BE49-F238E27FC236}">
                  <a16:creationId xmlns:a16="http://schemas.microsoft.com/office/drawing/2014/main" id="{CEEBDC6E-025C-6845-BBB4-D9A9E79076FA}"/>
                </a:ext>
              </a:extLst>
            </p:cNvPr>
            <p:cNvCxnSpPr>
              <a:cxnSpLocks/>
              <a:stCxn id="261" idx="0"/>
              <a:endCxn id="251" idx="4"/>
            </p:cNvCxnSpPr>
            <p:nvPr/>
          </p:nvCxnSpPr>
          <p:spPr>
            <a:xfrm flipV="1">
              <a:off x="6212469" y="3107741"/>
              <a:ext cx="707967" cy="1321365"/>
            </a:xfrm>
            <a:prstGeom prst="line">
              <a:avLst/>
            </a:prstGeom>
            <a:ln w="12700">
              <a:solidFill>
                <a:schemeClr val="tx1"/>
              </a:solidFill>
              <a:head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1" name="Oval 260">
              <a:extLst>
                <a:ext uri="{FF2B5EF4-FFF2-40B4-BE49-F238E27FC236}">
                  <a16:creationId xmlns:a16="http://schemas.microsoft.com/office/drawing/2014/main" id="{15C14A90-4A47-BA4C-865D-547E470DF21E}"/>
                </a:ext>
              </a:extLst>
            </p:cNvPr>
            <p:cNvSpPr/>
            <p:nvPr/>
          </p:nvSpPr>
          <p:spPr>
            <a:xfrm>
              <a:off x="6176469" y="4429106"/>
              <a:ext cx="72000" cy="720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62" name="Oval 261">
              <a:extLst>
                <a:ext uri="{FF2B5EF4-FFF2-40B4-BE49-F238E27FC236}">
                  <a16:creationId xmlns:a16="http://schemas.microsoft.com/office/drawing/2014/main" id="{FD7F903A-0163-EA46-ABEF-0AFE5C60B47B}"/>
                </a:ext>
              </a:extLst>
            </p:cNvPr>
            <p:cNvSpPr/>
            <p:nvPr/>
          </p:nvSpPr>
          <p:spPr>
            <a:xfrm>
              <a:off x="6175433" y="5619541"/>
              <a:ext cx="72000" cy="720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3" name="Rectangle 262">
                  <a:extLst>
                    <a:ext uri="{FF2B5EF4-FFF2-40B4-BE49-F238E27FC236}">
                      <a16:creationId xmlns:a16="http://schemas.microsoft.com/office/drawing/2014/main" id="{710B00CE-3822-6948-9E11-3F41265A9A56}"/>
                    </a:ext>
                  </a:extLst>
                </p:cNvPr>
                <p:cNvSpPr/>
                <p:nvPr/>
              </p:nvSpPr>
              <p:spPr>
                <a:xfrm>
                  <a:off x="5494068" y="5404101"/>
                  <a:ext cx="773160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charset="0"/>
                          </a:rPr>
                          <m:t>𝑀𝑎𝑛</m:t>
                        </m:r>
                        <m:d>
                          <m:dPr>
                            <m:ctrlPr>
                              <a:rPr lang="de-DE" sz="1200" i="1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200" i="1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</m:d>
                      </m:oMath>
                    </m:oMathPara>
                  </a14:m>
                  <a:endParaRPr lang="en-GB" sz="1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263" name="Rectangle 262">
                  <a:extLst>
                    <a:ext uri="{FF2B5EF4-FFF2-40B4-BE49-F238E27FC236}">
                      <a16:creationId xmlns:a16="http://schemas.microsoft.com/office/drawing/2014/main" id="{710B00CE-3822-6948-9E11-3F41265A9A5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94068" y="5404101"/>
                  <a:ext cx="773160" cy="276999"/>
                </a:xfrm>
                <a:prstGeom prst="rect">
                  <a:avLst/>
                </a:prstGeom>
                <a:blipFill>
                  <a:blip r:embed="rId8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4" name="Rectangle 263">
                  <a:extLst>
                    <a:ext uri="{FF2B5EF4-FFF2-40B4-BE49-F238E27FC236}">
                      <a16:creationId xmlns:a16="http://schemas.microsoft.com/office/drawing/2014/main" id="{0F5D9E86-067A-4E41-8145-59216F507323}"/>
                    </a:ext>
                  </a:extLst>
                </p:cNvPr>
                <p:cNvSpPr/>
                <p:nvPr/>
              </p:nvSpPr>
              <p:spPr>
                <a:xfrm>
                  <a:off x="5014574" y="4956727"/>
                  <a:ext cx="1009828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200" b="0" i="1" smtClean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200" b="0" i="1" smtClean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#</m:t>
                            </m:r>
                          </m:e>
                          <m:sub>
                            <m:r>
                              <a:rPr lang="de-DE" sz="1200" b="0" i="1" smtClean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𝐷</m:t>
                            </m:r>
                          </m:sub>
                        </m:sSub>
                        <m:d>
                          <m:dPr>
                            <m:begChr m:val="["/>
                            <m:endChr m:val="]"/>
                            <m:ctrlPr>
                              <a:rPr lang="de-DE" sz="1200" b="0" i="1" smtClean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200" b="0" i="1" smtClean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𝑁𝑎𝑡</m:t>
                            </m:r>
                            <m:d>
                              <m:dPr>
                                <m:ctrlPr>
                                  <a:rPr lang="de-DE" sz="1200" b="0" i="1" smtClean="0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sz="1200" b="0" i="1" smtClean="0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𝐷</m:t>
                                </m:r>
                              </m:e>
                            </m:d>
                          </m:e>
                        </m:d>
                      </m:oMath>
                    </m:oMathPara>
                  </a14:m>
                  <a:endParaRPr lang="de-DE" sz="1200" b="0" i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Cambria Math" panose="02040503050406030204" pitchFamily="18" charset="0"/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𝐸𝑝𝑖𝑑</m:t>
                        </m:r>
                      </m:oMath>
                    </m:oMathPara>
                  </a14:m>
                  <a:endParaRPr lang="de-DE" sz="1200" i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Cambria Math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264" name="Rectangle 263">
                  <a:extLst>
                    <a:ext uri="{FF2B5EF4-FFF2-40B4-BE49-F238E27FC236}">
                      <a16:creationId xmlns:a16="http://schemas.microsoft.com/office/drawing/2014/main" id="{0F5D9E86-067A-4E41-8145-59216F50732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014574" y="4956727"/>
                  <a:ext cx="1009828" cy="461665"/>
                </a:xfrm>
                <a:prstGeom prst="rect">
                  <a:avLst/>
                </a:prstGeom>
                <a:blipFill>
                  <a:blip r:embed="rId84"/>
                  <a:stretch>
                    <a:fillRect b="-2632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5" name="Rectangle 264">
                  <a:extLst>
                    <a:ext uri="{FF2B5EF4-FFF2-40B4-BE49-F238E27FC236}">
                      <a16:creationId xmlns:a16="http://schemas.microsoft.com/office/drawing/2014/main" id="{B8F65A55-CEFB-374C-9AF7-80FDCC2713F9}"/>
                    </a:ext>
                  </a:extLst>
                </p:cNvPr>
                <p:cNvSpPr/>
                <p:nvPr/>
              </p:nvSpPr>
              <p:spPr>
                <a:xfrm>
                  <a:off x="5649136" y="4744545"/>
                  <a:ext cx="316112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∅</m:t>
                        </m:r>
                      </m:oMath>
                    </m:oMathPara>
                  </a14:m>
                  <a:endParaRPr lang="en-GB" sz="1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265" name="Rectangle 264">
                  <a:extLst>
                    <a:ext uri="{FF2B5EF4-FFF2-40B4-BE49-F238E27FC236}">
                      <a16:creationId xmlns:a16="http://schemas.microsoft.com/office/drawing/2014/main" id="{B8F65A55-CEFB-374C-9AF7-80FDCC2713F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49136" y="4744545"/>
                  <a:ext cx="316112" cy="276999"/>
                </a:xfrm>
                <a:prstGeom prst="rect">
                  <a:avLst/>
                </a:prstGeom>
                <a:blipFill>
                  <a:blip r:embed="rId8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6" name="Rectangle 265">
                  <a:extLst>
                    <a:ext uri="{FF2B5EF4-FFF2-40B4-BE49-F238E27FC236}">
                      <a16:creationId xmlns:a16="http://schemas.microsoft.com/office/drawing/2014/main" id="{F4839441-2463-3E43-85CA-870D7AC33E93}"/>
                    </a:ext>
                  </a:extLst>
                </p:cNvPr>
                <p:cNvSpPr/>
                <p:nvPr/>
              </p:nvSpPr>
              <p:spPr>
                <a:xfrm>
                  <a:off x="5719758" y="4385591"/>
                  <a:ext cx="543802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𝐸𝑝𝑖𝑑</m:t>
                        </m:r>
                      </m:oMath>
                    </m:oMathPara>
                  </a14:m>
                  <a:endParaRPr lang="de-DE" sz="1200" i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Cambria Math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266" name="Rectangle 265">
                  <a:extLst>
                    <a:ext uri="{FF2B5EF4-FFF2-40B4-BE49-F238E27FC236}">
                      <a16:creationId xmlns:a16="http://schemas.microsoft.com/office/drawing/2014/main" id="{F4839441-2463-3E43-85CA-870D7AC33E9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719758" y="4385591"/>
                  <a:ext cx="543802" cy="276999"/>
                </a:xfrm>
                <a:prstGeom prst="rect">
                  <a:avLst/>
                </a:prstGeom>
                <a:blipFill>
                  <a:blip r:embed="rId86"/>
                  <a:stretch>
                    <a:fillRect b="-4348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7" name="Rectangle 266">
                  <a:extLst>
                    <a:ext uri="{FF2B5EF4-FFF2-40B4-BE49-F238E27FC236}">
                      <a16:creationId xmlns:a16="http://schemas.microsoft.com/office/drawing/2014/main" id="{1143941C-918D-D24F-9761-78DD023F42F6}"/>
                    </a:ext>
                  </a:extLst>
                </p:cNvPr>
                <p:cNvSpPr/>
                <p:nvPr/>
              </p:nvSpPr>
              <p:spPr>
                <a:xfrm>
                  <a:off x="5271643" y="4189689"/>
                  <a:ext cx="1011431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200" i="1" smtClean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200" i="1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#</m:t>
                            </m:r>
                          </m:e>
                          <m:sub>
                            <m:r>
                              <a:rPr lang="de-DE" sz="1200" i="1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𝐷</m:t>
                            </m:r>
                          </m:sub>
                        </m:sSub>
                        <m:d>
                          <m:dPr>
                            <m:begChr m:val="["/>
                            <m:endChr m:val="]"/>
                            <m:ctrlPr>
                              <a:rPr lang="de-DE" sz="1200" i="1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200" i="1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𝑁𝑎𝑡</m:t>
                            </m:r>
                            <m:d>
                              <m:dPr>
                                <m:ctrlPr>
                                  <a:rPr lang="de-DE" sz="1200" i="1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sz="1200" i="1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𝐷</m:t>
                                </m:r>
                              </m:e>
                            </m:d>
                          </m:e>
                        </m:d>
                      </m:oMath>
                    </m:oMathPara>
                  </a14:m>
                  <a:endParaRPr lang="en-GB" sz="1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267" name="Rectangle 266">
                  <a:extLst>
                    <a:ext uri="{FF2B5EF4-FFF2-40B4-BE49-F238E27FC236}">
                      <a16:creationId xmlns:a16="http://schemas.microsoft.com/office/drawing/2014/main" id="{1143941C-918D-D24F-9761-78DD023F42F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71643" y="4189689"/>
                  <a:ext cx="1011431" cy="276999"/>
                </a:xfrm>
                <a:prstGeom prst="rect">
                  <a:avLst/>
                </a:prstGeom>
                <a:blipFill>
                  <a:blip r:embed="rId8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2722840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D6EDD7-AE32-214C-A176-99F4E18D0D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Lifted Width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4">
                <a:extLst>
                  <a:ext uri="{FF2B5EF4-FFF2-40B4-BE49-F238E27FC236}">
                    <a16:creationId xmlns:a16="http://schemas.microsoft.com/office/drawing/2014/main" id="{971E759C-4BFE-014F-8C0C-DE73214C997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28650" y="1158240"/>
                <a:ext cx="4520798" cy="5018723"/>
              </a:xfrm>
            </p:spPr>
            <p:txBody>
              <a:bodyPr>
                <a:normAutofit fontScale="92500" lnSpcReduction="10000"/>
              </a:bodyPr>
              <a:lstStyle/>
              <a:p>
                <a:r>
                  <a:rPr lang="en-GB" dirty="0"/>
                  <a:t>Lifted notion of tree width</a:t>
                </a:r>
              </a:p>
              <a:p>
                <a:pPr lvl="1"/>
                <a:r>
                  <a:rPr lang="en-GB" dirty="0"/>
                  <a:t>Bound worst-case parfactor size</a:t>
                </a:r>
              </a:p>
              <a:p>
                <a:r>
                  <a:rPr lang="en-GB" dirty="0"/>
                  <a:t>Given liftable, counted FO dtree </a:t>
                </a:r>
                <a14:m>
                  <m:oMath xmlns:m="http://schemas.openxmlformats.org/officeDocument/2006/math">
                    <m:r>
                      <a:rPr lang="en-GB" i="1" dirty="0" smtClean="0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endParaRPr lang="de-DE" dirty="0"/>
              </a:p>
              <a:p>
                <a:pPr lvl="1"/>
                <a:r>
                  <a:rPr lang="en-GB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Clusters</a:t>
                </a:r>
                <a:r>
                  <a:rPr lang="en-GB" dirty="0"/>
                  <a:t> for each node in </a:t>
                </a:r>
                <a14:m>
                  <m:oMath xmlns:m="http://schemas.openxmlformats.org/officeDocument/2006/math">
                    <m:r>
                      <a:rPr lang="en-GB" i="1" dirty="0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endParaRPr lang="en-GB" dirty="0"/>
              </a:p>
              <a:p>
                <a:r>
                  <a:rPr lang="en-GB" dirty="0"/>
                  <a:t>Lifted width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  <m:r>
                      <a:rPr lang="de-DE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𝑔</m:t>
                            </m:r>
                          </m:sub>
                        </m:s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#</m:t>
                            </m:r>
                          </m:sub>
                        </m:sSub>
                      </m:e>
                    </m:d>
                  </m:oMath>
                </a14:m>
                <a:endParaRPr lang="en-GB" dirty="0"/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𝑔</m:t>
                        </m:r>
                      </m:sub>
                    </m:sSub>
                  </m:oMath>
                </a14:m>
                <a:r>
                  <a:rPr lang="en-GB" dirty="0"/>
                  <a:t> largest </a:t>
                </a:r>
                <a:r>
                  <a:rPr lang="en-GB" dirty="0">
                    <a:solidFill>
                      <a:schemeClr val="accent1"/>
                    </a:solidFill>
                  </a:rPr>
                  <a:t>ground width</a:t>
                </a:r>
              </a:p>
              <a:p>
                <a:pPr lvl="2"/>
                <a:r>
                  <a:rPr lang="en-GB" dirty="0"/>
                  <a:t>Largest number of PRVs with representative constants in any cluster</a:t>
                </a:r>
              </a:p>
              <a:p>
                <a:pPr lvl="3"/>
                <a:r>
                  <a:rPr lang="de-DE" dirty="0"/>
                  <a:t>E.g.,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𝑔</m:t>
                        </m:r>
                      </m:sub>
                    </m:sSub>
                    <m:r>
                      <a:rPr lang="de-DE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de-DE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3</m:t>
                    </m:r>
                  </m:oMath>
                </a14:m>
                <a:endParaRPr lang="en-GB" dirty="0">
                  <a:solidFill>
                    <a:schemeClr val="accent1"/>
                  </a:solidFill>
                </a:endParaRP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#</m:t>
                        </m:r>
                      </m:sub>
                    </m:sSub>
                  </m:oMath>
                </a14:m>
                <a:r>
                  <a:rPr lang="en-GB" dirty="0"/>
                  <a:t> largest </a:t>
                </a:r>
                <a:r>
                  <a:rPr lang="en-GB" dirty="0">
                    <a:solidFill>
                      <a:srgbClr val="C00000"/>
                    </a:solidFill>
                  </a:rPr>
                  <a:t>counting width</a:t>
                </a:r>
                <a:endParaRPr lang="de-DE" dirty="0">
                  <a:solidFill>
                    <a:srgbClr val="C00000"/>
                  </a:solidFill>
                </a:endParaRPr>
              </a:p>
              <a:p>
                <a:pPr lvl="2"/>
                <a:r>
                  <a:rPr lang="en-GB" dirty="0"/>
                  <a:t>Largest number of CRVs in any cluster</a:t>
                </a:r>
              </a:p>
              <a:p>
                <a:pPr lvl="3"/>
                <a:r>
                  <a:rPr lang="de-DE" dirty="0"/>
                  <a:t>E.g.,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#</m:t>
                        </m:r>
                      </m:sub>
                    </m:sSub>
                    <m:r>
                      <a:rPr lang="de-DE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de-DE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endParaRPr lang="en-GB" dirty="0"/>
              </a:p>
              <a:p>
                <a:endParaRPr lang="en-GB" dirty="0"/>
              </a:p>
            </p:txBody>
          </p:sp>
        </mc:Choice>
        <mc:Fallback xmlns="">
          <p:sp>
            <p:nvSpPr>
              <p:cNvPr id="5" name="Content Placeholder 4">
                <a:extLst>
                  <a:ext uri="{FF2B5EF4-FFF2-40B4-BE49-F238E27FC236}">
                    <a16:creationId xmlns:a16="http://schemas.microsoft.com/office/drawing/2014/main" id="{971E759C-4BFE-014F-8C0C-DE73214C997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8650" y="1158240"/>
                <a:ext cx="4520798" cy="5018723"/>
              </a:xfrm>
              <a:blipFill>
                <a:blip r:embed="rId2"/>
                <a:stretch>
                  <a:fillRect l="-2247" t="-2273" r="-56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9D0592-3D4B-B84C-9D1F-1AEA4B35F4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124</a:t>
            </a:fld>
            <a:endParaRPr lang="en-GB" dirty="0"/>
          </a:p>
        </p:txBody>
      </p:sp>
      <p:grpSp>
        <p:nvGrpSpPr>
          <p:cNvPr id="171" name="Group 170">
            <a:extLst>
              <a:ext uri="{FF2B5EF4-FFF2-40B4-BE49-F238E27FC236}">
                <a16:creationId xmlns:a16="http://schemas.microsoft.com/office/drawing/2014/main" id="{74E88824-3A93-4B4E-BC9C-16FF623E2F58}"/>
              </a:ext>
            </a:extLst>
          </p:cNvPr>
          <p:cNvGrpSpPr/>
          <p:nvPr/>
        </p:nvGrpSpPr>
        <p:grpSpPr>
          <a:xfrm>
            <a:off x="5086142" y="1227132"/>
            <a:ext cx="3741734" cy="1556684"/>
            <a:chOff x="4691174" y="2837828"/>
            <a:chExt cx="4452825" cy="186722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2" name="TextBox 171">
                  <a:extLst>
                    <a:ext uri="{FF2B5EF4-FFF2-40B4-BE49-F238E27FC236}">
                      <a16:creationId xmlns:a16="http://schemas.microsoft.com/office/drawing/2014/main" id="{6B1906CB-893E-9E4C-8DCF-CB7CBDA7905F}"/>
                    </a:ext>
                  </a:extLst>
                </p:cNvPr>
                <p:cNvSpPr txBox="1"/>
                <p:nvPr/>
              </p:nvSpPr>
              <p:spPr>
                <a:xfrm>
                  <a:off x="6461825" y="3343955"/>
                  <a:ext cx="648000" cy="334148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en-GB" sz="14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𝐸𝑝𝑖𝑑</m:t>
                        </m:r>
                      </m:oMath>
                    </m:oMathPara>
                  </a14:m>
                  <a:endParaRPr lang="en-GB" sz="14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72" name="TextBox 171">
                  <a:extLst>
                    <a:ext uri="{FF2B5EF4-FFF2-40B4-BE49-F238E27FC236}">
                      <a16:creationId xmlns:a16="http://schemas.microsoft.com/office/drawing/2014/main" id="{6B1906CB-893E-9E4C-8DCF-CB7CBDA7905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461825" y="3343955"/>
                  <a:ext cx="648000" cy="334148"/>
                </a:xfrm>
                <a:prstGeom prst="ellipse">
                  <a:avLst/>
                </a:prstGeom>
                <a:blipFill>
                  <a:blip r:embed="rId29"/>
                  <a:stretch>
                    <a:fillRect b="-12500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3" name="TextBox 172">
                  <a:extLst>
                    <a:ext uri="{FF2B5EF4-FFF2-40B4-BE49-F238E27FC236}">
                      <a16:creationId xmlns:a16="http://schemas.microsoft.com/office/drawing/2014/main" id="{967FC1AA-01F6-CE40-B020-9E3D6D3BAC36}"/>
                    </a:ext>
                  </a:extLst>
                </p:cNvPr>
                <p:cNvSpPr txBox="1"/>
                <p:nvPr/>
              </p:nvSpPr>
              <p:spPr>
                <a:xfrm>
                  <a:off x="5388625" y="2837828"/>
                  <a:ext cx="985062" cy="334148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sz="1400" b="0" i="1" smtClean="0">
                            <a:latin typeface="Cambria Math" charset="0"/>
                          </a:rPr>
                          <m:t>𝑁𝑎𝑡</m:t>
                        </m:r>
                        <m:r>
                          <a:rPr lang="en-GB" sz="1400" b="0" i="1" smtClean="0">
                            <a:latin typeface="Cambria Math" charset="0"/>
                          </a:rPr>
                          <m:t>(</m:t>
                        </m:r>
                        <m:r>
                          <a:rPr lang="en-GB" sz="1400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  <m:r>
                          <a:rPr lang="en-GB" sz="1400" b="0" i="1" smtClean="0">
                            <a:latin typeface="Cambria Math" charset="0"/>
                          </a:rPr>
                          <m:t>)</m:t>
                        </m:r>
                      </m:oMath>
                    </m:oMathPara>
                  </a14:m>
                  <a:endParaRPr lang="en-GB" sz="1400" dirty="0"/>
                </a:p>
              </p:txBody>
            </p:sp>
          </mc:Choice>
          <mc:Fallback xmlns="">
            <p:sp>
              <p:nvSpPr>
                <p:cNvPr id="173" name="TextBox 172">
                  <a:extLst>
                    <a:ext uri="{FF2B5EF4-FFF2-40B4-BE49-F238E27FC236}">
                      <a16:creationId xmlns:a16="http://schemas.microsoft.com/office/drawing/2014/main" id="{967FC1AA-01F6-CE40-B020-9E3D6D3BAC3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88625" y="2837828"/>
                  <a:ext cx="985062" cy="334148"/>
                </a:xfrm>
                <a:prstGeom prst="ellipse">
                  <a:avLst/>
                </a:prstGeom>
                <a:blipFill>
                  <a:blip r:embed="rId30"/>
                  <a:stretch>
                    <a:fillRect b="-8333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4" name="TextBox 173">
                  <a:extLst>
                    <a:ext uri="{FF2B5EF4-FFF2-40B4-BE49-F238E27FC236}">
                      <a16:creationId xmlns:a16="http://schemas.microsoft.com/office/drawing/2014/main" id="{3DB72E4A-FD9E-4342-8E73-FF3FE3F991A2}"/>
                    </a:ext>
                  </a:extLst>
                </p:cNvPr>
                <p:cNvSpPr txBox="1"/>
                <p:nvPr/>
              </p:nvSpPr>
              <p:spPr>
                <a:xfrm>
                  <a:off x="7214462" y="2840861"/>
                  <a:ext cx="1144125" cy="334148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sz="1400" b="0" i="1" smtClean="0">
                            <a:latin typeface="Cambria Math" charset="0"/>
                          </a:rPr>
                          <m:t>𝑀𝑎𝑛</m:t>
                        </m:r>
                        <m:r>
                          <a:rPr lang="en-GB" sz="1400" b="0" i="1" smtClean="0">
                            <a:latin typeface="Cambria Math" charset="0"/>
                          </a:rPr>
                          <m:t>(</m:t>
                        </m:r>
                        <m:r>
                          <a:rPr lang="en-GB" sz="1400" b="0" i="1" smtClean="0">
                            <a:latin typeface="Cambria Math" panose="02040503050406030204" pitchFamily="18" charset="0"/>
                          </a:rPr>
                          <m:t>𝑊</m:t>
                        </m:r>
                        <m:r>
                          <a:rPr lang="en-GB" sz="1400" b="0" i="1" smtClean="0">
                            <a:latin typeface="Cambria Math" charset="0"/>
                          </a:rPr>
                          <m:t>)</m:t>
                        </m:r>
                      </m:oMath>
                    </m:oMathPara>
                  </a14:m>
                  <a:endParaRPr lang="en-GB" sz="1400" dirty="0"/>
                </a:p>
              </p:txBody>
            </p:sp>
          </mc:Choice>
          <mc:Fallback xmlns="">
            <p:sp>
              <p:nvSpPr>
                <p:cNvPr id="174" name="TextBox 173">
                  <a:extLst>
                    <a:ext uri="{FF2B5EF4-FFF2-40B4-BE49-F238E27FC236}">
                      <a16:creationId xmlns:a16="http://schemas.microsoft.com/office/drawing/2014/main" id="{3DB72E4A-FD9E-4342-8E73-FF3FE3F991A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14462" y="2840861"/>
                  <a:ext cx="1144125" cy="334148"/>
                </a:xfrm>
                <a:prstGeom prst="ellipse">
                  <a:avLst/>
                </a:prstGeom>
                <a:blipFill>
                  <a:blip r:embed="rId31"/>
                  <a:stretch>
                    <a:fillRect b="-8333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5" name="TextBox 174">
                  <a:extLst>
                    <a:ext uri="{FF2B5EF4-FFF2-40B4-BE49-F238E27FC236}">
                      <a16:creationId xmlns:a16="http://schemas.microsoft.com/office/drawing/2014/main" id="{01278DFB-FF3C-8849-B66A-4CCEC0F61498}"/>
                    </a:ext>
                  </a:extLst>
                </p:cNvPr>
                <p:cNvSpPr txBox="1"/>
                <p:nvPr/>
              </p:nvSpPr>
              <p:spPr>
                <a:xfrm>
                  <a:off x="4691174" y="3883244"/>
                  <a:ext cx="1383249" cy="334148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sz="1400" b="0" i="1" smtClean="0">
                            <a:latin typeface="Cambria Math" charset="0"/>
                          </a:rPr>
                          <m:t>𝑇𝑟𝑎𝑣𝑒𝑙</m:t>
                        </m:r>
                        <m:r>
                          <a:rPr lang="en-GB" sz="1400" b="0" i="1" smtClean="0">
                            <a:latin typeface="Cambria Math" charset="0"/>
                          </a:rPr>
                          <m:t>(</m:t>
                        </m:r>
                        <m:r>
                          <a:rPr lang="en-GB" sz="1400" b="0" i="1" smtClean="0">
                            <a:latin typeface="Cambria Math" charset="0"/>
                          </a:rPr>
                          <m:t>𝑋</m:t>
                        </m:r>
                        <m:r>
                          <a:rPr lang="en-GB" sz="1400" b="0" i="1" smtClean="0">
                            <a:latin typeface="Cambria Math" charset="0"/>
                          </a:rPr>
                          <m:t>)</m:t>
                        </m:r>
                      </m:oMath>
                    </m:oMathPara>
                  </a14:m>
                  <a:endParaRPr lang="en-GB" sz="1400" dirty="0"/>
                </a:p>
              </p:txBody>
            </p:sp>
          </mc:Choice>
          <mc:Fallback xmlns="">
            <p:sp>
              <p:nvSpPr>
                <p:cNvPr id="175" name="TextBox 174">
                  <a:extLst>
                    <a:ext uri="{FF2B5EF4-FFF2-40B4-BE49-F238E27FC236}">
                      <a16:creationId xmlns:a16="http://schemas.microsoft.com/office/drawing/2014/main" id="{01278DFB-FF3C-8849-B66A-4CCEC0F6149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91174" y="3883244"/>
                  <a:ext cx="1383249" cy="334148"/>
                </a:xfrm>
                <a:prstGeom prst="ellipse">
                  <a:avLst/>
                </a:prstGeom>
                <a:blipFill>
                  <a:blip r:embed="rId32"/>
                  <a:stretch>
                    <a:fillRect b="-12500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6" name="TextBox 175">
                  <a:extLst>
                    <a:ext uri="{FF2B5EF4-FFF2-40B4-BE49-F238E27FC236}">
                      <a16:creationId xmlns:a16="http://schemas.microsoft.com/office/drawing/2014/main" id="{C87C1487-E205-7846-81C7-9DC7984A1D70}"/>
                    </a:ext>
                  </a:extLst>
                </p:cNvPr>
                <p:cNvSpPr txBox="1"/>
                <p:nvPr/>
              </p:nvSpPr>
              <p:spPr>
                <a:xfrm>
                  <a:off x="6250457" y="4370900"/>
                  <a:ext cx="1120628" cy="334148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sz="14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𝑆𝑖𝑐𝑘</m:t>
                        </m:r>
                        <m:r>
                          <a:rPr lang="en-GB" sz="14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(</m:t>
                        </m:r>
                        <m:r>
                          <a:rPr lang="en-GB" sz="14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𝑋</m:t>
                        </m:r>
                        <m:r>
                          <a:rPr lang="en-GB" sz="14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)</m:t>
                        </m:r>
                      </m:oMath>
                    </m:oMathPara>
                  </a14:m>
                  <a:endParaRPr lang="en-GB" sz="14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76" name="TextBox 175">
                  <a:extLst>
                    <a:ext uri="{FF2B5EF4-FFF2-40B4-BE49-F238E27FC236}">
                      <a16:creationId xmlns:a16="http://schemas.microsoft.com/office/drawing/2014/main" id="{C87C1487-E205-7846-81C7-9DC7984A1D7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250457" y="4370900"/>
                  <a:ext cx="1120628" cy="334148"/>
                </a:xfrm>
                <a:prstGeom prst="ellipse">
                  <a:avLst/>
                </a:prstGeom>
                <a:blipFill>
                  <a:blip r:embed="rId33"/>
                  <a:stretch>
                    <a:fillRect b="-12500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7" name="TextBox 176">
                  <a:extLst>
                    <a:ext uri="{FF2B5EF4-FFF2-40B4-BE49-F238E27FC236}">
                      <a16:creationId xmlns:a16="http://schemas.microsoft.com/office/drawing/2014/main" id="{27FFD3F3-3EEE-9A4C-BABF-1638308BD1AF}"/>
                    </a:ext>
                  </a:extLst>
                </p:cNvPr>
                <p:cNvSpPr txBox="1"/>
                <p:nvPr/>
              </p:nvSpPr>
              <p:spPr>
                <a:xfrm>
                  <a:off x="7511218" y="3878496"/>
                  <a:ext cx="1632781" cy="334148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sz="14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𝑇𝑟𝑒𝑎𝑡</m:t>
                        </m:r>
                        <m:r>
                          <a:rPr lang="en-GB" sz="14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(</m:t>
                        </m:r>
                        <m:r>
                          <a:rPr lang="en-GB" sz="14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𝑋</m:t>
                        </m:r>
                        <m:r>
                          <a:rPr lang="en-GB" sz="14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,</m:t>
                        </m:r>
                        <m:r>
                          <a:rPr lang="en-GB" sz="1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𝑀</m:t>
                        </m:r>
                        <m:r>
                          <a:rPr lang="en-GB" sz="14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)</m:t>
                        </m:r>
                      </m:oMath>
                    </m:oMathPara>
                  </a14:m>
                  <a:endParaRPr lang="en-GB" sz="14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77" name="TextBox 176">
                  <a:extLst>
                    <a:ext uri="{FF2B5EF4-FFF2-40B4-BE49-F238E27FC236}">
                      <a16:creationId xmlns:a16="http://schemas.microsoft.com/office/drawing/2014/main" id="{27FFD3F3-3EEE-9A4C-BABF-1638308BD1A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511218" y="3878496"/>
                  <a:ext cx="1632781" cy="334148"/>
                </a:xfrm>
                <a:prstGeom prst="ellipse">
                  <a:avLst/>
                </a:prstGeom>
                <a:blipFill>
                  <a:blip r:embed="rId34"/>
                  <a:stretch>
                    <a:fillRect b="-12500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78" name="Straight Connector 177">
              <a:extLst>
                <a:ext uri="{FF2B5EF4-FFF2-40B4-BE49-F238E27FC236}">
                  <a16:creationId xmlns:a16="http://schemas.microsoft.com/office/drawing/2014/main" id="{FF9FB014-BFFA-E144-B2F7-FCF92824C0E1}"/>
                </a:ext>
              </a:extLst>
            </p:cNvPr>
            <p:cNvCxnSpPr>
              <a:stCxn id="173" idx="6"/>
              <a:endCxn id="199" idx="1"/>
            </p:cNvCxnSpPr>
            <p:nvPr/>
          </p:nvCxnSpPr>
          <p:spPr>
            <a:xfrm>
              <a:off x="6373687" y="3004902"/>
              <a:ext cx="342369" cy="441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9" name="Straight Connector 178">
              <a:extLst>
                <a:ext uri="{FF2B5EF4-FFF2-40B4-BE49-F238E27FC236}">
                  <a16:creationId xmlns:a16="http://schemas.microsoft.com/office/drawing/2014/main" id="{B3744D06-84D8-104F-85D1-2E64CF2F033A}"/>
                </a:ext>
              </a:extLst>
            </p:cNvPr>
            <p:cNvCxnSpPr>
              <a:cxnSpLocks/>
              <a:stCxn id="174" idx="2"/>
              <a:endCxn id="199" idx="3"/>
            </p:cNvCxnSpPr>
            <p:nvPr/>
          </p:nvCxnSpPr>
          <p:spPr>
            <a:xfrm flipH="1">
              <a:off x="6860056" y="3007935"/>
              <a:ext cx="354406" cy="138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0" name="Straight Connector 179">
              <a:extLst>
                <a:ext uri="{FF2B5EF4-FFF2-40B4-BE49-F238E27FC236}">
                  <a16:creationId xmlns:a16="http://schemas.microsoft.com/office/drawing/2014/main" id="{421A52F7-58DA-5D44-89BA-9CAB08ADBA04}"/>
                </a:ext>
              </a:extLst>
            </p:cNvPr>
            <p:cNvCxnSpPr>
              <a:cxnSpLocks/>
              <a:stCxn id="175" idx="6"/>
              <a:endCxn id="195" idx="1"/>
            </p:cNvCxnSpPr>
            <p:nvPr/>
          </p:nvCxnSpPr>
          <p:spPr>
            <a:xfrm>
              <a:off x="6074423" y="4050318"/>
              <a:ext cx="352313" cy="331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Straight Connector 180">
              <a:extLst>
                <a:ext uri="{FF2B5EF4-FFF2-40B4-BE49-F238E27FC236}">
                  <a16:creationId xmlns:a16="http://schemas.microsoft.com/office/drawing/2014/main" id="{392A296C-7FAD-A149-B487-3D3F28C0A0D9}"/>
                </a:ext>
              </a:extLst>
            </p:cNvPr>
            <p:cNvCxnSpPr>
              <a:cxnSpLocks/>
              <a:stCxn id="195" idx="0"/>
              <a:endCxn id="172" idx="4"/>
            </p:cNvCxnSpPr>
            <p:nvPr/>
          </p:nvCxnSpPr>
          <p:spPr>
            <a:xfrm flipV="1">
              <a:off x="6498736" y="3678102"/>
              <a:ext cx="287089" cy="30352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Straight Connector 181">
              <a:extLst>
                <a:ext uri="{FF2B5EF4-FFF2-40B4-BE49-F238E27FC236}">
                  <a16:creationId xmlns:a16="http://schemas.microsoft.com/office/drawing/2014/main" id="{043DF144-577A-0D46-A348-FAFB84640B5E}"/>
                </a:ext>
              </a:extLst>
            </p:cNvPr>
            <p:cNvCxnSpPr>
              <a:cxnSpLocks/>
              <a:stCxn id="172" idx="4"/>
              <a:endCxn id="191" idx="0"/>
            </p:cNvCxnSpPr>
            <p:nvPr/>
          </p:nvCxnSpPr>
          <p:spPr>
            <a:xfrm>
              <a:off x="6785825" y="3678102"/>
              <a:ext cx="308080" cy="29767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Straight Connector 182">
              <a:extLst>
                <a:ext uri="{FF2B5EF4-FFF2-40B4-BE49-F238E27FC236}">
                  <a16:creationId xmlns:a16="http://schemas.microsoft.com/office/drawing/2014/main" id="{DC44BF7D-5D3A-D340-A70D-C063964467E2}"/>
                </a:ext>
              </a:extLst>
            </p:cNvPr>
            <p:cNvCxnSpPr>
              <a:cxnSpLocks/>
              <a:stCxn id="177" idx="2"/>
              <a:endCxn id="191" idx="3"/>
            </p:cNvCxnSpPr>
            <p:nvPr/>
          </p:nvCxnSpPr>
          <p:spPr>
            <a:xfrm flipH="1">
              <a:off x="7165906" y="4045570"/>
              <a:ext cx="345312" cy="220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Straight Connector 183">
              <a:extLst>
                <a:ext uri="{FF2B5EF4-FFF2-40B4-BE49-F238E27FC236}">
                  <a16:creationId xmlns:a16="http://schemas.microsoft.com/office/drawing/2014/main" id="{05303A58-2765-E44F-9CD6-DFAEF6D49AF2}"/>
                </a:ext>
              </a:extLst>
            </p:cNvPr>
            <p:cNvCxnSpPr>
              <a:cxnSpLocks/>
              <a:stCxn id="195" idx="2"/>
              <a:endCxn id="176" idx="0"/>
            </p:cNvCxnSpPr>
            <p:nvPr/>
          </p:nvCxnSpPr>
          <p:spPr>
            <a:xfrm>
              <a:off x="6498736" y="4125629"/>
              <a:ext cx="312035" cy="24527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Straight Connector 184">
              <a:extLst>
                <a:ext uri="{FF2B5EF4-FFF2-40B4-BE49-F238E27FC236}">
                  <a16:creationId xmlns:a16="http://schemas.microsoft.com/office/drawing/2014/main" id="{F6E83339-9DA2-C140-A177-ABB47C9E6F5E}"/>
                </a:ext>
              </a:extLst>
            </p:cNvPr>
            <p:cNvCxnSpPr>
              <a:cxnSpLocks/>
              <a:stCxn id="191" idx="2"/>
              <a:endCxn id="176" idx="0"/>
            </p:cNvCxnSpPr>
            <p:nvPr/>
          </p:nvCxnSpPr>
          <p:spPr>
            <a:xfrm flipH="1">
              <a:off x="6810771" y="4119774"/>
              <a:ext cx="283135" cy="25112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Straight Connector 185">
              <a:extLst>
                <a:ext uri="{FF2B5EF4-FFF2-40B4-BE49-F238E27FC236}">
                  <a16:creationId xmlns:a16="http://schemas.microsoft.com/office/drawing/2014/main" id="{85A11A5E-D371-944B-8921-3AB6A0D1DF97}"/>
                </a:ext>
              </a:extLst>
            </p:cNvPr>
            <p:cNvCxnSpPr>
              <a:cxnSpLocks/>
              <a:stCxn id="172" idx="0"/>
              <a:endCxn id="199" idx="2"/>
            </p:cNvCxnSpPr>
            <p:nvPr/>
          </p:nvCxnSpPr>
          <p:spPr>
            <a:xfrm flipV="1">
              <a:off x="6785825" y="3081319"/>
              <a:ext cx="2232" cy="26263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87" name="Group 186">
              <a:extLst>
                <a:ext uri="{FF2B5EF4-FFF2-40B4-BE49-F238E27FC236}">
                  <a16:creationId xmlns:a16="http://schemas.microsoft.com/office/drawing/2014/main" id="{1279C48F-5CF5-9044-9957-491E757AC14F}"/>
                </a:ext>
              </a:extLst>
            </p:cNvPr>
            <p:cNvGrpSpPr/>
            <p:nvPr/>
          </p:nvGrpSpPr>
          <p:grpSpPr>
            <a:xfrm>
              <a:off x="6669977" y="2891240"/>
              <a:ext cx="490293" cy="353996"/>
              <a:chOff x="6669977" y="2891240"/>
              <a:chExt cx="490293" cy="353996"/>
            </a:xfrm>
          </p:grpSpPr>
          <p:sp>
            <p:nvSpPr>
              <p:cNvPr id="198" name="Rectangle 197">
                <a:extLst>
                  <a:ext uri="{FF2B5EF4-FFF2-40B4-BE49-F238E27FC236}">
                    <a16:creationId xmlns:a16="http://schemas.microsoft.com/office/drawing/2014/main" id="{C9B347E7-F9CF-A34F-BF6A-2F72333C8A5C}"/>
                  </a:ext>
                </a:extLst>
              </p:cNvPr>
              <p:cNvSpPr/>
              <p:nvPr/>
            </p:nvSpPr>
            <p:spPr>
              <a:xfrm>
                <a:off x="6669977" y="2891240"/>
                <a:ext cx="144000" cy="144000"/>
              </a:xfrm>
              <a:prstGeom prst="rect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 dirty="0"/>
              </a:p>
            </p:txBody>
          </p:sp>
          <p:sp>
            <p:nvSpPr>
              <p:cNvPr id="199" name="Rectangle 198">
                <a:extLst>
                  <a:ext uri="{FF2B5EF4-FFF2-40B4-BE49-F238E27FC236}">
                    <a16:creationId xmlns:a16="http://schemas.microsoft.com/office/drawing/2014/main" id="{9FF626A7-3CD2-844C-B3A8-175BCC329B60}"/>
                  </a:ext>
                </a:extLst>
              </p:cNvPr>
              <p:cNvSpPr/>
              <p:nvPr/>
            </p:nvSpPr>
            <p:spPr>
              <a:xfrm>
                <a:off x="6716057" y="2937320"/>
                <a:ext cx="144000" cy="144000"/>
              </a:xfrm>
              <a:prstGeom prst="rect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 dirty="0"/>
              </a:p>
            </p:txBody>
          </p:sp>
          <p:sp>
            <p:nvSpPr>
              <p:cNvPr id="200" name="Rectangle 199">
                <a:extLst>
                  <a:ext uri="{FF2B5EF4-FFF2-40B4-BE49-F238E27FC236}">
                    <a16:creationId xmlns:a16="http://schemas.microsoft.com/office/drawing/2014/main" id="{A678E63A-E6A9-D146-8984-23114A792B28}"/>
                  </a:ext>
                </a:extLst>
              </p:cNvPr>
              <p:cNvSpPr/>
              <p:nvPr/>
            </p:nvSpPr>
            <p:spPr>
              <a:xfrm>
                <a:off x="6762137" y="2983400"/>
                <a:ext cx="144000" cy="144000"/>
              </a:xfrm>
              <a:prstGeom prst="rect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01" name="TextBox 200">
                    <a:extLst>
                      <a:ext uri="{FF2B5EF4-FFF2-40B4-BE49-F238E27FC236}">
                        <a16:creationId xmlns:a16="http://schemas.microsoft.com/office/drawing/2014/main" id="{3119C3BC-5D10-674A-822F-7B75CB9D82F7}"/>
                      </a:ext>
                    </a:extLst>
                  </p:cNvPr>
                  <p:cNvSpPr txBox="1"/>
                  <p:nvPr/>
                </p:nvSpPr>
                <p:spPr>
                  <a:xfrm>
                    <a:off x="6903780" y="3007609"/>
                    <a:ext cx="256490" cy="237627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GB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1400" b="0" i="1" smtClean="0"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en-GB" sz="1400" b="0" i="1" smtClean="0">
                                  <a:latin typeface="Cambria Math" charset="0"/>
                                </a:rPr>
                                <m:t>1</m:t>
                              </m:r>
                            </m:sub>
                          </m:sSub>
                        </m:oMath>
                      </m:oMathPara>
                    </a14:m>
                    <a:endParaRPr lang="en-GB" sz="1400" dirty="0"/>
                  </a:p>
                </p:txBody>
              </p:sp>
            </mc:Choice>
            <mc:Fallback xmlns="">
              <p:sp>
                <p:nvSpPr>
                  <p:cNvPr id="201" name="TextBox 200">
                    <a:extLst>
                      <a:ext uri="{FF2B5EF4-FFF2-40B4-BE49-F238E27FC236}">
                        <a16:creationId xmlns:a16="http://schemas.microsoft.com/office/drawing/2014/main" id="{3119C3BC-5D10-674A-822F-7B75CB9D82F7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903780" y="3007609"/>
                    <a:ext cx="256490" cy="237627"/>
                  </a:xfrm>
                  <a:prstGeom prst="rect">
                    <a:avLst/>
                  </a:prstGeom>
                  <a:blipFill>
                    <a:blip r:embed="rId35"/>
                    <a:stretch>
                      <a:fillRect l="-22222" b="-40000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188" name="Group 187">
              <a:extLst>
                <a:ext uri="{FF2B5EF4-FFF2-40B4-BE49-F238E27FC236}">
                  <a16:creationId xmlns:a16="http://schemas.microsoft.com/office/drawing/2014/main" id="{CA313ED6-26A2-7B47-97E0-4FA65045F1DF}"/>
                </a:ext>
              </a:extLst>
            </p:cNvPr>
            <p:cNvGrpSpPr/>
            <p:nvPr/>
          </p:nvGrpSpPr>
          <p:grpSpPr>
            <a:xfrm>
              <a:off x="6191042" y="3935548"/>
              <a:ext cx="425774" cy="352887"/>
              <a:chOff x="6191042" y="3935548"/>
              <a:chExt cx="425774" cy="352887"/>
            </a:xfrm>
          </p:grpSpPr>
          <p:sp>
            <p:nvSpPr>
              <p:cNvPr id="194" name="Rectangle 193">
                <a:extLst>
                  <a:ext uri="{FF2B5EF4-FFF2-40B4-BE49-F238E27FC236}">
                    <a16:creationId xmlns:a16="http://schemas.microsoft.com/office/drawing/2014/main" id="{DCD8CB4E-8D89-824C-BFD3-07D53347360F}"/>
                  </a:ext>
                </a:extLst>
              </p:cNvPr>
              <p:cNvSpPr/>
              <p:nvPr/>
            </p:nvSpPr>
            <p:spPr>
              <a:xfrm>
                <a:off x="6380656" y="3935548"/>
                <a:ext cx="144000" cy="144000"/>
              </a:xfrm>
              <a:prstGeom prst="rect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 dirty="0"/>
              </a:p>
            </p:txBody>
          </p:sp>
          <p:sp>
            <p:nvSpPr>
              <p:cNvPr id="195" name="Rectangle 194">
                <a:extLst>
                  <a:ext uri="{FF2B5EF4-FFF2-40B4-BE49-F238E27FC236}">
                    <a16:creationId xmlns:a16="http://schemas.microsoft.com/office/drawing/2014/main" id="{962D27B3-03E7-FD4F-8826-1258A5FF4DC5}"/>
                  </a:ext>
                </a:extLst>
              </p:cNvPr>
              <p:cNvSpPr/>
              <p:nvPr/>
            </p:nvSpPr>
            <p:spPr>
              <a:xfrm>
                <a:off x="6426736" y="3981628"/>
                <a:ext cx="144000" cy="144000"/>
              </a:xfrm>
              <a:prstGeom prst="rect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 dirty="0"/>
              </a:p>
            </p:txBody>
          </p:sp>
          <p:sp>
            <p:nvSpPr>
              <p:cNvPr id="196" name="Rectangle 195">
                <a:extLst>
                  <a:ext uri="{FF2B5EF4-FFF2-40B4-BE49-F238E27FC236}">
                    <a16:creationId xmlns:a16="http://schemas.microsoft.com/office/drawing/2014/main" id="{D6E0A7AA-08D1-3447-BF3D-E94F0CC28A6A}"/>
                  </a:ext>
                </a:extLst>
              </p:cNvPr>
              <p:cNvSpPr/>
              <p:nvPr/>
            </p:nvSpPr>
            <p:spPr>
              <a:xfrm>
                <a:off x="6472816" y="4027708"/>
                <a:ext cx="144000" cy="144000"/>
              </a:xfrm>
              <a:prstGeom prst="rect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97" name="TextBox 196">
                    <a:extLst>
                      <a:ext uri="{FF2B5EF4-FFF2-40B4-BE49-F238E27FC236}">
                        <a16:creationId xmlns:a16="http://schemas.microsoft.com/office/drawing/2014/main" id="{96DB89CF-69D7-8A48-AC3B-B0B40E692F82}"/>
                      </a:ext>
                    </a:extLst>
                  </p:cNvPr>
                  <p:cNvSpPr txBox="1"/>
                  <p:nvPr/>
                </p:nvSpPr>
                <p:spPr>
                  <a:xfrm>
                    <a:off x="6191042" y="4050809"/>
                    <a:ext cx="261280" cy="237626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GB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1400" b="0" i="1" smtClean="0"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en-GB" sz="1400" b="0" i="1" smtClean="0">
                                  <a:latin typeface="Cambria Math" charset="0"/>
                                </a:rPr>
                                <m:t>2</m:t>
                              </m:r>
                            </m:sub>
                          </m:sSub>
                        </m:oMath>
                      </m:oMathPara>
                    </a14:m>
                    <a:endParaRPr lang="en-GB" sz="1400" dirty="0"/>
                  </a:p>
                </p:txBody>
              </p:sp>
            </mc:Choice>
            <mc:Fallback xmlns="">
              <p:sp>
                <p:nvSpPr>
                  <p:cNvPr id="197" name="TextBox 196">
                    <a:extLst>
                      <a:ext uri="{FF2B5EF4-FFF2-40B4-BE49-F238E27FC236}">
                        <a16:creationId xmlns:a16="http://schemas.microsoft.com/office/drawing/2014/main" id="{96DB89CF-69D7-8A48-AC3B-B0B40E692F82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191042" y="4050809"/>
                    <a:ext cx="261280" cy="237626"/>
                  </a:xfrm>
                  <a:prstGeom prst="rect">
                    <a:avLst/>
                  </a:prstGeom>
                  <a:blipFill>
                    <a:blip r:embed="rId36"/>
                    <a:stretch>
                      <a:fillRect l="-22222" r="-5556" b="-29412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189" name="Group 188">
              <a:extLst>
                <a:ext uri="{FF2B5EF4-FFF2-40B4-BE49-F238E27FC236}">
                  <a16:creationId xmlns:a16="http://schemas.microsoft.com/office/drawing/2014/main" id="{0E2C9826-C621-CD4B-93A5-282F5AE9BB82}"/>
                </a:ext>
              </a:extLst>
            </p:cNvPr>
            <p:cNvGrpSpPr/>
            <p:nvPr/>
          </p:nvGrpSpPr>
          <p:grpSpPr>
            <a:xfrm>
              <a:off x="6975826" y="3929695"/>
              <a:ext cx="483903" cy="358485"/>
              <a:chOff x="6975826" y="3929695"/>
              <a:chExt cx="483903" cy="358485"/>
            </a:xfrm>
          </p:grpSpPr>
          <p:sp>
            <p:nvSpPr>
              <p:cNvPr id="190" name="Rectangle 189">
                <a:extLst>
                  <a:ext uri="{FF2B5EF4-FFF2-40B4-BE49-F238E27FC236}">
                    <a16:creationId xmlns:a16="http://schemas.microsoft.com/office/drawing/2014/main" id="{3A96E976-DE07-1645-86CF-DB060B3AAFA2}"/>
                  </a:ext>
                </a:extLst>
              </p:cNvPr>
              <p:cNvSpPr/>
              <p:nvPr/>
            </p:nvSpPr>
            <p:spPr>
              <a:xfrm>
                <a:off x="6975826" y="3929695"/>
                <a:ext cx="144000" cy="144000"/>
              </a:xfrm>
              <a:prstGeom prst="rect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 dirty="0"/>
              </a:p>
            </p:txBody>
          </p:sp>
          <p:sp>
            <p:nvSpPr>
              <p:cNvPr id="191" name="Rectangle 190">
                <a:extLst>
                  <a:ext uri="{FF2B5EF4-FFF2-40B4-BE49-F238E27FC236}">
                    <a16:creationId xmlns:a16="http://schemas.microsoft.com/office/drawing/2014/main" id="{C35FC4B8-3FC7-354F-9418-E301E2A5557D}"/>
                  </a:ext>
                </a:extLst>
              </p:cNvPr>
              <p:cNvSpPr/>
              <p:nvPr/>
            </p:nvSpPr>
            <p:spPr>
              <a:xfrm>
                <a:off x="7021906" y="3975775"/>
                <a:ext cx="144000" cy="144000"/>
              </a:xfrm>
              <a:prstGeom prst="rect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 dirty="0"/>
              </a:p>
            </p:txBody>
          </p:sp>
          <p:sp>
            <p:nvSpPr>
              <p:cNvPr id="192" name="Rectangle 191">
                <a:extLst>
                  <a:ext uri="{FF2B5EF4-FFF2-40B4-BE49-F238E27FC236}">
                    <a16:creationId xmlns:a16="http://schemas.microsoft.com/office/drawing/2014/main" id="{47777272-C24C-AC40-A546-43AB2757C2E0}"/>
                  </a:ext>
                </a:extLst>
              </p:cNvPr>
              <p:cNvSpPr/>
              <p:nvPr/>
            </p:nvSpPr>
            <p:spPr>
              <a:xfrm>
                <a:off x="7067986" y="4021855"/>
                <a:ext cx="144000" cy="144000"/>
              </a:xfrm>
              <a:prstGeom prst="rect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93" name="TextBox 192">
                    <a:extLst>
                      <a:ext uri="{FF2B5EF4-FFF2-40B4-BE49-F238E27FC236}">
                        <a16:creationId xmlns:a16="http://schemas.microsoft.com/office/drawing/2014/main" id="{27117B4D-998F-6540-8F3D-EE3135F604D6}"/>
                      </a:ext>
                    </a:extLst>
                  </p:cNvPr>
                  <p:cNvSpPr txBox="1"/>
                  <p:nvPr/>
                </p:nvSpPr>
                <p:spPr>
                  <a:xfrm>
                    <a:off x="7198449" y="4050553"/>
                    <a:ext cx="261280" cy="237627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GB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1400" b="0" i="1" smtClean="0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en-GB" sz="1400" b="0" i="1" smtClean="0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3</m:t>
                              </m:r>
                            </m:sub>
                          </m:sSub>
                        </m:oMath>
                      </m:oMathPara>
                    </a14:m>
                    <a:endParaRPr lang="en-GB" sz="1400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93" name="TextBox 192">
                    <a:extLst>
                      <a:ext uri="{FF2B5EF4-FFF2-40B4-BE49-F238E27FC236}">
                        <a16:creationId xmlns:a16="http://schemas.microsoft.com/office/drawing/2014/main" id="{27117B4D-998F-6540-8F3D-EE3135F604D6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198449" y="4050553"/>
                    <a:ext cx="261280" cy="237627"/>
                  </a:xfrm>
                  <a:prstGeom prst="rect">
                    <a:avLst/>
                  </a:prstGeom>
                  <a:blipFill>
                    <a:blip r:embed="rId37"/>
                    <a:stretch>
                      <a:fillRect l="-15789" r="-5263" b="-29412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93" name="Rectangle 92">
                <a:extLst>
                  <a:ext uri="{FF2B5EF4-FFF2-40B4-BE49-F238E27FC236}">
                    <a16:creationId xmlns:a16="http://schemas.microsoft.com/office/drawing/2014/main" id="{983A7207-6139-DD43-9455-895235EE5A92}"/>
                  </a:ext>
                </a:extLst>
              </p:cNvPr>
              <p:cNvSpPr/>
              <p:nvPr/>
            </p:nvSpPr>
            <p:spPr>
              <a:xfrm>
                <a:off x="7177371" y="6059286"/>
                <a:ext cx="47808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93" name="Rectangle 92">
                <a:extLst>
                  <a:ext uri="{FF2B5EF4-FFF2-40B4-BE49-F238E27FC236}">
                    <a16:creationId xmlns:a16="http://schemas.microsoft.com/office/drawing/2014/main" id="{983A7207-6139-DD43-9455-895235EE5A9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77371" y="6059286"/>
                <a:ext cx="478080" cy="369332"/>
              </a:xfrm>
              <a:prstGeom prst="rect">
                <a:avLst/>
              </a:prstGeom>
              <a:blipFill>
                <a:blip r:embed="rId39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Oval 2">
            <a:extLst>
              <a:ext uri="{FF2B5EF4-FFF2-40B4-BE49-F238E27FC236}">
                <a16:creationId xmlns:a16="http://schemas.microsoft.com/office/drawing/2014/main" id="{D9CC0EE0-55B5-3F45-B80D-2869E52E773C}"/>
              </a:ext>
            </a:extLst>
          </p:cNvPr>
          <p:cNvSpPr/>
          <p:nvPr/>
        </p:nvSpPr>
        <p:spPr>
          <a:xfrm>
            <a:off x="8059465" y="5359973"/>
            <a:ext cx="973076" cy="706484"/>
          </a:xfrm>
          <a:prstGeom prst="ellipse">
            <a:avLst/>
          </a:prstGeom>
          <a:noFill/>
          <a:ln w="38100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2" name="Oval 211">
            <a:extLst>
              <a:ext uri="{FF2B5EF4-FFF2-40B4-BE49-F238E27FC236}">
                <a16:creationId xmlns:a16="http://schemas.microsoft.com/office/drawing/2014/main" id="{7F6F446F-EE63-0C4B-B40E-C9220E1FE622}"/>
              </a:ext>
            </a:extLst>
          </p:cNvPr>
          <p:cNvSpPr/>
          <p:nvPr/>
        </p:nvSpPr>
        <p:spPr>
          <a:xfrm>
            <a:off x="5302677" y="5397120"/>
            <a:ext cx="1035344" cy="654343"/>
          </a:xfrm>
          <a:prstGeom prst="ellipse">
            <a:avLst/>
          </a:prstGeom>
          <a:noFill/>
          <a:ln w="38100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3" name="Oval 212">
            <a:extLst>
              <a:ext uri="{FF2B5EF4-FFF2-40B4-BE49-F238E27FC236}">
                <a16:creationId xmlns:a16="http://schemas.microsoft.com/office/drawing/2014/main" id="{FC52FF04-8A70-784B-B4DA-709449ABF2D1}"/>
              </a:ext>
            </a:extLst>
          </p:cNvPr>
          <p:cNvSpPr/>
          <p:nvPr/>
        </p:nvSpPr>
        <p:spPr>
          <a:xfrm>
            <a:off x="6438764" y="5353597"/>
            <a:ext cx="1035344" cy="748659"/>
          </a:xfrm>
          <a:prstGeom prst="ellipse">
            <a:avLst/>
          </a:prstGeom>
          <a:noFill/>
          <a:ln w="38100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5" name="Oval 214">
            <a:extLst>
              <a:ext uri="{FF2B5EF4-FFF2-40B4-BE49-F238E27FC236}">
                <a16:creationId xmlns:a16="http://schemas.microsoft.com/office/drawing/2014/main" id="{167CA328-A7E8-AA47-9154-2FBA3A2B01F1}"/>
              </a:ext>
            </a:extLst>
          </p:cNvPr>
          <p:cNvSpPr/>
          <p:nvPr/>
        </p:nvSpPr>
        <p:spPr>
          <a:xfrm>
            <a:off x="5302677" y="4178141"/>
            <a:ext cx="982479" cy="460350"/>
          </a:xfrm>
          <a:prstGeom prst="ellipse">
            <a:avLst/>
          </a:prstGeom>
          <a:noFill/>
          <a:ln w="38100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6" name="Oval 215">
            <a:extLst>
              <a:ext uri="{FF2B5EF4-FFF2-40B4-BE49-F238E27FC236}">
                <a16:creationId xmlns:a16="http://schemas.microsoft.com/office/drawing/2014/main" id="{11817267-1554-164A-89A2-DE91BAAF43DF}"/>
              </a:ext>
            </a:extLst>
          </p:cNvPr>
          <p:cNvSpPr/>
          <p:nvPr/>
        </p:nvSpPr>
        <p:spPr>
          <a:xfrm>
            <a:off x="4976916" y="4744545"/>
            <a:ext cx="1117844" cy="634972"/>
          </a:xfrm>
          <a:prstGeom prst="ellipse">
            <a:avLst/>
          </a:prstGeom>
          <a:noFill/>
          <a:ln w="38100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E0D01586-6AA6-404D-8D6C-B9595A4BE16A}"/>
              </a:ext>
            </a:extLst>
          </p:cNvPr>
          <p:cNvGrpSpPr/>
          <p:nvPr/>
        </p:nvGrpSpPr>
        <p:grpSpPr>
          <a:xfrm>
            <a:off x="5014574" y="2857020"/>
            <a:ext cx="4017967" cy="3569253"/>
            <a:chOff x="5014574" y="2857020"/>
            <a:chExt cx="4017967" cy="356925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2" name="Rectangle 91">
                  <a:extLst>
                    <a:ext uri="{FF2B5EF4-FFF2-40B4-BE49-F238E27FC236}">
                      <a16:creationId xmlns:a16="http://schemas.microsoft.com/office/drawing/2014/main" id="{760D6897-0A58-1641-9BDF-79E447DE1B6D}"/>
                    </a:ext>
                  </a:extLst>
                </p:cNvPr>
                <p:cNvSpPr/>
                <p:nvPr/>
              </p:nvSpPr>
              <p:spPr>
                <a:xfrm>
                  <a:off x="7954093" y="6042981"/>
                  <a:ext cx="478080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92" name="Rectangle 91">
                  <a:extLst>
                    <a:ext uri="{FF2B5EF4-FFF2-40B4-BE49-F238E27FC236}">
                      <a16:creationId xmlns:a16="http://schemas.microsoft.com/office/drawing/2014/main" id="{760D6897-0A58-1641-9BDF-79E447DE1B6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954093" y="6042981"/>
                  <a:ext cx="478080" cy="369332"/>
                </a:xfrm>
                <a:prstGeom prst="rect">
                  <a:avLst/>
                </a:prstGeom>
                <a:blipFill>
                  <a:blip r:embed="rId40"/>
                  <a:stretch>
                    <a:fillRect b="-6667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AFBFF5BD-F66A-B54C-A1A2-E8DC859334BB}"/>
                </a:ext>
              </a:extLst>
            </p:cNvPr>
            <p:cNvCxnSpPr>
              <a:cxnSpLocks/>
              <a:endCxn id="148" idx="4"/>
            </p:cNvCxnSpPr>
            <p:nvPr/>
          </p:nvCxnSpPr>
          <p:spPr>
            <a:xfrm flipH="1" flipV="1">
              <a:off x="8193133" y="5719168"/>
              <a:ext cx="1282" cy="330630"/>
            </a:xfrm>
            <a:prstGeom prst="line">
              <a:avLst/>
            </a:prstGeom>
            <a:ln w="127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A9490AB0-827A-B844-815E-002D258B5B80}"/>
                </a:ext>
              </a:extLst>
            </p:cNvPr>
            <p:cNvCxnSpPr>
              <a:cxnSpLocks/>
              <a:stCxn id="93" idx="0"/>
              <a:endCxn id="150" idx="4"/>
            </p:cNvCxnSpPr>
            <p:nvPr/>
          </p:nvCxnSpPr>
          <p:spPr>
            <a:xfrm flipV="1">
              <a:off x="7416411" y="5725407"/>
              <a:ext cx="1022" cy="333879"/>
            </a:xfrm>
            <a:prstGeom prst="line">
              <a:avLst/>
            </a:prstGeom>
            <a:ln w="127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A7980661-B2DA-4A4A-B99E-8ACFA3C60F48}"/>
                </a:ext>
              </a:extLst>
            </p:cNvPr>
            <p:cNvCxnSpPr>
              <a:cxnSpLocks/>
              <a:stCxn id="150" idx="0"/>
              <a:endCxn id="210" idx="4"/>
            </p:cNvCxnSpPr>
            <p:nvPr/>
          </p:nvCxnSpPr>
          <p:spPr>
            <a:xfrm flipV="1">
              <a:off x="7417433" y="5286990"/>
              <a:ext cx="0" cy="366417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93FBE371-8900-9D4B-962A-DCA4338D5EE7}"/>
                </a:ext>
              </a:extLst>
            </p:cNvPr>
            <p:cNvCxnSpPr>
              <a:cxnSpLocks/>
              <a:stCxn id="210" idx="0"/>
              <a:endCxn id="147" idx="4"/>
            </p:cNvCxnSpPr>
            <p:nvPr/>
          </p:nvCxnSpPr>
          <p:spPr>
            <a:xfrm flipV="1">
              <a:off x="7417433" y="4507334"/>
              <a:ext cx="313650" cy="304252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644FD132-9980-A74A-B873-EF0F2EF17B94}"/>
                </a:ext>
              </a:extLst>
            </p:cNvPr>
            <p:cNvCxnSpPr>
              <a:cxnSpLocks/>
              <a:stCxn id="208" idx="0"/>
              <a:endCxn id="151" idx="4"/>
            </p:cNvCxnSpPr>
            <p:nvPr/>
          </p:nvCxnSpPr>
          <p:spPr>
            <a:xfrm flipH="1" flipV="1">
              <a:off x="6920436" y="3107741"/>
              <a:ext cx="810647" cy="428649"/>
            </a:xfrm>
            <a:prstGeom prst="line">
              <a:avLst/>
            </a:prstGeom>
            <a:ln w="12700">
              <a:solidFill>
                <a:schemeClr val="tx1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0" name="Rectangle 109">
                  <a:extLst>
                    <a:ext uri="{FF2B5EF4-FFF2-40B4-BE49-F238E27FC236}">
                      <a16:creationId xmlns:a16="http://schemas.microsoft.com/office/drawing/2014/main" id="{C1F729F4-C19C-8B49-BBB8-C95FEEEBECAA}"/>
                    </a:ext>
                  </a:extLst>
                </p:cNvPr>
                <p:cNvSpPr/>
                <p:nvPr/>
              </p:nvSpPr>
              <p:spPr>
                <a:xfrm>
                  <a:off x="6464239" y="5436216"/>
                  <a:ext cx="1014380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charset="0"/>
                          </a:rPr>
                          <m:t>𝑇𝑟𝑒𝑎𝑡</m:t>
                        </m:r>
                        <m:d>
                          <m:dPr>
                            <m:ctrlPr>
                              <a:rPr lang="de-DE" sz="1200" b="0" i="1" smtClean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200" b="0" i="1" smtClean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de-DE" sz="1200" b="0" i="1" smtClean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sz="1200" b="0" i="1" smtClean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</m:d>
                      </m:oMath>
                    </m:oMathPara>
                  </a14:m>
                  <a:endParaRPr lang="en-GB" sz="1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10" name="Rectangle 109">
                  <a:extLst>
                    <a:ext uri="{FF2B5EF4-FFF2-40B4-BE49-F238E27FC236}">
                      <a16:creationId xmlns:a16="http://schemas.microsoft.com/office/drawing/2014/main" id="{C1F729F4-C19C-8B49-BBB8-C95FEEEBECA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464239" y="5436216"/>
                  <a:ext cx="1014380" cy="276999"/>
                </a:xfrm>
                <a:prstGeom prst="rect">
                  <a:avLst/>
                </a:prstGeom>
                <a:blipFill>
                  <a:blip r:embed="rId4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4" name="Rectangle 113">
                  <a:extLst>
                    <a:ext uri="{FF2B5EF4-FFF2-40B4-BE49-F238E27FC236}">
                      <a16:creationId xmlns:a16="http://schemas.microsoft.com/office/drawing/2014/main" id="{0E3B21F3-5CE1-5C45-AA34-D6B135731000}"/>
                    </a:ext>
                  </a:extLst>
                </p:cNvPr>
                <p:cNvSpPr/>
                <p:nvPr/>
              </p:nvSpPr>
              <p:spPr>
                <a:xfrm>
                  <a:off x="6394376" y="2857020"/>
                  <a:ext cx="545406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charset="0"/>
                          </a:rPr>
                          <m:t>𝐸𝑝𝑖𝑑</m:t>
                        </m:r>
                      </m:oMath>
                    </m:oMathPara>
                  </a14:m>
                  <a:endParaRPr lang="en-GB" sz="1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14" name="Rectangle 113">
                  <a:extLst>
                    <a:ext uri="{FF2B5EF4-FFF2-40B4-BE49-F238E27FC236}">
                      <a16:creationId xmlns:a16="http://schemas.microsoft.com/office/drawing/2014/main" id="{0E3B21F3-5CE1-5C45-AA34-D6B13573100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394376" y="2857020"/>
                  <a:ext cx="545406" cy="276999"/>
                </a:xfrm>
                <a:prstGeom prst="rect">
                  <a:avLst/>
                </a:prstGeom>
                <a:blipFill>
                  <a:blip r:embed="rId42"/>
                  <a:stretch>
                    <a:fillRect b="-4348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116" name="Group 115">
              <a:extLst>
                <a:ext uri="{FF2B5EF4-FFF2-40B4-BE49-F238E27FC236}">
                  <a16:creationId xmlns:a16="http://schemas.microsoft.com/office/drawing/2014/main" id="{E14565FC-27D1-F24A-9A68-17658F2047C5}"/>
                </a:ext>
              </a:extLst>
            </p:cNvPr>
            <p:cNvGrpSpPr/>
            <p:nvPr/>
          </p:nvGrpSpPr>
          <p:grpSpPr>
            <a:xfrm>
              <a:off x="7081599" y="4811586"/>
              <a:ext cx="681597" cy="475404"/>
              <a:chOff x="7063819" y="4683030"/>
              <a:chExt cx="681597" cy="475404"/>
            </a:xfrm>
          </p:grpSpPr>
          <p:sp>
            <p:nvSpPr>
              <p:cNvPr id="210" name="TextBox 209">
                <a:extLst>
                  <a:ext uri="{FF2B5EF4-FFF2-40B4-BE49-F238E27FC236}">
                    <a16:creationId xmlns:a16="http://schemas.microsoft.com/office/drawing/2014/main" id="{1BF21E88-EC80-D046-980C-DCA3D97D1AFC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7161951" y="4683030"/>
                <a:ext cx="475404" cy="475404"/>
              </a:xfrm>
              <a:prstGeom prst="ellipse">
                <a:avLst/>
              </a:prstGeom>
              <a:noFill/>
              <a:ln w="9525" cap="flat" cmpd="sng" algn="ctr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endParaRPr lang="en-GB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11" name="Rectangle 210">
                    <a:extLst>
                      <a:ext uri="{FF2B5EF4-FFF2-40B4-BE49-F238E27FC236}">
                        <a16:creationId xmlns:a16="http://schemas.microsoft.com/office/drawing/2014/main" id="{68CCB3B5-7230-4B41-AF70-4B2DC5F42B55}"/>
                      </a:ext>
                    </a:extLst>
                  </p:cNvPr>
                  <p:cNvSpPr/>
                  <p:nvPr/>
                </p:nvSpPr>
                <p:spPr>
                  <a:xfrm>
                    <a:off x="7063819" y="4791285"/>
                    <a:ext cx="681597" cy="276999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GB" sz="12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∀</m:t>
                          </m:r>
                          <m:r>
                            <a:rPr lang="de-DE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  <m:r>
                            <a:rPr lang="de-DE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:⊤</m:t>
                          </m:r>
                        </m:oMath>
                      </m:oMathPara>
                    </a14:m>
                    <a:endParaRPr lang="en-GB" sz="1200" dirty="0"/>
                  </a:p>
                </p:txBody>
              </p:sp>
            </mc:Choice>
            <mc:Fallback xmlns="">
              <p:sp>
                <p:nvSpPr>
                  <p:cNvPr id="78" name="Rectangle 77">
                    <a:extLst>
                      <a:ext uri="{FF2B5EF4-FFF2-40B4-BE49-F238E27FC236}">
                        <a16:creationId xmlns:a16="http://schemas.microsoft.com/office/drawing/2014/main" id="{0292624E-049E-3C48-970C-34ABE78CDFC8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063819" y="4791285"/>
                    <a:ext cx="681597" cy="276999"/>
                  </a:xfrm>
                  <a:prstGeom prst="rect">
                    <a:avLst/>
                  </a:prstGeom>
                  <a:blipFill>
                    <a:blip r:embed="rId9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cxnSp>
          <p:nvCxnSpPr>
            <p:cNvPr id="118" name="Straight Connector 117">
              <a:extLst>
                <a:ext uri="{FF2B5EF4-FFF2-40B4-BE49-F238E27FC236}">
                  <a16:creationId xmlns:a16="http://schemas.microsoft.com/office/drawing/2014/main" id="{548D0D0C-025D-064F-B595-BDAE5495A672}"/>
                </a:ext>
              </a:extLst>
            </p:cNvPr>
            <p:cNvCxnSpPr>
              <a:cxnSpLocks/>
              <a:stCxn id="148" idx="0"/>
              <a:endCxn id="147" idx="4"/>
            </p:cNvCxnSpPr>
            <p:nvPr/>
          </p:nvCxnSpPr>
          <p:spPr>
            <a:xfrm flipH="1" flipV="1">
              <a:off x="7731083" y="4507334"/>
              <a:ext cx="462050" cy="113983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9" name="Rectangle 118">
                  <a:extLst>
                    <a:ext uri="{FF2B5EF4-FFF2-40B4-BE49-F238E27FC236}">
                      <a16:creationId xmlns:a16="http://schemas.microsoft.com/office/drawing/2014/main" id="{08C2D2E7-E244-0644-B66F-E91F971377DE}"/>
                    </a:ext>
                  </a:extLst>
                </p:cNvPr>
                <p:cNvSpPr/>
                <p:nvPr/>
              </p:nvSpPr>
              <p:spPr>
                <a:xfrm>
                  <a:off x="8135116" y="5442052"/>
                  <a:ext cx="897425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𝑇𝑟𝑎𝑣𝑒𝑙</m:t>
                        </m:r>
                        <m:d>
                          <m:dPr>
                            <m:ctrlPr>
                              <a:rPr lang="de-DE" sz="1200" b="0" i="1" smtClean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200" b="0" i="1" smtClean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oMath>
                    </m:oMathPara>
                  </a14:m>
                  <a:endParaRPr lang="en-GB" sz="1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19" name="Rectangle 118">
                  <a:extLst>
                    <a:ext uri="{FF2B5EF4-FFF2-40B4-BE49-F238E27FC236}">
                      <a16:creationId xmlns:a16="http://schemas.microsoft.com/office/drawing/2014/main" id="{08C2D2E7-E244-0644-B66F-E91F971377D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135116" y="5442052"/>
                  <a:ext cx="897425" cy="276999"/>
                </a:xfrm>
                <a:prstGeom prst="rect">
                  <a:avLst/>
                </a:prstGeom>
                <a:blipFill>
                  <a:blip r:embed="rId4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0" name="Rectangle 119">
                  <a:extLst>
                    <a:ext uri="{FF2B5EF4-FFF2-40B4-BE49-F238E27FC236}">
                      <a16:creationId xmlns:a16="http://schemas.microsoft.com/office/drawing/2014/main" id="{6BDBE617-219F-5A4D-A2E7-9FD70387385D}"/>
                    </a:ext>
                  </a:extLst>
                </p:cNvPr>
                <p:cNvSpPr/>
                <p:nvPr/>
              </p:nvSpPr>
              <p:spPr>
                <a:xfrm>
                  <a:off x="7659508" y="4093784"/>
                  <a:ext cx="724429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charset="0"/>
                          </a:rPr>
                          <m:t>𝑆𝑖𝑐𝑘</m:t>
                        </m:r>
                        <m:d>
                          <m:dPr>
                            <m:ctrlPr>
                              <a:rPr lang="de-DE" sz="1200" b="0" i="1" smtClean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200" b="0" i="1" smtClean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oMath>
                    </m:oMathPara>
                  </a14:m>
                  <a:endParaRPr lang="en-GB" sz="1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20" name="Rectangle 119">
                  <a:extLst>
                    <a:ext uri="{FF2B5EF4-FFF2-40B4-BE49-F238E27FC236}">
                      <a16:creationId xmlns:a16="http://schemas.microsoft.com/office/drawing/2014/main" id="{6BDBE617-219F-5A4D-A2E7-9FD70387385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59508" y="4093784"/>
                  <a:ext cx="724429" cy="276999"/>
                </a:xfrm>
                <a:prstGeom prst="rect">
                  <a:avLst/>
                </a:prstGeom>
                <a:blipFill>
                  <a:blip r:embed="rId4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0" name="Rectangle 129">
                  <a:extLst>
                    <a:ext uri="{FF2B5EF4-FFF2-40B4-BE49-F238E27FC236}">
                      <a16:creationId xmlns:a16="http://schemas.microsoft.com/office/drawing/2014/main" id="{769867E2-EC84-7E42-99EB-5872EF8B0F26}"/>
                    </a:ext>
                  </a:extLst>
                </p:cNvPr>
                <p:cNvSpPr/>
                <p:nvPr/>
              </p:nvSpPr>
              <p:spPr>
                <a:xfrm>
                  <a:off x="7726450" y="4271946"/>
                  <a:ext cx="545406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charset="0"/>
                          </a:rPr>
                          <m:t>𝐸𝑝𝑖𝑑</m:t>
                        </m:r>
                      </m:oMath>
                    </m:oMathPara>
                  </a14:m>
                  <a:endParaRPr lang="en-GB" sz="1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30" name="Rectangle 129">
                  <a:extLst>
                    <a:ext uri="{FF2B5EF4-FFF2-40B4-BE49-F238E27FC236}">
                      <a16:creationId xmlns:a16="http://schemas.microsoft.com/office/drawing/2014/main" id="{769867E2-EC84-7E42-99EB-5872EF8B0F2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26450" y="4271946"/>
                  <a:ext cx="545406" cy="276999"/>
                </a:xfrm>
                <a:prstGeom prst="rect">
                  <a:avLst/>
                </a:prstGeom>
                <a:blipFill>
                  <a:blip r:embed="rId45"/>
                  <a:stretch>
                    <a:fillRect b="-4545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1" name="Rectangle 130">
                  <a:extLst>
                    <a:ext uri="{FF2B5EF4-FFF2-40B4-BE49-F238E27FC236}">
                      <a16:creationId xmlns:a16="http://schemas.microsoft.com/office/drawing/2014/main" id="{6A0B4166-5FD7-244D-A721-1550F1BD57E7}"/>
                    </a:ext>
                  </a:extLst>
                </p:cNvPr>
                <p:cNvSpPr/>
                <p:nvPr/>
              </p:nvSpPr>
              <p:spPr>
                <a:xfrm>
                  <a:off x="6546833" y="4980201"/>
                  <a:ext cx="722313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charset="0"/>
                          </a:rPr>
                          <m:t>𝑆𝑖𝑐𝑘</m:t>
                        </m:r>
                        <m:d>
                          <m:dPr>
                            <m:ctrlPr>
                              <a:rPr lang="de-DE" sz="1200" b="0" i="1" smtClean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200" b="0" i="1" smtClean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oMath>
                    </m:oMathPara>
                  </a14:m>
                  <a:endParaRPr lang="de-DE" sz="1200" b="0" i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Cambria Math" panose="02040503050406030204" pitchFamily="18" charset="0"/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charset="0"/>
                          </a:rPr>
                          <m:t>𝐸𝑝𝑖𝑑</m:t>
                        </m:r>
                      </m:oMath>
                    </m:oMathPara>
                  </a14:m>
                  <a:endParaRPr lang="en-GB" sz="1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31" name="Rectangle 130">
                  <a:extLst>
                    <a:ext uri="{FF2B5EF4-FFF2-40B4-BE49-F238E27FC236}">
                      <a16:creationId xmlns:a16="http://schemas.microsoft.com/office/drawing/2014/main" id="{6A0B4166-5FD7-244D-A721-1550F1BD57E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46833" y="4980201"/>
                  <a:ext cx="722313" cy="461665"/>
                </a:xfrm>
                <a:prstGeom prst="rect">
                  <a:avLst/>
                </a:prstGeom>
                <a:blipFill>
                  <a:blip r:embed="rId46"/>
                  <a:stretch>
                    <a:fillRect b="-5405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2" name="Rectangle 131">
                  <a:extLst>
                    <a:ext uri="{FF2B5EF4-FFF2-40B4-BE49-F238E27FC236}">
                      <a16:creationId xmlns:a16="http://schemas.microsoft.com/office/drawing/2014/main" id="{5004CC72-7F2A-F54E-9ACF-0107730749DA}"/>
                    </a:ext>
                  </a:extLst>
                </p:cNvPr>
                <p:cNvSpPr/>
                <p:nvPr/>
              </p:nvSpPr>
              <p:spPr>
                <a:xfrm>
                  <a:off x="6866735" y="4802502"/>
                  <a:ext cx="316112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∅</m:t>
                        </m:r>
                      </m:oMath>
                    </m:oMathPara>
                  </a14:m>
                  <a:endParaRPr lang="en-GB" sz="1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32" name="Rectangle 131">
                  <a:extLst>
                    <a:ext uri="{FF2B5EF4-FFF2-40B4-BE49-F238E27FC236}">
                      <a16:creationId xmlns:a16="http://schemas.microsoft.com/office/drawing/2014/main" id="{5004CC72-7F2A-F54E-9ACF-0107730749D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66735" y="4802502"/>
                  <a:ext cx="316112" cy="276999"/>
                </a:xfrm>
                <a:prstGeom prst="rect">
                  <a:avLst/>
                </a:prstGeom>
                <a:blipFill>
                  <a:blip r:embed="rId4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33" name="Straight Connector 132">
              <a:extLst>
                <a:ext uri="{FF2B5EF4-FFF2-40B4-BE49-F238E27FC236}">
                  <a16:creationId xmlns:a16="http://schemas.microsoft.com/office/drawing/2014/main" id="{F54C780C-BD6F-2D41-BFE4-0FD221F9FB92}"/>
                </a:ext>
              </a:extLst>
            </p:cNvPr>
            <p:cNvCxnSpPr>
              <a:cxnSpLocks/>
              <a:stCxn id="147" idx="0"/>
              <a:endCxn id="208" idx="4"/>
            </p:cNvCxnSpPr>
            <p:nvPr/>
          </p:nvCxnSpPr>
          <p:spPr>
            <a:xfrm flipV="1">
              <a:off x="7731083" y="4011794"/>
              <a:ext cx="0" cy="423540"/>
            </a:xfrm>
            <a:prstGeom prst="line">
              <a:avLst/>
            </a:prstGeom>
            <a:ln w="12700">
              <a:solidFill>
                <a:schemeClr val="tx1"/>
              </a:solidFill>
              <a:head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34" name="Group 133">
              <a:extLst>
                <a:ext uri="{FF2B5EF4-FFF2-40B4-BE49-F238E27FC236}">
                  <a16:creationId xmlns:a16="http://schemas.microsoft.com/office/drawing/2014/main" id="{CF45F43E-C619-4D47-A06C-E79C75C2F8BA}"/>
                </a:ext>
              </a:extLst>
            </p:cNvPr>
            <p:cNvGrpSpPr/>
            <p:nvPr/>
          </p:nvGrpSpPr>
          <p:grpSpPr>
            <a:xfrm>
              <a:off x="7422304" y="3536390"/>
              <a:ext cx="637161" cy="475404"/>
              <a:chOff x="7090874" y="4683030"/>
              <a:chExt cx="637161" cy="475404"/>
            </a:xfrm>
          </p:grpSpPr>
          <p:sp>
            <p:nvSpPr>
              <p:cNvPr id="208" name="TextBox 207">
                <a:extLst>
                  <a:ext uri="{FF2B5EF4-FFF2-40B4-BE49-F238E27FC236}">
                    <a16:creationId xmlns:a16="http://schemas.microsoft.com/office/drawing/2014/main" id="{AF0161F9-6ED1-044F-9F42-DDB3F6EF4DAA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7161951" y="4683030"/>
                <a:ext cx="475404" cy="475404"/>
              </a:xfrm>
              <a:prstGeom prst="ellipse">
                <a:avLst/>
              </a:prstGeom>
              <a:noFill/>
              <a:ln w="9525" cap="flat" cmpd="sng" algn="ctr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endParaRPr lang="en-GB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09" name="Rectangle 208">
                    <a:extLst>
                      <a:ext uri="{FF2B5EF4-FFF2-40B4-BE49-F238E27FC236}">
                        <a16:creationId xmlns:a16="http://schemas.microsoft.com/office/drawing/2014/main" id="{44F09EA7-0955-B347-8BF1-7600E7233B18}"/>
                      </a:ext>
                    </a:extLst>
                  </p:cNvPr>
                  <p:cNvSpPr/>
                  <p:nvPr/>
                </p:nvSpPr>
                <p:spPr>
                  <a:xfrm>
                    <a:off x="7090874" y="4791285"/>
                    <a:ext cx="637161" cy="276999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GB" sz="12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∀</m:t>
                          </m:r>
                          <m:r>
                            <a:rPr lang="de-DE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  <m:r>
                            <a:rPr lang="de-DE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:⊤</m:t>
                          </m:r>
                        </m:oMath>
                      </m:oMathPara>
                    </a14:m>
                    <a:endParaRPr lang="en-GB" sz="1200" dirty="0"/>
                  </a:p>
                </p:txBody>
              </p:sp>
            </mc:Choice>
            <mc:Fallback xmlns="">
              <p:sp>
                <p:nvSpPr>
                  <p:cNvPr id="105" name="Rectangle 104">
                    <a:extLst>
                      <a:ext uri="{FF2B5EF4-FFF2-40B4-BE49-F238E27FC236}">
                        <a16:creationId xmlns:a16="http://schemas.microsoft.com/office/drawing/2014/main" id="{7D4205FA-2540-644C-B3C6-A9285203F13E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090874" y="4791285"/>
                    <a:ext cx="637161" cy="276999"/>
                  </a:xfrm>
                  <a:prstGeom prst="rect">
                    <a:avLst/>
                  </a:prstGeom>
                  <a:blipFill>
                    <a:blip r:embed="rId16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6" name="Rectangle 135">
                  <a:extLst>
                    <a:ext uri="{FF2B5EF4-FFF2-40B4-BE49-F238E27FC236}">
                      <a16:creationId xmlns:a16="http://schemas.microsoft.com/office/drawing/2014/main" id="{96685EC1-9C80-C54D-9D4C-53D26712B85E}"/>
                    </a:ext>
                  </a:extLst>
                </p:cNvPr>
                <p:cNvSpPr/>
                <p:nvPr/>
              </p:nvSpPr>
              <p:spPr>
                <a:xfrm>
                  <a:off x="7922208" y="3691501"/>
                  <a:ext cx="545406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b="0" i="1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𝐸𝑝𝑖𝑑</m:t>
                        </m:r>
                      </m:oMath>
                    </m:oMathPara>
                  </a14:m>
                  <a:endParaRPr lang="en-GB" sz="1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36" name="Rectangle 135">
                  <a:extLst>
                    <a:ext uri="{FF2B5EF4-FFF2-40B4-BE49-F238E27FC236}">
                      <a16:creationId xmlns:a16="http://schemas.microsoft.com/office/drawing/2014/main" id="{96685EC1-9C80-C54D-9D4C-53D26712B85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922208" y="3691501"/>
                  <a:ext cx="545406" cy="276999"/>
                </a:xfrm>
                <a:prstGeom prst="rect">
                  <a:avLst/>
                </a:prstGeom>
                <a:blipFill>
                  <a:blip r:embed="rId48"/>
                  <a:stretch>
                    <a:fillRect b="-4545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7" name="Rectangle 136">
                  <a:extLst>
                    <a:ext uri="{FF2B5EF4-FFF2-40B4-BE49-F238E27FC236}">
                      <a16:creationId xmlns:a16="http://schemas.microsoft.com/office/drawing/2014/main" id="{FD666103-F9AF-5942-B959-E87165576F37}"/>
                    </a:ext>
                  </a:extLst>
                </p:cNvPr>
                <p:cNvSpPr/>
                <p:nvPr/>
              </p:nvSpPr>
              <p:spPr>
                <a:xfrm>
                  <a:off x="6555358" y="2985709"/>
                  <a:ext cx="316112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∅</m:t>
                        </m:r>
                      </m:oMath>
                    </m:oMathPara>
                  </a14:m>
                  <a:endParaRPr lang="en-GB" sz="1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37" name="Rectangle 136">
                  <a:extLst>
                    <a:ext uri="{FF2B5EF4-FFF2-40B4-BE49-F238E27FC236}">
                      <a16:creationId xmlns:a16="http://schemas.microsoft.com/office/drawing/2014/main" id="{FD666103-F9AF-5942-B959-E87165576F3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55358" y="2985709"/>
                  <a:ext cx="316112" cy="276999"/>
                </a:xfrm>
                <a:prstGeom prst="rect">
                  <a:avLst/>
                </a:prstGeom>
                <a:blipFill>
                  <a:blip r:embed="rId4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8" name="Rectangle 137">
                  <a:extLst>
                    <a:ext uri="{FF2B5EF4-FFF2-40B4-BE49-F238E27FC236}">
                      <a16:creationId xmlns:a16="http://schemas.microsoft.com/office/drawing/2014/main" id="{44EFB09B-0A39-174A-A009-072692388BC8}"/>
                    </a:ext>
                  </a:extLst>
                </p:cNvPr>
                <p:cNvSpPr/>
                <p:nvPr/>
              </p:nvSpPr>
              <p:spPr>
                <a:xfrm>
                  <a:off x="7938105" y="3516961"/>
                  <a:ext cx="316112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∅</m:t>
                        </m:r>
                      </m:oMath>
                    </m:oMathPara>
                  </a14:m>
                  <a:endParaRPr lang="en-GB" sz="1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38" name="Rectangle 137">
                  <a:extLst>
                    <a:ext uri="{FF2B5EF4-FFF2-40B4-BE49-F238E27FC236}">
                      <a16:creationId xmlns:a16="http://schemas.microsoft.com/office/drawing/2014/main" id="{44EFB09B-0A39-174A-A009-072692388BC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938105" y="3516961"/>
                  <a:ext cx="316112" cy="276999"/>
                </a:xfrm>
                <a:prstGeom prst="rect">
                  <a:avLst/>
                </a:prstGeom>
                <a:blipFill>
                  <a:blip r:embed="rId5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47" name="Oval 146">
              <a:extLst>
                <a:ext uri="{FF2B5EF4-FFF2-40B4-BE49-F238E27FC236}">
                  <a16:creationId xmlns:a16="http://schemas.microsoft.com/office/drawing/2014/main" id="{A6505103-E93A-434E-9713-9428F5745F70}"/>
                </a:ext>
              </a:extLst>
            </p:cNvPr>
            <p:cNvSpPr/>
            <p:nvPr/>
          </p:nvSpPr>
          <p:spPr>
            <a:xfrm>
              <a:off x="7695083" y="4435334"/>
              <a:ext cx="72000" cy="720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48" name="Oval 147">
              <a:extLst>
                <a:ext uri="{FF2B5EF4-FFF2-40B4-BE49-F238E27FC236}">
                  <a16:creationId xmlns:a16="http://schemas.microsoft.com/office/drawing/2014/main" id="{B39308B4-78F2-134F-9223-950F1610FAC6}"/>
                </a:ext>
              </a:extLst>
            </p:cNvPr>
            <p:cNvSpPr/>
            <p:nvPr/>
          </p:nvSpPr>
          <p:spPr>
            <a:xfrm>
              <a:off x="8157133" y="5647168"/>
              <a:ext cx="72000" cy="720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0" name="Oval 149">
              <a:extLst>
                <a:ext uri="{FF2B5EF4-FFF2-40B4-BE49-F238E27FC236}">
                  <a16:creationId xmlns:a16="http://schemas.microsoft.com/office/drawing/2014/main" id="{6F383C90-B094-AC48-8D87-D9C6A65A9788}"/>
                </a:ext>
              </a:extLst>
            </p:cNvPr>
            <p:cNvSpPr/>
            <p:nvPr/>
          </p:nvSpPr>
          <p:spPr>
            <a:xfrm>
              <a:off x="7381433" y="5653407"/>
              <a:ext cx="72000" cy="720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1" name="Oval 150">
              <a:extLst>
                <a:ext uri="{FF2B5EF4-FFF2-40B4-BE49-F238E27FC236}">
                  <a16:creationId xmlns:a16="http://schemas.microsoft.com/office/drawing/2014/main" id="{FD14A617-64F0-B643-BDB9-B0D706BC2CC4}"/>
                </a:ext>
              </a:extLst>
            </p:cNvPr>
            <p:cNvSpPr/>
            <p:nvPr/>
          </p:nvSpPr>
          <p:spPr>
            <a:xfrm>
              <a:off x="6884436" y="3035741"/>
              <a:ext cx="72000" cy="720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2" name="Rectangle 201">
                  <a:extLst>
                    <a:ext uri="{FF2B5EF4-FFF2-40B4-BE49-F238E27FC236}">
                      <a16:creationId xmlns:a16="http://schemas.microsoft.com/office/drawing/2014/main" id="{005E9072-E21A-D242-A045-22E752708304}"/>
                    </a:ext>
                  </a:extLst>
                </p:cNvPr>
                <p:cNvSpPr/>
                <p:nvPr/>
              </p:nvSpPr>
              <p:spPr>
                <a:xfrm>
                  <a:off x="6736149" y="5640591"/>
                  <a:ext cx="722314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charset="0"/>
                          </a:rPr>
                          <m:t>𝑆𝑖𝑐𝑘</m:t>
                        </m:r>
                        <m:d>
                          <m:dPr>
                            <m:ctrlPr>
                              <a:rPr lang="de-DE" sz="1200" b="0" i="1" smtClean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200" b="0" i="1" smtClean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oMath>
                    </m:oMathPara>
                  </a14:m>
                  <a:endParaRPr lang="de-DE" sz="1200" b="0" i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Cambria Math" panose="02040503050406030204" pitchFamily="18" charset="0"/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charset="0"/>
                          </a:rPr>
                          <m:t>𝐸𝑝𝑖𝑑</m:t>
                        </m:r>
                      </m:oMath>
                    </m:oMathPara>
                  </a14:m>
                  <a:endParaRPr lang="en-GB" sz="1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202" name="Rectangle 201">
                  <a:extLst>
                    <a:ext uri="{FF2B5EF4-FFF2-40B4-BE49-F238E27FC236}">
                      <a16:creationId xmlns:a16="http://schemas.microsoft.com/office/drawing/2014/main" id="{005E9072-E21A-D242-A045-22E75270830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36149" y="5640591"/>
                  <a:ext cx="722314" cy="461665"/>
                </a:xfrm>
                <a:prstGeom prst="rect">
                  <a:avLst/>
                </a:prstGeom>
                <a:blipFill>
                  <a:blip r:embed="rId51"/>
                  <a:stretch>
                    <a:fillRect b="-5556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3" name="Rectangle 202">
                  <a:extLst>
                    <a:ext uri="{FF2B5EF4-FFF2-40B4-BE49-F238E27FC236}">
                      <a16:creationId xmlns:a16="http://schemas.microsoft.com/office/drawing/2014/main" id="{17DEC806-792E-9D47-AA39-30C24B1EB585}"/>
                    </a:ext>
                  </a:extLst>
                </p:cNvPr>
                <p:cNvSpPr/>
                <p:nvPr/>
              </p:nvSpPr>
              <p:spPr>
                <a:xfrm>
                  <a:off x="8125473" y="5623744"/>
                  <a:ext cx="722314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charset="0"/>
                          </a:rPr>
                          <m:t>𝑆𝑖𝑐𝑘</m:t>
                        </m:r>
                        <m:d>
                          <m:dPr>
                            <m:ctrlPr>
                              <a:rPr lang="de-DE" sz="1200" b="0" i="1" smtClean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200" b="0" i="1" smtClean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oMath>
                    </m:oMathPara>
                  </a14:m>
                  <a:endParaRPr lang="de-DE" sz="1200" b="0" i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Cambria Math" panose="02040503050406030204" pitchFamily="18" charset="0"/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charset="0"/>
                          </a:rPr>
                          <m:t>𝐸𝑝𝑖𝑑</m:t>
                        </m:r>
                      </m:oMath>
                    </m:oMathPara>
                  </a14:m>
                  <a:endParaRPr lang="en-GB" sz="1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203" name="Rectangle 202">
                  <a:extLst>
                    <a:ext uri="{FF2B5EF4-FFF2-40B4-BE49-F238E27FC236}">
                      <a16:creationId xmlns:a16="http://schemas.microsoft.com/office/drawing/2014/main" id="{17DEC806-792E-9D47-AA39-30C24B1EB58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125473" y="5623744"/>
                  <a:ext cx="722314" cy="461665"/>
                </a:xfrm>
                <a:prstGeom prst="rect">
                  <a:avLst/>
                </a:prstGeom>
                <a:blipFill>
                  <a:blip r:embed="rId52"/>
                  <a:stretch>
                    <a:fillRect b="-2703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8" name="Rectangle 97">
                  <a:extLst>
                    <a:ext uri="{FF2B5EF4-FFF2-40B4-BE49-F238E27FC236}">
                      <a16:creationId xmlns:a16="http://schemas.microsoft.com/office/drawing/2014/main" id="{85128C76-FA1E-6744-AA52-50D7B3F9A530}"/>
                    </a:ext>
                  </a:extLst>
                </p:cNvPr>
                <p:cNvSpPr/>
                <p:nvPr/>
              </p:nvSpPr>
              <p:spPr>
                <a:xfrm>
                  <a:off x="5266567" y="5613486"/>
                  <a:ext cx="1009828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200" i="1" smtClean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200" i="1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#</m:t>
                            </m:r>
                          </m:e>
                          <m:sub>
                            <m:r>
                              <a:rPr lang="de-DE" sz="1200" i="1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𝐷</m:t>
                            </m:r>
                          </m:sub>
                        </m:sSub>
                        <m:d>
                          <m:dPr>
                            <m:begChr m:val="["/>
                            <m:endChr m:val="]"/>
                            <m:ctrlPr>
                              <a:rPr lang="de-DE" sz="1200" i="1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200" i="1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𝑁𝑎𝑡</m:t>
                            </m:r>
                            <m:d>
                              <m:dPr>
                                <m:ctrlPr>
                                  <a:rPr lang="de-DE" sz="1200" i="1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sz="1200" i="1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𝐷</m:t>
                                </m:r>
                              </m:e>
                            </m:d>
                          </m:e>
                        </m:d>
                      </m:oMath>
                    </m:oMathPara>
                  </a14:m>
                  <a:endParaRPr lang="de-DE" sz="1200" i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Cambria Math" panose="02040503050406030204" pitchFamily="18" charset="0"/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𝐸𝑝𝑖𝑑</m:t>
                        </m:r>
                      </m:oMath>
                    </m:oMathPara>
                  </a14:m>
                  <a:endParaRPr lang="de-DE" sz="1200" i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Cambria Math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98" name="Rectangle 97">
                  <a:extLst>
                    <a:ext uri="{FF2B5EF4-FFF2-40B4-BE49-F238E27FC236}">
                      <a16:creationId xmlns:a16="http://schemas.microsoft.com/office/drawing/2014/main" id="{85128C76-FA1E-6744-AA52-50D7B3F9A53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66567" y="5613486"/>
                  <a:ext cx="1009828" cy="461665"/>
                </a:xfrm>
                <a:prstGeom prst="rect">
                  <a:avLst/>
                </a:prstGeom>
                <a:blipFill>
                  <a:blip r:embed="rId53"/>
                  <a:stretch>
                    <a:fillRect b="-5405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9" name="Rectangle 98">
                  <a:extLst>
                    <a:ext uri="{FF2B5EF4-FFF2-40B4-BE49-F238E27FC236}">
                      <a16:creationId xmlns:a16="http://schemas.microsoft.com/office/drawing/2014/main" id="{F1951A5A-8B8A-504B-BEAB-9FF7CE60506E}"/>
                    </a:ext>
                  </a:extLst>
                </p:cNvPr>
                <p:cNvSpPr/>
                <p:nvPr/>
              </p:nvSpPr>
              <p:spPr>
                <a:xfrm>
                  <a:off x="5990961" y="6052388"/>
                  <a:ext cx="440944" cy="373885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 smtClean="0">
                                <a:latin typeface="Cambria Math" panose="02040503050406030204" pitchFamily="18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99" name="Rectangle 98">
                  <a:extLst>
                    <a:ext uri="{FF2B5EF4-FFF2-40B4-BE49-F238E27FC236}">
                      <a16:creationId xmlns:a16="http://schemas.microsoft.com/office/drawing/2014/main" id="{F1951A5A-8B8A-504B-BEAB-9FF7CE60506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90961" y="6052388"/>
                  <a:ext cx="440944" cy="373885"/>
                </a:xfrm>
                <a:prstGeom prst="rect">
                  <a:avLst/>
                </a:prstGeom>
                <a:blipFill>
                  <a:blip r:embed="rId54"/>
                  <a:stretch>
                    <a:fillRect b="-3333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BDE7FCE0-8D5A-934F-A989-4D8BB23DAFF2}"/>
                </a:ext>
              </a:extLst>
            </p:cNvPr>
            <p:cNvCxnSpPr>
              <a:cxnSpLocks/>
              <a:stCxn id="99" idx="0"/>
              <a:endCxn id="111" idx="4"/>
            </p:cNvCxnSpPr>
            <p:nvPr/>
          </p:nvCxnSpPr>
          <p:spPr>
            <a:xfrm flipV="1">
              <a:off x="6211433" y="5691541"/>
              <a:ext cx="0" cy="360847"/>
            </a:xfrm>
            <a:prstGeom prst="line">
              <a:avLst/>
            </a:prstGeom>
            <a:ln w="127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33278B0F-6495-484E-8842-D895C4D97F42}"/>
                </a:ext>
              </a:extLst>
            </p:cNvPr>
            <p:cNvCxnSpPr>
              <a:cxnSpLocks/>
              <a:stCxn id="111" idx="0"/>
              <a:endCxn id="123" idx="4"/>
            </p:cNvCxnSpPr>
            <p:nvPr/>
          </p:nvCxnSpPr>
          <p:spPr>
            <a:xfrm flipV="1">
              <a:off x="6211433" y="5301328"/>
              <a:ext cx="446" cy="318213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1F1C0526-9B33-F945-905F-6D9C2EE58476}"/>
                </a:ext>
              </a:extLst>
            </p:cNvPr>
            <p:cNvCxnSpPr>
              <a:cxnSpLocks/>
              <a:stCxn id="123" idx="0"/>
              <a:endCxn id="105" idx="4"/>
            </p:cNvCxnSpPr>
            <p:nvPr/>
          </p:nvCxnSpPr>
          <p:spPr>
            <a:xfrm flipV="1">
              <a:off x="6211879" y="4501106"/>
              <a:ext cx="590" cy="324818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03" name="Group 102">
              <a:extLst>
                <a:ext uri="{FF2B5EF4-FFF2-40B4-BE49-F238E27FC236}">
                  <a16:creationId xmlns:a16="http://schemas.microsoft.com/office/drawing/2014/main" id="{385FE124-55F8-6744-8CD2-FB94506C01F1}"/>
                </a:ext>
              </a:extLst>
            </p:cNvPr>
            <p:cNvGrpSpPr/>
            <p:nvPr/>
          </p:nvGrpSpPr>
          <p:grpSpPr>
            <a:xfrm>
              <a:off x="5923009" y="4825924"/>
              <a:ext cx="602729" cy="475404"/>
              <a:chOff x="7110783" y="4683030"/>
              <a:chExt cx="602729" cy="475404"/>
            </a:xfrm>
          </p:grpSpPr>
          <p:sp>
            <p:nvSpPr>
              <p:cNvPr id="123" name="TextBox 122">
                <a:extLst>
                  <a:ext uri="{FF2B5EF4-FFF2-40B4-BE49-F238E27FC236}">
                    <a16:creationId xmlns:a16="http://schemas.microsoft.com/office/drawing/2014/main" id="{D96BDEC1-0F49-4F40-85F9-10B61DEEAB41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7161951" y="4683030"/>
                <a:ext cx="475404" cy="475404"/>
              </a:xfrm>
              <a:prstGeom prst="ellipse">
                <a:avLst/>
              </a:prstGeom>
              <a:noFill/>
              <a:ln w="9525" cap="flat" cmpd="sng" algn="ctr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endParaRPr lang="en-GB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24" name="Rectangle 123">
                    <a:extLst>
                      <a:ext uri="{FF2B5EF4-FFF2-40B4-BE49-F238E27FC236}">
                        <a16:creationId xmlns:a16="http://schemas.microsoft.com/office/drawing/2014/main" id="{74CD2B32-5333-DE4E-A2B2-1D950A0AC256}"/>
                      </a:ext>
                    </a:extLst>
                  </p:cNvPr>
                  <p:cNvSpPr/>
                  <p:nvPr/>
                </p:nvSpPr>
                <p:spPr>
                  <a:xfrm>
                    <a:off x="7110783" y="4791285"/>
                    <a:ext cx="602729" cy="276999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GB" sz="12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∀</m:t>
                          </m:r>
                          <m:r>
                            <a:rPr lang="de-DE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𝑤</m:t>
                          </m:r>
                          <m:r>
                            <a:rPr lang="de-DE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:⊤</m:t>
                          </m:r>
                        </m:oMath>
                      </m:oMathPara>
                    </a14:m>
                    <a:endParaRPr lang="en-GB" sz="1200" dirty="0"/>
                  </a:p>
                </p:txBody>
              </p:sp>
            </mc:Choice>
            <mc:Fallback xmlns="">
              <p:sp>
                <p:nvSpPr>
                  <p:cNvPr id="108" name="Rectangle 107">
                    <a:extLst>
                      <a:ext uri="{FF2B5EF4-FFF2-40B4-BE49-F238E27FC236}">
                        <a16:creationId xmlns:a16="http://schemas.microsoft.com/office/drawing/2014/main" id="{88AF903B-573C-E344-84A3-9409949DEA0F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110783" y="4791285"/>
                    <a:ext cx="602729" cy="276999"/>
                  </a:xfrm>
                  <a:prstGeom prst="rect">
                    <a:avLst/>
                  </a:prstGeom>
                  <a:blipFill>
                    <a:blip r:embed="rId55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cxnSp>
          <p:nvCxnSpPr>
            <p:cNvPr id="104" name="Straight Connector 103">
              <a:extLst>
                <a:ext uri="{FF2B5EF4-FFF2-40B4-BE49-F238E27FC236}">
                  <a16:creationId xmlns:a16="http://schemas.microsoft.com/office/drawing/2014/main" id="{EA575223-100F-444F-83E9-42BAAD3364B1}"/>
                </a:ext>
              </a:extLst>
            </p:cNvPr>
            <p:cNvCxnSpPr>
              <a:cxnSpLocks/>
              <a:stCxn id="105" idx="0"/>
              <a:endCxn id="151" idx="4"/>
            </p:cNvCxnSpPr>
            <p:nvPr/>
          </p:nvCxnSpPr>
          <p:spPr>
            <a:xfrm flipV="1">
              <a:off x="6212469" y="3107741"/>
              <a:ext cx="707967" cy="1321365"/>
            </a:xfrm>
            <a:prstGeom prst="line">
              <a:avLst/>
            </a:prstGeom>
            <a:ln w="12700">
              <a:solidFill>
                <a:schemeClr val="tx1"/>
              </a:solidFill>
              <a:head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5" name="Oval 104">
              <a:extLst>
                <a:ext uri="{FF2B5EF4-FFF2-40B4-BE49-F238E27FC236}">
                  <a16:creationId xmlns:a16="http://schemas.microsoft.com/office/drawing/2014/main" id="{91CE318C-79AD-4147-8339-56A343B1EDE6}"/>
                </a:ext>
              </a:extLst>
            </p:cNvPr>
            <p:cNvSpPr/>
            <p:nvPr/>
          </p:nvSpPr>
          <p:spPr>
            <a:xfrm>
              <a:off x="6176469" y="4429106"/>
              <a:ext cx="72000" cy="720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11" name="Oval 110">
              <a:extLst>
                <a:ext uri="{FF2B5EF4-FFF2-40B4-BE49-F238E27FC236}">
                  <a16:creationId xmlns:a16="http://schemas.microsoft.com/office/drawing/2014/main" id="{5C677755-14AC-E641-9987-F3F4D19EC2A1}"/>
                </a:ext>
              </a:extLst>
            </p:cNvPr>
            <p:cNvSpPr/>
            <p:nvPr/>
          </p:nvSpPr>
          <p:spPr>
            <a:xfrm>
              <a:off x="6175433" y="5619541"/>
              <a:ext cx="72000" cy="720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2" name="Rectangle 111">
                  <a:extLst>
                    <a:ext uri="{FF2B5EF4-FFF2-40B4-BE49-F238E27FC236}">
                      <a16:creationId xmlns:a16="http://schemas.microsoft.com/office/drawing/2014/main" id="{4C0A5FB1-F561-D645-B781-474AB1D67DD9}"/>
                    </a:ext>
                  </a:extLst>
                </p:cNvPr>
                <p:cNvSpPr/>
                <p:nvPr/>
              </p:nvSpPr>
              <p:spPr>
                <a:xfrm>
                  <a:off x="5494068" y="5404101"/>
                  <a:ext cx="773160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charset="0"/>
                          </a:rPr>
                          <m:t>𝑀𝑎𝑛</m:t>
                        </m:r>
                        <m:d>
                          <m:dPr>
                            <m:ctrlPr>
                              <a:rPr lang="de-DE" sz="1200" i="1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200" i="1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</m:d>
                      </m:oMath>
                    </m:oMathPara>
                  </a14:m>
                  <a:endParaRPr lang="en-GB" sz="1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12" name="Rectangle 111">
                  <a:extLst>
                    <a:ext uri="{FF2B5EF4-FFF2-40B4-BE49-F238E27FC236}">
                      <a16:creationId xmlns:a16="http://schemas.microsoft.com/office/drawing/2014/main" id="{4C0A5FB1-F561-D645-B781-474AB1D67DD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94068" y="5404101"/>
                  <a:ext cx="773160" cy="276999"/>
                </a:xfrm>
                <a:prstGeom prst="rect">
                  <a:avLst/>
                </a:prstGeom>
                <a:blipFill>
                  <a:blip r:embed="rId5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3" name="Rectangle 112">
                  <a:extLst>
                    <a:ext uri="{FF2B5EF4-FFF2-40B4-BE49-F238E27FC236}">
                      <a16:creationId xmlns:a16="http://schemas.microsoft.com/office/drawing/2014/main" id="{44C5CFD3-454E-C04E-A3BD-529709809613}"/>
                    </a:ext>
                  </a:extLst>
                </p:cNvPr>
                <p:cNvSpPr/>
                <p:nvPr/>
              </p:nvSpPr>
              <p:spPr>
                <a:xfrm>
                  <a:off x="5014574" y="4956727"/>
                  <a:ext cx="1009828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200" b="0" i="1" smtClean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200" b="0" i="1" smtClean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#</m:t>
                            </m:r>
                          </m:e>
                          <m:sub>
                            <m:r>
                              <a:rPr lang="de-DE" sz="1200" b="0" i="1" smtClean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𝐷</m:t>
                            </m:r>
                          </m:sub>
                        </m:sSub>
                        <m:d>
                          <m:dPr>
                            <m:begChr m:val="["/>
                            <m:endChr m:val="]"/>
                            <m:ctrlPr>
                              <a:rPr lang="de-DE" sz="1200" b="0" i="1" smtClean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200" b="0" i="1" smtClean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𝑁𝑎𝑡</m:t>
                            </m:r>
                            <m:d>
                              <m:dPr>
                                <m:ctrlPr>
                                  <a:rPr lang="de-DE" sz="1200" b="0" i="1" smtClean="0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sz="1200" b="0" i="1" smtClean="0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𝐷</m:t>
                                </m:r>
                              </m:e>
                            </m:d>
                          </m:e>
                        </m:d>
                      </m:oMath>
                    </m:oMathPara>
                  </a14:m>
                  <a:endParaRPr lang="de-DE" sz="1200" b="0" i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Cambria Math" panose="02040503050406030204" pitchFamily="18" charset="0"/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𝐸𝑝𝑖𝑑</m:t>
                        </m:r>
                      </m:oMath>
                    </m:oMathPara>
                  </a14:m>
                  <a:endParaRPr lang="de-DE" sz="1200" i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Cambria Math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13" name="Rectangle 112">
                  <a:extLst>
                    <a:ext uri="{FF2B5EF4-FFF2-40B4-BE49-F238E27FC236}">
                      <a16:creationId xmlns:a16="http://schemas.microsoft.com/office/drawing/2014/main" id="{44C5CFD3-454E-C04E-A3BD-52970980961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014574" y="4956727"/>
                  <a:ext cx="1009828" cy="461665"/>
                </a:xfrm>
                <a:prstGeom prst="rect">
                  <a:avLst/>
                </a:prstGeom>
                <a:blipFill>
                  <a:blip r:embed="rId57"/>
                  <a:stretch>
                    <a:fillRect b="-2632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7" name="Rectangle 116">
                  <a:extLst>
                    <a:ext uri="{FF2B5EF4-FFF2-40B4-BE49-F238E27FC236}">
                      <a16:creationId xmlns:a16="http://schemas.microsoft.com/office/drawing/2014/main" id="{B75AF8E3-1C07-664E-9357-5E7BFCD7DA08}"/>
                    </a:ext>
                  </a:extLst>
                </p:cNvPr>
                <p:cNvSpPr/>
                <p:nvPr/>
              </p:nvSpPr>
              <p:spPr>
                <a:xfrm>
                  <a:off x="5649136" y="4744545"/>
                  <a:ext cx="316112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∅</m:t>
                        </m:r>
                      </m:oMath>
                    </m:oMathPara>
                  </a14:m>
                  <a:endParaRPr lang="en-GB" sz="1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17" name="Rectangle 116">
                  <a:extLst>
                    <a:ext uri="{FF2B5EF4-FFF2-40B4-BE49-F238E27FC236}">
                      <a16:creationId xmlns:a16="http://schemas.microsoft.com/office/drawing/2014/main" id="{B75AF8E3-1C07-664E-9357-5E7BFCD7DA0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49136" y="4744545"/>
                  <a:ext cx="316112" cy="276999"/>
                </a:xfrm>
                <a:prstGeom prst="rect">
                  <a:avLst/>
                </a:prstGeom>
                <a:blipFill>
                  <a:blip r:embed="rId5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1" name="Rectangle 120">
                  <a:extLst>
                    <a:ext uri="{FF2B5EF4-FFF2-40B4-BE49-F238E27FC236}">
                      <a16:creationId xmlns:a16="http://schemas.microsoft.com/office/drawing/2014/main" id="{CF33FED8-7EB9-CA4D-9A62-9345E4E64903}"/>
                    </a:ext>
                  </a:extLst>
                </p:cNvPr>
                <p:cNvSpPr/>
                <p:nvPr/>
              </p:nvSpPr>
              <p:spPr>
                <a:xfrm>
                  <a:off x="5719758" y="4385591"/>
                  <a:ext cx="543802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𝐸𝑝𝑖𝑑</m:t>
                        </m:r>
                      </m:oMath>
                    </m:oMathPara>
                  </a14:m>
                  <a:endParaRPr lang="de-DE" sz="1200" i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Cambria Math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21" name="Rectangle 120">
                  <a:extLst>
                    <a:ext uri="{FF2B5EF4-FFF2-40B4-BE49-F238E27FC236}">
                      <a16:creationId xmlns:a16="http://schemas.microsoft.com/office/drawing/2014/main" id="{CF33FED8-7EB9-CA4D-9A62-9345E4E6490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719758" y="4385591"/>
                  <a:ext cx="543802" cy="276999"/>
                </a:xfrm>
                <a:prstGeom prst="rect">
                  <a:avLst/>
                </a:prstGeom>
                <a:blipFill>
                  <a:blip r:embed="rId59"/>
                  <a:stretch>
                    <a:fillRect b="-4348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2" name="Rectangle 121">
                  <a:extLst>
                    <a:ext uri="{FF2B5EF4-FFF2-40B4-BE49-F238E27FC236}">
                      <a16:creationId xmlns:a16="http://schemas.microsoft.com/office/drawing/2014/main" id="{07064A81-DD22-8A48-84BE-AB471EBC7BA0}"/>
                    </a:ext>
                  </a:extLst>
                </p:cNvPr>
                <p:cNvSpPr/>
                <p:nvPr/>
              </p:nvSpPr>
              <p:spPr>
                <a:xfrm>
                  <a:off x="5271643" y="4189689"/>
                  <a:ext cx="1011431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200" i="1" smtClean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200" i="1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#</m:t>
                            </m:r>
                          </m:e>
                          <m:sub>
                            <m:r>
                              <a:rPr lang="de-DE" sz="1200" i="1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𝐷</m:t>
                            </m:r>
                          </m:sub>
                        </m:sSub>
                        <m:d>
                          <m:dPr>
                            <m:begChr m:val="["/>
                            <m:endChr m:val="]"/>
                            <m:ctrlPr>
                              <a:rPr lang="de-DE" sz="1200" i="1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200" i="1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𝑁𝑎𝑡</m:t>
                            </m:r>
                            <m:d>
                              <m:dPr>
                                <m:ctrlPr>
                                  <a:rPr lang="de-DE" sz="1200" i="1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sz="1200" i="1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𝐷</m:t>
                                </m:r>
                              </m:e>
                            </m:d>
                          </m:e>
                        </m:d>
                      </m:oMath>
                    </m:oMathPara>
                  </a14:m>
                  <a:endParaRPr lang="en-GB" sz="1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22" name="Rectangle 121">
                  <a:extLst>
                    <a:ext uri="{FF2B5EF4-FFF2-40B4-BE49-F238E27FC236}">
                      <a16:creationId xmlns:a16="http://schemas.microsoft.com/office/drawing/2014/main" id="{07064A81-DD22-8A48-84BE-AB471EBC7BA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71643" y="4189689"/>
                  <a:ext cx="1011431" cy="276999"/>
                </a:xfrm>
                <a:prstGeom prst="rect">
                  <a:avLst/>
                </a:prstGeom>
                <a:blipFill>
                  <a:blip r:embed="rId6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4283897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12" grpId="0" animBg="1"/>
      <p:bldP spid="213" grpId="0" animBg="1"/>
      <p:bldP spid="215" grpId="0" animBg="1"/>
      <p:bldP spid="216" grpId="0" animBg="1"/>
    </p:bld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D6EDD7-AE32-214C-A176-99F4E18D0D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Worst-case Parfactor Size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4">
                <a:extLst>
                  <a:ext uri="{FF2B5EF4-FFF2-40B4-BE49-F238E27FC236}">
                    <a16:creationId xmlns:a16="http://schemas.microsoft.com/office/drawing/2014/main" id="{971E759C-4BFE-014F-8C0C-DE73214C997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28649" y="1158240"/>
                <a:ext cx="8262801" cy="5277394"/>
              </a:xfrm>
            </p:spPr>
            <p:txBody>
              <a:bodyPr>
                <a:normAutofit fontScale="92500" lnSpcReduction="10000"/>
              </a:bodyPr>
              <a:lstStyle/>
              <a:p>
                <a:r>
                  <a:rPr lang="en-GB" dirty="0"/>
                  <a:t>Given lifted width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  <m:r>
                      <a:rPr lang="en-GB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GB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𝑔</m:t>
                            </m:r>
                          </m:sub>
                        </m:s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GB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#</m:t>
                            </m:r>
                          </m:sub>
                        </m:sSub>
                      </m:e>
                    </m:d>
                  </m:oMath>
                </a14:m>
                <a:r>
                  <a:rPr lang="en-GB" dirty="0"/>
                  <a:t> of a liftable, counted FO dtree </a:t>
                </a:r>
                <a14:m>
                  <m:oMath xmlns:m="http://schemas.openxmlformats.org/officeDocument/2006/math">
                    <m:r>
                      <a:rPr lang="en-GB" i="1" dirty="0" smtClean="0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endParaRPr lang="en-GB" dirty="0"/>
              </a:p>
              <a:p>
                <a:pPr lvl="1"/>
                <a:r>
                  <a:rPr lang="en-GB" dirty="0"/>
                  <a:t>E.g.,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  <m:r>
                      <a:rPr lang="en-GB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GB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GB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GB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𝑔</m:t>
                            </m:r>
                          </m:sub>
                        </m:sSub>
                        <m:r>
                          <a:rPr lang="en-GB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=3</m:t>
                        </m:r>
                        <m:r>
                          <a:rPr lang="en-GB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GB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GB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#</m:t>
                            </m:r>
                          </m:sub>
                        </m:sSub>
                        <m:r>
                          <a:rPr lang="en-GB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=1</m:t>
                        </m:r>
                      </m:e>
                    </m:d>
                  </m:oMath>
                </a14:m>
                <a:endParaRPr lang="en-GB" dirty="0">
                  <a:solidFill>
                    <a:schemeClr val="accent1"/>
                  </a:solidFill>
                </a:endParaRPr>
              </a:p>
              <a:p>
                <a:r>
                  <a:rPr lang="en-GB" dirty="0"/>
                  <a:t>Worst-case parfactor size:</a:t>
                </a:r>
              </a:p>
              <a:p>
                <a:pPr lvl="1"/>
                <a:r>
                  <a:rPr lang="en-GB" dirty="0"/>
                  <a:t>Worst case: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</a:rPr>
                          <m:t>𝑔</m:t>
                        </m:r>
                      </m:sub>
                    </m:sSub>
                    <m:r>
                      <a:rPr lang="en-GB" b="0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</a:rPr>
                          <m:t>#</m:t>
                        </m:r>
                      </m:sub>
                    </m:sSub>
                  </m:oMath>
                </a14:m>
                <a:r>
                  <a:rPr lang="en-GB" dirty="0"/>
                  <a:t> variables in one parfactor</a:t>
                </a:r>
              </a:p>
              <a:p>
                <a:pPr lvl="1"/>
                <a:r>
                  <a:rPr lang="en-GB" dirty="0"/>
                  <a:t>Worst-case range size for the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</a:rPr>
                          <m:t>𝑔</m:t>
                        </m:r>
                      </m:sub>
                    </m:sSub>
                  </m:oMath>
                </a14:m>
                <a:r>
                  <a:rPr lang="en-GB" dirty="0"/>
                  <a:t> PRVs</a:t>
                </a:r>
                <a:endParaRPr lang="en-GB" i="1" dirty="0">
                  <a:latin typeface="Cambria Math" panose="02040503050406030204" pitchFamily="18" charset="0"/>
                </a:endParaRPr>
              </a:p>
              <a:p>
                <a:pPr marL="0" lvl="2" indent="-449262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>
                          <a:latin typeface="Cambria Math" panose="02040503050406030204" pitchFamily="18" charset="0"/>
                        </a:rPr>
                        <m:t>𝑟</m:t>
                      </m:r>
                      <m:r>
                        <a:rPr lang="en-GB" i="1"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GB">
                                  <a:latin typeface="Cambria Math" panose="02040503050406030204" pitchFamily="18" charset="0"/>
                                </a:rPr>
                                <m:t>max</m:t>
                              </m:r>
                            </m:e>
                            <m:lim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  <m:r>
                                <a:rPr lang="en-GB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a:rPr lang="en-GB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𝑟𝑣</m:t>
                              </m:r>
                              <m:d>
                                <m:dPr>
                                  <m:ctrlPr>
                                    <a:rPr lang="en-GB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GB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𝐺</m:t>
                                  </m:r>
                                </m:e>
                              </m:d>
                            </m:lim>
                          </m:limLow>
                        </m:fName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ℛ</m:t>
                              </m:r>
                              <m:d>
                                <m:dPr>
                                  <m:ctrlPr>
                                    <a:rPr lang="en-GB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GB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𝐴</m:t>
                                  </m:r>
                                </m:e>
                              </m:d>
                            </m:e>
                          </m:d>
                        </m:e>
                      </m:func>
                    </m:oMath>
                  </m:oMathPara>
                </a14:m>
                <a:endParaRPr lang="en-GB" dirty="0"/>
              </a:p>
              <a:p>
                <a:pPr lvl="1"/>
                <a:r>
                  <a:rPr lang="en-GB" dirty="0"/>
                  <a:t>Worst-case range size for the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</a:rPr>
                          <m:t>#</m:t>
                        </m:r>
                      </m:sub>
                    </m:sSub>
                  </m:oMath>
                </a14:m>
                <a:r>
                  <a:rPr lang="en-GB" dirty="0"/>
                  <a:t> CRVs</a:t>
                </a:r>
              </a:p>
              <a:p>
                <a:pPr marL="0" lvl="2" indent="-449262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sSub>
                                <m:sSubPr>
                                  <m:ctrlPr>
                                    <a:rPr lang="en-GB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  <m:sub>
                                  <m:r>
                                    <a:rPr lang="en-GB" i="1">
                                      <a:latin typeface="Cambria Math" panose="02040503050406030204" pitchFamily="18" charset="0"/>
                                    </a:rPr>
                                    <m:t>#</m:t>
                                  </m:r>
                                </m:sub>
                              </m:sSub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GB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i="1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  <m:sub>
                                  <m:r>
                                    <a:rPr lang="en-GB" i="1">
                                      <a:latin typeface="Cambria Math" panose="02040503050406030204" pitchFamily="18" charset="0"/>
                                    </a:rPr>
                                    <m:t>#</m:t>
                                  </m:r>
                                </m:sub>
                              </m:sSub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e>
                            <m:e>
                              <m:sSub>
                                <m:sSubPr>
                                  <m:ctrlPr>
                                    <a:rPr lang="en-GB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  <m:sub>
                                  <m:r>
                                    <a:rPr lang="en-GB" i="1">
                                      <a:latin typeface="Cambria Math" panose="02040503050406030204" pitchFamily="18" charset="0"/>
                                    </a:rPr>
                                    <m:t>#</m:t>
                                  </m:r>
                                </m:sub>
                              </m:sSub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e>
                          </m:eqArr>
                        </m:e>
                      </m:d>
                      <m:r>
                        <a:rPr lang="en-GB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≤</m:t>
                      </m:r>
                      <m:sSup>
                        <m:sSupPr>
                          <m:ctrlP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sSub>
                            <m:sSubPr>
                              <m:ctrlPr>
                                <a:rPr lang="en-GB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GB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#</m:t>
                              </m:r>
                            </m:sub>
                          </m:sSub>
                        </m:e>
                        <m:sup>
                          <m:sSub>
                            <m:sSubPr>
                              <m:ctrlPr>
                                <a:rPr lang="en-GB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en-GB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#</m:t>
                              </m:r>
                            </m:sub>
                          </m:sSub>
                        </m:sup>
                      </m:sSup>
                    </m:oMath>
                  </m:oMathPara>
                </a14:m>
                <a:endParaRPr lang="en-GB" dirty="0"/>
              </a:p>
              <a:p>
                <a:pPr lvl="2"/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</a:rPr>
                          <m:t>#</m:t>
                        </m:r>
                      </m:sub>
                    </m:sSub>
                  </m:oMath>
                </a14:m>
                <a:r>
                  <a:rPr lang="en-GB" dirty="0"/>
                  <a:t> largest domain size of any of the counted/countable logvars</a:t>
                </a:r>
              </a:p>
              <a:p>
                <a:pPr lvl="2"/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</a:rPr>
                          <m:t>#</m:t>
                        </m:r>
                      </m:sub>
                    </m:sSub>
                  </m:oMath>
                </a14:m>
                <a:r>
                  <a:rPr lang="en-GB" dirty="0"/>
                  <a:t> largest range size of any of the PRVs in the CRVs/one-logvar PRVs</a:t>
                </a:r>
              </a:p>
              <a:p>
                <a:pPr lvl="1"/>
                <a:r>
                  <a:rPr lang="en-GB" dirty="0"/>
                  <a:t>Number of mappings by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</a:rPr>
                          <m:t>𝑔</m:t>
                        </m:r>
                      </m:sub>
                    </m:sSub>
                  </m:oMath>
                </a14:m>
                <a:r>
                  <a:rPr lang="en-GB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</a:rPr>
                          <m:t>#</m:t>
                        </m:r>
                      </m:sub>
                    </m:sSub>
                  </m:oMath>
                </a14:m>
                <a:r>
                  <a:rPr lang="en-GB" dirty="0"/>
                  <a:t>:</a:t>
                </a:r>
                <a:endParaRPr lang="en-GB" i="1" dirty="0">
                  <a:solidFill>
                    <a:schemeClr val="accent1"/>
                  </a:solidFill>
                  <a:latin typeface="Cambria Math" panose="02040503050406030204" pitchFamily="18" charset="0"/>
                </a:endParaRPr>
              </a:p>
              <a:p>
                <a:pPr marL="457200" lvl="1" indent="0">
                  <a:buNone/>
                </a:pPr>
                <a:endParaRPr lang="en-GB" sz="1000" i="1" dirty="0">
                  <a:solidFill>
                    <a:schemeClr val="accent1"/>
                  </a:solidFill>
                  <a:latin typeface="Cambria Math" panose="02040503050406030204" pitchFamily="18" charset="0"/>
                </a:endParaRPr>
              </a:p>
              <a:p>
                <a:pPr marL="7938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GB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p>
                          <m:sSub>
                            <m:sSubPr>
                              <m:ctrlPr>
                                <a:rPr lang="en-GB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GB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sub>
                          </m:sSub>
                        </m:sup>
                      </m:sSup>
                      <m:r>
                        <a:rPr lang="en-GB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p>
                        <m:sSupPr>
                          <m:ctrlPr>
                            <a:rPr lang="en-GB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GB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GB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sSub>
                                    <m:sSubPr>
                                      <m:ctrlPr>
                                        <a:rPr lang="en-GB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GB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𝑛</m:t>
                                      </m:r>
                                    </m:e>
                                    <m:sub>
                                      <m:r>
                                        <a:rPr lang="en-GB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#</m:t>
                                      </m:r>
                                    </m:sub>
                                  </m:sSub>
                                </m:e>
                                <m:sup>
                                  <m:sSub>
                                    <m:sSubPr>
                                      <m:ctrlPr>
                                        <a:rPr lang="en-GB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GB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𝑟</m:t>
                                      </m:r>
                                    </m:e>
                                    <m:sub>
                                      <m:r>
                                        <a:rPr lang="en-GB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#</m:t>
                                      </m:r>
                                    </m:sub>
                                  </m:sSub>
                                </m:sup>
                              </m:sSup>
                            </m:e>
                          </m:d>
                        </m:e>
                        <m:sup>
                          <m:sSub>
                            <m:sSubPr>
                              <m:ctrlPr>
                                <a:rPr lang="en-GB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GB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#</m:t>
                              </m:r>
                            </m:sub>
                          </m:sSub>
                        </m:sup>
                      </m:sSup>
                      <m:r>
                        <a:rPr lang="en-GB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GB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p>
                          <m:sSub>
                            <m:sSubPr>
                              <m:ctrlPr>
                                <a:rPr lang="en-GB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GB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sub>
                          </m:sSub>
                        </m:sup>
                      </m:sSup>
                      <m:r>
                        <a:rPr lang="en-GB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p>
                        <m:sSupPr>
                          <m:ctrlPr>
                            <a:rPr lang="en-GB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sSub>
                            <m:sSubPr>
                              <m:ctrlPr>
                                <a:rPr lang="en-GB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GB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#</m:t>
                              </m:r>
                            </m:sub>
                          </m:sSub>
                        </m:e>
                        <m:sup>
                          <m:sSub>
                            <m:sSubPr>
                              <m:ctrlPr>
                                <a:rPr lang="en-GB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en-GB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#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GB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GB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#</m:t>
                              </m:r>
                            </m:sub>
                          </m:sSub>
                        </m:sup>
                      </m:sSup>
                    </m:oMath>
                  </m:oMathPara>
                </a14:m>
                <a:endParaRPr lang="en-GB" dirty="0"/>
              </a:p>
              <a:p>
                <a:pPr lvl="2"/>
                <a:r>
                  <a:rPr lang="en-GB" dirty="0"/>
                  <a:t>E.g.,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en-GB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sSup>
                      <m:sSupPr>
                        <m:ctrlPr>
                          <a:rPr lang="en-GB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|"/>
                            <m:endChr m:val="|"/>
                            <m:ctrlPr>
                              <a:rPr lang="en-GB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𝒟</m:t>
                            </m:r>
                            <m:d>
                              <m:dPr>
                                <m:ctrlPr>
                                  <a:rPr lang="en-GB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GB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𝐷</m:t>
                                </m:r>
                              </m:e>
                            </m:d>
                          </m:e>
                        </m:d>
                      </m:e>
                      <m:sup>
                        <m:r>
                          <a:rPr lang="en-GB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en-GB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r>
                          <a:rPr lang="en-GB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p>
                    </m:sSup>
                    <m:r>
                      <a:rPr lang="en-GB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GB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en-GB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sup>
                    </m:sSup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sSup>
                      <m:sSupPr>
                        <m:ctrlPr>
                          <a:rPr lang="en-GB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en-GB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GB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GB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8</m:t>
                    </m:r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a:rPr lang="en-GB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4</m:t>
                    </m:r>
                    <m:r>
                      <a:rPr lang="en-GB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=32&gt;12</m:t>
                    </m:r>
                  </m:oMath>
                </a14:m>
                <a:r>
                  <a:rPr lang="en-GB" dirty="0"/>
                  <a:t> (actual largest size)</a:t>
                </a:r>
              </a:p>
              <a:p>
                <a:pPr lvl="1"/>
                <a:endParaRPr lang="en-GB" dirty="0"/>
              </a:p>
            </p:txBody>
          </p:sp>
        </mc:Choice>
        <mc:Fallback xmlns="">
          <p:sp>
            <p:nvSpPr>
              <p:cNvPr id="5" name="Content Placeholder 4">
                <a:extLst>
                  <a:ext uri="{FF2B5EF4-FFF2-40B4-BE49-F238E27FC236}">
                    <a16:creationId xmlns:a16="http://schemas.microsoft.com/office/drawing/2014/main" id="{971E759C-4BFE-014F-8C0C-DE73214C997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8649" y="1158240"/>
                <a:ext cx="8262801" cy="5277394"/>
              </a:xfrm>
              <a:blipFill>
                <a:blip r:embed="rId2"/>
                <a:stretch>
                  <a:fillRect l="-1074" t="-1439" r="-1380" b="-24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9D0592-3D4B-B84C-9D1F-1AEA4B35F4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125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8805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423739-E294-A441-BADF-5B0A8EFBCC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Complexity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E0DC255-B9FF-4442-921A-1D009449071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28649" y="1158240"/>
                <a:ext cx="8288927" cy="5294318"/>
              </a:xfrm>
            </p:spPr>
            <p:txBody>
              <a:bodyPr>
                <a:normAutofit fontScale="92500" lnSpcReduction="10000"/>
              </a:bodyPr>
              <a:lstStyle/>
              <a:p>
                <a:r>
                  <a:rPr lang="en-GB" dirty="0"/>
                  <a:t>Worst-case parfactor size</a:t>
                </a:r>
                <a:r>
                  <a:rPr lang="en-GB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i="1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i="1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p>
                        <m:sSub>
                          <m:sSubPr>
                            <m:ctrlPr>
                              <a:rPr lang="en-GB" i="1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GB" i="1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𝑔</m:t>
                            </m:r>
                          </m:sub>
                        </m:sSub>
                      </m:sup>
                    </m:sSup>
                    <m:r>
                      <a:rPr lang="en-GB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sSup>
                      <m:sSupPr>
                        <m:ctrlPr>
                          <a:rPr lang="en-GB" i="1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sSub>
                          <m:sSubPr>
                            <m:ctrlPr>
                              <a:rPr lang="en-GB" i="1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en-GB" i="1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#</m:t>
                            </m:r>
                          </m:sub>
                        </m:sSub>
                      </m:e>
                      <m:sup>
                        <m:sSub>
                          <m:sSubPr>
                            <m:ctrlPr>
                              <a:rPr lang="en-GB" i="1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en-GB" i="1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#</m:t>
                            </m:r>
                          </m:sub>
                        </m:sSub>
                        <m:sSub>
                          <m:sSubPr>
                            <m:ctrlPr>
                              <a:rPr lang="en-GB" i="1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GB" i="1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#</m:t>
                            </m:r>
                          </m:sub>
                        </m:sSub>
                      </m:sup>
                    </m:sSup>
                  </m:oMath>
                </a14:m>
                <a:endParaRPr lang="de-DE" dirty="0">
                  <a:solidFill>
                    <a:schemeClr val="tx1"/>
                  </a:solidFill>
                  <a:ea typeface="Cambria Math" panose="02040503050406030204" pitchFamily="18" charset="0"/>
                </a:endParaRPr>
              </a:p>
              <a:p>
                <a:pPr lvl="1"/>
                <a:r>
                  <a:rPr lang="en-GB" dirty="0"/>
                  <a:t>E.g.,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en-GB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r>
                      <a:rPr lang="en-GB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sSup>
                      <m:sSupPr>
                        <m:ctrlPr>
                          <a:rPr lang="en-GB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|"/>
                            <m:endChr m:val="|"/>
                            <m:ctrlPr>
                              <a:rPr lang="en-GB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𝒟</m:t>
                            </m:r>
                            <m:d>
                              <m:dPr>
                                <m:ctrlPr>
                                  <a:rPr lang="en-GB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GB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𝐷</m:t>
                                </m:r>
                              </m:e>
                            </m:d>
                          </m:e>
                        </m:d>
                      </m:e>
                      <m:sup>
                        <m:r>
                          <a:rPr lang="en-GB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2∙1</m:t>
                        </m:r>
                      </m:sup>
                    </m:sSup>
                    <m:r>
                      <a:rPr lang="en-GB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GB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en-GB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sup>
                    </m:sSup>
                    <m:r>
                      <a:rPr lang="en-GB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sSup>
                      <m:sSupPr>
                        <m:ctrlPr>
                          <a:rPr lang="en-GB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en-GB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de-DE" dirty="0">
                  <a:solidFill>
                    <a:schemeClr val="tx1"/>
                  </a:solidFill>
                  <a:ea typeface="Cambria Math" panose="02040503050406030204" pitchFamily="18" charset="0"/>
                </a:endParaRPr>
              </a:p>
              <a:p>
                <a:r>
                  <a:rPr lang="en-GB" dirty="0"/>
                  <a:t>Complexity of lifted operations</a:t>
                </a:r>
              </a:p>
              <a:p>
                <a:pPr lvl="1"/>
                <a:r>
                  <a:rPr lang="en-GB" dirty="0"/>
                  <a:t>Lifted elimination: </a:t>
                </a:r>
              </a:p>
              <a:p>
                <a:pPr lvl="2"/>
                <a:r>
                  <a:rPr lang="en-GB" dirty="0"/>
                  <a:t>Multiplication (goes through each line of each parfactor): </a:t>
                </a:r>
              </a:p>
              <a:p>
                <a:pPr marL="914400" lvl="2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>
                          <a:latin typeface="Cambria Math" panose="02040503050406030204" pitchFamily="18" charset="0"/>
                        </a:rPr>
                        <m:t>𝑂</m:t>
                      </m:r>
                      <m:d>
                        <m:d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GB" i="1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i="1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p>
                              <m:sSub>
                                <m:sSubPr>
                                  <m:ctrlPr>
                                    <a:rPr lang="en-GB" i="1">
                                      <a:solidFill>
                                        <a:schemeClr val="tx1">
                                          <a:lumMod val="50000"/>
                                          <a:lumOff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i="1">
                                      <a:solidFill>
                                        <a:schemeClr val="tx1">
                                          <a:lumMod val="50000"/>
                                          <a:lumOff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lang="en-GB" i="1">
                                      <a:solidFill>
                                        <a:schemeClr val="tx1">
                                          <a:lumMod val="50000"/>
                                          <a:lumOff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</m:sub>
                              </m:sSub>
                            </m:sup>
                          </m:sSup>
                          <m:r>
                            <a:rPr lang="en-GB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sSup>
                            <m:sSupPr>
                              <m:ctrlPr>
                                <a:rPr lang="en-GB" i="1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sSub>
                                <m:sSubPr>
                                  <m:ctrlPr>
                                    <a:rPr lang="en-GB" i="1">
                                      <a:solidFill>
                                        <a:schemeClr val="tx1">
                                          <a:lumMod val="50000"/>
                                          <a:lumOff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i="1">
                                      <a:solidFill>
                                        <a:schemeClr val="tx1">
                                          <a:lumMod val="50000"/>
                                          <a:lumOff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  <m:sub>
                                  <m:r>
                                    <a:rPr lang="en-GB" i="1">
                                      <a:solidFill>
                                        <a:schemeClr val="tx1">
                                          <a:lumMod val="50000"/>
                                          <a:lumOff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#</m:t>
                                  </m:r>
                                </m:sub>
                              </m:sSub>
                            </m:e>
                            <m:sup>
                              <m:sSub>
                                <m:sSubPr>
                                  <m:ctrlPr>
                                    <a:rPr lang="en-GB" i="1">
                                      <a:solidFill>
                                        <a:schemeClr val="tx1">
                                          <a:lumMod val="50000"/>
                                          <a:lumOff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i="1">
                                      <a:solidFill>
                                        <a:schemeClr val="tx1">
                                          <a:lumMod val="50000"/>
                                          <a:lumOff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  <m:sub>
                                  <m:r>
                                    <a:rPr lang="en-GB" i="1">
                                      <a:solidFill>
                                        <a:schemeClr val="tx1">
                                          <a:lumMod val="50000"/>
                                          <a:lumOff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#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GB" i="1">
                                      <a:solidFill>
                                        <a:schemeClr val="tx1">
                                          <a:lumMod val="50000"/>
                                          <a:lumOff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i="1">
                                      <a:solidFill>
                                        <a:schemeClr val="tx1">
                                          <a:lumMod val="50000"/>
                                          <a:lumOff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lang="en-GB" i="1">
                                      <a:solidFill>
                                        <a:schemeClr val="tx1">
                                          <a:lumMod val="50000"/>
                                          <a:lumOff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#</m:t>
                                  </m:r>
                                </m:sub>
                              </m:sSub>
                            </m:sup>
                          </m:sSup>
                        </m:e>
                      </m:d>
                    </m:oMath>
                  </m:oMathPara>
                </a14:m>
                <a:endParaRPr lang="en-GB" dirty="0"/>
              </a:p>
              <a:p>
                <a:pPr lvl="2"/>
                <a:r>
                  <a:rPr lang="en-GB" dirty="0"/>
                  <a:t>Summation (goes through each line):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𝑂</m:t>
                    </m:r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GB" i="1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i="1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p>
                            <m:sSub>
                              <m:sSubPr>
                                <m:ctrlPr>
                                  <a:rPr lang="en-GB" i="1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i="1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𝑤</m:t>
                                </m:r>
                              </m:e>
                              <m:sub>
                                <m:r>
                                  <a:rPr lang="en-GB" i="1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𝑔</m:t>
                                </m:r>
                              </m:sub>
                            </m:sSub>
                          </m:sup>
                        </m:sSup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sSup>
                          <m:sSupPr>
                            <m:ctrlPr>
                              <a:rPr lang="en-GB" i="1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sSub>
                              <m:sSubPr>
                                <m:ctrlPr>
                                  <a:rPr lang="en-GB" i="1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i="1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  <m:sub>
                                <m:r>
                                  <a:rPr lang="en-GB" i="1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#</m:t>
                                </m:r>
                              </m:sub>
                            </m:sSub>
                          </m:e>
                          <m:sup>
                            <m:sSub>
                              <m:sSubPr>
                                <m:ctrlPr>
                                  <a:rPr lang="en-GB" i="1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i="1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𝑟</m:t>
                                </m:r>
                              </m:e>
                              <m:sub>
                                <m:r>
                                  <a:rPr lang="en-GB" i="1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#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en-GB" i="1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i="1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𝑤</m:t>
                                </m:r>
                              </m:e>
                              <m:sub>
                                <m:r>
                                  <a:rPr lang="en-GB" i="1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#</m:t>
                                </m:r>
                              </m:sub>
                            </m:sSub>
                          </m:sup>
                        </m:sSup>
                      </m:e>
                    </m:d>
                  </m:oMath>
                </a14:m>
                <a:endParaRPr lang="en-GB" dirty="0"/>
              </a:p>
              <a:p>
                <a:pPr lvl="2"/>
                <a:r>
                  <a:rPr lang="en-GB" dirty="0"/>
                  <a:t>Exponentiation (goes through each line):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𝑂</m:t>
                    </m:r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unc>
                          <m:func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sSub>
                              <m:sSubPr>
                                <m:ctrlP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de-DE" b="0" i="0" smtClean="0">
                                    <a:latin typeface="Cambria Math" panose="02040503050406030204" pitchFamily="18" charset="0"/>
                                  </a:rPr>
                                  <m:t>log</m:t>
                                </m:r>
                              </m:e>
                              <m:sub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fName>
                          <m:e>
                            <m:d>
                              <m:dPr>
                                <m:ctrlP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</m:d>
                          </m:e>
                        </m:func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sSup>
                          <m:sSupPr>
                            <m:ctrlPr>
                              <a:rPr lang="en-GB" i="1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i="1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p>
                            <m:sSub>
                              <m:sSubPr>
                                <m:ctrlPr>
                                  <a:rPr lang="en-GB" i="1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i="1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𝑤</m:t>
                                </m:r>
                              </m:e>
                              <m:sub>
                                <m:r>
                                  <a:rPr lang="en-GB" i="1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𝑔</m:t>
                                </m:r>
                              </m:sub>
                            </m:sSub>
                          </m:sup>
                        </m:sSup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sSup>
                          <m:sSupPr>
                            <m:ctrlPr>
                              <a:rPr lang="en-GB" i="1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sSub>
                              <m:sSubPr>
                                <m:ctrlPr>
                                  <a:rPr lang="en-GB" i="1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i="1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  <m:sub>
                                <m:r>
                                  <a:rPr lang="en-GB" i="1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#</m:t>
                                </m:r>
                              </m:sub>
                            </m:sSub>
                          </m:e>
                          <m:sup>
                            <m:sSub>
                              <m:sSubPr>
                                <m:ctrlPr>
                                  <a:rPr lang="en-GB" i="1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i="1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𝑟</m:t>
                                </m:r>
                              </m:e>
                              <m:sub>
                                <m:r>
                                  <a:rPr lang="en-GB" i="1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#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en-GB" i="1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i="1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𝑤</m:t>
                                </m:r>
                              </m:e>
                              <m:sub>
                                <m:r>
                                  <a:rPr lang="en-GB" i="1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#</m:t>
                                </m:r>
                              </m:sub>
                            </m:sSub>
                          </m:sup>
                        </m:sSup>
                      </m:e>
                    </m:d>
                  </m:oMath>
                </a14:m>
                <a:endParaRPr lang="en-GB" dirty="0"/>
              </a:p>
              <a:p>
                <a:pPr lvl="3"/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GB" dirty="0"/>
                  <a:t> largest overall domain size</a:t>
                </a:r>
              </a:p>
              <a:p>
                <a:pPr lvl="1"/>
                <a:r>
                  <a:rPr lang="en-GB" dirty="0"/>
                  <a:t>Count conversion (goes through each line of parfactor):</a:t>
                </a:r>
              </a:p>
              <a:p>
                <a:pPr lvl="2"/>
                <a:r>
                  <a:rPr lang="en-GB" dirty="0"/>
                  <a:t>Multiplication and exponentiation: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𝑂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unc>
                          <m:func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sSub>
                              <m:sSub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de-DE">
                                    <a:latin typeface="Cambria Math" panose="02040503050406030204" pitchFamily="18" charset="0"/>
                                  </a:rPr>
                                  <m:t>log</m:t>
                                </m:r>
                              </m:e>
                              <m:sub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fName>
                          <m:e>
                            <m:d>
                              <m:d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i="1"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e>
                                  <m:sub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#</m:t>
                                    </m:r>
                                  </m:sub>
                                </m:sSub>
                              </m:e>
                            </m:d>
                          </m:e>
                        </m:func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sSup>
                          <m:sSupPr>
                            <m:ctrlPr>
                              <a:rPr lang="en-GB" i="1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i="1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p>
                            <m:sSub>
                              <m:sSubPr>
                                <m:ctrlPr>
                                  <a:rPr lang="en-GB" i="1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i="1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𝑤</m:t>
                                </m:r>
                              </m:e>
                              <m:sub>
                                <m:r>
                                  <a:rPr lang="en-GB" i="1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𝑔</m:t>
                                </m:r>
                              </m:sub>
                            </m:sSub>
                          </m:sup>
                        </m:sSup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sSup>
                          <m:sSupPr>
                            <m:ctrlPr>
                              <a:rPr lang="en-GB" i="1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sSub>
                              <m:sSubPr>
                                <m:ctrlPr>
                                  <a:rPr lang="en-GB" i="1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i="1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  <m:sub>
                                <m:r>
                                  <a:rPr lang="en-GB" i="1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#</m:t>
                                </m:r>
                              </m:sub>
                            </m:sSub>
                          </m:e>
                          <m:sup>
                            <m:sSub>
                              <m:sSubPr>
                                <m:ctrlPr>
                                  <a:rPr lang="en-GB" i="1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i="1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𝑟</m:t>
                                </m:r>
                              </m:e>
                              <m:sub>
                                <m:r>
                                  <a:rPr lang="en-GB" i="1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#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en-GB" i="1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i="1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𝑤</m:t>
                                </m:r>
                              </m:e>
                              <m:sub>
                                <m:r>
                                  <a:rPr lang="en-GB" i="1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#</m:t>
                                </m:r>
                              </m:sub>
                            </m:sSub>
                          </m:sup>
                        </m:sSup>
                      </m:e>
                    </m:d>
                  </m:oMath>
                </a14:m>
                <a:endParaRPr lang="en-GB" dirty="0"/>
              </a:p>
              <a:p>
                <a:r>
                  <a:rPr lang="en-GB" dirty="0"/>
                  <a:t>Complexity of LVE given a liftable FO dtree </a:t>
                </a:r>
                <a14:m>
                  <m:oMath xmlns:m="http://schemas.openxmlformats.org/officeDocument/2006/math">
                    <m:r>
                      <a:rPr lang="en-GB" i="1" dirty="0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endParaRPr lang="en-GB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𝑂</m:t>
                      </m:r>
                      <m:d>
                        <m:dPr>
                          <m:ctrlPr>
                            <a:rPr lang="de-DE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sub>
                          </m:sSub>
                          <m:r>
                            <a:rPr lang="en-GB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func>
                            <m:funcPr>
                              <m:ctrlP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sSub>
                                <m:sSubPr>
                                  <m:ctrlPr>
                                    <a:rPr lang="de-DE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de-DE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  <m:t>log</m:t>
                                  </m:r>
                                </m:e>
                                <m:sub>
                                  <m:r>
                                    <a:rPr lang="de-DE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fName>
                            <m:e>
                              <m:d>
                                <m:dPr>
                                  <m:ctrlPr>
                                    <a:rPr lang="de-DE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b="0" i="1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</m:d>
                            </m:e>
                          </m:func>
                          <m:r>
                            <a:rPr lang="en-GB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sSup>
                            <m:sSupPr>
                              <m:ctrlPr>
                                <a:rPr lang="en-GB" i="1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i="1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p>
                              <m:sSub>
                                <m:sSubPr>
                                  <m:ctrlPr>
                                    <a:rPr lang="en-GB" i="1">
                                      <a:solidFill>
                                        <a:schemeClr val="tx1">
                                          <a:lumMod val="50000"/>
                                          <a:lumOff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i="1">
                                      <a:solidFill>
                                        <a:schemeClr val="tx1">
                                          <a:lumMod val="50000"/>
                                          <a:lumOff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lang="en-GB" i="1">
                                      <a:solidFill>
                                        <a:schemeClr val="tx1">
                                          <a:lumMod val="50000"/>
                                          <a:lumOff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</m:sub>
                              </m:sSub>
                            </m:sup>
                          </m:sSup>
                          <m:r>
                            <a:rPr lang="en-GB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sSup>
                            <m:sSupPr>
                              <m:ctrlPr>
                                <a:rPr lang="en-GB" i="1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b="0" i="1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p>
                              <m:sSub>
                                <m:sSubPr>
                                  <m:ctrlPr>
                                    <a:rPr lang="en-GB" i="1">
                                      <a:solidFill>
                                        <a:schemeClr val="tx1">
                                          <a:lumMod val="50000"/>
                                          <a:lumOff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i="1">
                                      <a:solidFill>
                                        <a:schemeClr val="tx1">
                                          <a:lumMod val="50000"/>
                                          <a:lumOff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  <m:sub>
                                  <m:r>
                                    <a:rPr lang="en-GB" i="1">
                                      <a:solidFill>
                                        <a:schemeClr val="tx1">
                                          <a:lumMod val="50000"/>
                                          <a:lumOff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#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GB" i="1">
                                      <a:solidFill>
                                        <a:schemeClr val="tx1">
                                          <a:lumMod val="50000"/>
                                          <a:lumOff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i="1">
                                      <a:solidFill>
                                        <a:schemeClr val="tx1">
                                          <a:lumMod val="50000"/>
                                          <a:lumOff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lang="en-GB" i="1">
                                      <a:solidFill>
                                        <a:schemeClr val="tx1">
                                          <a:lumMod val="50000"/>
                                          <a:lumOff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#</m:t>
                                  </m:r>
                                </m:sub>
                              </m:sSub>
                            </m:sup>
                          </m:sSup>
                        </m:e>
                      </m:d>
                    </m:oMath>
                  </m:oMathPara>
                </a14:m>
                <a:endParaRPr lang="de-DE" dirty="0">
                  <a:solidFill>
                    <a:schemeClr val="tx1">
                      <a:lumMod val="50000"/>
                      <a:lumOff val="50000"/>
                    </a:schemeClr>
                  </a:solidFill>
                  <a:ea typeface="Cambria Math" panose="02040503050406030204" pitchFamily="18" charset="0"/>
                </a:endParaRP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</m:oMath>
                </a14:m>
                <a:r>
                  <a:rPr lang="en-GB" dirty="0"/>
                  <a:t>: number of inner nodes in </a:t>
                </a:r>
                <a14:m>
                  <m:oMath xmlns:m="http://schemas.openxmlformats.org/officeDocument/2006/math">
                    <m:r>
                      <a:rPr lang="en-GB" i="1" dirty="0" smtClean="0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endParaRPr lang="en-GB" dirty="0"/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GB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GB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𝑔</m:t>
                        </m:r>
                      </m:sub>
                    </m:sSub>
                  </m:oMath>
                </a14:m>
                <a:r>
                  <a:rPr lang="en-GB" dirty="0"/>
                  <a:t>: bounded from below by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de-DE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de-DE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de-DE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max</m:t>
                            </m:r>
                          </m:e>
                          <m:lim>
                            <m:r>
                              <a:rPr lang="de-DE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𝜙</m:t>
                            </m:r>
                            <m:d>
                              <m:dPr>
                                <m:ctrlPr>
                                  <a:rPr lang="de-DE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de-DE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𝐴</m:t>
                                    </m:r>
                                  </m:e>
                                  <m:sub>
                                    <m:r>
                                      <a:rPr lang="de-DE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de-DE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,…, </m:t>
                                </m:r>
                                <m:sSub>
                                  <m:sSubPr>
                                    <m:ctrlPr>
                                      <a:rPr lang="de-DE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𝐴</m:t>
                                    </m:r>
                                  </m:e>
                                  <m:sub>
                                    <m:r>
                                      <a:rPr lang="de-DE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𝑘</m:t>
                                    </m:r>
                                  </m:sub>
                                </m:sSub>
                              </m:e>
                            </m:d>
                            <m:r>
                              <a:rPr lang="de-DE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∈</m:t>
                            </m:r>
                            <m:r>
                              <a:rPr lang="de-DE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𝐺</m:t>
                            </m:r>
                          </m:lim>
                        </m:limLow>
                      </m:fName>
                      <m:e>
                        <m:r>
                          <a:rPr lang="de-DE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</m:func>
                  </m:oMath>
                </a14:m>
                <a:endParaRPr lang="en-GB" dirty="0">
                  <a:solidFill>
                    <a:schemeClr val="tx1"/>
                  </a:solidFill>
                </a:endParaRPr>
              </a:p>
              <a:p>
                <a:pPr lvl="2"/>
                <a:endParaRPr lang="en-GB" dirty="0"/>
              </a:p>
              <a:p>
                <a:pPr lvl="2"/>
                <a:endParaRPr lang="en-GB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E0DC255-B9FF-4442-921A-1D009449071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8649" y="1158240"/>
                <a:ext cx="8288927" cy="5294318"/>
              </a:xfrm>
              <a:blipFill>
                <a:blip r:embed="rId2"/>
                <a:stretch>
                  <a:fillRect l="-1070" t="-215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E91ACF-808C-A94E-9593-796837713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126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52816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7A957A-A161-544A-A9D3-ABED16DFA4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Query Term and Evidence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FB3CF7F-1C94-FC41-BAE4-8CC93D8F8BB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lnSpcReduction="10000"/>
              </a:bodyPr>
              <a:lstStyle/>
              <a:p>
                <a:r>
                  <a:rPr lang="en-GB" dirty="0"/>
                  <a:t>Query term: assumed one query term per query</a:t>
                </a:r>
              </a:p>
              <a:p>
                <a:pPr lvl="1"/>
                <a:r>
                  <a:rPr lang="en-GB" dirty="0"/>
                  <a:t>Query term does not have an impact on algorithm</a:t>
                </a:r>
              </a:p>
              <a:p>
                <a:pPr lvl="2"/>
                <a:r>
                  <a:rPr lang="en-GB" dirty="0"/>
                  <a:t>Split of at beginning</a:t>
                </a:r>
              </a:p>
              <a:p>
                <a:pPr lvl="2"/>
                <a:r>
                  <a:rPr lang="en-GB" dirty="0"/>
                  <a:t>Introduces only a handful of propositional random variables whose elimination operations are unimportant compared to the rest of the model</a:t>
                </a:r>
              </a:p>
              <a:p>
                <a:r>
                  <a:rPr lang="en-GB" dirty="0"/>
                  <a:t>Evidence</a:t>
                </a:r>
              </a:p>
              <a:p>
                <a:pPr lvl="1"/>
                <a:r>
                  <a:rPr lang="en-GB" dirty="0"/>
                  <a:t>If handling evidence at beginning (absorption), then the resulting model can be analysed as given</a:t>
                </a:r>
              </a:p>
              <a:p>
                <a:pPr lvl="1"/>
                <a:r>
                  <a:rPr lang="en-GB" dirty="0"/>
                  <a:t>If considering the model without evidence, then evidence can lead to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ℛ</m:t>
                        </m:r>
                        <m:d>
                          <m:dPr>
                            <m:ctrlP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𝐴</m:t>
                            </m:r>
                          </m:e>
                        </m:d>
                      </m:e>
                    </m:d>
                  </m:oMath>
                </a14:m>
                <a:r>
                  <a:rPr lang="en-GB" dirty="0"/>
                  <a:t> different groups per PRV</a:t>
                </a:r>
              </a:p>
              <a:p>
                <a:pPr lvl="2"/>
                <a:r>
                  <a:rPr lang="en-GB" dirty="0"/>
                  <a:t>Multiplies the number of PRVs in a model</a:t>
                </a:r>
              </a:p>
              <a:p>
                <a:pPr lvl="2"/>
                <a:r>
                  <a:rPr lang="en-GB" dirty="0"/>
                  <a:t>Does not change the lifted width of a model</a:t>
                </a:r>
              </a:p>
              <a:p>
                <a:pPr lvl="1"/>
                <a:r>
                  <a:rPr lang="en-GB" dirty="0">
                    <a:solidFill>
                      <a:srgbClr val="C00000"/>
                    </a:solidFill>
                  </a:rPr>
                  <a:t>CAUTION</a:t>
                </a:r>
                <a:r>
                  <a:rPr lang="en-GB" dirty="0"/>
                  <a:t>: Evidence on PRVs with arbitrarily many logvars can break symmetries and lead to groundings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FB3CF7F-1C94-FC41-BAE4-8CC93D8F8BB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447" t="-2525" r="-161" b="-75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E1CBFF-1556-C04C-9DDC-30F4141422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127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012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1A48C9-1D10-2248-950F-048E7FE493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Comparison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68E1C06-BDC7-1449-BFF6-4EE47FC5474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28649" y="1158240"/>
                <a:ext cx="8040897" cy="5018723"/>
              </a:xfrm>
            </p:spPr>
            <p:txBody>
              <a:bodyPr>
                <a:normAutofit fontScale="92500"/>
              </a:bodyPr>
              <a:lstStyle/>
              <a:p>
                <a:r>
                  <a:rPr lang="en-GB" dirty="0"/>
                  <a:t>Complexity of LVE given a liftable, counted FO dtree </a:t>
                </a:r>
                <a14:m>
                  <m:oMath xmlns:m="http://schemas.openxmlformats.org/officeDocument/2006/math">
                    <m:r>
                      <a:rPr lang="en-GB" i="1" dirty="0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en-GB" dirty="0"/>
                  <a:t> for a counted model </a:t>
                </a:r>
                <a14:m>
                  <m:oMath xmlns:m="http://schemas.openxmlformats.org/officeDocument/2006/math">
                    <m:r>
                      <a:rPr lang="en-GB" i="1" dirty="0">
                        <a:latin typeface="Cambria Math" panose="02040503050406030204" pitchFamily="18" charset="0"/>
                      </a:rPr>
                      <m:t>𝐺</m:t>
                    </m:r>
                  </m:oMath>
                </a14:m>
                <a:r>
                  <a:rPr lang="en-GB" dirty="0"/>
                  <a:t>: </a:t>
                </a:r>
                <a:endParaRPr lang="de-DE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>
                          <a:latin typeface="Cambria Math" panose="02040503050406030204" pitchFamily="18" charset="0"/>
                        </a:rPr>
                        <m:t>𝑂</m:t>
                      </m:r>
                      <m:d>
                        <m:d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de-DE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de-DE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sub>
                          </m:sSub>
                          <m: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func>
                            <m:funcPr>
                              <m:ctrlPr>
                                <a:rPr lang="de-DE" i="1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sSub>
                                <m:sSubPr>
                                  <m:ctrlPr>
                                    <a:rPr lang="de-DE" i="1">
                                      <a:solidFill>
                                        <a:schemeClr val="tx1">
                                          <a:lumMod val="50000"/>
                                          <a:lumOff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de-DE">
                                      <a:solidFill>
                                        <a:schemeClr val="tx1">
                                          <a:lumMod val="50000"/>
                                          <a:lumOff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log</m:t>
                                  </m:r>
                                </m:e>
                                <m:sub>
                                  <m:r>
                                    <a:rPr lang="de-DE" i="1">
                                      <a:solidFill>
                                        <a:schemeClr val="tx1">
                                          <a:lumMod val="50000"/>
                                          <a:lumOff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fName>
                            <m:e>
                              <m:d>
                                <m:dPr>
                                  <m:ctrlPr>
                                    <a:rPr lang="de-DE" i="1">
                                      <a:solidFill>
                                        <a:schemeClr val="tx1">
                                          <a:lumMod val="50000"/>
                                          <a:lumOff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i="1">
                                      <a:solidFill>
                                        <a:schemeClr val="tx1">
                                          <a:lumMod val="50000"/>
                                          <a:lumOff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</m:d>
                            </m:e>
                          </m:func>
                          <m: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sSup>
                            <m:sSupPr>
                              <m:ctrlPr>
                                <a:rPr lang="en-GB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p>
                              <m:sSub>
                                <m:sSubPr>
                                  <m:ctrlPr>
                                    <a:rPr lang="en-GB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lang="en-GB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</m:sub>
                              </m:sSub>
                            </m:sup>
                          </m:sSup>
                          <m: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sSup>
                            <m:sSupPr>
                              <m:ctrlPr>
                                <a:rPr lang="en-GB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p>
                              <m:sSub>
                                <m:sSubPr>
                                  <m:ctrlPr>
                                    <a:rPr lang="en-GB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  <m:sub>
                                  <m:r>
                                    <a:rPr lang="en-GB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#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GB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lang="en-GB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#</m:t>
                                  </m:r>
                                </m:sub>
                              </m:sSub>
                            </m:sup>
                          </m:sSup>
                        </m:e>
                      </m:d>
                    </m:oMath>
                  </m:oMathPara>
                </a14:m>
                <a:endParaRPr lang="en-GB" dirty="0"/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  <m:r>
                      <a:rPr lang="de-DE" i="1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|"/>
                        <m:endChr m:val="|"/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𝑟𝑣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𝐺</m:t>
                            </m:r>
                          </m:e>
                        </m:d>
                      </m:e>
                    </m:d>
                    <m:r>
                      <a:rPr lang="de-DE" i="1">
                        <a:latin typeface="Cambria Math" panose="02040503050406030204" pitchFamily="18" charset="0"/>
                      </a:rPr>
                      <m:t>+</m:t>
                    </m:r>
                    <m:d>
                      <m:dPr>
                        <m:begChr m:val="|"/>
                        <m:endChr m:val="|"/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𝑙𝑣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𝐺</m:t>
                            </m:r>
                          </m:e>
                        </m:d>
                      </m:e>
                    </m:d>
                  </m:oMath>
                </a14:m>
                <a:endParaRPr lang="en-GB" dirty="0"/>
              </a:p>
              <a:p>
                <a:r>
                  <a:rPr lang="en-GB" dirty="0"/>
                  <a:t>Complexity of VE: </a:t>
                </a:r>
                <a:endParaRPr lang="de-DE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𝑂</m:t>
                      </m:r>
                      <m:d>
                        <m:dPr>
                          <m:ctrlPr>
                            <a:rPr lang="en-GB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GB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de-DE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𝑔𝑟</m:t>
                              </m:r>
                              <m:d>
                                <m:dPr>
                                  <m:ctrlPr>
                                    <a:rPr lang="de-DE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GB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</m:d>
                            </m:sub>
                          </m:sSub>
                          <m:r>
                            <a:rPr lang="en-GB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sSup>
                            <m:sSupPr>
                              <m:ctrlPr>
                                <a:rPr lang="en-GB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GB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𝑤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de-DE" dirty="0">
                  <a:solidFill>
                    <a:srgbClr val="C00000"/>
                  </a:solidFill>
                  <a:ea typeface="Cambria Math" panose="02040503050406030204" pitchFamily="18" charset="0"/>
                </a:endParaRP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GB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de-DE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𝑔𝑟</m:t>
                        </m:r>
                        <m:d>
                          <m:dPr>
                            <m:ctrlPr>
                              <a:rPr lang="de-DE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</m:d>
                      </m:sub>
                    </m:sSub>
                    <m:r>
                      <a:rPr lang="de-DE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|"/>
                        <m:endChr m:val="|"/>
                        <m:ctrlPr>
                          <a:rPr lang="de-DE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𝑔𝑟</m:t>
                        </m:r>
                        <m:d>
                          <m:dPr>
                            <m:ctrlPr>
                              <a:rPr lang="de-DE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𝑟𝑣</m:t>
                            </m:r>
                            <m:d>
                              <m:dPr>
                                <m:ctrlPr>
                                  <a:rPr lang="de-DE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𝐺</m:t>
                                </m:r>
                              </m:e>
                            </m:d>
                          </m:e>
                        </m:d>
                      </m:e>
                    </m:d>
                  </m:oMath>
                </a14:m>
                <a:endParaRPr lang="en-GB" dirty="0">
                  <a:solidFill>
                    <a:schemeClr val="tx1"/>
                  </a:solidFill>
                </a:endParaRPr>
              </a:p>
              <a:p>
                <a:r>
                  <a:rPr lang="en-GB" dirty="0"/>
                  <a:t>If no count conversions involved, i.e.,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GB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#</m:t>
                        </m:r>
                      </m:sub>
                    </m:sSub>
                    <m:r>
                      <a:rPr lang="de-DE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GB" dirty="0"/>
                  <a:t>,</a:t>
                </a:r>
              </a:p>
              <a:p>
                <a:pPr lvl="1"/>
                <a14:m>
                  <m:oMath xmlns:m="http://schemas.openxmlformats.org/officeDocument/2006/math">
                    <m:sSup>
                      <m:sSupPr>
                        <m:ctrlPr>
                          <a:rPr lang="en-GB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e>
                      <m:sup>
                        <m:sSub>
                          <m:sSubPr>
                            <m:ctrlPr>
                              <a:rPr lang="en-GB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en-GB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#</m:t>
                            </m:r>
                          </m:sub>
                        </m:sSub>
                        <m:r>
                          <a:rPr lang="en-GB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p>
                    </m:sSup>
                    <m:r>
                      <a:rPr lang="de-DE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en-GB" dirty="0"/>
                  <a:t> ➝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𝑂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de-DE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b>
                        </m:sSub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func>
                          <m:funcPr>
                            <m:ctrlPr>
                              <a:rPr lang="de-DE" i="1" smtClean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sSub>
                              <m:sSubPr>
                                <m:ctrlPr>
                                  <a:rPr lang="de-DE" i="1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de-DE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log</m:t>
                                </m:r>
                              </m:e>
                              <m:sub>
                                <m:r>
                                  <a:rPr lang="de-DE" i="1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fName>
                          <m:e>
                            <m:d>
                              <m:dPr>
                                <m:ctrlPr>
                                  <a:rPr lang="de-DE" i="1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i="1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</m:d>
                          </m:e>
                        </m:func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sSup>
                          <m:sSupPr>
                            <m:ctrlPr>
                              <a:rPr lang="en-GB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p>
                            <m:sSub>
                              <m:sSubPr>
                                <m:ctrlPr>
                                  <a:rPr lang="en-GB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𝑤</m:t>
                                </m:r>
                              </m:e>
                              <m:sub>
                                <m:r>
                                  <a:rPr lang="en-GB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𝑔</m:t>
                                </m:r>
                              </m:sub>
                            </m:sSub>
                          </m:sup>
                        </m:sSup>
                      </m:e>
                    </m:d>
                  </m:oMath>
                </a14:m>
                <a:endParaRPr lang="en-GB" dirty="0"/>
              </a:p>
              <a:p>
                <a:pPr lvl="1"/>
                <a14:m>
                  <m:oMath xmlns:m="http://schemas.openxmlformats.org/officeDocument/2006/math">
                    <m:r>
                      <a:rPr lang="en-GB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𝑤</m:t>
                    </m:r>
                    <m:r>
                      <a:rPr lang="de-DE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de-DE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de-DE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𝑔</m:t>
                        </m:r>
                      </m:sub>
                    </m:sSub>
                  </m:oMath>
                </a14:m>
                <a:endParaRPr lang="en-GB" dirty="0"/>
              </a:p>
              <a:p>
                <a:pPr lvl="1"/>
                <a:r>
                  <a:rPr lang="en-GB" dirty="0"/>
                  <a:t>Difference in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de-DE" i="1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sSub>
                          <m:sSubPr>
                            <m:ctrlPr>
                              <a:rPr lang="de-DE" i="1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de-DE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log</m:t>
                            </m:r>
                          </m:e>
                          <m:sub>
                            <m:r>
                              <a:rPr lang="de-DE" i="1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fName>
                      <m:e>
                        <m:d>
                          <m:dPr>
                            <m:ctrlPr>
                              <a:rPr lang="de-DE" i="1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</m:d>
                      </m:e>
                    </m:func>
                  </m:oMath>
                </a14:m>
                <a:r>
                  <a:rPr lang="en-GB" dirty="0"/>
                  <a:t> for lifted computations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de-DE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𝑔𝑟</m:t>
                        </m:r>
                        <m:d>
                          <m:dPr>
                            <m:ctrlPr>
                              <a:rPr lang="de-DE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</m:d>
                      </m:sub>
                    </m:sSub>
                    <m:r>
                      <a:rPr lang="de-DE" b="0" i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de-DE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de-DE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</m:oMath>
                </a14:m>
                <a:endParaRPr lang="en-GB" dirty="0"/>
              </a:p>
              <a:p>
                <a:pPr lvl="2"/>
                <a:r>
                  <a:rPr lang="en-GB" dirty="0"/>
                  <a:t>The more noticeable, the more domain sizes increase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de-DE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𝑔𝑟</m:t>
                        </m:r>
                        <m:d>
                          <m:dPr>
                            <m:ctrlPr>
                              <a:rPr lang="de-DE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</m:d>
                      </m:sub>
                    </m:sSub>
                    <m:r>
                      <a:rPr lang="de-DE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≫</m:t>
                    </m:r>
                    <m:sSub>
                      <m:sSubPr>
                        <m:ctrlPr>
                          <a:rPr lang="de-DE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de-DE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</m:oMath>
                </a14:m>
                <a:r>
                  <a:rPr lang="en-GB" dirty="0"/>
                  <a:t>)</a:t>
                </a:r>
              </a:p>
              <a:p>
                <a:pPr lvl="1"/>
                <a:endParaRPr lang="en-GB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68E1C06-BDC7-1449-BFF6-4EE47FC5474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8649" y="1158240"/>
                <a:ext cx="8040897" cy="5018723"/>
              </a:xfrm>
              <a:blipFill>
                <a:blip r:embed="rId2"/>
                <a:stretch>
                  <a:fillRect l="-1102" t="-151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D8CDC1-A03D-314F-BF11-CF3D8D9F75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128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6840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1A48C9-1D10-2248-950F-048E7FE493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Comparison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68E1C06-BDC7-1449-BFF6-4EE47FC5474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28650" y="1158241"/>
                <a:ext cx="7886700" cy="2698346"/>
              </a:xfrm>
            </p:spPr>
            <p:txBody>
              <a:bodyPr>
                <a:normAutofit fontScale="92500" lnSpcReduction="10000"/>
              </a:bodyPr>
              <a:lstStyle/>
              <a:p>
                <a:r>
                  <a:rPr lang="en-GB" dirty="0">
                    <a:solidFill>
                      <a:schemeClr val="tx1"/>
                    </a:solidFill>
                  </a:rPr>
                  <a:t>If count conversions involved, i.e.,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GB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#</m:t>
                        </m:r>
                      </m:sub>
                    </m:sSub>
                    <m:r>
                      <a:rPr lang="de-DE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&gt;0</m:t>
                    </m:r>
                  </m:oMath>
                </a14:m>
                <a:r>
                  <a:rPr lang="en-GB" dirty="0">
                    <a:solidFill>
                      <a:schemeClr val="tx1"/>
                    </a:solidFill>
                  </a:rPr>
                  <a:t>,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GB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𝑤</m:t>
                    </m:r>
                    <m:r>
                      <a:rPr lang="de-DE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≫</m:t>
                    </m:r>
                    <m:d>
                      <m:dPr>
                        <m:ctrlPr>
                          <a:rPr lang="de-DE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de-DE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𝑔</m:t>
                            </m:r>
                          </m:sub>
                        </m:sSub>
                        <m:r>
                          <a:rPr lang="de-DE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de-DE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de-DE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#</m:t>
                            </m:r>
                          </m:sub>
                        </m:sSub>
                      </m:e>
                    </m:d>
                  </m:oMath>
                </a14:m>
                <a:endParaRPr lang="en-GB" dirty="0">
                  <a:solidFill>
                    <a:schemeClr val="tx1"/>
                  </a:solidFill>
                </a:endParaRPr>
              </a:p>
              <a:p>
                <a:pPr lvl="2"/>
                <a:r>
                  <a:rPr lang="en-GB" dirty="0">
                    <a:solidFill>
                      <a:schemeClr val="tx1"/>
                    </a:solidFill>
                  </a:rPr>
                  <a:t>CRV with a counted logvar of domain size </a:t>
                </a:r>
                <a14:m>
                  <m:oMath xmlns:m="http://schemas.openxmlformats.org/officeDocument/2006/math">
                    <m:r>
                      <a:rPr lang="en-GB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GB" dirty="0">
                    <a:solidFill>
                      <a:schemeClr val="tx1"/>
                    </a:solidFill>
                  </a:rPr>
                  <a:t> appears grounded in a factor</a:t>
                </a:r>
              </a:p>
              <a:p>
                <a:pPr lvl="1"/>
                <a:r>
                  <a:rPr lang="en-GB" dirty="0">
                    <a:solidFill>
                      <a:schemeClr val="tx1"/>
                    </a:solidFill>
                  </a:rPr>
                  <a:t>With one count conversion,</a:t>
                </a:r>
              </a:p>
              <a:p>
                <a:pPr marL="457200" lvl="1" indent="0" algn="ctr">
                  <a:buNone/>
                </a:pP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𝑂</m:t>
                    </m:r>
                    <m:d>
                      <m:dPr>
                        <m:ctrlPr>
                          <a:rPr lang="de-DE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de-DE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b>
                        </m:sSub>
                        <m:r>
                          <a:rPr lang="en-GB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func>
                          <m:funcPr>
                            <m:ctrlPr>
                              <a:rPr lang="de-DE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sSub>
                              <m:sSubPr>
                                <m:ctrlPr>
                                  <a:rPr lang="de-DE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de-DE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log</m:t>
                                </m:r>
                              </m:e>
                              <m:sub>
                                <m:r>
                                  <a:rPr lang="de-DE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fName>
                          <m:e>
                            <m:d>
                              <m:dPr>
                                <m:ctrlPr>
                                  <a:rPr lang="de-DE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</m:d>
                          </m:e>
                        </m:func>
                        <m:r>
                          <a:rPr lang="en-GB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sSup>
                          <m:sSupPr>
                            <m:ctrlPr>
                              <a:rPr lang="en-GB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p>
                            <m:sSub>
                              <m:sSubPr>
                                <m:ctrlPr>
                                  <a:rPr lang="en-GB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𝑤</m:t>
                                </m:r>
                              </m:e>
                              <m:sub>
                                <m:r>
                                  <a:rPr lang="en-GB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𝑔</m:t>
                                </m:r>
                              </m:sub>
                            </m:sSub>
                          </m:sup>
                        </m:sSup>
                        <m:r>
                          <a:rPr lang="en-GB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sSup>
                          <m:sSupPr>
                            <m:ctrlPr>
                              <a:rPr lang="en-GB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𝑛</m:t>
                            </m:r>
                          </m:e>
                          <m:sup>
                            <m:sSub>
                              <m:sSubPr>
                                <m:ctrlPr>
                                  <a:rPr lang="en-GB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𝑟</m:t>
                                </m:r>
                              </m:e>
                              <m:sub>
                                <m:r>
                                  <a:rPr lang="en-GB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#</m:t>
                                </m:r>
                              </m:sub>
                            </m:sSub>
                          </m:sup>
                        </m:sSup>
                      </m:e>
                    </m:d>
                  </m:oMath>
                </a14:m>
                <a:r>
                  <a:rPr lang="en-GB" dirty="0">
                    <a:solidFill>
                      <a:schemeClr val="tx1"/>
                    </a:solidFill>
                  </a:rPr>
                  <a:t> vs. </a:t>
                </a:r>
                <a14:m>
                  <m:oMath xmlns:m="http://schemas.openxmlformats.org/officeDocument/2006/math">
                    <m:r>
                      <a:rPr lang="en-GB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𝑂</m:t>
                    </m:r>
                    <m:d>
                      <m:dPr>
                        <m:ctrlPr>
                          <a:rPr lang="en-GB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GB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de-DE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𝑔𝑟</m:t>
                            </m:r>
                            <m:d>
                              <m:dPr>
                                <m:ctrlPr>
                                  <a:rPr lang="de-DE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GB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𝑇</m:t>
                                </m:r>
                              </m:e>
                            </m:d>
                          </m:sub>
                        </m:sSub>
                        <m:r>
                          <a:rPr lang="en-GB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sSup>
                          <m:sSupPr>
                            <m:ctrlPr>
                              <a:rPr lang="en-GB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𝑟</m:t>
                            </m:r>
                          </m:e>
                          <m:sup>
                            <m:r>
                              <a:rPr lang="de-DE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𝑛</m:t>
                            </m:r>
                            <m:r>
                              <a:rPr lang="de-DE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de-DE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𝑐</m:t>
                            </m:r>
                          </m:sup>
                        </m:sSup>
                      </m:e>
                    </m:d>
                  </m:oMath>
                </a14:m>
                <a:endParaRPr lang="en-GB" dirty="0">
                  <a:solidFill>
                    <a:schemeClr val="tx1"/>
                  </a:solidFill>
                </a:endParaRPr>
              </a:p>
              <a:p>
                <a:pPr lvl="2"/>
                <a14:m>
                  <m:oMath xmlns:m="http://schemas.openxmlformats.org/officeDocument/2006/math">
                    <m:r>
                      <a:rPr lang="en-GB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r>
                  <a:rPr lang="en-GB" dirty="0">
                    <a:solidFill>
                      <a:schemeClr val="tx1"/>
                    </a:solidFill>
                  </a:rPr>
                  <a:t> the number of random variables also occurring in the cluster</a:t>
                </a:r>
              </a:p>
              <a:p>
                <a:pPr lvl="2"/>
                <a:r>
                  <a:rPr lang="en-GB" dirty="0">
                    <a:solidFill>
                      <a:schemeClr val="tx1"/>
                    </a:solidFill>
                  </a:rPr>
                  <a:t>E.g., with </a:t>
                </a:r>
                <a14:m>
                  <m:oMath xmlns:m="http://schemas.openxmlformats.org/officeDocument/2006/math">
                    <m:r>
                      <a:rPr lang="de-DE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𝐸</m:t>
                    </m:r>
                    <m:r>
                      <a:rPr lang="de-DE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de-DE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𝐸𝑝𝑖𝑑</m:t>
                    </m:r>
                  </m:oMath>
                </a14:m>
                <a:r>
                  <a:rPr lang="en-GB" dirty="0">
                    <a:solidFill>
                      <a:schemeClr val="tx1"/>
                    </a:solidFill>
                  </a:rPr>
                  <a:t>; </a:t>
                </a:r>
                <a14:m>
                  <m:oMath xmlns:m="http://schemas.openxmlformats.org/officeDocument/2006/math">
                    <m:r>
                      <a:rPr lang="en-GB" i="1" dirty="0">
                        <a:latin typeface="Cambria Math" panose="02040503050406030204" pitchFamily="18" charset="0"/>
                      </a:rPr>
                      <m:t>𝑐</m:t>
                    </m:r>
                    <m:r>
                      <a:rPr lang="de-DE" b="0" i="1" dirty="0" smtClean="0">
                        <a:latin typeface="Cambria Math" panose="02040503050406030204" pitchFamily="18" charset="0"/>
                      </a:rPr>
                      <m:t>=2</m:t>
                    </m:r>
                  </m:oMath>
                </a14:m>
                <a:r>
                  <a:rPr lang="en-GB" dirty="0">
                    <a:solidFill>
                      <a:schemeClr val="tx1"/>
                    </a:solidFill>
                  </a:rPr>
                  <a:t>:</a:t>
                </a:r>
              </a:p>
              <a:p>
                <a:endParaRPr lang="en-GB" dirty="0">
                  <a:solidFill>
                    <a:schemeClr val="tx1"/>
                  </a:solidFill>
                </a:endParaRPr>
              </a:p>
              <a:p>
                <a:pPr lvl="1"/>
                <a:endParaRPr lang="en-GB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68E1C06-BDC7-1449-BFF6-4EE47FC5474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8650" y="1158241"/>
                <a:ext cx="7886700" cy="2698346"/>
              </a:xfrm>
              <a:blipFill>
                <a:blip r:embed="rId2"/>
                <a:stretch>
                  <a:fillRect l="-1286" t="-4206" r="-161" b="-140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D8CDC1-A03D-314F-BF11-CF3D8D9F75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129</a:t>
            </a:fld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9" name="Rectangle 128">
                <a:extLst>
                  <a:ext uri="{FF2B5EF4-FFF2-40B4-BE49-F238E27FC236}">
                    <a16:creationId xmlns:a16="http://schemas.microsoft.com/office/drawing/2014/main" id="{7324EFAC-C935-624D-865D-EC269387C048}"/>
                  </a:ext>
                </a:extLst>
              </p:cNvPr>
              <p:cNvSpPr/>
              <p:nvPr/>
            </p:nvSpPr>
            <p:spPr>
              <a:xfrm>
                <a:off x="584688" y="3856588"/>
                <a:ext cx="7930662" cy="44794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7938" lvl="3"/>
                <a14:m>
                  <m:oMath xmlns:m="http://schemas.openxmlformats.org/officeDocument/2006/math">
                    <m:sSub>
                      <m:sSubPr>
                        <m:ctrlPr>
                          <a:rPr lang="de-DE" sz="16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de-DE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  <m:d>
                      <m:dPr>
                        <m:ctrlPr>
                          <a:rPr lang="de-DE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𝐸</m:t>
                        </m:r>
                        <m:r>
                          <a:rPr lang="de-DE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 </m:t>
                        </m:r>
                        <m:r>
                          <a:rPr lang="de-DE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𝑁𝑎𝑡</m:t>
                        </m:r>
                        <m:d>
                          <m:dPr>
                            <m:ctrlPr>
                              <a:rPr lang="de-DE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𝐷</m:t>
                            </m:r>
                          </m:e>
                        </m:d>
                        <m:r>
                          <a:rPr lang="de-DE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de-DE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𝑀𝑎𝑛</m:t>
                        </m:r>
                        <m:d>
                          <m:dPr>
                            <m:ctrlPr>
                              <a:rPr lang="de-DE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𝑊</m:t>
                            </m:r>
                          </m:e>
                        </m:d>
                      </m:e>
                    </m:d>
                  </m:oMath>
                </a14:m>
                <a:r>
                  <a:rPr lang="de-DE" sz="1600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groupChr>
                      <m:groupChrPr>
                        <m:chr m:val="→"/>
                        <m:vertJc m:val="bot"/>
                        <m:ctrlPr>
                          <a:rPr lang="de-DE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groupChrPr>
                      <m:e>
                        <m:r>
                          <a:rPr lang="de-DE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#</m:t>
                        </m:r>
                      </m:e>
                    </m:groupChr>
                    <m:sSubSup>
                      <m:sSubSupPr>
                        <m:ctrlPr>
                          <a:rPr lang="de-DE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de-DE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de-DE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#</m:t>
                        </m:r>
                      </m:sup>
                    </m:sSubSup>
                    <m:d>
                      <m:dPr>
                        <m:ctrlPr>
                          <a:rPr lang="de-DE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𝐸</m:t>
                        </m:r>
                        <m:r>
                          <a:rPr lang="de-DE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de-DE" sz="160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6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#</m:t>
                            </m:r>
                          </m:e>
                          <m:sub>
                            <m:r>
                              <a:rPr lang="de-DE" sz="16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𝐷</m:t>
                            </m:r>
                          </m:sub>
                        </m:sSub>
                        <m:d>
                          <m:dPr>
                            <m:begChr m:val="["/>
                            <m:endChr m:val="]"/>
                            <m:ctrlPr>
                              <a:rPr lang="de-DE" sz="16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6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𝑁𝑎𝑡</m:t>
                            </m:r>
                            <m:d>
                              <m:dPr>
                                <m:ctrlPr>
                                  <a:rPr lang="de-DE" sz="1600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sz="1600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𝐷</m:t>
                                </m:r>
                              </m:e>
                            </m:d>
                          </m:e>
                        </m:d>
                        <m:r>
                          <a:rPr lang="de-DE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de-DE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𝑀𝑎𝑛</m:t>
                        </m:r>
                        <m:d>
                          <m:dPr>
                            <m:ctrlPr>
                              <a:rPr lang="de-DE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𝑊</m:t>
                            </m:r>
                          </m:e>
                        </m:d>
                      </m:e>
                    </m:d>
                    <m:r>
                      <a:rPr lang="de-DE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                </m:t>
                    </m:r>
                    <m:groupChr>
                      <m:groupChrPr>
                        <m:chr m:val="→"/>
                        <m:vertJc m:val="bot"/>
                        <m:ctrlPr>
                          <a:rPr lang="de-DE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groupChrPr>
                      <m:e>
                        <m:r>
                          <m:rPr>
                            <m:sty m:val="p"/>
                          </m:rPr>
                          <a:rPr lang="el-GR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Σ</m:t>
                        </m:r>
                      </m:e>
                    </m:groupChr>
                    <m:sSub>
                      <m:sSubPr>
                        <m:ctrlPr>
                          <a:rPr lang="de-DE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de-DE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  <m:d>
                      <m:dPr>
                        <m:ctrlPr>
                          <a:rPr lang="de-DE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𝐸</m:t>
                        </m:r>
                        <m:r>
                          <a:rPr lang="de-DE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de-DE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#</m:t>
                            </m:r>
                          </m:e>
                          <m:sub>
                            <m:r>
                              <a:rPr lang="de-DE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𝐷</m:t>
                            </m:r>
                          </m:sub>
                        </m:sSub>
                        <m:d>
                          <m:dPr>
                            <m:begChr m:val="["/>
                            <m:endChr m:val="]"/>
                            <m:ctrlPr>
                              <a:rPr lang="de-DE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𝑁𝑎𝑡</m:t>
                            </m:r>
                            <m:d>
                              <m:dPr>
                                <m:ctrlPr>
                                  <a:rPr lang="de-DE" sz="16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sz="16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𝐷</m:t>
                                </m:r>
                              </m:e>
                            </m:d>
                          </m:e>
                        </m:d>
                      </m:e>
                    </m:d>
                  </m:oMath>
                </a14:m>
                <a:endParaRPr lang="en-GB" sz="1600" dirty="0"/>
              </a:p>
            </p:txBody>
          </p:sp>
        </mc:Choice>
        <mc:Fallback xmlns="">
          <p:sp>
            <p:nvSpPr>
              <p:cNvPr id="129" name="Rectangle 128">
                <a:extLst>
                  <a:ext uri="{FF2B5EF4-FFF2-40B4-BE49-F238E27FC236}">
                    <a16:creationId xmlns:a16="http://schemas.microsoft.com/office/drawing/2014/main" id="{7324EFAC-C935-624D-865D-EC269387C04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4688" y="3856588"/>
                <a:ext cx="7930662" cy="447943"/>
              </a:xfrm>
              <a:prstGeom prst="rect">
                <a:avLst/>
              </a:prstGeom>
              <a:blipFill>
                <a:blip r:embed="rId3"/>
                <a:stretch>
                  <a:fillRect b="-2777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0" name="Rectangle 129">
                <a:extLst>
                  <a:ext uri="{FF2B5EF4-FFF2-40B4-BE49-F238E27FC236}">
                    <a16:creationId xmlns:a16="http://schemas.microsoft.com/office/drawing/2014/main" id="{91EEC963-F3E4-8742-882A-FE37B93B85D1}"/>
                  </a:ext>
                </a:extLst>
              </p:cNvPr>
              <p:cNvSpPr/>
              <p:nvPr/>
            </p:nvSpPr>
            <p:spPr>
              <a:xfrm>
                <a:off x="272562" y="4373731"/>
                <a:ext cx="8871438" cy="19170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7938" lvl="3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"/>
                          <m:endChr m:val="}"/>
                          <m:ctrlPr>
                            <a:rPr lang="de-DE" sz="16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de-DE" sz="16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eqArrPr>
                            <m:e>
                              <m:sSub>
                                <m:sSubPr>
                                  <m:ctrlPr>
                                    <a:rPr lang="de-DE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de-DE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de-DE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𝐸</m:t>
                                  </m:r>
                                  <m:r>
                                    <a:rPr lang="de-DE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, </m:t>
                                  </m:r>
                                  <m:r>
                                    <a:rPr lang="de-DE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𝑁𝑎𝑡</m:t>
                                  </m:r>
                                  <m:d>
                                    <m:dPr>
                                      <m:ctrlPr>
                                        <a:rPr lang="de-DE" sz="16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de-DE" sz="16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de-DE" sz="16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𝑑</m:t>
                                          </m:r>
                                        </m:e>
                                        <m:sub>
                                          <m:r>
                                            <a:rPr lang="de-DE" sz="16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sub>
                                      </m:sSub>
                                    </m:e>
                                  </m:d>
                                  <m:r>
                                    <a:rPr lang="de-DE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de-DE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𝑀𝑎𝑛</m:t>
                                  </m:r>
                                  <m:d>
                                    <m:dPr>
                                      <m:ctrlPr>
                                        <a:rPr lang="de-DE" sz="16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de-DE" sz="16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de-DE" sz="16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𝑤</m:t>
                                          </m:r>
                                        </m:e>
                                        <m:sub>
                                          <m:r>
                                            <a:rPr lang="de-DE" sz="16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</m:d>
                            </m:e>
                            <m:e>
                              <m:r>
                                <a:rPr lang="en-GB" sz="16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⋮</m:t>
                              </m:r>
                            </m:e>
                            <m:e>
                              <m:sSub>
                                <m:sSubPr>
                                  <m:ctrlPr>
                                    <a:rPr lang="de-DE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de-DE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de-DE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𝐸</m:t>
                                  </m:r>
                                  <m:r>
                                    <a:rPr lang="de-DE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, </m:t>
                                  </m:r>
                                  <m:r>
                                    <a:rPr lang="de-DE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𝑁𝑎𝑡</m:t>
                                  </m:r>
                                  <m:d>
                                    <m:dPr>
                                      <m:ctrlPr>
                                        <a:rPr lang="de-DE" sz="16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de-DE" sz="16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de-DE" sz="16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𝑑</m:t>
                                          </m:r>
                                        </m:e>
                                        <m:sub>
                                          <m:r>
                                            <a:rPr lang="de-DE" sz="1600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𝑛</m:t>
                                          </m:r>
                                        </m:sub>
                                      </m:sSub>
                                    </m:e>
                                  </m:d>
                                  <m:r>
                                    <a:rPr lang="de-DE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de-DE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𝑀𝑎𝑛</m:t>
                                  </m:r>
                                  <m:d>
                                    <m:dPr>
                                      <m:ctrlPr>
                                        <a:rPr lang="de-DE" sz="16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de-DE" sz="16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de-DE" sz="16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𝑤</m:t>
                                          </m:r>
                                        </m:e>
                                        <m:sub>
                                          <m:r>
                                            <a:rPr lang="de-DE" sz="16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</m:d>
                            </m:e>
                          </m:eqArr>
                        </m:e>
                      </m:d>
                      <m:groupChr>
                        <m:groupChrPr>
                          <m:chr m:val="→"/>
                          <m:vertJc m:val="bot"/>
                          <m:ctrlPr>
                            <a:rPr lang="de-DE" sz="16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groupChrPr>
                        <m:e>
                          <m:r>
                            <m:rPr>
                              <m:brk m:alnAt="2"/>
                            </m:rPr>
                            <a:rPr lang="de-DE" sz="16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</m:e>
                      </m:groupChr>
                      <m:sSubSup>
                        <m:sSubSupPr>
                          <m:ctrlPr>
                            <a:rPr lang="de-DE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de-DE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de-DE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de-DE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p>
                      </m:sSubSup>
                      <m:d>
                        <m:dPr>
                          <m:ctrlPr>
                            <a:rPr lang="de-DE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</m:t>
                          </m:r>
                          <m:r>
                            <a:rPr lang="de-DE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 </m:t>
                          </m:r>
                          <m:r>
                            <a:rPr lang="de-DE" sz="16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𝑁𝑎𝑡</m:t>
                          </m:r>
                          <m:d>
                            <m:dPr>
                              <m:ctrlPr>
                                <a:rPr lang="de-DE" sz="16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de-DE" sz="16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sz="16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𝑑</m:t>
                                  </m:r>
                                </m:e>
                                <m:sub>
                                  <m:r>
                                    <a:rPr lang="de-DE" sz="16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d>
                          <m:r>
                            <a:rPr lang="de-DE" sz="16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,…</m:t>
                          </m:r>
                          <m:r>
                            <a:rPr lang="de-DE" sz="16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𝑁𝑎𝑡</m:t>
                          </m:r>
                          <m:d>
                            <m:dPr>
                              <m:ctrlPr>
                                <a:rPr lang="de-DE" sz="16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de-DE" sz="16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sz="16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𝑑</m:t>
                                  </m:r>
                                </m:e>
                                <m:sub>
                                  <m:r>
                                    <a:rPr lang="de-DE" sz="16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</m:sSub>
                            </m:e>
                          </m:d>
                          <m:r>
                            <a:rPr lang="de-DE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de-DE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𝑀𝑎𝑛</m:t>
                          </m:r>
                          <m:d>
                            <m:dPr>
                              <m:ctrlPr>
                                <a:rPr lang="de-DE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de-DE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lang="de-DE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groupChr>
                        <m:groupChrPr>
                          <m:chr m:val="→"/>
                          <m:vertJc m:val="bot"/>
                          <m:ctrlPr>
                            <a:rPr lang="de-DE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groupChrPr>
                        <m:e>
                          <m:r>
                            <m:rPr>
                              <m:sty m:val="p"/>
                            </m:rPr>
                            <a:rPr lang="el-GR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Σ</m:t>
                          </m:r>
                        </m:e>
                      </m:groupChr>
                      <m:sSubSup>
                        <m:sSubSupPr>
                          <m:ctrlPr>
                            <a:rPr lang="de-DE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de-DE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de-DE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de-DE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p>
                      </m:sSubSup>
                      <m:d>
                        <m:dPr>
                          <m:ctrlPr>
                            <a:rPr lang="de-DE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</m:t>
                          </m:r>
                          <m:r>
                            <a:rPr lang="de-DE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 </m:t>
                          </m:r>
                          <m:r>
                            <a:rPr lang="de-DE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𝑁𝑎𝑡</m:t>
                          </m:r>
                          <m:d>
                            <m:dPr>
                              <m:ctrlPr>
                                <a:rPr lang="de-DE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de-DE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𝑑</m:t>
                                  </m:r>
                                </m:e>
                                <m:sub>
                                  <m:r>
                                    <a:rPr lang="de-DE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d>
                          <m:r>
                            <a:rPr lang="de-DE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,…</m:t>
                          </m:r>
                          <m:r>
                            <a:rPr lang="de-DE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𝑁𝑎𝑡</m:t>
                          </m:r>
                          <m:d>
                            <m:dPr>
                              <m:ctrlPr>
                                <a:rPr lang="de-DE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de-DE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𝑑</m:t>
                                  </m:r>
                                </m:e>
                                <m:sub>
                                  <m:r>
                                    <a:rPr lang="de-DE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</m:sSub>
                            </m:e>
                          </m:d>
                        </m:e>
                      </m:d>
                    </m:oMath>
                  </m:oMathPara>
                </a14:m>
                <a:endParaRPr lang="de-DE" sz="1600" dirty="0">
                  <a:ea typeface="Cambria Math" panose="02040503050406030204" pitchFamily="18" charset="0"/>
                </a:endParaRPr>
              </a:p>
              <a:p>
                <a:pPr marL="7938" lvl="3">
                  <a:tabLst>
                    <a:tab pos="1198563" algn="l"/>
                  </a:tabLst>
                </a:pPr>
                <a:r>
                  <a:rPr lang="de-DE" sz="1600" dirty="0">
                    <a:ea typeface="Cambria Math" panose="02040503050406030204" pitchFamily="18" charset="0"/>
                  </a:rPr>
                  <a:t> 	</a:t>
                </a:r>
                <a14:m>
                  <m:oMath xmlns:m="http://schemas.openxmlformats.org/officeDocument/2006/math">
                    <m:r>
                      <a:rPr lang="de-DE" sz="1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⋮</m:t>
                    </m:r>
                  </m:oMath>
                </a14:m>
                <a:endParaRPr lang="de-DE" sz="1600" dirty="0">
                  <a:ea typeface="Cambria Math" panose="02040503050406030204" pitchFamily="18" charset="0"/>
                </a:endParaRPr>
              </a:p>
              <a:p>
                <a:pPr marL="7938" lvl="3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"/>
                          <m:endChr m:val="}"/>
                          <m:ctrlPr>
                            <a:rPr lang="de-DE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de-DE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eqArrPr>
                            <m:e>
                              <m:sSub>
                                <m:sSubPr>
                                  <m:ctrlPr>
                                    <a:rPr lang="de-DE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de-DE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de-DE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𝐸</m:t>
                                  </m:r>
                                  <m:r>
                                    <a:rPr lang="de-DE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, </m:t>
                                  </m:r>
                                  <m:r>
                                    <a:rPr lang="de-DE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𝑁𝑎𝑡</m:t>
                                  </m:r>
                                  <m:d>
                                    <m:dPr>
                                      <m:ctrlPr>
                                        <a:rPr lang="de-DE" sz="16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de-DE" sz="16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de-DE" sz="16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𝑑</m:t>
                                          </m:r>
                                        </m:e>
                                        <m:sub>
                                          <m:r>
                                            <a:rPr lang="de-DE" sz="16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sub>
                                      </m:sSub>
                                    </m:e>
                                  </m:d>
                                  <m:r>
                                    <a:rPr lang="de-DE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de-DE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𝑀𝑎𝑛</m:t>
                                  </m:r>
                                  <m:d>
                                    <m:dPr>
                                      <m:ctrlPr>
                                        <a:rPr lang="de-DE" sz="16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de-DE" sz="16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de-DE" sz="16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𝑤</m:t>
                                          </m:r>
                                        </m:e>
                                        <m:sub>
                                          <m:r>
                                            <a:rPr lang="de-DE" sz="1600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𝑚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</m:d>
                            </m:e>
                            <m:e>
                              <m:r>
                                <a:rPr lang="en-GB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⋮</m:t>
                              </m:r>
                            </m:e>
                            <m:e>
                              <m:sSub>
                                <m:sSubPr>
                                  <m:ctrlPr>
                                    <a:rPr lang="de-DE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de-DE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de-DE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𝐸</m:t>
                                  </m:r>
                                  <m:r>
                                    <a:rPr lang="de-DE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, </m:t>
                                  </m:r>
                                  <m:r>
                                    <a:rPr lang="de-DE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𝑁𝑎𝑡</m:t>
                                  </m:r>
                                  <m:d>
                                    <m:dPr>
                                      <m:ctrlPr>
                                        <a:rPr lang="de-DE" sz="16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de-DE" sz="16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de-DE" sz="16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𝑑</m:t>
                                          </m:r>
                                        </m:e>
                                        <m:sub>
                                          <m:r>
                                            <a:rPr lang="de-DE" sz="16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𝑛</m:t>
                                          </m:r>
                                        </m:sub>
                                      </m:sSub>
                                    </m:e>
                                  </m:d>
                                  <m:r>
                                    <a:rPr lang="de-DE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de-DE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𝑀𝑎𝑛</m:t>
                                  </m:r>
                                  <m:d>
                                    <m:dPr>
                                      <m:ctrlPr>
                                        <a:rPr lang="de-DE" sz="16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de-DE" sz="16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de-DE" sz="16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𝑤</m:t>
                                          </m:r>
                                        </m:e>
                                        <m:sub>
                                          <m:r>
                                            <a:rPr lang="de-DE" sz="1600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𝑚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</m:d>
                            </m:e>
                          </m:eqArr>
                        </m:e>
                      </m:d>
                      <m:groupChr>
                        <m:groupChrPr>
                          <m:chr m:val="→"/>
                          <m:vertJc m:val="bot"/>
                          <m:ctrlPr>
                            <a:rPr lang="de-DE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groupChrPr>
                        <m:e>
                          <m:r>
                            <m:rPr>
                              <m:brk m:alnAt="2"/>
                            </m:rPr>
                            <a:rPr lang="de-DE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</m:e>
                      </m:groupChr>
                      <m:sSubSup>
                        <m:sSubSupPr>
                          <m:ctrlPr>
                            <a:rPr lang="de-DE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de-DE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de-DE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de-DE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p>
                      </m:sSubSup>
                      <m:d>
                        <m:dPr>
                          <m:ctrlPr>
                            <a:rPr lang="de-DE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</m:t>
                          </m:r>
                          <m:r>
                            <a:rPr lang="de-DE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 </m:t>
                          </m:r>
                          <m:r>
                            <a:rPr lang="de-DE" sz="160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𝑁𝑎𝑡</m:t>
                          </m:r>
                          <m:d>
                            <m:dPr>
                              <m:ctrlPr>
                                <a:rPr lang="de-DE" sz="16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de-DE" sz="160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sz="160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𝑑</m:t>
                                  </m:r>
                                </m:e>
                                <m:sub>
                                  <m:r>
                                    <a:rPr lang="de-DE" sz="160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d>
                          <m:r>
                            <a:rPr lang="de-DE" sz="16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,…</m:t>
                          </m:r>
                          <m:r>
                            <a:rPr lang="de-DE" sz="16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𝑁𝑎𝑡</m:t>
                          </m:r>
                          <m:d>
                            <m:dPr>
                              <m:ctrlPr>
                                <a:rPr lang="de-DE" sz="16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de-DE" sz="160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sz="160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𝑑</m:t>
                                  </m:r>
                                </m:e>
                                <m:sub>
                                  <m:r>
                                    <a:rPr lang="de-DE" sz="160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</m:sSub>
                            </m:e>
                          </m:d>
                          <m:r>
                            <a:rPr lang="de-DE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de-DE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𝑀𝑎𝑛</m:t>
                          </m:r>
                          <m:d>
                            <m:dPr>
                              <m:ctrlPr>
                                <a:rPr lang="de-DE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de-DE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lang="de-DE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𝑚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groupChr>
                        <m:groupChrPr>
                          <m:chr m:val="→"/>
                          <m:vertJc m:val="bot"/>
                          <m:ctrlPr>
                            <a:rPr lang="de-DE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groupChrPr>
                        <m:e>
                          <m:r>
                            <m:rPr>
                              <m:sty m:val="p"/>
                            </m:rPr>
                            <a:rPr lang="el-GR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Σ</m:t>
                          </m:r>
                        </m:e>
                      </m:groupChr>
                      <m:sSubSup>
                        <m:sSubSupPr>
                          <m:ctrlPr>
                            <a:rPr lang="de-DE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de-DE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de-DE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de-DE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p>
                      </m:sSubSup>
                      <m:d>
                        <m:dPr>
                          <m:ctrlPr>
                            <a:rPr lang="de-DE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</m:t>
                          </m:r>
                          <m:r>
                            <a:rPr lang="de-DE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 </m:t>
                          </m:r>
                          <m:r>
                            <a:rPr lang="de-DE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𝑁𝑎𝑡</m:t>
                          </m:r>
                          <m:d>
                            <m:dPr>
                              <m:ctrlPr>
                                <a:rPr lang="de-DE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de-DE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𝑑</m:t>
                                  </m:r>
                                </m:e>
                                <m:sub>
                                  <m:r>
                                    <a:rPr lang="de-DE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d>
                          <m:r>
                            <a:rPr lang="de-DE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,…</m:t>
                          </m:r>
                          <m:r>
                            <a:rPr lang="de-DE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𝑁𝑎𝑡</m:t>
                          </m:r>
                          <m:d>
                            <m:dPr>
                              <m:ctrlPr>
                                <a:rPr lang="de-DE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de-DE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𝑑</m:t>
                                  </m:r>
                                </m:e>
                                <m:sub>
                                  <m:r>
                                    <a:rPr lang="de-DE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</m:sSub>
                            </m:e>
                          </m:d>
                        </m:e>
                      </m:d>
                    </m:oMath>
                  </m:oMathPara>
                </a14:m>
                <a:endParaRPr lang="en-GB" sz="1600" dirty="0"/>
              </a:p>
            </p:txBody>
          </p:sp>
        </mc:Choice>
        <mc:Fallback xmlns="">
          <p:sp>
            <p:nvSpPr>
              <p:cNvPr id="130" name="Rectangle 129">
                <a:extLst>
                  <a:ext uri="{FF2B5EF4-FFF2-40B4-BE49-F238E27FC236}">
                    <a16:creationId xmlns:a16="http://schemas.microsoft.com/office/drawing/2014/main" id="{91EEC963-F3E4-8742-882A-FE37B93B85D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2562" y="4373731"/>
                <a:ext cx="8871438" cy="1917063"/>
              </a:xfrm>
              <a:prstGeom prst="rect">
                <a:avLst/>
              </a:prstGeom>
              <a:blipFill>
                <a:blip r:embed="rId4"/>
                <a:stretch>
                  <a:fillRect t="-92105" b="-13289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5" name="Rectangle 134">
                <a:extLst>
                  <a:ext uri="{FF2B5EF4-FFF2-40B4-BE49-F238E27FC236}">
                    <a16:creationId xmlns:a16="http://schemas.microsoft.com/office/drawing/2014/main" id="{09F90A8B-20FF-8B49-9ABB-B5A2D73A9B0A}"/>
                  </a:ext>
                </a:extLst>
              </p:cNvPr>
              <p:cNvSpPr/>
              <p:nvPr/>
            </p:nvSpPr>
            <p:spPr>
              <a:xfrm>
                <a:off x="4299439" y="55522"/>
                <a:ext cx="4492868" cy="923330"/>
              </a:xfrm>
              <a:prstGeom prst="rect">
                <a:avLst/>
              </a:prstGeom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wrap="square">
                <a:spAutoFit/>
              </a:bodyPr>
              <a:lstStyle/>
              <a:p>
                <a:r>
                  <a:rPr lang="en-GB" dirty="0"/>
                  <a:t>In the lifted case, domain size </a:t>
                </a:r>
                <a14:m>
                  <m:oMath xmlns:m="http://schemas.openxmlformats.org/officeDocument/2006/math">
                    <m:r>
                      <a:rPr lang="en-GB" i="1" dirty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GB" dirty="0"/>
                  <a:t> no longer occurs in an exponent whereas it does in the propositional case thanks to count conversion</a:t>
                </a:r>
              </a:p>
            </p:txBody>
          </p:sp>
        </mc:Choice>
        <mc:Fallback xmlns="">
          <p:sp>
            <p:nvSpPr>
              <p:cNvPr id="135" name="Rectangle 134">
                <a:extLst>
                  <a:ext uri="{FF2B5EF4-FFF2-40B4-BE49-F238E27FC236}">
                    <a16:creationId xmlns:a16="http://schemas.microsoft.com/office/drawing/2014/main" id="{09F90A8B-20FF-8B49-9ABB-B5A2D73A9B0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99439" y="55522"/>
                <a:ext cx="4492868" cy="92333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7" name="Straight Connector 136">
            <a:extLst>
              <a:ext uri="{FF2B5EF4-FFF2-40B4-BE49-F238E27FC236}">
                <a16:creationId xmlns:a16="http://schemas.microsoft.com/office/drawing/2014/main" id="{E178511F-5F3F-804A-828D-870A7AA1069C}"/>
              </a:ext>
            </a:extLst>
          </p:cNvPr>
          <p:cNvCxnSpPr>
            <a:cxnSpLocks/>
          </p:cNvCxnSpPr>
          <p:nvPr/>
        </p:nvCxnSpPr>
        <p:spPr>
          <a:xfrm>
            <a:off x="272562" y="4373731"/>
            <a:ext cx="8757138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46770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9" grpId="0"/>
      <p:bldP spid="130" grpId="0"/>
      <p:bldP spid="13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3AE380-1218-D545-9672-6D8A6EECB1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Preconditions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5C90340-5946-5A43-9A77-684B5489047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GB" dirty="0"/>
                  <a:t>For summing out PRV </a:t>
                </a:r>
                <a14:m>
                  <m:oMath xmlns:m="http://schemas.openxmlformats.org/officeDocument/2006/math">
                    <m:r>
                      <a:rPr lang="en-GB" i="1" dirty="0" smtClean="0"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en-GB" dirty="0"/>
                  <a:t> in parfactor </a:t>
                </a:r>
                <a:br>
                  <a:rPr lang="de-DE" b="0" i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</a:b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𝑔</m:t>
                    </m:r>
                    <m:r>
                      <a:rPr lang="de-DE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GB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ctrlP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𝒜</m:t>
                            </m:r>
                          </m:e>
                        </m:d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|</m:t>
                        </m:r>
                        <m:d>
                          <m:dPr>
                            <m:ctrlP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𝒳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de-DE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𝐶</m:t>
                                </m:r>
                              </m:e>
                              <m:sub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𝒳</m:t>
                                </m:r>
                              </m:sub>
                            </m:sSub>
                          </m:e>
                        </m:d>
                      </m:sub>
                    </m:sSub>
                  </m:oMath>
                </a14:m>
                <a:endParaRPr lang="en-GB" dirty="0"/>
              </a:p>
              <a:p>
                <a:pPr marL="514350" indent="-514350">
                  <a:buFont typeface="+mj-lt"/>
                  <a:buAutoNum type="arabicPeriod" startAt="3"/>
                </a:pPr>
                <a:r>
                  <a:rPr lang="en-GB" dirty="0"/>
                  <a:t>The logvars that occur only in </a:t>
                </a:r>
                <a14:m>
                  <m:oMath xmlns:m="http://schemas.openxmlformats.org/officeDocument/2006/math">
                    <m:r>
                      <a:rPr lang="en-GB" i="1" dirty="0"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en-GB" dirty="0"/>
                  <a:t>, </a:t>
                </a:r>
                <a:endParaRPr lang="de-DE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b="1" i="1">
                              <a:latin typeface="Cambria Math" panose="02040503050406030204" pitchFamily="18" charset="0"/>
                            </a:rPr>
                            <m:t>𝑿</m:t>
                          </m:r>
                        </m:e>
                        <m:sup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𝑒𝑥𝑐𝑙</m:t>
                          </m:r>
                        </m:sup>
                      </m:sSup>
                      <m:r>
                        <a:rPr lang="de-DE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de-DE" i="1">
                          <a:latin typeface="Cambria Math" panose="02040503050406030204" pitchFamily="18" charset="0"/>
                        </a:rPr>
                        <m:t>𝑙𝑣</m:t>
                      </m:r>
                      <m:d>
                        <m:d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</m:d>
                      <m:r>
                        <a:rPr lang="de-DE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∖</m:t>
                      </m:r>
                      <m:r>
                        <a:rPr lang="de-DE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𝑙𝑣</m:t>
                      </m:r>
                      <m:d>
                        <m:dPr>
                          <m:ctrlP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𝒜</m:t>
                          </m:r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∖</m:t>
                          </m:r>
                          <m:d>
                            <m:dPr>
                              <m:begChr m:val="{"/>
                              <m:endChr m:val="}"/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𝐴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de-DE" dirty="0">
                  <a:ea typeface="Cambria Math" panose="02040503050406030204" pitchFamily="18" charset="0"/>
                </a:endParaRPr>
              </a:p>
              <a:p>
                <a:pPr marL="492125" indent="0">
                  <a:buNone/>
                </a:pPr>
                <a:r>
                  <a:rPr lang="en-GB" dirty="0"/>
                  <a:t>need to be count-normalised </a:t>
                </a:r>
                <a:r>
                  <a:rPr lang="en-GB" dirty="0" err="1"/>
                  <a:t>w.r.t</a:t>
                </a:r>
                <a:r>
                  <a:rPr lang="en-GB" dirty="0"/>
                  <a:t>. the remaining logvars in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𝑔</m:t>
                    </m:r>
                  </m:oMath>
                </a14:m>
                <a:r>
                  <a:rPr lang="en-GB" dirty="0"/>
                  <a:t>,</a:t>
                </a:r>
              </a:p>
              <a:p>
                <a:pPr marL="492125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b="1" i="1">
                              <a:latin typeface="Cambria Math" panose="02040503050406030204" pitchFamily="18" charset="0"/>
                            </a:rPr>
                            <m:t>𝑿</m:t>
                          </m:r>
                        </m:e>
                        <m:sup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𝑐𝑜𝑚</m:t>
                          </m:r>
                        </m:sup>
                      </m:sSup>
                      <m:r>
                        <a:rPr lang="de-DE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de-DE" i="1">
                          <a:latin typeface="Cambria Math" panose="02040503050406030204" pitchFamily="18" charset="0"/>
                        </a:rPr>
                        <m:t>𝑙𝑣</m:t>
                      </m:r>
                      <m:d>
                        <m:d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</m:e>
                      </m:d>
                      <m:r>
                        <a:rPr lang="de-DE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∩</m:t>
                      </m:r>
                      <m:r>
                        <a:rPr lang="de-DE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𝑙𝑣</m:t>
                      </m:r>
                      <m:d>
                        <m:dPr>
                          <m:ctrlP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𝒜</m:t>
                          </m:r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∖</m:t>
                          </m:r>
                          <m:d>
                            <m:dPr>
                              <m:begChr m:val="{"/>
                              <m:endChr m:val="}"/>
                              <m:ctrl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𝐴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GB" dirty="0"/>
              </a:p>
              <a:p>
                <a:pPr lvl="1"/>
                <a:r>
                  <a:rPr lang="en-GB" dirty="0">
                    <a:solidFill>
                      <a:schemeClr val="accent1"/>
                    </a:solidFill>
                  </a:rPr>
                  <a:t>Count normalisation</a:t>
                </a:r>
                <a:r>
                  <a:rPr lang="en-GB" dirty="0"/>
                  <a:t>: </a:t>
                </a:r>
                <a:br>
                  <a:rPr lang="en-GB" dirty="0"/>
                </a:br>
                <a:r>
                  <a:rPr lang="en-GB" dirty="0"/>
                  <a:t>For the different possible groundings of</a:t>
                </a:r>
                <a:r>
                  <a:rPr lang="de-DE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b="1" i="1">
                            <a:latin typeface="Cambria Math" panose="02040503050406030204" pitchFamily="18" charset="0"/>
                          </a:rPr>
                          <m:t>𝑿</m:t>
                        </m:r>
                      </m:e>
                      <m:sup>
                        <m:r>
                          <a:rPr lang="de-DE" i="1">
                            <a:latin typeface="Cambria Math" panose="02040503050406030204" pitchFamily="18" charset="0"/>
                          </a:rPr>
                          <m:t>𝑐𝑜𝑚</m:t>
                        </m:r>
                      </m:sup>
                    </m:sSup>
                  </m:oMath>
                </a14:m>
                <a:r>
                  <a:rPr lang="en-GB" dirty="0"/>
                  <a:t>, the same number of groundings 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b="1" i="1">
                            <a:latin typeface="Cambria Math" panose="02040503050406030204" pitchFamily="18" charset="0"/>
                          </a:rPr>
                          <m:t>𝑿</m:t>
                        </m:r>
                      </m:e>
                      <m:sup>
                        <m:r>
                          <a:rPr lang="de-DE" i="1">
                            <a:latin typeface="Cambria Math" panose="02040503050406030204" pitchFamily="18" charset="0"/>
                          </a:rPr>
                          <m:t>𝑒𝑥𝑐𝑙</m:t>
                        </m:r>
                      </m:sup>
                    </m:sSup>
                  </m:oMath>
                </a14:m>
                <a:r>
                  <a:rPr lang="en-GB" dirty="0"/>
                  <a:t> exist</a:t>
                </a:r>
              </a:p>
              <a:p>
                <a:endParaRPr lang="en-GB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5C90340-5946-5A43-9A77-684B5489047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608" t="-1768" r="-48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DFD430-04C9-E84C-81B3-B54C1C082C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5646169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FD86A6-BEA8-DA40-A442-A4D9770817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Comparison: Runtime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4">
                <a:extLst>
                  <a:ext uri="{FF2B5EF4-FFF2-40B4-BE49-F238E27FC236}">
                    <a16:creationId xmlns:a16="http://schemas.microsoft.com/office/drawing/2014/main" id="{4CA4F161-6290-F142-9131-0D47DFE5EED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GB" dirty="0"/>
                  <a:t>One count conversion, i.e.,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#</m:t>
                        </m:r>
                      </m:sub>
                    </m:sSub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en-GB" dirty="0"/>
                  <a:t>,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𝑂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b>
                        </m:sSub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func>
                          <m:func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sSub>
                              <m:sSub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de-DE">
                                    <a:latin typeface="Cambria Math" panose="02040503050406030204" pitchFamily="18" charset="0"/>
                                  </a:rPr>
                                  <m:t>log</m:t>
                                </m:r>
                              </m:e>
                              <m:sub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fName>
                          <m:e>
                            <m:d>
                              <m:d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</m:d>
                          </m:e>
                        </m:func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sSup>
                          <m:sSupPr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p>
                            <m:sSub>
                              <m:sSubPr>
                                <m:ctrlPr>
                                  <a:rPr lang="en-GB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i="1">
                                    <a:latin typeface="Cambria Math" panose="02040503050406030204" pitchFamily="18" charset="0"/>
                                  </a:rPr>
                                  <m:t>𝑤</m:t>
                                </m:r>
                              </m:e>
                              <m:sub>
                                <m:r>
                                  <a:rPr lang="en-GB" i="1">
                                    <a:latin typeface="Cambria Math" panose="02040503050406030204" pitchFamily="18" charset="0"/>
                                  </a:rPr>
                                  <m:t>𝑔</m:t>
                                </m:r>
                              </m:sub>
                            </m:sSub>
                          </m:sup>
                        </m:sSup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sSup>
                          <m:sSupPr>
                            <m:ctrlP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𝑛</m:t>
                            </m:r>
                          </m:e>
                          <m:sup>
                            <m:sSub>
                              <m:sSubPr>
                                <m:ctrlPr>
                                  <a:rPr lang="en-GB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𝑟</m:t>
                                </m:r>
                              </m:e>
                              <m:sub>
                                <m:r>
                                  <a:rPr lang="en-GB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#</m:t>
                                </m:r>
                              </m:sub>
                            </m:sSub>
                          </m:sup>
                        </m:sSup>
                      </m:e>
                    </m:d>
                  </m:oMath>
                </a14:m>
                <a:r>
                  <a:rPr lang="en-GB" dirty="0"/>
                  <a:t> vs.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</a:rPr>
                      <m:t>𝑂</m:t>
                    </m:r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𝑔𝑟</m:t>
                            </m:r>
                            <m:d>
                              <m:d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GB" i="1">
                                    <a:latin typeface="Cambria Math" panose="02040503050406030204" pitchFamily="18" charset="0"/>
                                  </a:rPr>
                                  <m:t>𝑇</m:t>
                                </m:r>
                              </m:e>
                            </m:d>
                          </m:sub>
                        </m:sSub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sSup>
                          <m:sSupPr>
                            <m:ctrlP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𝑟</m:t>
                            </m:r>
                          </m:e>
                          <m:sup>
                            <m:r>
                              <a:rPr lang="de-DE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𝑛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𝑐</m:t>
                            </m:r>
                          </m:sup>
                        </m:sSup>
                      </m:e>
                    </m:d>
                  </m:oMath>
                </a14:m>
                <a:endParaRPr lang="en-GB" dirty="0"/>
              </a:p>
              <a:p>
                <a:pPr lvl="1"/>
                <a:endParaRPr lang="en-GB" dirty="0"/>
              </a:p>
              <a:p>
                <a:pPr lvl="1"/>
                <a:r>
                  <a:rPr lang="en-GB" dirty="0"/>
                  <a:t>Consider domain size of counted logvar constant:</a:t>
                </a:r>
              </a:p>
            </p:txBody>
          </p:sp>
        </mc:Choice>
        <mc:Fallback xmlns="">
          <p:sp>
            <p:nvSpPr>
              <p:cNvPr id="5" name="Content Placeholder 4">
                <a:extLst>
                  <a:ext uri="{FF2B5EF4-FFF2-40B4-BE49-F238E27FC236}">
                    <a16:creationId xmlns:a16="http://schemas.microsoft.com/office/drawing/2014/main" id="{4CA4F161-6290-F142-9131-0D47DFE5EED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447" t="-176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E66FAB-BC4A-5844-8340-1041D902BC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130</a:t>
            </a:fld>
            <a:endParaRPr lang="en-GB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0920627-DD8A-5843-A6D6-55708A37C8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666" y="2985201"/>
            <a:ext cx="4500000" cy="3600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B399F39-36BD-4D4E-967D-D4596AFD99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9288" y="2985201"/>
            <a:ext cx="4500000" cy="3600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C790FD41-12BE-1047-8EF6-0DD4730DE4BE}"/>
                  </a:ext>
                </a:extLst>
              </p:cNvPr>
              <p:cNvSpPr txBox="1"/>
              <p:nvPr/>
            </p:nvSpPr>
            <p:spPr>
              <a:xfrm>
                <a:off x="1452695" y="6169264"/>
                <a:ext cx="203594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dirty="0"/>
                  <a:t>Domain size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𝒟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</m:e>
                    </m:d>
                  </m:oMath>
                </a14:m>
                <a:endParaRPr lang="en-GB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C790FD41-12BE-1047-8EF6-0DD4730DE4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2695" y="6169264"/>
                <a:ext cx="2035942" cy="369332"/>
              </a:xfrm>
              <a:prstGeom prst="rect">
                <a:avLst/>
              </a:prstGeom>
              <a:blipFill>
                <a:blip r:embed="rId5"/>
                <a:stretch>
                  <a:fillRect l="-1852" t="-6667" b="-2333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A619E3E7-F337-2D42-A316-28704A7B025C}"/>
                  </a:ext>
                </a:extLst>
              </p:cNvPr>
              <p:cNvSpPr txBox="1"/>
              <p:nvPr/>
            </p:nvSpPr>
            <p:spPr>
              <a:xfrm>
                <a:off x="5678406" y="6164820"/>
                <a:ext cx="203594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dirty="0"/>
                  <a:t>Domain size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𝒟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</m:e>
                    </m:d>
                  </m:oMath>
                </a14:m>
                <a:endParaRPr lang="en-GB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A619E3E7-F337-2D42-A316-28704A7B02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78406" y="6164820"/>
                <a:ext cx="2035942" cy="369332"/>
              </a:xfrm>
              <a:prstGeom prst="rect">
                <a:avLst/>
              </a:prstGeom>
              <a:blipFill>
                <a:blip r:embed="rId6"/>
                <a:stretch>
                  <a:fillRect l="-1863" t="-3226" b="-2258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>
            <a:extLst>
              <a:ext uri="{FF2B5EF4-FFF2-40B4-BE49-F238E27FC236}">
                <a16:creationId xmlns:a16="http://schemas.microsoft.com/office/drawing/2014/main" id="{4AD4EBED-3B18-3E4A-A15E-2F9F8983063C}"/>
              </a:ext>
            </a:extLst>
          </p:cNvPr>
          <p:cNvSpPr txBox="1"/>
          <p:nvPr/>
        </p:nvSpPr>
        <p:spPr>
          <a:xfrm>
            <a:off x="3402853" y="3088180"/>
            <a:ext cx="2503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Runtimes in milliseconds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0DDFE75-C38A-B54F-A818-A5C382CC3CF8}"/>
              </a:ext>
            </a:extLst>
          </p:cNvPr>
          <p:cNvSpPr/>
          <p:nvPr/>
        </p:nvSpPr>
        <p:spPr>
          <a:xfrm>
            <a:off x="1973305" y="3375237"/>
            <a:ext cx="12904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9525" lvl="1"/>
            <a:r>
              <a:rPr lang="en-GB" dirty="0"/>
              <a:t>Linear scale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557F63A-1C9E-8844-AE19-D1AA9E036DCF}"/>
              </a:ext>
            </a:extLst>
          </p:cNvPr>
          <p:cNvSpPr/>
          <p:nvPr/>
        </p:nvSpPr>
        <p:spPr>
          <a:xfrm>
            <a:off x="6181011" y="3370793"/>
            <a:ext cx="1030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Log scale</a:t>
            </a:r>
          </a:p>
        </p:txBody>
      </p:sp>
    </p:spTree>
    <p:extLst>
      <p:ext uri="{BB962C8B-B14F-4D97-AF65-F5344CB8AC3E}">
        <p14:creationId xmlns:p14="http://schemas.microsoft.com/office/powerpoint/2010/main" val="2654561377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FD86A6-BEA8-DA40-A442-A4D9770817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Comparison: Runtime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4">
                <a:extLst>
                  <a:ext uri="{FF2B5EF4-FFF2-40B4-BE49-F238E27FC236}">
                    <a16:creationId xmlns:a16="http://schemas.microsoft.com/office/drawing/2014/main" id="{4CA4F161-6290-F142-9131-0D47DFE5EED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GB" dirty="0"/>
                  <a:t>One count conversion, i.e.,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#</m:t>
                        </m:r>
                      </m:sub>
                    </m:sSub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en-GB" dirty="0"/>
                  <a:t>,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𝑂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b>
                        </m:sSub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func>
                          <m:func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sSub>
                              <m:sSub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de-DE">
                                    <a:latin typeface="Cambria Math" panose="02040503050406030204" pitchFamily="18" charset="0"/>
                                  </a:rPr>
                                  <m:t>log</m:t>
                                </m:r>
                              </m:e>
                              <m:sub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fName>
                          <m:e>
                            <m:d>
                              <m:d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</m:d>
                          </m:e>
                        </m:func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sSup>
                          <m:sSupPr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p>
                            <m:sSub>
                              <m:sSubPr>
                                <m:ctrlPr>
                                  <a:rPr lang="en-GB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i="1">
                                    <a:latin typeface="Cambria Math" panose="02040503050406030204" pitchFamily="18" charset="0"/>
                                  </a:rPr>
                                  <m:t>𝑤</m:t>
                                </m:r>
                              </m:e>
                              <m:sub>
                                <m:r>
                                  <a:rPr lang="en-GB" i="1">
                                    <a:latin typeface="Cambria Math" panose="02040503050406030204" pitchFamily="18" charset="0"/>
                                  </a:rPr>
                                  <m:t>𝑔</m:t>
                                </m:r>
                              </m:sub>
                            </m:sSub>
                          </m:sup>
                        </m:sSup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sSup>
                          <m:sSupPr>
                            <m:ctrlP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𝑛</m:t>
                            </m:r>
                          </m:e>
                          <m:sup>
                            <m:sSub>
                              <m:sSubPr>
                                <m:ctrlPr>
                                  <a:rPr lang="en-GB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𝑟</m:t>
                                </m:r>
                              </m:e>
                              <m:sub>
                                <m:r>
                                  <a:rPr lang="en-GB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#</m:t>
                                </m:r>
                              </m:sub>
                            </m:sSub>
                          </m:sup>
                        </m:sSup>
                      </m:e>
                    </m:d>
                  </m:oMath>
                </a14:m>
                <a:r>
                  <a:rPr lang="en-GB" dirty="0"/>
                  <a:t> vs.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</a:rPr>
                      <m:t>𝑂</m:t>
                    </m:r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𝑔𝑟</m:t>
                            </m:r>
                            <m:d>
                              <m:d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GB" i="1">
                                    <a:latin typeface="Cambria Math" panose="02040503050406030204" pitchFamily="18" charset="0"/>
                                  </a:rPr>
                                  <m:t>𝑇</m:t>
                                </m:r>
                              </m:e>
                            </m:d>
                          </m:sub>
                        </m:sSub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sSup>
                          <m:sSupPr>
                            <m:ctrlP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𝑟</m:t>
                            </m:r>
                          </m:e>
                          <m:sup>
                            <m:r>
                              <a:rPr lang="de-DE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𝑛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𝑐</m:t>
                            </m:r>
                          </m:sup>
                        </m:sSup>
                      </m:e>
                    </m:d>
                  </m:oMath>
                </a14:m>
                <a:endParaRPr lang="en-GB" dirty="0"/>
              </a:p>
              <a:p>
                <a:pPr lvl="1"/>
                <a:endParaRPr lang="en-GB" dirty="0"/>
              </a:p>
              <a:p>
                <a:pPr lvl="1"/>
                <a:r>
                  <a:rPr lang="en-GB" dirty="0"/>
                  <a:t>With domain size of </a:t>
                </a:r>
                <a14:m>
                  <m:oMath xmlns:m="http://schemas.openxmlformats.org/officeDocument/2006/math">
                    <m:r>
                      <a:rPr lang="en-GB" i="1" dirty="0" smtClean="0">
                        <a:latin typeface="Cambria Math" panose="02040503050406030204" pitchFamily="18" charset="0"/>
                      </a:rPr>
                      <m:t>𝐷</m:t>
                    </m:r>
                  </m:oMath>
                </a14:m>
                <a:r>
                  <a:rPr lang="en-GB" dirty="0"/>
                  <a:t> and </a:t>
                </a:r>
                <a14:m>
                  <m:oMath xmlns:m="http://schemas.openxmlformats.org/officeDocument/2006/math">
                    <m:r>
                      <a:rPr lang="en-GB" i="1" dirty="0" smtClean="0">
                        <a:latin typeface="Cambria Math" panose="02040503050406030204" pitchFamily="18" charset="0"/>
                      </a:rPr>
                      <m:t>𝑊</m:t>
                    </m:r>
                  </m:oMath>
                </a14:m>
                <a:r>
                  <a:rPr lang="en-GB" dirty="0"/>
                  <a:t> (in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 dirty="0" smtClean="0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en-GB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GB" dirty="0"/>
                  <a:t>) increasing</a:t>
                </a:r>
              </a:p>
            </p:txBody>
          </p:sp>
        </mc:Choice>
        <mc:Fallback xmlns="">
          <p:sp>
            <p:nvSpPr>
              <p:cNvPr id="5" name="Content Placeholder 4">
                <a:extLst>
                  <a:ext uri="{FF2B5EF4-FFF2-40B4-BE49-F238E27FC236}">
                    <a16:creationId xmlns:a16="http://schemas.microsoft.com/office/drawing/2014/main" id="{4CA4F161-6290-F142-9131-0D47DFE5EED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447" t="-176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E66FAB-BC4A-5844-8340-1041D902BC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131</a:t>
            </a:fld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E9C74EE-FB90-4140-B896-0CD392A0E5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3325" y="2985201"/>
            <a:ext cx="4527477" cy="362198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39B99362-2D0C-3742-9FBD-11D97ECA7A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39" y="2985201"/>
            <a:ext cx="4499999" cy="3600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A8A997BE-2A6F-BD47-BCFA-0C77A5B03D1D}"/>
                  </a:ext>
                </a:extLst>
              </p:cNvPr>
              <p:cNvSpPr txBox="1"/>
              <p:nvPr/>
            </p:nvSpPr>
            <p:spPr>
              <a:xfrm>
                <a:off x="1077791" y="6169264"/>
                <a:ext cx="309059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dirty="0"/>
                  <a:t>Domain size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𝒟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𝐷</m:t>
                            </m:r>
                          </m:e>
                        </m:d>
                      </m:e>
                    </m:d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d>
                      <m:dPr>
                        <m:begChr m:val="|"/>
                        <m:endChr m:val="|"/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𝒟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𝑊</m:t>
                            </m:r>
                          </m:e>
                        </m:d>
                      </m:e>
                    </m:d>
                  </m:oMath>
                </a14:m>
                <a:endParaRPr lang="en-GB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A8A997BE-2A6F-BD47-BCFA-0C77A5B03D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7791" y="6169264"/>
                <a:ext cx="3090590" cy="369332"/>
              </a:xfrm>
              <a:prstGeom prst="rect">
                <a:avLst/>
              </a:prstGeom>
              <a:blipFill>
                <a:blip r:embed="rId5"/>
                <a:stretch>
                  <a:fillRect l="-1639" t="-6667" b="-2333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AB8DEE49-A278-A04C-A14F-9BA1F3EAEA57}"/>
                  </a:ext>
                </a:extLst>
              </p:cNvPr>
              <p:cNvSpPr txBox="1"/>
              <p:nvPr/>
            </p:nvSpPr>
            <p:spPr>
              <a:xfrm>
                <a:off x="5340078" y="6164820"/>
                <a:ext cx="309059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dirty="0"/>
                  <a:t>Domain size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𝒟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𝐷</m:t>
                            </m:r>
                          </m:e>
                        </m:d>
                      </m:e>
                    </m:d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d>
                      <m:dPr>
                        <m:begChr m:val="|"/>
                        <m:endChr m:val="|"/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𝒟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𝑊</m:t>
                            </m:r>
                          </m:e>
                        </m:d>
                      </m:e>
                    </m:d>
                  </m:oMath>
                </a14:m>
                <a:endParaRPr lang="en-GB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AB8DEE49-A278-A04C-A14F-9BA1F3EAEA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40078" y="6164820"/>
                <a:ext cx="3090590" cy="369332"/>
              </a:xfrm>
              <a:prstGeom prst="rect">
                <a:avLst/>
              </a:prstGeom>
              <a:blipFill>
                <a:blip r:embed="rId6"/>
                <a:stretch>
                  <a:fillRect l="-1639" t="-3226" b="-2258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Box 18">
            <a:extLst>
              <a:ext uri="{FF2B5EF4-FFF2-40B4-BE49-F238E27FC236}">
                <a16:creationId xmlns:a16="http://schemas.microsoft.com/office/drawing/2014/main" id="{48D7F5B1-2DB8-0A49-A2B4-B5E60B3159AD}"/>
              </a:ext>
            </a:extLst>
          </p:cNvPr>
          <p:cNvSpPr txBox="1"/>
          <p:nvPr/>
        </p:nvSpPr>
        <p:spPr>
          <a:xfrm>
            <a:off x="3402853" y="3088180"/>
            <a:ext cx="2503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Runtimes in milliseconds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3F6129F-8235-FF4A-8FDC-93BC644EB78D}"/>
              </a:ext>
            </a:extLst>
          </p:cNvPr>
          <p:cNvSpPr/>
          <p:nvPr/>
        </p:nvSpPr>
        <p:spPr>
          <a:xfrm>
            <a:off x="1973305" y="3375237"/>
            <a:ext cx="12904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9525" lvl="1"/>
            <a:r>
              <a:rPr lang="en-GB" dirty="0"/>
              <a:t>Linear scale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3A99DD9-EFCD-BF4C-8B0F-B8D7EE6D9905}"/>
              </a:ext>
            </a:extLst>
          </p:cNvPr>
          <p:cNvSpPr/>
          <p:nvPr/>
        </p:nvSpPr>
        <p:spPr>
          <a:xfrm>
            <a:off x="6181011" y="3370793"/>
            <a:ext cx="1030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Log scale</a:t>
            </a:r>
          </a:p>
        </p:txBody>
      </p:sp>
    </p:spTree>
    <p:extLst>
      <p:ext uri="{BB962C8B-B14F-4D97-AF65-F5344CB8AC3E}">
        <p14:creationId xmlns:p14="http://schemas.microsoft.com/office/powerpoint/2010/main" val="1919296570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4E8FDD-35FB-A941-9CDB-A3A3C80461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Tractability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003BB65-99C0-2F43-BF35-B8CF0219C31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lnSpcReduction="10000"/>
              </a:bodyPr>
              <a:lstStyle/>
              <a:p>
                <a:r>
                  <a:rPr lang="en-GB" dirty="0"/>
                  <a:t>A query answering problem is </a:t>
                </a:r>
                <a:r>
                  <a:rPr lang="en-GB" dirty="0">
                    <a:solidFill>
                      <a:schemeClr val="accent1"/>
                    </a:solidFill>
                  </a:rPr>
                  <a:t>tractable</a:t>
                </a:r>
                <a:r>
                  <a:rPr lang="en-GB" dirty="0"/>
                  <a:t> </a:t>
                </a:r>
              </a:p>
              <a:p>
                <a:pPr lvl="1"/>
                <a:r>
                  <a:rPr lang="en-GB" dirty="0"/>
                  <a:t>if it is solved by an efficient algorithm, running in time </a:t>
                </a:r>
                <a:r>
                  <a:rPr lang="en-GB" dirty="0">
                    <a:solidFill>
                      <a:schemeClr val="accent1"/>
                    </a:solidFill>
                  </a:rPr>
                  <a:t>polynomial in the number of random variables</a:t>
                </a:r>
                <a:r>
                  <a:rPr lang="en-GB" dirty="0"/>
                  <a:t> </a:t>
                </a:r>
              </a:p>
              <a:p>
                <a:r>
                  <a:rPr lang="en-GB" dirty="0"/>
                  <a:t>Assume that the number of random variables is characterised by domain size </a:t>
                </a:r>
                <a14:m>
                  <m:oMath xmlns:m="http://schemas.openxmlformats.org/officeDocument/2006/math">
                    <m:r>
                      <a:rPr lang="en-GB" i="1" dirty="0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GB" dirty="0"/>
                  <a:t> and </a:t>
                </a:r>
              </a:p>
              <a:p>
                <a:pPr lvl="1"/>
                <a:r>
                  <a:rPr lang="en-GB" dirty="0"/>
                  <a:t>In LVE, </a:t>
                </a:r>
                <a14:m>
                  <m:oMath xmlns:m="http://schemas.openxmlformats.org/officeDocument/2006/math">
                    <m:r>
                      <a:rPr lang="en-GB" i="1" dirty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GB" dirty="0"/>
                  <a:t> does not occur in the exponent</a:t>
                </a:r>
              </a:p>
              <a:p>
                <a:pPr lvl="1"/>
                <a:r>
                  <a:rPr lang="en-GB" dirty="0"/>
                  <a:t>Solving a query answering problem is tractable under liftability</a:t>
                </a:r>
              </a:p>
              <a:p>
                <a:pPr lvl="1"/>
                <a:r>
                  <a:rPr lang="en-GB" dirty="0"/>
                  <a:t>Runtime still exponential in other terms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sub>
                    </m:sSub>
                    <m:r>
                      <a:rPr lang="de-DE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#</m:t>
                        </m:r>
                      </m:sub>
                    </m:sSub>
                    <m:r>
                      <a:rPr lang="de-DE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#</m:t>
                        </m:r>
                      </m:sub>
                    </m:sSub>
                  </m:oMath>
                </a14:m>
                <a:r>
                  <a:rPr lang="en-GB" dirty="0"/>
                  <a:t>)</a:t>
                </a:r>
              </a:p>
              <a:p>
                <a:r>
                  <a:rPr lang="en-GB" dirty="0"/>
                  <a:t>More general results by </a:t>
                </a:r>
                <a:br>
                  <a:rPr lang="en-GB" dirty="0"/>
                </a:br>
                <a:r>
                  <a:rPr lang="en-GB" sz="1800" dirty="0">
                    <a:solidFill>
                      <a:schemeClr val="accent3"/>
                    </a:solidFill>
                  </a:rPr>
                  <a:t>Mathias </a:t>
                </a:r>
                <a:r>
                  <a:rPr lang="en-GB" sz="1800" dirty="0" err="1">
                    <a:solidFill>
                      <a:schemeClr val="accent3"/>
                    </a:solidFill>
                  </a:rPr>
                  <a:t>Niepert</a:t>
                </a:r>
                <a:r>
                  <a:rPr lang="en-GB" sz="1800" dirty="0">
                    <a:solidFill>
                      <a:schemeClr val="accent3"/>
                    </a:solidFill>
                  </a:rPr>
                  <a:t> and Guy Van den </a:t>
                </a:r>
                <a:r>
                  <a:rPr lang="en-GB" sz="1800" dirty="0" err="1">
                    <a:solidFill>
                      <a:schemeClr val="accent3"/>
                    </a:solidFill>
                  </a:rPr>
                  <a:t>Broeck</a:t>
                </a:r>
                <a:r>
                  <a:rPr lang="en-GB" sz="1800" dirty="0">
                    <a:solidFill>
                      <a:schemeClr val="accent3"/>
                    </a:solidFill>
                  </a:rPr>
                  <a:t>. Tractability through Exchangeability: A New Perspective on Efficient Probabilistic Inference. In </a:t>
                </a:r>
                <a:r>
                  <a:rPr lang="en-GB" sz="1800" i="1" dirty="0">
                    <a:solidFill>
                      <a:schemeClr val="accent3"/>
                    </a:solidFill>
                  </a:rPr>
                  <a:t>AAAI-14 Proceedings of the 28th AAAI Conference on Artificial Intelligence</a:t>
                </a:r>
                <a:r>
                  <a:rPr lang="en-GB" sz="1800" dirty="0">
                    <a:solidFill>
                      <a:schemeClr val="accent3"/>
                    </a:solidFill>
                  </a:rPr>
                  <a:t>, 2014.</a:t>
                </a:r>
                <a:endParaRPr lang="en-GB" dirty="0">
                  <a:solidFill>
                    <a:schemeClr val="accent3"/>
                  </a:solidFill>
                </a:endParaRPr>
              </a:p>
              <a:p>
                <a:pPr lvl="1"/>
                <a:r>
                  <a:rPr lang="en-GB" dirty="0"/>
                  <a:t>Tractability through Exchangeability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003BB65-99C0-2F43-BF35-B8CF0219C31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447" t="-2525" r="-80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B6EEAD-C9C8-4346-8C21-2002015020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132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9279291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A5C04F-78C1-F44D-B351-83858E7F60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Completeness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2DF799D-9F00-464C-94F4-826D20116A2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28650" y="1158240"/>
                <a:ext cx="7886700" cy="5018723"/>
              </a:xfrm>
            </p:spPr>
            <p:txBody>
              <a:bodyPr>
                <a:normAutofit fontScale="92500" lnSpcReduction="20000"/>
              </a:bodyPr>
              <a:lstStyle/>
              <a:p>
                <a:r>
                  <a:rPr lang="en-GB" dirty="0"/>
                  <a:t>Class of models </a:t>
                </a:r>
                <a14:m>
                  <m:oMath xmlns:m="http://schemas.openxmlformats.org/officeDocument/2006/math">
                    <m:r>
                      <a:rPr lang="en-GB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ℳ</m:t>
                    </m:r>
                  </m:oMath>
                </a14:m>
                <a:endParaRPr lang="de-DE" dirty="0">
                  <a:ea typeface="Cambria Math" panose="02040503050406030204" pitchFamily="18" charset="0"/>
                </a:endParaRPr>
              </a:p>
              <a:p>
                <a:pPr lvl="1"/>
                <a:r>
                  <a:rPr lang="en-GB" dirty="0"/>
                  <a:t>Set of all possible models given some </a:t>
                </a:r>
                <a:r>
                  <a:rPr lang="en-GB" i="1" dirty="0"/>
                  <a:t>model characteristic</a:t>
                </a:r>
              </a:p>
              <a:p>
                <a:r>
                  <a:rPr lang="en-GB" dirty="0"/>
                  <a:t>An algorithm is </a:t>
                </a:r>
                <a:r>
                  <a:rPr lang="en-GB" dirty="0">
                    <a:solidFill>
                      <a:schemeClr val="accent1"/>
                    </a:solidFill>
                  </a:rPr>
                  <a:t>complete</a:t>
                </a:r>
                <a:r>
                  <a:rPr lang="en-GB" dirty="0"/>
                  <a:t> for a class of models </a:t>
                </a:r>
                <a14:m>
                  <m:oMath xmlns:m="http://schemas.openxmlformats.org/officeDocument/2006/math">
                    <m:r>
                      <a:rPr lang="en-GB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ℳ</m:t>
                    </m:r>
                  </m:oMath>
                </a14:m>
                <a:r>
                  <a:rPr lang="en-GB" dirty="0"/>
                  <a:t> iff</a:t>
                </a:r>
              </a:p>
              <a:p>
                <a:pPr lvl="1"/>
                <a:r>
                  <a:rPr lang="en-GB" dirty="0">
                    <a:solidFill>
                      <a:schemeClr val="accent1"/>
                    </a:solidFill>
                  </a:rPr>
                  <a:t>No groundings necessary in all models of </a:t>
                </a:r>
                <a14:m>
                  <m:oMath xmlns:m="http://schemas.openxmlformats.org/officeDocument/2006/math">
                    <m:r>
                      <a:rPr lang="en-GB" i="1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ℳ</m:t>
                    </m:r>
                  </m:oMath>
                </a14:m>
                <a:endParaRPr lang="en-GB" dirty="0">
                  <a:solidFill>
                    <a:schemeClr val="accent1"/>
                  </a:solidFill>
                </a:endParaRPr>
              </a:p>
              <a:p>
                <a:pPr lvl="2"/>
                <a:r>
                  <a:rPr lang="en-GB" dirty="0"/>
                  <a:t>All models allow for a liftable FO dtree</a:t>
                </a:r>
              </a:p>
              <a:p>
                <a:pPr lvl="1"/>
                <a:r>
                  <a:rPr lang="en-GB" dirty="0"/>
                  <a:t>Then, class called </a:t>
                </a:r>
                <a:r>
                  <a:rPr lang="en-GB" dirty="0">
                    <a:solidFill>
                      <a:schemeClr val="accent1"/>
                    </a:solidFill>
                  </a:rPr>
                  <a:t>liftable</a:t>
                </a:r>
                <a:endParaRPr lang="en-GB" dirty="0"/>
              </a:p>
              <a:p>
                <a:r>
                  <a:rPr lang="en-GB" dirty="0"/>
                  <a:t>Existing liftable classes</a:t>
                </a:r>
              </a:p>
              <a:p>
                <a:pPr lvl="1"/>
                <a14:m>
                  <m:oMath xmlns:m="http://schemas.openxmlformats.org/officeDocument/2006/math">
                    <m:sSup>
                      <m:sSupPr>
                        <m:ctrlPr>
                          <a:rPr lang="en-GB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ℳ</m:t>
                        </m:r>
                      </m:e>
                      <m:sup>
                        <m:r>
                          <a:rPr lang="de-DE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de-DE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𝑙𝑣</m:t>
                        </m:r>
                      </m:sup>
                    </m:sSup>
                  </m:oMath>
                </a14:m>
                <a:r>
                  <a:rPr lang="en-GB" dirty="0"/>
                  <a:t>: Maximum of two logvars per parfactor</a:t>
                </a:r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𝑔</m:t>
                      </m:r>
                      <m:d>
                        <m:d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  <m:d>
                            <m:dPr>
                              <m:ctrlP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𝑌</m:t>
                              </m:r>
                            </m:e>
                          </m:d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  <m:d>
                            <m:dPr>
                              <m:ctrlP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𝑌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GB" dirty="0">
                  <a:ea typeface="Cambria Math" panose="02040503050406030204" pitchFamily="18" charset="0"/>
                </a:endParaRPr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𝑔</m:t>
                      </m:r>
                      <m:d>
                        <m:d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  <m:d>
                            <m:dPr>
                              <m:ctrlP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𝑌</m:t>
                              </m:r>
                            </m:e>
                          </m:d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  <m:d>
                            <m:dPr>
                              <m:ctrlP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</m:d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𝑌</m:t>
                          </m:r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d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GB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GB" i="1" smtClean="0">
                          <a:latin typeface="Cambria Math" panose="02040503050406030204" pitchFamily="18" charset="0"/>
                        </a:rPr>
                        <m:t>𝑋</m:t>
                      </m:r>
                      <m:r>
                        <a:rPr lang="en-GB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≠</m:t>
                      </m:r>
                      <m:r>
                        <a:rPr lang="en-GB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𝑌</m:t>
                      </m:r>
                    </m:oMath>
                  </m:oMathPara>
                </a14:m>
                <a:endParaRPr lang="en-GB" b="0" dirty="0"/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 smtClean="0">
                          <a:latin typeface="Cambria Math" panose="02040503050406030204" pitchFamily="18" charset="0"/>
                        </a:rPr>
                        <m:t>𝑔</m:t>
                      </m:r>
                      <m:d>
                        <m:dPr>
                          <m:ctrlPr>
                            <a:rPr lang="en-GB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  <m:d>
                            <m:dPr>
                              <m:ctrlPr>
                                <a:rPr lang="en-GB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  <m:r>
                                <a:rPr lang="en-GB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GB" i="1" smtClean="0">
                                  <a:latin typeface="Cambria Math" panose="02040503050406030204" pitchFamily="18" charset="0"/>
                                </a:rPr>
                                <m:t>𝑌</m:t>
                              </m:r>
                            </m:e>
                          </m:d>
                          <m:r>
                            <a:rPr lang="en-GB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  <m:d>
                            <m:dPr>
                              <m:ctrlPr>
                                <a:rPr lang="en-GB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</m:d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𝑌</m:t>
                          </m:r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d>
                      <m:r>
                        <a:rPr lang="en-GB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GB" dirty="0"/>
              </a:p>
              <a:p>
                <a:pPr lvl="1"/>
                <a14:m>
                  <m:oMath xmlns:m="http://schemas.openxmlformats.org/officeDocument/2006/math">
                    <m:sSup>
                      <m:sSupPr>
                        <m:ctrlPr>
                          <a:rPr lang="en-GB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ℳ</m:t>
                        </m:r>
                      </m:e>
                      <m:sup>
                        <m:r>
                          <a:rPr lang="de-DE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  <m:r>
                          <a:rPr lang="de-DE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𝑝𝑟𝑣</m:t>
                        </m:r>
                      </m:sup>
                    </m:sSup>
                  </m:oMath>
                </a14:m>
                <a:r>
                  <a:rPr lang="en-GB" dirty="0"/>
                  <a:t>: One logvar per PRV (arbitrarily many logvars per parfactor)</a:t>
                </a:r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𝑔</m:t>
                      </m:r>
                      <m:d>
                        <m:d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  <m:d>
                            <m:dPr>
                              <m:ctrlP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</m:d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  <m:d>
                            <m:dPr>
                              <m:ctrlP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𝑌</m:t>
                              </m:r>
                            </m:e>
                          </m:d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  <m:d>
                            <m:dPr>
                              <m:ctrlP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𝑍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GB" dirty="0"/>
              </a:p>
              <a:p>
                <a:pPr lvl="1"/>
                <a:r>
                  <a:rPr lang="en-GB" dirty="0"/>
                  <a:t>Holds for various lifted algorithms, e.g., LVE, LJT, FOKC</a:t>
                </a:r>
              </a:p>
              <a:p>
                <a:endParaRPr lang="en-GB" dirty="0">
                  <a:solidFill>
                    <a:schemeClr val="accent1"/>
                  </a:solidFill>
                </a:endParaRPr>
              </a:p>
              <a:p>
                <a:pPr lvl="1"/>
                <a:endParaRPr lang="en-GB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2DF799D-9F00-464C-94F4-826D20116A2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8650" y="1158240"/>
                <a:ext cx="7886700" cy="5018723"/>
              </a:xfrm>
              <a:blipFill>
                <a:blip r:embed="rId2"/>
                <a:stretch>
                  <a:fillRect l="-1286" t="-303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A7FEB7-A830-DD4B-AEDE-8E25EB82DC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7C4649-800D-CB47-881A-AA04BFFFB18C}" type="slidenum">
              <a:rPr lang="en-US" smtClean="0"/>
              <a:t>133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8479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A5C04F-78C1-F44D-B351-83858E7F60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Completeness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2DF799D-9F00-464C-94F4-826D20116A2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28650" y="1158240"/>
                <a:ext cx="7886700" cy="5409614"/>
              </a:xfrm>
            </p:spPr>
            <p:txBody>
              <a:bodyPr>
                <a:normAutofit fontScale="85000" lnSpcReduction="20000"/>
              </a:bodyPr>
              <a:lstStyle/>
              <a:p>
                <a:r>
                  <a:rPr lang="en-GB" dirty="0"/>
                  <a:t>LVE is complete for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ℳ</m:t>
                        </m:r>
                      </m:e>
                      <m:sup>
                        <m:r>
                          <a:rPr lang="de-DE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  <m:r>
                          <a:rPr lang="de-DE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𝑝𝑟𝑣</m:t>
                        </m:r>
                      </m:sup>
                    </m:sSup>
                  </m:oMath>
                </a14:m>
                <a:r>
                  <a:rPr lang="en-GB" dirty="0"/>
                  <a:t> if </a:t>
                </a:r>
                <a:br>
                  <a:rPr lang="en-GB" dirty="0"/>
                </a:br>
                <a:r>
                  <a:rPr lang="en-GB" dirty="0"/>
                  <a:t>considering all generalised </a:t>
                </a:r>
                <a:br>
                  <a:rPr lang="en-GB" dirty="0"/>
                </a:br>
                <a:r>
                  <a:rPr lang="en-GB" dirty="0"/>
                  <a:t>counting versions</a:t>
                </a:r>
              </a:p>
              <a:p>
                <a:pPr lvl="1"/>
                <a14:m>
                  <m:oMath xmlns:m="http://schemas.openxmlformats.org/officeDocument/2006/math">
                    <m:sSup>
                      <m:sSupPr>
                        <m:ctrlPr>
                          <a:rPr lang="en-GB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ℳ</m:t>
                        </m:r>
                      </m:e>
                      <m:sup>
                        <m:r>
                          <a:rPr lang="de-DE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  <m:r>
                          <a:rPr lang="de-DE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𝑝𝑟𝑣</m:t>
                        </m:r>
                      </m:sup>
                    </m:sSup>
                  </m:oMath>
                </a14:m>
                <a:r>
                  <a:rPr lang="en-GB" dirty="0"/>
                  <a:t>: One logvar per PRV</a:t>
                </a:r>
              </a:p>
              <a:p>
                <a:r>
                  <a:rPr lang="en-GB" dirty="0"/>
                  <a:t>Proof:</a:t>
                </a:r>
              </a:p>
              <a:p>
                <a:pPr lvl="1"/>
                <a:r>
                  <a:rPr lang="en-GB" dirty="0"/>
                  <a:t>Fact: Only 1-logvar PRVs to eliminate</a:t>
                </a:r>
              </a:p>
              <a:p>
                <a:pPr marL="914400" lvl="1" indent="-457200">
                  <a:buFont typeface="+mj-lt"/>
                  <a:buAutoNum type="arabicPeriod"/>
                </a:pPr>
                <a:r>
                  <a:rPr lang="en-GB" dirty="0"/>
                  <a:t>Perform count conversion on all logvars in the model,</a:t>
                </a:r>
                <a:br>
                  <a:rPr lang="en-GB" dirty="0"/>
                </a:br>
                <a:r>
                  <a:rPr lang="en-GB" dirty="0"/>
                  <a:t>possible scenarios in each parfactor</a:t>
                </a:r>
              </a:p>
              <a:p>
                <a:pPr marL="1371600" lvl="2" indent="-457200">
                  <a:buFont typeface="+mj-lt"/>
                  <a:buAutoNum type="alphaUcPeriod"/>
                </a:pPr>
                <a:r>
                  <a:rPr lang="en-GB" dirty="0"/>
                  <a:t>Logvar is the only one with a particular domain </a:t>
                </a:r>
                <a:br>
                  <a:rPr lang="en-GB" dirty="0"/>
                </a:br>
                <a:r>
                  <a:rPr lang="en-GB" dirty="0"/>
                  <a:t>➝ Standard count conversion applies</a:t>
                </a:r>
              </a:p>
              <a:p>
                <a:pPr marL="1371600" lvl="2" indent="-457200">
                  <a:buFont typeface="+mj-lt"/>
                  <a:buAutoNum type="alphaUcPeriod"/>
                </a:pPr>
                <a:r>
                  <a:rPr lang="en-GB" dirty="0"/>
                  <a:t>Logvar occurs in several PRVs without inequality constraints</a:t>
                </a:r>
                <a:br>
                  <a:rPr lang="en-GB" dirty="0"/>
                </a:br>
                <a:r>
                  <a:rPr lang="en-GB" dirty="0"/>
                  <a:t>➝ Generalised Counting 1 applies</a:t>
                </a:r>
              </a:p>
              <a:p>
                <a:pPr marL="1371600" lvl="2" indent="-457200">
                  <a:buFont typeface="+mj-lt"/>
                  <a:buAutoNum type="alphaUcPeriod"/>
                </a:pPr>
                <a:r>
                  <a:rPr lang="en-GB" dirty="0"/>
                  <a:t>Logvar occurs in several PRVs with inequality constraints</a:t>
                </a:r>
                <a:br>
                  <a:rPr lang="en-GB" dirty="0"/>
                </a:br>
                <a:r>
                  <a:rPr lang="en-GB" dirty="0"/>
                  <a:t>➝ After counting logvar in those PRVs where Scenario B applies, Generalised Counting 3 applies</a:t>
                </a:r>
              </a:p>
              <a:p>
                <a:pPr lvl="2"/>
                <a:r>
                  <a:rPr lang="en-GB" dirty="0"/>
                  <a:t>Afterwards: No uncounted logvars remain</a:t>
                </a:r>
              </a:p>
              <a:p>
                <a:pPr marL="914400" lvl="1" indent="-457200">
                  <a:buFont typeface="+mj-lt"/>
                  <a:buAutoNum type="arabicPeriod"/>
                </a:pPr>
                <a:r>
                  <a:rPr lang="en-GB" dirty="0"/>
                  <a:t>Multiply all parfactors into one large parfactor and merge CRVs with counted logvars of same domain (Generalised Counting 2)</a:t>
                </a:r>
              </a:p>
              <a:p>
                <a:pPr marL="914400" lvl="1" indent="-457200">
                  <a:buFont typeface="+mj-lt"/>
                  <a:buAutoNum type="arabicPeriod"/>
                </a:pPr>
                <a:r>
                  <a:rPr lang="en-GB" dirty="0"/>
                  <a:t>Eliminate all merged CRVs</a:t>
                </a:r>
              </a:p>
              <a:p>
                <a:pPr lvl="2"/>
                <a:r>
                  <a:rPr lang="en-GB" dirty="0"/>
                  <a:t>Possible since the different CRVs do not overlap after Step 2</a:t>
                </a:r>
              </a:p>
              <a:p>
                <a:pPr marL="914400" lvl="1" indent="-457200">
                  <a:buFont typeface="+mj-lt"/>
                  <a:buAutoNum type="arabicPeriod"/>
                </a:pPr>
                <a:r>
                  <a:rPr lang="en-GB" dirty="0"/>
                  <a:t>Eliminate all propositional random variables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2DF799D-9F00-464C-94F4-826D20116A2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8650" y="1158240"/>
                <a:ext cx="7886700" cy="5409614"/>
              </a:xfrm>
              <a:blipFill>
                <a:blip r:embed="rId2"/>
                <a:stretch>
                  <a:fillRect l="-965" t="-234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A7FEB7-A830-DD4B-AEDE-8E25EB82DC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7C4649-800D-CB47-881A-AA04BFFFB18C}" type="slidenum">
              <a:rPr lang="en-US" smtClean="0"/>
              <a:t>134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2EA0013-D4BF-7D43-8F9C-D50A720CF0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9155" y="391319"/>
            <a:ext cx="3580399" cy="179796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711923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A5C04F-78C1-F44D-B351-83858E7F60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Completeness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2DF799D-9F00-464C-94F4-826D20116A2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28650" y="1158241"/>
                <a:ext cx="8128488" cy="3522986"/>
              </a:xfrm>
            </p:spPr>
            <p:txBody>
              <a:bodyPr>
                <a:normAutofit lnSpcReduction="10000"/>
              </a:bodyPr>
              <a:lstStyle/>
              <a:p>
                <a:r>
                  <a:rPr lang="en-GB" dirty="0">
                    <a:ea typeface="Cambria Math" panose="02040503050406030204" pitchFamily="18" charset="0"/>
                  </a:rPr>
                  <a:t>LVE is complete for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ℳ</m:t>
                        </m:r>
                      </m:e>
                      <m:sup>
                        <m:r>
                          <a:rPr lang="de-DE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de-DE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𝑙𝑣</m:t>
                        </m:r>
                      </m:sup>
                    </m:sSup>
                  </m:oMath>
                </a14:m>
                <a:endParaRPr lang="en-GB" dirty="0"/>
              </a:p>
              <a:p>
                <a:pPr lvl="1"/>
                <a14:m>
                  <m:oMath xmlns:m="http://schemas.openxmlformats.org/officeDocument/2006/math">
                    <m:sSup>
                      <m:sSupPr>
                        <m:ctrlPr>
                          <a:rPr lang="en-GB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ℳ</m:t>
                        </m:r>
                      </m:e>
                      <m:sup>
                        <m:r>
                          <a:rPr lang="de-DE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de-DE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𝑙𝑣</m:t>
                        </m:r>
                      </m:sup>
                    </m:sSup>
                    <m:r>
                      <a:rPr lang="de-DE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GB" dirty="0"/>
                  <a:t>: Maximum of two logical variables per parfactor</a:t>
                </a:r>
                <a14:m>
                  <m:oMath xmlns:m="http://schemas.openxmlformats.org/officeDocument/2006/math">
                    <m:r>
                      <a:rPr lang="en-GB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GB" dirty="0"/>
              </a:p>
              <a:p>
                <a:r>
                  <a:rPr lang="en-GB" dirty="0"/>
                  <a:t>Requires another operator: </a:t>
                </a:r>
                <a:r>
                  <a:rPr lang="en-GB" dirty="0">
                    <a:solidFill>
                      <a:schemeClr val="accent1"/>
                    </a:solidFill>
                  </a:rPr>
                  <a:t>Group Inversion</a:t>
                </a:r>
              </a:p>
              <a:p>
                <a:pPr lvl="1"/>
                <a:r>
                  <a:rPr lang="en-GB" dirty="0">
                    <a:ea typeface="Cambria Math" panose="02040503050406030204" pitchFamily="18" charset="0"/>
                  </a:rPr>
                  <a:t>For the case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𝐹</m:t>
                            </m:r>
                            <m:d>
                              <m:dPr>
                                <m:ctrlP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𝑋</m:t>
                                </m:r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𝑌</m:t>
                                </m:r>
                              </m:e>
                            </m:d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𝐹</m:t>
                            </m:r>
                            <m:d>
                              <m:dPr>
                                <m:ctrlP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𝑌</m:t>
                                </m:r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𝑋</m:t>
                                </m:r>
                              </m:e>
                            </m:d>
                          </m:e>
                        </m:d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|</m:t>
                        </m:r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𝐶</m:t>
                        </m:r>
                      </m:sub>
                    </m:sSub>
                  </m:oMath>
                </a14:m>
                <a:r>
                  <a:rPr lang="en-GB" dirty="0"/>
                  <a:t>, </a:t>
                </a:r>
                <a14:m>
                  <m:oMath xmlns:m="http://schemas.openxmlformats.org/officeDocument/2006/math">
                    <m:r>
                      <a:rPr lang="en-GB" i="1" dirty="0" smtClean="0">
                        <a:latin typeface="Cambria Math" panose="02040503050406030204" pitchFamily="18" charset="0"/>
                      </a:rPr>
                      <m:t>𝐶</m:t>
                    </m:r>
                  </m:oMath>
                </a14:m>
                <a:r>
                  <a:rPr lang="en-GB" dirty="0"/>
                  <a:t> encodes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𝑋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𝑌</m:t>
                    </m:r>
                  </m:oMath>
                </a14:m>
                <a:endParaRPr lang="en-GB" dirty="0"/>
              </a:p>
              <a:p>
                <a:pPr lvl="2"/>
                <a:r>
                  <a:rPr lang="en-GB" dirty="0"/>
                  <a:t>Cannot sum out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𝐹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𝑋</m:t>
                        </m:r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𝑌</m:t>
                        </m:r>
                      </m:e>
                    </m:d>
                  </m:oMath>
                </a14:m>
                <a:r>
                  <a:rPr lang="en-GB" dirty="0"/>
                  <a:t> independently of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𝐹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𝑌</m:t>
                        </m:r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𝑋</m:t>
                        </m:r>
                      </m:e>
                    </m:d>
                  </m:oMath>
                </a14:m>
                <a:r>
                  <a:rPr lang="en-GB" dirty="0"/>
                  <a:t> as they refer to the same set of grounded random variables</a:t>
                </a:r>
              </a:p>
              <a:p>
                <a:pPr lvl="1"/>
                <a:r>
                  <a:rPr lang="en-GB" dirty="0"/>
                  <a:t>Sums out PRVs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,…, </m:t>
                        </m:r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</m:sSub>
                      </m:e>
                    </m:d>
                  </m:oMath>
                </a14:m>
                <a:r>
                  <a:rPr lang="en-GB" dirty="0"/>
                  <a:t> from </a:t>
                </a:r>
                <a14:m>
                  <m:oMath xmlns:m="http://schemas.openxmlformats.org/officeDocument/2006/math">
                    <m:r>
                      <a:rPr lang="en-GB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  <m:sSub>
                      <m:sSubPr>
                        <m:ctrlPr>
                          <a:rPr lang="de-DE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ctrlPr>
                              <a:rPr lang="de-DE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𝒜</m:t>
                            </m:r>
                          </m:e>
                        </m:d>
                      </m:e>
                      <m:sub>
                        <m:r>
                          <a:rPr lang="de-DE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|</m:t>
                        </m:r>
                        <m:r>
                          <a:rPr lang="de-DE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𝐶</m:t>
                        </m:r>
                      </m:sub>
                    </m:sSub>
                  </m:oMath>
                </a14:m>
                <a:r>
                  <a:rPr lang="en-GB" dirty="0"/>
                  <a:t> at once where</a:t>
                </a:r>
              </a:p>
              <a:p>
                <a:pPr lvl="2"/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𝑙𝑣</m:t>
                    </m:r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d>
                    <m:r>
                      <a:rPr lang="de-DE" b="0" i="1" smtClean="0">
                        <a:latin typeface="Cambria Math" panose="02040503050406030204" pitchFamily="18" charset="0"/>
                      </a:rPr>
                      <m:t>=…=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𝑙𝑣</m:t>
                    </m:r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</m:sSub>
                      </m:e>
                    </m:d>
                    <m:r>
                      <a:rPr lang="de-DE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𝑙𝑣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de-DE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𝒜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GB" dirty="0"/>
              </a:p>
              <a:p>
                <a:pPr lvl="2"/>
                <a14:m>
                  <m:oMath xmlns:m="http://schemas.openxmlformats.org/officeDocument/2006/math">
                    <m:r>
                      <a:rPr lang="de-DE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𝐶</m:t>
                    </m:r>
                  </m:oMath>
                </a14:m>
                <a:r>
                  <a:rPr lang="en-GB" dirty="0"/>
                  <a:t> encodes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</m:t>
                    </m:r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  <m:r>
                      <a:rPr lang="de-DE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GB" dirty="0"/>
                  <a:t>for each pair of logvars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de-DE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r>
                  <a:rPr lang="en-GB" dirty="0"/>
                  <a:t>, </a:t>
                </a:r>
                <a14:m>
                  <m:oMath xmlns:m="http://schemas.openxmlformats.org/officeDocument/2006/math">
                    <m:r>
                      <a:rPr lang="en-GB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𝒟</m:t>
                    </m:r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d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𝒟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</m:e>
                    </m:d>
                  </m:oMath>
                </a14:m>
                <a:endParaRPr lang="de-DE" dirty="0"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2DF799D-9F00-464C-94F4-826D20116A2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8650" y="1158241"/>
                <a:ext cx="8128488" cy="3522986"/>
              </a:xfrm>
              <a:blipFill>
                <a:blip r:embed="rId2"/>
                <a:stretch>
                  <a:fillRect l="-1404" t="-322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A7FEB7-A830-DD4B-AEDE-8E25EB82DC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7C4649-800D-CB47-881A-AA04BFFFB18C}" type="slidenum">
              <a:rPr lang="en-US" smtClean="0"/>
              <a:t>135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0DA2310-9CBB-DF44-AFDC-1753F796D6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5113" y="4602098"/>
            <a:ext cx="6253773" cy="144652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CBCCA9-8960-1943-B2D4-1DFDA911EFB5}"/>
              </a:ext>
            </a:extLst>
          </p:cNvPr>
          <p:cNvSpPr txBox="1"/>
          <p:nvPr/>
        </p:nvSpPr>
        <p:spPr>
          <a:xfrm>
            <a:off x="2036974" y="6002408"/>
            <a:ext cx="59808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>
                <a:solidFill>
                  <a:schemeClr val="accent3"/>
                </a:solidFill>
              </a:rPr>
              <a:t>Figure taken from: Nima Taghipour: Lifted Probabilistic Inference by Variable Elimination. </a:t>
            </a:r>
            <a:r>
              <a:rPr lang="en-GB" sz="1000" i="1" dirty="0">
                <a:solidFill>
                  <a:schemeClr val="accent3"/>
                </a:solidFill>
              </a:rPr>
              <a:t>PhD Thesis</a:t>
            </a:r>
            <a:r>
              <a:rPr lang="en-GB" sz="1000" dirty="0">
                <a:solidFill>
                  <a:schemeClr val="accent3"/>
                </a:solidFill>
              </a:rPr>
              <a:t>, 2013.</a:t>
            </a:r>
          </a:p>
          <a:p>
            <a:r>
              <a:rPr lang="en-GB" sz="1000" dirty="0">
                <a:solidFill>
                  <a:schemeClr val="accent3"/>
                </a:solidFill>
              </a:rPr>
              <a:t>Group Inversion: Nima Taghipour, </a:t>
            </a:r>
            <a:r>
              <a:rPr lang="en-GB" sz="1000" dirty="0" err="1">
                <a:solidFill>
                  <a:schemeClr val="accent3"/>
                </a:solidFill>
              </a:rPr>
              <a:t>Daan</a:t>
            </a:r>
            <a:r>
              <a:rPr lang="en-GB" sz="1000" dirty="0">
                <a:solidFill>
                  <a:schemeClr val="accent3"/>
                </a:solidFill>
              </a:rPr>
              <a:t> </a:t>
            </a:r>
            <a:r>
              <a:rPr lang="en-GB" sz="1000" dirty="0" err="1">
                <a:solidFill>
                  <a:schemeClr val="accent3"/>
                </a:solidFill>
              </a:rPr>
              <a:t>Fierens</a:t>
            </a:r>
            <a:r>
              <a:rPr lang="en-GB" sz="1000" dirty="0">
                <a:solidFill>
                  <a:schemeClr val="accent3"/>
                </a:solidFill>
              </a:rPr>
              <a:t>, Guy Van den </a:t>
            </a:r>
            <a:r>
              <a:rPr lang="en-GB" sz="1000" dirty="0" err="1">
                <a:solidFill>
                  <a:schemeClr val="accent3"/>
                </a:solidFill>
              </a:rPr>
              <a:t>Broeck</a:t>
            </a:r>
            <a:r>
              <a:rPr lang="en-GB" sz="1000" dirty="0">
                <a:solidFill>
                  <a:schemeClr val="accent3"/>
                </a:solidFill>
              </a:rPr>
              <a:t>, Jesse Davis, and Hendrik </a:t>
            </a:r>
            <a:r>
              <a:rPr lang="en-GB" sz="1000" dirty="0" err="1">
                <a:solidFill>
                  <a:schemeClr val="accent3"/>
                </a:solidFill>
              </a:rPr>
              <a:t>Blockeel</a:t>
            </a:r>
            <a:r>
              <a:rPr lang="en-GB" sz="1000" dirty="0">
                <a:solidFill>
                  <a:schemeClr val="accent3"/>
                </a:solidFill>
              </a:rPr>
              <a:t>: Completeness Results for Lifted Variable Elimination. In: </a:t>
            </a:r>
            <a:r>
              <a:rPr lang="en-GB" sz="1000" i="1" dirty="0">
                <a:solidFill>
                  <a:schemeClr val="accent3"/>
                </a:solidFill>
              </a:rPr>
              <a:t>AISTATS-13 Proceedings of the 16th International Conference on Artificial Intelligence and Statistics</a:t>
            </a:r>
            <a:r>
              <a:rPr lang="en-GB" sz="1000" dirty="0">
                <a:solidFill>
                  <a:schemeClr val="accent3"/>
                </a:solidFill>
              </a:rPr>
              <a:t>, 2013. (or Nima </a:t>
            </a:r>
            <a:r>
              <a:rPr lang="en-GB" sz="1000" dirty="0" err="1">
                <a:solidFill>
                  <a:schemeClr val="accent3"/>
                </a:solidFill>
              </a:rPr>
              <a:t>Taghipour’s</a:t>
            </a:r>
            <a:r>
              <a:rPr lang="en-GB" sz="1000" dirty="0">
                <a:solidFill>
                  <a:schemeClr val="accent3"/>
                </a:solidFill>
              </a:rPr>
              <a:t> PhD thesis)</a:t>
            </a:r>
          </a:p>
        </p:txBody>
      </p:sp>
    </p:spTree>
    <p:extLst>
      <p:ext uri="{BB962C8B-B14F-4D97-AF65-F5344CB8AC3E}">
        <p14:creationId xmlns:p14="http://schemas.microsoft.com/office/powerpoint/2010/main" val="2473638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A5C04F-78C1-F44D-B351-83858E7F60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Completeness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2DF799D-9F00-464C-94F4-826D20116A2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28650" y="1158239"/>
                <a:ext cx="8181242" cy="5198112"/>
              </a:xfrm>
            </p:spPr>
            <p:txBody>
              <a:bodyPr>
                <a:normAutofit fontScale="92500" lnSpcReduction="20000"/>
              </a:bodyPr>
              <a:lstStyle/>
              <a:p>
                <a:r>
                  <a:rPr lang="en-GB" dirty="0">
                    <a:ea typeface="Cambria Math" panose="02040503050406030204" pitchFamily="18" charset="0"/>
                  </a:rPr>
                  <a:t>LVE is complete for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ℳ</m:t>
                        </m:r>
                      </m:e>
                      <m:sup>
                        <m:r>
                          <a:rPr lang="de-DE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de-DE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𝑙𝑣</m:t>
                        </m:r>
                      </m:sup>
                    </m:sSup>
                  </m:oMath>
                </a14:m>
                <a:endParaRPr lang="en-GB" dirty="0"/>
              </a:p>
              <a:p>
                <a:pPr lvl="1"/>
                <a14:m>
                  <m:oMath xmlns:m="http://schemas.openxmlformats.org/officeDocument/2006/math">
                    <m:sSup>
                      <m:sSupPr>
                        <m:ctrlPr>
                          <a:rPr lang="en-GB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ℳ</m:t>
                        </m:r>
                      </m:e>
                      <m:sup>
                        <m:r>
                          <a:rPr lang="de-DE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de-DE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𝑙𝑣</m:t>
                        </m:r>
                      </m:sup>
                    </m:sSup>
                    <m:r>
                      <a:rPr lang="de-DE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GB" dirty="0"/>
                  <a:t>: Maximum of two logical variables per parfactor</a:t>
                </a:r>
                <a14:m>
                  <m:oMath xmlns:m="http://schemas.openxmlformats.org/officeDocument/2006/math">
                    <m:r>
                      <a:rPr lang="en-GB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GB" dirty="0"/>
              </a:p>
              <a:p>
                <a:r>
                  <a:rPr lang="en-GB" dirty="0"/>
                  <a:t>Proof idea:</a:t>
                </a:r>
              </a:p>
              <a:p>
                <a:pPr lvl="1"/>
                <a:r>
                  <a:rPr lang="en-GB" dirty="0"/>
                  <a:t>Fact 1: Each parfactor has two logvars </a:t>
                </a:r>
                <a14:m>
                  <m:oMath xmlns:m="http://schemas.openxmlformats.org/officeDocument/2006/math">
                    <m:r>
                      <a:rPr lang="en-GB" i="1" dirty="0" smtClean="0"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GB" i="1" dirty="0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GB" i="1" dirty="0" smtClean="0">
                        <a:latin typeface="Cambria Math" panose="02040503050406030204" pitchFamily="18" charset="0"/>
                      </a:rPr>
                      <m:t>𝑌</m:t>
                    </m:r>
                  </m:oMath>
                </a14:m>
                <a:r>
                  <a:rPr lang="en-GB" dirty="0"/>
                  <a:t> at most</a:t>
                </a:r>
              </a:p>
              <a:p>
                <a:pPr lvl="1"/>
                <a:r>
                  <a:rPr lang="en-GB" dirty="0"/>
                  <a:t>Fact 2: Once two-logvar PRVs are eliminated, model is in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ℳ</m:t>
                        </m:r>
                      </m:e>
                      <m:sup>
                        <m:r>
                          <a:rPr lang="de-DE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  <m:r>
                          <a:rPr lang="de-DE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𝑝𝑟𝑣</m:t>
                        </m:r>
                      </m:sup>
                    </m:sSup>
                  </m:oMath>
                </a14:m>
                <a:endParaRPr lang="en-GB" dirty="0"/>
              </a:p>
              <a:p>
                <a:pPr marL="914400" lvl="1" indent="-457200">
                  <a:buFont typeface="+mj-lt"/>
                  <a:buAutoNum type="arabicPeriod"/>
                </a:pPr>
                <a:r>
                  <a:rPr lang="en-GB" dirty="0"/>
                  <a:t>Multiply all parfactors together that share two-logvar PRVs</a:t>
                </a:r>
              </a:p>
              <a:p>
                <a:pPr lvl="2"/>
                <a:r>
                  <a:rPr lang="en-GB" dirty="0"/>
                  <a:t>Preserves the number of logvars per parfactor, namely, two</a:t>
                </a:r>
              </a:p>
              <a:p>
                <a:pPr marL="914400" lvl="1" indent="-457200">
                  <a:buFont typeface="+mj-lt"/>
                  <a:buAutoNum type="arabicPeriod"/>
                </a:pPr>
                <a:r>
                  <a:rPr lang="en-GB" dirty="0"/>
                  <a:t>Eliminate each two-logvar PRV in each parfactor;</a:t>
                </a:r>
                <a:br>
                  <a:rPr lang="en-GB" dirty="0"/>
                </a:br>
                <a:r>
                  <a:rPr lang="en-GB" dirty="0"/>
                  <a:t>possible scenarios</a:t>
                </a:r>
              </a:p>
              <a:p>
                <a:pPr marL="1371600" lvl="2" indent="-457200">
                  <a:buFont typeface="+mj-lt"/>
                  <a:buAutoNum type="alphaUcPeriod"/>
                </a:pPr>
                <a:r>
                  <a:rPr lang="en-GB" dirty="0"/>
                  <a:t>Only two-logvar PRVs in a parfactor with no inequality constraint </a:t>
                </a:r>
                <a:br>
                  <a:rPr lang="en-GB" dirty="0"/>
                </a:br>
                <a:r>
                  <a:rPr lang="en-GB" dirty="0"/>
                  <a:t>➝ Eliminate using standard summing out</a:t>
                </a:r>
              </a:p>
              <a:p>
                <a:pPr marL="1371600" lvl="2" indent="-457200">
                  <a:buFont typeface="+mj-lt"/>
                  <a:buAutoNum type="alphaUcPeriod"/>
                </a:pPr>
                <a:r>
                  <a:rPr lang="en-GB" dirty="0"/>
                  <a:t>Two-logvar PRVs with an inequality constraint </a:t>
                </a:r>
                <a:br>
                  <a:rPr lang="en-GB" dirty="0"/>
                </a:br>
                <a:r>
                  <a:rPr lang="en-GB" dirty="0"/>
                  <a:t>➝ Eliminate using group inversion</a:t>
                </a:r>
              </a:p>
              <a:p>
                <a:pPr lvl="2"/>
                <a:r>
                  <a:rPr lang="en-GB" dirty="0"/>
                  <a:t>Afterwards: Only one-logvar PRVs and propositional random variables remain (Fact 2)</a:t>
                </a:r>
              </a:p>
              <a:p>
                <a:pPr marL="914400" lvl="1" indent="-457200">
                  <a:buFont typeface="+mj-lt"/>
                  <a:buAutoNum type="arabicPeriod"/>
                </a:pPr>
                <a:r>
                  <a:rPr lang="en-GB" dirty="0"/>
                  <a:t>Count logvars in all parfactors, multiply the parfactors and merge CRVs, eliminate CRVs and propositional random variables (compare proof for completeness 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ℳ</m:t>
                        </m:r>
                      </m:e>
                      <m:sup>
                        <m:r>
                          <a:rPr lang="de-DE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  <m:r>
                          <a:rPr lang="de-DE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𝑝𝑟𝑣</m:t>
                        </m:r>
                      </m:sup>
                    </m:sSup>
                  </m:oMath>
                </a14:m>
                <a:r>
                  <a:rPr lang="en-GB" dirty="0"/>
                  <a:t>)</a:t>
                </a:r>
              </a:p>
              <a:p>
                <a:pPr marL="914400" lvl="1" indent="-457200">
                  <a:buFont typeface="+mj-lt"/>
                  <a:buAutoNum type="arabicPeriod"/>
                </a:pPr>
                <a:endParaRPr lang="en-GB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2DF799D-9F00-464C-94F4-826D20116A2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8650" y="1158239"/>
                <a:ext cx="8181242" cy="5198112"/>
              </a:xfrm>
              <a:blipFill>
                <a:blip r:embed="rId2"/>
                <a:stretch>
                  <a:fillRect l="-1240" t="-2676" r="-77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A7FEB7-A830-DD4B-AEDE-8E25EB82DC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7C4649-800D-CB47-881A-AA04BFFFB18C}" type="slidenum">
              <a:rPr lang="en-US" smtClean="0"/>
              <a:t>136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256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A5C04F-78C1-F44D-B351-83858E7F60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Completeness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2DF799D-9F00-464C-94F4-826D20116A2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GB" dirty="0"/>
                  <a:t>Models with other constellations may be computed without groundings but not all possible models</a:t>
                </a:r>
              </a:p>
              <a:p>
                <a:pPr lvl="1"/>
                <a:r>
                  <a:rPr lang="en-GB" dirty="0"/>
                  <a:t>E.g., for lifted variable elimination, models with three logical variables</a:t>
                </a:r>
              </a:p>
              <a:p>
                <a:pPr lvl="1"/>
                <a:endParaRPr lang="en-GB" dirty="0"/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 smtClean="0">
                          <a:latin typeface="Cambria Math" panose="02040503050406030204" pitchFamily="18" charset="0"/>
                        </a:rPr>
                        <m:t>𝑔</m:t>
                      </m:r>
                      <m:d>
                        <m:dPr>
                          <m:ctrlPr>
                            <a:rPr lang="en-GB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  <m:d>
                            <m:dPr>
                              <m:ctrlPr>
                                <a:rPr lang="en-GB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𝑌</m:t>
                              </m:r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𝑍</m:t>
                              </m:r>
                            </m:e>
                          </m:d>
                          <m:r>
                            <a:rPr lang="en-GB" i="1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GB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  <m:d>
                            <m:dPr>
                              <m:ctrlPr>
                                <a:rPr lang="en-GB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𝑌</m:t>
                              </m:r>
                            </m:e>
                          </m:d>
                          <m:r>
                            <a:rPr lang="en-GB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GB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  <m:d>
                            <m:dPr>
                              <m:ctrlPr>
                                <a:rPr lang="en-GB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</m:d>
                        </m:e>
                      </m:d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GB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 </m:t>
                      </m:r>
                      <m:r>
                        <a:rPr lang="en-GB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𝑙𝑖𝑓𝑡𝑎𝑏𝑙𝑒</m:t>
                      </m:r>
                    </m:oMath>
                  </m:oMathPara>
                </a14:m>
                <a:endParaRPr lang="en-GB" dirty="0"/>
              </a:p>
              <a:p>
                <a:pPr marL="457200" lvl="1" indent="0">
                  <a:buNone/>
                </a:pPr>
                <a:endParaRPr lang="en-GB" dirty="0"/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 smtClean="0">
                          <a:latin typeface="Cambria Math" panose="02040503050406030204" pitchFamily="18" charset="0"/>
                        </a:rPr>
                        <m:t>𝑔</m:t>
                      </m:r>
                      <m:d>
                        <m:dPr>
                          <m:ctrlPr>
                            <a:rPr lang="en-GB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𝐹</m:t>
                          </m:r>
                          <m:d>
                            <m:dPr>
                              <m:ctrlPr>
                                <a:rPr lang="en-GB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  <m:r>
                                <a:rPr lang="en-GB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GB" i="1" smtClean="0">
                                  <a:latin typeface="Cambria Math" panose="02040503050406030204" pitchFamily="18" charset="0"/>
                                </a:rPr>
                                <m:t>𝑌</m:t>
                              </m:r>
                            </m:e>
                          </m:d>
                          <m:r>
                            <a:rPr lang="en-GB" i="1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𝐹</m:t>
                          </m:r>
                          <m:d>
                            <m:dPr>
                              <m:ctrlPr>
                                <a:rPr lang="en-GB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𝑌</m:t>
                              </m:r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𝑍</m:t>
                              </m:r>
                            </m:e>
                          </m:d>
                          <m:r>
                            <a:rPr lang="en-GB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𝐾</m:t>
                          </m:r>
                          <m:d>
                            <m:dPr>
                              <m:ctrlPr>
                                <a:rPr lang="en-GB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𝑍</m:t>
                              </m:r>
                            </m:e>
                          </m:d>
                        </m:e>
                      </m:d>
                      <m:r>
                        <a:rPr lang="en-GB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GB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r>
                        <a:rPr lang="en-GB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𝑛𝑜𝑡</m:t>
                      </m:r>
                      <m:r>
                        <a:rPr lang="en-GB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GB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𝑙𝑖𝑓𝑡𝑎𝑏𝑙𝑒</m:t>
                      </m:r>
                    </m:oMath>
                  </m:oMathPara>
                </a14:m>
                <a:endParaRPr lang="en-GB" dirty="0"/>
              </a:p>
              <a:p>
                <a:pPr lvl="1">
                  <a:buFont typeface="Zapf Dingbats"/>
                  <a:buChar char="➝"/>
                </a:pPr>
                <a:endParaRPr lang="en-GB" dirty="0"/>
              </a:p>
              <a:p>
                <a:pPr marL="849313" lvl="1" indent="-392113">
                  <a:buFont typeface="Zapf Dingbats"/>
                  <a:buChar char="➝"/>
                </a:pPr>
                <a:r>
                  <a:rPr lang="en-GB" dirty="0"/>
                  <a:t>Not complete for class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ℳ</m:t>
                        </m:r>
                      </m:e>
                      <m:sup>
                        <m:r>
                          <a:rPr lang="de-DE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  <m:r>
                          <a:rPr lang="de-DE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𝑙𝑣</m:t>
                        </m:r>
                      </m:sup>
                    </m:sSup>
                  </m:oMath>
                </a14:m>
                <a:r>
                  <a:rPr lang="en-GB" dirty="0"/>
                  <a:t>, i.e., models with three logvars per parfactor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2DF799D-9F00-464C-94F4-826D20116A2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447" t="-1768" r="-192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A7FEB7-A830-DD4B-AEDE-8E25EB82DC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7C4649-800D-CB47-881A-AA04BFFFB18C}" type="slidenum">
              <a:rPr lang="en-US" smtClean="0"/>
              <a:t>137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5739996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7F58D3-28C2-4046-8869-2796D76E76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Completeness Beyond Models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7A9C341-26E8-864E-A7C4-4E749EE2758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GB" dirty="0"/>
                  <a:t>Completeness results assumed a liftable class of queries</a:t>
                </a:r>
                <a:r>
                  <a:rPr lang="en-GB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𝒬</m:t>
                    </m:r>
                  </m:oMath>
                </a14:m>
                <a:r>
                  <a:rPr lang="en-GB" dirty="0"/>
                  <a:t> and a liftable class of evidence</a:t>
                </a:r>
                <a:r>
                  <a:rPr lang="en-GB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GB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ℰ</m:t>
                    </m:r>
                  </m:oMath>
                </a14:m>
                <a:endParaRPr lang="en-GB" dirty="0"/>
              </a:p>
              <a:p>
                <a:pPr lvl="1"/>
                <a:r>
                  <a:rPr lang="en-GB" dirty="0"/>
                  <a:t>Liftable class of queries</a:t>
                </a:r>
                <a:r>
                  <a:rPr lang="en-GB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𝒬</m:t>
                    </m:r>
                  </m:oMath>
                </a14:m>
                <a:r>
                  <a:rPr lang="en-GB" dirty="0"/>
                  <a:t>: </a:t>
                </a:r>
                <a:br>
                  <a:rPr lang="en-GB" dirty="0"/>
                </a:br>
                <a:r>
                  <a:rPr lang="en-GB" dirty="0"/>
                  <a:t>class of one ground query term</a:t>
                </a:r>
              </a:p>
              <a:p>
                <a:pPr lvl="2"/>
                <a:r>
                  <a:rPr lang="en-GB" dirty="0"/>
                  <a:t>As argued on earlier slide, one query term does not influence complexity and cannot cause groundings</a:t>
                </a:r>
              </a:p>
              <a:p>
                <a:pPr lvl="1"/>
                <a:r>
                  <a:rPr lang="en-GB" dirty="0"/>
                  <a:t>Liftable class of evidence</a:t>
                </a:r>
                <a:r>
                  <a:rPr lang="en-GB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ℰ</m:t>
                    </m:r>
                  </m:oMath>
                </a14:m>
                <a:r>
                  <a:rPr lang="en-GB" dirty="0"/>
                  <a:t>:</a:t>
                </a:r>
                <a:br>
                  <a:rPr lang="en-GB" dirty="0"/>
                </a:br>
                <a:r>
                  <a:rPr lang="en-GB" dirty="0"/>
                  <a:t>class of evidence on propositional random variables and one-logvar PRVs</a:t>
                </a:r>
              </a:p>
              <a:p>
                <a:pPr lvl="2"/>
                <a:r>
                  <a:rPr lang="en-GB" dirty="0"/>
                  <a:t>General evidence on two-logvar PRVs no longer liftable in all cases</a:t>
                </a:r>
              </a:p>
              <a:p>
                <a:pPr lvl="3"/>
                <a:r>
                  <a:rPr lang="en-GB" dirty="0"/>
                  <a:t>Lifted calculations possible for some cases but not for all</a:t>
                </a:r>
              </a:p>
              <a:p>
                <a:pPr lvl="3"/>
                <a:r>
                  <a:rPr lang="en-GB" dirty="0"/>
                  <a:t>Proof by reduction to #2SAT problem</a:t>
                </a:r>
              </a:p>
              <a:p>
                <a:pPr lvl="1"/>
                <a:endParaRPr lang="en-GB" dirty="0"/>
              </a:p>
              <a:p>
                <a:pPr lvl="2"/>
                <a:endParaRPr lang="en-GB" dirty="0"/>
              </a:p>
              <a:p>
                <a:endParaRPr lang="en-GB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7A9C341-26E8-864E-A7C4-4E749EE2758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447" t="-1768" r="-80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7BE380-FD21-4341-988A-ABF33139C5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138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DD90D20-D2EE-F042-853C-C1C21E04F05B}"/>
              </a:ext>
            </a:extLst>
          </p:cNvPr>
          <p:cNvSpPr/>
          <p:nvPr/>
        </p:nvSpPr>
        <p:spPr>
          <a:xfrm>
            <a:off x="1956288" y="6290589"/>
            <a:ext cx="6559062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938" lvl="1">
              <a:buNone/>
            </a:pPr>
            <a:r>
              <a:rPr lang="en-GB" sz="1050" dirty="0">
                <a:solidFill>
                  <a:schemeClr val="accent3"/>
                </a:solidFill>
              </a:rPr>
              <a:t>Guy Van den </a:t>
            </a:r>
            <a:r>
              <a:rPr lang="en-GB" sz="1050" dirty="0" err="1">
                <a:solidFill>
                  <a:schemeClr val="accent3"/>
                </a:solidFill>
              </a:rPr>
              <a:t>Broeck</a:t>
            </a:r>
            <a:r>
              <a:rPr lang="en-GB" sz="1050" dirty="0">
                <a:solidFill>
                  <a:schemeClr val="accent3"/>
                </a:solidFill>
              </a:rPr>
              <a:t> and Jesse Davis: Conditioning in First-Order Knowledge Compilation and Lifted Probabilistic Inference. In: </a:t>
            </a:r>
            <a:r>
              <a:rPr lang="en-GB" sz="1050" i="1" dirty="0">
                <a:solidFill>
                  <a:schemeClr val="accent3"/>
                </a:solidFill>
              </a:rPr>
              <a:t>AAAI-12 Proceedings of the 26th AAAI Conference on Artificial Intelligence</a:t>
            </a:r>
            <a:r>
              <a:rPr lang="en-GB" sz="1050" dirty="0">
                <a:solidFill>
                  <a:schemeClr val="accent3"/>
                </a:solidFill>
              </a:rPr>
              <a:t>, 2012.</a:t>
            </a:r>
            <a:endParaRPr lang="en-GB" sz="1100" dirty="0"/>
          </a:p>
        </p:txBody>
      </p:sp>
    </p:spTree>
    <p:extLst>
      <p:ext uri="{BB962C8B-B14F-4D97-AF65-F5344CB8AC3E}">
        <p14:creationId xmlns:p14="http://schemas.microsoft.com/office/powerpoint/2010/main" val="3784272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22554F-28AE-E749-A3D8-FCDEA0A683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Interim 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2BDFC4-8E69-D341-BE17-F9883DDF78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158240"/>
            <a:ext cx="7886700" cy="5198111"/>
          </a:xfrm>
        </p:spPr>
        <p:txBody>
          <a:bodyPr>
            <a:normAutofit/>
          </a:bodyPr>
          <a:lstStyle/>
          <a:p>
            <a:r>
              <a:rPr lang="en-GB" dirty="0"/>
              <a:t>FO dtrees</a:t>
            </a:r>
          </a:p>
          <a:p>
            <a:pPr lvl="1"/>
            <a:r>
              <a:rPr lang="en-GB" dirty="0" err="1"/>
              <a:t>Cutset</a:t>
            </a:r>
            <a:r>
              <a:rPr lang="en-GB" dirty="0"/>
              <a:t>, context, cluster ➝ lifted width</a:t>
            </a:r>
          </a:p>
          <a:p>
            <a:pPr lvl="1"/>
            <a:r>
              <a:rPr lang="en-GB" dirty="0"/>
              <a:t>Liftable models</a:t>
            </a:r>
          </a:p>
          <a:p>
            <a:r>
              <a:rPr lang="en-GB" dirty="0"/>
              <a:t>Complexity</a:t>
            </a:r>
          </a:p>
          <a:p>
            <a:pPr lvl="1"/>
            <a:r>
              <a:rPr lang="en-GB" dirty="0"/>
              <a:t>No longer exponential in domain sizes given liftable model ➝ tractability</a:t>
            </a:r>
          </a:p>
          <a:p>
            <a:r>
              <a:rPr lang="en-GB" dirty="0"/>
              <a:t>Completeness</a:t>
            </a:r>
          </a:p>
          <a:p>
            <a:pPr lvl="1"/>
            <a:r>
              <a:rPr lang="en-GB" dirty="0"/>
              <a:t>No groundings for</a:t>
            </a:r>
          </a:p>
          <a:p>
            <a:pPr lvl="2"/>
            <a:r>
              <a:rPr lang="en-GB" dirty="0"/>
              <a:t>Models with two logvars per parfactor</a:t>
            </a:r>
          </a:p>
          <a:p>
            <a:pPr lvl="2"/>
            <a:r>
              <a:rPr lang="en-GB" dirty="0"/>
              <a:t>Models with one-logvar PRVs and propositional random variables</a:t>
            </a:r>
          </a:p>
          <a:p>
            <a:pPr lvl="1"/>
            <a:r>
              <a:rPr lang="en-GB" dirty="0"/>
              <a:t>Liftable query terms, liftable evidence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07C5F1-DDAB-144D-B1E6-6AD92BD3E5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139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436555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1A28A9-2DD6-1A48-9FE2-8C41FF6862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Count Normalisation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30FA73E-D44A-CE4A-83C9-03DB1305FF5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GB" dirty="0"/>
                  <a:t>For the different possible groundings of</a:t>
                </a:r>
                <a:r>
                  <a:rPr lang="de-DE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b="1" i="1">
                            <a:latin typeface="Cambria Math" panose="02040503050406030204" pitchFamily="18" charset="0"/>
                          </a:rPr>
                          <m:t>𝑿</m:t>
                        </m:r>
                      </m:e>
                      <m:sup>
                        <m:r>
                          <a:rPr lang="de-DE" i="1">
                            <a:latin typeface="Cambria Math" panose="02040503050406030204" pitchFamily="18" charset="0"/>
                          </a:rPr>
                          <m:t>𝑐𝑜𝑚</m:t>
                        </m:r>
                      </m:sup>
                    </m:sSup>
                  </m:oMath>
                </a14:m>
                <a:r>
                  <a:rPr lang="en-GB" dirty="0"/>
                  <a:t>, the same number of groundings 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b="1" i="1">
                            <a:latin typeface="Cambria Math" panose="02040503050406030204" pitchFamily="18" charset="0"/>
                          </a:rPr>
                          <m:t>𝑿</m:t>
                        </m:r>
                      </m:e>
                      <m:sup>
                        <m:r>
                          <a:rPr lang="de-DE" i="1">
                            <a:latin typeface="Cambria Math" panose="02040503050406030204" pitchFamily="18" charset="0"/>
                          </a:rPr>
                          <m:t>𝑒𝑥𝑐𝑙</m:t>
                        </m:r>
                      </m:sup>
                    </m:sSup>
                  </m:oMath>
                </a14:m>
                <a:r>
                  <a:rPr lang="en-GB" dirty="0"/>
                  <a:t> exist</a:t>
                </a:r>
              </a:p>
              <a:p>
                <a:r>
                  <a:rPr lang="en-GB" dirty="0"/>
                  <a:t>Trivial if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b="1" i="1">
                            <a:latin typeface="Cambria Math" panose="02040503050406030204" pitchFamily="18" charset="0"/>
                          </a:rPr>
                          <m:t>𝑿</m:t>
                        </m:r>
                      </m:e>
                      <m:sup>
                        <m:r>
                          <a:rPr lang="de-DE" i="1">
                            <a:latin typeface="Cambria Math" panose="02040503050406030204" pitchFamily="18" charset="0"/>
                          </a:rPr>
                          <m:t>𝑐𝑜𝑚</m:t>
                        </m:r>
                      </m:sup>
                    </m:sSup>
                    <m:r>
                      <a:rPr lang="de-DE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∅</m:t>
                    </m:r>
                  </m:oMath>
                </a14:m>
                <a:r>
                  <a:rPr lang="en-GB" dirty="0"/>
                  <a:t>:</a:t>
                </a:r>
              </a:p>
              <a:p>
                <a:pPr lvl="1"/>
                <a:r>
                  <a:rPr lang="en-GB" dirty="0"/>
                  <a:t>E.g., </a:t>
                </a:r>
              </a:p>
              <a:p>
                <a:pPr lvl="2"/>
                <a14:m>
                  <m:oMath xmlns:m="http://schemas.openxmlformats.org/officeDocument/2006/math"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𝒳</m:t>
                        </m:r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𝐶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𝒳</m:t>
                            </m:r>
                          </m:sub>
                        </m:sSub>
                      </m:e>
                    </m:d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d>
                          <m:dPr>
                            <m:begChr m:val="{"/>
                            <m:endChr m:val="}"/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d>
                              <m:dPr>
                                <m:ctrlP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</m:d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,…,</m:t>
                            </m:r>
                            <m:d>
                              <m:dPr>
                                <m:ctrlP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𝑛</m:t>
                                    </m:r>
                                  </m:sub>
                                </m:sSub>
                              </m:e>
                            </m:d>
                          </m:e>
                        </m:d>
                      </m:e>
                    </m:d>
                  </m:oMath>
                </a14:m>
                <a:endParaRPr lang="en-GB" dirty="0"/>
              </a:p>
              <a:p>
                <a:pPr lvl="2"/>
                <a14:m>
                  <m:oMath xmlns:m="http://schemas.openxmlformats.org/officeDocument/2006/math">
                    <m:sSup>
                      <m:sSup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b="1" i="1">
                            <a:latin typeface="Cambria Math" panose="02040503050406030204" pitchFamily="18" charset="0"/>
                          </a:rPr>
                          <m:t>𝑿</m:t>
                        </m:r>
                      </m:e>
                      <m:sup>
                        <m:r>
                          <a:rPr lang="de-DE" i="1">
                            <a:latin typeface="Cambria Math" panose="02040503050406030204" pitchFamily="18" charset="0"/>
                          </a:rPr>
                          <m:t>𝑐𝑜𝑚</m:t>
                        </m:r>
                      </m:sup>
                    </m:sSup>
                    <m:r>
                      <a:rPr lang="de-DE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𝑙𝑣</m:t>
                    </m:r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𝐸𝑝𝑖𝑑</m:t>
                        </m:r>
                      </m:e>
                    </m:d>
                    <m:r>
                      <a:rPr lang="de-DE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∅</m:t>
                    </m:r>
                  </m:oMath>
                </a14:m>
                <a:endParaRPr lang="de-DE" dirty="0">
                  <a:ea typeface="Cambria Math" panose="02040503050406030204" pitchFamily="18" charset="0"/>
                </a:endParaRPr>
              </a:p>
              <a:p>
                <a:pPr lvl="2"/>
                <a14:m>
                  <m:oMath xmlns:m="http://schemas.openxmlformats.org/officeDocument/2006/math">
                    <m:sSup>
                      <m:sSup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b="1" i="1">
                            <a:latin typeface="Cambria Math" panose="02040503050406030204" pitchFamily="18" charset="0"/>
                          </a:rPr>
                          <m:t>𝑿</m:t>
                        </m:r>
                      </m:e>
                      <m:sup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𝑒𝑥𝑐𝑙</m:t>
                        </m:r>
                      </m:sup>
                    </m:sSup>
                    <m:r>
                      <a:rPr lang="de-DE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de-DE" i="1">
                        <a:latin typeface="Cambria Math" panose="02040503050406030204" pitchFamily="18" charset="0"/>
                      </a:rPr>
                      <m:t>𝑙𝑣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𝑆𝑖𝑐𝑘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</m:e>
                    </m:d>
                    <m:r>
                      <a:rPr lang="de-DE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∖∅</m:t>
                    </m:r>
                    <m:r>
                      <a:rPr lang="de-DE" i="1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</m:d>
                  </m:oMath>
                </a14:m>
                <a:endParaRPr lang="de-DE" dirty="0"/>
              </a:p>
              <a:p>
                <a:pPr lvl="2"/>
                <a:r>
                  <a:rPr lang="en-GB" dirty="0"/>
                  <a:t>For each possible grounding of </a:t>
                </a:r>
                <a:br>
                  <a:rPr lang="en-GB" dirty="0"/>
                </a:b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𝐸𝑝𝑖𝑑</m:t>
                    </m:r>
                  </m:oMath>
                </a14:m>
                <a:r>
                  <a:rPr lang="en-GB" dirty="0"/>
                  <a:t>, which is just one, </a:t>
                </a:r>
                <a:br>
                  <a:rPr lang="en-GB" dirty="0"/>
                </a:br>
                <a:r>
                  <a:rPr lang="en-GB" dirty="0"/>
                  <a:t>namely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𝐸𝑝𝑖𝑑</m:t>
                    </m:r>
                  </m:oMath>
                </a14:m>
                <a:r>
                  <a:rPr lang="en-GB" dirty="0"/>
                  <a:t>, there are </a:t>
                </a:r>
                <a:br>
                  <a:rPr lang="en-GB" dirty="0"/>
                </a:br>
                <a14:m>
                  <m:oMath xmlns:m="http://schemas.openxmlformats.org/officeDocument/2006/math">
                    <m:r>
                      <a:rPr lang="en-GB" i="1" dirty="0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GB" dirty="0"/>
                  <a:t> groundings of </a:t>
                </a:r>
                <a14:m>
                  <m:oMath xmlns:m="http://schemas.openxmlformats.org/officeDocument/2006/math">
                    <m:r>
                      <a:rPr lang="en-GB" i="1" dirty="0" smtClean="0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endParaRPr lang="en-GB" dirty="0"/>
              </a:p>
              <a:p>
                <a:pPr lvl="2"/>
                <a:r>
                  <a:rPr lang="en-GB" dirty="0"/>
                  <a:t>One lifted sum-out operation</a:t>
                </a:r>
                <a:br>
                  <a:rPr lang="en-GB" dirty="0"/>
                </a:br>
                <a:r>
                  <a:rPr lang="en-GB" dirty="0"/>
                  <a:t>replaces </a:t>
                </a:r>
                <a14:m>
                  <m:oMath xmlns:m="http://schemas.openxmlformats.org/officeDocument/2006/math">
                    <m:r>
                      <a:rPr lang="en-GB" i="1" dirty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GB" dirty="0"/>
                  <a:t> ground operations</a:t>
                </a:r>
              </a:p>
              <a:p>
                <a:pPr lvl="1"/>
                <a:endParaRPr lang="en-GB" dirty="0"/>
              </a:p>
              <a:p>
                <a:endParaRPr lang="en-GB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30FA73E-D44A-CE4A-83C9-03DB1305FF5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1"/>
                <a:stretch>
                  <a:fillRect l="-1447" t="-176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9B3812-2269-3947-B250-559DC98E4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14</a:t>
            </a:fld>
            <a:endParaRPr lang="en-GB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17BFA139-E43B-8247-BF96-57E86FF85802}"/>
              </a:ext>
            </a:extLst>
          </p:cNvPr>
          <p:cNvGrpSpPr/>
          <p:nvPr/>
        </p:nvGrpSpPr>
        <p:grpSpPr>
          <a:xfrm>
            <a:off x="4778456" y="4693174"/>
            <a:ext cx="4011137" cy="1590638"/>
            <a:chOff x="4948978" y="2932580"/>
            <a:chExt cx="4011137" cy="1590638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89556715-DFFE-5743-80D6-8D8F45D23CB2}"/>
                </a:ext>
              </a:extLst>
            </p:cNvPr>
            <p:cNvGrpSpPr/>
            <p:nvPr/>
          </p:nvGrpSpPr>
          <p:grpSpPr>
            <a:xfrm>
              <a:off x="6230936" y="2932580"/>
              <a:ext cx="1120628" cy="1590638"/>
              <a:chOff x="6254283" y="3256865"/>
              <a:chExt cx="1120628" cy="1590638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8" name="TextBox 17">
                    <a:extLst>
                      <a:ext uri="{FF2B5EF4-FFF2-40B4-BE49-F238E27FC236}">
                        <a16:creationId xmlns:a16="http://schemas.microsoft.com/office/drawing/2014/main" id="{0459C135-FE2D-A448-8F56-82C554566A79}"/>
                      </a:ext>
                    </a:extLst>
                  </p:cNvPr>
                  <p:cNvSpPr txBox="1"/>
                  <p:nvPr/>
                </p:nvSpPr>
                <p:spPr>
                  <a:xfrm>
                    <a:off x="6492995" y="3256865"/>
                    <a:ext cx="648000" cy="389513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"/>
                        </m:oMathParaPr>
                        <m:oMath xmlns:m="http://schemas.openxmlformats.org/officeDocument/2006/math">
                          <m:r>
                            <a:rPr lang="de-DE" b="0" i="1" smtClean="0">
                              <a:latin typeface="Cambria Math" charset="0"/>
                            </a:rPr>
                            <m:t>𝐸𝑝𝑖𝑑</m:t>
                          </m:r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37" name="TextBox 36">
                    <a:extLst>
                      <a:ext uri="{FF2B5EF4-FFF2-40B4-BE49-F238E27FC236}">
                        <a16:creationId xmlns:a16="http://schemas.microsoft.com/office/drawing/2014/main" id="{5E3F6D0D-EAC8-9B45-8FCC-70AAAD2AE4DE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492995" y="3256865"/>
                    <a:ext cx="648000" cy="389513"/>
                  </a:xfrm>
                  <a:prstGeom prst="ellipse">
                    <a:avLst/>
                  </a:prstGeom>
                  <a:blipFill>
                    <a:blip r:embed="rId11"/>
                    <a:stretch>
                      <a:fillRect l="-1887" r="-1887" b="-6250"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9" name="TextBox 18">
                    <a:extLst>
                      <a:ext uri="{FF2B5EF4-FFF2-40B4-BE49-F238E27FC236}">
                        <a16:creationId xmlns:a16="http://schemas.microsoft.com/office/drawing/2014/main" id="{208344F6-E604-B743-B388-9A21B1BAC43A}"/>
                      </a:ext>
                    </a:extLst>
                  </p:cNvPr>
                  <p:cNvSpPr txBox="1"/>
                  <p:nvPr/>
                </p:nvSpPr>
                <p:spPr>
                  <a:xfrm>
                    <a:off x="6254283" y="4457990"/>
                    <a:ext cx="1120628" cy="389513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b="0" i="1" smtClean="0">
                              <a:latin typeface="Cambria Math" charset="0"/>
                            </a:rPr>
                            <m:t>𝑆𝑖𝑐𝑘</m:t>
                          </m:r>
                          <m:r>
                            <a:rPr lang="de-DE" b="0" i="1" smtClean="0">
                              <a:latin typeface="Cambria Math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de-DE" b="0" i="1" smtClean="0">
                              <a:latin typeface="Cambria Math" charset="0"/>
                            </a:rPr>
                            <m:t>)</m:t>
                          </m:r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38" name="TextBox 37">
                    <a:extLst>
                      <a:ext uri="{FF2B5EF4-FFF2-40B4-BE49-F238E27FC236}">
                        <a16:creationId xmlns:a16="http://schemas.microsoft.com/office/drawing/2014/main" id="{A378CC6A-5FCF-DA45-B9F8-DAB07F31AE09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254283" y="4457990"/>
                    <a:ext cx="1120628" cy="389513"/>
                  </a:xfrm>
                  <a:prstGeom prst="ellipse">
                    <a:avLst/>
                  </a:prstGeom>
                  <a:blipFill>
                    <a:blip r:embed="rId12"/>
                    <a:stretch>
                      <a:fillRect b="-6061"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76A66120-E934-5145-B1DE-40EA56DD80CD}"/>
                  </a:ext>
                </a:extLst>
              </p:cNvPr>
              <p:cNvCxnSpPr>
                <a:cxnSpLocks/>
                <a:stCxn id="23" idx="0"/>
                <a:endCxn id="18" idx="4"/>
              </p:cNvCxnSpPr>
              <p:nvPr/>
            </p:nvCxnSpPr>
            <p:spPr>
              <a:xfrm flipV="1">
                <a:off x="6815655" y="3646378"/>
                <a:ext cx="1340" cy="33525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4811A3EB-EBB5-ED45-A636-41818967EAAD}"/>
                  </a:ext>
                </a:extLst>
              </p:cNvPr>
              <p:cNvCxnSpPr>
                <a:cxnSpLocks/>
                <a:stCxn id="23" idx="2"/>
                <a:endCxn id="19" idx="0"/>
              </p:cNvCxnSpPr>
              <p:nvPr/>
            </p:nvCxnSpPr>
            <p:spPr>
              <a:xfrm flipH="1">
                <a:off x="6814597" y="4125628"/>
                <a:ext cx="1058" cy="33236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2" name="Group 21">
                <a:extLst>
                  <a:ext uri="{FF2B5EF4-FFF2-40B4-BE49-F238E27FC236}">
                    <a16:creationId xmlns:a16="http://schemas.microsoft.com/office/drawing/2014/main" id="{EE485969-F149-774B-9C82-DC6DD7F8D5F2}"/>
                  </a:ext>
                </a:extLst>
              </p:cNvPr>
              <p:cNvGrpSpPr/>
              <p:nvPr/>
            </p:nvGrpSpPr>
            <p:grpSpPr>
              <a:xfrm>
                <a:off x="6519796" y="3981628"/>
                <a:ext cx="367859" cy="311618"/>
                <a:chOff x="6519796" y="3981628"/>
                <a:chExt cx="367859" cy="311618"/>
              </a:xfrm>
            </p:grpSpPr>
            <p:sp>
              <p:nvSpPr>
                <p:cNvPr id="23" name="Rectangle 22">
                  <a:extLst>
                    <a:ext uri="{FF2B5EF4-FFF2-40B4-BE49-F238E27FC236}">
                      <a16:creationId xmlns:a16="http://schemas.microsoft.com/office/drawing/2014/main" id="{EDA088B0-B2DC-A444-8A9A-2C06265DBA8D}"/>
                    </a:ext>
                  </a:extLst>
                </p:cNvPr>
                <p:cNvSpPr/>
                <p:nvPr/>
              </p:nvSpPr>
              <p:spPr>
                <a:xfrm>
                  <a:off x="6743655" y="3981628"/>
                  <a:ext cx="144000" cy="144000"/>
                </a:xfrm>
                <a:prstGeom prst="rect">
                  <a:avLst/>
                </a:prstGeom>
                <a:solidFill>
                  <a:schemeClr val="tx2"/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4" name="TextBox 23">
                      <a:extLst>
                        <a:ext uri="{FF2B5EF4-FFF2-40B4-BE49-F238E27FC236}">
                          <a16:creationId xmlns:a16="http://schemas.microsoft.com/office/drawing/2014/main" id="{9B3D8744-58DA-6745-ADB9-0084917EF88A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6519796" y="4016247"/>
                      <a:ext cx="214931" cy="276999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𝜙</m:t>
                            </m:r>
                          </m:oMath>
                        </m:oMathPara>
                      </a14:m>
                      <a:endParaRPr lang="en-GB" dirty="0"/>
                    </a:p>
                  </p:txBody>
                </p:sp>
              </mc:Choice>
              <mc:Fallback xmlns="">
                <p:sp>
                  <p:nvSpPr>
                    <p:cNvPr id="24" name="TextBox 23">
                      <a:extLst>
                        <a:ext uri="{FF2B5EF4-FFF2-40B4-BE49-F238E27FC236}">
                          <a16:creationId xmlns:a16="http://schemas.microsoft.com/office/drawing/2014/main" id="{9B3D8744-58DA-6745-ADB9-0084917EF88A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6519796" y="4016247"/>
                      <a:ext cx="214931" cy="276999"/>
                    </a:xfrm>
                    <a:prstGeom prst="rect">
                      <a:avLst/>
                    </a:prstGeom>
                    <a:blipFill>
                      <a:blip r:embed="rId13"/>
                      <a:stretch>
                        <a:fillRect l="-27778" r="-27778" b="-30435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GB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BAC51EDB-CE05-9A4D-8D64-8518C98ACB4A}"/>
                    </a:ext>
                  </a:extLst>
                </p:cNvPr>
                <p:cNvSpPr txBox="1"/>
                <p:nvPr/>
              </p:nvSpPr>
              <p:spPr>
                <a:xfrm>
                  <a:off x="4948978" y="4133705"/>
                  <a:ext cx="1120628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charset="0"/>
                          </a:rPr>
                          <m:t>𝑆𝑖𝑐𝑘</m:t>
                        </m:r>
                        <m:r>
                          <a:rPr lang="de-DE" b="0" i="1" smtClean="0">
                            <a:latin typeface="Cambria Math" charset="0"/>
                          </a:rPr>
                          <m:t>(</m:t>
                        </m:r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de-DE" b="0" i="1" smtClean="0">
                            <a:latin typeface="Cambria Math" charset="0"/>
                          </a:rPr>
                          <m:t>)</m:t>
                        </m:r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46" name="TextBox 45">
                  <a:extLst>
                    <a:ext uri="{FF2B5EF4-FFF2-40B4-BE49-F238E27FC236}">
                      <a16:creationId xmlns:a16="http://schemas.microsoft.com/office/drawing/2014/main" id="{438A199B-DCA6-8845-8C98-0CBF52AD482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948978" y="4133705"/>
                  <a:ext cx="1120628" cy="389513"/>
                </a:xfrm>
                <a:prstGeom prst="ellipse">
                  <a:avLst/>
                </a:prstGeom>
                <a:blipFill>
                  <a:blip r:embed="rId14"/>
                  <a:stretch>
                    <a:fillRect b="-6061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6892415C-31E1-D845-8CF7-B7219F11C06F}"/>
                </a:ext>
              </a:extLst>
            </p:cNvPr>
            <p:cNvCxnSpPr>
              <a:cxnSpLocks/>
              <a:stCxn id="10" idx="0"/>
              <a:endCxn id="18" idx="3"/>
            </p:cNvCxnSpPr>
            <p:nvPr/>
          </p:nvCxnSpPr>
          <p:spPr>
            <a:xfrm flipV="1">
              <a:off x="5510350" y="3265050"/>
              <a:ext cx="1054195" cy="39229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23202AC2-1F40-7640-ABB8-C21868BD621B}"/>
                </a:ext>
              </a:extLst>
            </p:cNvPr>
            <p:cNvCxnSpPr>
              <a:cxnSpLocks/>
              <a:stCxn id="10" idx="2"/>
              <a:endCxn id="7" idx="0"/>
            </p:cNvCxnSpPr>
            <p:nvPr/>
          </p:nvCxnSpPr>
          <p:spPr>
            <a:xfrm flipH="1">
              <a:off x="5509292" y="3801343"/>
              <a:ext cx="1058" cy="33236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17C2C3F3-1A8C-A342-92C5-8DEB80E098E1}"/>
                </a:ext>
              </a:extLst>
            </p:cNvPr>
            <p:cNvSpPr/>
            <p:nvPr/>
          </p:nvSpPr>
          <p:spPr>
            <a:xfrm>
              <a:off x="5438350" y="3657343"/>
              <a:ext cx="144000" cy="144000"/>
            </a:xfrm>
            <a:prstGeom prst="rect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6A4744B1-AFE5-0441-B54F-4AB6D810FC20}"/>
                    </a:ext>
                  </a:extLst>
                </p:cNvPr>
                <p:cNvSpPr txBox="1"/>
                <p:nvPr/>
              </p:nvSpPr>
              <p:spPr>
                <a:xfrm>
                  <a:off x="5214491" y="3691962"/>
                  <a:ext cx="214931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6A4744B1-AFE5-0441-B54F-4AB6D810FC2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14491" y="3691962"/>
                  <a:ext cx="214931" cy="276999"/>
                </a:xfrm>
                <a:prstGeom prst="rect">
                  <a:avLst/>
                </a:prstGeom>
                <a:blipFill>
                  <a:blip r:embed="rId15"/>
                  <a:stretch>
                    <a:fillRect l="-27778" r="-33333" b="-30435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ED26BD66-637B-E444-9189-C397084995B3}"/>
                    </a:ext>
                  </a:extLst>
                </p:cNvPr>
                <p:cNvSpPr txBox="1"/>
                <p:nvPr/>
              </p:nvSpPr>
              <p:spPr>
                <a:xfrm>
                  <a:off x="7839487" y="4133705"/>
                  <a:ext cx="1120628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charset="0"/>
                          </a:rPr>
                          <m:t>𝑆𝑖𝑐𝑘</m:t>
                        </m:r>
                        <m:r>
                          <a:rPr lang="de-DE" b="0" i="1" smtClean="0">
                            <a:latin typeface="Cambria Math" charset="0"/>
                          </a:rPr>
                          <m:t>(</m:t>
                        </m:r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  <m:r>
                          <a:rPr lang="de-DE" b="0" i="1" smtClean="0">
                            <a:latin typeface="Cambria Math" charset="0"/>
                          </a:rPr>
                          <m:t>)</m:t>
                        </m:r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51" name="TextBox 50">
                  <a:extLst>
                    <a:ext uri="{FF2B5EF4-FFF2-40B4-BE49-F238E27FC236}">
                      <a16:creationId xmlns:a16="http://schemas.microsoft.com/office/drawing/2014/main" id="{8CFAB0AB-85C9-5547-A32F-8EB34FFC8C2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839487" y="4133705"/>
                  <a:ext cx="1120628" cy="389513"/>
                </a:xfrm>
                <a:prstGeom prst="ellipse">
                  <a:avLst/>
                </a:prstGeom>
                <a:blipFill>
                  <a:blip r:embed="rId16"/>
                  <a:stretch>
                    <a:fillRect b="-6061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B422F2A8-74E2-7242-B50B-01A75FAD61E7}"/>
                </a:ext>
              </a:extLst>
            </p:cNvPr>
            <p:cNvCxnSpPr>
              <a:cxnSpLocks/>
              <a:stCxn id="15" idx="0"/>
              <a:endCxn id="18" idx="5"/>
            </p:cNvCxnSpPr>
            <p:nvPr/>
          </p:nvCxnSpPr>
          <p:spPr>
            <a:xfrm flipH="1" flipV="1">
              <a:off x="7022751" y="3265050"/>
              <a:ext cx="1378108" cy="39229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B24FB0E5-2671-6F44-991E-29624D0932FB}"/>
                </a:ext>
              </a:extLst>
            </p:cNvPr>
            <p:cNvCxnSpPr>
              <a:cxnSpLocks/>
              <a:stCxn id="15" idx="2"/>
              <a:endCxn id="12" idx="0"/>
            </p:cNvCxnSpPr>
            <p:nvPr/>
          </p:nvCxnSpPr>
          <p:spPr>
            <a:xfrm flipH="1">
              <a:off x="8399801" y="3801343"/>
              <a:ext cx="1058" cy="33236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3BAE899F-9F15-934C-B48B-A276A7B19AAA}"/>
                </a:ext>
              </a:extLst>
            </p:cNvPr>
            <p:cNvSpPr/>
            <p:nvPr/>
          </p:nvSpPr>
          <p:spPr>
            <a:xfrm>
              <a:off x="8328859" y="3657343"/>
              <a:ext cx="144000" cy="144000"/>
            </a:xfrm>
            <a:prstGeom prst="rect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274E4E8E-3F4F-8745-9E8C-82FBE3C3568C}"/>
                    </a:ext>
                  </a:extLst>
                </p:cNvPr>
                <p:cNvSpPr txBox="1"/>
                <p:nvPr/>
              </p:nvSpPr>
              <p:spPr>
                <a:xfrm>
                  <a:off x="8105000" y="3691962"/>
                  <a:ext cx="214931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274E4E8E-3F4F-8745-9E8C-82FBE3C3568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105000" y="3691962"/>
                  <a:ext cx="214931" cy="276999"/>
                </a:xfrm>
                <a:prstGeom prst="rect">
                  <a:avLst/>
                </a:prstGeom>
                <a:blipFill>
                  <a:blip r:embed="rId17"/>
                  <a:stretch>
                    <a:fillRect l="-33333" r="-27778" b="-30435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A7C3F87C-214E-9841-9ADC-E3FB3E738584}"/>
                    </a:ext>
                  </a:extLst>
                </p:cNvPr>
                <p:cNvSpPr txBox="1"/>
                <p:nvPr/>
              </p:nvSpPr>
              <p:spPr>
                <a:xfrm>
                  <a:off x="7512894" y="4189961"/>
                  <a:ext cx="226023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…</m:t>
                        </m:r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56" name="TextBox 55">
                  <a:extLst>
                    <a:ext uri="{FF2B5EF4-FFF2-40B4-BE49-F238E27FC236}">
                      <a16:creationId xmlns:a16="http://schemas.microsoft.com/office/drawing/2014/main" id="{A6497F9C-8774-6D4A-B433-1D1B26702DA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512894" y="4189961"/>
                  <a:ext cx="226023" cy="276999"/>
                </a:xfrm>
                <a:prstGeom prst="rect">
                  <a:avLst/>
                </a:prstGeom>
                <a:blipFill>
                  <a:blip r:embed="rId1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8A6AD911-B00D-C74D-951D-1F629E2BF073}"/>
              </a:ext>
            </a:extLst>
          </p:cNvPr>
          <p:cNvGrpSpPr/>
          <p:nvPr/>
        </p:nvGrpSpPr>
        <p:grpSpPr>
          <a:xfrm>
            <a:off x="6060414" y="2732667"/>
            <a:ext cx="1120628" cy="1590638"/>
            <a:chOff x="6254283" y="3256865"/>
            <a:chExt cx="1120628" cy="159063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F5532B92-9045-2047-94AF-811261C626AC}"/>
                    </a:ext>
                  </a:extLst>
                </p:cNvPr>
                <p:cNvSpPr txBox="1"/>
                <p:nvPr/>
              </p:nvSpPr>
              <p:spPr>
                <a:xfrm>
                  <a:off x="6492995" y="3256865"/>
                  <a:ext cx="648000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de-DE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𝐸𝑝𝑖𝑑</m:t>
                        </m:r>
                      </m:oMath>
                    </m:oMathPara>
                  </a14:m>
                  <a:endParaRPr lang="en-GB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F5532B92-9045-2047-94AF-811261C626A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492995" y="3256865"/>
                  <a:ext cx="648000" cy="389513"/>
                </a:xfrm>
                <a:prstGeom prst="ellipse">
                  <a:avLst/>
                </a:prstGeom>
                <a:blipFill>
                  <a:blip r:embed="rId19"/>
                  <a:stretch>
                    <a:fillRect l="-1887" r="-1887" b="-6061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1597ABE3-76F7-9E43-BC6E-EB2A4F5BDF02}"/>
                    </a:ext>
                  </a:extLst>
                </p:cNvPr>
                <p:cNvSpPr txBox="1"/>
                <p:nvPr/>
              </p:nvSpPr>
              <p:spPr>
                <a:xfrm>
                  <a:off x="6254283" y="4457990"/>
                  <a:ext cx="1120628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solidFill>
                              <a:schemeClr val="accent1"/>
                            </a:solidFill>
                            <a:latin typeface="Cambria Math" charset="0"/>
                          </a:rPr>
                          <m:t>𝑆𝑖𝑐𝑘</m:t>
                        </m:r>
                        <m:r>
                          <a:rPr lang="de-DE" b="0" i="1" smtClean="0">
                            <a:solidFill>
                              <a:schemeClr val="accent1"/>
                            </a:solidFill>
                            <a:latin typeface="Cambria Math" charset="0"/>
                          </a:rPr>
                          <m:t>(</m:t>
                        </m:r>
                        <m:r>
                          <a:rPr lang="de-DE" b="0" i="1" smtClean="0">
                            <a:solidFill>
                              <a:schemeClr val="accent1"/>
                            </a:solidFill>
                            <a:latin typeface="Cambria Math" charset="0"/>
                          </a:rPr>
                          <m:t>𝑋</m:t>
                        </m:r>
                        <m:r>
                          <a:rPr lang="de-DE" b="0" i="1" smtClean="0">
                            <a:solidFill>
                              <a:schemeClr val="accent1"/>
                            </a:solidFill>
                            <a:latin typeface="Cambria Math" charset="0"/>
                          </a:rPr>
                          <m:t>)</m:t>
                        </m:r>
                      </m:oMath>
                    </m:oMathPara>
                  </a14:m>
                  <a:endParaRPr lang="en-GB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92" name="TextBox 91">
                  <a:extLst>
                    <a:ext uri="{FF2B5EF4-FFF2-40B4-BE49-F238E27FC236}">
                      <a16:creationId xmlns:a16="http://schemas.microsoft.com/office/drawing/2014/main" id="{B2C32A5F-6287-9241-B4A3-17A34C41191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254283" y="4457990"/>
                  <a:ext cx="1120628" cy="389513"/>
                </a:xfrm>
                <a:prstGeom prst="ellipse">
                  <a:avLst/>
                </a:prstGeom>
                <a:blipFill>
                  <a:blip r:embed="rId9"/>
                  <a:stretch>
                    <a:fillRect b="-6061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4390A62A-CBD5-8B43-BDA8-B18B6C8E5150}"/>
                </a:ext>
              </a:extLst>
            </p:cNvPr>
            <p:cNvCxnSpPr>
              <a:cxnSpLocks/>
              <a:stCxn id="32" idx="0"/>
              <a:endCxn id="26" idx="4"/>
            </p:cNvCxnSpPr>
            <p:nvPr/>
          </p:nvCxnSpPr>
          <p:spPr>
            <a:xfrm flipV="1">
              <a:off x="6815655" y="3646378"/>
              <a:ext cx="1340" cy="33525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780EBACE-9F0C-C047-AD88-0465E12A0B4A}"/>
                </a:ext>
              </a:extLst>
            </p:cNvPr>
            <p:cNvCxnSpPr>
              <a:cxnSpLocks/>
              <a:stCxn id="32" idx="2"/>
              <a:endCxn id="27" idx="0"/>
            </p:cNvCxnSpPr>
            <p:nvPr/>
          </p:nvCxnSpPr>
          <p:spPr>
            <a:xfrm flipH="1">
              <a:off x="6814597" y="4125628"/>
              <a:ext cx="1058" cy="33236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31C88102-C1D6-D748-8E80-D990C20E0E0D}"/>
                </a:ext>
              </a:extLst>
            </p:cNvPr>
            <p:cNvGrpSpPr/>
            <p:nvPr/>
          </p:nvGrpSpPr>
          <p:grpSpPr>
            <a:xfrm>
              <a:off x="6519796" y="3935548"/>
              <a:ext cx="413939" cy="357698"/>
              <a:chOff x="6519796" y="3935548"/>
              <a:chExt cx="413939" cy="357698"/>
            </a:xfrm>
          </p:grpSpPr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B40AA821-030D-8B4F-A9FB-8D6ED0D062E1}"/>
                  </a:ext>
                </a:extLst>
              </p:cNvPr>
              <p:cNvSpPr/>
              <p:nvPr/>
            </p:nvSpPr>
            <p:spPr>
              <a:xfrm>
                <a:off x="6697575" y="3935548"/>
                <a:ext cx="144000" cy="144000"/>
              </a:xfrm>
              <a:prstGeom prst="rect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accent1"/>
                  </a:solidFill>
                </a:endParaRPr>
              </a:p>
            </p:txBody>
          </p:sp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2D1F1754-7E43-6642-B25C-088D4CD90000}"/>
                  </a:ext>
                </a:extLst>
              </p:cNvPr>
              <p:cNvSpPr/>
              <p:nvPr/>
            </p:nvSpPr>
            <p:spPr>
              <a:xfrm>
                <a:off x="6743655" y="3981628"/>
                <a:ext cx="144000" cy="144000"/>
              </a:xfrm>
              <a:prstGeom prst="rect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accent1"/>
                  </a:solidFill>
                </a:endParaRPr>
              </a:p>
            </p:txBody>
          </p:sp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E4B97FAD-DCD5-C845-856D-6185492AC374}"/>
                  </a:ext>
                </a:extLst>
              </p:cNvPr>
              <p:cNvSpPr/>
              <p:nvPr/>
            </p:nvSpPr>
            <p:spPr>
              <a:xfrm>
                <a:off x="6789735" y="4027708"/>
                <a:ext cx="144000" cy="144000"/>
              </a:xfrm>
              <a:prstGeom prst="rect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accent1"/>
                  </a:solidFill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4" name="TextBox 33">
                    <a:extLst>
                      <a:ext uri="{FF2B5EF4-FFF2-40B4-BE49-F238E27FC236}">
                        <a16:creationId xmlns:a16="http://schemas.microsoft.com/office/drawing/2014/main" id="{1BFDE81F-8EBC-B54E-950F-9BB00CB93F26}"/>
                      </a:ext>
                    </a:extLst>
                  </p:cNvPr>
                  <p:cNvSpPr txBox="1"/>
                  <p:nvPr/>
                </p:nvSpPr>
                <p:spPr>
                  <a:xfrm>
                    <a:off x="6519796" y="4016247"/>
                    <a:ext cx="214931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oMath>
                      </m:oMathPara>
                    </a14:m>
                    <a:endParaRPr lang="en-GB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34" name="TextBox 33">
                    <a:extLst>
                      <a:ext uri="{FF2B5EF4-FFF2-40B4-BE49-F238E27FC236}">
                        <a16:creationId xmlns:a16="http://schemas.microsoft.com/office/drawing/2014/main" id="{1BFDE81F-8EBC-B54E-950F-9BB00CB93F26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519796" y="4016247"/>
                    <a:ext cx="214931" cy="276999"/>
                  </a:xfrm>
                  <a:prstGeom prst="rect">
                    <a:avLst/>
                  </a:prstGeom>
                  <a:blipFill>
                    <a:blip r:embed="rId20"/>
                    <a:stretch>
                      <a:fillRect l="-27778" r="-27778" b="-30435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</p:spTree>
    <p:extLst>
      <p:ext uri="{BB962C8B-B14F-4D97-AF65-F5344CB8AC3E}">
        <p14:creationId xmlns:p14="http://schemas.microsoft.com/office/powerpoint/2010/main" val="2089165530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14F0E26-4E97-7F43-AE4A-EB21B9E2DA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Beyond </a:t>
            </a:r>
            <a:br>
              <a:rPr lang="en-GB" dirty="0"/>
            </a:br>
            <a:r>
              <a:rPr lang="en-GB" dirty="0"/>
              <a:t>Standard LVE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A15B047-43E9-0A46-A22A-CEA90CA4334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More query terms, uncertain evidence, function encoding</a:t>
            </a:r>
          </a:p>
          <a:p>
            <a:r>
              <a:rPr lang="en-GB" dirty="0"/>
              <a:t>(Moves away from Nima </a:t>
            </a:r>
            <a:r>
              <a:rPr lang="en-GB" dirty="0" err="1"/>
              <a:t>Taghipour’s</a:t>
            </a:r>
            <a:r>
              <a:rPr lang="en-GB" dirty="0"/>
              <a:t> PhD thesis)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C41A39-BFA4-9442-BE6C-38D59B7875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140</a:t>
            </a:fld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7" name="Table 6">
                <a:extLst>
                  <a:ext uri="{FF2B5EF4-FFF2-40B4-BE49-F238E27FC236}">
                    <a16:creationId xmlns:a16="http://schemas.microsoft.com/office/drawing/2014/main" id="{4F527316-96D6-C742-8E89-294E837DD689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161835241"/>
                  </p:ext>
                </p:extLst>
              </p:nvPr>
            </p:nvGraphicFramePr>
            <p:xfrm>
              <a:off x="6717021" y="2881676"/>
              <a:ext cx="1717548" cy="146304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1270508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447040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24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</a:rPr>
                                  <m:t>𝐴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𝜙</m:t>
                                    </m:r>
                                  </m:e>
                                  <m:sub>
                                    <m: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𝑒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𝑙𝑜𝑤</m:t>
                                </m:r>
                              </m:oMath>
                            </m:oMathPara>
                          </a14:m>
                          <a:endParaRPr lang="en-US" sz="1800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  <m:r>
                                  <a:rPr lang="de-DE" sz="1800" b="0" i="1" dirty="0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.5</m:t>
                                </m:r>
                              </m:oMath>
                            </m:oMathPara>
                          </a14:m>
                          <a:endParaRPr lang="en-US" sz="1800" i="0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5135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𝑚𝑖𝑑𝑑𝑙𝑒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dirty="0" smtClean="0">
                                    <a:solidFill>
                                      <a:schemeClr val="accent4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0.25</m:t>
                                </m:r>
                              </m:oMath>
                            </m:oMathPara>
                          </a14:m>
                          <a:endParaRPr lang="en-US" sz="1800" i="0" dirty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35135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h𝑖𝑔h</m:t>
                                </m:r>
                              </m:oMath>
                            </m:oMathPara>
                          </a14:m>
                          <a:endParaRPr lang="en-US" sz="18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dirty="0" smtClean="0">
                                    <a:solidFill>
                                      <a:schemeClr val="accent4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0.25</m:t>
                                </m:r>
                              </m:oMath>
                            </m:oMathPara>
                          </a14:m>
                          <a:endParaRPr lang="en-US" sz="1800" i="0" dirty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2238644489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7" name="Table 6">
                <a:extLst>
                  <a:ext uri="{FF2B5EF4-FFF2-40B4-BE49-F238E27FC236}">
                    <a16:creationId xmlns:a16="http://schemas.microsoft.com/office/drawing/2014/main" id="{4F527316-96D6-C742-8E89-294E837DD689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161835241"/>
                  </p:ext>
                </p:extLst>
              </p:nvPr>
            </p:nvGraphicFramePr>
            <p:xfrm>
              <a:off x="6717021" y="2881676"/>
              <a:ext cx="1717548" cy="146304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1270508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447040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"/>
                          <a:stretch>
                            <a:fillRect r="-35644" b="-31379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"/>
                          <a:stretch>
                            <a:fillRect l="-280556" b="-31379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"/>
                          <a:stretch>
                            <a:fillRect t="-96667" r="-35644" b="-20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"/>
                          <a:stretch>
                            <a:fillRect l="-280556" t="-96667" b="-2033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"/>
                          <a:stretch>
                            <a:fillRect t="-203448" r="-35644" b="-1103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"/>
                          <a:stretch>
                            <a:fillRect l="-280556" t="-203448" b="-11034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"/>
                          <a:stretch>
                            <a:fillRect t="-303448" r="-35644" b="-103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"/>
                          <a:stretch>
                            <a:fillRect l="-280556" t="-303448" b="-1034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238644489"/>
                      </a:ext>
                    </a:extLst>
                  </a:tr>
                </a:tbl>
              </a:graphicData>
            </a:graphic>
          </p:graphicFrame>
        </mc:Fallback>
      </mc:AlternateContent>
      <p:grpSp>
        <p:nvGrpSpPr>
          <p:cNvPr id="2" name="Group 1">
            <a:extLst>
              <a:ext uri="{FF2B5EF4-FFF2-40B4-BE49-F238E27FC236}">
                <a16:creationId xmlns:a16="http://schemas.microsoft.com/office/drawing/2014/main" id="{07FF9165-6315-D54C-80A2-7250E28DB583}"/>
              </a:ext>
            </a:extLst>
          </p:cNvPr>
          <p:cNvGrpSpPr/>
          <p:nvPr/>
        </p:nvGrpSpPr>
        <p:grpSpPr>
          <a:xfrm>
            <a:off x="6122647" y="660901"/>
            <a:ext cx="2540702" cy="2170838"/>
            <a:chOff x="6122647" y="660901"/>
            <a:chExt cx="2540702" cy="217083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Oval 8">
                  <a:extLst>
                    <a:ext uri="{FF2B5EF4-FFF2-40B4-BE49-F238E27FC236}">
                      <a16:creationId xmlns:a16="http://schemas.microsoft.com/office/drawing/2014/main" id="{FE0E103C-B260-5E45-9D41-C9528567908F}"/>
                    </a:ext>
                  </a:extLst>
                </p:cNvPr>
                <p:cNvSpPr/>
                <p:nvPr/>
              </p:nvSpPr>
              <p:spPr>
                <a:xfrm>
                  <a:off x="6122647" y="660901"/>
                  <a:ext cx="1193075" cy="314415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rIns="0" rtlCol="0" anchor="ctr"/>
                <a:lstStyle/>
                <a:p>
                  <a:pPr algn="ctr"/>
                  <a:r>
                    <a:rPr lang="en-GB" dirty="0">
                      <a:solidFill>
                        <a:schemeClr val="tx1"/>
                      </a:solidFill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GB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𝑇𝑟</m:t>
                      </m:r>
                      <m:d>
                        <m:dPr>
                          <m:ctrlPr>
                            <a:rPr lang="en-GB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</m:d>
                    </m:oMath>
                  </a14:m>
                  <a:endParaRPr lang="en-GB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9" name="Oval 8">
                  <a:extLst>
                    <a:ext uri="{FF2B5EF4-FFF2-40B4-BE49-F238E27FC236}">
                      <a16:creationId xmlns:a16="http://schemas.microsoft.com/office/drawing/2014/main" id="{FE0E103C-B260-5E45-9D41-C9528567908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122647" y="660901"/>
                  <a:ext cx="1193075" cy="314415"/>
                </a:xfrm>
                <a:prstGeom prst="ellipse">
                  <a:avLst/>
                </a:prstGeom>
                <a:blipFill>
                  <a:blip r:embed="rId3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Oval 9">
                  <a:extLst>
                    <a:ext uri="{FF2B5EF4-FFF2-40B4-BE49-F238E27FC236}">
                      <a16:creationId xmlns:a16="http://schemas.microsoft.com/office/drawing/2014/main" id="{B3C3D015-422A-4B4B-8BDC-EEB5CA35B2BA}"/>
                    </a:ext>
                  </a:extLst>
                </p:cNvPr>
                <p:cNvSpPr/>
                <p:nvPr/>
              </p:nvSpPr>
              <p:spPr>
                <a:xfrm>
                  <a:off x="6873737" y="1271522"/>
                  <a:ext cx="1193075" cy="314415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rIns="0" rtlCol="0" anchor="ctr"/>
                <a:lstStyle/>
                <a:p>
                  <a:pPr algn="ctr"/>
                  <a:r>
                    <a:rPr lang="en-GB" dirty="0">
                      <a:solidFill>
                        <a:schemeClr val="tx1"/>
                      </a:solidFill>
                    </a:rPr>
                    <a:t> </a:t>
                  </a:r>
                  <a14:m>
                    <m:oMath xmlns:m="http://schemas.openxmlformats.org/officeDocument/2006/math">
                      <m:r>
                        <a:rPr lang="de-DE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𝐸</m:t>
                      </m:r>
                    </m:oMath>
                  </a14:m>
                  <a:endParaRPr lang="en-GB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0" name="Oval 9">
                  <a:extLst>
                    <a:ext uri="{FF2B5EF4-FFF2-40B4-BE49-F238E27FC236}">
                      <a16:creationId xmlns:a16="http://schemas.microsoft.com/office/drawing/2014/main" id="{B3C3D015-422A-4B4B-8BDC-EEB5CA35B2B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73737" y="1271522"/>
                  <a:ext cx="1193075" cy="314415"/>
                </a:xfrm>
                <a:prstGeom prst="ellipse">
                  <a:avLst/>
                </a:prstGeom>
                <a:blipFill>
                  <a:blip r:embed="rId4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Oval 10">
                  <a:extLst>
                    <a:ext uri="{FF2B5EF4-FFF2-40B4-BE49-F238E27FC236}">
                      <a16:creationId xmlns:a16="http://schemas.microsoft.com/office/drawing/2014/main" id="{38C1FB6C-669F-D54F-90CA-69D7998C9281}"/>
                    </a:ext>
                  </a:extLst>
                </p:cNvPr>
                <p:cNvSpPr/>
                <p:nvPr/>
              </p:nvSpPr>
              <p:spPr>
                <a:xfrm>
                  <a:off x="7470274" y="1832838"/>
                  <a:ext cx="1193075" cy="314415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rIns="0" rtlCol="0" anchor="ctr"/>
                <a:lstStyle/>
                <a:p>
                  <a:pPr algn="ctr"/>
                  <a:r>
                    <a:rPr lang="en-GB" dirty="0">
                      <a:solidFill>
                        <a:schemeClr val="tx1"/>
                      </a:solidFill>
                    </a:rPr>
                    <a:t>  </a:t>
                  </a:r>
                  <a14:m>
                    <m:oMath xmlns:m="http://schemas.openxmlformats.org/officeDocument/2006/math">
                      <m:r>
                        <a:rPr lang="de-DE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𝑆</m:t>
                      </m:r>
                      <m:d>
                        <m:dPr>
                          <m:ctrlPr>
                            <a:rPr lang="en-GB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</m:d>
                    </m:oMath>
                  </a14:m>
                  <a:endParaRPr lang="en-GB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1" name="Oval 10">
                  <a:extLst>
                    <a:ext uri="{FF2B5EF4-FFF2-40B4-BE49-F238E27FC236}">
                      <a16:creationId xmlns:a16="http://schemas.microsoft.com/office/drawing/2014/main" id="{38C1FB6C-669F-D54F-90CA-69D7998C928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70274" y="1832838"/>
                  <a:ext cx="1193075" cy="314415"/>
                </a:xfrm>
                <a:prstGeom prst="ellipse">
                  <a:avLst/>
                </a:prstGeom>
                <a:blipFill>
                  <a:blip r:embed="rId5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E439F2FF-9FCA-DC43-AD14-A0C265E48DAC}"/>
                    </a:ext>
                  </a:extLst>
                </p:cNvPr>
                <p:cNvSpPr txBox="1"/>
                <p:nvPr/>
              </p:nvSpPr>
              <p:spPr>
                <a:xfrm>
                  <a:off x="6534118" y="2462407"/>
                  <a:ext cx="365806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oMath>
                    </m:oMathPara>
                  </a14:m>
                  <a:endParaRPr lang="en-GB" dirty="0">
                    <a:solidFill>
                      <a:srgbClr val="C00000"/>
                    </a:solidFill>
                  </a:endParaRPr>
                </a:p>
              </p:txBody>
            </p:sp>
          </mc:Choice>
          <mc:Fallback xmlns="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E439F2FF-9FCA-DC43-AD14-A0C265E48DA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34118" y="2462407"/>
                  <a:ext cx="365806" cy="369332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088DE6A3-B28D-0240-BF30-60333EBFF955}"/>
                    </a:ext>
                  </a:extLst>
                </p:cNvPr>
                <p:cNvSpPr txBox="1"/>
                <p:nvPr/>
              </p:nvSpPr>
              <p:spPr>
                <a:xfrm>
                  <a:off x="7883908" y="2462407"/>
                  <a:ext cx="365806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7</m:t>
                        </m:r>
                      </m:oMath>
                    </m:oMathPara>
                  </a14:m>
                  <a:endParaRPr lang="en-GB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088DE6A3-B28D-0240-BF30-60333EBFF95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883908" y="2462407"/>
                  <a:ext cx="365806" cy="369332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C3CB2609-B734-2745-AC96-47FF5DC84692}"/>
                </a:ext>
              </a:extLst>
            </p:cNvPr>
            <p:cNvCxnSpPr>
              <a:stCxn id="9" idx="4"/>
              <a:endCxn id="12" idx="0"/>
            </p:cNvCxnSpPr>
            <p:nvPr/>
          </p:nvCxnSpPr>
          <p:spPr>
            <a:xfrm flipH="1">
              <a:off x="6717021" y="975316"/>
              <a:ext cx="2164" cy="1487091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1A8E4753-CC3F-D749-8806-7E52A9859C5A}"/>
                </a:ext>
              </a:extLst>
            </p:cNvPr>
            <p:cNvCxnSpPr>
              <a:stCxn id="9" idx="4"/>
              <a:endCxn id="10" idx="0"/>
            </p:cNvCxnSpPr>
            <p:nvPr/>
          </p:nvCxnSpPr>
          <p:spPr>
            <a:xfrm>
              <a:off x="6719185" y="975316"/>
              <a:ext cx="751090" cy="29620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3F4DC2CF-79BF-394C-AA5E-36697B2A56DD}"/>
                </a:ext>
              </a:extLst>
            </p:cNvPr>
            <p:cNvCxnSpPr>
              <a:cxnSpLocks/>
              <a:stCxn id="10" idx="4"/>
              <a:endCxn id="12" idx="0"/>
            </p:cNvCxnSpPr>
            <p:nvPr/>
          </p:nvCxnSpPr>
          <p:spPr>
            <a:xfrm flipH="1">
              <a:off x="6717021" y="1585937"/>
              <a:ext cx="753254" cy="876470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11D959F0-F81F-FD45-837C-812AD583D51E}"/>
                </a:ext>
              </a:extLst>
            </p:cNvPr>
            <p:cNvCxnSpPr>
              <a:cxnSpLocks/>
              <a:stCxn id="10" idx="4"/>
              <a:endCxn id="11" idx="0"/>
            </p:cNvCxnSpPr>
            <p:nvPr/>
          </p:nvCxnSpPr>
          <p:spPr>
            <a:xfrm>
              <a:off x="7470275" y="1585937"/>
              <a:ext cx="596537" cy="24690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876DBA28-6B30-4648-BD1D-42E9CA27F286}"/>
                </a:ext>
              </a:extLst>
            </p:cNvPr>
            <p:cNvCxnSpPr>
              <a:cxnSpLocks/>
              <a:stCxn id="11" idx="4"/>
              <a:endCxn id="12" idx="0"/>
            </p:cNvCxnSpPr>
            <p:nvPr/>
          </p:nvCxnSpPr>
          <p:spPr>
            <a:xfrm flipH="1">
              <a:off x="6717021" y="2147253"/>
              <a:ext cx="1349791" cy="315154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67379607-996B-504B-A57E-5EC0E58A22C0}"/>
                </a:ext>
              </a:extLst>
            </p:cNvPr>
            <p:cNvCxnSpPr>
              <a:cxnSpLocks/>
              <a:stCxn id="11" idx="4"/>
              <a:endCxn id="13" idx="0"/>
            </p:cNvCxnSpPr>
            <p:nvPr/>
          </p:nvCxnSpPr>
          <p:spPr>
            <a:xfrm flipH="1">
              <a:off x="8066811" y="2147253"/>
              <a:ext cx="1" cy="31515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8" name="Table 7">
                <a:extLst>
                  <a:ext uri="{FF2B5EF4-FFF2-40B4-BE49-F238E27FC236}">
                    <a16:creationId xmlns:a16="http://schemas.microsoft.com/office/drawing/2014/main" id="{A8AAFE66-1989-274D-94BA-91797C71E595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026270802"/>
                  </p:ext>
                </p:extLst>
              </p:nvPr>
            </p:nvGraphicFramePr>
            <p:xfrm>
              <a:off x="4550512" y="1310051"/>
              <a:ext cx="1905635" cy="182880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1334770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570865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2400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b="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b="0" i="0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#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de-DE" b="0" i="0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X</m:t>
                                    </m:r>
                                  </m:sub>
                                </m:sSub>
                                <m:r>
                                  <a:rPr lang="de-DE" b="0" i="0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[</m:t>
                                </m:r>
                                <m:r>
                                  <a:rPr lang="de-DE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𝑆𝑖𝑐𝑘</m:t>
                                </m:r>
                                <m:d>
                                  <m:dPr>
                                    <m:ctrlPr>
                                      <a:rPr lang="de-DE" i="1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i="1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</m:d>
                                <m:r>
                                  <a:rPr lang="de-DE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]</m:t>
                                </m:r>
                              </m:oMath>
                            </m:oMathPara>
                          </a14:m>
                          <a:endParaRPr lang="de-DE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</a:rPr>
                                  <m:t>𝑔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[0,3]</m:t>
                                </m:r>
                              </m:oMath>
                            </m:oMathPara>
                          </a14:m>
                          <a:endParaRPr lang="en-US" sz="1800" i="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0.05</m:t>
                                </m:r>
                              </m:oMath>
                            </m:oMathPara>
                          </a14:m>
                          <a:endParaRPr lang="en-US" sz="18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[1,2]</m:t>
                                </m:r>
                              </m:oMath>
                            </m:oMathPara>
                          </a14:m>
                          <a:endParaRPr lang="en-US" sz="1800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dirty="0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0.10</m:t>
                                </m:r>
                              </m:oMath>
                            </m:oMathPara>
                          </a14:m>
                          <a:endParaRPr lang="en-US" sz="1800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[2,1]</m:t>
                                </m:r>
                              </m:oMath>
                            </m:oMathPara>
                          </a14:m>
                          <a:endParaRPr lang="en-US" sz="1800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0.15</m:t>
                                </m:r>
                              </m:oMath>
                            </m:oMathPara>
                          </a14:m>
                          <a:endParaRPr lang="en-US" sz="1800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3713220781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[3,0]</m:t>
                                </m:r>
                              </m:oMath>
                            </m:oMathPara>
                          </a14:m>
                          <a:endParaRPr lang="en-US" sz="1800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0.20</m:t>
                                </m:r>
                              </m:oMath>
                            </m:oMathPara>
                          </a14:m>
                          <a:endParaRPr lang="en-US" sz="18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406222835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8" name="Table 7">
                <a:extLst>
                  <a:ext uri="{FF2B5EF4-FFF2-40B4-BE49-F238E27FC236}">
                    <a16:creationId xmlns:a16="http://schemas.microsoft.com/office/drawing/2014/main" id="{A8AAFE66-1989-274D-94BA-91797C71E595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026270802"/>
                  </p:ext>
                </p:extLst>
              </p:nvPr>
            </p:nvGraphicFramePr>
            <p:xfrm>
              <a:off x="4550512" y="1310051"/>
              <a:ext cx="1905635" cy="182880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1334770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570865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8"/>
                          <a:stretch>
                            <a:fillRect l="-943" t="-3448" r="-42453" b="-4103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8"/>
                          <a:stretch>
                            <a:fillRect l="-237778" t="-3448" b="-41034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8"/>
                          <a:stretch>
                            <a:fillRect l="-943" t="-103448" r="-42453" b="-3103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8"/>
                          <a:stretch>
                            <a:fillRect l="-237778" t="-103448" b="-31034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8"/>
                          <a:stretch>
                            <a:fillRect l="-943" t="-203448" r="-42453" b="-2103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8"/>
                          <a:stretch>
                            <a:fillRect l="-237778" t="-203448" b="-21034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8"/>
                          <a:stretch>
                            <a:fillRect l="-943" t="-303448" r="-42453" b="-1103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8"/>
                          <a:stretch>
                            <a:fillRect l="-237778" t="-303448" b="-11034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713220781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8"/>
                          <a:stretch>
                            <a:fillRect l="-943" t="-403448" r="-42453" b="-103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8"/>
                          <a:stretch>
                            <a:fillRect l="-237778" t="-403448" b="-1034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062228357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2271244874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8774260-97CF-D047-856B-800ADADB59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More Query Terms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BB44D349-110C-4C44-ADDA-A367C7961BF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lnSpcReduction="10000"/>
              </a:bodyPr>
              <a:lstStyle/>
              <a:p>
                <a:r>
                  <a:rPr lang="en-GB" dirty="0"/>
                  <a:t>So-called </a:t>
                </a:r>
                <a:r>
                  <a:rPr lang="en-GB" dirty="0">
                    <a:solidFill>
                      <a:schemeClr val="accent1"/>
                    </a:solidFill>
                  </a:rPr>
                  <a:t>conjunctive query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b="1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𝑺</m:t>
                        </m:r>
                        <m:r>
                          <a:rPr lang="en-GB" i="1"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en-GB" b="1" i="1">
                            <a:latin typeface="Cambria Math" panose="02040503050406030204" pitchFamily="18" charset="0"/>
                          </a:rPr>
                          <m:t>𝑻</m:t>
                        </m:r>
                      </m:e>
                    </m:d>
                  </m:oMath>
                </a14:m>
                <a:r>
                  <a:rPr lang="en-GB" dirty="0">
                    <a:solidFill>
                      <a:schemeClr val="accent1"/>
                    </a:solidFill>
                  </a:rPr>
                  <a:t> </a:t>
                </a:r>
                <a:r>
                  <a:rPr lang="en-GB" dirty="0"/>
                  <a:t>with</a:t>
                </a:r>
                <a:r>
                  <a:rPr lang="en-GB" dirty="0">
                    <a:solidFill>
                      <a:schemeClr val="accent1"/>
                    </a:solidFill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de-DE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b="1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𝑺</m:t>
                        </m:r>
                      </m:e>
                    </m:d>
                    <m:r>
                      <a:rPr lang="de-DE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&gt;1</m:t>
                    </m:r>
                  </m:oMath>
                </a14:m>
                <a:endParaRPr lang="en-GB" dirty="0">
                  <a:solidFill>
                    <a:schemeClr val="accent1"/>
                  </a:solidFill>
                </a:endParaRPr>
              </a:p>
              <a:p>
                <a:pPr lvl="1"/>
                <a:r>
                  <a:rPr lang="en-GB" dirty="0"/>
                  <a:t>Inference task: Solve an instance of the query answering problem</a:t>
                </a:r>
              </a:p>
              <a:p>
                <a:pPr lvl="2"/>
                <a:r>
                  <a:rPr lang="en-GB" dirty="0"/>
                  <a:t>Compute an answer to a query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b="1" i="1">
                            <a:latin typeface="Cambria Math" panose="02040503050406030204" pitchFamily="18" charset="0"/>
                          </a:rPr>
                          <m:t>𝑺</m:t>
                        </m:r>
                        <m:r>
                          <a:rPr lang="en-GB" i="1"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en-GB" b="1" i="1">
                            <a:latin typeface="Cambria Math" panose="02040503050406030204" pitchFamily="18" charset="0"/>
                          </a:rPr>
                          <m:t>𝑻</m:t>
                        </m:r>
                      </m:e>
                    </m:d>
                  </m:oMath>
                </a14:m>
                <a:r>
                  <a:rPr lang="en-GB" dirty="0"/>
                  <a:t> given a model </a:t>
                </a:r>
                <a14:m>
                  <m:oMath xmlns:m="http://schemas.openxmlformats.org/officeDocument/2006/math">
                    <m:r>
                      <a:rPr lang="en-GB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𝐺</m:t>
                    </m:r>
                  </m:oMath>
                </a14:m>
                <a:r>
                  <a:rPr lang="en-GB" dirty="0"/>
                  <a:t> representing the full joint probability distribution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GB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𝐺</m:t>
                        </m:r>
                      </m:sub>
                    </m:sSub>
                  </m:oMath>
                </a14:m>
                <a:endParaRPr lang="en-GB" dirty="0"/>
              </a:p>
              <a:p>
                <a:pPr lvl="2"/>
                <a:r>
                  <a:rPr lang="en-GB" dirty="0"/>
                  <a:t>Query for a marginal (conditional) probability (distribution)</a:t>
                </a:r>
              </a:p>
              <a:p>
                <a:pPr lvl="2"/>
                <a:r>
                  <a:rPr lang="en-GB" dirty="0">
                    <a:solidFill>
                      <a:schemeClr val="accent1"/>
                    </a:solidFill>
                  </a:rPr>
                  <a:t>Avoid grounding (parts of) </a:t>
                </a:r>
                <a14:m>
                  <m:oMath xmlns:m="http://schemas.openxmlformats.org/officeDocument/2006/math">
                    <m:r>
                      <a:rPr lang="en-GB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𝐺</m:t>
                    </m:r>
                  </m:oMath>
                </a14:m>
                <a:endParaRPr lang="en-GB" dirty="0"/>
              </a:p>
              <a:p>
                <a:r>
                  <a:rPr lang="en-GB" dirty="0"/>
                  <a:t>Does not change LVE in any major way</a:t>
                </a:r>
              </a:p>
              <a:p>
                <a:pPr lvl="1"/>
                <a:r>
                  <a:rPr lang="en-GB" dirty="0"/>
                  <a:t>Now: Shatter on </a:t>
                </a:r>
                <a14:m>
                  <m:oMath xmlns:m="http://schemas.openxmlformats.org/officeDocument/2006/math">
                    <m:r>
                      <a:rPr lang="en-GB" b="1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𝑺</m:t>
                    </m:r>
                  </m:oMath>
                </a14:m>
                <a:r>
                  <a:rPr lang="en-GB" dirty="0"/>
                  <a:t>, Eliminate everything that is not </a:t>
                </a:r>
                <a14:m>
                  <m:oMath xmlns:m="http://schemas.openxmlformats.org/officeDocument/2006/math">
                    <m:r>
                      <a:rPr lang="en-GB" b="1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𝑺</m:t>
                    </m:r>
                  </m:oMath>
                </a14:m>
                <a:endParaRPr lang="en-GB" dirty="0"/>
              </a:p>
              <a:p>
                <a:pPr lvl="2"/>
                <a:r>
                  <a:rPr lang="en-GB" dirty="0"/>
                  <a:t>Instead of: Shatter on </a:t>
                </a:r>
                <a14:m>
                  <m:oMath xmlns:m="http://schemas.openxmlformats.org/officeDocument/2006/math">
                    <m:r>
                      <a:rPr lang="en-GB" b="0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r>
                  <a:rPr lang="en-GB" dirty="0"/>
                  <a:t>, eliminate everything that is not </a:t>
                </a:r>
                <a14:m>
                  <m:oMath xmlns:m="http://schemas.openxmlformats.org/officeDocument/2006/math">
                    <m:r>
                      <a:rPr lang="en-GB" b="0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endParaRPr lang="en-GB" dirty="0"/>
              </a:p>
              <a:p>
                <a:pPr lvl="1"/>
                <a:r>
                  <a:rPr lang="en-GB" dirty="0"/>
                  <a:t>E.g.,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𝑇𝑟𝑎𝑣𝑒𝑙</m:t>
                        </m:r>
                        <m:d>
                          <m:dPr>
                            <m:ctrlP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𝑒𝑣𝑒</m:t>
                            </m:r>
                          </m:e>
                        </m:d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𝑆𝑖𝑐𝑘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𝑒𝑣𝑒</m:t>
                            </m:r>
                          </m:e>
                        </m:d>
                      </m:e>
                    </m:d>
                  </m:oMath>
                </a14:m>
                <a:endParaRPr lang="en-GB" dirty="0"/>
              </a:p>
              <a:p>
                <a:pPr lvl="2"/>
                <a:r>
                  <a:rPr lang="en-GB" dirty="0"/>
                  <a:t>Shatter on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𝑇𝑟𝑎𝑣𝑒𝑙</m:t>
                    </m:r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𝑒𝑣𝑒</m:t>
                        </m:r>
                      </m:e>
                    </m:d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𝑆𝑖𝑐𝑘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𝑒𝑣𝑒</m:t>
                        </m:r>
                      </m:e>
                    </m:d>
                  </m:oMath>
                </a14:m>
                <a:endParaRPr lang="en-GB" dirty="0"/>
              </a:p>
              <a:p>
                <a:pPr lvl="2"/>
                <a:r>
                  <a:rPr lang="en-GB" dirty="0"/>
                  <a:t>Eliminate every term that is not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𝑇𝑟𝑎𝑣𝑒𝑙</m:t>
                    </m:r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𝑒𝑣𝑒</m:t>
                        </m:r>
                      </m:e>
                    </m:d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𝑆𝑖𝑐𝑘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𝑒𝑣𝑒</m:t>
                        </m:r>
                      </m:e>
                    </m:d>
                  </m:oMath>
                </a14:m>
                <a:endParaRPr lang="en-GB" dirty="0"/>
              </a:p>
            </p:txBody>
          </p:sp>
        </mc:Choice>
        <mc:Fallback xmlns="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BB44D349-110C-4C44-ADDA-A367C7961BF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447" t="-2525" r="-112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54227C-9F04-264A-AAD1-F67A3DC2F6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141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2543136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6F115A-FB6B-D241-9AEA-7AE446C1EE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LVE: Example – Complete Derivation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409D88-38FD-364D-BCFE-4D37F9FB7D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142</a:t>
            </a:fld>
            <a:endParaRPr lang="en-GB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0856562-402F-7A44-A178-816E91C38C15}"/>
              </a:ext>
            </a:extLst>
          </p:cNvPr>
          <p:cNvGrpSpPr/>
          <p:nvPr/>
        </p:nvGrpSpPr>
        <p:grpSpPr>
          <a:xfrm>
            <a:off x="4321639" y="4330685"/>
            <a:ext cx="4539915" cy="2208228"/>
            <a:chOff x="4604084" y="2639275"/>
            <a:chExt cx="4539915" cy="220822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9C6AF18C-5E43-7948-A9BD-0B7B261406AD}"/>
                    </a:ext>
                  </a:extLst>
                </p:cNvPr>
                <p:cNvSpPr txBox="1"/>
                <p:nvPr/>
              </p:nvSpPr>
              <p:spPr>
                <a:xfrm>
                  <a:off x="6461825" y="3256865"/>
                  <a:ext cx="648000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charset="0"/>
                          </a:rPr>
                          <m:t>𝐸𝑝𝑖𝑑</m:t>
                        </m:r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41" name="TextBox 40">
                  <a:extLst>
                    <a:ext uri="{FF2B5EF4-FFF2-40B4-BE49-F238E27FC236}">
                      <a16:creationId xmlns:a16="http://schemas.microsoft.com/office/drawing/2014/main" id="{5D8CCC77-FFCF-3048-B63C-B626946E5F1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461825" y="3256865"/>
                  <a:ext cx="648000" cy="389513"/>
                </a:xfrm>
                <a:prstGeom prst="ellipse">
                  <a:avLst/>
                </a:prstGeom>
                <a:blipFill>
                  <a:blip r:embed="rId12"/>
                  <a:stretch>
                    <a:fillRect r="-3774" b="-6061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7899C3E3-7795-644A-A2A5-3E92C0F877A2}"/>
                    </a:ext>
                  </a:extLst>
                </p:cNvPr>
                <p:cNvSpPr txBox="1"/>
                <p:nvPr/>
              </p:nvSpPr>
              <p:spPr>
                <a:xfrm>
                  <a:off x="4604084" y="2639275"/>
                  <a:ext cx="1612841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#</m:t>
                            </m:r>
                          </m:e>
                          <m:sub>
                            <m:r>
                              <a:rPr lang="de-DE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𝐷</m:t>
                            </m:r>
                          </m:sub>
                        </m:sSub>
                        <m:d>
                          <m:dPr>
                            <m:begChr m:val="["/>
                            <m:endChr m:val="]"/>
                            <m:ctrlPr>
                              <a:rPr lang="de-DE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  <m:t>𝑁𝑎𝑡</m:t>
                            </m:r>
                            <m:d>
                              <m:dPr>
                                <m:ctrlPr>
                                  <a:rPr lang="de-DE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𝐷</m:t>
                                </m:r>
                              </m:e>
                            </m:d>
                          </m:e>
                        </m:d>
                      </m:oMath>
                    </m:oMathPara>
                  </a14:m>
                  <a:endParaRPr lang="en-GB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7899C3E3-7795-644A-A2A5-3E92C0F877A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04084" y="2639275"/>
                  <a:ext cx="1612841" cy="389513"/>
                </a:xfrm>
                <a:prstGeom prst="ellipse">
                  <a:avLst/>
                </a:prstGeom>
                <a:blipFill>
                  <a:blip r:embed="rId13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CF9FB095-11B9-2442-AA7E-9FA1771EE957}"/>
                    </a:ext>
                  </a:extLst>
                </p:cNvPr>
                <p:cNvSpPr txBox="1"/>
                <p:nvPr/>
              </p:nvSpPr>
              <p:spPr>
                <a:xfrm>
                  <a:off x="7371224" y="2642307"/>
                  <a:ext cx="1144125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charset="0"/>
                          </a:rPr>
                          <m:t>𝑀𝑎𝑛</m:t>
                        </m:r>
                        <m:d>
                          <m:d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𝑊</m:t>
                            </m:r>
                          </m:e>
                        </m:d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10F52D8C-2BAB-9641-86E9-8679C4DC15B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71224" y="2642307"/>
                  <a:ext cx="1144125" cy="389513"/>
                </a:xfrm>
                <a:prstGeom prst="ellipse">
                  <a:avLst/>
                </a:prstGeom>
                <a:blipFill>
                  <a:blip r:embed="rId14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574AD83A-CD35-F94A-8E69-AE44160B7699}"/>
                    </a:ext>
                  </a:extLst>
                </p:cNvPr>
                <p:cNvSpPr txBox="1"/>
                <p:nvPr/>
              </p:nvSpPr>
              <p:spPr>
                <a:xfrm>
                  <a:off x="4604084" y="3858871"/>
                  <a:ext cx="1383249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charset="0"/>
                          </a:rPr>
                          <m:t>𝑇𝑟𝑎𝑣𝑒𝑙</m:t>
                        </m:r>
                        <m:d>
                          <m:d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charset="0"/>
                              </a:rPr>
                              <m:t>𝑋</m:t>
                            </m:r>
                          </m:e>
                        </m:d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24132CDF-3FDE-C340-A8C3-E6D85D28741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04084" y="3858871"/>
                  <a:ext cx="1383249" cy="389513"/>
                </a:xfrm>
                <a:prstGeom prst="ellipse">
                  <a:avLst/>
                </a:prstGeom>
                <a:blipFill>
                  <a:blip r:embed="rId15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6CD80AC7-1653-F044-8823-023C282E12A3}"/>
                    </a:ext>
                  </a:extLst>
                </p:cNvPr>
                <p:cNvSpPr txBox="1"/>
                <p:nvPr/>
              </p:nvSpPr>
              <p:spPr>
                <a:xfrm>
                  <a:off x="6254283" y="4457990"/>
                  <a:ext cx="1120628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charset="0"/>
                          </a:rPr>
                          <m:t>𝑆𝑖𝑐𝑘</m:t>
                        </m:r>
                        <m:d>
                          <m:d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charset="0"/>
                              </a:rPr>
                              <m:t>𝑋</m:t>
                            </m:r>
                          </m:e>
                        </m:d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117B229B-FD75-344D-AA45-2E3FB7E6010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254283" y="4457990"/>
                  <a:ext cx="1120628" cy="389513"/>
                </a:xfrm>
                <a:prstGeom prst="ellipse">
                  <a:avLst/>
                </a:prstGeom>
                <a:blipFill>
                  <a:blip r:embed="rId16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F1A3EE06-7610-2349-9ADC-D671BBF3177E}"/>
                    </a:ext>
                  </a:extLst>
                </p:cNvPr>
                <p:cNvSpPr txBox="1"/>
                <p:nvPr/>
              </p:nvSpPr>
              <p:spPr>
                <a:xfrm>
                  <a:off x="7511218" y="3850296"/>
                  <a:ext cx="1632781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charset="0"/>
                          </a:rPr>
                          <m:t>𝑇𝑟𝑒𝑎𝑡</m:t>
                        </m:r>
                        <m:d>
                          <m:d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charset="0"/>
                              </a:rPr>
                              <m:t>𝑋</m:t>
                            </m:r>
                            <m:r>
                              <a:rPr lang="de-DE" b="0" i="1" smtClean="0">
                                <a:latin typeface="Cambria Math" charset="0"/>
                              </a:rPr>
                              <m:t>,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𝑀</m:t>
                            </m:r>
                          </m:e>
                        </m:d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E11572AB-B140-6444-811F-A4B4C80E0DF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511218" y="3850296"/>
                  <a:ext cx="1632781" cy="389513"/>
                </a:xfrm>
                <a:prstGeom prst="ellipse">
                  <a:avLst/>
                </a:prstGeom>
                <a:blipFill>
                  <a:blip r:embed="rId17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BF8647E6-78C1-C441-8332-3A5BF5C227B5}"/>
                </a:ext>
              </a:extLst>
            </p:cNvPr>
            <p:cNvCxnSpPr>
              <a:cxnSpLocks/>
              <a:stCxn id="7" idx="6"/>
              <a:endCxn id="33" idx="1"/>
            </p:cNvCxnSpPr>
            <p:nvPr/>
          </p:nvCxnSpPr>
          <p:spPr>
            <a:xfrm>
              <a:off x="6216925" y="2834032"/>
              <a:ext cx="499132" cy="110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6AA2023B-9516-F044-AE39-21AEB2BDDE02}"/>
                </a:ext>
              </a:extLst>
            </p:cNvPr>
            <p:cNvCxnSpPr>
              <a:cxnSpLocks/>
              <a:stCxn id="8" idx="2"/>
              <a:endCxn id="33" idx="3"/>
            </p:cNvCxnSpPr>
            <p:nvPr/>
          </p:nvCxnSpPr>
          <p:spPr>
            <a:xfrm flipH="1" flipV="1">
              <a:off x="6860057" y="2835140"/>
              <a:ext cx="511167" cy="192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60D565E9-A1FC-E148-846C-0C08D0AE321E}"/>
                </a:ext>
              </a:extLst>
            </p:cNvPr>
            <p:cNvCxnSpPr>
              <a:cxnSpLocks/>
              <a:stCxn id="9" idx="6"/>
              <a:endCxn id="29" idx="1"/>
            </p:cNvCxnSpPr>
            <p:nvPr/>
          </p:nvCxnSpPr>
          <p:spPr>
            <a:xfrm>
              <a:off x="5987333" y="4053628"/>
              <a:ext cx="439403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C7FDB223-29D6-9B4C-9FAD-56571F5A91AC}"/>
                </a:ext>
              </a:extLst>
            </p:cNvPr>
            <p:cNvCxnSpPr>
              <a:cxnSpLocks/>
              <a:stCxn id="29" idx="0"/>
              <a:endCxn id="6" idx="4"/>
            </p:cNvCxnSpPr>
            <p:nvPr/>
          </p:nvCxnSpPr>
          <p:spPr>
            <a:xfrm flipV="1">
              <a:off x="6498736" y="3646378"/>
              <a:ext cx="287089" cy="33525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419FD40E-87A7-C24E-9F8B-6A3C5746B480}"/>
                </a:ext>
              </a:extLst>
            </p:cNvPr>
            <p:cNvCxnSpPr>
              <a:cxnSpLocks/>
              <a:stCxn id="6" idx="4"/>
              <a:endCxn id="25" idx="0"/>
            </p:cNvCxnSpPr>
            <p:nvPr/>
          </p:nvCxnSpPr>
          <p:spPr>
            <a:xfrm>
              <a:off x="6785825" y="3646378"/>
              <a:ext cx="308081" cy="32939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1150BFD1-484F-F041-BB62-224779F0C621}"/>
                </a:ext>
              </a:extLst>
            </p:cNvPr>
            <p:cNvCxnSpPr>
              <a:cxnSpLocks/>
              <a:stCxn id="11" idx="2"/>
              <a:endCxn id="25" idx="3"/>
            </p:cNvCxnSpPr>
            <p:nvPr/>
          </p:nvCxnSpPr>
          <p:spPr>
            <a:xfrm flipH="1">
              <a:off x="7165906" y="4045053"/>
              <a:ext cx="345312" cy="272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AD1DEDAE-667B-3E43-A439-C60DEA63C70D}"/>
                </a:ext>
              </a:extLst>
            </p:cNvPr>
            <p:cNvCxnSpPr>
              <a:cxnSpLocks/>
              <a:stCxn id="29" idx="2"/>
              <a:endCxn id="10" idx="0"/>
            </p:cNvCxnSpPr>
            <p:nvPr/>
          </p:nvCxnSpPr>
          <p:spPr>
            <a:xfrm>
              <a:off x="6498736" y="4125628"/>
              <a:ext cx="315861" cy="33236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A637F41A-7D28-D145-A042-832CD21AB677}"/>
                </a:ext>
              </a:extLst>
            </p:cNvPr>
            <p:cNvCxnSpPr>
              <a:cxnSpLocks/>
              <a:stCxn id="25" idx="2"/>
              <a:endCxn id="10" idx="0"/>
            </p:cNvCxnSpPr>
            <p:nvPr/>
          </p:nvCxnSpPr>
          <p:spPr>
            <a:xfrm flipH="1">
              <a:off x="6814597" y="4119775"/>
              <a:ext cx="279309" cy="33821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0269C1BC-4924-0C4A-8B32-902619DCE665}"/>
                </a:ext>
              </a:extLst>
            </p:cNvPr>
            <p:cNvCxnSpPr>
              <a:cxnSpLocks/>
              <a:stCxn id="6" idx="0"/>
              <a:endCxn id="33" idx="2"/>
            </p:cNvCxnSpPr>
            <p:nvPr/>
          </p:nvCxnSpPr>
          <p:spPr>
            <a:xfrm flipV="1">
              <a:off x="6785825" y="2907140"/>
              <a:ext cx="2232" cy="34972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7690CFD4-7CFD-EF43-9B8B-E5B6AB5F7DCD}"/>
                </a:ext>
              </a:extLst>
            </p:cNvPr>
            <p:cNvGrpSpPr/>
            <p:nvPr/>
          </p:nvGrpSpPr>
          <p:grpSpPr>
            <a:xfrm>
              <a:off x="6669977" y="2717060"/>
              <a:ext cx="545811" cy="393368"/>
              <a:chOff x="6669977" y="2717060"/>
              <a:chExt cx="545811" cy="393368"/>
            </a:xfrm>
          </p:grpSpPr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95E9068B-A669-244A-BFF2-F0776FCE3EBE}"/>
                  </a:ext>
                </a:extLst>
              </p:cNvPr>
              <p:cNvSpPr/>
              <p:nvPr/>
            </p:nvSpPr>
            <p:spPr>
              <a:xfrm>
                <a:off x="6669977" y="2717060"/>
                <a:ext cx="144000" cy="144000"/>
              </a:xfrm>
              <a:prstGeom prst="rect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14504CB0-0597-6543-9154-3D57CB42D7E3}"/>
                  </a:ext>
                </a:extLst>
              </p:cNvPr>
              <p:cNvSpPr/>
              <p:nvPr/>
            </p:nvSpPr>
            <p:spPr>
              <a:xfrm>
                <a:off x="6716057" y="2763140"/>
                <a:ext cx="144000" cy="144000"/>
              </a:xfrm>
              <a:prstGeom prst="rect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A1CB10DA-B0C0-CA42-95A7-DE9E587885E8}"/>
                  </a:ext>
                </a:extLst>
              </p:cNvPr>
              <p:cNvSpPr/>
              <p:nvPr/>
            </p:nvSpPr>
            <p:spPr>
              <a:xfrm>
                <a:off x="6762137" y="2809220"/>
                <a:ext cx="144000" cy="144000"/>
              </a:xfrm>
              <a:prstGeom prst="rect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5" name="TextBox 34">
                    <a:extLst>
                      <a:ext uri="{FF2B5EF4-FFF2-40B4-BE49-F238E27FC236}">
                        <a16:creationId xmlns:a16="http://schemas.microsoft.com/office/drawing/2014/main" id="{986708BB-1C5B-5141-B03E-1283D67D94D2}"/>
                      </a:ext>
                    </a:extLst>
                  </p:cNvPr>
                  <p:cNvSpPr txBox="1"/>
                  <p:nvPr/>
                </p:nvSpPr>
                <p:spPr>
                  <a:xfrm>
                    <a:off x="6903780" y="2833429"/>
                    <a:ext cx="312008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de-DE" b="0" i="1" smtClean="0">
                                  <a:latin typeface="Cambria Math" charset="0"/>
                                </a:rPr>
                                <m:t>1</m:t>
                              </m:r>
                            </m:sub>
                          </m:sSub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35" name="TextBox 34">
                    <a:extLst>
                      <a:ext uri="{FF2B5EF4-FFF2-40B4-BE49-F238E27FC236}">
                        <a16:creationId xmlns:a16="http://schemas.microsoft.com/office/drawing/2014/main" id="{FD669DB7-DFF8-5242-BF32-C4BD099E8727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903780" y="2833429"/>
                    <a:ext cx="312008" cy="276999"/>
                  </a:xfrm>
                  <a:prstGeom prst="rect">
                    <a:avLst/>
                  </a:prstGeom>
                  <a:blipFill>
                    <a:blip r:embed="rId18"/>
                    <a:stretch>
                      <a:fillRect l="-19231" r="-3846" b="-30435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C5D779A2-01FC-2748-8B2E-022C196630CC}"/>
                </a:ext>
              </a:extLst>
            </p:cNvPr>
            <p:cNvGrpSpPr/>
            <p:nvPr/>
          </p:nvGrpSpPr>
          <p:grpSpPr>
            <a:xfrm>
              <a:off x="6191042" y="3935548"/>
              <a:ext cx="425774" cy="392260"/>
              <a:chOff x="6191042" y="3935548"/>
              <a:chExt cx="425774" cy="392260"/>
            </a:xfrm>
          </p:grpSpPr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80B2C5E6-FB4A-DD46-88D5-DD0E884789F5}"/>
                  </a:ext>
                </a:extLst>
              </p:cNvPr>
              <p:cNvSpPr/>
              <p:nvPr/>
            </p:nvSpPr>
            <p:spPr>
              <a:xfrm>
                <a:off x="6380656" y="3935548"/>
                <a:ext cx="144000" cy="144000"/>
              </a:xfrm>
              <a:prstGeom prst="rect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116ACC71-B964-A845-B17E-9DECE6DB62FA}"/>
                  </a:ext>
                </a:extLst>
              </p:cNvPr>
              <p:cNvSpPr/>
              <p:nvPr/>
            </p:nvSpPr>
            <p:spPr>
              <a:xfrm>
                <a:off x="6426736" y="3981628"/>
                <a:ext cx="144000" cy="144000"/>
              </a:xfrm>
              <a:prstGeom prst="rect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71D8D662-A8F1-2C44-9181-56F66140124E}"/>
                  </a:ext>
                </a:extLst>
              </p:cNvPr>
              <p:cNvSpPr/>
              <p:nvPr/>
            </p:nvSpPr>
            <p:spPr>
              <a:xfrm>
                <a:off x="6472816" y="4027708"/>
                <a:ext cx="144000" cy="144000"/>
              </a:xfrm>
              <a:prstGeom prst="rect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1" name="TextBox 30">
                    <a:extLst>
                      <a:ext uri="{FF2B5EF4-FFF2-40B4-BE49-F238E27FC236}">
                        <a16:creationId xmlns:a16="http://schemas.microsoft.com/office/drawing/2014/main" id="{F7B2705F-42D4-CA49-8F25-6BF1C0A9DB95}"/>
                      </a:ext>
                    </a:extLst>
                  </p:cNvPr>
                  <p:cNvSpPr txBox="1"/>
                  <p:nvPr/>
                </p:nvSpPr>
                <p:spPr>
                  <a:xfrm>
                    <a:off x="6191042" y="4050809"/>
                    <a:ext cx="317331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de-DE" b="0" i="1" smtClean="0">
                                  <a:latin typeface="Cambria Math" charset="0"/>
                                </a:rPr>
                                <m:t>2</m:t>
                              </m:r>
                            </m:sub>
                          </m:sSub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31" name="TextBox 30">
                    <a:extLst>
                      <a:ext uri="{FF2B5EF4-FFF2-40B4-BE49-F238E27FC236}">
                        <a16:creationId xmlns:a16="http://schemas.microsoft.com/office/drawing/2014/main" id="{7E837DB6-B327-1144-8740-CB58627CA942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191042" y="4050809"/>
                    <a:ext cx="317331" cy="276999"/>
                  </a:xfrm>
                  <a:prstGeom prst="rect">
                    <a:avLst/>
                  </a:prstGeom>
                  <a:blipFill>
                    <a:blip r:embed="rId19"/>
                    <a:stretch>
                      <a:fillRect l="-19231" r="-3846" b="-30435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B7FBE2E0-C4A4-984E-A2C1-7D7EDCADEAA3}"/>
                </a:ext>
              </a:extLst>
            </p:cNvPr>
            <p:cNvGrpSpPr/>
            <p:nvPr/>
          </p:nvGrpSpPr>
          <p:grpSpPr>
            <a:xfrm>
              <a:off x="6975826" y="3929695"/>
              <a:ext cx="539954" cy="397857"/>
              <a:chOff x="6975826" y="3929695"/>
              <a:chExt cx="539954" cy="397857"/>
            </a:xfrm>
          </p:grpSpPr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995FEDD1-FA9E-384A-AE83-AED8166FE6DC}"/>
                  </a:ext>
                </a:extLst>
              </p:cNvPr>
              <p:cNvSpPr/>
              <p:nvPr/>
            </p:nvSpPr>
            <p:spPr>
              <a:xfrm>
                <a:off x="6975826" y="3929695"/>
                <a:ext cx="144000" cy="144000"/>
              </a:xfrm>
              <a:prstGeom prst="rect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69508451-2170-4140-8AF7-25B8C3D50729}"/>
                  </a:ext>
                </a:extLst>
              </p:cNvPr>
              <p:cNvSpPr/>
              <p:nvPr/>
            </p:nvSpPr>
            <p:spPr>
              <a:xfrm>
                <a:off x="7021906" y="3975775"/>
                <a:ext cx="144000" cy="144000"/>
              </a:xfrm>
              <a:prstGeom prst="rect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F0F5CE50-369C-754E-81AB-8D3382AC9B37}"/>
                  </a:ext>
                </a:extLst>
              </p:cNvPr>
              <p:cNvSpPr/>
              <p:nvPr/>
            </p:nvSpPr>
            <p:spPr>
              <a:xfrm>
                <a:off x="7067986" y="4021855"/>
                <a:ext cx="144000" cy="144000"/>
              </a:xfrm>
              <a:prstGeom prst="rect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7" name="TextBox 26">
                    <a:extLst>
                      <a:ext uri="{FF2B5EF4-FFF2-40B4-BE49-F238E27FC236}">
                        <a16:creationId xmlns:a16="http://schemas.microsoft.com/office/drawing/2014/main" id="{A7BDC7BA-F21C-A44F-8A8D-E4153F4BADF7}"/>
                      </a:ext>
                    </a:extLst>
                  </p:cNvPr>
                  <p:cNvSpPr txBox="1"/>
                  <p:nvPr/>
                </p:nvSpPr>
                <p:spPr>
                  <a:xfrm>
                    <a:off x="7198449" y="4050553"/>
                    <a:ext cx="317331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de-DE" b="0" i="1" smtClean="0">
                                  <a:latin typeface="Cambria Math" charset="0"/>
                                </a:rPr>
                                <m:t>3</m:t>
                              </m:r>
                            </m:sub>
                          </m:sSub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27" name="TextBox 26">
                    <a:extLst>
                      <a:ext uri="{FF2B5EF4-FFF2-40B4-BE49-F238E27FC236}">
                        <a16:creationId xmlns:a16="http://schemas.microsoft.com/office/drawing/2014/main" id="{833A3BD4-3817-354E-9C70-490FA4FCF78F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198449" y="4050553"/>
                    <a:ext cx="317331" cy="276999"/>
                  </a:xfrm>
                  <a:prstGeom prst="rect">
                    <a:avLst/>
                  </a:prstGeom>
                  <a:blipFill>
                    <a:blip r:embed="rId20"/>
                    <a:stretch>
                      <a:fillRect l="-23077" r="-3846" b="-30435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199A8C11-D96C-C242-ABF2-A8602F6F4E51}"/>
                  </a:ext>
                </a:extLst>
              </p:cNvPr>
              <p:cNvSpPr/>
              <p:nvPr/>
            </p:nvSpPr>
            <p:spPr>
              <a:xfrm>
                <a:off x="118786" y="1132200"/>
                <a:ext cx="8963070" cy="122867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𝑇𝑟𝑎𝑣𝑒𝑙</m:t>
                          </m:r>
                          <m:d>
                            <m:dPr>
                              <m:ctrlPr>
                                <a:rPr lang="en-GB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𝑒𝑣𝑒</m:t>
                              </m:r>
                            </m:e>
                          </m:d>
                          <m:r>
                            <a:rPr lang="de-DE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de-DE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𝑆𝑖𝑐𝑘</m:t>
                          </m:r>
                          <m:d>
                            <m:dPr>
                              <m:ctrlPr>
                                <a:rPr lang="de-DE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𝑒𝑣𝑒</m:t>
                              </m:r>
                            </m:e>
                          </m:d>
                        </m:e>
                      </m:d>
                      <m:r>
                        <a:rPr lang="en-GB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GB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𝑍</m:t>
                          </m:r>
                        </m:den>
                      </m:f>
                      <m:nary>
                        <m:naryPr>
                          <m:chr m:val="∑"/>
                          <m:supHide m:val="on"/>
                          <m:ctrlPr>
                            <a:rPr lang="en-GB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GB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  <m:r>
                            <a:rPr lang="en-GB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  <m:r>
                            <a:rPr lang="en-GB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ℛ</m:t>
                          </m:r>
                          <m:d>
                            <m:dPr>
                              <m:ctrlPr>
                                <a:rPr lang="en-GB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brk m:alnAt="7"/>
                                </m:rPr>
                                <a:rPr lang="en-GB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𝐸</m:t>
                              </m:r>
                              <m:r>
                                <a:rPr lang="en-GB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𝑝𝑖𝑑</m:t>
                              </m:r>
                            </m:e>
                          </m:d>
                        </m:sub>
                        <m:sup/>
                        <m:e>
                          <m:sSubSup>
                            <m:sSubSupPr>
                              <m:ctrlPr>
                                <a:rPr lang="de-DE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de-DE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de-DE" i="1">
                                  <a:solidFill>
                                    <a:schemeClr val="bg1"/>
                                  </a:solidFill>
                                  <a:latin typeface="Cambria Math" charset="0"/>
                                </a:rPr>
                                <m:t>2</m:t>
                              </m:r>
                            </m:sub>
                            <m:sup>
                              <m:r>
                                <a:rPr lang="de-DE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p>
                          </m:sSubSup>
                          <m:d>
                            <m:dPr>
                              <m:ctrlPr>
                                <a:rPr lang="de-DE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𝑇𝑟𝑎𝑣𝑒𝑙</m:t>
                              </m:r>
                              <m:d>
                                <m:dPr>
                                  <m:ctrlPr>
                                    <a:rPr lang="en-GB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GB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𝑒𝑣𝑒</m:t>
                                  </m:r>
                                </m:e>
                              </m:d>
                              <m:r>
                                <a:rPr lang="de-DE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de-DE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e>
                          </m:d>
                        </m:e>
                      </m:nary>
                      <m:nary>
                        <m:naryPr>
                          <m:chr m:val="∑"/>
                          <m:supHide m:val="on"/>
                          <m:ctrlPr>
                            <a:rPr lang="en-GB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lang="de-DE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brk m:alnAt="7"/>
                                </m:rPr>
                                <a:rPr lang="de-DE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h</m:t>
                              </m:r>
                            </m:e>
                            <m:sub>
                              <m:r>
                                <m:rPr>
                                  <m:brk m:alnAt="7"/>
                                </m:rPr>
                                <a:rPr lang="de-DE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  <m:r>
                            <a:rPr lang="en-GB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  <m:r>
                            <a:rPr lang="en-GB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ℛ</m:t>
                          </m:r>
                          <m:d>
                            <m:dPr>
                              <m:ctrlPr>
                                <a:rPr lang="en-GB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de-DE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#</m:t>
                                  </m:r>
                                </m:e>
                                <m:sub>
                                  <m:r>
                                    <a:rPr lang="de-DE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𝐷</m:t>
                                  </m:r>
                                </m:sub>
                              </m:sSub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de-DE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i="1">
                                      <a:solidFill>
                                        <a:schemeClr val="bg1"/>
                                      </a:solidFill>
                                      <a:latin typeface="Cambria Math" charset="0"/>
                                    </a:rPr>
                                    <m:t>𝑁𝑎𝑡</m:t>
                                  </m:r>
                                  <m:d>
                                    <m:dPr>
                                      <m:ctrlPr>
                                        <a:rPr lang="de-DE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de-DE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𝐷</m:t>
                                      </m:r>
                                    </m:e>
                                  </m:d>
                                </m:e>
                              </m:d>
                            </m:e>
                          </m:d>
                        </m:sub>
                        <m:sup/>
                        <m:e>
                          <m:r>
                            <a:rPr lang="de-DE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𝑀𝑢𝑙</m:t>
                          </m:r>
                          <m:d>
                            <m:dPr>
                              <m:ctrlPr>
                                <a:rPr lang="de-DE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de-DE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</m:e>
                                <m:sub>
                                  <m:r>
                                    <a:rPr lang="de-DE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</m:sSub>
                            </m:e>
                          </m:d>
                        </m:e>
                      </m:nary>
                      <m:sSup>
                        <m:sSupPr>
                          <m:ctrlPr>
                            <a:rPr lang="de-DE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de-DE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nary>
                                <m:naryPr>
                                  <m:chr m:val="∑"/>
                                  <m:supHide m:val="on"/>
                                  <m:ctrlPr>
                                    <a:rPr lang="en-GB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7"/>
                                    </m:rPr>
                                    <a:rPr lang="de-DE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𝑚</m:t>
                                  </m:r>
                                  <m:r>
                                    <a:rPr lang="de-DE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∈</m:t>
                                  </m:r>
                                  <m:r>
                                    <a:rPr lang="en-GB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ℛ</m:t>
                                  </m:r>
                                  <m:d>
                                    <m:dPr>
                                      <m:ctrlPr>
                                        <a:rPr lang="en-GB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de-DE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𝑀𝑎𝑛</m:t>
                                      </m:r>
                                      <m:d>
                                        <m:dPr>
                                          <m:ctrlPr>
                                            <a:rPr lang="de-DE" i="1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de-DE" i="1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𝑊</m:t>
                                          </m:r>
                                        </m:e>
                                      </m:d>
                                    </m:e>
                                  </m:d>
                                </m:sub>
                                <m:sup/>
                                <m:e>
                                  <m:sSub>
                                    <m:sSubPr>
                                      <m:ctrlPr>
                                        <a:rPr lang="de-DE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de-DE" i="1">
                                          <a:solidFill>
                                            <a:schemeClr val="bg1"/>
                                          </a:solidFill>
                                          <a:latin typeface="Cambria Math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de-DE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de-DE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𝑒</m:t>
                                      </m:r>
                                      <m:r>
                                        <a:rPr lang="de-DE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de-DE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𝑚</m:t>
                                      </m:r>
                                      <m:r>
                                        <a:rPr lang="de-DE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sSub>
                                        <m:sSubPr>
                                          <m:ctrlPr>
                                            <a:rPr lang="de-DE" i="1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de-DE" i="1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h</m:t>
                                          </m:r>
                                        </m:e>
                                        <m:sub>
                                          <m:r>
                                            <a:rPr lang="de-DE" i="1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𝑛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</m:nary>
                            </m:e>
                          </m:d>
                        </m:e>
                        <m:sup>
                          <m:d>
                            <m:dPr>
                              <m:begChr m:val="|"/>
                              <m:endChr m:val="|"/>
                              <m:ctrlPr>
                                <a:rPr lang="de-DE" i="1" dirty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i="1" dirty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𝒟</m:t>
                              </m:r>
                              <m:d>
                                <m:dPr>
                                  <m:ctrlPr>
                                    <a:rPr lang="de-DE" i="1" dirty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i="1" dirty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𝑊</m:t>
                                  </m:r>
                                </m:e>
                              </m:d>
                            </m:e>
                          </m:d>
                        </m:sup>
                      </m:sSup>
                    </m:oMath>
                  </m:oMathPara>
                </a14:m>
                <a:br>
                  <a:rPr lang="de-DE" dirty="0">
                    <a:solidFill>
                      <a:schemeClr val="bg1"/>
                    </a:solidFill>
                    <a:ea typeface="Cambria Math" panose="02040503050406030204" pitchFamily="18" charset="0"/>
                  </a:rPr>
                </a:br>
                <a:endParaRPr lang="en-GB" dirty="0"/>
              </a:p>
            </p:txBody>
          </p:sp>
        </mc:Choice>
        <mc:Fallback xmlns=""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199A8C11-D96C-C242-ABF2-A8602F6F4E5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786" y="1132200"/>
                <a:ext cx="8963070" cy="1228670"/>
              </a:xfrm>
              <a:prstGeom prst="rect">
                <a:avLst/>
              </a:prstGeom>
              <a:blipFill>
                <a:blip r:embed="rId21"/>
                <a:stretch>
                  <a:fillRect l="-849" t="-43878" b="-100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E8C1AE4B-218C-FE49-AF8E-E2050D720A0B}"/>
                  </a:ext>
                </a:extLst>
              </p:cNvPr>
              <p:cNvSpPr/>
              <p:nvPr/>
            </p:nvSpPr>
            <p:spPr>
              <a:xfrm>
                <a:off x="2014668" y="2276778"/>
                <a:ext cx="7170308" cy="114832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de-DE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de-DE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nary>
                                <m:naryPr>
                                  <m:chr m:val="∑"/>
                                  <m:supHide m:val="on"/>
                                  <m:ctrlPr>
                                    <a:rPr lang="de-DE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eqArr>
                                    <m:eqArrPr>
                                      <m:ctrlPr>
                                        <a:rPr lang="de-DE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eqArrPr>
                                    <m:e>
                                      <m:r>
                                        <a:rPr lang="de-DE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𝑠</m:t>
                                      </m:r>
                                      <m:r>
                                        <a:rPr lang="de-DE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∈</m:t>
                                      </m:r>
                                    </m:e>
                                    <m:e>
                                      <m:r>
                                        <a:rPr lang="en-GB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ℛ</m:t>
                                      </m:r>
                                      <m:d>
                                        <m:dPr>
                                          <m:ctrlPr>
                                            <a:rPr lang="de-DE" i="1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de-DE" i="1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𝑆𝑖𝑐𝑘</m:t>
                                          </m:r>
                                          <m:d>
                                            <m:dPr>
                                              <m:ctrlPr>
                                                <a:rPr lang="de-DE" i="1">
                                                  <a:solidFill>
                                                    <a:schemeClr val="bg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r>
                                                <a:rPr lang="de-DE" i="1">
                                                  <a:solidFill>
                                                    <a:schemeClr val="bg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𝑋</m:t>
                                              </m:r>
                                            </m:e>
                                          </m:d>
                                        </m:e>
                                      </m:d>
                                    </m:e>
                                  </m:eqArr>
                                </m:sub>
                                <m:sup/>
                                <m:e>
                                  <m:sSup>
                                    <m:sSupPr>
                                      <m:ctrlPr>
                                        <a:rPr lang="de-DE" i="1" dirty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d>
                                        <m:dPr>
                                          <m:ctrlPr>
                                            <a:rPr lang="de-DE" i="1" dirty="0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nary>
                                            <m:naryPr>
                                              <m:chr m:val="∑"/>
                                              <m:supHide m:val="on"/>
                                              <m:ctrlPr>
                                                <a:rPr lang="de-DE" i="1">
                                                  <a:solidFill>
                                                    <a:schemeClr val="bg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naryPr>
                                            <m:sub>
                                              <m:eqArr>
                                                <m:eqArrPr>
                                                  <m:ctrlPr>
                                                    <a:rPr lang="de-DE" i="1">
                                                      <a:solidFill>
                                                        <a:schemeClr val="bg1"/>
                                                      </a:solidFill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</m:ctrlPr>
                                                </m:eqArrPr>
                                                <m:e>
                                                  <m:r>
                                                    <a:rPr lang="de-DE" i="1">
                                                      <a:solidFill>
                                                        <a:schemeClr val="bg1"/>
                                                      </a:solidFill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𝑡𝑡</m:t>
                                                  </m:r>
                                                  <m:r>
                                                    <a:rPr lang="de-DE" i="1">
                                                      <a:solidFill>
                                                        <a:schemeClr val="bg1"/>
                                                      </a:solidFill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∈</m:t>
                                                  </m:r>
                                                </m:e>
                                                <m:e>
                                                  <m:r>
                                                    <a:rPr lang="en-GB" i="1">
                                                      <a:solidFill>
                                                        <a:schemeClr val="bg1"/>
                                                      </a:solidFill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ℛ</m:t>
                                                  </m:r>
                                                  <m:d>
                                                    <m:dPr>
                                                      <m:ctrlPr>
                                                        <a:rPr lang="de-DE" i="1">
                                                          <a:solidFill>
                                                            <a:schemeClr val="bg1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  <a:ea typeface="Cambria Math" panose="02040503050406030204" pitchFamily="18" charset="0"/>
                                                        </a:rPr>
                                                      </m:ctrlPr>
                                                    </m:dPr>
                                                    <m:e>
                                                      <m:r>
                                                        <a:rPr lang="de-DE" i="1">
                                                          <a:solidFill>
                                                            <a:schemeClr val="bg1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  <a:ea typeface="Cambria Math" panose="02040503050406030204" pitchFamily="18" charset="0"/>
                                                        </a:rPr>
                                                        <m:t>𝑇𝑟𝑒𝑎𝑡</m:t>
                                                      </m:r>
                                                      <m:d>
                                                        <m:dPr>
                                                          <m:ctrlPr>
                                                            <a:rPr lang="de-DE" i="1">
                                                              <a:solidFill>
                                                                <a:schemeClr val="bg1"/>
                                                              </a:solidFill>
                                                              <a:latin typeface="Cambria Math" panose="02040503050406030204" pitchFamily="18" charset="0"/>
                                                              <a:ea typeface="Cambria Math" panose="02040503050406030204" pitchFamily="18" charset="0"/>
                                                            </a:rPr>
                                                          </m:ctrlPr>
                                                        </m:dPr>
                                                        <m:e>
                                                          <m:r>
                                                            <a:rPr lang="de-DE" i="1">
                                                              <a:solidFill>
                                                                <a:schemeClr val="bg1"/>
                                                              </a:solidFill>
                                                              <a:latin typeface="Cambria Math" panose="02040503050406030204" pitchFamily="18" charset="0"/>
                                                              <a:ea typeface="Cambria Math" panose="02040503050406030204" pitchFamily="18" charset="0"/>
                                                            </a:rPr>
                                                            <m:t>𝑋</m:t>
                                                          </m:r>
                                                          <m:r>
                                                            <a:rPr lang="de-DE" i="1">
                                                              <a:solidFill>
                                                                <a:schemeClr val="bg1"/>
                                                              </a:solidFill>
                                                              <a:latin typeface="Cambria Math" panose="02040503050406030204" pitchFamily="18" charset="0"/>
                                                              <a:ea typeface="Cambria Math" panose="02040503050406030204" pitchFamily="18" charset="0"/>
                                                            </a:rPr>
                                                            <m:t>,</m:t>
                                                          </m:r>
                                                          <m:r>
                                                            <a:rPr lang="de-DE" i="1">
                                                              <a:solidFill>
                                                                <a:schemeClr val="bg1"/>
                                                              </a:solidFill>
                                                              <a:latin typeface="Cambria Math" panose="02040503050406030204" pitchFamily="18" charset="0"/>
                                                              <a:ea typeface="Cambria Math" panose="02040503050406030204" pitchFamily="18" charset="0"/>
                                                            </a:rPr>
                                                            <m:t>𝑀</m:t>
                                                          </m:r>
                                                        </m:e>
                                                      </m:d>
                                                    </m:e>
                                                  </m:d>
                                                </m:e>
                                              </m:eqArr>
                                            </m:sub>
                                            <m:sup/>
                                            <m:e>
                                              <m:sSub>
                                                <m:sSubPr>
                                                  <m:ctrlPr>
                                                    <a:rPr lang="de-DE" i="1">
                                                      <a:solidFill>
                                                        <a:schemeClr val="bg1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de-DE" i="1">
                                                      <a:solidFill>
                                                        <a:schemeClr val="bg1"/>
                                                      </a:solidFill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𝜙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de-DE" i="1">
                                                      <a:solidFill>
                                                        <a:schemeClr val="bg1"/>
                                                      </a:solidFill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3</m:t>
                                                  </m:r>
                                                </m:sub>
                                              </m:sSub>
                                              <m:d>
                                                <m:dPr>
                                                  <m:ctrlPr>
                                                    <a:rPr lang="de-DE" i="1" dirty="0">
                                                      <a:solidFill>
                                                        <a:schemeClr val="bg1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dPr>
                                                <m:e>
                                                  <m:r>
                                                    <a:rPr lang="de-DE" i="1" dirty="0">
                                                      <a:solidFill>
                                                        <a:schemeClr val="bg1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𝑒</m:t>
                                                  </m:r>
                                                  <m:r>
                                                    <a:rPr lang="de-DE" i="1" dirty="0">
                                                      <a:solidFill>
                                                        <a:schemeClr val="bg1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,</m:t>
                                                  </m:r>
                                                  <m:r>
                                                    <a:rPr lang="de-DE" i="1" dirty="0">
                                                      <a:solidFill>
                                                        <a:schemeClr val="bg1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𝑠</m:t>
                                                  </m:r>
                                                  <m:r>
                                                    <a:rPr lang="de-DE" i="1" dirty="0">
                                                      <a:solidFill>
                                                        <a:schemeClr val="bg1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,</m:t>
                                                  </m:r>
                                                  <m:r>
                                                    <a:rPr lang="de-DE" i="1" dirty="0">
                                                      <a:solidFill>
                                                        <a:schemeClr val="bg1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𝑡𝑡</m:t>
                                                  </m:r>
                                                </m:e>
                                              </m:d>
                                            </m:e>
                                          </m:nary>
                                        </m:e>
                                      </m:d>
                                    </m:e>
                                    <m:sup>
                                      <m:d>
                                        <m:dPr>
                                          <m:begChr m:val="|"/>
                                          <m:endChr m:val="|"/>
                                          <m:ctrlPr>
                                            <a:rPr lang="de-DE" i="1" dirty="0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de-DE" i="1" dirty="0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𝒟</m:t>
                                          </m:r>
                                          <m:d>
                                            <m:dPr>
                                              <m:ctrlPr>
                                                <a:rPr lang="de-DE" i="1" dirty="0">
                                                  <a:solidFill>
                                                    <a:schemeClr val="bg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r>
                                                <a:rPr lang="de-DE" i="1" dirty="0">
                                                  <a:solidFill>
                                                    <a:schemeClr val="bg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𝑀</m:t>
                                              </m:r>
                                            </m:e>
                                          </m:d>
                                        </m:e>
                                      </m:d>
                                    </m:sup>
                                  </m:sSup>
                                  <m:nary>
                                    <m:naryPr>
                                      <m:chr m:val="∑"/>
                                      <m:supHide m:val="on"/>
                                      <m:ctrlPr>
                                        <a:rPr lang="de-DE" i="1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naryPr>
                                    <m:sub>
                                      <m:eqArr>
                                        <m:eqArrPr>
                                          <m:ctrlPr>
                                            <a:rPr lang="de-DE" i="1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eqArrPr>
                                        <m:e>
                                          <m:r>
                                            <a:rPr lang="de-DE" i="1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𝑡</m:t>
                                          </m:r>
                                          <m:r>
                                            <a:rPr lang="de-DE" i="1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∈</m:t>
                                          </m:r>
                                        </m:e>
                                        <m:e>
                                          <m:r>
                                            <a:rPr lang="en-GB" i="1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ℛ</m:t>
                                          </m:r>
                                          <m:d>
                                            <m:dPr>
                                              <m:ctrlPr>
                                                <a:rPr lang="de-DE" i="1">
                                                  <a:solidFill>
                                                    <a:schemeClr val="bg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r>
                                                <a:rPr lang="de-DE" i="1">
                                                  <a:solidFill>
                                                    <a:schemeClr val="bg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𝑇𝑟𝑎𝑣𝑒𝑙</m:t>
                                              </m:r>
                                              <m:d>
                                                <m:dPr>
                                                  <m:ctrlPr>
                                                    <a:rPr lang="de-DE" i="1">
                                                      <a:solidFill>
                                                        <a:schemeClr val="bg1"/>
                                                      </a:solidFill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</m:ctrlPr>
                                                </m:dPr>
                                                <m:e>
                                                  <m:r>
                                                    <a:rPr lang="de-DE" i="1">
                                                      <a:solidFill>
                                                        <a:schemeClr val="bg1"/>
                                                      </a:solidFill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𝑋</m:t>
                                                  </m:r>
                                                </m:e>
                                              </m:d>
                                            </m:e>
                                          </m:d>
                                        </m:e>
                                      </m:eqArr>
                                    </m:sub>
                                    <m:sup/>
                                    <m:e>
                                      <m:sSub>
                                        <m:sSubPr>
                                          <m:ctrlPr>
                                            <a:rPr lang="de-DE" i="1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de-DE" i="1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𝜙</m:t>
                                          </m:r>
                                        </m:e>
                                        <m:sub>
                                          <m:r>
                                            <a:rPr lang="de-DE" i="1">
                                              <a:solidFill>
                                                <a:schemeClr val="bg1"/>
                                              </a:solidFill>
                                              <a:latin typeface="Cambria Math" charset="0"/>
                                            </a:rPr>
                                            <m:t>2</m:t>
                                          </m:r>
                                        </m:sub>
                                      </m:sSub>
                                      <m:d>
                                        <m:dPr>
                                          <m:ctrlPr>
                                            <a:rPr lang="de-DE" i="1" dirty="0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de-DE" i="1" dirty="0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𝑒</m:t>
                                          </m:r>
                                          <m:r>
                                            <a:rPr lang="de-DE" i="1" dirty="0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,</m:t>
                                          </m:r>
                                          <m:r>
                                            <a:rPr lang="de-DE" i="1" dirty="0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𝑠</m:t>
                                          </m:r>
                                          <m:r>
                                            <a:rPr lang="de-DE" i="1" dirty="0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,</m:t>
                                          </m:r>
                                          <m:r>
                                            <a:rPr lang="de-DE" i="1" dirty="0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𝑡</m:t>
                                          </m:r>
                                        </m:e>
                                      </m:d>
                                    </m:e>
                                  </m:nary>
                                </m:e>
                              </m:nary>
                            </m:e>
                          </m:d>
                        </m:e>
                        <m:sup>
                          <m:d>
                            <m:dPr>
                              <m:begChr m:val="|"/>
                              <m:endChr m:val="|"/>
                              <m:ctrlPr>
                                <a:rPr lang="de-DE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𝒟</m:t>
                              </m:r>
                              <m:d>
                                <m:dPr>
                                  <m:ctrlPr>
                                    <a:rPr lang="de-DE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b="0" i="1" dirty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</m:d>
                            </m:e>
                          </m:d>
                        </m:sup>
                      </m:sSup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E8C1AE4B-218C-FE49-AF8E-E2050D720A0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14668" y="2276778"/>
                <a:ext cx="7170308" cy="1148328"/>
              </a:xfrm>
              <a:prstGeom prst="rect">
                <a:avLst/>
              </a:prstGeom>
              <a:blipFill>
                <a:blip r:embed="rId34"/>
                <a:stretch>
                  <a:fillRect l="-4248" t="-67391" b="-9239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05EA8E90-9562-444D-A210-8A65940B6946}"/>
                  </a:ext>
                </a:extLst>
              </p:cNvPr>
              <p:cNvSpPr/>
              <p:nvPr/>
            </p:nvSpPr>
            <p:spPr>
              <a:xfrm>
                <a:off x="3073454" y="2362748"/>
                <a:ext cx="3367780" cy="107420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de-DE" i="1" dirty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de-DE" i="1" dirty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nary>
                                <m:naryPr>
                                  <m:chr m:val="∑"/>
                                  <m:supHide m:val="on"/>
                                  <m:ctrlP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eqArr>
                                    <m:eqArrPr>
                                      <m:ctrlP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eqArrPr>
                                    <m:e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𝑡𝑡</m:t>
                                      </m:r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∈</m:t>
                                      </m:r>
                                    </m:e>
                                    <m:e>
                                      <m:r>
                                        <a:rPr lang="en-GB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ℛ</m:t>
                                      </m:r>
                                      <m:d>
                                        <m:dPr>
                                          <m:ctrlPr>
                                            <a:rPr lang="de-DE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de-DE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𝑇𝑟𝑒𝑎𝑡</m:t>
                                          </m:r>
                                          <m:d>
                                            <m:dPr>
                                              <m:ctrlPr>
                                                <a:rPr lang="de-DE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r>
                                                <a:rPr lang="de-DE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𝑋</m:t>
                                              </m:r>
                                              <m:r>
                                                <a:rPr lang="de-DE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,</m:t>
                                              </m:r>
                                              <m:r>
                                                <a:rPr lang="de-DE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𝑀</m:t>
                                              </m:r>
                                            </m:e>
                                          </m:d>
                                        </m:e>
                                      </m:d>
                                    </m:e>
                                  </m:eqArr>
                                </m:sub>
                                <m:sup/>
                                <m:e>
                                  <m:sSub>
                                    <m:sSubPr>
                                      <m:ctrlP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3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de-DE" i="1" dirty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de-DE" i="1" dirty="0">
                                          <a:latin typeface="Cambria Math" panose="02040503050406030204" pitchFamily="18" charset="0"/>
                                        </a:rPr>
                                        <m:t>𝑒</m:t>
                                      </m:r>
                                      <m:r>
                                        <a:rPr lang="de-DE" i="1" dirty="0"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de-DE" i="1" dirty="0">
                                          <a:latin typeface="Cambria Math" panose="02040503050406030204" pitchFamily="18" charset="0"/>
                                        </a:rPr>
                                        <m:t>𝑠</m:t>
                                      </m:r>
                                      <m:r>
                                        <a:rPr lang="de-DE" i="1" dirty="0"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de-DE" i="1" dirty="0">
                                          <a:latin typeface="Cambria Math" panose="02040503050406030204" pitchFamily="18" charset="0"/>
                                        </a:rPr>
                                        <m:t>𝑡𝑡</m:t>
                                      </m:r>
                                    </m:e>
                                  </m:d>
                                </m:e>
                              </m:nary>
                            </m:e>
                          </m:d>
                        </m:e>
                        <m:sup>
                          <m:d>
                            <m:dPr>
                              <m:begChr m:val="|"/>
                              <m:endChr m:val="|"/>
                              <m:ctrlPr>
                                <a:rPr lang="de-DE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𝒟</m:t>
                              </m:r>
                              <m:d>
                                <m:dPr>
                                  <m:ctrlPr>
                                    <a:rPr lang="de-DE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𝑀</m:t>
                                  </m:r>
                                </m:e>
                              </m:d>
                            </m:e>
                          </m:d>
                        </m:sup>
                      </m:sSup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05EA8E90-9562-444D-A210-8A65940B694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73454" y="2362748"/>
                <a:ext cx="3367780" cy="1074205"/>
              </a:xfrm>
              <a:prstGeom prst="rect">
                <a:avLst/>
              </a:prstGeom>
              <a:blipFill>
                <a:blip r:embed="rId35"/>
                <a:stretch>
                  <a:fillRect l="-3759" t="-79070" b="-9767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1FB27041-2DA8-AB47-964C-6C06B9934B6A}"/>
                  </a:ext>
                </a:extLst>
              </p:cNvPr>
              <p:cNvSpPr/>
              <p:nvPr/>
            </p:nvSpPr>
            <p:spPr>
              <a:xfrm>
                <a:off x="2172048" y="2425335"/>
                <a:ext cx="1211357" cy="99386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supHide m:val="on"/>
                          <m:ctrlPr>
                            <a:rPr lang="de-DE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eqArr>
                            <m:eqArrPr>
                              <m:ctrl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𝑠</m:t>
                              </m:r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∈</m:t>
                              </m:r>
                            </m:e>
                            <m:e>
                              <m:r>
                                <a:rPr lang="en-GB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ℛ</m:t>
                              </m:r>
                              <m:d>
                                <m:d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𝑆𝑖𝑐𝑘</m:t>
                                  </m:r>
                                  <m:d>
                                    <m:dPr>
                                      <m:ctrlP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𝑋</m:t>
                                      </m:r>
                                    </m:e>
                                  </m:d>
                                </m:e>
                              </m:d>
                            </m:e>
                          </m:eqArr>
                        </m:sub>
                        <m:sup/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</m:e>
                      </m:nary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1FB27041-2DA8-AB47-964C-6C06B9934B6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72048" y="2425335"/>
                <a:ext cx="1211357" cy="993862"/>
              </a:xfrm>
              <a:prstGeom prst="rect">
                <a:avLst/>
              </a:prstGeom>
              <a:blipFill>
                <a:blip r:embed="rId36"/>
                <a:stretch>
                  <a:fillRect l="-37500" t="-93671" r="-5208" b="-10759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65EDCB4E-B8E7-7B45-8467-5BCD66AD8D8B}"/>
                  </a:ext>
                </a:extLst>
              </p:cNvPr>
              <p:cNvSpPr/>
              <p:nvPr/>
            </p:nvSpPr>
            <p:spPr>
              <a:xfrm>
                <a:off x="6220415" y="2427993"/>
                <a:ext cx="2321661" cy="100008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supHide m:val="on"/>
                          <m:ctrlP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eqArr>
                            <m:eqArrPr>
                              <m:ctrl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∈</m:t>
                              </m:r>
                            </m:e>
                            <m:e>
                              <m:r>
                                <a:rPr lang="en-GB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ℛ</m:t>
                              </m:r>
                              <m:d>
                                <m:d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𝑇𝑟𝑎𝑣𝑒𝑙</m:t>
                                  </m:r>
                                  <m:d>
                                    <m:dPr>
                                      <m:ctrlP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𝑋</m:t>
                                      </m:r>
                                    </m:e>
                                  </m:d>
                                </m:e>
                              </m:d>
                            </m:e>
                          </m:eqArr>
                        </m:sub>
                        <m:sup/>
                        <m:e>
                          <m:sSub>
                            <m:sSub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de-DE" i="1">
                                  <a:latin typeface="Cambria Math" charset="0"/>
                                </a:rPr>
                                <m:t>2</m:t>
                              </m:r>
                            </m:sub>
                          </m:sSub>
                          <m:d>
                            <m:dPr>
                              <m:ctrlPr>
                                <a:rPr lang="de-DE" i="1" dirty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i="1" dirty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  <m:r>
                                <a:rPr lang="de-DE" i="1" dirty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de-DE" i="1" dirty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  <m:r>
                                <a:rPr lang="de-DE" i="1" dirty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de-DE" i="1" dirty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</m:e>
                      </m:nary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65EDCB4E-B8E7-7B45-8467-5BCD66AD8D8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20415" y="2427993"/>
                <a:ext cx="2321661" cy="1000082"/>
              </a:xfrm>
              <a:prstGeom prst="rect">
                <a:avLst/>
              </a:prstGeom>
              <a:blipFill>
                <a:blip r:embed="rId37"/>
                <a:stretch>
                  <a:fillRect l="-14674" t="-92500" b="-10625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CE6ED007-28CC-E044-B6CD-86A05477983E}"/>
                  </a:ext>
                </a:extLst>
              </p:cNvPr>
              <p:cNvSpPr/>
              <p:nvPr/>
            </p:nvSpPr>
            <p:spPr>
              <a:xfrm>
                <a:off x="2163170" y="3417635"/>
                <a:ext cx="3577069" cy="100008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supHide m:val="on"/>
                          <m:ctrlPr>
                            <a:rPr lang="de-DE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eqArr>
                            <m:eqArrPr>
                              <m:ctrl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𝑡𝑒</m:t>
                              </m:r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∈</m:t>
                              </m:r>
                            </m:e>
                            <m:e>
                              <m:r>
                                <a:rPr lang="en-GB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ℛ</m:t>
                              </m:r>
                              <m:d>
                                <m:d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𝑇𝑟𝑒𝑎𝑡</m:t>
                                  </m:r>
                                  <m:d>
                                    <m:dPr>
                                      <m:ctrlP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𝑒𝑣𝑒</m:t>
                                      </m:r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𝑀</m:t>
                                      </m:r>
                                    </m:e>
                                  </m:d>
                                </m:e>
                              </m:d>
                            </m:e>
                          </m:eqArr>
                        </m:sub>
                        <m:sup/>
                        <m:e>
                          <m:sSub>
                            <m:sSub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  <m:d>
                            <m:dPr>
                              <m:ctrlPr>
                                <a:rPr lang="de-DE" i="1" dirty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i="1" dirty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  <m:r>
                                <a:rPr lang="de-DE" i="1" dirty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de-DE" b="0" i="1" dirty="0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𝑆𝑖𝑐𝑘</m:t>
                              </m:r>
                              <m:d>
                                <m:dPr>
                                  <m:ctrlPr>
                                    <a:rPr lang="de-DE" b="0" i="1" dirty="0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b="0" i="1" dirty="0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  <m:t>𝑒𝑣𝑒</m:t>
                                  </m:r>
                                </m:e>
                              </m:d>
                              <m:r>
                                <a:rPr lang="de-DE" b="0" i="1" dirty="0" smtClean="0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r>
                                <a:rPr lang="de-DE" i="1" dirty="0">
                                  <a:latin typeface="Cambria Math" panose="02040503050406030204" pitchFamily="18" charset="0"/>
                                </a:rPr>
                                <m:t>𝑡𝑒</m:t>
                              </m:r>
                            </m:e>
                          </m:d>
                        </m:e>
                      </m:nary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CE6ED007-28CC-E044-B6CD-86A05477983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63170" y="3417635"/>
                <a:ext cx="3577069" cy="1000082"/>
              </a:xfrm>
              <a:prstGeom prst="rect">
                <a:avLst/>
              </a:prstGeom>
              <a:blipFill>
                <a:blip r:embed="rId38"/>
                <a:stretch>
                  <a:fillRect l="-5654" t="-92500" b="-105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id="{4694F271-747A-174F-BD0D-FCB1D6DF2400}"/>
                  </a:ext>
                </a:extLst>
              </p:cNvPr>
              <p:cNvSpPr/>
              <p:nvPr/>
            </p:nvSpPr>
            <p:spPr>
              <a:xfrm>
                <a:off x="5704888" y="1444127"/>
                <a:ext cx="3516988" cy="91595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nary>
                                <m:naryPr>
                                  <m:chr m:val="∑"/>
                                  <m:supHide m:val="on"/>
                                  <m:ctrlPr>
                                    <a:rPr lang="en-GB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7"/>
                                    </m:rP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𝑚</m:t>
                                  </m:r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∈</m:t>
                                  </m:r>
                                  <m:r>
                                    <a:rPr lang="en-GB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ℛ</m:t>
                                  </m:r>
                                  <m:d>
                                    <m:dPr>
                                      <m:ctrlPr>
                                        <a:rPr lang="en-GB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𝑀𝑎𝑛</m:t>
                                      </m:r>
                                      <m:d>
                                        <m:dPr>
                                          <m:ctrlPr>
                                            <a:rPr lang="de-DE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de-DE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𝑊</m:t>
                                          </m:r>
                                        </m:e>
                                      </m:d>
                                    </m:e>
                                  </m:d>
                                </m:sub>
                                <m:sup/>
                                <m:e>
                                  <m:sSub>
                                    <m:sSubPr>
                                      <m:ctrlP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de-DE" i="1">
                                          <a:latin typeface="Cambria Math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  <m:t>𝑒</m:t>
                                      </m:r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  <m:t>𝑚</m:t>
                                      </m:r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sSub>
                                        <m:sSubPr>
                                          <m:ctrlPr>
                                            <a:rPr lang="de-DE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de-DE" i="1">
                                              <a:latin typeface="Cambria Math" panose="02040503050406030204" pitchFamily="18" charset="0"/>
                                            </a:rPr>
                                            <m:t>h</m:t>
                                          </m:r>
                                        </m:e>
                                        <m:sub>
                                          <m:r>
                                            <a:rPr lang="de-DE" i="1">
                                              <a:latin typeface="Cambria Math" panose="02040503050406030204" pitchFamily="18" charset="0"/>
                                            </a:rPr>
                                            <m:t>𝑛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</m:nary>
                            </m:e>
                          </m:d>
                        </m:e>
                        <m:sup>
                          <m:d>
                            <m:dPr>
                              <m:begChr m:val="|"/>
                              <m:endChr m:val="|"/>
                              <m:ctrlPr>
                                <a:rPr lang="de-DE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𝒟</m:t>
                              </m:r>
                              <m:d>
                                <m:dPr>
                                  <m:ctrlPr>
                                    <a:rPr lang="de-DE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𝑊</m:t>
                                  </m:r>
                                </m:e>
                              </m:d>
                            </m:e>
                          </m:d>
                        </m:sup>
                      </m:sSup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id="{4694F271-747A-174F-BD0D-FCB1D6DF240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04888" y="1444127"/>
                <a:ext cx="3516988" cy="915956"/>
              </a:xfrm>
              <a:prstGeom prst="rect">
                <a:avLst/>
              </a:prstGeom>
              <a:blipFill>
                <a:blip r:embed="rId39"/>
                <a:stretch>
                  <a:fillRect l="-3597" t="-93151" b="-13287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50C1AC8F-2D74-B346-8D97-16D487D6E7F3}"/>
                  </a:ext>
                </a:extLst>
              </p:cNvPr>
              <p:cNvSpPr/>
              <p:nvPr/>
            </p:nvSpPr>
            <p:spPr>
              <a:xfrm>
                <a:off x="3811140" y="1519971"/>
                <a:ext cx="1823833" cy="80034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supHide m:val="on"/>
                          <m:ctrlPr>
                            <a:rPr lang="en-GB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brk m:alnAt="7"/>
                                </m:r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h</m:t>
                              </m:r>
                            </m:e>
                            <m:sub>
                              <m:r>
                                <m:rPr>
                                  <m:brk m:alnAt="7"/>
                                </m:r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  <m: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  <m: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ℛ</m:t>
                          </m:r>
                          <m:d>
                            <m:dPr>
                              <m:ctrlPr>
                                <a:rPr lang="en-GB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#</m:t>
                                  </m:r>
                                </m:e>
                                <m:sub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𝐷</m:t>
                                  </m:r>
                                </m:sub>
                              </m:sSub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de-DE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i="1">
                                      <a:latin typeface="Cambria Math" charset="0"/>
                                    </a:rPr>
                                    <m:t>𝑁𝑎𝑡</m:t>
                                  </m:r>
                                  <m:d>
                                    <m:dPr>
                                      <m:ctrlP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  <m:t>𝐷</m:t>
                                      </m:r>
                                    </m:e>
                                  </m:d>
                                </m:e>
                              </m:d>
                            </m:e>
                          </m:d>
                        </m:sub>
                        <m:sup/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nary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50C1AC8F-2D74-B346-8D97-16D487D6E7F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1140" y="1519971"/>
                <a:ext cx="1823833" cy="800347"/>
              </a:xfrm>
              <a:prstGeom prst="rect">
                <a:avLst/>
              </a:prstGeom>
              <a:blipFill>
                <a:blip r:embed="rId40"/>
                <a:stretch>
                  <a:fillRect l="-8333" t="-119048" b="-15873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B4C190EF-02D5-6640-B293-D6FAB6C6B4BE}"/>
                  </a:ext>
                </a:extLst>
              </p:cNvPr>
              <p:cNvSpPr/>
              <p:nvPr/>
            </p:nvSpPr>
            <p:spPr>
              <a:xfrm>
                <a:off x="491870" y="1513176"/>
                <a:ext cx="1181862" cy="79618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supHide m:val="on"/>
                          <m:ctrlPr>
                            <a:rPr lang="en-GB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  <m: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  <m: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ℛ</m:t>
                          </m:r>
                          <m:d>
                            <m:dPr>
                              <m:ctrlPr>
                                <a:rPr lang="en-GB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brk m:alnAt="7"/>
                                </m:rPr>
                                <a:rPr lang="en-GB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𝐸</m:t>
                              </m:r>
                              <m:r>
                                <a:rPr lang="en-GB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𝑝𝑖𝑑</m:t>
                              </m:r>
                            </m:e>
                          </m:d>
                        </m:sub>
                        <m:sup/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</m:e>
                      </m:nary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B4C190EF-02D5-6640-B293-D6FAB6C6B4B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1870" y="1513176"/>
                <a:ext cx="1181862" cy="796180"/>
              </a:xfrm>
              <a:prstGeom prst="rect">
                <a:avLst/>
              </a:prstGeom>
              <a:blipFill>
                <a:blip r:embed="rId41"/>
                <a:stretch>
                  <a:fillRect l="-39362" t="-115625" r="-6383" b="-15781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8B330316-7DAC-654C-9159-440836D2985B}"/>
                  </a:ext>
                </a:extLst>
              </p:cNvPr>
              <p:cNvSpPr/>
              <p:nvPr/>
            </p:nvSpPr>
            <p:spPr>
              <a:xfrm>
                <a:off x="327211" y="1519971"/>
                <a:ext cx="379463" cy="61093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𝑍</m:t>
                          </m:r>
                        </m:den>
                      </m:f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8B330316-7DAC-654C-9159-440836D2985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7211" y="1519971"/>
                <a:ext cx="379463" cy="610936"/>
              </a:xfrm>
              <a:prstGeom prst="rect">
                <a:avLst/>
              </a:prstGeom>
              <a:blipFill>
                <a:blip r:embed="rId42"/>
                <a:stretch>
                  <a:fillRect b="-208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2" name="Group 91">
            <a:extLst>
              <a:ext uri="{FF2B5EF4-FFF2-40B4-BE49-F238E27FC236}">
                <a16:creationId xmlns:a16="http://schemas.microsoft.com/office/drawing/2014/main" id="{4C9B3F2B-595B-2C4B-8BF6-23F971F81B3F}"/>
              </a:ext>
            </a:extLst>
          </p:cNvPr>
          <p:cNvGrpSpPr/>
          <p:nvPr/>
        </p:nvGrpSpPr>
        <p:grpSpPr>
          <a:xfrm>
            <a:off x="1921680" y="4429253"/>
            <a:ext cx="4263307" cy="1454710"/>
            <a:chOff x="1094955" y="4049593"/>
            <a:chExt cx="4263307" cy="145471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3" name="TextBox 92">
                  <a:extLst>
                    <a:ext uri="{FF2B5EF4-FFF2-40B4-BE49-F238E27FC236}">
                      <a16:creationId xmlns:a16="http://schemas.microsoft.com/office/drawing/2014/main" id="{C83058D0-3709-6948-A040-CE780CD527EE}"/>
                    </a:ext>
                  </a:extLst>
                </p:cNvPr>
                <p:cNvSpPr txBox="1"/>
                <p:nvPr/>
              </p:nvSpPr>
              <p:spPr>
                <a:xfrm>
                  <a:off x="1230848" y="4049593"/>
                  <a:ext cx="1660151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solidFill>
                              <a:schemeClr val="accent1"/>
                            </a:solidFill>
                            <a:latin typeface="Cambria Math" charset="0"/>
                          </a:rPr>
                          <m:t>𝑇𝑟𝑎𝑣𝑒𝑙</m:t>
                        </m:r>
                        <m:r>
                          <a:rPr lang="de-DE" b="0" i="1" smtClean="0">
                            <a:solidFill>
                              <a:schemeClr val="accent1"/>
                            </a:solidFill>
                            <a:latin typeface="Cambria Math" charset="0"/>
                          </a:rPr>
                          <m:t>(</m:t>
                        </m:r>
                        <m:r>
                          <a:rPr lang="de-DE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𝑒𝑣𝑒</m:t>
                        </m:r>
                        <m:r>
                          <a:rPr lang="de-DE" b="0" i="1" smtClean="0">
                            <a:solidFill>
                              <a:schemeClr val="accent1"/>
                            </a:solidFill>
                            <a:latin typeface="Cambria Math" charset="0"/>
                          </a:rPr>
                          <m:t>)</m:t>
                        </m:r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08" name="TextBox 107">
                  <a:extLst>
                    <a:ext uri="{FF2B5EF4-FFF2-40B4-BE49-F238E27FC236}">
                      <a16:creationId xmlns:a16="http://schemas.microsoft.com/office/drawing/2014/main" id="{21B3F8E7-2A64-9C4D-869B-6AF0DCD4669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30848" y="4049593"/>
                  <a:ext cx="1660151" cy="389513"/>
                </a:xfrm>
                <a:prstGeom prst="ellipse">
                  <a:avLst/>
                </a:prstGeom>
                <a:blipFill>
                  <a:blip r:embed="rId43"/>
                  <a:stretch>
                    <a:fillRect b="-6061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4" name="TextBox 93">
                  <a:extLst>
                    <a:ext uri="{FF2B5EF4-FFF2-40B4-BE49-F238E27FC236}">
                      <a16:creationId xmlns:a16="http://schemas.microsoft.com/office/drawing/2014/main" id="{BAC9A80A-D59F-2343-9DBA-FFD2ECE88321}"/>
                    </a:ext>
                  </a:extLst>
                </p:cNvPr>
                <p:cNvSpPr txBox="1"/>
                <p:nvPr/>
              </p:nvSpPr>
              <p:spPr>
                <a:xfrm>
                  <a:off x="1399675" y="4586778"/>
                  <a:ext cx="1244694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solidFill>
                              <a:schemeClr val="accent1"/>
                            </a:solidFill>
                            <a:latin typeface="Cambria Math" charset="0"/>
                          </a:rPr>
                          <m:t>𝑆𝑖𝑐𝑘</m:t>
                        </m:r>
                        <m:r>
                          <a:rPr lang="de-DE" b="0" i="1" smtClean="0">
                            <a:solidFill>
                              <a:schemeClr val="accent1"/>
                            </a:solidFill>
                            <a:latin typeface="Cambria Math" charset="0"/>
                          </a:rPr>
                          <m:t>(</m:t>
                        </m:r>
                        <m:r>
                          <a:rPr lang="de-DE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𝑒𝑣𝑒</m:t>
                        </m:r>
                        <m:r>
                          <a:rPr lang="de-DE" b="0" i="1" smtClean="0">
                            <a:solidFill>
                              <a:schemeClr val="accent1"/>
                            </a:solidFill>
                            <a:latin typeface="Cambria Math" charset="0"/>
                          </a:rPr>
                          <m:t>)</m:t>
                        </m:r>
                      </m:oMath>
                    </m:oMathPara>
                  </a14:m>
                  <a:endParaRPr lang="en-GB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109" name="TextBox 108">
                  <a:extLst>
                    <a:ext uri="{FF2B5EF4-FFF2-40B4-BE49-F238E27FC236}">
                      <a16:creationId xmlns:a16="http://schemas.microsoft.com/office/drawing/2014/main" id="{B84B3006-255E-0B40-A103-A5D21C14DD8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99675" y="4586778"/>
                  <a:ext cx="1244694" cy="389513"/>
                </a:xfrm>
                <a:prstGeom prst="ellipse">
                  <a:avLst/>
                </a:prstGeom>
                <a:blipFill>
                  <a:blip r:embed="rId22"/>
                  <a:stretch>
                    <a:fillRect r="-1000" b="-6061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4EC9CCA9-5736-D648-8082-00A7E558A4EE}"/>
                </a:ext>
              </a:extLst>
            </p:cNvPr>
            <p:cNvCxnSpPr>
              <a:cxnSpLocks/>
              <a:stCxn id="93" idx="6"/>
              <a:endCxn id="98" idx="1"/>
            </p:cNvCxnSpPr>
            <p:nvPr/>
          </p:nvCxnSpPr>
          <p:spPr>
            <a:xfrm>
              <a:off x="2890999" y="4244350"/>
              <a:ext cx="377621" cy="33772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E2ACDDE2-9C63-924B-A8F3-57B5DE15F0B6}"/>
                </a:ext>
              </a:extLst>
            </p:cNvPr>
            <p:cNvCxnSpPr>
              <a:cxnSpLocks/>
              <a:stCxn id="98" idx="3"/>
            </p:cNvCxnSpPr>
            <p:nvPr/>
          </p:nvCxnSpPr>
          <p:spPr>
            <a:xfrm>
              <a:off x="3412620" y="4582073"/>
              <a:ext cx="1945642" cy="19027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97954297-0A49-9949-9806-C167B7624C47}"/>
                </a:ext>
              </a:extLst>
            </p:cNvPr>
            <p:cNvCxnSpPr>
              <a:cxnSpLocks/>
              <a:stCxn id="98" idx="1"/>
              <a:endCxn id="94" idx="6"/>
            </p:cNvCxnSpPr>
            <p:nvPr/>
          </p:nvCxnSpPr>
          <p:spPr>
            <a:xfrm flipH="1">
              <a:off x="2644369" y="4582073"/>
              <a:ext cx="624251" cy="19946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8" name="Rectangle 97">
              <a:extLst>
                <a:ext uri="{FF2B5EF4-FFF2-40B4-BE49-F238E27FC236}">
                  <a16:creationId xmlns:a16="http://schemas.microsoft.com/office/drawing/2014/main" id="{F0EDBAC0-B4B9-4140-94A1-51EC74EFDE0D}"/>
                </a:ext>
              </a:extLst>
            </p:cNvPr>
            <p:cNvSpPr/>
            <p:nvPr/>
          </p:nvSpPr>
          <p:spPr>
            <a:xfrm>
              <a:off x="3268620" y="4510073"/>
              <a:ext cx="144000" cy="144000"/>
            </a:xfrm>
            <a:prstGeom prst="rect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9" name="TextBox 98">
                  <a:extLst>
                    <a:ext uri="{FF2B5EF4-FFF2-40B4-BE49-F238E27FC236}">
                      <a16:creationId xmlns:a16="http://schemas.microsoft.com/office/drawing/2014/main" id="{300F6E1A-1342-DF4D-9C0E-4111960130E7}"/>
                    </a:ext>
                  </a:extLst>
                </p:cNvPr>
                <p:cNvSpPr txBox="1"/>
                <p:nvPr/>
              </p:nvSpPr>
              <p:spPr>
                <a:xfrm>
                  <a:off x="3230253" y="4151726"/>
                  <a:ext cx="317331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43" name="TextBox 42">
                  <a:extLst>
                    <a:ext uri="{FF2B5EF4-FFF2-40B4-BE49-F238E27FC236}">
                      <a16:creationId xmlns:a16="http://schemas.microsoft.com/office/drawing/2014/main" id="{A5BB9E65-3C4D-A945-B0B8-A16E1DDB98A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30253" y="4151726"/>
                  <a:ext cx="317331" cy="276999"/>
                </a:xfrm>
                <a:prstGeom prst="rect">
                  <a:avLst/>
                </a:prstGeom>
                <a:blipFill>
                  <a:blip r:embed="rId30"/>
                  <a:stretch>
                    <a:fillRect l="-23077" r="-3846" b="-30435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BA9905B6-34F3-E346-BBBE-0C84CE881DB5}"/>
                </a:ext>
              </a:extLst>
            </p:cNvPr>
            <p:cNvCxnSpPr>
              <a:cxnSpLocks/>
              <a:stCxn id="102" idx="3"/>
            </p:cNvCxnSpPr>
            <p:nvPr/>
          </p:nvCxnSpPr>
          <p:spPr>
            <a:xfrm flipV="1">
              <a:off x="3422579" y="4772347"/>
              <a:ext cx="1935683" cy="17701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DF99CF51-52DC-FA47-90D5-8E106357757A}"/>
                </a:ext>
              </a:extLst>
            </p:cNvPr>
            <p:cNvCxnSpPr>
              <a:cxnSpLocks/>
              <a:stCxn id="102" idx="1"/>
              <a:endCxn id="103" idx="6"/>
            </p:cNvCxnSpPr>
            <p:nvPr/>
          </p:nvCxnSpPr>
          <p:spPr>
            <a:xfrm flipH="1">
              <a:off x="2955253" y="4949364"/>
              <a:ext cx="323326" cy="36018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2" name="Rectangle 101">
              <a:extLst>
                <a:ext uri="{FF2B5EF4-FFF2-40B4-BE49-F238E27FC236}">
                  <a16:creationId xmlns:a16="http://schemas.microsoft.com/office/drawing/2014/main" id="{9C6290E8-744B-C247-A7E2-A6FAEC309DA6}"/>
                </a:ext>
              </a:extLst>
            </p:cNvPr>
            <p:cNvSpPr/>
            <p:nvPr/>
          </p:nvSpPr>
          <p:spPr>
            <a:xfrm>
              <a:off x="3278579" y="4877364"/>
              <a:ext cx="144000" cy="144000"/>
            </a:xfrm>
            <a:prstGeom prst="rect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3" name="TextBox 102">
                  <a:extLst>
                    <a:ext uri="{FF2B5EF4-FFF2-40B4-BE49-F238E27FC236}">
                      <a16:creationId xmlns:a16="http://schemas.microsoft.com/office/drawing/2014/main" id="{A4195A95-AFB6-8B47-8114-4C3567EE6270}"/>
                    </a:ext>
                  </a:extLst>
                </p:cNvPr>
                <p:cNvSpPr txBox="1"/>
                <p:nvPr/>
              </p:nvSpPr>
              <p:spPr>
                <a:xfrm>
                  <a:off x="1094955" y="5114790"/>
                  <a:ext cx="1860298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𝑇𝑟𝑒𝑎𝑡</m:t>
                        </m:r>
                        <m:r>
                          <a:rPr lang="de-DE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(</m:t>
                        </m:r>
                        <m:r>
                          <a:rPr lang="de-DE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𝑒𝑣𝑒</m:t>
                        </m:r>
                        <m:r>
                          <a:rPr lang="de-DE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,</m:t>
                        </m:r>
                        <m:r>
                          <a:rPr lang="de-DE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𝑀</m:t>
                        </m:r>
                        <m:r>
                          <a:rPr lang="de-DE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)</m:t>
                        </m:r>
                      </m:oMath>
                    </m:oMathPara>
                  </a14:m>
                  <a:endParaRPr lang="en-GB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03" name="TextBox 102">
                  <a:extLst>
                    <a:ext uri="{FF2B5EF4-FFF2-40B4-BE49-F238E27FC236}">
                      <a16:creationId xmlns:a16="http://schemas.microsoft.com/office/drawing/2014/main" id="{A4195A95-AFB6-8B47-8114-4C3567EE627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94955" y="5114790"/>
                  <a:ext cx="1860298" cy="389513"/>
                </a:xfrm>
                <a:prstGeom prst="ellipse">
                  <a:avLst/>
                </a:prstGeom>
                <a:blipFill>
                  <a:blip r:embed="rId44"/>
                  <a:stretch>
                    <a:fillRect b="-9375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04" name="Straight Connector 103">
              <a:extLst>
                <a:ext uri="{FF2B5EF4-FFF2-40B4-BE49-F238E27FC236}">
                  <a16:creationId xmlns:a16="http://schemas.microsoft.com/office/drawing/2014/main" id="{69FC2EBA-D3E2-F747-8066-2E01B722C896}"/>
                </a:ext>
              </a:extLst>
            </p:cNvPr>
            <p:cNvCxnSpPr>
              <a:cxnSpLocks/>
              <a:stCxn id="102" idx="1"/>
              <a:endCxn id="94" idx="6"/>
            </p:cNvCxnSpPr>
            <p:nvPr/>
          </p:nvCxnSpPr>
          <p:spPr>
            <a:xfrm flipH="1" flipV="1">
              <a:off x="2644369" y="4781535"/>
              <a:ext cx="634210" cy="16782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5" name="TextBox 104">
                  <a:extLst>
                    <a:ext uri="{FF2B5EF4-FFF2-40B4-BE49-F238E27FC236}">
                      <a16:creationId xmlns:a16="http://schemas.microsoft.com/office/drawing/2014/main" id="{74BA5E49-D12C-2145-8396-C8F388E27DC7}"/>
                    </a:ext>
                  </a:extLst>
                </p:cNvPr>
                <p:cNvSpPr txBox="1"/>
                <p:nvPr/>
              </p:nvSpPr>
              <p:spPr>
                <a:xfrm>
                  <a:off x="3210270" y="4976291"/>
                  <a:ext cx="317331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49" name="TextBox 48">
                  <a:extLst>
                    <a:ext uri="{FF2B5EF4-FFF2-40B4-BE49-F238E27FC236}">
                      <a16:creationId xmlns:a16="http://schemas.microsoft.com/office/drawing/2014/main" id="{359B4513-F1E0-3E49-BF31-09F30A524F0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10270" y="4976291"/>
                  <a:ext cx="317331" cy="276999"/>
                </a:xfrm>
                <a:prstGeom prst="rect">
                  <a:avLst/>
                </a:prstGeom>
                <a:blipFill>
                  <a:blip r:embed="rId29"/>
                  <a:stretch>
                    <a:fillRect l="-23077" r="-3846" b="-36364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C8C69635-90D6-0B49-88F9-2C24DAFA4E36}"/>
                  </a:ext>
                </a:extLst>
              </p:cNvPr>
              <p:cNvSpPr/>
              <p:nvPr/>
            </p:nvSpPr>
            <p:spPr>
              <a:xfrm>
                <a:off x="1101020" y="1643628"/>
                <a:ext cx="3236206" cy="40498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de-DE" i="1">
                              <a:latin typeface="Cambria Math" charset="0"/>
                            </a:rPr>
                            <m:t>2</m:t>
                          </m:r>
                        </m:sub>
                        <m:sup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𝑒</m:t>
                          </m:r>
                        </m:sup>
                      </m:sSubSup>
                      <m:d>
                        <m:d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𝑇𝑟𝑎𝑣𝑒𝑙</m:t>
                          </m:r>
                          <m:d>
                            <m:dPr>
                              <m:ctrlPr>
                                <a:rPr lang="en-GB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𝑒𝑣𝑒</m:t>
                              </m:r>
                            </m:e>
                          </m:d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de-DE" i="1" dirty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𝑆𝑖𝑐𝑘</m:t>
                          </m:r>
                          <m:d>
                            <m:dPr>
                              <m:ctrlPr>
                                <a:rPr lang="de-DE" i="1" dirty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i="1" dirty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𝑒𝑣𝑒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C8C69635-90D6-0B49-88F9-2C24DAFA4E3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1020" y="1643628"/>
                <a:ext cx="3236206" cy="404983"/>
              </a:xfrm>
              <a:prstGeom prst="rect">
                <a:avLst/>
              </a:prstGeom>
              <a:blipFill>
                <a:blip r:embed="rId45"/>
                <a:stretch>
                  <a:fillRect b="-909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1FAC0E7C-479F-8647-9EF9-9588F7EC6158}"/>
                  </a:ext>
                </a:extLst>
              </p:cNvPr>
              <p:cNvSpPr/>
              <p:nvPr/>
            </p:nvSpPr>
            <p:spPr>
              <a:xfrm>
                <a:off x="4803425" y="1661970"/>
                <a:ext cx="1088503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>
                          <a:latin typeface="Cambria Math" panose="02040503050406030204" pitchFamily="18" charset="0"/>
                        </a:rPr>
                        <m:t>𝑀𝑢𝑙</m:t>
                      </m:r>
                      <m:d>
                        <m:d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  <m:sub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1FAC0E7C-479F-8647-9EF9-9588F7EC615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03425" y="1661970"/>
                <a:ext cx="1088503" cy="369332"/>
              </a:xfrm>
              <a:prstGeom prst="rect">
                <a:avLst/>
              </a:prstGeom>
              <a:blipFill>
                <a:blip r:embed="rId4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6" name="TextBox 105">
                <a:extLst>
                  <a:ext uri="{FF2B5EF4-FFF2-40B4-BE49-F238E27FC236}">
                    <a16:creationId xmlns:a16="http://schemas.microsoft.com/office/drawing/2014/main" id="{10641460-14AD-2242-8F58-3A8ED817316A}"/>
                  </a:ext>
                </a:extLst>
              </p:cNvPr>
              <p:cNvSpPr txBox="1"/>
              <p:nvPr/>
            </p:nvSpPr>
            <p:spPr>
              <a:xfrm>
                <a:off x="138723" y="5961749"/>
                <a:ext cx="4874540" cy="681982"/>
              </a:xfrm>
              <a:prstGeom prst="rect">
                <a:avLst/>
              </a:prstGeom>
              <a:solidFill>
                <a:srgbClr val="C00000"/>
              </a:solidFill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wrap="none" rtlCol="0">
                <a:spAutoFit/>
              </a:bodyPr>
              <a:lstStyle/>
              <a:p>
                <a:r>
                  <a:rPr lang="en-GB" dirty="0"/>
                  <a:t>What if we have a query</a:t>
                </a:r>
              </a:p>
              <a:p>
                <a:pPr algn="ctr"/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𝑆𝑖𝑐𝑘</m:t>
                        </m:r>
                        <m:d>
                          <m:d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solidFill>
                                  <a:schemeClr val="accent4"/>
                                </a:solidFill>
                                <a:latin typeface="Cambria Math" panose="02040503050406030204" pitchFamily="18" charset="0"/>
                              </a:rPr>
                              <m:t>𝑒𝑣𝑒</m:t>
                            </m:r>
                          </m:e>
                        </m:d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𝑇𝑟𝑎𝑣𝑒𝑙</m:t>
                        </m:r>
                        <m:d>
                          <m:d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solidFill>
                                  <a:schemeClr val="accent4"/>
                                </a:solidFill>
                                <a:latin typeface="Cambria Math" panose="02040503050406030204" pitchFamily="18" charset="0"/>
                              </a:rPr>
                              <m:t>𝑎𝑙𝑖𝑐𝑒</m:t>
                            </m:r>
                          </m:e>
                        </m:d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𝑇𝑟𝑒𝑎𝑡</m:t>
                        </m:r>
                        <m:d>
                          <m:d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solidFill>
                                  <a:schemeClr val="accent4"/>
                                </a:solidFill>
                                <a:latin typeface="Cambria Math" panose="02040503050406030204" pitchFamily="18" charset="0"/>
                              </a:rPr>
                              <m:t>𝑏𝑜𝑏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</m:e>
                              <m:sub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e>
                        </m:d>
                      </m:e>
                    </m:d>
                  </m:oMath>
                </a14:m>
                <a:r>
                  <a:rPr lang="en-GB" dirty="0"/>
                  <a:t>?</a:t>
                </a:r>
              </a:p>
            </p:txBody>
          </p:sp>
        </mc:Choice>
        <mc:Fallback xmlns="">
          <p:sp>
            <p:nvSpPr>
              <p:cNvPr id="106" name="TextBox 105">
                <a:extLst>
                  <a:ext uri="{FF2B5EF4-FFF2-40B4-BE49-F238E27FC236}">
                    <a16:creationId xmlns:a16="http://schemas.microsoft.com/office/drawing/2014/main" id="{10641460-14AD-2242-8F58-3A8ED81731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8723" y="5961749"/>
                <a:ext cx="4874540" cy="681982"/>
              </a:xfrm>
              <a:prstGeom prst="rect">
                <a:avLst/>
              </a:prstGeom>
              <a:blipFill>
                <a:blip r:embed="rId4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89785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6" grpId="0" animBg="1"/>
    </p:bld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8774260-97CF-D047-856B-800ADADB59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More Query Terms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BB44D349-110C-4C44-ADDA-A367C7961BF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GB" dirty="0">
                    <a:solidFill>
                      <a:schemeClr val="tx1"/>
                    </a:solidFill>
                  </a:rPr>
                  <a:t>Allowing conjunctive queries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GB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GB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𝑺</m:t>
                        </m:r>
                        <m:r>
                          <a:rPr lang="en-GB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en-GB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𝑻</m:t>
                        </m:r>
                      </m:e>
                    </m:d>
                  </m:oMath>
                </a14:m>
                <a:r>
                  <a:rPr lang="en-GB" dirty="0">
                    <a:solidFill>
                      <a:schemeClr val="tx1"/>
                    </a:solidFill>
                  </a:rPr>
                  <a:t> with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de-DE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𝑺</m:t>
                        </m:r>
                      </m:e>
                    </m:d>
                    <m:r>
                      <a:rPr lang="de-DE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&gt;1</m:t>
                    </m:r>
                  </m:oMath>
                </a14:m>
                <a:endParaRPr lang="en-GB" dirty="0">
                  <a:solidFill>
                    <a:schemeClr val="tx1"/>
                  </a:solidFill>
                </a:endParaRPr>
              </a:p>
              <a:p>
                <a:r>
                  <a:rPr lang="en-GB" dirty="0">
                    <a:solidFill>
                      <a:srgbClr val="C00000"/>
                    </a:solidFill>
                  </a:rPr>
                  <a:t>Changes liftability, complexity, and completeness considerations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𝑆𝑖𝑐𝑘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𝑒𝑣𝑒</m:t>
                            </m:r>
                          </m:e>
                        </m:d>
                        <m:r>
                          <a:rPr lang="de-DE" i="1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𝑇𝑟𝑎𝑣𝑒𝑙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𝑎𝑙𝑖𝑐𝑒</m:t>
                            </m:r>
                          </m:e>
                        </m:d>
                        <m:r>
                          <a:rPr lang="de-DE" i="1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𝑇𝑟𝑒𝑎𝑡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𝑏𝑜𝑏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</m:e>
                              <m:sub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e>
                        </m:d>
                      </m:e>
                    </m:d>
                  </m:oMath>
                </a14:m>
                <a:endParaRPr lang="en-GB" dirty="0">
                  <a:solidFill>
                    <a:srgbClr val="C00000"/>
                  </a:solidFill>
                </a:endParaRPr>
              </a:p>
              <a:p>
                <a:pPr lvl="2"/>
                <a:r>
                  <a:rPr lang="en-GB" dirty="0">
                    <a:solidFill>
                      <a:schemeClr val="tx1"/>
                    </a:solidFill>
                  </a:rPr>
                  <a:t>Effectively </a:t>
                </a:r>
                <a:r>
                  <a:rPr lang="en-GB" dirty="0">
                    <a:solidFill>
                      <a:srgbClr val="C00000"/>
                    </a:solidFill>
                  </a:rPr>
                  <a:t>grounds</a:t>
                </a:r>
                <a:r>
                  <a:rPr lang="en-GB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GB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en-GB" dirty="0">
                    <a:solidFill>
                      <a:schemeClr val="tx1"/>
                    </a:solidFill>
                  </a:rPr>
                  <a:t> if </a:t>
                </a:r>
                <a14:m>
                  <m:oMath xmlns:m="http://schemas.openxmlformats.org/officeDocument/2006/math">
                    <m:r>
                      <a:rPr lang="en-GB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𝒟</m:t>
                    </m:r>
                    <m:d>
                      <m:dPr>
                        <m:ctrlPr>
                          <a:rPr lang="de-DE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𝑋</m:t>
                        </m:r>
                      </m:e>
                    </m:d>
                    <m:r>
                      <a:rPr lang="de-DE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de-DE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𝑎𝑙𝑖𝑐𝑒</m:t>
                        </m:r>
                        <m:r>
                          <a:rPr lang="de-DE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de-DE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𝑒𝑣𝑒</m:t>
                        </m:r>
                        <m:r>
                          <a:rPr lang="de-DE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de-DE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𝑏𝑜𝑏</m:t>
                        </m:r>
                      </m:e>
                    </m:d>
                  </m:oMath>
                </a14:m>
                <a:endParaRPr lang="en-GB" dirty="0">
                  <a:solidFill>
                    <a:schemeClr val="tx1"/>
                  </a:solidFill>
                </a:endParaRPr>
              </a:p>
              <a:p>
                <a:r>
                  <a:rPr lang="en-GB" dirty="0"/>
                  <a:t>So far, query terms did not have an effect on runtime complexity and therefore, liftability and completeness</a:t>
                </a:r>
              </a:p>
              <a:p>
                <a:r>
                  <a:rPr lang="en-GB" dirty="0">
                    <a:solidFill>
                      <a:schemeClr val="tx1"/>
                    </a:solidFill>
                  </a:rPr>
                  <a:t>With conjunctive queries, need to consider combined complexity of model and query</a:t>
                </a:r>
              </a:p>
            </p:txBody>
          </p:sp>
        </mc:Choice>
        <mc:Fallback xmlns="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BB44D349-110C-4C44-ADDA-A367C7961BF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447" t="-176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54227C-9F04-264A-AAD1-F67A3DC2F6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143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51776667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D53D01-BE2D-1D41-8625-040B68E3A2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(Liftable) Conjunctive Query Classes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2A9B586-43B4-B242-AEE6-D38634A4B1A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lnSpcReduction="10000"/>
              </a:bodyPr>
              <a:lstStyle/>
              <a:p>
                <a14:m>
                  <m:oMath xmlns:m="http://schemas.openxmlformats.org/officeDocument/2006/math">
                    <m:r>
                      <a:rPr lang="en-GB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𝒞𝒬</m:t>
                    </m:r>
                  </m:oMath>
                </a14:m>
                <a:r>
                  <a:rPr lang="en-GB" dirty="0"/>
                  <a:t>: Class of all ground conjunctive queries </a:t>
                </a:r>
                <a14:m>
                  <m:oMath xmlns:m="http://schemas.openxmlformats.org/officeDocument/2006/math">
                    <m:r>
                      <a:rPr lang="de-DE" b="1" i="1" smtClean="0">
                        <a:latin typeface="Cambria Math" panose="02040503050406030204" pitchFamily="18" charset="0"/>
                      </a:rPr>
                      <m:t>𝑸</m:t>
                    </m:r>
                  </m:oMath>
                </a14:m>
                <a:r>
                  <a:rPr lang="en-GB" dirty="0"/>
                  <a:t> given a model class with at least one logvar per model</a:t>
                </a:r>
              </a:p>
              <a:p>
                <a:pPr lvl="1"/>
                <a:r>
                  <a:rPr lang="en-GB" dirty="0"/>
                  <a:t>LVE is not complete for all queries in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𝒞𝒬</m:t>
                    </m:r>
                  </m:oMath>
                </a14:m>
                <a:r>
                  <a:rPr lang="en-GB" dirty="0"/>
                  <a:t> given a liftable model, liftable evidence</a:t>
                </a:r>
              </a:p>
              <a:p>
                <a:pPr lvl="2"/>
                <a:r>
                  <a:rPr lang="en-GB" dirty="0"/>
                  <a:t>Proof by counter example (as on previous slide): </a:t>
                </a:r>
              </a:p>
              <a:p>
                <a:pPr lvl="3"/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𝑆𝑖𝑐𝑘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𝑒𝑣𝑒</m:t>
                            </m:r>
                          </m:e>
                        </m:d>
                        <m:r>
                          <a:rPr lang="de-DE" i="1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𝑇𝑟𝑎𝑣𝑒𝑙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𝑎𝑙𝑖𝑐𝑒</m:t>
                            </m:r>
                          </m:e>
                        </m:d>
                        <m:r>
                          <a:rPr lang="de-DE" i="1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𝑇𝑟𝑒𝑎𝑡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𝑏𝑜𝑏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</m:e>
                              <m:sub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e>
                        </m:d>
                      </m:e>
                    </m:d>
                  </m:oMath>
                </a14:m>
                <a:endParaRPr lang="en-GB" dirty="0"/>
              </a:p>
              <a:p>
                <a:pPr lvl="3"/>
                <a:r>
                  <a:rPr lang="en-GB" dirty="0"/>
                  <a:t>Grounds </a:t>
                </a:r>
                <a14:m>
                  <m:oMath xmlns:m="http://schemas.openxmlformats.org/officeDocument/2006/math">
                    <m:r>
                      <a:rPr lang="en-GB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endParaRPr lang="en-GB" dirty="0"/>
              </a:p>
              <a:p>
                <a:pPr lvl="3"/>
                <a:r>
                  <a:rPr lang="en-GB" dirty="0"/>
                  <a:t>LVE no longer polynomial in domain size</a:t>
                </a:r>
              </a:p>
              <a:p>
                <a:pPr lvl="4"/>
                <a:r>
                  <a:rPr lang="en-GB" dirty="0"/>
                  <a:t>On-demand shattering only delays the problem</a:t>
                </a:r>
              </a:p>
              <a:p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𝒞</m:t>
                    </m:r>
                    <m:sSup>
                      <m:sSupPr>
                        <m:ctrlP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𝒬</m:t>
                        </m:r>
                      </m:e>
                      <m:sup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𝑙𝑖𝑓𝑡</m:t>
                        </m:r>
                      </m:sup>
                    </m:sSup>
                  </m:oMath>
                </a14:m>
                <a:r>
                  <a:rPr lang="en-GB" dirty="0"/>
                  <a:t>: Class of query terms </a:t>
                </a:r>
                <a14:m>
                  <m:oMath xmlns:m="http://schemas.openxmlformats.org/officeDocument/2006/math">
                    <m:r>
                      <a:rPr lang="de-DE" b="1" i="1">
                        <a:latin typeface="Cambria Math" panose="02040503050406030204" pitchFamily="18" charset="0"/>
                      </a:rPr>
                      <m:t>𝑸</m:t>
                    </m:r>
                  </m:oMath>
                </a14:m>
                <a:r>
                  <a:rPr lang="en-GB" dirty="0"/>
                  <a:t> containing at most one constant for each logvar in </a:t>
                </a:r>
                <a14:m>
                  <m:oMath xmlns:m="http://schemas.openxmlformats.org/officeDocument/2006/math">
                    <m:r>
                      <a:rPr lang="en-GB" i="1" dirty="0" smtClean="0">
                        <a:latin typeface="Cambria Math" panose="02040503050406030204" pitchFamily="18" charset="0"/>
                      </a:rPr>
                      <m:t>𝑙𝑣</m:t>
                    </m:r>
                    <m:d>
                      <m:dPr>
                        <m:ctrlPr>
                          <a:rPr lang="de-DE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</m:d>
                  </m:oMath>
                </a14:m>
                <a:endParaRPr lang="en-GB" dirty="0"/>
              </a:p>
              <a:p>
                <a:pPr lvl="1"/>
                <a:r>
                  <a:rPr lang="en-GB" dirty="0"/>
                  <a:t>LVE is complete</a:t>
                </a:r>
              </a:p>
              <a:p>
                <a:pPr lvl="2"/>
                <a:r>
                  <a:rPr lang="en-GB" dirty="0"/>
                  <a:t>Argument: Splits do not lead to a set of parfactors whose size depends on the domain size of logvars</a:t>
                </a:r>
              </a:p>
              <a:p>
                <a:pPr lvl="1"/>
                <a:r>
                  <a:rPr lang="en-GB" dirty="0"/>
                  <a:t>Queries out of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𝒞</m:t>
                    </m:r>
                    <m:sSup>
                      <m:sSupPr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𝒬</m:t>
                        </m:r>
                      </m:e>
                      <m:sup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𝑙𝑖𝑓𝑡</m:t>
                        </m:r>
                      </m:sup>
                    </m:sSup>
                  </m:oMath>
                </a14:m>
                <a:r>
                  <a:rPr lang="en-GB" dirty="0"/>
                  <a:t> are liftable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2A9B586-43B4-B242-AEE6-D38634A4B1A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447" t="-2525" r="-804" b="-277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A4CB12-0360-674B-B676-FB0DC8CC0C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144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FD2DA8F-7F7B-A343-B78E-EBDF45E1679A}"/>
              </a:ext>
            </a:extLst>
          </p:cNvPr>
          <p:cNvSpPr/>
          <p:nvPr/>
        </p:nvSpPr>
        <p:spPr>
          <a:xfrm>
            <a:off x="2031023" y="6411955"/>
            <a:ext cx="6119446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050" dirty="0">
                <a:solidFill>
                  <a:schemeClr val="accent3"/>
                </a:solidFill>
              </a:rPr>
              <a:t>Tanya B. Rescued from a Sea of Queries: Exact Inference in Probabilistic Relational Models. PhD Thesis, 2020.</a:t>
            </a:r>
          </a:p>
        </p:txBody>
      </p:sp>
    </p:spTree>
    <p:extLst>
      <p:ext uri="{BB962C8B-B14F-4D97-AF65-F5344CB8AC3E}">
        <p14:creationId xmlns:p14="http://schemas.microsoft.com/office/powerpoint/2010/main" val="1170587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27CF0F-8198-D945-9DA4-2DB029554F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Complexity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5EE95DA-9982-4845-B4C3-071B3538BD7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GB" dirty="0">
                    <a:ea typeface="Cambria Math" panose="02040503050406030204" pitchFamily="18" charset="0"/>
                  </a:rPr>
                  <a:t>Given query terms </a:t>
                </a:r>
                <a14:m>
                  <m:oMath xmlns:m="http://schemas.openxmlformats.org/officeDocument/2006/math">
                    <m:r>
                      <a:rPr lang="de-DE" b="1" i="1">
                        <a:latin typeface="Cambria Math" panose="02040503050406030204" pitchFamily="18" charset="0"/>
                      </a:rPr>
                      <m:t>𝑸</m:t>
                    </m:r>
                  </m:oMath>
                </a14:m>
                <a:r>
                  <a:rPr lang="en-GB" dirty="0">
                    <a:ea typeface="Cambria Math" panose="02040503050406030204" pitchFamily="18" charset="0"/>
                  </a:rPr>
                  <a:t> from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𝒞</m:t>
                    </m:r>
                    <m:sSup>
                      <m:sSupPr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𝒬</m:t>
                        </m:r>
                      </m:e>
                      <m:sup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𝑙𝑖𝑓𝑡</m:t>
                        </m:r>
                      </m:sup>
                    </m:sSup>
                  </m:oMath>
                </a14:m>
                <a:endParaRPr lang="de-DE" dirty="0">
                  <a:ea typeface="Cambria Math" panose="02040503050406030204" pitchFamily="18" charset="0"/>
                </a:endParaRPr>
              </a:p>
              <a:p>
                <a:pPr lvl="1"/>
                <a:r>
                  <a:rPr lang="en-GB" dirty="0"/>
                  <a:t>Class of query terms </a:t>
                </a:r>
                <a14:m>
                  <m:oMath xmlns:m="http://schemas.openxmlformats.org/officeDocument/2006/math">
                    <m:r>
                      <a:rPr lang="de-DE" b="1" i="1">
                        <a:latin typeface="Cambria Math" panose="02040503050406030204" pitchFamily="18" charset="0"/>
                      </a:rPr>
                      <m:t>𝑸</m:t>
                    </m:r>
                  </m:oMath>
                </a14:m>
                <a:r>
                  <a:rPr lang="en-GB" dirty="0"/>
                  <a:t> containing at most one constant for each logvar in </a:t>
                </a:r>
                <a14:m>
                  <m:oMath xmlns:m="http://schemas.openxmlformats.org/officeDocument/2006/math">
                    <m:r>
                      <a:rPr lang="en-GB" i="1" dirty="0">
                        <a:latin typeface="Cambria Math" panose="02040503050406030204" pitchFamily="18" charset="0"/>
                      </a:rPr>
                      <m:t>𝑙𝑣</m:t>
                    </m:r>
                    <m:d>
                      <m:d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</m:d>
                  </m:oMath>
                </a14:m>
                <a:endParaRPr lang="en-GB" dirty="0"/>
              </a:p>
              <a:p>
                <a:r>
                  <a:rPr lang="en-GB" dirty="0"/>
                  <a:t>Assumption is still that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𝑞</m:t>
                    </m:r>
                    <m:r>
                      <a:rPr lang="de-DE" b="0" i="0" smtClean="0">
                        <a:latin typeface="Cambria Math" panose="02040503050406030204" pitchFamily="18" charset="0"/>
                      </a:rPr>
                      <m:t>=|</m:t>
                    </m:r>
                    <m:r>
                      <a:rPr lang="de-DE" b="1" i="1">
                        <a:latin typeface="Cambria Math" panose="02040503050406030204" pitchFamily="18" charset="0"/>
                      </a:rPr>
                      <m:t>𝑸</m:t>
                    </m:r>
                    <m:r>
                      <a:rPr lang="de-DE" b="1" i="1" smtClean="0">
                        <a:latin typeface="Cambria Math" panose="02040503050406030204" pitchFamily="18" charset="0"/>
                      </a:rPr>
                      <m:t>|</m:t>
                    </m:r>
                  </m:oMath>
                </a14:m>
                <a:r>
                  <a:rPr lang="en-GB" dirty="0"/>
                  <a:t> is reasonably small</a:t>
                </a:r>
              </a:p>
              <a:p>
                <a:pPr lvl="1"/>
                <a:r>
                  <a:rPr lang="en-GB" dirty="0"/>
                  <a:t>Especially if comparing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p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sup>
                    </m:sSup>
                  </m:oMath>
                </a14:m>
                <a:r>
                  <a:rPr lang="en-GB" dirty="0"/>
                  <a:t> to</a:t>
                </a:r>
                <a:r>
                  <a:rPr lang="en-GB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p>
                        <m:sSub>
                          <m:sSubPr>
                            <m:ctrlPr>
                              <a:rPr lang="en-GB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GB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𝑔</m:t>
                            </m:r>
                          </m:sub>
                        </m:sSub>
                      </m:sup>
                    </m:sSup>
                    <m:r>
                      <a:rPr lang="en-GB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sSup>
                      <m:sSupPr>
                        <m:ctrlPr>
                          <a:rPr lang="en-GB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sSub>
                          <m:sSubPr>
                            <m:ctrlPr>
                              <a:rPr lang="en-GB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en-GB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#</m:t>
                            </m:r>
                          </m:sub>
                        </m:sSub>
                      </m:e>
                      <m:sup>
                        <m:sSub>
                          <m:sSubPr>
                            <m:ctrlPr>
                              <a:rPr lang="en-GB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en-GB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#</m:t>
                            </m:r>
                          </m:sub>
                        </m:sSub>
                        <m:sSub>
                          <m:sSubPr>
                            <m:ctrlPr>
                              <a:rPr lang="en-GB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GB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#</m:t>
                            </m:r>
                          </m:sub>
                        </m:sSub>
                      </m:sup>
                    </m:sSup>
                  </m:oMath>
                </a14:m>
                <a:endParaRPr lang="en-GB" dirty="0"/>
              </a:p>
              <a:p>
                <a:pPr lvl="1"/>
                <a:r>
                  <a:rPr lang="en-GB" dirty="0" err="1"/>
                  <a:t>S.t.</a:t>
                </a:r>
                <a:r>
                  <a:rPr lang="en-GB" dirty="0"/>
                  <a:t> we can consider it outweighed by</a:t>
                </a:r>
                <a:br>
                  <a:rPr lang="en-GB" dirty="0"/>
                </a:br>
                <a14:m>
                  <m:oMath xmlns:m="http://schemas.openxmlformats.org/officeDocument/2006/math">
                    <m:r>
                      <a:rPr lang="de-DE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𝑂</m:t>
                    </m:r>
                    <m:d>
                      <m:dPr>
                        <m:ctrlPr>
                          <a:rPr lang="de-DE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de-DE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b>
                        </m:sSub>
                        <m:r>
                          <a:rPr lang="en-GB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func>
                          <m:funcPr>
                            <m:ctrlPr>
                              <a:rPr lang="de-DE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sSub>
                              <m:sSubPr>
                                <m:ctrlPr>
                                  <a:rPr lang="de-DE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de-DE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log</m:t>
                                </m:r>
                              </m:e>
                              <m:sub>
                                <m:r>
                                  <a:rPr lang="de-DE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fName>
                          <m:e>
                            <m:d>
                              <m:dPr>
                                <m:ctrlPr>
                                  <a:rPr lang="de-DE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</m:d>
                          </m:e>
                        </m:func>
                        <m:r>
                          <a:rPr lang="en-GB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sSup>
                          <m:sSupPr>
                            <m:ctrlPr>
                              <a:rPr lang="en-GB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p>
                            <m:sSub>
                              <m:sSubPr>
                                <m:ctrlPr>
                                  <a:rPr lang="en-GB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𝑤</m:t>
                                </m:r>
                              </m:e>
                              <m:sub>
                                <m:r>
                                  <a:rPr lang="en-GB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𝑔</m:t>
                                </m:r>
                              </m:sub>
                            </m:sSub>
                          </m:sup>
                        </m:sSup>
                        <m:r>
                          <a:rPr lang="en-GB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sSup>
                          <m:sSupPr>
                            <m:ctrlPr>
                              <a:rPr lang="en-GB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𝑛</m:t>
                            </m:r>
                          </m:e>
                          <m:sup>
                            <m:sSub>
                              <m:sSubPr>
                                <m:ctrlPr>
                                  <a:rPr lang="en-GB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𝑟</m:t>
                                </m:r>
                              </m:e>
                              <m:sub>
                                <m:r>
                                  <a:rPr lang="en-GB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#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en-GB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𝑤</m:t>
                                </m:r>
                              </m:e>
                              <m:sub>
                                <m:r>
                                  <a:rPr lang="en-GB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#</m:t>
                                </m:r>
                              </m:sub>
                            </m:sSub>
                          </m:sup>
                        </m:sSup>
                      </m:e>
                    </m:d>
                  </m:oMath>
                </a14:m>
                <a:r>
                  <a:rPr lang="en-GB" dirty="0"/>
                  <a:t> </a:t>
                </a:r>
              </a:p>
              <a:p>
                <a:pPr lvl="1"/>
                <a:endParaRPr lang="en-GB" dirty="0"/>
              </a:p>
              <a:p>
                <a:r>
                  <a:rPr lang="en-GB" dirty="0"/>
                  <a:t>I.e., LVE complexity given a liftable model, a liftable query, and liftable evidence remains at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>
                          <a:latin typeface="Cambria Math" panose="02040503050406030204" pitchFamily="18" charset="0"/>
                        </a:rPr>
                        <m:t>𝑂</m:t>
                      </m:r>
                      <m:d>
                        <m:d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sub>
                          </m:sSub>
                          <m: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func>
                            <m:func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sSub>
                                <m:sSub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de-DE">
                                      <a:latin typeface="Cambria Math" panose="02040503050406030204" pitchFamily="18" charset="0"/>
                                    </a:rPr>
                                    <m:t>log</m:t>
                                  </m:r>
                                </m:e>
                                <m:sub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fName>
                            <m:e>
                              <m:d>
                                <m:d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</m:d>
                            </m:e>
                          </m:func>
                          <m: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sSup>
                            <m:sSupPr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p>
                              <m:sSub>
                                <m:sSubPr>
                                  <m:ctrlPr>
                                    <a:rPr lang="en-GB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i="1"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lang="en-GB" i="1"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</m:sub>
                              </m:sSub>
                            </m:sup>
                          </m:sSup>
                          <m: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sSup>
                            <m:sSupPr>
                              <m:ctrlPr>
                                <a:rPr lang="en-GB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p>
                              <m:sSub>
                                <m:sSubPr>
                                  <m:ctrlPr>
                                    <a:rPr lang="en-GB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  <m:sub>
                                  <m:r>
                                    <a:rPr lang="en-GB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#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GB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lang="en-GB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#</m:t>
                                  </m:r>
                                </m:sub>
                              </m:sSub>
                            </m:sup>
                          </m:sSup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5EE95DA-9982-4845-B4C3-071B3538BD7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447" t="-1515" r="-112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DE0E66-2AB3-D24A-B8D3-CABA91222D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145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E940458-3E2B-F04B-B36B-48212E739C5C}"/>
              </a:ext>
            </a:extLst>
          </p:cNvPr>
          <p:cNvSpPr/>
          <p:nvPr/>
        </p:nvSpPr>
        <p:spPr>
          <a:xfrm>
            <a:off x="2031023" y="6411955"/>
            <a:ext cx="6119446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050" dirty="0">
                <a:solidFill>
                  <a:schemeClr val="accent3"/>
                </a:solidFill>
              </a:rPr>
              <a:t>Tanya B. Rescued from a Sea of Queries: Exact Inference in Probabilistic Relational Models. PhD Thesis, 2020.</a:t>
            </a:r>
          </a:p>
        </p:txBody>
      </p:sp>
    </p:spTree>
    <p:extLst>
      <p:ext uri="{BB962C8B-B14F-4D97-AF65-F5344CB8AC3E}">
        <p14:creationId xmlns:p14="http://schemas.microsoft.com/office/powerpoint/2010/main" val="2558097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32E90D-68B6-F44C-86A3-BE706C21A7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Are those the only liftable queries?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9DDDD87-DF29-7B43-BF44-36CA42C27A3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endParaRPr lang="en-GB" dirty="0"/>
              </a:p>
              <a:p>
                <a:endParaRPr lang="en-GB" dirty="0"/>
              </a:p>
              <a:p>
                <a:endParaRPr lang="en-GB" dirty="0"/>
              </a:p>
              <a:p>
                <a:endParaRPr lang="en-GB" dirty="0"/>
              </a:p>
              <a:p>
                <a:endParaRPr lang="en-GB" dirty="0"/>
              </a:p>
              <a:p>
                <a:endParaRPr lang="en-GB" dirty="0"/>
              </a:p>
              <a:p>
                <a:r>
                  <a:rPr lang="en-GB" dirty="0"/>
                  <a:t>Consider 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𝑆𝑖𝑐𝑘</m:t>
                          </m:r>
                          <m:d>
                            <m:d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𝑒𝑣𝑒</m:t>
                              </m:r>
                            </m:e>
                          </m:d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𝑆𝑖𝑐𝑘</m:t>
                          </m:r>
                          <m:d>
                            <m:d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𝑎𝑙𝑖𝑐𝑒</m:t>
                              </m:r>
                            </m:e>
                          </m:d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𝑆𝑖𝑐𝑘</m:t>
                          </m:r>
                          <m:d>
                            <m:d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𝑏𝑜𝑏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de-DE" dirty="0"/>
              </a:p>
              <a:p>
                <a:pPr lvl="1"/>
                <a:r>
                  <a:rPr lang="en-GB" dirty="0"/>
                  <a:t>Different constants for the same logvar</a:t>
                </a:r>
              </a:p>
              <a:p>
                <a:pPr lvl="1"/>
                <a:r>
                  <a:rPr lang="en-GB" dirty="0"/>
                  <a:t>But: Same PRV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9DDDD87-DF29-7B43-BF44-36CA42C27A3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44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9016CF-E3BF-0C46-B92D-4B6576035A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146</a:t>
            </a:fld>
            <a:endParaRPr lang="en-GB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8BF362D6-1E86-4B4E-88DC-6CECF430687D}"/>
              </a:ext>
            </a:extLst>
          </p:cNvPr>
          <p:cNvGrpSpPr/>
          <p:nvPr/>
        </p:nvGrpSpPr>
        <p:grpSpPr>
          <a:xfrm>
            <a:off x="4446393" y="1486126"/>
            <a:ext cx="4539915" cy="2208228"/>
            <a:chOff x="4604084" y="2639275"/>
            <a:chExt cx="4539915" cy="220822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9484B745-6EF2-DC4E-A651-7377F852F241}"/>
                    </a:ext>
                  </a:extLst>
                </p:cNvPr>
                <p:cNvSpPr txBox="1"/>
                <p:nvPr/>
              </p:nvSpPr>
              <p:spPr>
                <a:xfrm>
                  <a:off x="6461825" y="3256865"/>
                  <a:ext cx="648000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charset="0"/>
                          </a:rPr>
                          <m:t>𝐸𝑝𝑖𝑑</m:t>
                        </m:r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88" name="TextBox 87">
                  <a:extLst>
                    <a:ext uri="{FF2B5EF4-FFF2-40B4-BE49-F238E27FC236}">
                      <a16:creationId xmlns:a16="http://schemas.microsoft.com/office/drawing/2014/main" id="{CD5E56C0-7AF9-F549-9A2F-FA33D0DCB74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461825" y="3256865"/>
                  <a:ext cx="648000" cy="389513"/>
                </a:xfrm>
                <a:prstGeom prst="ellipse">
                  <a:avLst/>
                </a:prstGeom>
                <a:blipFill>
                  <a:blip r:embed="rId5"/>
                  <a:stretch>
                    <a:fillRect l="-1887" r="-1887" b="-6061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DF493F2F-22CA-7148-923E-718D29A01364}"/>
                    </a:ext>
                  </a:extLst>
                </p:cNvPr>
                <p:cNvSpPr txBox="1"/>
                <p:nvPr/>
              </p:nvSpPr>
              <p:spPr>
                <a:xfrm>
                  <a:off x="5231863" y="2639275"/>
                  <a:ext cx="985062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charset="0"/>
                          </a:rPr>
                          <m:t>𝑁𝑎𝑡</m:t>
                        </m:r>
                        <m:r>
                          <a:rPr lang="de-DE" b="0" i="1" smtClean="0">
                            <a:latin typeface="Cambria Math" charset="0"/>
                          </a:rPr>
                          <m:t>(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  <m:r>
                          <a:rPr lang="de-DE" b="0" i="1" smtClean="0">
                            <a:latin typeface="Cambria Math" charset="0"/>
                          </a:rPr>
                          <m:t>)</m:t>
                        </m:r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89" name="TextBox 88">
                  <a:extLst>
                    <a:ext uri="{FF2B5EF4-FFF2-40B4-BE49-F238E27FC236}">
                      <a16:creationId xmlns:a16="http://schemas.microsoft.com/office/drawing/2014/main" id="{486CF4D2-E532-4241-9F66-876785C32F2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31863" y="2639275"/>
                  <a:ext cx="985062" cy="389513"/>
                </a:xfrm>
                <a:prstGeom prst="ellipse">
                  <a:avLst/>
                </a:prstGeom>
                <a:blipFill>
                  <a:blip r:embed="rId6"/>
                  <a:stretch>
                    <a:fillRect b="-6250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DDBC842C-1236-3D4B-98D5-67D61EA452FD}"/>
                    </a:ext>
                  </a:extLst>
                </p:cNvPr>
                <p:cNvSpPr txBox="1"/>
                <p:nvPr/>
              </p:nvSpPr>
              <p:spPr>
                <a:xfrm>
                  <a:off x="7371224" y="2642307"/>
                  <a:ext cx="1144125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charset="0"/>
                          </a:rPr>
                          <m:t>𝑀𝑎𝑛</m:t>
                        </m:r>
                        <m:r>
                          <a:rPr lang="de-DE" b="0" i="1" smtClean="0">
                            <a:latin typeface="Cambria Math" charset="0"/>
                          </a:rPr>
                          <m:t>(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𝑊</m:t>
                        </m:r>
                        <m:r>
                          <a:rPr lang="de-DE" b="0" i="1" smtClean="0">
                            <a:latin typeface="Cambria Math" charset="0"/>
                          </a:rPr>
                          <m:t>)</m:t>
                        </m:r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90" name="TextBox 89">
                  <a:extLst>
                    <a:ext uri="{FF2B5EF4-FFF2-40B4-BE49-F238E27FC236}">
                      <a16:creationId xmlns:a16="http://schemas.microsoft.com/office/drawing/2014/main" id="{BE95CBF2-3AA7-994F-A49E-FA974F73C35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71224" y="2642307"/>
                  <a:ext cx="1144125" cy="389513"/>
                </a:xfrm>
                <a:prstGeom prst="ellipse">
                  <a:avLst/>
                </a:prstGeom>
                <a:blipFill>
                  <a:blip r:embed="rId7"/>
                  <a:stretch>
                    <a:fillRect b="-6061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D5B81714-4C2C-E144-BB11-A5F328E963C6}"/>
                    </a:ext>
                  </a:extLst>
                </p:cNvPr>
                <p:cNvSpPr txBox="1"/>
                <p:nvPr/>
              </p:nvSpPr>
              <p:spPr>
                <a:xfrm>
                  <a:off x="4604084" y="3858871"/>
                  <a:ext cx="1383249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charset="0"/>
                          </a:rPr>
                          <m:t>𝑇𝑟𝑎𝑣𝑒𝑙</m:t>
                        </m:r>
                        <m:r>
                          <a:rPr lang="de-DE" b="0" i="1" smtClean="0">
                            <a:latin typeface="Cambria Math" charset="0"/>
                          </a:rPr>
                          <m:t>(</m:t>
                        </m:r>
                        <m:r>
                          <a:rPr lang="de-DE" b="0" i="1" smtClean="0">
                            <a:latin typeface="Cambria Math" charset="0"/>
                          </a:rPr>
                          <m:t>𝑋</m:t>
                        </m:r>
                        <m:r>
                          <a:rPr lang="de-DE" b="0" i="1" smtClean="0">
                            <a:latin typeface="Cambria Math" charset="0"/>
                          </a:rPr>
                          <m:t>)</m:t>
                        </m:r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91" name="TextBox 90">
                  <a:extLst>
                    <a:ext uri="{FF2B5EF4-FFF2-40B4-BE49-F238E27FC236}">
                      <a16:creationId xmlns:a16="http://schemas.microsoft.com/office/drawing/2014/main" id="{DF18414A-EA7C-364D-867E-3371166FC26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04084" y="3858871"/>
                  <a:ext cx="1383249" cy="389513"/>
                </a:xfrm>
                <a:prstGeom prst="ellipse">
                  <a:avLst/>
                </a:prstGeom>
                <a:blipFill>
                  <a:blip r:embed="rId8"/>
                  <a:stretch>
                    <a:fillRect b="-3030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AEED9E8C-6B00-CB45-996C-FFDCF7FF7A19}"/>
                    </a:ext>
                  </a:extLst>
                </p:cNvPr>
                <p:cNvSpPr txBox="1"/>
                <p:nvPr/>
              </p:nvSpPr>
              <p:spPr>
                <a:xfrm>
                  <a:off x="6254283" y="4457990"/>
                  <a:ext cx="1120628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𝑆𝑖𝑐𝑘</m:t>
                        </m:r>
                        <m:r>
                          <a:rPr lang="de-DE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(</m:t>
                        </m:r>
                        <m:r>
                          <a:rPr lang="de-DE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𝑋</m:t>
                        </m:r>
                        <m:r>
                          <a:rPr lang="de-DE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)</m:t>
                        </m:r>
                      </m:oMath>
                    </m:oMathPara>
                  </a14:m>
                  <a:endParaRPr lang="en-GB" dirty="0">
                    <a:solidFill>
                      <a:srgbClr val="C00000"/>
                    </a:solidFill>
                  </a:endParaRPr>
                </a:p>
              </p:txBody>
            </p:sp>
          </mc:Choice>
          <mc:Fallback xmlns="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AEED9E8C-6B00-CB45-996C-FFDCF7FF7A1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254283" y="4457990"/>
                  <a:ext cx="1120628" cy="389513"/>
                </a:xfrm>
                <a:prstGeom prst="ellipse">
                  <a:avLst/>
                </a:prstGeom>
                <a:blipFill>
                  <a:blip r:embed="rId9"/>
                  <a:stretch>
                    <a:fillRect b="-6061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99650BB9-3C6F-0C45-99CC-81F9C25F55EF}"/>
                    </a:ext>
                  </a:extLst>
                </p:cNvPr>
                <p:cNvSpPr txBox="1"/>
                <p:nvPr/>
              </p:nvSpPr>
              <p:spPr>
                <a:xfrm>
                  <a:off x="7511218" y="3850296"/>
                  <a:ext cx="1632781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charset="0"/>
                          </a:rPr>
                          <m:t>𝑇𝑟𝑒𝑎𝑡</m:t>
                        </m:r>
                        <m:r>
                          <a:rPr lang="de-DE" b="0" i="1" smtClean="0">
                            <a:latin typeface="Cambria Math" charset="0"/>
                          </a:rPr>
                          <m:t>(</m:t>
                        </m:r>
                        <m:r>
                          <a:rPr lang="de-DE" b="0" i="1" smtClean="0">
                            <a:latin typeface="Cambria Math" charset="0"/>
                          </a:rPr>
                          <m:t>𝑋</m:t>
                        </m:r>
                        <m:r>
                          <a:rPr lang="de-DE" b="0" i="1" smtClean="0">
                            <a:latin typeface="Cambria Math" charset="0"/>
                          </a:rPr>
                          <m:t>,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  <m:r>
                          <a:rPr lang="de-DE" b="0" i="1" smtClean="0">
                            <a:latin typeface="Cambria Math" charset="0"/>
                          </a:rPr>
                          <m:t>)</m:t>
                        </m:r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93" name="TextBox 92">
                  <a:extLst>
                    <a:ext uri="{FF2B5EF4-FFF2-40B4-BE49-F238E27FC236}">
                      <a16:creationId xmlns:a16="http://schemas.microsoft.com/office/drawing/2014/main" id="{4D68592A-0BAE-2243-91E4-51F46D96A89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511218" y="3850296"/>
                  <a:ext cx="1632781" cy="389513"/>
                </a:xfrm>
                <a:prstGeom prst="ellipse">
                  <a:avLst/>
                </a:prstGeom>
                <a:blipFill>
                  <a:blip r:embed="rId10"/>
                  <a:stretch>
                    <a:fillRect b="-6061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0EFD6D6E-81DD-4B49-ACB9-4532A177C7D4}"/>
                </a:ext>
              </a:extLst>
            </p:cNvPr>
            <p:cNvCxnSpPr>
              <a:stCxn id="7" idx="6"/>
              <a:endCxn id="33" idx="1"/>
            </p:cNvCxnSpPr>
            <p:nvPr/>
          </p:nvCxnSpPr>
          <p:spPr>
            <a:xfrm>
              <a:off x="6216925" y="2834032"/>
              <a:ext cx="499132" cy="110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CA3A65BE-7940-2844-AD21-0B9329879940}"/>
                </a:ext>
              </a:extLst>
            </p:cNvPr>
            <p:cNvCxnSpPr>
              <a:cxnSpLocks/>
              <a:stCxn id="8" idx="2"/>
              <a:endCxn id="33" idx="3"/>
            </p:cNvCxnSpPr>
            <p:nvPr/>
          </p:nvCxnSpPr>
          <p:spPr>
            <a:xfrm flipH="1" flipV="1">
              <a:off x="6860057" y="2835140"/>
              <a:ext cx="511167" cy="192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37681885-69C0-0543-84E5-D8310DA15293}"/>
                </a:ext>
              </a:extLst>
            </p:cNvPr>
            <p:cNvCxnSpPr>
              <a:cxnSpLocks/>
              <a:stCxn id="9" idx="6"/>
              <a:endCxn id="29" idx="1"/>
            </p:cNvCxnSpPr>
            <p:nvPr/>
          </p:nvCxnSpPr>
          <p:spPr>
            <a:xfrm>
              <a:off x="5987333" y="4053628"/>
              <a:ext cx="439403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C1B99490-F8CA-E246-9082-D9B90771123C}"/>
                </a:ext>
              </a:extLst>
            </p:cNvPr>
            <p:cNvCxnSpPr>
              <a:cxnSpLocks/>
              <a:stCxn id="29" idx="0"/>
              <a:endCxn id="6" idx="4"/>
            </p:cNvCxnSpPr>
            <p:nvPr/>
          </p:nvCxnSpPr>
          <p:spPr>
            <a:xfrm flipV="1">
              <a:off x="6498736" y="3646378"/>
              <a:ext cx="287089" cy="33525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3535B2A7-CE97-154F-8112-ECB0F9116550}"/>
                </a:ext>
              </a:extLst>
            </p:cNvPr>
            <p:cNvCxnSpPr>
              <a:cxnSpLocks/>
              <a:stCxn id="6" idx="4"/>
              <a:endCxn id="25" idx="0"/>
            </p:cNvCxnSpPr>
            <p:nvPr/>
          </p:nvCxnSpPr>
          <p:spPr>
            <a:xfrm>
              <a:off x="6785825" y="3646378"/>
              <a:ext cx="308081" cy="32939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2186A502-EE57-8A48-AF45-6C9A6BD516FF}"/>
                </a:ext>
              </a:extLst>
            </p:cNvPr>
            <p:cNvCxnSpPr>
              <a:cxnSpLocks/>
              <a:stCxn id="11" idx="2"/>
              <a:endCxn id="25" idx="3"/>
            </p:cNvCxnSpPr>
            <p:nvPr/>
          </p:nvCxnSpPr>
          <p:spPr>
            <a:xfrm flipH="1">
              <a:off x="7165906" y="4045053"/>
              <a:ext cx="345312" cy="272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9A04BD4B-33B1-0C42-9CE5-3D9FD540AFC1}"/>
                </a:ext>
              </a:extLst>
            </p:cNvPr>
            <p:cNvCxnSpPr>
              <a:cxnSpLocks/>
              <a:stCxn id="29" idx="2"/>
              <a:endCxn id="10" idx="0"/>
            </p:cNvCxnSpPr>
            <p:nvPr/>
          </p:nvCxnSpPr>
          <p:spPr>
            <a:xfrm>
              <a:off x="6498736" y="4125628"/>
              <a:ext cx="315861" cy="33236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01485AEB-418A-D542-96AA-E31BBF96142D}"/>
                </a:ext>
              </a:extLst>
            </p:cNvPr>
            <p:cNvCxnSpPr>
              <a:cxnSpLocks/>
              <a:stCxn id="25" idx="2"/>
              <a:endCxn id="10" idx="0"/>
            </p:cNvCxnSpPr>
            <p:nvPr/>
          </p:nvCxnSpPr>
          <p:spPr>
            <a:xfrm flipH="1">
              <a:off x="6814597" y="4119775"/>
              <a:ext cx="279309" cy="33821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27885BAB-863E-B24C-A069-A38E11A4A917}"/>
                </a:ext>
              </a:extLst>
            </p:cNvPr>
            <p:cNvCxnSpPr>
              <a:cxnSpLocks/>
              <a:stCxn id="6" idx="0"/>
              <a:endCxn id="33" idx="2"/>
            </p:cNvCxnSpPr>
            <p:nvPr/>
          </p:nvCxnSpPr>
          <p:spPr>
            <a:xfrm flipV="1">
              <a:off x="6785825" y="2907140"/>
              <a:ext cx="2232" cy="34972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93566035-AD2F-A84D-9BEA-40FD5C750BF9}"/>
                </a:ext>
              </a:extLst>
            </p:cNvPr>
            <p:cNvGrpSpPr/>
            <p:nvPr/>
          </p:nvGrpSpPr>
          <p:grpSpPr>
            <a:xfrm>
              <a:off x="6669977" y="2717060"/>
              <a:ext cx="521894" cy="393368"/>
              <a:chOff x="6669977" y="2717060"/>
              <a:chExt cx="521894" cy="393368"/>
            </a:xfrm>
          </p:grpSpPr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6CFCCB76-B8CB-944C-A977-5F1F67244123}"/>
                  </a:ext>
                </a:extLst>
              </p:cNvPr>
              <p:cNvSpPr/>
              <p:nvPr/>
            </p:nvSpPr>
            <p:spPr>
              <a:xfrm>
                <a:off x="6669977" y="2717060"/>
                <a:ext cx="144000" cy="144000"/>
              </a:xfrm>
              <a:prstGeom prst="rect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F312D479-42B7-0C4B-8A25-742173FC2E35}"/>
                  </a:ext>
                </a:extLst>
              </p:cNvPr>
              <p:cNvSpPr/>
              <p:nvPr/>
            </p:nvSpPr>
            <p:spPr>
              <a:xfrm>
                <a:off x="6716057" y="2763140"/>
                <a:ext cx="144000" cy="144000"/>
              </a:xfrm>
              <a:prstGeom prst="rect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C084F02C-A38B-DC46-A7EC-A6D389AB63AC}"/>
                  </a:ext>
                </a:extLst>
              </p:cNvPr>
              <p:cNvSpPr/>
              <p:nvPr/>
            </p:nvSpPr>
            <p:spPr>
              <a:xfrm>
                <a:off x="6762137" y="2809220"/>
                <a:ext cx="144000" cy="144000"/>
              </a:xfrm>
              <a:prstGeom prst="rect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5" name="TextBox 34">
                    <a:extLst>
                      <a:ext uri="{FF2B5EF4-FFF2-40B4-BE49-F238E27FC236}">
                        <a16:creationId xmlns:a16="http://schemas.microsoft.com/office/drawing/2014/main" id="{D9CCB79A-FDA9-E849-A7F1-24D956AC8599}"/>
                      </a:ext>
                    </a:extLst>
                  </p:cNvPr>
                  <p:cNvSpPr txBox="1"/>
                  <p:nvPr/>
                </p:nvSpPr>
                <p:spPr>
                  <a:xfrm>
                    <a:off x="6903780" y="2833429"/>
                    <a:ext cx="288091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b="0" i="1" smtClean="0"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de-DE" b="0" i="1" smtClean="0">
                                  <a:latin typeface="Cambria Math" charset="0"/>
                                </a:rPr>
                                <m:t>1</m:t>
                              </m:r>
                            </m:sub>
                          </m:sSub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117" name="TextBox 116">
                    <a:extLst>
                      <a:ext uri="{FF2B5EF4-FFF2-40B4-BE49-F238E27FC236}">
                        <a16:creationId xmlns:a16="http://schemas.microsoft.com/office/drawing/2014/main" id="{87C483FC-A4B0-BE4D-A4A9-F88C64F088F9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903780" y="2833429"/>
                    <a:ext cx="288091" cy="276999"/>
                  </a:xfrm>
                  <a:prstGeom prst="rect">
                    <a:avLst/>
                  </a:prstGeom>
                  <a:blipFill>
                    <a:blip r:embed="rId11"/>
                    <a:stretch>
                      <a:fillRect l="-16667" r="-4167" b="-26087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A20905A4-5F5F-BD44-8B54-9D1DB74912BB}"/>
                </a:ext>
              </a:extLst>
            </p:cNvPr>
            <p:cNvGrpSpPr/>
            <p:nvPr/>
          </p:nvGrpSpPr>
          <p:grpSpPr>
            <a:xfrm>
              <a:off x="6191042" y="3935548"/>
              <a:ext cx="425774" cy="392260"/>
              <a:chOff x="6191042" y="3935548"/>
              <a:chExt cx="425774" cy="392260"/>
            </a:xfrm>
          </p:grpSpPr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49255172-8673-E748-B7E2-E59848341542}"/>
                  </a:ext>
                </a:extLst>
              </p:cNvPr>
              <p:cNvSpPr/>
              <p:nvPr/>
            </p:nvSpPr>
            <p:spPr>
              <a:xfrm>
                <a:off x="6380656" y="3935548"/>
                <a:ext cx="144000" cy="144000"/>
              </a:xfrm>
              <a:prstGeom prst="rect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AC4729AA-58D7-CC41-ACF5-EDD20D71085F}"/>
                  </a:ext>
                </a:extLst>
              </p:cNvPr>
              <p:cNvSpPr/>
              <p:nvPr/>
            </p:nvSpPr>
            <p:spPr>
              <a:xfrm>
                <a:off x="6426736" y="3981628"/>
                <a:ext cx="144000" cy="144000"/>
              </a:xfrm>
              <a:prstGeom prst="rect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DD886A24-0692-6F48-AF3B-9CDEF9D8CDD3}"/>
                  </a:ext>
                </a:extLst>
              </p:cNvPr>
              <p:cNvSpPr/>
              <p:nvPr/>
            </p:nvSpPr>
            <p:spPr>
              <a:xfrm>
                <a:off x="6472816" y="4027708"/>
                <a:ext cx="144000" cy="144000"/>
              </a:xfrm>
              <a:prstGeom prst="rect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1" name="TextBox 30">
                    <a:extLst>
                      <a:ext uri="{FF2B5EF4-FFF2-40B4-BE49-F238E27FC236}">
                        <a16:creationId xmlns:a16="http://schemas.microsoft.com/office/drawing/2014/main" id="{35913518-4D7F-7541-9493-260447B57A8A}"/>
                      </a:ext>
                    </a:extLst>
                  </p:cNvPr>
                  <p:cNvSpPr txBox="1"/>
                  <p:nvPr/>
                </p:nvSpPr>
                <p:spPr>
                  <a:xfrm>
                    <a:off x="6191042" y="4050809"/>
                    <a:ext cx="293414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b="0" i="1" smtClean="0"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de-DE" b="0" i="1" smtClean="0">
                                  <a:latin typeface="Cambria Math" charset="0"/>
                                </a:rPr>
                                <m:t>2</m:t>
                              </m:r>
                            </m:sub>
                          </m:sSub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113" name="TextBox 112">
                    <a:extLst>
                      <a:ext uri="{FF2B5EF4-FFF2-40B4-BE49-F238E27FC236}">
                        <a16:creationId xmlns:a16="http://schemas.microsoft.com/office/drawing/2014/main" id="{2658B5E1-197B-0F45-B694-E6E961CBBEA0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191042" y="4050809"/>
                    <a:ext cx="293414" cy="276999"/>
                  </a:xfrm>
                  <a:prstGeom prst="rect">
                    <a:avLst/>
                  </a:prstGeom>
                  <a:blipFill>
                    <a:blip r:embed="rId12"/>
                    <a:stretch>
                      <a:fillRect l="-16667" r="-4167" b="-21739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27D272CD-E875-2A41-B4FD-FAEB0DCE6E06}"/>
                </a:ext>
              </a:extLst>
            </p:cNvPr>
            <p:cNvGrpSpPr/>
            <p:nvPr/>
          </p:nvGrpSpPr>
          <p:grpSpPr>
            <a:xfrm>
              <a:off x="6975826" y="3929695"/>
              <a:ext cx="516037" cy="397857"/>
              <a:chOff x="6975826" y="3929695"/>
              <a:chExt cx="516037" cy="397857"/>
            </a:xfrm>
          </p:grpSpPr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1010E8DD-599F-7E45-A658-0E8F4DB32C09}"/>
                  </a:ext>
                </a:extLst>
              </p:cNvPr>
              <p:cNvSpPr/>
              <p:nvPr/>
            </p:nvSpPr>
            <p:spPr>
              <a:xfrm>
                <a:off x="6975826" y="3929695"/>
                <a:ext cx="144000" cy="144000"/>
              </a:xfrm>
              <a:prstGeom prst="rect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16FCC4A1-AE06-DD48-AF41-C97DCCFD515B}"/>
                  </a:ext>
                </a:extLst>
              </p:cNvPr>
              <p:cNvSpPr/>
              <p:nvPr/>
            </p:nvSpPr>
            <p:spPr>
              <a:xfrm>
                <a:off x="7021906" y="3975775"/>
                <a:ext cx="144000" cy="144000"/>
              </a:xfrm>
              <a:prstGeom prst="rect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F41F6FFD-13EF-8742-BC6F-7494F241B318}"/>
                  </a:ext>
                </a:extLst>
              </p:cNvPr>
              <p:cNvSpPr/>
              <p:nvPr/>
            </p:nvSpPr>
            <p:spPr>
              <a:xfrm>
                <a:off x="7067986" y="4021855"/>
                <a:ext cx="144000" cy="144000"/>
              </a:xfrm>
              <a:prstGeom prst="rect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7" name="TextBox 26">
                    <a:extLst>
                      <a:ext uri="{FF2B5EF4-FFF2-40B4-BE49-F238E27FC236}">
                        <a16:creationId xmlns:a16="http://schemas.microsoft.com/office/drawing/2014/main" id="{00E5DB7C-02A0-6A44-B9DC-0F9AA65A3D54}"/>
                      </a:ext>
                    </a:extLst>
                  </p:cNvPr>
                  <p:cNvSpPr txBox="1"/>
                  <p:nvPr/>
                </p:nvSpPr>
                <p:spPr>
                  <a:xfrm>
                    <a:off x="7198449" y="4050553"/>
                    <a:ext cx="293414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b="0" i="1" smtClean="0"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de-DE" b="0" i="1" smtClean="0">
                                  <a:latin typeface="Cambria Math" charset="0"/>
                                </a:rPr>
                                <m:t>3</m:t>
                              </m:r>
                            </m:sub>
                          </m:sSub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109" name="TextBox 108">
                    <a:extLst>
                      <a:ext uri="{FF2B5EF4-FFF2-40B4-BE49-F238E27FC236}">
                        <a16:creationId xmlns:a16="http://schemas.microsoft.com/office/drawing/2014/main" id="{E12EAFFE-9B9E-CF41-8A91-D03481E4C32D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198449" y="4050553"/>
                    <a:ext cx="293414" cy="276999"/>
                  </a:xfrm>
                  <a:prstGeom prst="rect">
                    <a:avLst/>
                  </a:prstGeom>
                  <a:blipFill>
                    <a:blip r:embed="rId13"/>
                    <a:stretch>
                      <a:fillRect l="-16667" r="-4167" b="-21739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sp>
        <p:nvSpPr>
          <p:cNvPr id="36" name="Rectangle 35">
            <a:extLst>
              <a:ext uri="{FF2B5EF4-FFF2-40B4-BE49-F238E27FC236}">
                <a16:creationId xmlns:a16="http://schemas.microsoft.com/office/drawing/2014/main" id="{A583BA15-E5B9-F744-A9AF-3BFB6F8E6BF3}"/>
              </a:ext>
            </a:extLst>
          </p:cNvPr>
          <p:cNvSpPr/>
          <p:nvPr/>
        </p:nvSpPr>
        <p:spPr>
          <a:xfrm>
            <a:off x="2031023" y="6306451"/>
            <a:ext cx="6119446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050" dirty="0">
                <a:solidFill>
                  <a:schemeClr val="accent3"/>
                </a:solidFill>
              </a:rPr>
              <a:t>Tanya Braun and Ralf </a:t>
            </a:r>
            <a:r>
              <a:rPr lang="en-GB" sz="1050" dirty="0" err="1">
                <a:solidFill>
                  <a:schemeClr val="accent3"/>
                </a:solidFill>
              </a:rPr>
              <a:t>Möller</a:t>
            </a:r>
            <a:r>
              <a:rPr lang="en-GB" sz="1050" dirty="0">
                <a:solidFill>
                  <a:schemeClr val="accent3"/>
                </a:solidFill>
              </a:rPr>
              <a:t>: Parameterised Queries and Lifted Query Answering. In: </a:t>
            </a:r>
            <a:r>
              <a:rPr lang="en-GB" sz="1050" i="1" dirty="0">
                <a:solidFill>
                  <a:schemeClr val="accent3"/>
                </a:solidFill>
              </a:rPr>
              <a:t>IJCAI-18 Proceedings of the 27th International Joint Conference on Artificial Intelligence</a:t>
            </a:r>
            <a:r>
              <a:rPr lang="en-GB" sz="1050" dirty="0">
                <a:solidFill>
                  <a:schemeClr val="accent3"/>
                </a:solidFill>
              </a:rPr>
              <a:t>, 2018.</a:t>
            </a:r>
          </a:p>
        </p:txBody>
      </p:sp>
    </p:spTree>
    <p:extLst>
      <p:ext uri="{BB962C8B-B14F-4D97-AF65-F5344CB8AC3E}">
        <p14:creationId xmlns:p14="http://schemas.microsoft.com/office/powerpoint/2010/main" val="2829724177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CA6C3C-24AD-DC42-9D9E-6451895283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Indistinguishable Query Terms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A4EC88-A97E-C84D-822D-11FB406AE3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Indistinguishable instances</a:t>
            </a:r>
            <a:br>
              <a:rPr lang="en-GB" dirty="0"/>
            </a:br>
            <a:r>
              <a:rPr lang="en-GB" dirty="0"/>
              <a:t>in query: </a:t>
            </a:r>
            <a:endParaRPr lang="de-DE" i="1" dirty="0">
              <a:latin typeface="Cambria Math" panose="02040503050406030204" pitchFamily="18" charset="0"/>
            </a:endParaRPr>
          </a:p>
          <a:p>
            <a:pPr lvl="2"/>
            <a:endParaRPr lang="en-GB" dirty="0"/>
          </a:p>
          <a:p>
            <a:r>
              <a:rPr lang="en-GB" dirty="0"/>
              <a:t>Standard LVE:</a:t>
            </a:r>
          </a:p>
          <a:p>
            <a:pPr lvl="1"/>
            <a:r>
              <a:rPr lang="en-GB" dirty="0"/>
              <a:t>Shattering</a:t>
            </a:r>
          </a:p>
          <a:p>
            <a:pPr lvl="2"/>
            <a:r>
              <a:rPr lang="en-GB" dirty="0"/>
              <a:t>Leads to groundings</a:t>
            </a:r>
            <a:br>
              <a:rPr lang="en-GB" dirty="0"/>
            </a:br>
            <a:r>
              <a:rPr lang="en-GB" dirty="0" err="1"/>
              <a:t>w.r.t</a:t>
            </a:r>
            <a:r>
              <a:rPr lang="en-GB" dirty="0"/>
              <a:t>. constants in query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7DFB69-DA98-944D-8A13-71CF618FF9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7C4649-800D-CB47-881A-AA04BFFFB18C}" type="slidenum">
              <a:rPr lang="en-US" smtClean="0"/>
              <a:t>147</a:t>
            </a:fld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298FF07F-469D-E543-9BBA-12E44BD2BD61}"/>
              </a:ext>
            </a:extLst>
          </p:cNvPr>
          <p:cNvGrpSpPr/>
          <p:nvPr/>
        </p:nvGrpSpPr>
        <p:grpSpPr>
          <a:xfrm>
            <a:off x="4446393" y="1486126"/>
            <a:ext cx="4539915" cy="2208228"/>
            <a:chOff x="4604084" y="2639275"/>
            <a:chExt cx="4539915" cy="220822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EABBA1EB-662F-6643-8D6E-E4A9CB43899B}"/>
                    </a:ext>
                  </a:extLst>
                </p:cNvPr>
                <p:cNvSpPr txBox="1"/>
                <p:nvPr/>
              </p:nvSpPr>
              <p:spPr>
                <a:xfrm>
                  <a:off x="6461825" y="3256865"/>
                  <a:ext cx="648000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charset="0"/>
                          </a:rPr>
                          <m:t>𝐸𝑝𝑖𝑑</m:t>
                        </m:r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88" name="TextBox 87">
                  <a:extLst>
                    <a:ext uri="{FF2B5EF4-FFF2-40B4-BE49-F238E27FC236}">
                      <a16:creationId xmlns:a16="http://schemas.microsoft.com/office/drawing/2014/main" id="{CD5E56C0-7AF9-F549-9A2F-FA33D0DCB74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461825" y="3256865"/>
                  <a:ext cx="648000" cy="389513"/>
                </a:xfrm>
                <a:prstGeom prst="ellipse">
                  <a:avLst/>
                </a:prstGeom>
                <a:blipFill>
                  <a:blip r:embed="rId5"/>
                  <a:stretch>
                    <a:fillRect l="-1887" r="-1887" b="-6061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1C7AB815-617B-9F48-AE4C-C5213727BC31}"/>
                    </a:ext>
                  </a:extLst>
                </p:cNvPr>
                <p:cNvSpPr txBox="1"/>
                <p:nvPr/>
              </p:nvSpPr>
              <p:spPr>
                <a:xfrm>
                  <a:off x="5231863" y="2639275"/>
                  <a:ext cx="985062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charset="0"/>
                          </a:rPr>
                          <m:t>𝑁𝑎𝑡</m:t>
                        </m:r>
                        <m:r>
                          <a:rPr lang="de-DE" b="0" i="1" smtClean="0">
                            <a:latin typeface="Cambria Math" charset="0"/>
                          </a:rPr>
                          <m:t>(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  <m:r>
                          <a:rPr lang="de-DE" b="0" i="1" smtClean="0">
                            <a:latin typeface="Cambria Math" charset="0"/>
                          </a:rPr>
                          <m:t>)</m:t>
                        </m:r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89" name="TextBox 88">
                  <a:extLst>
                    <a:ext uri="{FF2B5EF4-FFF2-40B4-BE49-F238E27FC236}">
                      <a16:creationId xmlns:a16="http://schemas.microsoft.com/office/drawing/2014/main" id="{486CF4D2-E532-4241-9F66-876785C32F2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31863" y="2639275"/>
                  <a:ext cx="985062" cy="389513"/>
                </a:xfrm>
                <a:prstGeom prst="ellipse">
                  <a:avLst/>
                </a:prstGeom>
                <a:blipFill>
                  <a:blip r:embed="rId6"/>
                  <a:stretch>
                    <a:fillRect b="-6250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650350BC-8421-234E-98A1-CF27AD53E02E}"/>
                    </a:ext>
                  </a:extLst>
                </p:cNvPr>
                <p:cNvSpPr txBox="1"/>
                <p:nvPr/>
              </p:nvSpPr>
              <p:spPr>
                <a:xfrm>
                  <a:off x="7371224" y="2642307"/>
                  <a:ext cx="1144125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charset="0"/>
                          </a:rPr>
                          <m:t>𝑀𝑎𝑛</m:t>
                        </m:r>
                        <m:r>
                          <a:rPr lang="de-DE" b="0" i="1" smtClean="0">
                            <a:latin typeface="Cambria Math" charset="0"/>
                          </a:rPr>
                          <m:t>(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𝑊</m:t>
                        </m:r>
                        <m:r>
                          <a:rPr lang="de-DE" b="0" i="1" smtClean="0">
                            <a:latin typeface="Cambria Math" charset="0"/>
                          </a:rPr>
                          <m:t>)</m:t>
                        </m:r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90" name="TextBox 89">
                  <a:extLst>
                    <a:ext uri="{FF2B5EF4-FFF2-40B4-BE49-F238E27FC236}">
                      <a16:creationId xmlns:a16="http://schemas.microsoft.com/office/drawing/2014/main" id="{BE95CBF2-3AA7-994F-A49E-FA974F73C35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71224" y="2642307"/>
                  <a:ext cx="1144125" cy="389513"/>
                </a:xfrm>
                <a:prstGeom prst="ellipse">
                  <a:avLst/>
                </a:prstGeom>
                <a:blipFill>
                  <a:blip r:embed="rId7"/>
                  <a:stretch>
                    <a:fillRect b="-6061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DD311C2C-86A4-CF4D-8967-F895F0B5A989}"/>
                    </a:ext>
                  </a:extLst>
                </p:cNvPr>
                <p:cNvSpPr txBox="1"/>
                <p:nvPr/>
              </p:nvSpPr>
              <p:spPr>
                <a:xfrm>
                  <a:off x="4604084" y="3858871"/>
                  <a:ext cx="1383249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charset="0"/>
                          </a:rPr>
                          <m:t>𝑇𝑟𝑎𝑣𝑒𝑙</m:t>
                        </m:r>
                        <m:r>
                          <a:rPr lang="de-DE" b="0" i="1" smtClean="0">
                            <a:latin typeface="Cambria Math" charset="0"/>
                          </a:rPr>
                          <m:t>(</m:t>
                        </m:r>
                        <m:r>
                          <a:rPr lang="de-DE" b="0" i="1" smtClean="0">
                            <a:latin typeface="Cambria Math" charset="0"/>
                          </a:rPr>
                          <m:t>𝑋</m:t>
                        </m:r>
                        <m:r>
                          <a:rPr lang="de-DE" b="0" i="1" smtClean="0">
                            <a:latin typeface="Cambria Math" charset="0"/>
                          </a:rPr>
                          <m:t>)</m:t>
                        </m:r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91" name="TextBox 90">
                  <a:extLst>
                    <a:ext uri="{FF2B5EF4-FFF2-40B4-BE49-F238E27FC236}">
                      <a16:creationId xmlns:a16="http://schemas.microsoft.com/office/drawing/2014/main" id="{DF18414A-EA7C-364D-867E-3371166FC26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04084" y="3858871"/>
                  <a:ext cx="1383249" cy="389513"/>
                </a:xfrm>
                <a:prstGeom prst="ellipse">
                  <a:avLst/>
                </a:prstGeom>
                <a:blipFill>
                  <a:blip r:embed="rId8"/>
                  <a:stretch>
                    <a:fillRect b="-3030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178266D6-3815-8143-97E7-303F053DF33F}"/>
                    </a:ext>
                  </a:extLst>
                </p:cNvPr>
                <p:cNvSpPr txBox="1"/>
                <p:nvPr/>
              </p:nvSpPr>
              <p:spPr>
                <a:xfrm>
                  <a:off x="6254283" y="4457990"/>
                  <a:ext cx="1120628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charset="0"/>
                          </a:rPr>
                          <m:t>𝑆𝑖𝑐𝑘</m:t>
                        </m:r>
                        <m:r>
                          <a:rPr lang="de-DE" b="0" i="1" smtClean="0">
                            <a:latin typeface="Cambria Math" charset="0"/>
                          </a:rPr>
                          <m:t>(</m:t>
                        </m:r>
                        <m:r>
                          <a:rPr lang="de-DE" b="0" i="1" smtClean="0">
                            <a:latin typeface="Cambria Math" charset="0"/>
                          </a:rPr>
                          <m:t>𝑋</m:t>
                        </m:r>
                        <m:r>
                          <a:rPr lang="de-DE" b="0" i="1" smtClean="0">
                            <a:latin typeface="Cambria Math" charset="0"/>
                          </a:rPr>
                          <m:t>)</m:t>
                        </m:r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92" name="TextBox 91">
                  <a:extLst>
                    <a:ext uri="{FF2B5EF4-FFF2-40B4-BE49-F238E27FC236}">
                      <a16:creationId xmlns:a16="http://schemas.microsoft.com/office/drawing/2014/main" id="{B2C32A5F-6287-9241-B4A3-17A34C41191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254283" y="4457990"/>
                  <a:ext cx="1120628" cy="389513"/>
                </a:xfrm>
                <a:prstGeom prst="ellipse">
                  <a:avLst/>
                </a:prstGeom>
                <a:blipFill>
                  <a:blip r:embed="rId9"/>
                  <a:stretch>
                    <a:fillRect b="-6061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E7B84EB2-E1B7-AE42-B654-9966B0C80C93}"/>
                    </a:ext>
                  </a:extLst>
                </p:cNvPr>
                <p:cNvSpPr txBox="1"/>
                <p:nvPr/>
              </p:nvSpPr>
              <p:spPr>
                <a:xfrm>
                  <a:off x="7511218" y="3850296"/>
                  <a:ext cx="1632781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charset="0"/>
                          </a:rPr>
                          <m:t>𝑇𝑟𝑒𝑎𝑡</m:t>
                        </m:r>
                        <m:r>
                          <a:rPr lang="de-DE" b="0" i="1" smtClean="0">
                            <a:latin typeface="Cambria Math" charset="0"/>
                          </a:rPr>
                          <m:t>(</m:t>
                        </m:r>
                        <m:r>
                          <a:rPr lang="de-DE" b="0" i="1" smtClean="0">
                            <a:latin typeface="Cambria Math" charset="0"/>
                          </a:rPr>
                          <m:t>𝑋</m:t>
                        </m:r>
                        <m:r>
                          <a:rPr lang="de-DE" b="0" i="1" smtClean="0">
                            <a:latin typeface="Cambria Math" charset="0"/>
                          </a:rPr>
                          <m:t>,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  <m:r>
                          <a:rPr lang="de-DE" b="0" i="1" smtClean="0">
                            <a:latin typeface="Cambria Math" charset="0"/>
                          </a:rPr>
                          <m:t>)</m:t>
                        </m:r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93" name="TextBox 92">
                  <a:extLst>
                    <a:ext uri="{FF2B5EF4-FFF2-40B4-BE49-F238E27FC236}">
                      <a16:creationId xmlns:a16="http://schemas.microsoft.com/office/drawing/2014/main" id="{4D68592A-0BAE-2243-91E4-51F46D96A89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511218" y="3850296"/>
                  <a:ext cx="1632781" cy="389513"/>
                </a:xfrm>
                <a:prstGeom prst="ellipse">
                  <a:avLst/>
                </a:prstGeom>
                <a:blipFill>
                  <a:blip r:embed="rId10"/>
                  <a:stretch>
                    <a:fillRect b="-6061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D373BDCD-50B2-6E4E-8130-AEEF174D8831}"/>
                </a:ext>
              </a:extLst>
            </p:cNvPr>
            <p:cNvCxnSpPr>
              <a:stCxn id="10" idx="6"/>
              <a:endCxn id="36" idx="1"/>
            </p:cNvCxnSpPr>
            <p:nvPr/>
          </p:nvCxnSpPr>
          <p:spPr>
            <a:xfrm>
              <a:off x="6216925" y="2834032"/>
              <a:ext cx="499132" cy="110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2EC3850E-7C9B-9D4B-8422-8FFAADDBF9B5}"/>
                </a:ext>
              </a:extLst>
            </p:cNvPr>
            <p:cNvCxnSpPr>
              <a:cxnSpLocks/>
              <a:stCxn id="11" idx="2"/>
              <a:endCxn id="36" idx="3"/>
            </p:cNvCxnSpPr>
            <p:nvPr/>
          </p:nvCxnSpPr>
          <p:spPr>
            <a:xfrm flipH="1" flipV="1">
              <a:off x="6860057" y="2835140"/>
              <a:ext cx="511167" cy="192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47EF61FA-20CE-1E46-B605-14AD3F7C06BF}"/>
                </a:ext>
              </a:extLst>
            </p:cNvPr>
            <p:cNvCxnSpPr>
              <a:cxnSpLocks/>
              <a:stCxn id="12" idx="6"/>
              <a:endCxn id="32" idx="1"/>
            </p:cNvCxnSpPr>
            <p:nvPr/>
          </p:nvCxnSpPr>
          <p:spPr>
            <a:xfrm>
              <a:off x="5987333" y="4053628"/>
              <a:ext cx="439403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7200F83D-3E40-0B49-8FD8-8B5C678D2D29}"/>
                </a:ext>
              </a:extLst>
            </p:cNvPr>
            <p:cNvCxnSpPr>
              <a:cxnSpLocks/>
              <a:stCxn id="32" idx="0"/>
              <a:endCxn id="9" idx="4"/>
            </p:cNvCxnSpPr>
            <p:nvPr/>
          </p:nvCxnSpPr>
          <p:spPr>
            <a:xfrm flipV="1">
              <a:off x="6498736" y="3646378"/>
              <a:ext cx="287089" cy="33525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27F745AD-1899-DB48-BAA7-269A362E580D}"/>
                </a:ext>
              </a:extLst>
            </p:cNvPr>
            <p:cNvCxnSpPr>
              <a:cxnSpLocks/>
              <a:stCxn id="9" idx="4"/>
              <a:endCxn id="28" idx="0"/>
            </p:cNvCxnSpPr>
            <p:nvPr/>
          </p:nvCxnSpPr>
          <p:spPr>
            <a:xfrm>
              <a:off x="6785825" y="3646378"/>
              <a:ext cx="308081" cy="32939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5160B5F1-17A0-F840-B616-6C8A3198F299}"/>
                </a:ext>
              </a:extLst>
            </p:cNvPr>
            <p:cNvCxnSpPr>
              <a:cxnSpLocks/>
              <a:stCxn id="14" idx="2"/>
              <a:endCxn id="28" idx="3"/>
            </p:cNvCxnSpPr>
            <p:nvPr/>
          </p:nvCxnSpPr>
          <p:spPr>
            <a:xfrm flipH="1">
              <a:off x="7165906" y="4045053"/>
              <a:ext cx="345312" cy="272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B6CAEEB0-5B5E-8D44-B01F-C5FA3CBDC5F9}"/>
                </a:ext>
              </a:extLst>
            </p:cNvPr>
            <p:cNvCxnSpPr>
              <a:cxnSpLocks/>
              <a:stCxn id="32" idx="2"/>
              <a:endCxn id="13" idx="0"/>
            </p:cNvCxnSpPr>
            <p:nvPr/>
          </p:nvCxnSpPr>
          <p:spPr>
            <a:xfrm>
              <a:off x="6498736" y="4125628"/>
              <a:ext cx="315861" cy="33236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56DCABC6-0C9E-B743-A045-BE01944E425D}"/>
                </a:ext>
              </a:extLst>
            </p:cNvPr>
            <p:cNvCxnSpPr>
              <a:cxnSpLocks/>
              <a:stCxn id="28" idx="2"/>
              <a:endCxn id="13" idx="0"/>
            </p:cNvCxnSpPr>
            <p:nvPr/>
          </p:nvCxnSpPr>
          <p:spPr>
            <a:xfrm flipH="1">
              <a:off x="6814597" y="4119775"/>
              <a:ext cx="279309" cy="33821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8599253F-CB39-254E-93FD-5DF9F7E395D4}"/>
                </a:ext>
              </a:extLst>
            </p:cNvPr>
            <p:cNvCxnSpPr>
              <a:cxnSpLocks/>
              <a:stCxn id="9" idx="0"/>
              <a:endCxn id="36" idx="2"/>
            </p:cNvCxnSpPr>
            <p:nvPr/>
          </p:nvCxnSpPr>
          <p:spPr>
            <a:xfrm flipV="1">
              <a:off x="6785825" y="2907140"/>
              <a:ext cx="2232" cy="34972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B16F2FEA-1A5B-C94C-9077-48F17A201B62}"/>
                </a:ext>
              </a:extLst>
            </p:cNvPr>
            <p:cNvGrpSpPr/>
            <p:nvPr/>
          </p:nvGrpSpPr>
          <p:grpSpPr>
            <a:xfrm>
              <a:off x="6669977" y="2717060"/>
              <a:ext cx="521894" cy="393368"/>
              <a:chOff x="6669977" y="2717060"/>
              <a:chExt cx="521894" cy="393368"/>
            </a:xfrm>
          </p:grpSpPr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BDB5BD80-0556-6A4D-B64B-6F15659A71A0}"/>
                  </a:ext>
                </a:extLst>
              </p:cNvPr>
              <p:cNvSpPr/>
              <p:nvPr/>
            </p:nvSpPr>
            <p:spPr>
              <a:xfrm>
                <a:off x="6669977" y="2717060"/>
                <a:ext cx="144000" cy="144000"/>
              </a:xfrm>
              <a:prstGeom prst="rect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2A0ED261-72A0-994C-92AF-18CFCE16BCE3}"/>
                  </a:ext>
                </a:extLst>
              </p:cNvPr>
              <p:cNvSpPr/>
              <p:nvPr/>
            </p:nvSpPr>
            <p:spPr>
              <a:xfrm>
                <a:off x="6716057" y="2763140"/>
                <a:ext cx="144000" cy="144000"/>
              </a:xfrm>
              <a:prstGeom prst="rect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9BF4F920-747F-764B-8EC6-238C577BE1C8}"/>
                  </a:ext>
                </a:extLst>
              </p:cNvPr>
              <p:cNvSpPr/>
              <p:nvPr/>
            </p:nvSpPr>
            <p:spPr>
              <a:xfrm>
                <a:off x="6762137" y="2809220"/>
                <a:ext cx="144000" cy="144000"/>
              </a:xfrm>
              <a:prstGeom prst="rect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8" name="TextBox 37">
                    <a:extLst>
                      <a:ext uri="{FF2B5EF4-FFF2-40B4-BE49-F238E27FC236}">
                        <a16:creationId xmlns:a16="http://schemas.microsoft.com/office/drawing/2014/main" id="{02BA2D1B-3A95-1242-A743-221B1B349450}"/>
                      </a:ext>
                    </a:extLst>
                  </p:cNvPr>
                  <p:cNvSpPr txBox="1"/>
                  <p:nvPr/>
                </p:nvSpPr>
                <p:spPr>
                  <a:xfrm>
                    <a:off x="6903780" y="2833429"/>
                    <a:ext cx="288091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b="0" i="1" smtClean="0"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de-DE" b="0" i="1" smtClean="0">
                                  <a:latin typeface="Cambria Math" charset="0"/>
                                </a:rPr>
                                <m:t>1</m:t>
                              </m:r>
                            </m:sub>
                          </m:sSub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117" name="TextBox 116">
                    <a:extLst>
                      <a:ext uri="{FF2B5EF4-FFF2-40B4-BE49-F238E27FC236}">
                        <a16:creationId xmlns:a16="http://schemas.microsoft.com/office/drawing/2014/main" id="{87C483FC-A4B0-BE4D-A4A9-F88C64F088F9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903780" y="2833429"/>
                    <a:ext cx="288091" cy="276999"/>
                  </a:xfrm>
                  <a:prstGeom prst="rect">
                    <a:avLst/>
                  </a:prstGeom>
                  <a:blipFill>
                    <a:blip r:embed="rId11"/>
                    <a:stretch>
                      <a:fillRect l="-16667" r="-4167" b="-26087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F68FCDB9-DCDE-5940-946A-E1BE07A81C97}"/>
                </a:ext>
              </a:extLst>
            </p:cNvPr>
            <p:cNvGrpSpPr/>
            <p:nvPr/>
          </p:nvGrpSpPr>
          <p:grpSpPr>
            <a:xfrm>
              <a:off x="6191042" y="3935548"/>
              <a:ext cx="425774" cy="392260"/>
              <a:chOff x="6191042" y="3935548"/>
              <a:chExt cx="425774" cy="392260"/>
            </a:xfrm>
          </p:grpSpPr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88E65AFF-917D-D242-8C1A-AB9B049CC388}"/>
                  </a:ext>
                </a:extLst>
              </p:cNvPr>
              <p:cNvSpPr/>
              <p:nvPr/>
            </p:nvSpPr>
            <p:spPr>
              <a:xfrm>
                <a:off x="6380656" y="3935548"/>
                <a:ext cx="144000" cy="144000"/>
              </a:xfrm>
              <a:prstGeom prst="rect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45968C35-4079-1446-9489-D8FCEFBC66C3}"/>
                  </a:ext>
                </a:extLst>
              </p:cNvPr>
              <p:cNvSpPr/>
              <p:nvPr/>
            </p:nvSpPr>
            <p:spPr>
              <a:xfrm>
                <a:off x="6426736" y="3981628"/>
                <a:ext cx="144000" cy="144000"/>
              </a:xfrm>
              <a:prstGeom prst="rect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9CE3A3F5-3E6A-484B-98B4-06CFA0D04977}"/>
                  </a:ext>
                </a:extLst>
              </p:cNvPr>
              <p:cNvSpPr/>
              <p:nvPr/>
            </p:nvSpPr>
            <p:spPr>
              <a:xfrm>
                <a:off x="6472816" y="4027708"/>
                <a:ext cx="144000" cy="144000"/>
              </a:xfrm>
              <a:prstGeom prst="rect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4" name="TextBox 33">
                    <a:extLst>
                      <a:ext uri="{FF2B5EF4-FFF2-40B4-BE49-F238E27FC236}">
                        <a16:creationId xmlns:a16="http://schemas.microsoft.com/office/drawing/2014/main" id="{5AA070C2-8881-7547-A8A8-166D018F13A6}"/>
                      </a:ext>
                    </a:extLst>
                  </p:cNvPr>
                  <p:cNvSpPr txBox="1"/>
                  <p:nvPr/>
                </p:nvSpPr>
                <p:spPr>
                  <a:xfrm>
                    <a:off x="6191042" y="4050809"/>
                    <a:ext cx="293414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b="0" i="1" smtClean="0"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de-DE" b="0" i="1" smtClean="0">
                                  <a:latin typeface="Cambria Math" charset="0"/>
                                </a:rPr>
                                <m:t>2</m:t>
                              </m:r>
                            </m:sub>
                          </m:sSub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113" name="TextBox 112">
                    <a:extLst>
                      <a:ext uri="{FF2B5EF4-FFF2-40B4-BE49-F238E27FC236}">
                        <a16:creationId xmlns:a16="http://schemas.microsoft.com/office/drawing/2014/main" id="{2658B5E1-197B-0F45-B694-E6E961CBBEA0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191042" y="4050809"/>
                    <a:ext cx="293414" cy="276999"/>
                  </a:xfrm>
                  <a:prstGeom prst="rect">
                    <a:avLst/>
                  </a:prstGeom>
                  <a:blipFill>
                    <a:blip r:embed="rId12"/>
                    <a:stretch>
                      <a:fillRect l="-16667" r="-4167" b="-21739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4EC07A4B-B15E-3C4B-BA7D-74560C22FEDD}"/>
                </a:ext>
              </a:extLst>
            </p:cNvPr>
            <p:cNvGrpSpPr/>
            <p:nvPr/>
          </p:nvGrpSpPr>
          <p:grpSpPr>
            <a:xfrm>
              <a:off x="6975826" y="3929695"/>
              <a:ext cx="516037" cy="397857"/>
              <a:chOff x="6975826" y="3929695"/>
              <a:chExt cx="516037" cy="397857"/>
            </a:xfrm>
          </p:grpSpPr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7E6A142E-4720-8C44-85A7-A2DF150D8290}"/>
                  </a:ext>
                </a:extLst>
              </p:cNvPr>
              <p:cNvSpPr/>
              <p:nvPr/>
            </p:nvSpPr>
            <p:spPr>
              <a:xfrm>
                <a:off x="6975826" y="3929695"/>
                <a:ext cx="144000" cy="144000"/>
              </a:xfrm>
              <a:prstGeom prst="rect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FB921AFC-CDBD-624E-BB4B-9CD2777E47C8}"/>
                  </a:ext>
                </a:extLst>
              </p:cNvPr>
              <p:cNvSpPr/>
              <p:nvPr/>
            </p:nvSpPr>
            <p:spPr>
              <a:xfrm>
                <a:off x="7021906" y="3975775"/>
                <a:ext cx="144000" cy="144000"/>
              </a:xfrm>
              <a:prstGeom prst="rect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0D966882-4427-8949-88FE-C606D8A19B2B}"/>
                  </a:ext>
                </a:extLst>
              </p:cNvPr>
              <p:cNvSpPr/>
              <p:nvPr/>
            </p:nvSpPr>
            <p:spPr>
              <a:xfrm>
                <a:off x="7067986" y="4021855"/>
                <a:ext cx="144000" cy="144000"/>
              </a:xfrm>
              <a:prstGeom prst="rect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0" name="TextBox 29">
                    <a:extLst>
                      <a:ext uri="{FF2B5EF4-FFF2-40B4-BE49-F238E27FC236}">
                        <a16:creationId xmlns:a16="http://schemas.microsoft.com/office/drawing/2014/main" id="{1C6C42F8-D8D6-4044-8709-D7902719681C}"/>
                      </a:ext>
                    </a:extLst>
                  </p:cNvPr>
                  <p:cNvSpPr txBox="1"/>
                  <p:nvPr/>
                </p:nvSpPr>
                <p:spPr>
                  <a:xfrm>
                    <a:off x="7198449" y="4050553"/>
                    <a:ext cx="293414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b="0" i="1" smtClean="0"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de-DE" b="0" i="1" smtClean="0">
                                  <a:latin typeface="Cambria Math" charset="0"/>
                                </a:rPr>
                                <m:t>3</m:t>
                              </m:r>
                            </m:sub>
                          </m:sSub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109" name="TextBox 108">
                    <a:extLst>
                      <a:ext uri="{FF2B5EF4-FFF2-40B4-BE49-F238E27FC236}">
                        <a16:creationId xmlns:a16="http://schemas.microsoft.com/office/drawing/2014/main" id="{E12EAFFE-9B9E-CF41-8A91-D03481E4C32D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198449" y="4050553"/>
                    <a:ext cx="293414" cy="276999"/>
                  </a:xfrm>
                  <a:prstGeom prst="rect">
                    <a:avLst/>
                  </a:prstGeom>
                  <a:blipFill>
                    <a:blip r:embed="rId13"/>
                    <a:stretch>
                      <a:fillRect l="-16667" r="-4167" b="-21739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E32870E3-7709-4349-8B0A-33AED234DADF}"/>
              </a:ext>
            </a:extLst>
          </p:cNvPr>
          <p:cNvGrpSpPr/>
          <p:nvPr/>
        </p:nvGrpSpPr>
        <p:grpSpPr>
          <a:xfrm>
            <a:off x="-11503" y="3849839"/>
            <a:ext cx="9087275" cy="2786289"/>
            <a:chOff x="-11503" y="3849839"/>
            <a:chExt cx="9087275" cy="2786289"/>
          </a:xfrm>
        </p:grpSpPr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5742179A-124A-1B4B-ACB1-BE2170E1FC54}"/>
                </a:ext>
              </a:extLst>
            </p:cNvPr>
            <p:cNvGrpSpPr/>
            <p:nvPr/>
          </p:nvGrpSpPr>
          <p:grpSpPr>
            <a:xfrm>
              <a:off x="-11503" y="3849839"/>
              <a:ext cx="9087275" cy="2786289"/>
              <a:chOff x="-11503" y="3849839"/>
              <a:chExt cx="9087275" cy="2786289"/>
            </a:xfrm>
          </p:grpSpPr>
          <p:grpSp>
            <p:nvGrpSpPr>
              <p:cNvPr id="43" name="Group 42">
                <a:extLst>
                  <a:ext uri="{FF2B5EF4-FFF2-40B4-BE49-F238E27FC236}">
                    <a16:creationId xmlns:a16="http://schemas.microsoft.com/office/drawing/2014/main" id="{7A6AFA1F-B156-0240-8225-C7EF26907889}"/>
                  </a:ext>
                </a:extLst>
              </p:cNvPr>
              <p:cNvGrpSpPr/>
              <p:nvPr/>
            </p:nvGrpSpPr>
            <p:grpSpPr>
              <a:xfrm>
                <a:off x="-11503" y="3849839"/>
                <a:ext cx="9087275" cy="2786289"/>
                <a:chOff x="-11503" y="3849839"/>
                <a:chExt cx="9087275" cy="2786289"/>
              </a:xfrm>
            </p:grpSpPr>
            <p:grpSp>
              <p:nvGrpSpPr>
                <p:cNvPr id="46" name="Group 45">
                  <a:extLst>
                    <a:ext uri="{FF2B5EF4-FFF2-40B4-BE49-F238E27FC236}">
                      <a16:creationId xmlns:a16="http://schemas.microsoft.com/office/drawing/2014/main" id="{463DC942-EDDD-DA44-B3C7-7BF463AFD07D}"/>
                    </a:ext>
                  </a:extLst>
                </p:cNvPr>
                <p:cNvGrpSpPr/>
                <p:nvPr/>
              </p:nvGrpSpPr>
              <p:grpSpPr>
                <a:xfrm>
                  <a:off x="-11503" y="4270312"/>
                  <a:ext cx="9087275" cy="2365816"/>
                  <a:chOff x="61830" y="3624408"/>
                  <a:chExt cx="9087275" cy="2365816"/>
                </a:xfrm>
              </p:grpSpPr>
              <p:cxnSp>
                <p:nvCxnSpPr>
                  <p:cNvPr id="58" name="Straight Connector 57">
                    <a:extLst>
                      <a:ext uri="{FF2B5EF4-FFF2-40B4-BE49-F238E27FC236}">
                        <a16:creationId xmlns:a16="http://schemas.microsoft.com/office/drawing/2014/main" id="{D6828F4E-93DA-D34B-AF5F-64C044026BAA}"/>
                      </a:ext>
                    </a:extLst>
                  </p:cNvPr>
                  <p:cNvCxnSpPr>
                    <a:cxnSpLocks/>
                    <a:endCxn id="122" idx="2"/>
                  </p:cNvCxnSpPr>
                  <p:nvPr/>
                </p:nvCxnSpPr>
                <p:spPr>
                  <a:xfrm flipV="1">
                    <a:off x="3379418" y="4881820"/>
                    <a:ext cx="447346" cy="395754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9" name="Straight Connector 58">
                    <a:extLst>
                      <a:ext uri="{FF2B5EF4-FFF2-40B4-BE49-F238E27FC236}">
                        <a16:creationId xmlns:a16="http://schemas.microsoft.com/office/drawing/2014/main" id="{171951F7-4E2D-EC42-A67C-E9BD7EB275E4}"/>
                      </a:ext>
                    </a:extLst>
                  </p:cNvPr>
                  <p:cNvCxnSpPr>
                    <a:cxnSpLocks/>
                    <a:stCxn id="122" idx="0"/>
                    <a:endCxn id="114" idx="4"/>
                  </p:cNvCxnSpPr>
                  <p:nvPr/>
                </p:nvCxnSpPr>
                <p:spPr>
                  <a:xfrm flipV="1">
                    <a:off x="3826764" y="4211038"/>
                    <a:ext cx="777159" cy="526782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60" name="Group 59">
                    <a:extLst>
                      <a:ext uri="{FF2B5EF4-FFF2-40B4-BE49-F238E27FC236}">
                        <a16:creationId xmlns:a16="http://schemas.microsoft.com/office/drawing/2014/main" id="{E7500DD2-7F95-B349-8054-4EBD7F97F059}"/>
                      </a:ext>
                    </a:extLst>
                  </p:cNvPr>
                  <p:cNvGrpSpPr/>
                  <p:nvPr/>
                </p:nvGrpSpPr>
                <p:grpSpPr>
                  <a:xfrm>
                    <a:off x="3682206" y="4425847"/>
                    <a:ext cx="293414" cy="455973"/>
                    <a:chOff x="6009190" y="4425847"/>
                    <a:chExt cx="293414" cy="455973"/>
                  </a:xfrm>
                </p:grpSpPr>
                <p:sp>
                  <p:nvSpPr>
                    <p:cNvPr id="122" name="Rectangle 121">
                      <a:extLst>
                        <a:ext uri="{FF2B5EF4-FFF2-40B4-BE49-F238E27FC236}">
                          <a16:creationId xmlns:a16="http://schemas.microsoft.com/office/drawing/2014/main" id="{2678B62C-58BF-CD4E-B90D-12D0E56D574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81748" y="4737820"/>
                      <a:ext cx="144000" cy="144000"/>
                    </a:xfrm>
                    <a:prstGeom prst="rect">
                      <a:avLst/>
                    </a:prstGeom>
                    <a:solidFill>
                      <a:schemeClr val="tx2"/>
                    </a:solidFill>
                    <a:ln w="952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mc:AlternateContent xmlns:mc="http://schemas.openxmlformats.org/markup-compatibility/2006" xmlns:a14="http://schemas.microsoft.com/office/drawing/2010/main">
                  <mc:Choice Requires="a14">
                    <p:sp>
                      <p:nvSpPr>
                        <p:cNvPr id="123" name="TextBox 122">
                          <a:extLst>
                            <a:ext uri="{FF2B5EF4-FFF2-40B4-BE49-F238E27FC236}">
                              <a16:creationId xmlns:a16="http://schemas.microsoft.com/office/drawing/2014/main" id="{15629E24-0F77-DB45-BA58-956F6EC78079}"/>
                            </a:ext>
                          </a:extLst>
                        </p:cNvPr>
                        <p:cNvSpPr txBox="1"/>
                        <p:nvPr/>
                      </p:nvSpPr>
                      <p:spPr>
                        <a:xfrm>
                          <a:off x="6009190" y="4425847"/>
                          <a:ext cx="293414" cy="276999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none" lIns="0" tIns="0" rIns="0" bIns="0" rtlCol="0">
                          <a:spAutoFit/>
                        </a:bodyPr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𝑔</m:t>
                                    </m:r>
                                  </m:e>
                                  <m:sub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GB" dirty="0"/>
                        </a:p>
                      </p:txBody>
                    </p:sp>
                  </mc:Choice>
                  <mc:Fallback xmlns="">
                    <p:sp>
                      <p:nvSpPr>
                        <p:cNvPr id="123" name="TextBox 122">
                          <a:extLst>
                            <a:ext uri="{FF2B5EF4-FFF2-40B4-BE49-F238E27FC236}">
                              <a16:creationId xmlns:a16="http://schemas.microsoft.com/office/drawing/2014/main" id="{15629E24-0F77-DB45-BA58-956F6EC78079}"/>
                            </a:ext>
                          </a:extLst>
                        </p:cNvPr>
                        <p:cNvSpPr txBox="1">
                          <a:spLocks noRot="1" noChangeAspect="1" noMove="1" noResize="1" noEditPoints="1" noAdjustHandles="1" noChangeArrowheads="1" noChangeShapeType="1" noTextEdit="1"/>
                        </p:cNvSpPr>
                        <p:nvPr/>
                      </p:nvSpPr>
                      <p:spPr>
                        <a:xfrm>
                          <a:off x="6009190" y="4425847"/>
                          <a:ext cx="293414" cy="276999"/>
                        </a:xfrm>
                        <a:prstGeom prst="rect">
                          <a:avLst/>
                        </a:prstGeom>
                        <a:blipFill>
                          <a:blip r:embed="rId14"/>
                          <a:stretch>
                            <a:fillRect l="-16667" r="-4167" b="-26087"/>
                          </a:stretch>
                        </a:blipFill>
                      </p:spPr>
                      <p:txBody>
                        <a:bodyPr/>
                        <a:lstStyle/>
                        <a:p>
                          <a:r>
                            <a:rPr lang="en-GB">
                              <a:noFill/>
                            </a:rPr>
                            <a:t> </a:t>
                          </a:r>
                        </a:p>
                      </p:txBody>
                    </p:sp>
                  </mc:Fallback>
                </mc:AlternateContent>
              </p:grpSp>
              <p:cxnSp>
                <p:nvCxnSpPr>
                  <p:cNvPr id="61" name="Straight Connector 60">
                    <a:extLst>
                      <a:ext uri="{FF2B5EF4-FFF2-40B4-BE49-F238E27FC236}">
                        <a16:creationId xmlns:a16="http://schemas.microsoft.com/office/drawing/2014/main" id="{7D8B98F4-41DF-2B4E-A47E-E2F242BDF788}"/>
                      </a:ext>
                    </a:extLst>
                  </p:cNvPr>
                  <p:cNvCxnSpPr>
                    <a:cxnSpLocks/>
                    <a:stCxn id="114" idx="4"/>
                    <a:endCxn id="120" idx="3"/>
                  </p:cNvCxnSpPr>
                  <p:nvPr/>
                </p:nvCxnSpPr>
                <p:spPr>
                  <a:xfrm>
                    <a:off x="4603923" y="4211038"/>
                    <a:ext cx="577595" cy="586742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2" name="Straight Connector 61">
                    <a:extLst>
                      <a:ext uri="{FF2B5EF4-FFF2-40B4-BE49-F238E27FC236}">
                        <a16:creationId xmlns:a16="http://schemas.microsoft.com/office/drawing/2014/main" id="{36400875-7822-6D45-A47C-6A297FA2B7B1}"/>
                      </a:ext>
                    </a:extLst>
                  </p:cNvPr>
                  <p:cNvCxnSpPr>
                    <a:cxnSpLocks/>
                    <a:stCxn id="112" idx="7"/>
                    <a:endCxn id="120" idx="2"/>
                  </p:cNvCxnSpPr>
                  <p:nvPr/>
                </p:nvCxnSpPr>
                <p:spPr>
                  <a:xfrm flipV="1">
                    <a:off x="4603924" y="4869780"/>
                    <a:ext cx="505594" cy="787974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3" name="Straight Connector 62">
                    <a:extLst>
                      <a:ext uri="{FF2B5EF4-FFF2-40B4-BE49-F238E27FC236}">
                        <a16:creationId xmlns:a16="http://schemas.microsoft.com/office/drawing/2014/main" id="{624A7EFC-1BE1-AD47-9670-5B27EC9B8996}"/>
                      </a:ext>
                    </a:extLst>
                  </p:cNvPr>
                  <p:cNvCxnSpPr>
                    <a:cxnSpLocks/>
                    <a:stCxn id="120" idx="2"/>
                  </p:cNvCxnSpPr>
                  <p:nvPr/>
                </p:nvCxnSpPr>
                <p:spPr>
                  <a:xfrm>
                    <a:off x="5109518" y="4869780"/>
                    <a:ext cx="523898" cy="690978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64" name="Group 63">
                    <a:extLst>
                      <a:ext uri="{FF2B5EF4-FFF2-40B4-BE49-F238E27FC236}">
                        <a16:creationId xmlns:a16="http://schemas.microsoft.com/office/drawing/2014/main" id="{B14E478F-2E59-DA46-A91D-0086E3E012E1}"/>
                      </a:ext>
                    </a:extLst>
                  </p:cNvPr>
                  <p:cNvGrpSpPr/>
                  <p:nvPr/>
                </p:nvGrpSpPr>
                <p:grpSpPr>
                  <a:xfrm>
                    <a:off x="5011069" y="4420730"/>
                    <a:ext cx="293414" cy="449050"/>
                    <a:chOff x="7338053" y="4420730"/>
                    <a:chExt cx="293414" cy="449050"/>
                  </a:xfrm>
                </p:grpSpPr>
                <p:sp>
                  <p:nvSpPr>
                    <p:cNvPr id="120" name="Rectangle 119">
                      <a:extLst>
                        <a:ext uri="{FF2B5EF4-FFF2-40B4-BE49-F238E27FC236}">
                          <a16:creationId xmlns:a16="http://schemas.microsoft.com/office/drawing/2014/main" id="{B349E632-72BC-1747-8944-15071AC06D2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364502" y="4725780"/>
                      <a:ext cx="144000" cy="144000"/>
                    </a:xfrm>
                    <a:prstGeom prst="rect">
                      <a:avLst/>
                    </a:prstGeom>
                    <a:solidFill>
                      <a:schemeClr val="tx2"/>
                    </a:solidFill>
                    <a:ln w="952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mc:AlternateContent xmlns:mc="http://schemas.openxmlformats.org/markup-compatibility/2006" xmlns:a14="http://schemas.microsoft.com/office/drawing/2010/main">
                  <mc:Choice Requires="a14">
                    <p:sp>
                      <p:nvSpPr>
                        <p:cNvPr id="121" name="TextBox 120">
                          <a:extLst>
                            <a:ext uri="{FF2B5EF4-FFF2-40B4-BE49-F238E27FC236}">
                              <a16:creationId xmlns:a16="http://schemas.microsoft.com/office/drawing/2014/main" id="{BACC318D-B2F2-6C45-833B-CDF4694725E5}"/>
                            </a:ext>
                          </a:extLst>
                        </p:cNvPr>
                        <p:cNvSpPr txBox="1"/>
                        <p:nvPr/>
                      </p:nvSpPr>
                      <p:spPr>
                        <a:xfrm>
                          <a:off x="7338053" y="4420730"/>
                          <a:ext cx="293414" cy="276999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none" lIns="0" tIns="0" rIns="0" bIns="0" rtlCol="0">
                          <a:spAutoFit/>
                        </a:bodyPr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𝑔</m:t>
                                    </m:r>
                                  </m:e>
                                  <m:sub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GB" dirty="0"/>
                        </a:p>
                      </p:txBody>
                    </p:sp>
                  </mc:Choice>
                  <mc:Fallback xmlns="">
                    <p:sp>
                      <p:nvSpPr>
                        <p:cNvPr id="121" name="TextBox 120">
                          <a:extLst>
                            <a:ext uri="{FF2B5EF4-FFF2-40B4-BE49-F238E27FC236}">
                              <a16:creationId xmlns:a16="http://schemas.microsoft.com/office/drawing/2014/main" id="{BACC318D-B2F2-6C45-833B-CDF4694725E5}"/>
                            </a:ext>
                          </a:extLst>
                        </p:cNvPr>
                        <p:cNvSpPr txBox="1">
                          <a:spLocks noRot="1" noChangeAspect="1" noMove="1" noResize="1" noEditPoints="1" noAdjustHandles="1" noChangeArrowheads="1" noChangeShapeType="1" noTextEdit="1"/>
                        </p:cNvSpPr>
                        <p:nvPr/>
                      </p:nvSpPr>
                      <p:spPr>
                        <a:xfrm>
                          <a:off x="7338053" y="4420730"/>
                          <a:ext cx="293414" cy="276999"/>
                        </a:xfrm>
                        <a:prstGeom prst="rect">
                          <a:avLst/>
                        </a:prstGeom>
                        <a:blipFill>
                          <a:blip r:embed="rId15"/>
                          <a:stretch>
                            <a:fillRect l="-16667" r="-4167" b="-21739"/>
                          </a:stretch>
                        </a:blipFill>
                      </p:spPr>
                      <p:txBody>
                        <a:bodyPr/>
                        <a:lstStyle/>
                        <a:p>
                          <a:r>
                            <a:rPr lang="en-GB">
                              <a:noFill/>
                            </a:rPr>
                            <a:t> </a:t>
                          </a:r>
                        </a:p>
                      </p:txBody>
                    </p:sp>
                  </mc:Fallback>
                </mc:AlternateContent>
              </p:grpSp>
              <p:grpSp>
                <p:nvGrpSpPr>
                  <p:cNvPr id="65" name="Group 64">
                    <a:extLst>
                      <a:ext uri="{FF2B5EF4-FFF2-40B4-BE49-F238E27FC236}">
                        <a16:creationId xmlns:a16="http://schemas.microsoft.com/office/drawing/2014/main" id="{592FD27B-49BF-484C-A532-CAC266C77678}"/>
                      </a:ext>
                    </a:extLst>
                  </p:cNvPr>
                  <p:cNvGrpSpPr/>
                  <p:nvPr/>
                </p:nvGrpSpPr>
                <p:grpSpPr>
                  <a:xfrm>
                    <a:off x="2559326" y="5277574"/>
                    <a:ext cx="1473737" cy="389513"/>
                    <a:chOff x="2559326" y="5277574"/>
                    <a:chExt cx="1473737" cy="389513"/>
                  </a:xfrm>
                </p:grpSpPr>
                <p:sp>
                  <p:nvSpPr>
                    <p:cNvPr id="118" name="TextBox 117">
                      <a:extLst>
                        <a:ext uri="{FF2B5EF4-FFF2-40B4-BE49-F238E27FC236}">
                          <a16:creationId xmlns:a16="http://schemas.microsoft.com/office/drawing/2014/main" id="{DBE63FBE-75A8-5C43-8DDA-37E58E302D7D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2645685" y="5277574"/>
                      <a:ext cx="1274390" cy="389513"/>
                    </a:xfrm>
                    <a:prstGeom prst="ellipse">
                      <a:avLst/>
                    </a:prstGeom>
                    <a:noFill/>
                    <a:ln>
                      <a:solidFill>
                        <a:schemeClr val="tx1"/>
                      </a:solidFill>
                    </a:ln>
                  </p:spPr>
                  <p:txBody>
                    <a:bodyPr wrap="square" lIns="0" tIns="0" rIns="0" bIns="0" rtlCol="0">
                      <a:spAutoFit/>
                    </a:bodyPr>
                    <a:lstStyle/>
                    <a:p>
                      <a:endParaRPr lang="en-GB" dirty="0"/>
                    </a:p>
                  </p:txBody>
                </p:sp>
                <mc:AlternateContent xmlns:mc="http://schemas.openxmlformats.org/markup-compatibility/2006" xmlns:a14="http://schemas.microsoft.com/office/drawing/2010/main">
                  <mc:Choice Requires="a14">
                    <p:sp>
                      <p:nvSpPr>
                        <p:cNvPr id="119" name="Rectangle 118">
                          <a:extLst>
                            <a:ext uri="{FF2B5EF4-FFF2-40B4-BE49-F238E27FC236}">
                              <a16:creationId xmlns:a16="http://schemas.microsoft.com/office/drawing/2014/main" id="{9EFB083D-2A24-134E-AFEC-83349EF6825C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2559326" y="5283399"/>
                          <a:ext cx="1473737" cy="369332"/>
                        </a:xfrm>
                        <a:prstGeom prst="rect">
                          <a:avLst/>
                        </a:prstGeom>
                      </p:spPr>
                      <p:txBody>
                        <a:bodyPr wrap="none">
                          <a:spAutoFit/>
                        </a:bodyPr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i="1" smtClean="0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</a:rPr>
                                  <m:t>𝑇𝑟𝑎𝑣𝑒𝑙</m:t>
                                </m:r>
                                <m:r>
                                  <m:rPr>
                                    <m:nor/>
                                  </m:rPr>
                                  <a:rPr lang="de-DE" b="0" i="0" smtClean="0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</a:rPr>
                                  <m:t>(</m:t>
                                </m:r>
                                <m:r>
                                  <a:rPr lang="de-DE" i="1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</a:rPr>
                                  <m:t>𝑒𝑣𝑒</m:t>
                                </m:r>
                                <m:r>
                                  <a:rPr lang="de-DE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GB" dirty="0">
                            <a:solidFill>
                              <a:schemeClr val="tx1"/>
                            </a:solidFill>
                          </a:endParaRPr>
                        </a:p>
                      </p:txBody>
                    </p:sp>
                  </mc:Choice>
                  <mc:Fallback xmlns="">
                    <p:sp>
                      <p:nvSpPr>
                        <p:cNvPr id="119" name="Rectangle 118">
                          <a:extLst>
                            <a:ext uri="{FF2B5EF4-FFF2-40B4-BE49-F238E27FC236}">
                              <a16:creationId xmlns:a16="http://schemas.microsoft.com/office/drawing/2014/main" id="{9EFB083D-2A24-134E-AFEC-83349EF6825C}"/>
                            </a:ext>
                          </a:extLst>
                        </p:cNvPr>
                        <p:cNvSpPr>
                          <a:spLocks noRot="1" noChangeAspect="1" noMove="1" noResize="1" noEditPoints="1" noAdjustHandles="1" noChangeArrowheads="1" noChangeShapeType="1" noTextEdit="1"/>
                        </p:cNvSpPr>
                        <p:nvPr/>
                      </p:nvSpPr>
                      <p:spPr>
                        <a:xfrm>
                          <a:off x="2559326" y="5283399"/>
                          <a:ext cx="1473737" cy="369332"/>
                        </a:xfrm>
                        <a:prstGeom prst="rect">
                          <a:avLst/>
                        </a:prstGeom>
                        <a:blipFill>
                          <a:blip r:embed="rId16"/>
                          <a:stretch>
                            <a:fillRect b="-13333"/>
                          </a:stretch>
                        </a:blipFill>
                      </p:spPr>
                      <p:txBody>
                        <a:bodyPr/>
                        <a:lstStyle/>
                        <a:p>
                          <a:r>
                            <a:rPr lang="en-GB">
                              <a:noFill/>
                            </a:rPr>
                            <a:t> </a:t>
                          </a:r>
                        </a:p>
                      </p:txBody>
                    </p:sp>
                  </mc:Fallback>
                </mc:AlternateContent>
              </p:grpSp>
              <p:grpSp>
                <p:nvGrpSpPr>
                  <p:cNvPr id="66" name="Group 65">
                    <a:extLst>
                      <a:ext uri="{FF2B5EF4-FFF2-40B4-BE49-F238E27FC236}">
                        <a16:creationId xmlns:a16="http://schemas.microsoft.com/office/drawing/2014/main" id="{ECE08A32-9A2B-BE47-86DF-6FD0B0E73348}"/>
                      </a:ext>
                    </a:extLst>
                  </p:cNvPr>
                  <p:cNvGrpSpPr/>
                  <p:nvPr/>
                </p:nvGrpSpPr>
                <p:grpSpPr>
                  <a:xfrm>
                    <a:off x="4782245" y="5560758"/>
                    <a:ext cx="1657313" cy="393239"/>
                    <a:chOff x="7109229" y="5560758"/>
                    <a:chExt cx="1657313" cy="393239"/>
                  </a:xfrm>
                </p:grpSpPr>
                <p:sp>
                  <p:nvSpPr>
                    <p:cNvPr id="116" name="TextBox 115">
                      <a:extLst>
                        <a:ext uri="{FF2B5EF4-FFF2-40B4-BE49-F238E27FC236}">
                          <a16:creationId xmlns:a16="http://schemas.microsoft.com/office/drawing/2014/main" id="{082C5B41-38AF-224C-8622-34F555130302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7153491" y="5560758"/>
                      <a:ext cx="1553435" cy="389513"/>
                    </a:xfrm>
                    <a:prstGeom prst="ellipse">
                      <a:avLst/>
                    </a:prstGeom>
                    <a:noFill/>
                    <a:ln>
                      <a:solidFill>
                        <a:schemeClr val="tx1"/>
                      </a:solidFill>
                    </a:ln>
                  </p:spPr>
                  <p:txBody>
                    <a:bodyPr wrap="square" lIns="0" tIns="0" rIns="0" bIns="0" rtlCol="0">
                      <a:spAutoFit/>
                    </a:bodyPr>
                    <a:lstStyle/>
                    <a:p>
                      <a:endParaRPr lang="en-GB" dirty="0"/>
                    </a:p>
                  </p:txBody>
                </p:sp>
                <mc:AlternateContent xmlns:mc="http://schemas.openxmlformats.org/markup-compatibility/2006" xmlns:a14="http://schemas.microsoft.com/office/drawing/2010/main">
                  <mc:Choice Requires="a14">
                    <p:sp>
                      <p:nvSpPr>
                        <p:cNvPr id="117" name="Rectangle 116">
                          <a:extLst>
                            <a:ext uri="{FF2B5EF4-FFF2-40B4-BE49-F238E27FC236}">
                              <a16:creationId xmlns:a16="http://schemas.microsoft.com/office/drawing/2014/main" id="{BC67AE70-88EB-4240-9328-93BCED9950F3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109229" y="5584665"/>
                          <a:ext cx="1657313" cy="369332"/>
                        </a:xfrm>
                        <a:prstGeom prst="rect">
                          <a:avLst/>
                        </a:prstGeom>
                      </p:spPr>
                      <p:txBody>
                        <a:bodyPr wrap="none">
                          <a:spAutoFit/>
                        </a:bodyPr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i="1" smtClean="0">
                                    <a:latin typeface="Cambria Math" charset="0"/>
                                  </a:rPr>
                                  <m:t>𝑇𝑟𝑒𝑎𝑡</m:t>
                                </m:r>
                                <m:r>
                                  <m:rPr>
                                    <m:nor/>
                                  </m:rPr>
                                  <a:rPr lang="de-DE" b="0" i="0" smtClean="0">
                                    <a:latin typeface="Cambria Math" charset="0"/>
                                  </a:rPr>
                                  <m:t>(</m:t>
                                </m:r>
                                <m:r>
                                  <a:rPr lang="de-DE" i="1">
                                    <a:latin typeface="Cambria Math" charset="0"/>
                                  </a:rPr>
                                  <m:t>𝑒𝑣𝑒</m:t>
                                </m:r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𝑀</m:t>
                                </m:r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p:txBody>
                    </p:sp>
                  </mc:Choice>
                  <mc:Fallback xmlns="">
                    <p:sp>
                      <p:nvSpPr>
                        <p:cNvPr id="117" name="Rectangle 116">
                          <a:extLst>
                            <a:ext uri="{FF2B5EF4-FFF2-40B4-BE49-F238E27FC236}">
                              <a16:creationId xmlns:a16="http://schemas.microsoft.com/office/drawing/2014/main" id="{BC67AE70-88EB-4240-9328-93BCED9950F3}"/>
                            </a:ext>
                          </a:extLst>
                        </p:cNvPr>
                        <p:cNvSpPr>
                          <a:spLocks noRot="1" noChangeAspect="1" noMove="1" noResize="1" noEditPoints="1" noAdjustHandles="1" noChangeArrowheads="1" noChangeShapeType="1" noTextEdit="1"/>
                        </p:cNvSpPr>
                        <p:nvPr/>
                      </p:nvSpPr>
                      <p:spPr>
                        <a:xfrm>
                          <a:off x="7109229" y="5584665"/>
                          <a:ext cx="1657313" cy="369332"/>
                        </a:xfrm>
                        <a:prstGeom prst="rect">
                          <a:avLst/>
                        </a:prstGeom>
                        <a:blipFill>
                          <a:blip r:embed="rId17"/>
                          <a:stretch>
                            <a:fillRect b="-13333"/>
                          </a:stretch>
                        </a:blipFill>
                      </p:spPr>
                      <p:txBody>
                        <a:bodyPr/>
                        <a:lstStyle/>
                        <a:p>
                          <a:r>
                            <a:rPr lang="en-GB">
                              <a:noFill/>
                            </a:rPr>
                            <a:t> </a:t>
                          </a:r>
                        </a:p>
                      </p:txBody>
                    </p:sp>
                  </mc:Fallback>
                </mc:AlternateContent>
              </p:grpSp>
              <p:grpSp>
                <p:nvGrpSpPr>
                  <p:cNvPr id="67" name="Group 66">
                    <a:extLst>
                      <a:ext uri="{FF2B5EF4-FFF2-40B4-BE49-F238E27FC236}">
                        <a16:creationId xmlns:a16="http://schemas.microsoft.com/office/drawing/2014/main" id="{F9C8DBAF-1915-464C-99F2-B07B5FC85884}"/>
                      </a:ext>
                    </a:extLst>
                  </p:cNvPr>
                  <p:cNvGrpSpPr/>
                  <p:nvPr/>
                </p:nvGrpSpPr>
                <p:grpSpPr>
                  <a:xfrm>
                    <a:off x="4241837" y="3821525"/>
                    <a:ext cx="724173" cy="389513"/>
                    <a:chOff x="6568821" y="3821525"/>
                    <a:chExt cx="724173" cy="389513"/>
                  </a:xfrm>
                </p:grpSpPr>
                <p:sp>
                  <p:nvSpPr>
                    <p:cNvPr id="114" name="TextBox 113">
                      <a:extLst>
                        <a:ext uri="{FF2B5EF4-FFF2-40B4-BE49-F238E27FC236}">
                          <a16:creationId xmlns:a16="http://schemas.microsoft.com/office/drawing/2014/main" id="{2E01244A-76ED-0E4B-B223-BC0915AE014A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6622562" y="3821525"/>
                      <a:ext cx="616690" cy="389513"/>
                    </a:xfrm>
                    <a:prstGeom prst="ellipse">
                      <a:avLst/>
                    </a:prstGeom>
                    <a:noFill/>
                    <a:ln>
                      <a:solidFill>
                        <a:schemeClr val="tx1"/>
                      </a:solidFill>
                    </a:ln>
                  </p:spPr>
                  <p:txBody>
                    <a:bodyPr wrap="square" lIns="0" tIns="0" rIns="0" bIns="0" rtlCol="0">
                      <a:spAutoFit/>
                    </a:bodyPr>
                    <a:lstStyle/>
                    <a:p>
                      <a:endParaRPr lang="en-GB" dirty="0"/>
                    </a:p>
                  </p:txBody>
                </p:sp>
                <mc:AlternateContent xmlns:mc="http://schemas.openxmlformats.org/markup-compatibility/2006" xmlns:a14="http://schemas.microsoft.com/office/drawing/2010/main">
                  <mc:Choice Requires="a14">
                    <p:sp>
                      <p:nvSpPr>
                        <p:cNvPr id="115" name="Rectangle 114">
                          <a:extLst>
                            <a:ext uri="{FF2B5EF4-FFF2-40B4-BE49-F238E27FC236}">
                              <a16:creationId xmlns:a16="http://schemas.microsoft.com/office/drawing/2014/main" id="{E16286A6-3716-B448-8E53-CE00A9E9554F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6568821" y="3836961"/>
                          <a:ext cx="724173" cy="369332"/>
                        </a:xfrm>
                        <a:prstGeom prst="rect">
                          <a:avLst/>
                        </a:prstGeom>
                      </p:spPr>
                      <p:txBody>
                        <a:bodyPr wrap="none">
                          <a:spAutoFit/>
                        </a:bodyPr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i="1">
                                    <a:latin typeface="Cambria Math" charset="0"/>
                                  </a:rPr>
                                  <m:t>𝐸𝑝𝑖𝑑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p:txBody>
                    </p:sp>
                  </mc:Choice>
                  <mc:Fallback xmlns="">
                    <p:sp>
                      <p:nvSpPr>
                        <p:cNvPr id="115" name="Rectangle 114">
                          <a:extLst>
                            <a:ext uri="{FF2B5EF4-FFF2-40B4-BE49-F238E27FC236}">
                              <a16:creationId xmlns:a16="http://schemas.microsoft.com/office/drawing/2014/main" id="{E16286A6-3716-B448-8E53-CE00A9E9554F}"/>
                            </a:ext>
                          </a:extLst>
                        </p:cNvPr>
                        <p:cNvSpPr>
                          <a:spLocks noRot="1" noChangeAspect="1" noMove="1" noResize="1" noEditPoints="1" noAdjustHandles="1" noChangeArrowheads="1" noChangeShapeType="1" noTextEdit="1"/>
                        </p:cNvSpPr>
                        <p:nvPr/>
                      </p:nvSpPr>
                      <p:spPr>
                        <a:xfrm>
                          <a:off x="6568821" y="3836961"/>
                          <a:ext cx="724173" cy="369332"/>
                        </a:xfrm>
                        <a:prstGeom prst="rect">
                          <a:avLst/>
                        </a:prstGeom>
                        <a:blipFill>
                          <a:blip r:embed="rId18"/>
                          <a:stretch>
                            <a:fillRect b="-13333"/>
                          </a:stretch>
                        </a:blipFill>
                      </p:spPr>
                      <p:txBody>
                        <a:bodyPr/>
                        <a:lstStyle/>
                        <a:p>
                          <a:r>
                            <a:rPr lang="en-GB">
                              <a:noFill/>
                            </a:rPr>
                            <a:t> </a:t>
                          </a:r>
                        </a:p>
                      </p:txBody>
                    </p:sp>
                  </mc:Fallback>
                </mc:AlternateContent>
              </p:grpSp>
              <p:grpSp>
                <p:nvGrpSpPr>
                  <p:cNvPr id="68" name="Group 67">
                    <a:extLst>
                      <a:ext uri="{FF2B5EF4-FFF2-40B4-BE49-F238E27FC236}">
                        <a16:creationId xmlns:a16="http://schemas.microsoft.com/office/drawing/2014/main" id="{D72437C3-2524-7A4B-A9A5-F219183632EB}"/>
                      </a:ext>
                    </a:extLst>
                  </p:cNvPr>
                  <p:cNvGrpSpPr/>
                  <p:nvPr/>
                </p:nvGrpSpPr>
                <p:grpSpPr>
                  <a:xfrm>
                    <a:off x="3686506" y="5600711"/>
                    <a:ext cx="1065627" cy="389513"/>
                    <a:chOff x="5917238" y="5664879"/>
                    <a:chExt cx="1065627" cy="389513"/>
                  </a:xfrm>
                </p:grpSpPr>
                <p:sp>
                  <p:nvSpPr>
                    <p:cNvPr id="112" name="TextBox 111">
                      <a:extLst>
                        <a:ext uri="{FF2B5EF4-FFF2-40B4-BE49-F238E27FC236}">
                          <a16:creationId xmlns:a16="http://schemas.microsoft.com/office/drawing/2014/main" id="{730C5F3E-3E5C-1449-8DB7-F7691724B5E8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5970830" y="5664879"/>
                      <a:ext cx="1012035" cy="389513"/>
                    </a:xfrm>
                    <a:prstGeom prst="ellipse">
                      <a:avLst/>
                    </a:prstGeom>
                    <a:noFill/>
                    <a:ln>
                      <a:solidFill>
                        <a:schemeClr val="tx1"/>
                      </a:solidFill>
                    </a:ln>
                  </p:spPr>
                  <p:txBody>
                    <a:bodyPr wrap="square" lIns="0" tIns="0" rIns="0" bIns="0" rtlCol="0">
                      <a:spAutoFit/>
                    </a:bodyPr>
                    <a:lstStyle/>
                    <a:p>
                      <a:endParaRPr lang="en-GB" dirty="0">
                        <a:solidFill>
                          <a:schemeClr val="accent1"/>
                        </a:solidFill>
                      </a:endParaRPr>
                    </a:p>
                  </p:txBody>
                </p:sp>
                <mc:AlternateContent xmlns:mc="http://schemas.openxmlformats.org/markup-compatibility/2006" xmlns:a14="http://schemas.microsoft.com/office/drawing/2010/main">
                  <mc:Choice Requires="a14">
                    <p:sp>
                      <p:nvSpPr>
                        <p:cNvPr id="113" name="Rectangle 112">
                          <a:extLst>
                            <a:ext uri="{FF2B5EF4-FFF2-40B4-BE49-F238E27FC236}">
                              <a16:creationId xmlns:a16="http://schemas.microsoft.com/office/drawing/2014/main" id="{A9EB0F64-4516-8849-85B2-AE3E8B9FB6DD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917238" y="5671599"/>
                          <a:ext cx="897107" cy="370436"/>
                        </a:xfrm>
                        <a:prstGeom prst="rect">
                          <a:avLst/>
                        </a:prstGeom>
                      </p:spPr>
                      <p:txBody>
                        <a:bodyPr wrap="square">
                          <a:spAutoFit/>
                        </a:bodyPr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i="1" smtClean="0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</a:rPr>
                                  <m:t>𝑆𝑖𝑐𝑘</m:t>
                                </m:r>
                                <m:r>
                                  <m:rPr>
                                    <m:nor/>
                                  </m:rPr>
                                  <a:rPr lang="de-DE" b="0" i="0" smtClean="0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</a:rPr>
                                  <m:t>(</m:t>
                                </m:r>
                                <m:r>
                                  <a:rPr lang="de-DE" i="1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</a:rPr>
                                  <m:t>𝑒𝑣𝑒</m:t>
                                </m:r>
                                <m:r>
                                  <a:rPr lang="de-DE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GB" dirty="0">
                            <a:solidFill>
                              <a:schemeClr val="tx1"/>
                            </a:solidFill>
                          </a:endParaRPr>
                        </a:p>
                      </p:txBody>
                    </p:sp>
                  </mc:Choice>
                  <mc:Fallback xmlns="">
                    <p:sp>
                      <p:nvSpPr>
                        <p:cNvPr id="113" name="Rectangle 112">
                          <a:extLst>
                            <a:ext uri="{FF2B5EF4-FFF2-40B4-BE49-F238E27FC236}">
                              <a16:creationId xmlns:a16="http://schemas.microsoft.com/office/drawing/2014/main" id="{A9EB0F64-4516-8849-85B2-AE3E8B9FB6DD}"/>
                            </a:ext>
                          </a:extLst>
                        </p:cNvPr>
                        <p:cNvSpPr>
                          <a:spLocks noRot="1" noChangeAspect="1" noMove="1" noResize="1" noEditPoints="1" noAdjustHandles="1" noChangeArrowheads="1" noChangeShapeType="1" noTextEdit="1"/>
                        </p:cNvSpPr>
                        <p:nvPr/>
                      </p:nvSpPr>
                      <p:spPr>
                        <a:xfrm>
                          <a:off x="5917238" y="5671599"/>
                          <a:ext cx="897107" cy="370436"/>
                        </a:xfrm>
                        <a:prstGeom prst="rect">
                          <a:avLst/>
                        </a:prstGeom>
                        <a:blipFill>
                          <a:blip r:embed="rId19"/>
                          <a:stretch>
                            <a:fillRect r="-29577" b="-10000"/>
                          </a:stretch>
                        </a:blipFill>
                      </p:spPr>
                      <p:txBody>
                        <a:bodyPr/>
                        <a:lstStyle/>
                        <a:p>
                          <a:r>
                            <a:rPr lang="en-GB">
                              <a:noFill/>
                            </a:rPr>
                            <a:t> </a:t>
                          </a:r>
                        </a:p>
                      </p:txBody>
                    </p:sp>
                  </mc:Fallback>
                </mc:AlternateContent>
              </p:grpSp>
              <p:cxnSp>
                <p:nvCxnSpPr>
                  <p:cNvPr id="69" name="Straight Connector 68">
                    <a:extLst>
                      <a:ext uri="{FF2B5EF4-FFF2-40B4-BE49-F238E27FC236}">
                        <a16:creationId xmlns:a16="http://schemas.microsoft.com/office/drawing/2014/main" id="{738FEC17-A817-EE46-93CC-A58D627E60C7}"/>
                      </a:ext>
                    </a:extLst>
                  </p:cNvPr>
                  <p:cNvCxnSpPr>
                    <a:cxnSpLocks/>
                    <a:stCxn id="122" idx="2"/>
                    <a:endCxn id="112" idx="0"/>
                  </p:cNvCxnSpPr>
                  <p:nvPr/>
                </p:nvCxnSpPr>
                <p:spPr>
                  <a:xfrm>
                    <a:off x="3826764" y="4881820"/>
                    <a:ext cx="419352" cy="718891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0" name="Straight Connector 69">
                    <a:extLst>
                      <a:ext uri="{FF2B5EF4-FFF2-40B4-BE49-F238E27FC236}">
                        <a16:creationId xmlns:a16="http://schemas.microsoft.com/office/drawing/2014/main" id="{4DEDBD60-D29E-3F4E-A0DF-86B97459A0B6}"/>
                      </a:ext>
                    </a:extLst>
                  </p:cNvPr>
                  <p:cNvCxnSpPr>
                    <a:cxnSpLocks/>
                    <a:stCxn id="106" idx="0"/>
                    <a:endCxn id="110" idx="2"/>
                  </p:cNvCxnSpPr>
                  <p:nvPr/>
                </p:nvCxnSpPr>
                <p:spPr>
                  <a:xfrm flipV="1">
                    <a:off x="857338" y="4097845"/>
                    <a:ext cx="2309755" cy="81175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71" name="Group 70">
                    <a:extLst>
                      <a:ext uri="{FF2B5EF4-FFF2-40B4-BE49-F238E27FC236}">
                        <a16:creationId xmlns:a16="http://schemas.microsoft.com/office/drawing/2014/main" id="{2343DCEF-AA2A-F44C-B213-BAC3BCFC41E1}"/>
                      </a:ext>
                    </a:extLst>
                  </p:cNvPr>
                  <p:cNvGrpSpPr/>
                  <p:nvPr/>
                </p:nvGrpSpPr>
                <p:grpSpPr>
                  <a:xfrm>
                    <a:off x="3022535" y="3641872"/>
                    <a:ext cx="293414" cy="455973"/>
                    <a:chOff x="7397099" y="4915110"/>
                    <a:chExt cx="293414" cy="455973"/>
                  </a:xfrm>
                </p:grpSpPr>
                <p:sp>
                  <p:nvSpPr>
                    <p:cNvPr id="110" name="Rectangle 109">
                      <a:extLst>
                        <a:ext uri="{FF2B5EF4-FFF2-40B4-BE49-F238E27FC236}">
                          <a16:creationId xmlns:a16="http://schemas.microsoft.com/office/drawing/2014/main" id="{CDCE4573-C6E0-7543-B605-894B1F73C64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469657" y="5227083"/>
                      <a:ext cx="144000" cy="144000"/>
                    </a:xfrm>
                    <a:prstGeom prst="rect">
                      <a:avLst/>
                    </a:prstGeom>
                    <a:solidFill>
                      <a:schemeClr val="tx2"/>
                    </a:solidFill>
                    <a:ln w="952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mc:AlternateContent xmlns:mc="http://schemas.openxmlformats.org/markup-compatibility/2006" xmlns:a14="http://schemas.microsoft.com/office/drawing/2010/main">
                  <mc:Choice Requires="a14">
                    <p:sp>
                      <p:nvSpPr>
                        <p:cNvPr id="111" name="TextBox 110">
                          <a:extLst>
                            <a:ext uri="{FF2B5EF4-FFF2-40B4-BE49-F238E27FC236}">
                              <a16:creationId xmlns:a16="http://schemas.microsoft.com/office/drawing/2014/main" id="{FA411DB0-2224-F045-87B3-B48E2E515B12}"/>
                            </a:ext>
                          </a:extLst>
                        </p:cNvPr>
                        <p:cNvSpPr txBox="1"/>
                        <p:nvPr/>
                      </p:nvSpPr>
                      <p:spPr>
                        <a:xfrm>
                          <a:off x="7397099" y="4915110"/>
                          <a:ext cx="293414" cy="276999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none" lIns="0" tIns="0" rIns="0" bIns="0" rtlCol="0">
                          <a:spAutoFit/>
                        </a:bodyPr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𝑔</m:t>
                                    </m:r>
                                  </m:e>
                                  <m:sub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GB" dirty="0"/>
                        </a:p>
                      </p:txBody>
                    </p:sp>
                  </mc:Choice>
                  <mc:Fallback xmlns="">
                    <p:sp>
                      <p:nvSpPr>
                        <p:cNvPr id="111" name="TextBox 110">
                          <a:extLst>
                            <a:ext uri="{FF2B5EF4-FFF2-40B4-BE49-F238E27FC236}">
                              <a16:creationId xmlns:a16="http://schemas.microsoft.com/office/drawing/2014/main" id="{FA411DB0-2224-F045-87B3-B48E2E515B12}"/>
                            </a:ext>
                          </a:extLst>
                        </p:cNvPr>
                        <p:cNvSpPr txBox="1">
                          <a:spLocks noRot="1" noChangeAspect="1" noMove="1" noResize="1" noEditPoints="1" noAdjustHandles="1" noChangeArrowheads="1" noChangeShapeType="1" noTextEdit="1"/>
                        </p:cNvSpPr>
                        <p:nvPr/>
                      </p:nvSpPr>
                      <p:spPr>
                        <a:xfrm>
                          <a:off x="7397099" y="4915110"/>
                          <a:ext cx="293414" cy="276999"/>
                        </a:xfrm>
                        <a:prstGeom prst="rect">
                          <a:avLst/>
                        </a:prstGeom>
                        <a:blipFill>
                          <a:blip r:embed="rId20"/>
                          <a:stretch>
                            <a:fillRect l="-16667" r="-4167" b="-27273"/>
                          </a:stretch>
                        </a:blipFill>
                      </p:spPr>
                      <p:txBody>
                        <a:bodyPr/>
                        <a:lstStyle/>
                        <a:p>
                          <a:r>
                            <a:rPr lang="en-GB">
                              <a:noFill/>
                            </a:rPr>
                            <a:t> </a:t>
                          </a:r>
                        </a:p>
                      </p:txBody>
                    </p:sp>
                  </mc:Fallback>
                </mc:AlternateContent>
              </p:grpSp>
              <p:cxnSp>
                <p:nvCxnSpPr>
                  <p:cNvPr id="72" name="Straight Connector 71">
                    <a:extLst>
                      <a:ext uri="{FF2B5EF4-FFF2-40B4-BE49-F238E27FC236}">
                        <a16:creationId xmlns:a16="http://schemas.microsoft.com/office/drawing/2014/main" id="{91AAD659-8F84-7046-9377-7536C9229FA3}"/>
                      </a:ext>
                    </a:extLst>
                  </p:cNvPr>
                  <p:cNvCxnSpPr>
                    <a:cxnSpLocks/>
                    <a:stCxn id="102" idx="6"/>
                    <a:endCxn id="108" idx="1"/>
                  </p:cNvCxnSpPr>
                  <p:nvPr/>
                </p:nvCxnSpPr>
                <p:spPr>
                  <a:xfrm flipV="1">
                    <a:off x="2486077" y="4660682"/>
                    <a:ext cx="376861" cy="18557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3" name="Straight Connector 72">
                    <a:extLst>
                      <a:ext uri="{FF2B5EF4-FFF2-40B4-BE49-F238E27FC236}">
                        <a16:creationId xmlns:a16="http://schemas.microsoft.com/office/drawing/2014/main" id="{6B75BC7A-773B-AC4B-B5F8-E042425250AD}"/>
                      </a:ext>
                    </a:extLst>
                  </p:cNvPr>
                  <p:cNvCxnSpPr>
                    <a:cxnSpLocks/>
                    <a:stCxn id="108" idx="2"/>
                    <a:endCxn id="104" idx="7"/>
                  </p:cNvCxnSpPr>
                  <p:nvPr/>
                </p:nvCxnSpPr>
                <p:spPr>
                  <a:xfrm flipH="1">
                    <a:off x="2430449" y="4732682"/>
                    <a:ext cx="504489" cy="334965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74" name="Group 73">
                    <a:extLst>
                      <a:ext uri="{FF2B5EF4-FFF2-40B4-BE49-F238E27FC236}">
                        <a16:creationId xmlns:a16="http://schemas.microsoft.com/office/drawing/2014/main" id="{8B572C37-8AC1-FB4B-9A20-E312CA85BED7}"/>
                      </a:ext>
                    </a:extLst>
                  </p:cNvPr>
                  <p:cNvGrpSpPr/>
                  <p:nvPr/>
                </p:nvGrpSpPr>
                <p:grpSpPr>
                  <a:xfrm>
                    <a:off x="2836489" y="4283632"/>
                    <a:ext cx="293414" cy="449050"/>
                    <a:chOff x="7868133" y="4420730"/>
                    <a:chExt cx="293414" cy="449050"/>
                  </a:xfrm>
                </p:grpSpPr>
                <p:sp>
                  <p:nvSpPr>
                    <p:cNvPr id="108" name="Rectangle 107">
                      <a:extLst>
                        <a:ext uri="{FF2B5EF4-FFF2-40B4-BE49-F238E27FC236}">
                          <a16:creationId xmlns:a16="http://schemas.microsoft.com/office/drawing/2014/main" id="{1B339A57-8431-E14F-9C6D-4016F3F2926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894582" y="4725780"/>
                      <a:ext cx="144000" cy="144000"/>
                    </a:xfrm>
                    <a:prstGeom prst="rect">
                      <a:avLst/>
                    </a:prstGeom>
                    <a:solidFill>
                      <a:schemeClr val="tx2"/>
                    </a:solidFill>
                    <a:ln w="952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mc:AlternateContent xmlns:mc="http://schemas.openxmlformats.org/markup-compatibility/2006" xmlns:a14="http://schemas.microsoft.com/office/drawing/2010/main">
                  <mc:Choice Requires="a14">
                    <p:sp>
                      <p:nvSpPr>
                        <p:cNvPr id="109" name="TextBox 108">
                          <a:extLst>
                            <a:ext uri="{FF2B5EF4-FFF2-40B4-BE49-F238E27FC236}">
                              <a16:creationId xmlns:a16="http://schemas.microsoft.com/office/drawing/2014/main" id="{6E3DD04A-4AD3-0645-87DB-D2E2B9654D09}"/>
                            </a:ext>
                          </a:extLst>
                        </p:cNvPr>
                        <p:cNvSpPr txBox="1"/>
                        <p:nvPr/>
                      </p:nvSpPr>
                      <p:spPr>
                        <a:xfrm>
                          <a:off x="7868133" y="4420730"/>
                          <a:ext cx="293414" cy="276999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none" lIns="0" tIns="0" rIns="0" bIns="0" rtlCol="0">
                          <a:spAutoFit/>
                        </a:bodyPr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𝑔</m:t>
                                    </m:r>
                                  </m:e>
                                  <m:sub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GB" dirty="0"/>
                        </a:p>
                      </p:txBody>
                    </p:sp>
                  </mc:Choice>
                  <mc:Fallback xmlns="">
                    <p:sp>
                      <p:nvSpPr>
                        <p:cNvPr id="109" name="TextBox 108">
                          <a:extLst>
                            <a:ext uri="{FF2B5EF4-FFF2-40B4-BE49-F238E27FC236}">
                              <a16:creationId xmlns:a16="http://schemas.microsoft.com/office/drawing/2014/main" id="{6E3DD04A-4AD3-0645-87DB-D2E2B9654D09}"/>
                            </a:ext>
                          </a:extLst>
                        </p:cNvPr>
                        <p:cNvSpPr txBox="1">
                          <a:spLocks noRot="1" noChangeAspect="1" noMove="1" noResize="1" noEditPoints="1" noAdjustHandles="1" noChangeArrowheads="1" noChangeShapeType="1" noTextEdit="1"/>
                        </p:cNvSpPr>
                        <p:nvPr/>
                      </p:nvSpPr>
                      <p:spPr>
                        <a:xfrm>
                          <a:off x="7868133" y="4420730"/>
                          <a:ext cx="293414" cy="276999"/>
                        </a:xfrm>
                        <a:prstGeom prst="rect">
                          <a:avLst/>
                        </a:prstGeom>
                        <a:blipFill>
                          <a:blip r:embed="rId21"/>
                          <a:stretch>
                            <a:fillRect l="-16667" b="-21739"/>
                          </a:stretch>
                        </a:blipFill>
                      </p:spPr>
                      <p:txBody>
                        <a:bodyPr/>
                        <a:lstStyle/>
                        <a:p>
                          <a:r>
                            <a:rPr lang="en-GB">
                              <a:noFill/>
                            </a:rPr>
                            <a:t> </a:t>
                          </a:r>
                        </a:p>
                      </p:txBody>
                    </p:sp>
                  </mc:Fallback>
                </mc:AlternateContent>
              </p:grpSp>
              <p:grpSp>
                <p:nvGrpSpPr>
                  <p:cNvPr id="75" name="Group 74">
                    <a:extLst>
                      <a:ext uri="{FF2B5EF4-FFF2-40B4-BE49-F238E27FC236}">
                        <a16:creationId xmlns:a16="http://schemas.microsoft.com/office/drawing/2014/main" id="{1762E37E-D1E6-8C4D-AB94-DA0604CC1618}"/>
                      </a:ext>
                    </a:extLst>
                  </p:cNvPr>
                  <p:cNvGrpSpPr/>
                  <p:nvPr/>
                </p:nvGrpSpPr>
                <p:grpSpPr>
                  <a:xfrm>
                    <a:off x="61830" y="4179020"/>
                    <a:ext cx="1614801" cy="389513"/>
                    <a:chOff x="480139" y="4179020"/>
                    <a:chExt cx="1614801" cy="389513"/>
                  </a:xfrm>
                </p:grpSpPr>
                <p:sp>
                  <p:nvSpPr>
                    <p:cNvPr id="106" name="TextBox 105">
                      <a:extLst>
                        <a:ext uri="{FF2B5EF4-FFF2-40B4-BE49-F238E27FC236}">
                          <a16:creationId xmlns:a16="http://schemas.microsoft.com/office/drawing/2014/main" id="{E4559746-D6CB-4046-BC7B-C5654609A8ED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566498" y="4179020"/>
                      <a:ext cx="1418298" cy="389513"/>
                    </a:xfrm>
                    <a:prstGeom prst="ellipse">
                      <a:avLst/>
                    </a:prstGeom>
                    <a:noFill/>
                    <a:ln>
                      <a:solidFill>
                        <a:schemeClr val="tx1"/>
                      </a:solidFill>
                    </a:ln>
                  </p:spPr>
                  <p:txBody>
                    <a:bodyPr wrap="square" lIns="0" tIns="0" rIns="0" bIns="0" rtlCol="0">
                      <a:spAutoFit/>
                    </a:bodyPr>
                    <a:lstStyle/>
                    <a:p>
                      <a:endParaRPr lang="en-GB" dirty="0"/>
                    </a:p>
                  </p:txBody>
                </p:sp>
                <mc:AlternateContent xmlns:mc="http://schemas.openxmlformats.org/markup-compatibility/2006" xmlns:a14="http://schemas.microsoft.com/office/drawing/2010/main">
                  <mc:Choice Requires="a14">
                    <p:sp>
                      <p:nvSpPr>
                        <p:cNvPr id="107" name="Rectangle 106">
                          <a:extLst>
                            <a:ext uri="{FF2B5EF4-FFF2-40B4-BE49-F238E27FC236}">
                              <a16:creationId xmlns:a16="http://schemas.microsoft.com/office/drawing/2014/main" id="{2EDD8B4B-7987-794A-AB48-F2C860D6608A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80139" y="4184845"/>
                          <a:ext cx="1614801" cy="369332"/>
                        </a:xfrm>
                        <a:prstGeom prst="rect">
                          <a:avLst/>
                        </a:prstGeom>
                      </p:spPr>
                      <p:txBody>
                        <a:bodyPr wrap="none">
                          <a:spAutoFit/>
                        </a:bodyPr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i="1" smtClean="0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</a:rPr>
                                  <m:t>𝑇𝑟𝑎𝑣𝑒𝑙</m:t>
                                </m:r>
                                <m:r>
                                  <m:rPr>
                                    <m:nor/>
                                  </m:rPr>
                                  <a:rPr lang="de-DE" b="0" i="0" smtClean="0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</a:rPr>
                                  <m:t>(</m:t>
                                </m:r>
                                <m:r>
                                  <a:rPr lang="de-DE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𝑎𝑙𝑖𝑐𝑒</m:t>
                                </m:r>
                                <m:r>
                                  <a:rPr lang="de-DE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GB" dirty="0">
                            <a:solidFill>
                              <a:schemeClr val="tx1"/>
                            </a:solidFill>
                          </a:endParaRPr>
                        </a:p>
                      </p:txBody>
                    </p:sp>
                  </mc:Choice>
                  <mc:Fallback xmlns="">
                    <p:sp>
                      <p:nvSpPr>
                        <p:cNvPr id="107" name="Rectangle 106">
                          <a:extLst>
                            <a:ext uri="{FF2B5EF4-FFF2-40B4-BE49-F238E27FC236}">
                              <a16:creationId xmlns:a16="http://schemas.microsoft.com/office/drawing/2014/main" id="{2EDD8B4B-7987-794A-AB48-F2C860D6608A}"/>
                            </a:ext>
                          </a:extLst>
                        </p:cNvPr>
                        <p:cNvSpPr>
                          <a:spLocks noRot="1" noChangeAspect="1" noMove="1" noResize="1" noEditPoints="1" noAdjustHandles="1" noChangeArrowheads="1" noChangeShapeType="1" noTextEdit="1"/>
                        </p:cNvSpPr>
                        <p:nvPr/>
                      </p:nvSpPr>
                      <p:spPr>
                        <a:xfrm>
                          <a:off x="480139" y="4184845"/>
                          <a:ext cx="1614801" cy="369332"/>
                        </a:xfrm>
                        <a:prstGeom prst="rect">
                          <a:avLst/>
                        </a:prstGeom>
                        <a:blipFill>
                          <a:blip r:embed="rId22"/>
                          <a:stretch>
                            <a:fillRect b="-13333"/>
                          </a:stretch>
                        </a:blipFill>
                      </p:spPr>
                      <p:txBody>
                        <a:bodyPr/>
                        <a:lstStyle/>
                        <a:p>
                          <a:r>
                            <a:rPr lang="en-GB">
                              <a:noFill/>
                            </a:rPr>
                            <a:t> </a:t>
                          </a:r>
                        </a:p>
                      </p:txBody>
                    </p:sp>
                  </mc:Fallback>
                </mc:AlternateContent>
              </p:grpSp>
              <p:grpSp>
                <p:nvGrpSpPr>
                  <p:cNvPr id="76" name="Group 75">
                    <a:extLst>
                      <a:ext uri="{FF2B5EF4-FFF2-40B4-BE49-F238E27FC236}">
                        <a16:creationId xmlns:a16="http://schemas.microsoft.com/office/drawing/2014/main" id="{6C0446C1-B015-C54A-9F1C-47C8B19035FA}"/>
                      </a:ext>
                    </a:extLst>
                  </p:cNvPr>
                  <p:cNvGrpSpPr/>
                  <p:nvPr/>
                </p:nvGrpSpPr>
                <p:grpSpPr>
                  <a:xfrm>
                    <a:off x="931445" y="5010604"/>
                    <a:ext cx="1798377" cy="389513"/>
                    <a:chOff x="7095977" y="5560758"/>
                    <a:chExt cx="1798377" cy="389513"/>
                  </a:xfrm>
                </p:grpSpPr>
                <p:sp>
                  <p:nvSpPr>
                    <p:cNvPr id="104" name="TextBox 103">
                      <a:extLst>
                        <a:ext uri="{FF2B5EF4-FFF2-40B4-BE49-F238E27FC236}">
                          <a16:creationId xmlns:a16="http://schemas.microsoft.com/office/drawing/2014/main" id="{E11294E0-D5FB-1941-B6AD-49D4E516C9A4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7153491" y="5560758"/>
                      <a:ext cx="1688810" cy="389513"/>
                    </a:xfrm>
                    <a:prstGeom prst="ellipse">
                      <a:avLst/>
                    </a:prstGeom>
                    <a:noFill/>
                    <a:ln>
                      <a:solidFill>
                        <a:schemeClr val="tx1"/>
                      </a:solidFill>
                    </a:ln>
                  </p:spPr>
                  <p:txBody>
                    <a:bodyPr wrap="square" lIns="0" tIns="0" rIns="0" bIns="0" rtlCol="0">
                      <a:spAutoFit/>
                    </a:bodyPr>
                    <a:lstStyle/>
                    <a:p>
                      <a:endParaRPr lang="en-GB" dirty="0"/>
                    </a:p>
                  </p:txBody>
                </p:sp>
                <mc:AlternateContent xmlns:mc="http://schemas.openxmlformats.org/markup-compatibility/2006" xmlns:a14="http://schemas.microsoft.com/office/drawing/2010/main">
                  <mc:Choice Requires="a14">
                    <p:sp>
                      <p:nvSpPr>
                        <p:cNvPr id="105" name="Rectangle 104">
                          <a:extLst>
                            <a:ext uri="{FF2B5EF4-FFF2-40B4-BE49-F238E27FC236}">
                              <a16:creationId xmlns:a16="http://schemas.microsoft.com/office/drawing/2014/main" id="{6CA88D62-33AA-724A-A7C5-6140C0710625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095977" y="5571413"/>
                          <a:ext cx="1798377" cy="369332"/>
                        </a:xfrm>
                        <a:prstGeom prst="rect">
                          <a:avLst/>
                        </a:prstGeom>
                      </p:spPr>
                      <p:txBody>
                        <a:bodyPr wrap="none">
                          <a:spAutoFit/>
                        </a:bodyPr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i="1" smtClean="0">
                                    <a:latin typeface="Cambria Math" charset="0"/>
                                  </a:rPr>
                                  <m:t>𝑇𝑟𝑒𝑎𝑡</m:t>
                                </m:r>
                                <m:r>
                                  <m:rPr>
                                    <m:nor/>
                                  </m:rPr>
                                  <a:rPr lang="de-DE" b="0" i="0" smtClean="0">
                                    <a:latin typeface="Cambria Math" charset="0"/>
                                  </a:rPr>
                                  <m:t>(</m:t>
                                </m:r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𝑎𝑙𝑖𝑐𝑒</m:t>
                                </m:r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𝑀</m:t>
                                </m:r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p:txBody>
                    </p:sp>
                  </mc:Choice>
                  <mc:Fallback xmlns="">
                    <p:sp>
                      <p:nvSpPr>
                        <p:cNvPr id="105" name="Rectangle 104">
                          <a:extLst>
                            <a:ext uri="{FF2B5EF4-FFF2-40B4-BE49-F238E27FC236}">
                              <a16:creationId xmlns:a16="http://schemas.microsoft.com/office/drawing/2014/main" id="{6CA88D62-33AA-724A-A7C5-6140C0710625}"/>
                            </a:ext>
                          </a:extLst>
                        </p:cNvPr>
                        <p:cNvSpPr>
                          <a:spLocks noRot="1" noChangeAspect="1" noMove="1" noResize="1" noEditPoints="1" noAdjustHandles="1" noChangeArrowheads="1" noChangeShapeType="1" noTextEdit="1"/>
                        </p:cNvSpPr>
                        <p:nvPr/>
                      </p:nvSpPr>
                      <p:spPr>
                        <a:xfrm>
                          <a:off x="7095977" y="5571413"/>
                          <a:ext cx="1798377" cy="369332"/>
                        </a:xfrm>
                        <a:prstGeom prst="rect">
                          <a:avLst/>
                        </a:prstGeom>
                        <a:blipFill>
                          <a:blip r:embed="rId23"/>
                          <a:stretch>
                            <a:fillRect b="-13333"/>
                          </a:stretch>
                        </a:blipFill>
                      </p:spPr>
                      <p:txBody>
                        <a:bodyPr/>
                        <a:lstStyle/>
                        <a:p>
                          <a:r>
                            <a:rPr lang="en-GB">
                              <a:noFill/>
                            </a:rPr>
                            <a:t> </a:t>
                          </a:r>
                        </a:p>
                      </p:txBody>
                    </p:sp>
                  </mc:Fallback>
                </mc:AlternateContent>
              </p:grpSp>
              <p:grpSp>
                <p:nvGrpSpPr>
                  <p:cNvPr id="77" name="Group 76">
                    <a:extLst>
                      <a:ext uri="{FF2B5EF4-FFF2-40B4-BE49-F238E27FC236}">
                        <a16:creationId xmlns:a16="http://schemas.microsoft.com/office/drawing/2014/main" id="{28B995B0-6849-5A4B-B47D-567013ABD16C}"/>
                      </a:ext>
                    </a:extLst>
                  </p:cNvPr>
                  <p:cNvGrpSpPr/>
                  <p:nvPr/>
                </p:nvGrpSpPr>
                <p:grpSpPr>
                  <a:xfrm>
                    <a:off x="1267671" y="4484482"/>
                    <a:ext cx="1218406" cy="389513"/>
                    <a:chOff x="5914553" y="5664879"/>
                    <a:chExt cx="1218406" cy="389513"/>
                  </a:xfrm>
                </p:grpSpPr>
                <p:sp>
                  <p:nvSpPr>
                    <p:cNvPr id="102" name="TextBox 101">
                      <a:extLst>
                        <a:ext uri="{FF2B5EF4-FFF2-40B4-BE49-F238E27FC236}">
                          <a16:creationId xmlns:a16="http://schemas.microsoft.com/office/drawing/2014/main" id="{676D67AD-F40F-8444-80B1-CE1506BC14E9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5970830" y="5664879"/>
                      <a:ext cx="1162129" cy="389513"/>
                    </a:xfrm>
                    <a:prstGeom prst="ellipse">
                      <a:avLst/>
                    </a:prstGeom>
                    <a:noFill/>
                    <a:ln>
                      <a:solidFill>
                        <a:schemeClr val="tx1"/>
                      </a:solidFill>
                    </a:ln>
                  </p:spPr>
                  <p:txBody>
                    <a:bodyPr wrap="square" lIns="0" tIns="0" rIns="0" bIns="0" rtlCol="0">
                      <a:spAutoFit/>
                    </a:bodyPr>
                    <a:lstStyle/>
                    <a:p>
                      <a:endParaRPr lang="en-GB" dirty="0">
                        <a:solidFill>
                          <a:schemeClr val="accent1"/>
                        </a:solidFill>
                      </a:endParaRPr>
                    </a:p>
                  </p:txBody>
                </p:sp>
                <mc:AlternateContent xmlns:mc="http://schemas.openxmlformats.org/markup-compatibility/2006" xmlns:a14="http://schemas.microsoft.com/office/drawing/2010/main">
                  <mc:Choice Requires="a14">
                    <p:sp>
                      <p:nvSpPr>
                        <p:cNvPr id="103" name="Rectangle 102">
                          <a:extLst>
                            <a:ext uri="{FF2B5EF4-FFF2-40B4-BE49-F238E27FC236}">
                              <a16:creationId xmlns:a16="http://schemas.microsoft.com/office/drawing/2014/main" id="{A8151BFD-92C1-1840-BBAA-41B1D4204B6E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914553" y="5670704"/>
                          <a:ext cx="897107" cy="370436"/>
                        </a:xfrm>
                        <a:prstGeom prst="rect">
                          <a:avLst/>
                        </a:prstGeom>
                      </p:spPr>
                      <p:txBody>
                        <a:bodyPr wrap="square">
                          <a:spAutoFit/>
                        </a:bodyPr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i="1" smtClean="0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</a:rPr>
                                  <m:t>𝑆𝑖𝑐𝑘</m:t>
                                </m:r>
                                <m:r>
                                  <m:rPr>
                                    <m:nor/>
                                  </m:rPr>
                                  <a:rPr lang="de-DE" b="0" i="0" smtClean="0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</a:rPr>
                                  <m:t>(</m:t>
                                </m:r>
                                <m:r>
                                  <a:rPr lang="de-DE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𝑎𝑙𝑖𝑐𝑒</m:t>
                                </m:r>
                                <m:r>
                                  <a:rPr lang="de-DE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GB" dirty="0">
                            <a:solidFill>
                              <a:schemeClr val="tx1"/>
                            </a:solidFill>
                          </a:endParaRPr>
                        </a:p>
                      </p:txBody>
                    </p:sp>
                  </mc:Choice>
                  <mc:Fallback xmlns="">
                    <p:sp>
                      <p:nvSpPr>
                        <p:cNvPr id="103" name="Rectangle 102">
                          <a:extLst>
                            <a:ext uri="{FF2B5EF4-FFF2-40B4-BE49-F238E27FC236}">
                              <a16:creationId xmlns:a16="http://schemas.microsoft.com/office/drawing/2014/main" id="{A8151BFD-92C1-1840-BBAA-41B1D4204B6E}"/>
                            </a:ext>
                          </a:extLst>
                        </p:cNvPr>
                        <p:cNvSpPr>
                          <a:spLocks noRot="1" noChangeAspect="1" noMove="1" noResize="1" noEditPoints="1" noAdjustHandles="1" noChangeArrowheads="1" noChangeShapeType="1" noTextEdit="1"/>
                        </p:cNvSpPr>
                        <p:nvPr/>
                      </p:nvSpPr>
                      <p:spPr>
                        <a:xfrm>
                          <a:off x="5914553" y="5670704"/>
                          <a:ext cx="897107" cy="370436"/>
                        </a:xfrm>
                        <a:prstGeom prst="rect">
                          <a:avLst/>
                        </a:prstGeom>
                        <a:blipFill>
                          <a:blip r:embed="rId24"/>
                          <a:stretch>
                            <a:fillRect r="-44444" b="-9677"/>
                          </a:stretch>
                        </a:blipFill>
                      </p:spPr>
                      <p:txBody>
                        <a:bodyPr/>
                        <a:lstStyle/>
                        <a:p>
                          <a:r>
                            <a:rPr lang="en-GB">
                              <a:noFill/>
                            </a:rPr>
                            <a:t> </a:t>
                          </a:r>
                        </a:p>
                      </p:txBody>
                    </p:sp>
                  </mc:Fallback>
                </mc:AlternateContent>
              </p:grpSp>
              <p:cxnSp>
                <p:nvCxnSpPr>
                  <p:cNvPr id="78" name="Straight Connector 77">
                    <a:extLst>
                      <a:ext uri="{FF2B5EF4-FFF2-40B4-BE49-F238E27FC236}">
                        <a16:creationId xmlns:a16="http://schemas.microsoft.com/office/drawing/2014/main" id="{C4FC6530-1D22-C746-B0AA-728429C690D6}"/>
                      </a:ext>
                    </a:extLst>
                  </p:cNvPr>
                  <p:cNvCxnSpPr>
                    <a:cxnSpLocks/>
                    <a:stCxn id="110" idx="2"/>
                    <a:endCxn id="102" idx="0"/>
                  </p:cNvCxnSpPr>
                  <p:nvPr/>
                </p:nvCxnSpPr>
                <p:spPr>
                  <a:xfrm flipH="1">
                    <a:off x="1905013" y="4097845"/>
                    <a:ext cx="1262080" cy="386637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9" name="Straight Connector 78">
                    <a:extLst>
                      <a:ext uri="{FF2B5EF4-FFF2-40B4-BE49-F238E27FC236}">
                        <a16:creationId xmlns:a16="http://schemas.microsoft.com/office/drawing/2014/main" id="{5BEA6BD2-FDF6-174C-A3E8-303405C8592A}"/>
                      </a:ext>
                    </a:extLst>
                  </p:cNvPr>
                  <p:cNvCxnSpPr>
                    <a:cxnSpLocks/>
                    <a:stCxn id="110" idx="3"/>
                    <a:endCxn id="114" idx="2"/>
                  </p:cNvCxnSpPr>
                  <p:nvPr/>
                </p:nvCxnSpPr>
                <p:spPr>
                  <a:xfrm flipV="1">
                    <a:off x="3239093" y="4016282"/>
                    <a:ext cx="1056485" cy="9563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0" name="Straight Connector 79">
                    <a:extLst>
                      <a:ext uri="{FF2B5EF4-FFF2-40B4-BE49-F238E27FC236}">
                        <a16:creationId xmlns:a16="http://schemas.microsoft.com/office/drawing/2014/main" id="{13383895-0B00-7C44-BF13-A2EEBA9F7031}"/>
                      </a:ext>
                    </a:extLst>
                  </p:cNvPr>
                  <p:cNvCxnSpPr>
                    <a:cxnSpLocks/>
                    <a:stCxn id="108" idx="3"/>
                    <a:endCxn id="114" idx="3"/>
                  </p:cNvCxnSpPr>
                  <p:nvPr/>
                </p:nvCxnSpPr>
                <p:spPr>
                  <a:xfrm flipV="1">
                    <a:off x="3006938" y="4153995"/>
                    <a:ext cx="1378952" cy="506687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1" name="Straight Connector 80">
                    <a:extLst>
                      <a:ext uri="{FF2B5EF4-FFF2-40B4-BE49-F238E27FC236}">
                        <a16:creationId xmlns:a16="http://schemas.microsoft.com/office/drawing/2014/main" id="{A0943467-B760-5F4C-8E8D-9D74B1C7BE1A}"/>
                      </a:ext>
                    </a:extLst>
                  </p:cNvPr>
                  <p:cNvCxnSpPr>
                    <a:cxnSpLocks/>
                    <a:stCxn id="96" idx="0"/>
                    <a:endCxn id="100" idx="2"/>
                  </p:cNvCxnSpPr>
                  <p:nvPr/>
                </p:nvCxnSpPr>
                <p:spPr>
                  <a:xfrm flipH="1" flipV="1">
                    <a:off x="5850327" y="4080381"/>
                    <a:ext cx="2546950" cy="87852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82" name="Group 81">
                    <a:extLst>
                      <a:ext uri="{FF2B5EF4-FFF2-40B4-BE49-F238E27FC236}">
                        <a16:creationId xmlns:a16="http://schemas.microsoft.com/office/drawing/2014/main" id="{EF307F59-F2E0-8D41-8EE2-639C085FF4EB}"/>
                      </a:ext>
                    </a:extLst>
                  </p:cNvPr>
                  <p:cNvGrpSpPr/>
                  <p:nvPr/>
                </p:nvGrpSpPr>
                <p:grpSpPr>
                  <a:xfrm>
                    <a:off x="5705769" y="3624408"/>
                    <a:ext cx="293414" cy="455973"/>
                    <a:chOff x="3699768" y="4875354"/>
                    <a:chExt cx="293414" cy="455973"/>
                  </a:xfrm>
                </p:grpSpPr>
                <p:sp>
                  <p:nvSpPr>
                    <p:cNvPr id="100" name="Rectangle 99">
                      <a:extLst>
                        <a:ext uri="{FF2B5EF4-FFF2-40B4-BE49-F238E27FC236}">
                          <a16:creationId xmlns:a16="http://schemas.microsoft.com/office/drawing/2014/main" id="{D6E17A30-3211-ED48-9450-811286355F0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772326" y="5187327"/>
                      <a:ext cx="144000" cy="144000"/>
                    </a:xfrm>
                    <a:prstGeom prst="rect">
                      <a:avLst/>
                    </a:prstGeom>
                    <a:solidFill>
                      <a:schemeClr val="tx2"/>
                    </a:solidFill>
                    <a:ln w="952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mc:AlternateContent xmlns:mc="http://schemas.openxmlformats.org/markup-compatibility/2006" xmlns:a14="http://schemas.microsoft.com/office/drawing/2010/main">
                  <mc:Choice Requires="a14">
                    <p:sp>
                      <p:nvSpPr>
                        <p:cNvPr id="101" name="TextBox 100">
                          <a:extLst>
                            <a:ext uri="{FF2B5EF4-FFF2-40B4-BE49-F238E27FC236}">
                              <a16:creationId xmlns:a16="http://schemas.microsoft.com/office/drawing/2014/main" id="{CFBDC651-04E2-5643-ADD9-B1FBC2B39F13}"/>
                            </a:ext>
                          </a:extLst>
                        </p:cNvPr>
                        <p:cNvSpPr txBox="1"/>
                        <p:nvPr/>
                      </p:nvSpPr>
                      <p:spPr>
                        <a:xfrm>
                          <a:off x="3699768" y="4875354"/>
                          <a:ext cx="293414" cy="276999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none" lIns="0" tIns="0" rIns="0" bIns="0" rtlCol="0">
                          <a:spAutoFit/>
                        </a:bodyPr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𝑔</m:t>
                                    </m:r>
                                  </m:e>
                                  <m:sub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GB" dirty="0"/>
                        </a:p>
                      </p:txBody>
                    </p:sp>
                  </mc:Choice>
                  <mc:Fallback xmlns="">
                    <p:sp>
                      <p:nvSpPr>
                        <p:cNvPr id="101" name="TextBox 100">
                          <a:extLst>
                            <a:ext uri="{FF2B5EF4-FFF2-40B4-BE49-F238E27FC236}">
                              <a16:creationId xmlns:a16="http://schemas.microsoft.com/office/drawing/2014/main" id="{CFBDC651-04E2-5643-ADD9-B1FBC2B39F13}"/>
                            </a:ext>
                          </a:extLst>
                        </p:cNvPr>
                        <p:cNvSpPr txBox="1">
                          <a:spLocks noRot="1" noChangeAspect="1" noMove="1" noResize="1" noEditPoints="1" noAdjustHandles="1" noChangeArrowheads="1" noChangeShapeType="1" noTextEdit="1"/>
                        </p:cNvSpPr>
                        <p:nvPr/>
                      </p:nvSpPr>
                      <p:spPr>
                        <a:xfrm>
                          <a:off x="3699768" y="4875354"/>
                          <a:ext cx="293414" cy="276999"/>
                        </a:xfrm>
                        <a:prstGeom prst="rect">
                          <a:avLst/>
                        </a:prstGeom>
                        <a:blipFill>
                          <a:blip r:embed="rId25"/>
                          <a:stretch>
                            <a:fillRect l="-16000" r="-4000" b="-22727"/>
                          </a:stretch>
                        </a:blipFill>
                      </p:spPr>
                      <p:txBody>
                        <a:bodyPr/>
                        <a:lstStyle/>
                        <a:p>
                          <a:r>
                            <a:rPr lang="en-GB">
                              <a:noFill/>
                            </a:rPr>
                            <a:t> </a:t>
                          </a:r>
                        </a:p>
                      </p:txBody>
                    </p:sp>
                  </mc:Fallback>
                </mc:AlternateContent>
              </p:grpSp>
              <p:cxnSp>
                <p:nvCxnSpPr>
                  <p:cNvPr id="83" name="Straight Connector 82">
                    <a:extLst>
                      <a:ext uri="{FF2B5EF4-FFF2-40B4-BE49-F238E27FC236}">
                        <a16:creationId xmlns:a16="http://schemas.microsoft.com/office/drawing/2014/main" id="{ECCA5619-3B86-3F4B-9BD5-F1FCC3AAE961}"/>
                      </a:ext>
                    </a:extLst>
                  </p:cNvPr>
                  <p:cNvCxnSpPr>
                    <a:cxnSpLocks/>
                    <a:stCxn id="92" idx="2"/>
                    <a:endCxn id="98" idx="1"/>
                  </p:cNvCxnSpPr>
                  <p:nvPr/>
                </p:nvCxnSpPr>
                <p:spPr>
                  <a:xfrm flipH="1" flipV="1">
                    <a:off x="5944459" y="4633213"/>
                    <a:ext cx="910202" cy="4203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4" name="Straight Connector 83">
                    <a:extLst>
                      <a:ext uri="{FF2B5EF4-FFF2-40B4-BE49-F238E27FC236}">
                        <a16:creationId xmlns:a16="http://schemas.microsoft.com/office/drawing/2014/main" id="{D5E5F4E8-15ED-DC41-AB35-9C325BEEE248}"/>
                      </a:ext>
                    </a:extLst>
                  </p:cNvPr>
                  <p:cNvCxnSpPr>
                    <a:cxnSpLocks/>
                    <a:stCxn id="98" idx="2"/>
                    <a:endCxn id="94" idx="0"/>
                  </p:cNvCxnSpPr>
                  <p:nvPr/>
                </p:nvCxnSpPr>
                <p:spPr>
                  <a:xfrm>
                    <a:off x="6016459" y="4705213"/>
                    <a:ext cx="649857" cy="292618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85" name="Group 84">
                    <a:extLst>
                      <a:ext uri="{FF2B5EF4-FFF2-40B4-BE49-F238E27FC236}">
                        <a16:creationId xmlns:a16="http://schemas.microsoft.com/office/drawing/2014/main" id="{9011BCFF-752E-DB4D-A7DD-1498D5933350}"/>
                      </a:ext>
                    </a:extLst>
                  </p:cNvPr>
                  <p:cNvGrpSpPr/>
                  <p:nvPr/>
                </p:nvGrpSpPr>
                <p:grpSpPr>
                  <a:xfrm>
                    <a:off x="5918010" y="4256163"/>
                    <a:ext cx="293414" cy="449050"/>
                    <a:chOff x="7868133" y="4420730"/>
                    <a:chExt cx="293414" cy="449050"/>
                  </a:xfrm>
                </p:grpSpPr>
                <p:sp>
                  <p:nvSpPr>
                    <p:cNvPr id="98" name="Rectangle 97">
                      <a:extLst>
                        <a:ext uri="{FF2B5EF4-FFF2-40B4-BE49-F238E27FC236}">
                          <a16:creationId xmlns:a16="http://schemas.microsoft.com/office/drawing/2014/main" id="{8E080170-6289-2D47-9A88-429EA86AC18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894582" y="4725780"/>
                      <a:ext cx="144000" cy="144000"/>
                    </a:xfrm>
                    <a:prstGeom prst="rect">
                      <a:avLst/>
                    </a:prstGeom>
                    <a:solidFill>
                      <a:schemeClr val="tx2"/>
                    </a:solidFill>
                    <a:ln w="952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mc:AlternateContent xmlns:mc="http://schemas.openxmlformats.org/markup-compatibility/2006" xmlns:a14="http://schemas.microsoft.com/office/drawing/2010/main">
                  <mc:Choice Requires="a14">
                    <p:sp>
                      <p:nvSpPr>
                        <p:cNvPr id="99" name="TextBox 98">
                          <a:extLst>
                            <a:ext uri="{FF2B5EF4-FFF2-40B4-BE49-F238E27FC236}">
                              <a16:creationId xmlns:a16="http://schemas.microsoft.com/office/drawing/2014/main" id="{B5D776BF-950E-4F41-B777-FE87A873B9F9}"/>
                            </a:ext>
                          </a:extLst>
                        </p:cNvPr>
                        <p:cNvSpPr txBox="1"/>
                        <p:nvPr/>
                      </p:nvSpPr>
                      <p:spPr>
                        <a:xfrm>
                          <a:off x="7868133" y="4420730"/>
                          <a:ext cx="293414" cy="276999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none" lIns="0" tIns="0" rIns="0" bIns="0" rtlCol="0">
                          <a:spAutoFit/>
                        </a:bodyPr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𝑔</m:t>
                                    </m:r>
                                  </m:e>
                                  <m:sub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GB" dirty="0"/>
                        </a:p>
                      </p:txBody>
                    </p:sp>
                  </mc:Choice>
                  <mc:Fallback xmlns="">
                    <p:sp>
                      <p:nvSpPr>
                        <p:cNvPr id="99" name="TextBox 98">
                          <a:extLst>
                            <a:ext uri="{FF2B5EF4-FFF2-40B4-BE49-F238E27FC236}">
                              <a16:creationId xmlns:a16="http://schemas.microsoft.com/office/drawing/2014/main" id="{B5D776BF-950E-4F41-B777-FE87A873B9F9}"/>
                            </a:ext>
                          </a:extLst>
                        </p:cNvPr>
                        <p:cNvSpPr txBox="1">
                          <a:spLocks noRot="1" noChangeAspect="1" noMove="1" noResize="1" noEditPoints="1" noAdjustHandles="1" noChangeArrowheads="1" noChangeShapeType="1" noTextEdit="1"/>
                        </p:cNvSpPr>
                        <p:nvPr/>
                      </p:nvSpPr>
                      <p:spPr>
                        <a:xfrm>
                          <a:off x="7868133" y="4420730"/>
                          <a:ext cx="293414" cy="276999"/>
                        </a:xfrm>
                        <a:prstGeom prst="rect">
                          <a:avLst/>
                        </a:prstGeom>
                        <a:blipFill>
                          <a:blip r:embed="rId26"/>
                          <a:stretch>
                            <a:fillRect l="-16667" r="-4167" b="-21739"/>
                          </a:stretch>
                        </a:blipFill>
                      </p:spPr>
                      <p:txBody>
                        <a:bodyPr/>
                        <a:lstStyle/>
                        <a:p>
                          <a:r>
                            <a:rPr lang="en-GB">
                              <a:noFill/>
                            </a:rPr>
                            <a:t> </a:t>
                          </a:r>
                        </a:p>
                      </p:txBody>
                    </p:sp>
                  </mc:Fallback>
                </mc:AlternateContent>
              </p:grpSp>
              <p:grpSp>
                <p:nvGrpSpPr>
                  <p:cNvPr id="86" name="Group 85">
                    <a:extLst>
                      <a:ext uri="{FF2B5EF4-FFF2-40B4-BE49-F238E27FC236}">
                        <a16:creationId xmlns:a16="http://schemas.microsoft.com/office/drawing/2014/main" id="{5E09274C-5674-9A45-8A71-635DE6E3269A}"/>
                      </a:ext>
                    </a:extLst>
                  </p:cNvPr>
                  <p:cNvGrpSpPr/>
                  <p:nvPr/>
                </p:nvGrpSpPr>
                <p:grpSpPr>
                  <a:xfrm>
                    <a:off x="7647219" y="4168233"/>
                    <a:ext cx="1501886" cy="389513"/>
                    <a:chOff x="453635" y="4179020"/>
                    <a:chExt cx="1501886" cy="389513"/>
                  </a:xfrm>
                </p:grpSpPr>
                <p:sp>
                  <p:nvSpPr>
                    <p:cNvPr id="96" name="TextBox 95">
                      <a:extLst>
                        <a:ext uri="{FF2B5EF4-FFF2-40B4-BE49-F238E27FC236}">
                          <a16:creationId xmlns:a16="http://schemas.microsoft.com/office/drawing/2014/main" id="{B2475F0A-69D6-0F43-891B-D9C24673720E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566498" y="4179020"/>
                      <a:ext cx="1274390" cy="389513"/>
                    </a:xfrm>
                    <a:prstGeom prst="ellipse">
                      <a:avLst/>
                    </a:prstGeom>
                    <a:noFill/>
                    <a:ln>
                      <a:solidFill>
                        <a:schemeClr val="tx1"/>
                      </a:solidFill>
                    </a:ln>
                  </p:spPr>
                  <p:txBody>
                    <a:bodyPr wrap="square" lIns="0" tIns="0" rIns="0" bIns="0" rtlCol="0">
                      <a:spAutoFit/>
                    </a:bodyPr>
                    <a:lstStyle/>
                    <a:p>
                      <a:endParaRPr lang="en-GB" dirty="0"/>
                    </a:p>
                  </p:txBody>
                </p:sp>
                <mc:AlternateContent xmlns:mc="http://schemas.openxmlformats.org/markup-compatibility/2006" xmlns:a14="http://schemas.microsoft.com/office/drawing/2010/main">
                  <mc:Choice Requires="a14">
                    <p:sp>
                      <p:nvSpPr>
                        <p:cNvPr id="97" name="Rectangle 96">
                          <a:extLst>
                            <a:ext uri="{FF2B5EF4-FFF2-40B4-BE49-F238E27FC236}">
                              <a16:creationId xmlns:a16="http://schemas.microsoft.com/office/drawing/2014/main" id="{34F09B6A-F05E-844C-A4EE-47DC6C3D9334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53635" y="4184845"/>
                          <a:ext cx="1501886" cy="369332"/>
                        </a:xfrm>
                        <a:prstGeom prst="rect">
                          <a:avLst/>
                        </a:prstGeom>
                      </p:spPr>
                      <p:txBody>
                        <a:bodyPr wrap="none">
                          <a:spAutoFit/>
                        </a:bodyPr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i="1" smtClean="0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</a:rPr>
                                  <m:t>𝑇𝑟𝑎𝑣𝑒</m:t>
                                </m:r>
                                <m:r>
                                  <a:rPr lang="de-DE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𝑙</m:t>
                                </m:r>
                                <m:r>
                                  <a:rPr lang="de-DE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de-DE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𝑏𝑜𝑏</m:t>
                                </m:r>
                                <m:r>
                                  <a:rPr lang="de-DE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GB" dirty="0">
                            <a:solidFill>
                              <a:schemeClr val="tx1"/>
                            </a:solidFill>
                          </a:endParaRPr>
                        </a:p>
                      </p:txBody>
                    </p:sp>
                  </mc:Choice>
                  <mc:Fallback xmlns="">
                    <p:sp>
                      <p:nvSpPr>
                        <p:cNvPr id="97" name="Rectangle 96">
                          <a:extLst>
                            <a:ext uri="{FF2B5EF4-FFF2-40B4-BE49-F238E27FC236}">
                              <a16:creationId xmlns:a16="http://schemas.microsoft.com/office/drawing/2014/main" id="{34F09B6A-F05E-844C-A4EE-47DC6C3D9334}"/>
                            </a:ext>
                          </a:extLst>
                        </p:cNvPr>
                        <p:cNvSpPr>
                          <a:spLocks noRot="1" noChangeAspect="1" noMove="1" noResize="1" noEditPoints="1" noAdjustHandles="1" noChangeArrowheads="1" noChangeShapeType="1" noTextEdit="1"/>
                        </p:cNvSpPr>
                        <p:nvPr/>
                      </p:nvSpPr>
                      <p:spPr>
                        <a:xfrm>
                          <a:off x="453635" y="4184845"/>
                          <a:ext cx="1501886" cy="369332"/>
                        </a:xfrm>
                        <a:prstGeom prst="rect">
                          <a:avLst/>
                        </a:prstGeom>
                        <a:blipFill>
                          <a:blip r:embed="rId27"/>
                          <a:stretch>
                            <a:fillRect b="-10000"/>
                          </a:stretch>
                        </a:blipFill>
                      </p:spPr>
                      <p:txBody>
                        <a:bodyPr/>
                        <a:lstStyle/>
                        <a:p>
                          <a:r>
                            <a:rPr lang="en-GB">
                              <a:noFill/>
                            </a:rPr>
                            <a:t> </a:t>
                          </a:r>
                        </a:p>
                      </p:txBody>
                    </p:sp>
                  </mc:Fallback>
                </mc:AlternateContent>
              </p:grpSp>
              <p:grpSp>
                <p:nvGrpSpPr>
                  <p:cNvPr id="87" name="Group 86">
                    <a:extLst>
                      <a:ext uri="{FF2B5EF4-FFF2-40B4-BE49-F238E27FC236}">
                        <a16:creationId xmlns:a16="http://schemas.microsoft.com/office/drawing/2014/main" id="{2598729E-0D4E-454C-A411-7FDDDEF8942D}"/>
                      </a:ext>
                    </a:extLst>
                  </p:cNvPr>
                  <p:cNvGrpSpPr/>
                  <p:nvPr/>
                </p:nvGrpSpPr>
                <p:grpSpPr>
                  <a:xfrm>
                    <a:off x="5858588" y="4997831"/>
                    <a:ext cx="1678152" cy="389513"/>
                    <a:chOff x="7122481" y="5560758"/>
                    <a:chExt cx="1678152" cy="389513"/>
                  </a:xfrm>
                </p:grpSpPr>
                <p:sp>
                  <p:nvSpPr>
                    <p:cNvPr id="94" name="TextBox 93">
                      <a:extLst>
                        <a:ext uri="{FF2B5EF4-FFF2-40B4-BE49-F238E27FC236}">
                          <a16:creationId xmlns:a16="http://schemas.microsoft.com/office/drawing/2014/main" id="{39894E85-5B1E-8649-B522-F809F248A8ED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7153491" y="5560758"/>
                      <a:ext cx="1553435" cy="389513"/>
                    </a:xfrm>
                    <a:prstGeom prst="ellipse">
                      <a:avLst/>
                    </a:prstGeom>
                    <a:noFill/>
                    <a:ln>
                      <a:solidFill>
                        <a:schemeClr val="tx1"/>
                      </a:solidFill>
                    </a:ln>
                  </p:spPr>
                  <p:txBody>
                    <a:bodyPr wrap="square" lIns="0" tIns="0" rIns="0" bIns="0" rtlCol="0">
                      <a:spAutoFit/>
                    </a:bodyPr>
                    <a:lstStyle/>
                    <a:p>
                      <a:endParaRPr lang="en-GB" dirty="0"/>
                    </a:p>
                  </p:txBody>
                </p:sp>
                <mc:AlternateContent xmlns:mc="http://schemas.openxmlformats.org/markup-compatibility/2006" xmlns:a14="http://schemas.microsoft.com/office/drawing/2010/main">
                  <mc:Choice Requires="a14">
                    <p:sp>
                      <p:nvSpPr>
                        <p:cNvPr id="95" name="Rectangle 94">
                          <a:extLst>
                            <a:ext uri="{FF2B5EF4-FFF2-40B4-BE49-F238E27FC236}">
                              <a16:creationId xmlns:a16="http://schemas.microsoft.com/office/drawing/2014/main" id="{7CF7BF72-F4DD-314A-9A60-F9C3A132E1EF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122481" y="5571413"/>
                          <a:ext cx="1678152" cy="369332"/>
                        </a:xfrm>
                        <a:prstGeom prst="rect">
                          <a:avLst/>
                        </a:prstGeom>
                      </p:spPr>
                      <p:txBody>
                        <a:bodyPr wrap="none">
                          <a:spAutoFit/>
                        </a:bodyPr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i="1" smtClean="0">
                                    <a:latin typeface="Cambria Math" charset="0"/>
                                  </a:rPr>
                                  <m:t>𝑇𝑟𝑒𝑎𝑡</m:t>
                                </m:r>
                                <m:r>
                                  <m:rPr>
                                    <m:nor/>
                                  </m:rPr>
                                  <a:rPr lang="de-DE" b="0" i="0" smtClean="0">
                                    <a:latin typeface="Cambria Math" charset="0"/>
                                  </a:rPr>
                                  <m:t>(</m:t>
                                </m:r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𝑏𝑜𝑏</m:t>
                                </m:r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𝑀</m:t>
                                </m:r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p:txBody>
                    </p:sp>
                  </mc:Choice>
                  <mc:Fallback xmlns="">
                    <p:sp>
                      <p:nvSpPr>
                        <p:cNvPr id="95" name="Rectangle 94">
                          <a:extLst>
                            <a:ext uri="{FF2B5EF4-FFF2-40B4-BE49-F238E27FC236}">
                              <a16:creationId xmlns:a16="http://schemas.microsoft.com/office/drawing/2014/main" id="{7CF7BF72-F4DD-314A-9A60-F9C3A132E1EF}"/>
                            </a:ext>
                          </a:extLst>
                        </p:cNvPr>
                        <p:cNvSpPr>
                          <a:spLocks noRot="1" noChangeAspect="1" noMove="1" noResize="1" noEditPoints="1" noAdjustHandles="1" noChangeArrowheads="1" noChangeShapeType="1" noTextEdit="1"/>
                        </p:cNvSpPr>
                        <p:nvPr/>
                      </p:nvSpPr>
                      <p:spPr>
                        <a:xfrm>
                          <a:off x="7122481" y="5571413"/>
                          <a:ext cx="1678152" cy="369332"/>
                        </a:xfrm>
                        <a:prstGeom prst="rect">
                          <a:avLst/>
                        </a:prstGeom>
                        <a:blipFill>
                          <a:blip r:embed="rId28"/>
                          <a:stretch>
                            <a:fillRect b="-13333"/>
                          </a:stretch>
                        </a:blipFill>
                      </p:spPr>
                      <p:txBody>
                        <a:bodyPr/>
                        <a:lstStyle/>
                        <a:p>
                          <a:r>
                            <a:rPr lang="en-GB">
                              <a:noFill/>
                            </a:rPr>
                            <a:t> </a:t>
                          </a:r>
                        </a:p>
                      </p:txBody>
                    </p:sp>
                  </mc:Fallback>
                </mc:AlternateContent>
              </p:grpSp>
              <p:grpSp>
                <p:nvGrpSpPr>
                  <p:cNvPr id="88" name="Group 87">
                    <a:extLst>
                      <a:ext uri="{FF2B5EF4-FFF2-40B4-BE49-F238E27FC236}">
                        <a16:creationId xmlns:a16="http://schemas.microsoft.com/office/drawing/2014/main" id="{932093BE-D180-4146-9251-D91B1EBED870}"/>
                      </a:ext>
                    </a:extLst>
                  </p:cNvPr>
                  <p:cNvGrpSpPr/>
                  <p:nvPr/>
                </p:nvGrpSpPr>
                <p:grpSpPr>
                  <a:xfrm>
                    <a:off x="6785132" y="4442659"/>
                    <a:ext cx="1081564" cy="389513"/>
                    <a:chOff x="5901301" y="5664879"/>
                    <a:chExt cx="1081564" cy="389513"/>
                  </a:xfrm>
                </p:grpSpPr>
                <p:sp>
                  <p:nvSpPr>
                    <p:cNvPr id="92" name="TextBox 91">
                      <a:extLst>
                        <a:ext uri="{FF2B5EF4-FFF2-40B4-BE49-F238E27FC236}">
                          <a16:creationId xmlns:a16="http://schemas.microsoft.com/office/drawing/2014/main" id="{027D0A96-DA0A-0B48-A4A7-6D3A8B1E1E47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5970830" y="5664879"/>
                      <a:ext cx="1012035" cy="389513"/>
                    </a:xfrm>
                    <a:prstGeom prst="ellipse">
                      <a:avLst/>
                    </a:prstGeom>
                    <a:noFill/>
                    <a:ln>
                      <a:solidFill>
                        <a:schemeClr val="tx1"/>
                      </a:solidFill>
                    </a:ln>
                  </p:spPr>
                  <p:txBody>
                    <a:bodyPr wrap="square" lIns="0" tIns="0" rIns="0" bIns="0" rtlCol="0">
                      <a:spAutoFit/>
                    </a:bodyPr>
                    <a:lstStyle/>
                    <a:p>
                      <a:endParaRPr lang="en-GB" dirty="0">
                        <a:solidFill>
                          <a:schemeClr val="accent1"/>
                        </a:solidFill>
                      </a:endParaRPr>
                    </a:p>
                  </p:txBody>
                </p:sp>
                <mc:AlternateContent xmlns:mc="http://schemas.openxmlformats.org/markup-compatibility/2006" xmlns:a14="http://schemas.microsoft.com/office/drawing/2010/main">
                  <mc:Choice Requires="a14">
                    <p:sp>
                      <p:nvSpPr>
                        <p:cNvPr id="93" name="Rectangle 92">
                          <a:extLst>
                            <a:ext uri="{FF2B5EF4-FFF2-40B4-BE49-F238E27FC236}">
                              <a16:creationId xmlns:a16="http://schemas.microsoft.com/office/drawing/2014/main" id="{CEAA7B14-3ECB-3E49-B8CB-41FA5C44C1E6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901301" y="5670704"/>
                          <a:ext cx="897107" cy="370436"/>
                        </a:xfrm>
                        <a:prstGeom prst="rect">
                          <a:avLst/>
                        </a:prstGeom>
                      </p:spPr>
                      <p:txBody>
                        <a:bodyPr wrap="square">
                          <a:spAutoFit/>
                        </a:bodyPr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i="1" smtClean="0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</a:rPr>
                                  <m:t>𝑆𝑖𝑐𝑘</m:t>
                                </m:r>
                                <m:r>
                                  <m:rPr>
                                    <m:nor/>
                                  </m:rPr>
                                  <a:rPr lang="de-DE" b="0" i="0" smtClean="0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</a:rPr>
                                  <m:t>(</m:t>
                                </m:r>
                                <m:r>
                                  <a:rPr lang="de-DE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𝑏𝑜𝑏</m:t>
                                </m:r>
                                <m:r>
                                  <a:rPr lang="de-DE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GB" dirty="0">
                            <a:solidFill>
                              <a:schemeClr val="tx1"/>
                            </a:solidFill>
                          </a:endParaRPr>
                        </a:p>
                      </p:txBody>
                    </p:sp>
                  </mc:Choice>
                  <mc:Fallback xmlns="">
                    <p:sp>
                      <p:nvSpPr>
                        <p:cNvPr id="93" name="Rectangle 92">
                          <a:extLst>
                            <a:ext uri="{FF2B5EF4-FFF2-40B4-BE49-F238E27FC236}">
                              <a16:creationId xmlns:a16="http://schemas.microsoft.com/office/drawing/2014/main" id="{CEAA7B14-3ECB-3E49-B8CB-41FA5C44C1E6}"/>
                            </a:ext>
                          </a:extLst>
                        </p:cNvPr>
                        <p:cNvSpPr>
                          <a:spLocks noRot="1" noChangeAspect="1" noMove="1" noResize="1" noEditPoints="1" noAdjustHandles="1" noChangeArrowheads="1" noChangeShapeType="1" noTextEdit="1"/>
                        </p:cNvSpPr>
                        <p:nvPr/>
                      </p:nvSpPr>
                      <p:spPr>
                        <a:xfrm>
                          <a:off x="5901301" y="5670704"/>
                          <a:ext cx="897107" cy="370436"/>
                        </a:xfrm>
                        <a:prstGeom prst="rect">
                          <a:avLst/>
                        </a:prstGeom>
                        <a:blipFill>
                          <a:blip r:embed="rId29"/>
                          <a:stretch>
                            <a:fillRect r="-32394" b="-13333"/>
                          </a:stretch>
                        </a:blipFill>
                      </p:spPr>
                      <p:txBody>
                        <a:bodyPr/>
                        <a:lstStyle/>
                        <a:p>
                          <a:r>
                            <a:rPr lang="en-GB">
                              <a:noFill/>
                            </a:rPr>
                            <a:t> </a:t>
                          </a:r>
                        </a:p>
                      </p:txBody>
                    </p:sp>
                  </mc:Fallback>
                </mc:AlternateContent>
              </p:grpSp>
              <p:cxnSp>
                <p:nvCxnSpPr>
                  <p:cNvPr id="89" name="Straight Connector 88">
                    <a:extLst>
                      <a:ext uri="{FF2B5EF4-FFF2-40B4-BE49-F238E27FC236}">
                        <a16:creationId xmlns:a16="http://schemas.microsoft.com/office/drawing/2014/main" id="{18FFCAEB-B42F-E145-AE1C-F57CE742DB39}"/>
                      </a:ext>
                    </a:extLst>
                  </p:cNvPr>
                  <p:cNvCxnSpPr>
                    <a:cxnSpLocks/>
                    <a:stCxn id="100" idx="2"/>
                    <a:endCxn id="92" idx="0"/>
                  </p:cNvCxnSpPr>
                  <p:nvPr/>
                </p:nvCxnSpPr>
                <p:spPr>
                  <a:xfrm>
                    <a:off x="5850327" y="4080381"/>
                    <a:ext cx="1510352" cy="362278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0" name="Straight Connector 89">
                    <a:extLst>
                      <a:ext uri="{FF2B5EF4-FFF2-40B4-BE49-F238E27FC236}">
                        <a16:creationId xmlns:a16="http://schemas.microsoft.com/office/drawing/2014/main" id="{420B78DD-6C97-714B-9F36-E620E67390D2}"/>
                      </a:ext>
                    </a:extLst>
                  </p:cNvPr>
                  <p:cNvCxnSpPr>
                    <a:cxnSpLocks/>
                    <a:stCxn id="100" idx="1"/>
                    <a:endCxn id="114" idx="6"/>
                  </p:cNvCxnSpPr>
                  <p:nvPr/>
                </p:nvCxnSpPr>
                <p:spPr>
                  <a:xfrm flipH="1">
                    <a:off x="4912268" y="4008381"/>
                    <a:ext cx="866059" cy="7901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1" name="Straight Connector 90">
                    <a:extLst>
                      <a:ext uri="{FF2B5EF4-FFF2-40B4-BE49-F238E27FC236}">
                        <a16:creationId xmlns:a16="http://schemas.microsoft.com/office/drawing/2014/main" id="{A38AD6E4-0899-3143-B9A3-F34E670D07BA}"/>
                      </a:ext>
                    </a:extLst>
                  </p:cNvPr>
                  <p:cNvCxnSpPr>
                    <a:cxnSpLocks/>
                    <a:stCxn id="98" idx="0"/>
                    <a:endCxn id="114" idx="5"/>
                  </p:cNvCxnSpPr>
                  <p:nvPr/>
                </p:nvCxnSpPr>
                <p:spPr>
                  <a:xfrm flipH="1" flipV="1">
                    <a:off x="4821956" y="4153995"/>
                    <a:ext cx="1194503" cy="407218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47" name="Group 46">
                  <a:extLst>
                    <a:ext uri="{FF2B5EF4-FFF2-40B4-BE49-F238E27FC236}">
                      <a16:creationId xmlns:a16="http://schemas.microsoft.com/office/drawing/2014/main" id="{8B7204A3-E80C-2345-81BF-3E0BD972E08F}"/>
                    </a:ext>
                  </a:extLst>
                </p:cNvPr>
                <p:cNvGrpSpPr/>
                <p:nvPr/>
              </p:nvGrpSpPr>
              <p:grpSpPr>
                <a:xfrm>
                  <a:off x="2978099" y="3849839"/>
                  <a:ext cx="3283486" cy="617590"/>
                  <a:chOff x="5254793" y="3088782"/>
                  <a:chExt cx="3283486" cy="617590"/>
                </a:xfrm>
              </p:grpSpPr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48" name="TextBox 47">
                        <a:extLst>
                          <a:ext uri="{FF2B5EF4-FFF2-40B4-BE49-F238E27FC236}">
                            <a16:creationId xmlns:a16="http://schemas.microsoft.com/office/drawing/2014/main" id="{467AC002-C16D-F944-81FD-164690AAE8AD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5254793" y="3088782"/>
                        <a:ext cx="985062" cy="389513"/>
                      </a:xfrm>
                      <a:prstGeom prst="ellipse">
                        <a:avLst/>
                      </a:prstGeom>
                      <a:noFill/>
                      <a:ln>
                        <a:solidFill>
                          <a:schemeClr val="tx1"/>
                        </a:solidFill>
                      </a:ln>
                    </p:spPr>
                    <p:txBody>
                      <a:bodyPr wrap="square" lIns="0" tIns="0" rIns="0" bIns="0" rtlCol="0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r>
                                <a:rPr lang="de-DE" b="0" i="1" smtClean="0">
                                  <a:latin typeface="Cambria Math" charset="0"/>
                                </a:rPr>
                                <m:t>𝑁𝑎𝑡</m:t>
                              </m:r>
                              <m:r>
                                <a:rPr lang="de-DE" b="0" i="1" smtClean="0">
                                  <a:latin typeface="Cambria Math" charset="0"/>
                                </a:rPr>
                                <m:t>(</m:t>
                              </m:r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  <m:r>
                                <a:rPr lang="de-DE" b="0" i="1" smtClean="0">
                                  <a:latin typeface="Cambria Math" charset="0"/>
                                </a:rPr>
                                <m:t>)</m:t>
                              </m:r>
                            </m:oMath>
                          </m:oMathPara>
                        </a14:m>
                        <a:endParaRPr lang="en-GB" dirty="0"/>
                      </a:p>
                    </p:txBody>
                  </p:sp>
                </mc:Choice>
                <mc:Fallback xmlns="">
                  <p:sp>
                    <p:nvSpPr>
                      <p:cNvPr id="48" name="TextBox 47">
                        <a:extLst>
                          <a:ext uri="{FF2B5EF4-FFF2-40B4-BE49-F238E27FC236}">
                            <a16:creationId xmlns:a16="http://schemas.microsoft.com/office/drawing/2014/main" id="{467AC002-C16D-F944-81FD-164690AAE8AD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5254793" y="3088782"/>
                        <a:ext cx="985062" cy="389513"/>
                      </a:xfrm>
                      <a:prstGeom prst="ellipse">
                        <a:avLst/>
                      </a:prstGeom>
                      <a:blipFill>
                        <a:blip r:embed="rId30"/>
                        <a:stretch>
                          <a:fillRect b="-6061"/>
                        </a:stretch>
                      </a:blipFill>
                      <a:ln>
                        <a:solidFill>
                          <a:schemeClr val="tx1"/>
                        </a:solidFill>
                      </a:ln>
                    </p:spPr>
                    <p:txBody>
                      <a:bodyPr/>
                      <a:lstStyle/>
                      <a:p>
                        <a:r>
                          <a:rPr lang="en-GB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49" name="TextBox 48">
                        <a:extLst>
                          <a:ext uri="{FF2B5EF4-FFF2-40B4-BE49-F238E27FC236}">
                            <a16:creationId xmlns:a16="http://schemas.microsoft.com/office/drawing/2014/main" id="{3A088E33-078C-CF41-B406-8E7453D7D751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7394154" y="3091814"/>
                        <a:ext cx="1144125" cy="389513"/>
                      </a:xfrm>
                      <a:prstGeom prst="ellipse">
                        <a:avLst/>
                      </a:prstGeom>
                      <a:noFill/>
                      <a:ln>
                        <a:solidFill>
                          <a:schemeClr val="tx1"/>
                        </a:solidFill>
                      </a:ln>
                    </p:spPr>
                    <p:txBody>
                      <a:bodyPr wrap="square" lIns="0" tIns="0" rIns="0" bIns="0" rtlCol="0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r>
                                <a:rPr lang="de-DE" b="0" i="1" smtClean="0">
                                  <a:latin typeface="Cambria Math" charset="0"/>
                                </a:rPr>
                                <m:t>𝑀𝑎𝑛</m:t>
                              </m:r>
                              <m:r>
                                <a:rPr lang="de-DE" b="0" i="1" smtClean="0">
                                  <a:latin typeface="Cambria Math" charset="0"/>
                                </a:rPr>
                                <m:t>(</m:t>
                              </m:r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𝑊</m:t>
                              </m:r>
                              <m:r>
                                <a:rPr lang="de-DE" b="0" i="1" smtClean="0">
                                  <a:latin typeface="Cambria Math" charset="0"/>
                                </a:rPr>
                                <m:t>)</m:t>
                              </m:r>
                            </m:oMath>
                          </m:oMathPara>
                        </a14:m>
                        <a:endParaRPr lang="en-GB" dirty="0"/>
                      </a:p>
                    </p:txBody>
                  </p:sp>
                </mc:Choice>
                <mc:Fallback xmlns="">
                  <p:sp>
                    <p:nvSpPr>
                      <p:cNvPr id="49" name="TextBox 48">
                        <a:extLst>
                          <a:ext uri="{FF2B5EF4-FFF2-40B4-BE49-F238E27FC236}">
                            <a16:creationId xmlns:a16="http://schemas.microsoft.com/office/drawing/2014/main" id="{3A088E33-078C-CF41-B406-8E7453D7D751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7394154" y="3091814"/>
                        <a:ext cx="1144125" cy="389513"/>
                      </a:xfrm>
                      <a:prstGeom prst="ellipse">
                        <a:avLst/>
                      </a:prstGeom>
                      <a:blipFill>
                        <a:blip r:embed="rId31"/>
                        <a:stretch>
                          <a:fillRect b="-6061"/>
                        </a:stretch>
                      </a:blipFill>
                      <a:ln>
                        <a:solidFill>
                          <a:schemeClr val="tx1"/>
                        </a:solidFill>
                      </a:ln>
                    </p:spPr>
                    <p:txBody>
                      <a:bodyPr/>
                      <a:lstStyle/>
                      <a:p>
                        <a:r>
                          <a:rPr lang="en-GB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p:cxnSp>
                <p:nvCxnSpPr>
                  <p:cNvPr id="50" name="Straight Connector 49">
                    <a:extLst>
                      <a:ext uri="{FF2B5EF4-FFF2-40B4-BE49-F238E27FC236}">
                        <a16:creationId xmlns:a16="http://schemas.microsoft.com/office/drawing/2014/main" id="{08E1404C-198F-3140-855E-7E560D714E5F}"/>
                      </a:ext>
                    </a:extLst>
                  </p:cNvPr>
                  <p:cNvCxnSpPr>
                    <a:cxnSpLocks/>
                    <a:stCxn id="48" idx="6"/>
                    <a:endCxn id="55" idx="1"/>
                  </p:cNvCxnSpPr>
                  <p:nvPr/>
                </p:nvCxnSpPr>
                <p:spPr>
                  <a:xfrm>
                    <a:off x="6239855" y="3283539"/>
                    <a:ext cx="499132" cy="1108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1" name="Straight Connector 50">
                    <a:extLst>
                      <a:ext uri="{FF2B5EF4-FFF2-40B4-BE49-F238E27FC236}">
                        <a16:creationId xmlns:a16="http://schemas.microsoft.com/office/drawing/2014/main" id="{E604AB51-6D34-1741-B556-46E4F8A12135}"/>
                      </a:ext>
                    </a:extLst>
                  </p:cNvPr>
                  <p:cNvCxnSpPr>
                    <a:cxnSpLocks/>
                    <a:stCxn id="49" idx="2"/>
                    <a:endCxn id="55" idx="3"/>
                  </p:cNvCxnSpPr>
                  <p:nvPr/>
                </p:nvCxnSpPr>
                <p:spPr>
                  <a:xfrm flipH="1" flipV="1">
                    <a:off x="6882987" y="3284647"/>
                    <a:ext cx="511167" cy="1924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2" name="Straight Connector 51">
                    <a:extLst>
                      <a:ext uri="{FF2B5EF4-FFF2-40B4-BE49-F238E27FC236}">
                        <a16:creationId xmlns:a16="http://schemas.microsoft.com/office/drawing/2014/main" id="{FB07AB2A-354F-6A4C-94DE-665E14130C19}"/>
                      </a:ext>
                    </a:extLst>
                  </p:cNvPr>
                  <p:cNvCxnSpPr>
                    <a:cxnSpLocks/>
                    <a:endCxn id="55" idx="2"/>
                  </p:cNvCxnSpPr>
                  <p:nvPr/>
                </p:nvCxnSpPr>
                <p:spPr>
                  <a:xfrm flipV="1">
                    <a:off x="6808755" y="3356647"/>
                    <a:ext cx="2232" cy="349725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53" name="Group 52">
                    <a:extLst>
                      <a:ext uri="{FF2B5EF4-FFF2-40B4-BE49-F238E27FC236}">
                        <a16:creationId xmlns:a16="http://schemas.microsoft.com/office/drawing/2014/main" id="{A29BDDFD-646D-E148-AE7B-039424D9814C}"/>
                      </a:ext>
                    </a:extLst>
                  </p:cNvPr>
                  <p:cNvGrpSpPr/>
                  <p:nvPr/>
                </p:nvGrpSpPr>
                <p:grpSpPr>
                  <a:xfrm>
                    <a:off x="6692907" y="3166567"/>
                    <a:ext cx="521894" cy="393368"/>
                    <a:chOff x="6692907" y="3166567"/>
                    <a:chExt cx="521894" cy="393368"/>
                  </a:xfrm>
                </p:grpSpPr>
                <p:sp>
                  <p:nvSpPr>
                    <p:cNvPr id="54" name="Rectangle 53">
                      <a:extLst>
                        <a:ext uri="{FF2B5EF4-FFF2-40B4-BE49-F238E27FC236}">
                          <a16:creationId xmlns:a16="http://schemas.microsoft.com/office/drawing/2014/main" id="{E9CDCD51-94A6-8A4E-8C0F-3198A7F281F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692907" y="3166567"/>
                      <a:ext cx="144000" cy="144000"/>
                    </a:xfrm>
                    <a:prstGeom prst="rect">
                      <a:avLst/>
                    </a:prstGeom>
                    <a:solidFill>
                      <a:schemeClr val="tx2"/>
                    </a:solidFill>
                    <a:ln w="952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55" name="Rectangle 54">
                      <a:extLst>
                        <a:ext uri="{FF2B5EF4-FFF2-40B4-BE49-F238E27FC236}">
                          <a16:creationId xmlns:a16="http://schemas.microsoft.com/office/drawing/2014/main" id="{E8876DC0-19F3-B742-AD35-7904187891D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738987" y="3212647"/>
                      <a:ext cx="144000" cy="144000"/>
                    </a:xfrm>
                    <a:prstGeom prst="rect">
                      <a:avLst/>
                    </a:prstGeom>
                    <a:solidFill>
                      <a:schemeClr val="tx2"/>
                    </a:solidFill>
                    <a:ln w="952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56" name="Rectangle 55">
                      <a:extLst>
                        <a:ext uri="{FF2B5EF4-FFF2-40B4-BE49-F238E27FC236}">
                          <a16:creationId xmlns:a16="http://schemas.microsoft.com/office/drawing/2014/main" id="{E999BE62-F288-174B-B6F0-DDB4E86BF0F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785067" y="3258727"/>
                      <a:ext cx="144000" cy="144000"/>
                    </a:xfrm>
                    <a:prstGeom prst="rect">
                      <a:avLst/>
                    </a:prstGeom>
                    <a:solidFill>
                      <a:schemeClr val="tx2"/>
                    </a:solidFill>
                    <a:ln w="952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mc:AlternateContent xmlns:mc="http://schemas.openxmlformats.org/markup-compatibility/2006" xmlns:a14="http://schemas.microsoft.com/office/drawing/2010/main">
                  <mc:Choice Requires="a14">
                    <p:sp>
                      <p:nvSpPr>
                        <p:cNvPr id="57" name="TextBox 56">
                          <a:extLst>
                            <a:ext uri="{FF2B5EF4-FFF2-40B4-BE49-F238E27FC236}">
                              <a16:creationId xmlns:a16="http://schemas.microsoft.com/office/drawing/2014/main" id="{544B2CD1-4640-514D-9216-6DA6D9C73EF4}"/>
                            </a:ext>
                          </a:extLst>
                        </p:cNvPr>
                        <p:cNvSpPr txBox="1"/>
                        <p:nvPr/>
                      </p:nvSpPr>
                      <p:spPr>
                        <a:xfrm>
                          <a:off x="6926710" y="3282936"/>
                          <a:ext cx="288091" cy="276999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none" lIns="0" tIns="0" rIns="0" bIns="0" rtlCol="0">
                          <a:spAutoFit/>
                        </a:bodyPr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b="0" i="1" smtClean="0">
                                        <a:latin typeface="Cambria Math" charset="0"/>
                                      </a:rPr>
                                      <m:t>𝑔</m:t>
                                    </m:r>
                                  </m:e>
                                  <m:sub>
                                    <m:r>
                                      <a:rPr lang="de-DE" b="0" i="1" smtClean="0">
                                        <a:latin typeface="Cambria Math" charset="0"/>
                                      </a:rPr>
                                      <m:t>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GB" dirty="0"/>
                        </a:p>
                      </p:txBody>
                    </p:sp>
                  </mc:Choice>
                  <mc:Fallback xmlns="">
                    <p:sp>
                      <p:nvSpPr>
                        <p:cNvPr id="57" name="TextBox 56">
                          <a:extLst>
                            <a:ext uri="{FF2B5EF4-FFF2-40B4-BE49-F238E27FC236}">
                              <a16:creationId xmlns:a16="http://schemas.microsoft.com/office/drawing/2014/main" id="{544B2CD1-4640-514D-9216-6DA6D9C73EF4}"/>
                            </a:ext>
                          </a:extLst>
                        </p:cNvPr>
                        <p:cNvSpPr txBox="1">
                          <a:spLocks noRot="1" noChangeAspect="1" noMove="1" noResize="1" noEditPoints="1" noAdjustHandles="1" noChangeArrowheads="1" noChangeShapeType="1" noTextEdit="1"/>
                        </p:cNvSpPr>
                        <p:nvPr/>
                      </p:nvSpPr>
                      <p:spPr>
                        <a:xfrm>
                          <a:off x="6926710" y="3282936"/>
                          <a:ext cx="288091" cy="276999"/>
                        </a:xfrm>
                        <a:prstGeom prst="rect">
                          <a:avLst/>
                        </a:prstGeom>
                        <a:blipFill>
                          <a:blip r:embed="rId32"/>
                          <a:stretch>
                            <a:fillRect l="-16667" r="-4167" b="-26087"/>
                          </a:stretch>
                        </a:blipFill>
                      </p:spPr>
                      <p:txBody>
                        <a:bodyPr/>
                        <a:lstStyle/>
                        <a:p>
                          <a:r>
                            <a:rPr lang="en-GB">
                              <a:noFill/>
                            </a:rPr>
                            <a:t> </a:t>
                          </a:r>
                        </a:p>
                      </p:txBody>
                    </p:sp>
                  </mc:Fallback>
                </mc:AlternateContent>
              </p:grpSp>
            </p:grpSp>
          </p:grpSp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10013559-16AC-BF4D-8F70-AF3E059C546F}"/>
                  </a:ext>
                </a:extLst>
              </p:cNvPr>
              <p:cNvSpPr/>
              <p:nvPr/>
            </p:nvSpPr>
            <p:spPr>
              <a:xfrm>
                <a:off x="2862493" y="5307474"/>
                <a:ext cx="144000" cy="144000"/>
              </a:xfrm>
              <a:prstGeom prst="rect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C2C2AEA5-D921-4142-8422-37D692C138A3}"/>
                  </a:ext>
                </a:extLst>
              </p:cNvPr>
              <p:cNvSpPr/>
              <p:nvPr/>
            </p:nvSpPr>
            <p:spPr>
              <a:xfrm>
                <a:off x="2915501" y="5373734"/>
                <a:ext cx="144000" cy="144000"/>
              </a:xfrm>
              <a:prstGeom prst="rect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</p:grp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0C6D38F9-84CB-5048-88FA-C3059DF04315}"/>
                </a:ext>
              </a:extLst>
            </p:cNvPr>
            <p:cNvSpPr/>
            <p:nvPr/>
          </p:nvSpPr>
          <p:spPr>
            <a:xfrm>
              <a:off x="5922091" y="5244655"/>
              <a:ext cx="144000" cy="144000"/>
            </a:xfrm>
            <a:prstGeom prst="rect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72B4CECF-573D-7043-B46A-23E20A367DC3}"/>
                </a:ext>
              </a:extLst>
            </p:cNvPr>
            <p:cNvSpPr/>
            <p:nvPr/>
          </p:nvSpPr>
          <p:spPr>
            <a:xfrm>
              <a:off x="5975099" y="5298036"/>
              <a:ext cx="144000" cy="144000"/>
            </a:xfrm>
            <a:prstGeom prst="rect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24" name="Rectangle 123">
                <a:extLst>
                  <a:ext uri="{FF2B5EF4-FFF2-40B4-BE49-F238E27FC236}">
                    <a16:creationId xmlns:a16="http://schemas.microsoft.com/office/drawing/2014/main" id="{99437216-57E2-B648-BA1A-6495FB0DFDB5}"/>
                  </a:ext>
                </a:extLst>
              </p:cNvPr>
              <p:cNvSpPr/>
              <p:nvPr/>
            </p:nvSpPr>
            <p:spPr>
              <a:xfrm>
                <a:off x="822945" y="2015753"/>
                <a:ext cx="3880421" cy="40498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 dirty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GB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i="1" dirty="0">
                              <a:latin typeface="Cambria Math" panose="02040503050406030204" pitchFamily="18" charset="0"/>
                            </a:rPr>
                            <m:t>𝑆𝑖𝑐𝑘</m:t>
                          </m:r>
                          <m:d>
                            <m:dPr>
                              <m:ctrlPr>
                                <a:rPr lang="de-DE" i="1" dirty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i="1" dirty="0">
                                  <a:latin typeface="Cambria Math" panose="02040503050406030204" pitchFamily="18" charset="0"/>
                                </a:rPr>
                                <m:t>𝑎𝑙𝑖𝑐𝑒</m:t>
                              </m:r>
                            </m:e>
                          </m:d>
                          <m:r>
                            <a:rPr lang="de-DE" i="1" dirty="0"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de-DE" i="1" dirty="0">
                              <a:latin typeface="Cambria Math" panose="02040503050406030204" pitchFamily="18" charset="0"/>
                            </a:rPr>
                            <m:t>𝑆𝑖𝑐𝑘</m:t>
                          </m:r>
                          <m:d>
                            <m:dPr>
                              <m:ctrlPr>
                                <a:rPr lang="de-DE" i="1" dirty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i="1" dirty="0">
                                  <a:latin typeface="Cambria Math" panose="02040503050406030204" pitchFamily="18" charset="0"/>
                                </a:rPr>
                                <m:t>𝑒𝑣𝑒</m:t>
                              </m:r>
                            </m:e>
                          </m:d>
                          <m:r>
                            <a:rPr lang="de-DE" i="1" dirty="0"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de-DE" i="1" dirty="0">
                              <a:latin typeface="Cambria Math" panose="02040503050406030204" pitchFamily="18" charset="0"/>
                            </a:rPr>
                            <m:t>𝑆𝑖𝑐𝑘</m:t>
                          </m:r>
                          <m:d>
                            <m:dPr>
                              <m:ctrlPr>
                                <a:rPr lang="de-DE" i="1" dirty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i="1" dirty="0">
                                  <a:latin typeface="Cambria Math" panose="02040503050406030204" pitchFamily="18" charset="0"/>
                                </a:rPr>
                                <m:t>𝑏𝑜𝑏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24" name="Rectangle 123">
                <a:extLst>
                  <a:ext uri="{FF2B5EF4-FFF2-40B4-BE49-F238E27FC236}">
                    <a16:creationId xmlns:a16="http://schemas.microsoft.com/office/drawing/2014/main" id="{99437216-57E2-B648-BA1A-6495FB0DFDB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2945" y="2015753"/>
                <a:ext cx="3880421" cy="404983"/>
              </a:xfrm>
              <a:prstGeom prst="rect">
                <a:avLst/>
              </a:prstGeom>
              <a:blipFill>
                <a:blip r:embed="rId3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51902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… And Their Effect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4">
                <a:extLst>
                  <a:ext uri="{FF2B5EF4-FFF2-40B4-BE49-F238E27FC236}">
                    <a16:creationId xmlns:a16="http://schemas.microsoft.com/office/drawing/2014/main" id="{259CE837-DCBB-8248-8E32-27ACD46606E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GB" dirty="0">
                    <a:ea typeface="Cambria Math" charset="0"/>
                    <a:cs typeface="Cambria Math" charset="0"/>
                  </a:rPr>
                  <a:t>Query: </a:t>
                </a:r>
                <a14:m>
                  <m:oMath xmlns:m="http://schemas.openxmlformats.org/officeDocument/2006/math">
                    <m:r>
                      <a:rPr lang="en-GB" i="1" dirty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GB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𝑆𝑖𝑐𝑘</m:t>
                        </m:r>
                        <m:d>
                          <m:dPr>
                            <m:ctrlPr>
                              <a:rPr lang="de-DE" i="1" dirty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 dirty="0">
                                <a:latin typeface="Cambria Math" panose="02040503050406030204" pitchFamily="18" charset="0"/>
                              </a:rPr>
                              <m:t>𝑎𝑙𝑖𝑐𝑒</m:t>
                            </m:r>
                          </m:e>
                        </m:d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𝑆𝑖𝑐𝑘</m:t>
                        </m:r>
                        <m:d>
                          <m:dPr>
                            <m:ctrlPr>
                              <a:rPr lang="de-DE" i="1" dirty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 dirty="0">
                                <a:latin typeface="Cambria Math" panose="02040503050406030204" pitchFamily="18" charset="0"/>
                              </a:rPr>
                              <m:t>𝑒𝑣𝑒</m:t>
                            </m:r>
                          </m:e>
                        </m:d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𝑆𝑖𝑐𝑘</m:t>
                        </m:r>
                        <m:d>
                          <m:dPr>
                            <m:ctrlPr>
                              <a:rPr lang="de-DE" i="1" dirty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 dirty="0">
                                <a:latin typeface="Cambria Math" panose="02040503050406030204" pitchFamily="18" charset="0"/>
                              </a:rPr>
                              <m:t>𝑏𝑜𝑏</m:t>
                            </m:r>
                          </m:e>
                        </m:d>
                      </m:e>
                    </m:d>
                  </m:oMath>
                </a14:m>
                <a:endParaRPr lang="en-GB" dirty="0">
                  <a:ea typeface="Cambria Math" charset="0"/>
                  <a:cs typeface="Cambria Math" charset="0"/>
                </a:endParaRPr>
              </a:p>
              <a:p>
                <a:r>
                  <a:rPr lang="en-GB" dirty="0">
                    <a:ea typeface="Cambria Math" charset="0"/>
                    <a:cs typeface="Cambria Math" charset="0"/>
                  </a:rPr>
                  <a:t>After shattering, eliminate all non-query terms</a:t>
                </a:r>
              </a:p>
              <a:p>
                <a:pPr lvl="1"/>
                <a:r>
                  <a:rPr lang="en-GB" dirty="0">
                    <a:solidFill>
                      <a:schemeClr val="accent1"/>
                    </a:solidFill>
                    <a:ea typeface="Cambria Math" charset="0"/>
                  </a:rPr>
                  <a:t>Identical</a:t>
                </a:r>
                <a:r>
                  <a:rPr lang="en-GB" dirty="0">
                    <a:ea typeface="Cambria Math" charset="0"/>
                  </a:rPr>
                  <a:t> computations during elimination</a:t>
                </a:r>
                <a:endParaRPr lang="en-GB" dirty="0"/>
              </a:p>
            </p:txBody>
          </p:sp>
        </mc:Choice>
        <mc:Fallback xmlns="">
          <p:sp>
            <p:nvSpPr>
              <p:cNvPr id="5" name="Content Placeholder 4">
                <a:extLst>
                  <a:ext uri="{FF2B5EF4-FFF2-40B4-BE49-F238E27FC236}">
                    <a16:creationId xmlns:a16="http://schemas.microsoft.com/office/drawing/2014/main" id="{259CE837-DCBB-8248-8E32-27ACD46606E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447" t="-127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7C4649-800D-CB47-881A-AA04BFFFB18C}" type="slidenum">
              <a:rPr lang="en-US" smtClean="0"/>
              <a:t>148</a:t>
            </a:fld>
            <a:endParaRPr lang="en-US"/>
          </a:p>
        </p:txBody>
      </p:sp>
      <p:grpSp>
        <p:nvGrpSpPr>
          <p:cNvPr id="201" name="Group 200">
            <a:extLst>
              <a:ext uri="{FF2B5EF4-FFF2-40B4-BE49-F238E27FC236}">
                <a16:creationId xmlns:a16="http://schemas.microsoft.com/office/drawing/2014/main" id="{70FD23A1-2218-BF40-BCAB-9A27F5EA71F0}"/>
              </a:ext>
            </a:extLst>
          </p:cNvPr>
          <p:cNvGrpSpPr/>
          <p:nvPr/>
        </p:nvGrpSpPr>
        <p:grpSpPr>
          <a:xfrm>
            <a:off x="-11503" y="3849839"/>
            <a:ext cx="9087275" cy="2786289"/>
            <a:chOff x="-11503" y="3849839"/>
            <a:chExt cx="9087275" cy="2786289"/>
          </a:xfrm>
        </p:grpSpPr>
        <p:grpSp>
          <p:nvGrpSpPr>
            <p:cNvPr id="202" name="Group 201">
              <a:extLst>
                <a:ext uri="{FF2B5EF4-FFF2-40B4-BE49-F238E27FC236}">
                  <a16:creationId xmlns:a16="http://schemas.microsoft.com/office/drawing/2014/main" id="{C767A237-E117-2C42-B52C-D612AAA14D98}"/>
                </a:ext>
              </a:extLst>
            </p:cNvPr>
            <p:cNvGrpSpPr/>
            <p:nvPr/>
          </p:nvGrpSpPr>
          <p:grpSpPr>
            <a:xfrm>
              <a:off x="-11503" y="3849839"/>
              <a:ext cx="9087275" cy="2786289"/>
              <a:chOff x="-11503" y="3849839"/>
              <a:chExt cx="9087275" cy="2786289"/>
            </a:xfrm>
          </p:grpSpPr>
          <p:grpSp>
            <p:nvGrpSpPr>
              <p:cNvPr id="205" name="Group 204">
                <a:extLst>
                  <a:ext uri="{FF2B5EF4-FFF2-40B4-BE49-F238E27FC236}">
                    <a16:creationId xmlns:a16="http://schemas.microsoft.com/office/drawing/2014/main" id="{8322C133-7C9A-3540-8630-0B6AC5CDB655}"/>
                  </a:ext>
                </a:extLst>
              </p:cNvPr>
              <p:cNvGrpSpPr/>
              <p:nvPr/>
            </p:nvGrpSpPr>
            <p:grpSpPr>
              <a:xfrm>
                <a:off x="-11503" y="3849839"/>
                <a:ext cx="9087275" cy="2786289"/>
                <a:chOff x="-11503" y="3849839"/>
                <a:chExt cx="9087275" cy="2786289"/>
              </a:xfrm>
            </p:grpSpPr>
            <p:grpSp>
              <p:nvGrpSpPr>
                <p:cNvPr id="208" name="Group 207">
                  <a:extLst>
                    <a:ext uri="{FF2B5EF4-FFF2-40B4-BE49-F238E27FC236}">
                      <a16:creationId xmlns:a16="http://schemas.microsoft.com/office/drawing/2014/main" id="{BB904B48-09D1-224C-B1F4-BA17305BE5A9}"/>
                    </a:ext>
                  </a:extLst>
                </p:cNvPr>
                <p:cNvGrpSpPr/>
                <p:nvPr/>
              </p:nvGrpSpPr>
              <p:grpSpPr>
                <a:xfrm>
                  <a:off x="-11503" y="4270312"/>
                  <a:ext cx="9087275" cy="2365816"/>
                  <a:chOff x="61830" y="3624408"/>
                  <a:chExt cx="9087275" cy="2365816"/>
                </a:xfrm>
              </p:grpSpPr>
              <p:cxnSp>
                <p:nvCxnSpPr>
                  <p:cNvPr id="220" name="Straight Connector 219">
                    <a:extLst>
                      <a:ext uri="{FF2B5EF4-FFF2-40B4-BE49-F238E27FC236}">
                        <a16:creationId xmlns:a16="http://schemas.microsoft.com/office/drawing/2014/main" id="{CFD853C3-8F3B-CE4E-8EAF-55DFFF523101}"/>
                      </a:ext>
                    </a:extLst>
                  </p:cNvPr>
                  <p:cNvCxnSpPr>
                    <a:cxnSpLocks/>
                    <a:endCxn id="284" idx="2"/>
                  </p:cNvCxnSpPr>
                  <p:nvPr/>
                </p:nvCxnSpPr>
                <p:spPr>
                  <a:xfrm flipV="1">
                    <a:off x="3379418" y="4881820"/>
                    <a:ext cx="447346" cy="395754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21" name="Straight Connector 220">
                    <a:extLst>
                      <a:ext uri="{FF2B5EF4-FFF2-40B4-BE49-F238E27FC236}">
                        <a16:creationId xmlns:a16="http://schemas.microsoft.com/office/drawing/2014/main" id="{EB0CC3D2-4845-D140-81BC-53A26BAC1265}"/>
                      </a:ext>
                    </a:extLst>
                  </p:cNvPr>
                  <p:cNvCxnSpPr>
                    <a:cxnSpLocks/>
                    <a:stCxn id="284" idx="0"/>
                    <a:endCxn id="276" idx="4"/>
                  </p:cNvCxnSpPr>
                  <p:nvPr/>
                </p:nvCxnSpPr>
                <p:spPr>
                  <a:xfrm flipV="1">
                    <a:off x="3826764" y="4211038"/>
                    <a:ext cx="777159" cy="526782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222" name="Group 221">
                    <a:extLst>
                      <a:ext uri="{FF2B5EF4-FFF2-40B4-BE49-F238E27FC236}">
                        <a16:creationId xmlns:a16="http://schemas.microsoft.com/office/drawing/2014/main" id="{8843E05C-1465-D54D-96CA-84B57EC493D4}"/>
                      </a:ext>
                    </a:extLst>
                  </p:cNvPr>
                  <p:cNvGrpSpPr/>
                  <p:nvPr/>
                </p:nvGrpSpPr>
                <p:grpSpPr>
                  <a:xfrm>
                    <a:off x="3682206" y="4425847"/>
                    <a:ext cx="293414" cy="455973"/>
                    <a:chOff x="6009190" y="4425847"/>
                    <a:chExt cx="293414" cy="455973"/>
                  </a:xfrm>
                </p:grpSpPr>
                <p:sp>
                  <p:nvSpPr>
                    <p:cNvPr id="284" name="Rectangle 283">
                      <a:extLst>
                        <a:ext uri="{FF2B5EF4-FFF2-40B4-BE49-F238E27FC236}">
                          <a16:creationId xmlns:a16="http://schemas.microsoft.com/office/drawing/2014/main" id="{12AC8685-8BE6-2140-A83E-D2CA28EBC1C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81748" y="4737820"/>
                      <a:ext cx="144000" cy="144000"/>
                    </a:xfrm>
                    <a:prstGeom prst="rect">
                      <a:avLst/>
                    </a:prstGeom>
                    <a:solidFill>
                      <a:schemeClr val="tx2"/>
                    </a:solidFill>
                    <a:ln w="952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mc:AlternateContent xmlns:mc="http://schemas.openxmlformats.org/markup-compatibility/2006" xmlns:a14="http://schemas.microsoft.com/office/drawing/2010/main">
                  <mc:Choice Requires="a14">
                    <p:sp>
                      <p:nvSpPr>
                        <p:cNvPr id="285" name="TextBox 284">
                          <a:extLst>
                            <a:ext uri="{FF2B5EF4-FFF2-40B4-BE49-F238E27FC236}">
                              <a16:creationId xmlns:a16="http://schemas.microsoft.com/office/drawing/2014/main" id="{7210FAEA-0111-5F47-B2F9-D52884A6B97B}"/>
                            </a:ext>
                          </a:extLst>
                        </p:cNvPr>
                        <p:cNvSpPr txBox="1"/>
                        <p:nvPr/>
                      </p:nvSpPr>
                      <p:spPr>
                        <a:xfrm>
                          <a:off x="6009190" y="4425847"/>
                          <a:ext cx="293414" cy="276999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none" lIns="0" tIns="0" rIns="0" bIns="0" rtlCol="0">
                          <a:spAutoFit/>
                        </a:bodyPr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𝑔</m:t>
                                    </m:r>
                                  </m:e>
                                  <m:sub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GB" dirty="0"/>
                        </a:p>
                      </p:txBody>
                    </p:sp>
                  </mc:Choice>
                  <mc:Fallback xmlns="">
                    <p:sp>
                      <p:nvSpPr>
                        <p:cNvPr id="285" name="TextBox 284">
                          <a:extLst>
                            <a:ext uri="{FF2B5EF4-FFF2-40B4-BE49-F238E27FC236}">
                              <a16:creationId xmlns:a16="http://schemas.microsoft.com/office/drawing/2014/main" id="{7210FAEA-0111-5F47-B2F9-D52884A6B97B}"/>
                            </a:ext>
                          </a:extLst>
                        </p:cNvPr>
                        <p:cNvSpPr txBox="1">
                          <a:spLocks noRot="1" noChangeAspect="1" noMove="1" noResize="1" noEditPoints="1" noAdjustHandles="1" noChangeArrowheads="1" noChangeShapeType="1" noTextEdit="1"/>
                        </p:cNvSpPr>
                        <p:nvPr/>
                      </p:nvSpPr>
                      <p:spPr>
                        <a:xfrm>
                          <a:off x="6009190" y="4425847"/>
                          <a:ext cx="293414" cy="276999"/>
                        </a:xfrm>
                        <a:prstGeom prst="rect">
                          <a:avLst/>
                        </a:prstGeom>
                        <a:blipFill>
                          <a:blip r:embed="rId4"/>
                          <a:stretch>
                            <a:fillRect l="-16667" r="-4167" b="-26087"/>
                          </a:stretch>
                        </a:blipFill>
                      </p:spPr>
                      <p:txBody>
                        <a:bodyPr/>
                        <a:lstStyle/>
                        <a:p>
                          <a:r>
                            <a:rPr lang="en-GB">
                              <a:noFill/>
                            </a:rPr>
                            <a:t> </a:t>
                          </a:r>
                        </a:p>
                      </p:txBody>
                    </p:sp>
                  </mc:Fallback>
                </mc:AlternateContent>
              </p:grpSp>
              <p:cxnSp>
                <p:nvCxnSpPr>
                  <p:cNvPr id="223" name="Straight Connector 222">
                    <a:extLst>
                      <a:ext uri="{FF2B5EF4-FFF2-40B4-BE49-F238E27FC236}">
                        <a16:creationId xmlns:a16="http://schemas.microsoft.com/office/drawing/2014/main" id="{B2F5A99E-70C1-9B4B-AD4A-50BF731ACE72}"/>
                      </a:ext>
                    </a:extLst>
                  </p:cNvPr>
                  <p:cNvCxnSpPr>
                    <a:cxnSpLocks/>
                    <a:stCxn id="276" idx="4"/>
                    <a:endCxn id="282" idx="3"/>
                  </p:cNvCxnSpPr>
                  <p:nvPr/>
                </p:nvCxnSpPr>
                <p:spPr>
                  <a:xfrm>
                    <a:off x="4603923" y="4211038"/>
                    <a:ext cx="577595" cy="586742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24" name="Straight Connector 223">
                    <a:extLst>
                      <a:ext uri="{FF2B5EF4-FFF2-40B4-BE49-F238E27FC236}">
                        <a16:creationId xmlns:a16="http://schemas.microsoft.com/office/drawing/2014/main" id="{EE86420F-BBC3-AB42-919D-D6623970FC16}"/>
                      </a:ext>
                    </a:extLst>
                  </p:cNvPr>
                  <p:cNvCxnSpPr>
                    <a:cxnSpLocks/>
                    <a:stCxn id="274" idx="7"/>
                    <a:endCxn id="282" idx="2"/>
                  </p:cNvCxnSpPr>
                  <p:nvPr/>
                </p:nvCxnSpPr>
                <p:spPr>
                  <a:xfrm flipV="1">
                    <a:off x="4603924" y="4869780"/>
                    <a:ext cx="505594" cy="787974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25" name="Straight Connector 224">
                    <a:extLst>
                      <a:ext uri="{FF2B5EF4-FFF2-40B4-BE49-F238E27FC236}">
                        <a16:creationId xmlns:a16="http://schemas.microsoft.com/office/drawing/2014/main" id="{41AC7704-CDD5-2D42-AA66-1A1622EB2423}"/>
                      </a:ext>
                    </a:extLst>
                  </p:cNvPr>
                  <p:cNvCxnSpPr>
                    <a:cxnSpLocks/>
                    <a:stCxn id="282" idx="2"/>
                  </p:cNvCxnSpPr>
                  <p:nvPr/>
                </p:nvCxnSpPr>
                <p:spPr>
                  <a:xfrm>
                    <a:off x="5109518" y="4869780"/>
                    <a:ext cx="523898" cy="690978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226" name="Group 225">
                    <a:extLst>
                      <a:ext uri="{FF2B5EF4-FFF2-40B4-BE49-F238E27FC236}">
                        <a16:creationId xmlns:a16="http://schemas.microsoft.com/office/drawing/2014/main" id="{388C145C-0815-7345-B021-C209445B838F}"/>
                      </a:ext>
                    </a:extLst>
                  </p:cNvPr>
                  <p:cNvGrpSpPr/>
                  <p:nvPr/>
                </p:nvGrpSpPr>
                <p:grpSpPr>
                  <a:xfrm>
                    <a:off x="5011069" y="4420730"/>
                    <a:ext cx="293414" cy="449050"/>
                    <a:chOff x="7338053" y="4420730"/>
                    <a:chExt cx="293414" cy="449050"/>
                  </a:xfrm>
                </p:grpSpPr>
                <p:sp>
                  <p:nvSpPr>
                    <p:cNvPr id="282" name="Rectangle 281">
                      <a:extLst>
                        <a:ext uri="{FF2B5EF4-FFF2-40B4-BE49-F238E27FC236}">
                          <a16:creationId xmlns:a16="http://schemas.microsoft.com/office/drawing/2014/main" id="{9F5F5829-372E-C74F-B822-84ADCAC871D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364502" y="4725780"/>
                      <a:ext cx="144000" cy="144000"/>
                    </a:xfrm>
                    <a:prstGeom prst="rect">
                      <a:avLst/>
                    </a:prstGeom>
                    <a:solidFill>
                      <a:schemeClr val="tx2"/>
                    </a:solidFill>
                    <a:ln w="952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mc:AlternateContent xmlns:mc="http://schemas.openxmlformats.org/markup-compatibility/2006" xmlns:a14="http://schemas.microsoft.com/office/drawing/2010/main">
                  <mc:Choice Requires="a14">
                    <p:sp>
                      <p:nvSpPr>
                        <p:cNvPr id="283" name="TextBox 282">
                          <a:extLst>
                            <a:ext uri="{FF2B5EF4-FFF2-40B4-BE49-F238E27FC236}">
                              <a16:creationId xmlns:a16="http://schemas.microsoft.com/office/drawing/2014/main" id="{C59C8C3B-F166-5C4A-B94F-75C3F9FFDC76}"/>
                            </a:ext>
                          </a:extLst>
                        </p:cNvPr>
                        <p:cNvSpPr txBox="1"/>
                        <p:nvPr/>
                      </p:nvSpPr>
                      <p:spPr>
                        <a:xfrm>
                          <a:off x="7338053" y="4420730"/>
                          <a:ext cx="293414" cy="276999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none" lIns="0" tIns="0" rIns="0" bIns="0" rtlCol="0">
                          <a:spAutoFit/>
                        </a:bodyPr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𝑔</m:t>
                                    </m:r>
                                  </m:e>
                                  <m:sub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GB" dirty="0"/>
                        </a:p>
                      </p:txBody>
                    </p:sp>
                  </mc:Choice>
                  <mc:Fallback xmlns="">
                    <p:sp>
                      <p:nvSpPr>
                        <p:cNvPr id="283" name="TextBox 282">
                          <a:extLst>
                            <a:ext uri="{FF2B5EF4-FFF2-40B4-BE49-F238E27FC236}">
                              <a16:creationId xmlns:a16="http://schemas.microsoft.com/office/drawing/2014/main" id="{C59C8C3B-F166-5C4A-B94F-75C3F9FFDC76}"/>
                            </a:ext>
                          </a:extLst>
                        </p:cNvPr>
                        <p:cNvSpPr txBox="1">
                          <a:spLocks noRot="1" noChangeAspect="1" noMove="1" noResize="1" noEditPoints="1" noAdjustHandles="1" noChangeArrowheads="1" noChangeShapeType="1" noTextEdit="1"/>
                        </p:cNvSpPr>
                        <p:nvPr/>
                      </p:nvSpPr>
                      <p:spPr>
                        <a:xfrm>
                          <a:off x="7338053" y="4420730"/>
                          <a:ext cx="293414" cy="276999"/>
                        </a:xfrm>
                        <a:prstGeom prst="rect">
                          <a:avLst/>
                        </a:prstGeom>
                        <a:blipFill>
                          <a:blip r:embed="rId5"/>
                          <a:stretch>
                            <a:fillRect l="-16667" r="-4167" b="-21739"/>
                          </a:stretch>
                        </a:blipFill>
                      </p:spPr>
                      <p:txBody>
                        <a:bodyPr/>
                        <a:lstStyle/>
                        <a:p>
                          <a:r>
                            <a:rPr lang="en-GB">
                              <a:noFill/>
                            </a:rPr>
                            <a:t> </a:t>
                          </a:r>
                        </a:p>
                      </p:txBody>
                    </p:sp>
                  </mc:Fallback>
                </mc:AlternateContent>
              </p:grpSp>
              <p:grpSp>
                <p:nvGrpSpPr>
                  <p:cNvPr id="227" name="Group 226">
                    <a:extLst>
                      <a:ext uri="{FF2B5EF4-FFF2-40B4-BE49-F238E27FC236}">
                        <a16:creationId xmlns:a16="http://schemas.microsoft.com/office/drawing/2014/main" id="{6F960991-4E4B-C842-941E-82AF0CC33AC6}"/>
                      </a:ext>
                    </a:extLst>
                  </p:cNvPr>
                  <p:cNvGrpSpPr/>
                  <p:nvPr/>
                </p:nvGrpSpPr>
                <p:grpSpPr>
                  <a:xfrm>
                    <a:off x="2559326" y="5277574"/>
                    <a:ext cx="1473737" cy="389513"/>
                    <a:chOff x="2559326" y="5277574"/>
                    <a:chExt cx="1473737" cy="389513"/>
                  </a:xfrm>
                </p:grpSpPr>
                <p:sp>
                  <p:nvSpPr>
                    <p:cNvPr id="280" name="TextBox 279">
                      <a:extLst>
                        <a:ext uri="{FF2B5EF4-FFF2-40B4-BE49-F238E27FC236}">
                          <a16:creationId xmlns:a16="http://schemas.microsoft.com/office/drawing/2014/main" id="{6CD048BC-798D-5E46-8A21-EB351CC233C4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2645685" y="5277574"/>
                      <a:ext cx="1274390" cy="389513"/>
                    </a:xfrm>
                    <a:prstGeom prst="ellipse">
                      <a:avLst/>
                    </a:prstGeom>
                    <a:noFill/>
                    <a:ln>
                      <a:solidFill>
                        <a:schemeClr val="tx1"/>
                      </a:solidFill>
                    </a:ln>
                  </p:spPr>
                  <p:txBody>
                    <a:bodyPr wrap="square" lIns="0" tIns="0" rIns="0" bIns="0" rtlCol="0">
                      <a:spAutoFit/>
                    </a:bodyPr>
                    <a:lstStyle/>
                    <a:p>
                      <a:endParaRPr lang="en-GB" dirty="0"/>
                    </a:p>
                  </p:txBody>
                </p:sp>
                <mc:AlternateContent xmlns:mc="http://schemas.openxmlformats.org/markup-compatibility/2006" xmlns:a14="http://schemas.microsoft.com/office/drawing/2010/main">
                  <mc:Choice Requires="a14">
                    <p:sp>
                      <p:nvSpPr>
                        <p:cNvPr id="281" name="Rectangle 280">
                          <a:extLst>
                            <a:ext uri="{FF2B5EF4-FFF2-40B4-BE49-F238E27FC236}">
                              <a16:creationId xmlns:a16="http://schemas.microsoft.com/office/drawing/2014/main" id="{01D420DD-F2A7-A047-987B-88CAC5C05D9C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2559326" y="5283399"/>
                          <a:ext cx="1473737" cy="369332"/>
                        </a:xfrm>
                        <a:prstGeom prst="rect">
                          <a:avLst/>
                        </a:prstGeom>
                      </p:spPr>
                      <p:txBody>
                        <a:bodyPr wrap="none">
                          <a:spAutoFit/>
                        </a:bodyPr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i="1" smtClean="0">
                                    <a:solidFill>
                                      <a:schemeClr val="accent1"/>
                                    </a:solidFill>
                                    <a:latin typeface="Cambria Math" charset="0"/>
                                  </a:rPr>
                                  <m:t>𝑇𝑟𝑎𝑣𝑒𝑙</m:t>
                                </m:r>
                                <m:r>
                                  <m:rPr>
                                    <m:nor/>
                                  </m:rPr>
                                  <a:rPr lang="de-DE" b="0" i="0" smtClean="0">
                                    <a:solidFill>
                                      <a:schemeClr val="accent1"/>
                                    </a:solidFill>
                                    <a:latin typeface="Cambria Math" charset="0"/>
                                  </a:rPr>
                                  <m:t>(</m:t>
                                </m:r>
                                <m:r>
                                  <a:rPr lang="de-DE" i="1">
                                    <a:solidFill>
                                      <a:schemeClr val="accent1"/>
                                    </a:solidFill>
                                    <a:latin typeface="Cambria Math" charset="0"/>
                                  </a:rPr>
                                  <m:t>𝑒𝑣𝑒</m:t>
                                </m:r>
                                <m:r>
                                  <a:rPr lang="de-DE" b="0" i="1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GB" dirty="0">
                            <a:solidFill>
                              <a:schemeClr val="accent1"/>
                            </a:solidFill>
                          </a:endParaRPr>
                        </a:p>
                      </p:txBody>
                    </p:sp>
                  </mc:Choice>
                  <mc:Fallback xmlns="">
                    <p:sp>
                      <p:nvSpPr>
                        <p:cNvPr id="281" name="Rectangle 280">
                          <a:extLst>
                            <a:ext uri="{FF2B5EF4-FFF2-40B4-BE49-F238E27FC236}">
                              <a16:creationId xmlns:a16="http://schemas.microsoft.com/office/drawing/2014/main" id="{01D420DD-F2A7-A047-987B-88CAC5C05D9C}"/>
                            </a:ext>
                          </a:extLst>
                        </p:cNvPr>
                        <p:cNvSpPr>
                          <a:spLocks noRot="1" noChangeAspect="1" noMove="1" noResize="1" noEditPoints="1" noAdjustHandles="1" noChangeArrowheads="1" noChangeShapeType="1" noTextEdit="1"/>
                        </p:cNvSpPr>
                        <p:nvPr/>
                      </p:nvSpPr>
                      <p:spPr>
                        <a:xfrm>
                          <a:off x="2559326" y="5283399"/>
                          <a:ext cx="1473737" cy="369332"/>
                        </a:xfrm>
                        <a:prstGeom prst="rect">
                          <a:avLst/>
                        </a:prstGeom>
                        <a:blipFill>
                          <a:blip r:embed="rId6"/>
                          <a:stretch>
                            <a:fillRect b="-13333"/>
                          </a:stretch>
                        </a:blipFill>
                      </p:spPr>
                      <p:txBody>
                        <a:bodyPr/>
                        <a:lstStyle/>
                        <a:p>
                          <a:r>
                            <a:rPr lang="en-GB">
                              <a:noFill/>
                            </a:rPr>
                            <a:t> </a:t>
                          </a:r>
                        </a:p>
                      </p:txBody>
                    </p:sp>
                  </mc:Fallback>
                </mc:AlternateContent>
              </p:grpSp>
              <p:grpSp>
                <p:nvGrpSpPr>
                  <p:cNvPr id="228" name="Group 227">
                    <a:extLst>
                      <a:ext uri="{FF2B5EF4-FFF2-40B4-BE49-F238E27FC236}">
                        <a16:creationId xmlns:a16="http://schemas.microsoft.com/office/drawing/2014/main" id="{C8959E16-B350-9441-87B2-8BB34C1242AB}"/>
                      </a:ext>
                    </a:extLst>
                  </p:cNvPr>
                  <p:cNvGrpSpPr/>
                  <p:nvPr/>
                </p:nvGrpSpPr>
                <p:grpSpPr>
                  <a:xfrm>
                    <a:off x="4782245" y="5560758"/>
                    <a:ext cx="1657313" cy="393239"/>
                    <a:chOff x="7109229" y="5560758"/>
                    <a:chExt cx="1657313" cy="393239"/>
                  </a:xfrm>
                </p:grpSpPr>
                <p:sp>
                  <p:nvSpPr>
                    <p:cNvPr id="278" name="TextBox 277">
                      <a:extLst>
                        <a:ext uri="{FF2B5EF4-FFF2-40B4-BE49-F238E27FC236}">
                          <a16:creationId xmlns:a16="http://schemas.microsoft.com/office/drawing/2014/main" id="{EF07ACB9-929D-0148-BA62-FCFD8A60C28B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7153491" y="5560758"/>
                      <a:ext cx="1553435" cy="389513"/>
                    </a:xfrm>
                    <a:prstGeom prst="ellipse">
                      <a:avLst/>
                    </a:prstGeom>
                    <a:noFill/>
                    <a:ln>
                      <a:solidFill>
                        <a:schemeClr val="tx1"/>
                      </a:solidFill>
                    </a:ln>
                  </p:spPr>
                  <p:txBody>
                    <a:bodyPr wrap="square" lIns="0" tIns="0" rIns="0" bIns="0" rtlCol="0">
                      <a:spAutoFit/>
                    </a:bodyPr>
                    <a:lstStyle/>
                    <a:p>
                      <a:endParaRPr lang="en-GB" dirty="0"/>
                    </a:p>
                  </p:txBody>
                </p:sp>
                <mc:AlternateContent xmlns:mc="http://schemas.openxmlformats.org/markup-compatibility/2006" xmlns:a14="http://schemas.microsoft.com/office/drawing/2010/main">
                  <mc:Choice Requires="a14">
                    <p:sp>
                      <p:nvSpPr>
                        <p:cNvPr id="279" name="Rectangle 278">
                          <a:extLst>
                            <a:ext uri="{FF2B5EF4-FFF2-40B4-BE49-F238E27FC236}">
                              <a16:creationId xmlns:a16="http://schemas.microsoft.com/office/drawing/2014/main" id="{9D3F41AD-448B-004B-A804-9CE859765AA9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109229" y="5584665"/>
                          <a:ext cx="1657313" cy="369332"/>
                        </a:xfrm>
                        <a:prstGeom prst="rect">
                          <a:avLst/>
                        </a:prstGeom>
                      </p:spPr>
                      <p:txBody>
                        <a:bodyPr wrap="none">
                          <a:spAutoFit/>
                        </a:bodyPr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i="1" smtClean="0">
                                    <a:solidFill>
                                      <a:schemeClr val="accent1"/>
                                    </a:solidFill>
                                    <a:latin typeface="Cambria Math" charset="0"/>
                                  </a:rPr>
                                  <m:t>𝑇𝑟𝑒𝑎𝑡</m:t>
                                </m:r>
                                <m:r>
                                  <m:rPr>
                                    <m:nor/>
                                  </m:rPr>
                                  <a:rPr lang="de-DE" b="0" i="0" smtClean="0">
                                    <a:solidFill>
                                      <a:schemeClr val="accent1"/>
                                    </a:solidFill>
                                    <a:latin typeface="Cambria Math" charset="0"/>
                                  </a:rPr>
                                  <m:t>(</m:t>
                                </m:r>
                                <m:r>
                                  <a:rPr lang="de-DE" i="1">
                                    <a:solidFill>
                                      <a:schemeClr val="accent1"/>
                                    </a:solidFill>
                                    <a:latin typeface="Cambria Math" charset="0"/>
                                  </a:rPr>
                                  <m:t>𝑒𝑣𝑒</m:t>
                                </m:r>
                                <m:r>
                                  <a:rPr lang="de-DE" b="0" i="1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de-DE" b="0" i="1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𝑀</m:t>
                                </m:r>
                                <m:r>
                                  <a:rPr lang="de-DE" b="0" i="1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GB" dirty="0">
                            <a:solidFill>
                              <a:schemeClr val="accent1"/>
                            </a:solidFill>
                          </a:endParaRPr>
                        </a:p>
                      </p:txBody>
                    </p:sp>
                  </mc:Choice>
                  <mc:Fallback xmlns="">
                    <p:sp>
                      <p:nvSpPr>
                        <p:cNvPr id="279" name="Rectangle 278">
                          <a:extLst>
                            <a:ext uri="{FF2B5EF4-FFF2-40B4-BE49-F238E27FC236}">
                              <a16:creationId xmlns:a16="http://schemas.microsoft.com/office/drawing/2014/main" id="{9D3F41AD-448B-004B-A804-9CE859765AA9}"/>
                            </a:ext>
                          </a:extLst>
                        </p:cNvPr>
                        <p:cNvSpPr>
                          <a:spLocks noRot="1" noChangeAspect="1" noMove="1" noResize="1" noEditPoints="1" noAdjustHandles="1" noChangeArrowheads="1" noChangeShapeType="1" noTextEdit="1"/>
                        </p:cNvSpPr>
                        <p:nvPr/>
                      </p:nvSpPr>
                      <p:spPr>
                        <a:xfrm>
                          <a:off x="7109229" y="5584665"/>
                          <a:ext cx="1657313" cy="369332"/>
                        </a:xfrm>
                        <a:prstGeom prst="rect">
                          <a:avLst/>
                        </a:prstGeom>
                        <a:blipFill>
                          <a:blip r:embed="rId7"/>
                          <a:stretch>
                            <a:fillRect b="-13333"/>
                          </a:stretch>
                        </a:blipFill>
                      </p:spPr>
                      <p:txBody>
                        <a:bodyPr/>
                        <a:lstStyle/>
                        <a:p>
                          <a:r>
                            <a:rPr lang="en-GB">
                              <a:noFill/>
                            </a:rPr>
                            <a:t> </a:t>
                          </a:r>
                        </a:p>
                      </p:txBody>
                    </p:sp>
                  </mc:Fallback>
                </mc:AlternateContent>
              </p:grpSp>
              <p:grpSp>
                <p:nvGrpSpPr>
                  <p:cNvPr id="229" name="Group 228">
                    <a:extLst>
                      <a:ext uri="{FF2B5EF4-FFF2-40B4-BE49-F238E27FC236}">
                        <a16:creationId xmlns:a16="http://schemas.microsoft.com/office/drawing/2014/main" id="{ADF09B16-5760-6946-A664-F6ACE2602B6B}"/>
                      </a:ext>
                    </a:extLst>
                  </p:cNvPr>
                  <p:cNvGrpSpPr/>
                  <p:nvPr/>
                </p:nvGrpSpPr>
                <p:grpSpPr>
                  <a:xfrm>
                    <a:off x="4241837" y="3821525"/>
                    <a:ext cx="724173" cy="389513"/>
                    <a:chOff x="6568821" y="3821525"/>
                    <a:chExt cx="724173" cy="389513"/>
                  </a:xfrm>
                </p:grpSpPr>
                <p:sp>
                  <p:nvSpPr>
                    <p:cNvPr id="276" name="TextBox 275">
                      <a:extLst>
                        <a:ext uri="{FF2B5EF4-FFF2-40B4-BE49-F238E27FC236}">
                          <a16:creationId xmlns:a16="http://schemas.microsoft.com/office/drawing/2014/main" id="{D922699D-6363-DB40-A67C-C536A2D3ECB3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6622562" y="3821525"/>
                      <a:ext cx="616690" cy="389513"/>
                    </a:xfrm>
                    <a:prstGeom prst="ellipse">
                      <a:avLst/>
                    </a:prstGeom>
                    <a:noFill/>
                    <a:ln>
                      <a:solidFill>
                        <a:schemeClr val="tx1"/>
                      </a:solidFill>
                    </a:ln>
                  </p:spPr>
                  <p:txBody>
                    <a:bodyPr wrap="square" lIns="0" tIns="0" rIns="0" bIns="0" rtlCol="0">
                      <a:spAutoFit/>
                    </a:bodyPr>
                    <a:lstStyle/>
                    <a:p>
                      <a:endParaRPr lang="en-GB" dirty="0">
                        <a:solidFill>
                          <a:schemeClr val="accent3"/>
                        </a:solidFill>
                      </a:endParaRPr>
                    </a:p>
                  </p:txBody>
                </p:sp>
                <mc:AlternateContent xmlns:mc="http://schemas.openxmlformats.org/markup-compatibility/2006" xmlns:a14="http://schemas.microsoft.com/office/drawing/2010/main">
                  <mc:Choice Requires="a14">
                    <p:sp>
                      <p:nvSpPr>
                        <p:cNvPr id="277" name="Rectangle 276">
                          <a:extLst>
                            <a:ext uri="{FF2B5EF4-FFF2-40B4-BE49-F238E27FC236}">
                              <a16:creationId xmlns:a16="http://schemas.microsoft.com/office/drawing/2014/main" id="{57CDD7D5-FBD8-C345-BCBD-0DADDC3C791A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6568821" y="3836961"/>
                          <a:ext cx="724173" cy="369332"/>
                        </a:xfrm>
                        <a:prstGeom prst="rect">
                          <a:avLst/>
                        </a:prstGeom>
                      </p:spPr>
                      <p:txBody>
                        <a:bodyPr wrap="none">
                          <a:spAutoFit/>
                        </a:bodyPr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i="1" smtClean="0">
                                    <a:solidFill>
                                      <a:schemeClr val="accent3"/>
                                    </a:solidFill>
                                    <a:latin typeface="Cambria Math" charset="0"/>
                                  </a:rPr>
                                  <m:t>𝐸𝑝𝑖𝑑</m:t>
                                </m:r>
                              </m:oMath>
                            </m:oMathPara>
                          </a14:m>
                          <a:endParaRPr lang="en-GB" dirty="0">
                            <a:solidFill>
                              <a:schemeClr val="accent3"/>
                            </a:solidFill>
                          </a:endParaRPr>
                        </a:p>
                      </p:txBody>
                    </p:sp>
                  </mc:Choice>
                  <mc:Fallback xmlns="">
                    <p:sp>
                      <p:nvSpPr>
                        <p:cNvPr id="277" name="Rectangle 276">
                          <a:extLst>
                            <a:ext uri="{FF2B5EF4-FFF2-40B4-BE49-F238E27FC236}">
                              <a16:creationId xmlns:a16="http://schemas.microsoft.com/office/drawing/2014/main" id="{57CDD7D5-FBD8-C345-BCBD-0DADDC3C791A}"/>
                            </a:ext>
                          </a:extLst>
                        </p:cNvPr>
                        <p:cNvSpPr>
                          <a:spLocks noRot="1" noChangeAspect="1" noMove="1" noResize="1" noEditPoints="1" noAdjustHandles="1" noChangeArrowheads="1" noChangeShapeType="1" noTextEdit="1"/>
                        </p:cNvSpPr>
                        <p:nvPr/>
                      </p:nvSpPr>
                      <p:spPr>
                        <a:xfrm>
                          <a:off x="6568821" y="3836961"/>
                          <a:ext cx="724173" cy="369332"/>
                        </a:xfrm>
                        <a:prstGeom prst="rect">
                          <a:avLst/>
                        </a:prstGeom>
                        <a:blipFill>
                          <a:blip r:embed="rId8"/>
                          <a:stretch>
                            <a:fillRect b="-13333"/>
                          </a:stretch>
                        </a:blipFill>
                      </p:spPr>
                      <p:txBody>
                        <a:bodyPr/>
                        <a:lstStyle/>
                        <a:p>
                          <a:r>
                            <a:rPr lang="en-GB">
                              <a:noFill/>
                            </a:rPr>
                            <a:t> </a:t>
                          </a:r>
                        </a:p>
                      </p:txBody>
                    </p:sp>
                  </mc:Fallback>
                </mc:AlternateContent>
              </p:grpSp>
              <p:grpSp>
                <p:nvGrpSpPr>
                  <p:cNvPr id="230" name="Group 229">
                    <a:extLst>
                      <a:ext uri="{FF2B5EF4-FFF2-40B4-BE49-F238E27FC236}">
                        <a16:creationId xmlns:a16="http://schemas.microsoft.com/office/drawing/2014/main" id="{EFC04145-F517-2441-881D-744C60517E42}"/>
                      </a:ext>
                    </a:extLst>
                  </p:cNvPr>
                  <p:cNvGrpSpPr/>
                  <p:nvPr/>
                </p:nvGrpSpPr>
                <p:grpSpPr>
                  <a:xfrm>
                    <a:off x="3686506" y="5600711"/>
                    <a:ext cx="1065627" cy="389513"/>
                    <a:chOff x="5917238" y="5664879"/>
                    <a:chExt cx="1065627" cy="389513"/>
                  </a:xfrm>
                </p:grpSpPr>
                <p:sp>
                  <p:nvSpPr>
                    <p:cNvPr id="274" name="TextBox 273">
                      <a:extLst>
                        <a:ext uri="{FF2B5EF4-FFF2-40B4-BE49-F238E27FC236}">
                          <a16:creationId xmlns:a16="http://schemas.microsoft.com/office/drawing/2014/main" id="{7EB0137C-6CDC-244D-87ED-AF29CD2BAA27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5970830" y="5664879"/>
                      <a:ext cx="1012035" cy="389513"/>
                    </a:xfrm>
                    <a:prstGeom prst="ellipse">
                      <a:avLst/>
                    </a:prstGeom>
                    <a:noFill/>
                    <a:ln>
                      <a:solidFill>
                        <a:schemeClr val="tx1"/>
                      </a:solidFill>
                    </a:ln>
                  </p:spPr>
                  <p:txBody>
                    <a:bodyPr wrap="square" lIns="0" tIns="0" rIns="0" bIns="0" rtlCol="0">
                      <a:spAutoFit/>
                    </a:bodyPr>
                    <a:lstStyle/>
                    <a:p>
                      <a:endParaRPr lang="en-GB" dirty="0">
                        <a:solidFill>
                          <a:schemeClr val="accent1"/>
                        </a:solidFill>
                      </a:endParaRPr>
                    </a:p>
                  </p:txBody>
                </p:sp>
                <mc:AlternateContent xmlns:mc="http://schemas.openxmlformats.org/markup-compatibility/2006" xmlns:a14="http://schemas.microsoft.com/office/drawing/2010/main">
                  <mc:Choice Requires="a14">
                    <p:sp>
                      <p:nvSpPr>
                        <p:cNvPr id="275" name="Rectangle 274">
                          <a:extLst>
                            <a:ext uri="{FF2B5EF4-FFF2-40B4-BE49-F238E27FC236}">
                              <a16:creationId xmlns:a16="http://schemas.microsoft.com/office/drawing/2014/main" id="{5E78E76A-AD3F-CE4C-BDE8-5BD5E4D03275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917238" y="5671599"/>
                          <a:ext cx="897107" cy="370436"/>
                        </a:xfrm>
                        <a:prstGeom prst="rect">
                          <a:avLst/>
                        </a:prstGeom>
                      </p:spPr>
                      <p:txBody>
                        <a:bodyPr wrap="square">
                          <a:spAutoFit/>
                        </a:bodyPr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i="1" smtClean="0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</a:rPr>
                                  <m:t>𝑆𝑖𝑐𝑘</m:t>
                                </m:r>
                                <m:r>
                                  <m:rPr>
                                    <m:nor/>
                                  </m:rPr>
                                  <a:rPr lang="de-DE" b="0" i="0" smtClean="0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</a:rPr>
                                  <m:t>(</m:t>
                                </m:r>
                                <m:r>
                                  <a:rPr lang="de-DE" i="1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</a:rPr>
                                  <m:t>𝑒𝑣𝑒</m:t>
                                </m:r>
                                <m:r>
                                  <a:rPr lang="de-DE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GB" dirty="0">
                            <a:solidFill>
                              <a:schemeClr val="tx1"/>
                            </a:solidFill>
                          </a:endParaRPr>
                        </a:p>
                      </p:txBody>
                    </p:sp>
                  </mc:Choice>
                  <mc:Fallback xmlns="">
                    <p:sp>
                      <p:nvSpPr>
                        <p:cNvPr id="275" name="Rectangle 274">
                          <a:extLst>
                            <a:ext uri="{FF2B5EF4-FFF2-40B4-BE49-F238E27FC236}">
                              <a16:creationId xmlns:a16="http://schemas.microsoft.com/office/drawing/2014/main" id="{5E78E76A-AD3F-CE4C-BDE8-5BD5E4D03275}"/>
                            </a:ext>
                          </a:extLst>
                        </p:cNvPr>
                        <p:cNvSpPr>
                          <a:spLocks noRot="1" noChangeAspect="1" noMove="1" noResize="1" noEditPoints="1" noAdjustHandles="1" noChangeArrowheads="1" noChangeShapeType="1" noTextEdit="1"/>
                        </p:cNvSpPr>
                        <p:nvPr/>
                      </p:nvSpPr>
                      <p:spPr>
                        <a:xfrm>
                          <a:off x="5917238" y="5671599"/>
                          <a:ext cx="897107" cy="370436"/>
                        </a:xfrm>
                        <a:prstGeom prst="rect">
                          <a:avLst/>
                        </a:prstGeom>
                        <a:blipFill>
                          <a:blip r:embed="rId9"/>
                          <a:stretch>
                            <a:fillRect r="-29577" b="-10000"/>
                          </a:stretch>
                        </a:blipFill>
                      </p:spPr>
                      <p:txBody>
                        <a:bodyPr/>
                        <a:lstStyle/>
                        <a:p>
                          <a:r>
                            <a:rPr lang="en-GB">
                              <a:noFill/>
                            </a:rPr>
                            <a:t> </a:t>
                          </a:r>
                        </a:p>
                      </p:txBody>
                    </p:sp>
                  </mc:Fallback>
                </mc:AlternateContent>
              </p:grpSp>
              <p:cxnSp>
                <p:nvCxnSpPr>
                  <p:cNvPr id="231" name="Straight Connector 230">
                    <a:extLst>
                      <a:ext uri="{FF2B5EF4-FFF2-40B4-BE49-F238E27FC236}">
                        <a16:creationId xmlns:a16="http://schemas.microsoft.com/office/drawing/2014/main" id="{01F7D257-BDBF-9448-AB9C-F915605E9068}"/>
                      </a:ext>
                    </a:extLst>
                  </p:cNvPr>
                  <p:cNvCxnSpPr>
                    <a:cxnSpLocks/>
                    <a:stCxn id="284" idx="2"/>
                    <a:endCxn id="274" idx="0"/>
                  </p:cNvCxnSpPr>
                  <p:nvPr/>
                </p:nvCxnSpPr>
                <p:spPr>
                  <a:xfrm>
                    <a:off x="3826764" y="4881820"/>
                    <a:ext cx="419352" cy="718891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32" name="Straight Connector 231">
                    <a:extLst>
                      <a:ext uri="{FF2B5EF4-FFF2-40B4-BE49-F238E27FC236}">
                        <a16:creationId xmlns:a16="http://schemas.microsoft.com/office/drawing/2014/main" id="{5B6B52D4-59FB-8E4F-B83B-23D22DDAB63B}"/>
                      </a:ext>
                    </a:extLst>
                  </p:cNvPr>
                  <p:cNvCxnSpPr>
                    <a:cxnSpLocks/>
                    <a:stCxn id="268" idx="0"/>
                    <a:endCxn id="272" idx="2"/>
                  </p:cNvCxnSpPr>
                  <p:nvPr/>
                </p:nvCxnSpPr>
                <p:spPr>
                  <a:xfrm flipV="1">
                    <a:off x="857338" y="4097845"/>
                    <a:ext cx="2309755" cy="81175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233" name="Group 232">
                    <a:extLst>
                      <a:ext uri="{FF2B5EF4-FFF2-40B4-BE49-F238E27FC236}">
                        <a16:creationId xmlns:a16="http://schemas.microsoft.com/office/drawing/2014/main" id="{7D1BB8FD-B561-EA46-8259-42D345804B82}"/>
                      </a:ext>
                    </a:extLst>
                  </p:cNvPr>
                  <p:cNvGrpSpPr/>
                  <p:nvPr/>
                </p:nvGrpSpPr>
                <p:grpSpPr>
                  <a:xfrm>
                    <a:off x="3022535" y="3641872"/>
                    <a:ext cx="293414" cy="455973"/>
                    <a:chOff x="7397099" y="4915110"/>
                    <a:chExt cx="293414" cy="455973"/>
                  </a:xfrm>
                </p:grpSpPr>
                <p:sp>
                  <p:nvSpPr>
                    <p:cNvPr id="272" name="Rectangle 271">
                      <a:extLst>
                        <a:ext uri="{FF2B5EF4-FFF2-40B4-BE49-F238E27FC236}">
                          <a16:creationId xmlns:a16="http://schemas.microsoft.com/office/drawing/2014/main" id="{9132D533-FE19-0F42-AF2A-88599EEEE3B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469657" y="5227083"/>
                      <a:ext cx="144000" cy="144000"/>
                    </a:xfrm>
                    <a:prstGeom prst="rect">
                      <a:avLst/>
                    </a:prstGeom>
                    <a:solidFill>
                      <a:schemeClr val="tx2"/>
                    </a:solidFill>
                    <a:ln w="952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mc:AlternateContent xmlns:mc="http://schemas.openxmlformats.org/markup-compatibility/2006" xmlns:a14="http://schemas.microsoft.com/office/drawing/2010/main">
                  <mc:Choice Requires="a14">
                    <p:sp>
                      <p:nvSpPr>
                        <p:cNvPr id="273" name="TextBox 272">
                          <a:extLst>
                            <a:ext uri="{FF2B5EF4-FFF2-40B4-BE49-F238E27FC236}">
                              <a16:creationId xmlns:a16="http://schemas.microsoft.com/office/drawing/2014/main" id="{680367EA-68CA-DA44-8B96-E4EEE6B64EE4}"/>
                            </a:ext>
                          </a:extLst>
                        </p:cNvPr>
                        <p:cNvSpPr txBox="1"/>
                        <p:nvPr/>
                      </p:nvSpPr>
                      <p:spPr>
                        <a:xfrm>
                          <a:off x="7397099" y="4915110"/>
                          <a:ext cx="293414" cy="276999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none" lIns="0" tIns="0" rIns="0" bIns="0" rtlCol="0">
                          <a:spAutoFit/>
                        </a:bodyPr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𝑔</m:t>
                                    </m:r>
                                  </m:e>
                                  <m:sub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GB" dirty="0"/>
                        </a:p>
                      </p:txBody>
                    </p:sp>
                  </mc:Choice>
                  <mc:Fallback xmlns="">
                    <p:sp>
                      <p:nvSpPr>
                        <p:cNvPr id="273" name="TextBox 272">
                          <a:extLst>
                            <a:ext uri="{FF2B5EF4-FFF2-40B4-BE49-F238E27FC236}">
                              <a16:creationId xmlns:a16="http://schemas.microsoft.com/office/drawing/2014/main" id="{680367EA-68CA-DA44-8B96-E4EEE6B64EE4}"/>
                            </a:ext>
                          </a:extLst>
                        </p:cNvPr>
                        <p:cNvSpPr txBox="1">
                          <a:spLocks noRot="1" noChangeAspect="1" noMove="1" noResize="1" noEditPoints="1" noAdjustHandles="1" noChangeArrowheads="1" noChangeShapeType="1" noTextEdit="1"/>
                        </p:cNvSpPr>
                        <p:nvPr/>
                      </p:nvSpPr>
                      <p:spPr>
                        <a:xfrm>
                          <a:off x="7397099" y="4915110"/>
                          <a:ext cx="293414" cy="276999"/>
                        </a:xfrm>
                        <a:prstGeom prst="rect">
                          <a:avLst/>
                        </a:prstGeom>
                        <a:blipFill>
                          <a:blip r:embed="rId10"/>
                          <a:stretch>
                            <a:fillRect l="-16667" r="-4167" b="-27273"/>
                          </a:stretch>
                        </a:blipFill>
                      </p:spPr>
                      <p:txBody>
                        <a:bodyPr/>
                        <a:lstStyle/>
                        <a:p>
                          <a:r>
                            <a:rPr lang="en-GB">
                              <a:noFill/>
                            </a:rPr>
                            <a:t> </a:t>
                          </a:r>
                        </a:p>
                      </p:txBody>
                    </p:sp>
                  </mc:Fallback>
                </mc:AlternateContent>
              </p:grpSp>
              <p:cxnSp>
                <p:nvCxnSpPr>
                  <p:cNvPr id="234" name="Straight Connector 233">
                    <a:extLst>
                      <a:ext uri="{FF2B5EF4-FFF2-40B4-BE49-F238E27FC236}">
                        <a16:creationId xmlns:a16="http://schemas.microsoft.com/office/drawing/2014/main" id="{AFFD6F55-1BF2-A143-8225-B9F7EF60F370}"/>
                      </a:ext>
                    </a:extLst>
                  </p:cNvPr>
                  <p:cNvCxnSpPr>
                    <a:cxnSpLocks/>
                    <a:stCxn id="264" idx="6"/>
                    <a:endCxn id="270" idx="1"/>
                  </p:cNvCxnSpPr>
                  <p:nvPr/>
                </p:nvCxnSpPr>
                <p:spPr>
                  <a:xfrm flipV="1">
                    <a:off x="2486077" y="4660682"/>
                    <a:ext cx="376861" cy="18557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35" name="Straight Connector 234">
                    <a:extLst>
                      <a:ext uri="{FF2B5EF4-FFF2-40B4-BE49-F238E27FC236}">
                        <a16:creationId xmlns:a16="http://schemas.microsoft.com/office/drawing/2014/main" id="{AEF72C4E-DBD3-E748-984B-15BCD124D6CA}"/>
                      </a:ext>
                    </a:extLst>
                  </p:cNvPr>
                  <p:cNvCxnSpPr>
                    <a:cxnSpLocks/>
                    <a:stCxn id="270" idx="2"/>
                    <a:endCxn id="266" idx="7"/>
                  </p:cNvCxnSpPr>
                  <p:nvPr/>
                </p:nvCxnSpPr>
                <p:spPr>
                  <a:xfrm flipH="1">
                    <a:off x="2430449" y="4732682"/>
                    <a:ext cx="504489" cy="334965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236" name="Group 235">
                    <a:extLst>
                      <a:ext uri="{FF2B5EF4-FFF2-40B4-BE49-F238E27FC236}">
                        <a16:creationId xmlns:a16="http://schemas.microsoft.com/office/drawing/2014/main" id="{8E1659C5-1538-E54E-95D3-BC7C69C62654}"/>
                      </a:ext>
                    </a:extLst>
                  </p:cNvPr>
                  <p:cNvGrpSpPr/>
                  <p:nvPr/>
                </p:nvGrpSpPr>
                <p:grpSpPr>
                  <a:xfrm>
                    <a:off x="2836489" y="4283632"/>
                    <a:ext cx="293414" cy="449050"/>
                    <a:chOff x="7868133" y="4420730"/>
                    <a:chExt cx="293414" cy="449050"/>
                  </a:xfrm>
                </p:grpSpPr>
                <p:sp>
                  <p:nvSpPr>
                    <p:cNvPr id="270" name="Rectangle 269">
                      <a:extLst>
                        <a:ext uri="{FF2B5EF4-FFF2-40B4-BE49-F238E27FC236}">
                          <a16:creationId xmlns:a16="http://schemas.microsoft.com/office/drawing/2014/main" id="{B0FD7649-D49B-E340-8FAD-1B8DD3976E6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894582" y="4725780"/>
                      <a:ext cx="144000" cy="144000"/>
                    </a:xfrm>
                    <a:prstGeom prst="rect">
                      <a:avLst/>
                    </a:prstGeom>
                    <a:solidFill>
                      <a:schemeClr val="tx2"/>
                    </a:solidFill>
                    <a:ln w="952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mc:AlternateContent xmlns:mc="http://schemas.openxmlformats.org/markup-compatibility/2006" xmlns:a14="http://schemas.microsoft.com/office/drawing/2010/main">
                  <mc:Choice Requires="a14">
                    <p:sp>
                      <p:nvSpPr>
                        <p:cNvPr id="271" name="TextBox 270">
                          <a:extLst>
                            <a:ext uri="{FF2B5EF4-FFF2-40B4-BE49-F238E27FC236}">
                              <a16:creationId xmlns:a16="http://schemas.microsoft.com/office/drawing/2014/main" id="{8A762916-8A3E-C847-9BA3-DEF0BB134E53}"/>
                            </a:ext>
                          </a:extLst>
                        </p:cNvPr>
                        <p:cNvSpPr txBox="1"/>
                        <p:nvPr/>
                      </p:nvSpPr>
                      <p:spPr>
                        <a:xfrm>
                          <a:off x="7868133" y="4420730"/>
                          <a:ext cx="293414" cy="276999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none" lIns="0" tIns="0" rIns="0" bIns="0" rtlCol="0">
                          <a:spAutoFit/>
                        </a:bodyPr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𝑔</m:t>
                                    </m:r>
                                  </m:e>
                                  <m:sub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GB" dirty="0"/>
                        </a:p>
                      </p:txBody>
                    </p:sp>
                  </mc:Choice>
                  <mc:Fallback xmlns="">
                    <p:sp>
                      <p:nvSpPr>
                        <p:cNvPr id="271" name="TextBox 270">
                          <a:extLst>
                            <a:ext uri="{FF2B5EF4-FFF2-40B4-BE49-F238E27FC236}">
                              <a16:creationId xmlns:a16="http://schemas.microsoft.com/office/drawing/2014/main" id="{8A762916-8A3E-C847-9BA3-DEF0BB134E53}"/>
                            </a:ext>
                          </a:extLst>
                        </p:cNvPr>
                        <p:cNvSpPr txBox="1">
                          <a:spLocks noRot="1" noChangeAspect="1" noMove="1" noResize="1" noEditPoints="1" noAdjustHandles="1" noChangeArrowheads="1" noChangeShapeType="1" noTextEdit="1"/>
                        </p:cNvSpPr>
                        <p:nvPr/>
                      </p:nvSpPr>
                      <p:spPr>
                        <a:xfrm>
                          <a:off x="7868133" y="4420730"/>
                          <a:ext cx="293414" cy="276999"/>
                        </a:xfrm>
                        <a:prstGeom prst="rect">
                          <a:avLst/>
                        </a:prstGeom>
                        <a:blipFill>
                          <a:blip r:embed="rId11"/>
                          <a:stretch>
                            <a:fillRect l="-16667" b="-21739"/>
                          </a:stretch>
                        </a:blipFill>
                      </p:spPr>
                      <p:txBody>
                        <a:bodyPr/>
                        <a:lstStyle/>
                        <a:p>
                          <a:r>
                            <a:rPr lang="en-GB">
                              <a:noFill/>
                            </a:rPr>
                            <a:t> </a:t>
                          </a:r>
                        </a:p>
                      </p:txBody>
                    </p:sp>
                  </mc:Fallback>
                </mc:AlternateContent>
              </p:grpSp>
              <p:grpSp>
                <p:nvGrpSpPr>
                  <p:cNvPr id="237" name="Group 236">
                    <a:extLst>
                      <a:ext uri="{FF2B5EF4-FFF2-40B4-BE49-F238E27FC236}">
                        <a16:creationId xmlns:a16="http://schemas.microsoft.com/office/drawing/2014/main" id="{70592201-84D1-B04D-93CF-6B80A8BF7668}"/>
                      </a:ext>
                    </a:extLst>
                  </p:cNvPr>
                  <p:cNvGrpSpPr/>
                  <p:nvPr/>
                </p:nvGrpSpPr>
                <p:grpSpPr>
                  <a:xfrm>
                    <a:off x="61830" y="4179020"/>
                    <a:ext cx="1614801" cy="389513"/>
                    <a:chOff x="480139" y="4179020"/>
                    <a:chExt cx="1614801" cy="389513"/>
                  </a:xfrm>
                </p:grpSpPr>
                <p:sp>
                  <p:nvSpPr>
                    <p:cNvPr id="268" name="TextBox 267">
                      <a:extLst>
                        <a:ext uri="{FF2B5EF4-FFF2-40B4-BE49-F238E27FC236}">
                          <a16:creationId xmlns:a16="http://schemas.microsoft.com/office/drawing/2014/main" id="{1B07EBB6-3836-4D42-9625-36C6FE728151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566498" y="4179020"/>
                      <a:ext cx="1418298" cy="389513"/>
                    </a:xfrm>
                    <a:prstGeom prst="ellipse">
                      <a:avLst/>
                    </a:prstGeom>
                    <a:noFill/>
                    <a:ln>
                      <a:solidFill>
                        <a:schemeClr val="tx1"/>
                      </a:solidFill>
                    </a:ln>
                  </p:spPr>
                  <p:txBody>
                    <a:bodyPr wrap="square" lIns="0" tIns="0" rIns="0" bIns="0" rtlCol="0">
                      <a:spAutoFit/>
                    </a:bodyPr>
                    <a:lstStyle/>
                    <a:p>
                      <a:endParaRPr lang="en-GB" dirty="0"/>
                    </a:p>
                  </p:txBody>
                </p:sp>
                <mc:AlternateContent xmlns:mc="http://schemas.openxmlformats.org/markup-compatibility/2006" xmlns:a14="http://schemas.microsoft.com/office/drawing/2010/main">
                  <mc:Choice Requires="a14">
                    <p:sp>
                      <p:nvSpPr>
                        <p:cNvPr id="269" name="Rectangle 268">
                          <a:extLst>
                            <a:ext uri="{FF2B5EF4-FFF2-40B4-BE49-F238E27FC236}">
                              <a16:creationId xmlns:a16="http://schemas.microsoft.com/office/drawing/2014/main" id="{7E222A8A-E4DE-614D-AFFB-E747CFF1D148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80139" y="4184845"/>
                          <a:ext cx="1614801" cy="369332"/>
                        </a:xfrm>
                        <a:prstGeom prst="rect">
                          <a:avLst/>
                        </a:prstGeom>
                      </p:spPr>
                      <p:txBody>
                        <a:bodyPr wrap="none">
                          <a:spAutoFit/>
                        </a:bodyPr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i="1" smtClean="0">
                                    <a:solidFill>
                                      <a:schemeClr val="accent1"/>
                                    </a:solidFill>
                                    <a:latin typeface="Cambria Math" charset="0"/>
                                  </a:rPr>
                                  <m:t>𝑇𝑟𝑎𝑣𝑒𝑙</m:t>
                                </m:r>
                                <m:r>
                                  <m:rPr>
                                    <m:nor/>
                                  </m:rPr>
                                  <a:rPr lang="de-DE" b="0" i="0" smtClean="0">
                                    <a:solidFill>
                                      <a:schemeClr val="accent1"/>
                                    </a:solidFill>
                                    <a:latin typeface="Cambria Math" charset="0"/>
                                  </a:rPr>
                                  <m:t>(</m:t>
                                </m:r>
                                <m:r>
                                  <a:rPr lang="de-DE" b="0" i="1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𝑎𝑙𝑖𝑐𝑒</m:t>
                                </m:r>
                                <m:r>
                                  <a:rPr lang="de-DE" b="0" i="1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GB" dirty="0">
                            <a:solidFill>
                              <a:schemeClr val="accent1"/>
                            </a:solidFill>
                          </a:endParaRPr>
                        </a:p>
                      </p:txBody>
                    </p:sp>
                  </mc:Choice>
                  <mc:Fallback xmlns="">
                    <p:sp>
                      <p:nvSpPr>
                        <p:cNvPr id="269" name="Rectangle 268">
                          <a:extLst>
                            <a:ext uri="{FF2B5EF4-FFF2-40B4-BE49-F238E27FC236}">
                              <a16:creationId xmlns:a16="http://schemas.microsoft.com/office/drawing/2014/main" id="{7E222A8A-E4DE-614D-AFFB-E747CFF1D148}"/>
                            </a:ext>
                          </a:extLst>
                        </p:cNvPr>
                        <p:cNvSpPr>
                          <a:spLocks noRot="1" noChangeAspect="1" noMove="1" noResize="1" noEditPoints="1" noAdjustHandles="1" noChangeArrowheads="1" noChangeShapeType="1" noTextEdit="1"/>
                        </p:cNvSpPr>
                        <p:nvPr/>
                      </p:nvSpPr>
                      <p:spPr>
                        <a:xfrm>
                          <a:off x="480139" y="4184845"/>
                          <a:ext cx="1614801" cy="369332"/>
                        </a:xfrm>
                        <a:prstGeom prst="rect">
                          <a:avLst/>
                        </a:prstGeom>
                        <a:blipFill>
                          <a:blip r:embed="rId12"/>
                          <a:stretch>
                            <a:fillRect b="-13333"/>
                          </a:stretch>
                        </a:blipFill>
                      </p:spPr>
                      <p:txBody>
                        <a:bodyPr/>
                        <a:lstStyle/>
                        <a:p>
                          <a:r>
                            <a:rPr lang="en-GB">
                              <a:noFill/>
                            </a:rPr>
                            <a:t> </a:t>
                          </a:r>
                        </a:p>
                      </p:txBody>
                    </p:sp>
                  </mc:Fallback>
                </mc:AlternateContent>
              </p:grpSp>
              <p:grpSp>
                <p:nvGrpSpPr>
                  <p:cNvPr id="238" name="Group 237">
                    <a:extLst>
                      <a:ext uri="{FF2B5EF4-FFF2-40B4-BE49-F238E27FC236}">
                        <a16:creationId xmlns:a16="http://schemas.microsoft.com/office/drawing/2014/main" id="{B4447222-34E1-C043-8639-FCAF50184AFF}"/>
                      </a:ext>
                    </a:extLst>
                  </p:cNvPr>
                  <p:cNvGrpSpPr/>
                  <p:nvPr/>
                </p:nvGrpSpPr>
                <p:grpSpPr>
                  <a:xfrm>
                    <a:off x="931445" y="5010604"/>
                    <a:ext cx="1798377" cy="389513"/>
                    <a:chOff x="7095977" y="5560758"/>
                    <a:chExt cx="1798377" cy="389513"/>
                  </a:xfrm>
                </p:grpSpPr>
                <p:sp>
                  <p:nvSpPr>
                    <p:cNvPr id="266" name="TextBox 265">
                      <a:extLst>
                        <a:ext uri="{FF2B5EF4-FFF2-40B4-BE49-F238E27FC236}">
                          <a16:creationId xmlns:a16="http://schemas.microsoft.com/office/drawing/2014/main" id="{81098CB6-FFA2-6C46-BE4A-4D6EF053D6BE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7153491" y="5560758"/>
                      <a:ext cx="1688810" cy="389513"/>
                    </a:xfrm>
                    <a:prstGeom prst="ellipse">
                      <a:avLst/>
                    </a:prstGeom>
                    <a:noFill/>
                    <a:ln>
                      <a:solidFill>
                        <a:schemeClr val="tx1"/>
                      </a:solidFill>
                    </a:ln>
                  </p:spPr>
                  <p:txBody>
                    <a:bodyPr wrap="square" lIns="0" tIns="0" rIns="0" bIns="0" rtlCol="0">
                      <a:spAutoFit/>
                    </a:bodyPr>
                    <a:lstStyle/>
                    <a:p>
                      <a:endParaRPr lang="en-GB" dirty="0"/>
                    </a:p>
                  </p:txBody>
                </p:sp>
                <mc:AlternateContent xmlns:mc="http://schemas.openxmlformats.org/markup-compatibility/2006" xmlns:a14="http://schemas.microsoft.com/office/drawing/2010/main">
                  <mc:Choice Requires="a14">
                    <p:sp>
                      <p:nvSpPr>
                        <p:cNvPr id="267" name="Rectangle 266">
                          <a:extLst>
                            <a:ext uri="{FF2B5EF4-FFF2-40B4-BE49-F238E27FC236}">
                              <a16:creationId xmlns:a16="http://schemas.microsoft.com/office/drawing/2014/main" id="{0D7F009F-9C94-8D40-A97A-7B4FB500ADCD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095977" y="5571413"/>
                          <a:ext cx="1798377" cy="369332"/>
                        </a:xfrm>
                        <a:prstGeom prst="rect">
                          <a:avLst/>
                        </a:prstGeom>
                      </p:spPr>
                      <p:txBody>
                        <a:bodyPr wrap="none">
                          <a:spAutoFit/>
                        </a:bodyPr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i="1" smtClean="0">
                                    <a:solidFill>
                                      <a:schemeClr val="accent1"/>
                                    </a:solidFill>
                                    <a:latin typeface="Cambria Math" charset="0"/>
                                  </a:rPr>
                                  <m:t>𝑇𝑟𝑒𝑎𝑡</m:t>
                                </m:r>
                                <m:r>
                                  <m:rPr>
                                    <m:nor/>
                                  </m:rPr>
                                  <a:rPr lang="de-DE" b="0" i="0" smtClean="0">
                                    <a:solidFill>
                                      <a:schemeClr val="accent1"/>
                                    </a:solidFill>
                                    <a:latin typeface="Cambria Math" charset="0"/>
                                  </a:rPr>
                                  <m:t>(</m:t>
                                </m:r>
                                <m:r>
                                  <a:rPr lang="de-DE" b="0" i="1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𝑎𝑙𝑖𝑐𝑒</m:t>
                                </m:r>
                                <m:r>
                                  <a:rPr lang="de-DE" b="0" i="1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de-DE" b="0" i="1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𝑀</m:t>
                                </m:r>
                                <m:r>
                                  <a:rPr lang="de-DE" b="0" i="1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GB" dirty="0">
                            <a:solidFill>
                              <a:schemeClr val="accent1"/>
                            </a:solidFill>
                          </a:endParaRPr>
                        </a:p>
                      </p:txBody>
                    </p:sp>
                  </mc:Choice>
                  <mc:Fallback xmlns="">
                    <p:sp>
                      <p:nvSpPr>
                        <p:cNvPr id="267" name="Rectangle 266">
                          <a:extLst>
                            <a:ext uri="{FF2B5EF4-FFF2-40B4-BE49-F238E27FC236}">
                              <a16:creationId xmlns:a16="http://schemas.microsoft.com/office/drawing/2014/main" id="{0D7F009F-9C94-8D40-A97A-7B4FB500ADCD}"/>
                            </a:ext>
                          </a:extLst>
                        </p:cNvPr>
                        <p:cNvSpPr>
                          <a:spLocks noRot="1" noChangeAspect="1" noMove="1" noResize="1" noEditPoints="1" noAdjustHandles="1" noChangeArrowheads="1" noChangeShapeType="1" noTextEdit="1"/>
                        </p:cNvSpPr>
                        <p:nvPr/>
                      </p:nvSpPr>
                      <p:spPr>
                        <a:xfrm>
                          <a:off x="7095977" y="5571413"/>
                          <a:ext cx="1798377" cy="369332"/>
                        </a:xfrm>
                        <a:prstGeom prst="rect">
                          <a:avLst/>
                        </a:prstGeom>
                        <a:blipFill>
                          <a:blip r:embed="rId13"/>
                          <a:stretch>
                            <a:fillRect b="-13333"/>
                          </a:stretch>
                        </a:blipFill>
                      </p:spPr>
                      <p:txBody>
                        <a:bodyPr/>
                        <a:lstStyle/>
                        <a:p>
                          <a:r>
                            <a:rPr lang="en-GB">
                              <a:noFill/>
                            </a:rPr>
                            <a:t> </a:t>
                          </a:r>
                        </a:p>
                      </p:txBody>
                    </p:sp>
                  </mc:Fallback>
                </mc:AlternateContent>
              </p:grpSp>
              <p:grpSp>
                <p:nvGrpSpPr>
                  <p:cNvPr id="239" name="Group 238">
                    <a:extLst>
                      <a:ext uri="{FF2B5EF4-FFF2-40B4-BE49-F238E27FC236}">
                        <a16:creationId xmlns:a16="http://schemas.microsoft.com/office/drawing/2014/main" id="{2F5B88DB-80E2-B244-8017-3E06F0A6354E}"/>
                      </a:ext>
                    </a:extLst>
                  </p:cNvPr>
                  <p:cNvGrpSpPr/>
                  <p:nvPr/>
                </p:nvGrpSpPr>
                <p:grpSpPr>
                  <a:xfrm>
                    <a:off x="1267671" y="4484482"/>
                    <a:ext cx="1218406" cy="389513"/>
                    <a:chOff x="5914553" y="5664879"/>
                    <a:chExt cx="1218406" cy="389513"/>
                  </a:xfrm>
                </p:grpSpPr>
                <p:sp>
                  <p:nvSpPr>
                    <p:cNvPr id="264" name="TextBox 263">
                      <a:extLst>
                        <a:ext uri="{FF2B5EF4-FFF2-40B4-BE49-F238E27FC236}">
                          <a16:creationId xmlns:a16="http://schemas.microsoft.com/office/drawing/2014/main" id="{C6241385-534B-804F-B907-CB46534CBBAC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5970830" y="5664879"/>
                      <a:ext cx="1162129" cy="389513"/>
                    </a:xfrm>
                    <a:prstGeom prst="ellipse">
                      <a:avLst/>
                    </a:prstGeom>
                    <a:noFill/>
                    <a:ln>
                      <a:solidFill>
                        <a:schemeClr val="tx1"/>
                      </a:solidFill>
                    </a:ln>
                  </p:spPr>
                  <p:txBody>
                    <a:bodyPr wrap="square" lIns="0" tIns="0" rIns="0" bIns="0" rtlCol="0">
                      <a:spAutoFit/>
                    </a:bodyPr>
                    <a:lstStyle/>
                    <a:p>
                      <a:endParaRPr lang="en-GB" dirty="0">
                        <a:solidFill>
                          <a:schemeClr val="accent1"/>
                        </a:solidFill>
                      </a:endParaRPr>
                    </a:p>
                  </p:txBody>
                </p:sp>
                <mc:AlternateContent xmlns:mc="http://schemas.openxmlformats.org/markup-compatibility/2006" xmlns:a14="http://schemas.microsoft.com/office/drawing/2010/main">
                  <mc:Choice Requires="a14">
                    <p:sp>
                      <p:nvSpPr>
                        <p:cNvPr id="265" name="Rectangle 264">
                          <a:extLst>
                            <a:ext uri="{FF2B5EF4-FFF2-40B4-BE49-F238E27FC236}">
                              <a16:creationId xmlns:a16="http://schemas.microsoft.com/office/drawing/2014/main" id="{3D39E2D5-C3C4-2C40-9D94-4917B65A3E65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914553" y="5670704"/>
                          <a:ext cx="897107" cy="370436"/>
                        </a:xfrm>
                        <a:prstGeom prst="rect">
                          <a:avLst/>
                        </a:prstGeom>
                      </p:spPr>
                      <p:txBody>
                        <a:bodyPr wrap="square">
                          <a:spAutoFit/>
                        </a:bodyPr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i="1" smtClean="0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</a:rPr>
                                  <m:t>𝑆𝑖𝑐𝑘</m:t>
                                </m:r>
                                <m:r>
                                  <m:rPr>
                                    <m:nor/>
                                  </m:rPr>
                                  <a:rPr lang="de-DE" b="0" i="0" smtClean="0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</a:rPr>
                                  <m:t>(</m:t>
                                </m:r>
                                <m:r>
                                  <a:rPr lang="de-DE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𝑎𝑙𝑖𝑐𝑒</m:t>
                                </m:r>
                                <m:r>
                                  <a:rPr lang="de-DE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GB" dirty="0">
                            <a:solidFill>
                              <a:schemeClr val="tx1"/>
                            </a:solidFill>
                          </a:endParaRPr>
                        </a:p>
                      </p:txBody>
                    </p:sp>
                  </mc:Choice>
                  <mc:Fallback xmlns="">
                    <p:sp>
                      <p:nvSpPr>
                        <p:cNvPr id="265" name="Rectangle 264">
                          <a:extLst>
                            <a:ext uri="{FF2B5EF4-FFF2-40B4-BE49-F238E27FC236}">
                              <a16:creationId xmlns:a16="http://schemas.microsoft.com/office/drawing/2014/main" id="{3D39E2D5-C3C4-2C40-9D94-4917B65A3E65}"/>
                            </a:ext>
                          </a:extLst>
                        </p:cNvPr>
                        <p:cNvSpPr>
                          <a:spLocks noRot="1" noChangeAspect="1" noMove="1" noResize="1" noEditPoints="1" noAdjustHandles="1" noChangeArrowheads="1" noChangeShapeType="1" noTextEdit="1"/>
                        </p:cNvSpPr>
                        <p:nvPr/>
                      </p:nvSpPr>
                      <p:spPr>
                        <a:xfrm>
                          <a:off x="5914553" y="5670704"/>
                          <a:ext cx="897107" cy="370436"/>
                        </a:xfrm>
                        <a:prstGeom prst="rect">
                          <a:avLst/>
                        </a:prstGeom>
                        <a:blipFill>
                          <a:blip r:embed="rId14"/>
                          <a:stretch>
                            <a:fillRect r="-44444" b="-9677"/>
                          </a:stretch>
                        </a:blipFill>
                      </p:spPr>
                      <p:txBody>
                        <a:bodyPr/>
                        <a:lstStyle/>
                        <a:p>
                          <a:r>
                            <a:rPr lang="en-GB">
                              <a:noFill/>
                            </a:rPr>
                            <a:t> </a:t>
                          </a:r>
                        </a:p>
                      </p:txBody>
                    </p:sp>
                  </mc:Fallback>
                </mc:AlternateContent>
              </p:grpSp>
              <p:cxnSp>
                <p:nvCxnSpPr>
                  <p:cNvPr id="240" name="Straight Connector 239">
                    <a:extLst>
                      <a:ext uri="{FF2B5EF4-FFF2-40B4-BE49-F238E27FC236}">
                        <a16:creationId xmlns:a16="http://schemas.microsoft.com/office/drawing/2014/main" id="{B2E1EB24-761C-B043-BD1D-5435CDD081DC}"/>
                      </a:ext>
                    </a:extLst>
                  </p:cNvPr>
                  <p:cNvCxnSpPr>
                    <a:cxnSpLocks/>
                    <a:stCxn id="272" idx="2"/>
                    <a:endCxn id="264" idx="0"/>
                  </p:cNvCxnSpPr>
                  <p:nvPr/>
                </p:nvCxnSpPr>
                <p:spPr>
                  <a:xfrm flipH="1">
                    <a:off x="1905013" y="4097845"/>
                    <a:ext cx="1262080" cy="386637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41" name="Straight Connector 240">
                    <a:extLst>
                      <a:ext uri="{FF2B5EF4-FFF2-40B4-BE49-F238E27FC236}">
                        <a16:creationId xmlns:a16="http://schemas.microsoft.com/office/drawing/2014/main" id="{4E81777C-B66D-EB40-9C78-B759A2BE08FF}"/>
                      </a:ext>
                    </a:extLst>
                  </p:cNvPr>
                  <p:cNvCxnSpPr>
                    <a:cxnSpLocks/>
                    <a:stCxn id="272" idx="3"/>
                    <a:endCxn id="276" idx="2"/>
                  </p:cNvCxnSpPr>
                  <p:nvPr/>
                </p:nvCxnSpPr>
                <p:spPr>
                  <a:xfrm flipV="1">
                    <a:off x="3239093" y="4016282"/>
                    <a:ext cx="1056485" cy="9563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42" name="Straight Connector 241">
                    <a:extLst>
                      <a:ext uri="{FF2B5EF4-FFF2-40B4-BE49-F238E27FC236}">
                        <a16:creationId xmlns:a16="http://schemas.microsoft.com/office/drawing/2014/main" id="{04B0456E-53AF-904A-B1CB-712F86B8951B}"/>
                      </a:ext>
                    </a:extLst>
                  </p:cNvPr>
                  <p:cNvCxnSpPr>
                    <a:cxnSpLocks/>
                    <a:stCxn id="270" idx="3"/>
                    <a:endCxn id="276" idx="3"/>
                  </p:cNvCxnSpPr>
                  <p:nvPr/>
                </p:nvCxnSpPr>
                <p:spPr>
                  <a:xfrm flipV="1">
                    <a:off x="3006938" y="4153995"/>
                    <a:ext cx="1378952" cy="506687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43" name="Straight Connector 242">
                    <a:extLst>
                      <a:ext uri="{FF2B5EF4-FFF2-40B4-BE49-F238E27FC236}">
                        <a16:creationId xmlns:a16="http://schemas.microsoft.com/office/drawing/2014/main" id="{1131816B-3F4A-2F4B-9905-6F04AB0DF123}"/>
                      </a:ext>
                    </a:extLst>
                  </p:cNvPr>
                  <p:cNvCxnSpPr>
                    <a:cxnSpLocks/>
                    <a:stCxn id="258" idx="0"/>
                    <a:endCxn id="262" idx="2"/>
                  </p:cNvCxnSpPr>
                  <p:nvPr/>
                </p:nvCxnSpPr>
                <p:spPr>
                  <a:xfrm flipH="1" flipV="1">
                    <a:off x="5850327" y="4080381"/>
                    <a:ext cx="2546950" cy="87852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244" name="Group 243">
                    <a:extLst>
                      <a:ext uri="{FF2B5EF4-FFF2-40B4-BE49-F238E27FC236}">
                        <a16:creationId xmlns:a16="http://schemas.microsoft.com/office/drawing/2014/main" id="{12907BC6-44EE-274B-8515-FB0DC0416878}"/>
                      </a:ext>
                    </a:extLst>
                  </p:cNvPr>
                  <p:cNvGrpSpPr/>
                  <p:nvPr/>
                </p:nvGrpSpPr>
                <p:grpSpPr>
                  <a:xfrm>
                    <a:off x="5705769" y="3624408"/>
                    <a:ext cx="293414" cy="455973"/>
                    <a:chOff x="3699768" y="4875354"/>
                    <a:chExt cx="293414" cy="455973"/>
                  </a:xfrm>
                </p:grpSpPr>
                <p:sp>
                  <p:nvSpPr>
                    <p:cNvPr id="262" name="Rectangle 261">
                      <a:extLst>
                        <a:ext uri="{FF2B5EF4-FFF2-40B4-BE49-F238E27FC236}">
                          <a16:creationId xmlns:a16="http://schemas.microsoft.com/office/drawing/2014/main" id="{2D8669EB-8EB9-E046-A478-B264AE2BE5F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772326" y="5187327"/>
                      <a:ext cx="144000" cy="144000"/>
                    </a:xfrm>
                    <a:prstGeom prst="rect">
                      <a:avLst/>
                    </a:prstGeom>
                    <a:solidFill>
                      <a:schemeClr val="tx2"/>
                    </a:solidFill>
                    <a:ln w="952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mc:AlternateContent xmlns:mc="http://schemas.openxmlformats.org/markup-compatibility/2006" xmlns:a14="http://schemas.microsoft.com/office/drawing/2010/main">
                  <mc:Choice Requires="a14">
                    <p:sp>
                      <p:nvSpPr>
                        <p:cNvPr id="263" name="TextBox 262">
                          <a:extLst>
                            <a:ext uri="{FF2B5EF4-FFF2-40B4-BE49-F238E27FC236}">
                              <a16:creationId xmlns:a16="http://schemas.microsoft.com/office/drawing/2014/main" id="{D14004FF-4B10-3040-BF7A-856D01F5FF64}"/>
                            </a:ext>
                          </a:extLst>
                        </p:cNvPr>
                        <p:cNvSpPr txBox="1"/>
                        <p:nvPr/>
                      </p:nvSpPr>
                      <p:spPr>
                        <a:xfrm>
                          <a:off x="3699768" y="4875354"/>
                          <a:ext cx="293414" cy="276999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none" lIns="0" tIns="0" rIns="0" bIns="0" rtlCol="0">
                          <a:spAutoFit/>
                        </a:bodyPr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𝑔</m:t>
                                    </m:r>
                                  </m:e>
                                  <m:sub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GB" dirty="0"/>
                        </a:p>
                      </p:txBody>
                    </p:sp>
                  </mc:Choice>
                  <mc:Fallback xmlns="">
                    <p:sp>
                      <p:nvSpPr>
                        <p:cNvPr id="263" name="TextBox 262">
                          <a:extLst>
                            <a:ext uri="{FF2B5EF4-FFF2-40B4-BE49-F238E27FC236}">
                              <a16:creationId xmlns:a16="http://schemas.microsoft.com/office/drawing/2014/main" id="{D14004FF-4B10-3040-BF7A-856D01F5FF64}"/>
                            </a:ext>
                          </a:extLst>
                        </p:cNvPr>
                        <p:cNvSpPr txBox="1">
                          <a:spLocks noRot="1" noChangeAspect="1" noMove="1" noResize="1" noEditPoints="1" noAdjustHandles="1" noChangeArrowheads="1" noChangeShapeType="1" noTextEdit="1"/>
                        </p:cNvSpPr>
                        <p:nvPr/>
                      </p:nvSpPr>
                      <p:spPr>
                        <a:xfrm>
                          <a:off x="3699768" y="4875354"/>
                          <a:ext cx="293414" cy="276999"/>
                        </a:xfrm>
                        <a:prstGeom prst="rect">
                          <a:avLst/>
                        </a:prstGeom>
                        <a:blipFill>
                          <a:blip r:embed="rId15"/>
                          <a:stretch>
                            <a:fillRect l="-16000" r="-4000" b="-22727"/>
                          </a:stretch>
                        </a:blipFill>
                      </p:spPr>
                      <p:txBody>
                        <a:bodyPr/>
                        <a:lstStyle/>
                        <a:p>
                          <a:r>
                            <a:rPr lang="en-GB">
                              <a:noFill/>
                            </a:rPr>
                            <a:t> </a:t>
                          </a:r>
                        </a:p>
                      </p:txBody>
                    </p:sp>
                  </mc:Fallback>
                </mc:AlternateContent>
              </p:grpSp>
              <p:cxnSp>
                <p:nvCxnSpPr>
                  <p:cNvPr id="245" name="Straight Connector 244">
                    <a:extLst>
                      <a:ext uri="{FF2B5EF4-FFF2-40B4-BE49-F238E27FC236}">
                        <a16:creationId xmlns:a16="http://schemas.microsoft.com/office/drawing/2014/main" id="{8660C0AB-7978-C043-B51D-872758CB8875}"/>
                      </a:ext>
                    </a:extLst>
                  </p:cNvPr>
                  <p:cNvCxnSpPr>
                    <a:cxnSpLocks/>
                    <a:stCxn id="254" idx="2"/>
                    <a:endCxn id="260" idx="1"/>
                  </p:cNvCxnSpPr>
                  <p:nvPr/>
                </p:nvCxnSpPr>
                <p:spPr>
                  <a:xfrm flipH="1" flipV="1">
                    <a:off x="5944459" y="4633213"/>
                    <a:ext cx="910202" cy="4203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46" name="Straight Connector 245">
                    <a:extLst>
                      <a:ext uri="{FF2B5EF4-FFF2-40B4-BE49-F238E27FC236}">
                        <a16:creationId xmlns:a16="http://schemas.microsoft.com/office/drawing/2014/main" id="{37F88659-772D-954A-A957-FA80E75A9D28}"/>
                      </a:ext>
                    </a:extLst>
                  </p:cNvPr>
                  <p:cNvCxnSpPr>
                    <a:cxnSpLocks/>
                    <a:stCxn id="260" idx="2"/>
                    <a:endCxn id="256" idx="0"/>
                  </p:cNvCxnSpPr>
                  <p:nvPr/>
                </p:nvCxnSpPr>
                <p:spPr>
                  <a:xfrm>
                    <a:off x="6016459" y="4705213"/>
                    <a:ext cx="649857" cy="292618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247" name="Group 246">
                    <a:extLst>
                      <a:ext uri="{FF2B5EF4-FFF2-40B4-BE49-F238E27FC236}">
                        <a16:creationId xmlns:a16="http://schemas.microsoft.com/office/drawing/2014/main" id="{9240AECF-1084-8E47-B64A-5BA94C15A175}"/>
                      </a:ext>
                    </a:extLst>
                  </p:cNvPr>
                  <p:cNvGrpSpPr/>
                  <p:nvPr/>
                </p:nvGrpSpPr>
                <p:grpSpPr>
                  <a:xfrm>
                    <a:off x="5918010" y="4256163"/>
                    <a:ext cx="293414" cy="449050"/>
                    <a:chOff x="7868133" y="4420730"/>
                    <a:chExt cx="293414" cy="449050"/>
                  </a:xfrm>
                </p:grpSpPr>
                <p:sp>
                  <p:nvSpPr>
                    <p:cNvPr id="260" name="Rectangle 259">
                      <a:extLst>
                        <a:ext uri="{FF2B5EF4-FFF2-40B4-BE49-F238E27FC236}">
                          <a16:creationId xmlns:a16="http://schemas.microsoft.com/office/drawing/2014/main" id="{EE68A6B2-DC5F-B14D-AD16-26A020DE0FE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894582" y="4725780"/>
                      <a:ext cx="144000" cy="144000"/>
                    </a:xfrm>
                    <a:prstGeom prst="rect">
                      <a:avLst/>
                    </a:prstGeom>
                    <a:solidFill>
                      <a:schemeClr val="tx2"/>
                    </a:solidFill>
                    <a:ln w="952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mc:AlternateContent xmlns:mc="http://schemas.openxmlformats.org/markup-compatibility/2006" xmlns:a14="http://schemas.microsoft.com/office/drawing/2010/main">
                  <mc:Choice Requires="a14">
                    <p:sp>
                      <p:nvSpPr>
                        <p:cNvPr id="261" name="TextBox 260">
                          <a:extLst>
                            <a:ext uri="{FF2B5EF4-FFF2-40B4-BE49-F238E27FC236}">
                              <a16:creationId xmlns:a16="http://schemas.microsoft.com/office/drawing/2014/main" id="{7BDDD99A-EB12-AE4E-89FE-C9106F17ECD9}"/>
                            </a:ext>
                          </a:extLst>
                        </p:cNvPr>
                        <p:cNvSpPr txBox="1"/>
                        <p:nvPr/>
                      </p:nvSpPr>
                      <p:spPr>
                        <a:xfrm>
                          <a:off x="7868133" y="4420730"/>
                          <a:ext cx="293414" cy="276999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none" lIns="0" tIns="0" rIns="0" bIns="0" rtlCol="0">
                          <a:spAutoFit/>
                        </a:bodyPr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𝑔</m:t>
                                    </m:r>
                                  </m:e>
                                  <m:sub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GB" dirty="0"/>
                        </a:p>
                      </p:txBody>
                    </p:sp>
                  </mc:Choice>
                  <mc:Fallback xmlns="">
                    <p:sp>
                      <p:nvSpPr>
                        <p:cNvPr id="261" name="TextBox 260">
                          <a:extLst>
                            <a:ext uri="{FF2B5EF4-FFF2-40B4-BE49-F238E27FC236}">
                              <a16:creationId xmlns:a16="http://schemas.microsoft.com/office/drawing/2014/main" id="{7BDDD99A-EB12-AE4E-89FE-C9106F17ECD9}"/>
                            </a:ext>
                          </a:extLst>
                        </p:cNvPr>
                        <p:cNvSpPr txBox="1">
                          <a:spLocks noRot="1" noChangeAspect="1" noMove="1" noResize="1" noEditPoints="1" noAdjustHandles="1" noChangeArrowheads="1" noChangeShapeType="1" noTextEdit="1"/>
                        </p:cNvSpPr>
                        <p:nvPr/>
                      </p:nvSpPr>
                      <p:spPr>
                        <a:xfrm>
                          <a:off x="7868133" y="4420730"/>
                          <a:ext cx="293414" cy="276999"/>
                        </a:xfrm>
                        <a:prstGeom prst="rect">
                          <a:avLst/>
                        </a:prstGeom>
                        <a:blipFill>
                          <a:blip r:embed="rId16"/>
                          <a:stretch>
                            <a:fillRect l="-16667" r="-4167" b="-21739"/>
                          </a:stretch>
                        </a:blipFill>
                      </p:spPr>
                      <p:txBody>
                        <a:bodyPr/>
                        <a:lstStyle/>
                        <a:p>
                          <a:r>
                            <a:rPr lang="en-GB">
                              <a:noFill/>
                            </a:rPr>
                            <a:t> </a:t>
                          </a:r>
                        </a:p>
                      </p:txBody>
                    </p:sp>
                  </mc:Fallback>
                </mc:AlternateContent>
              </p:grpSp>
              <p:grpSp>
                <p:nvGrpSpPr>
                  <p:cNvPr id="248" name="Group 247">
                    <a:extLst>
                      <a:ext uri="{FF2B5EF4-FFF2-40B4-BE49-F238E27FC236}">
                        <a16:creationId xmlns:a16="http://schemas.microsoft.com/office/drawing/2014/main" id="{08D9BA01-9A1D-9F40-9F7B-E9B4BBD90173}"/>
                      </a:ext>
                    </a:extLst>
                  </p:cNvPr>
                  <p:cNvGrpSpPr/>
                  <p:nvPr/>
                </p:nvGrpSpPr>
                <p:grpSpPr>
                  <a:xfrm>
                    <a:off x="7647219" y="4168233"/>
                    <a:ext cx="1501886" cy="389513"/>
                    <a:chOff x="453635" y="4179020"/>
                    <a:chExt cx="1501886" cy="389513"/>
                  </a:xfrm>
                </p:grpSpPr>
                <p:sp>
                  <p:nvSpPr>
                    <p:cNvPr id="258" name="TextBox 257">
                      <a:extLst>
                        <a:ext uri="{FF2B5EF4-FFF2-40B4-BE49-F238E27FC236}">
                          <a16:creationId xmlns:a16="http://schemas.microsoft.com/office/drawing/2014/main" id="{DF71B0F9-C6EF-B645-930C-E3C486350DB2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566498" y="4179020"/>
                      <a:ext cx="1274390" cy="389513"/>
                    </a:xfrm>
                    <a:prstGeom prst="ellipse">
                      <a:avLst/>
                    </a:prstGeom>
                    <a:noFill/>
                    <a:ln>
                      <a:solidFill>
                        <a:schemeClr val="tx1"/>
                      </a:solidFill>
                    </a:ln>
                  </p:spPr>
                  <p:txBody>
                    <a:bodyPr wrap="square" lIns="0" tIns="0" rIns="0" bIns="0" rtlCol="0">
                      <a:spAutoFit/>
                    </a:bodyPr>
                    <a:lstStyle/>
                    <a:p>
                      <a:endParaRPr lang="en-GB" dirty="0"/>
                    </a:p>
                  </p:txBody>
                </p:sp>
                <mc:AlternateContent xmlns:mc="http://schemas.openxmlformats.org/markup-compatibility/2006" xmlns:a14="http://schemas.microsoft.com/office/drawing/2010/main">
                  <mc:Choice Requires="a14">
                    <p:sp>
                      <p:nvSpPr>
                        <p:cNvPr id="259" name="Rectangle 258">
                          <a:extLst>
                            <a:ext uri="{FF2B5EF4-FFF2-40B4-BE49-F238E27FC236}">
                              <a16:creationId xmlns:a16="http://schemas.microsoft.com/office/drawing/2014/main" id="{D0C7FC37-9944-B84D-9116-5562781C8DBD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53635" y="4184845"/>
                          <a:ext cx="1501886" cy="369332"/>
                        </a:xfrm>
                        <a:prstGeom prst="rect">
                          <a:avLst/>
                        </a:prstGeom>
                      </p:spPr>
                      <p:txBody>
                        <a:bodyPr wrap="none">
                          <a:spAutoFit/>
                        </a:bodyPr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i="1" smtClean="0">
                                    <a:solidFill>
                                      <a:schemeClr val="accent1"/>
                                    </a:solidFill>
                                    <a:latin typeface="Cambria Math" charset="0"/>
                                  </a:rPr>
                                  <m:t>𝑇𝑟𝑎𝑣𝑒</m:t>
                                </m:r>
                                <m:r>
                                  <a:rPr lang="de-DE" b="0" i="1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𝑙</m:t>
                                </m:r>
                                <m:r>
                                  <a:rPr lang="de-DE" b="0" i="1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de-DE" b="0" i="1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𝑏𝑜𝑏</m:t>
                                </m:r>
                                <m:r>
                                  <a:rPr lang="de-DE" b="0" i="1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GB" dirty="0">
                            <a:solidFill>
                              <a:schemeClr val="accent1"/>
                            </a:solidFill>
                          </a:endParaRPr>
                        </a:p>
                      </p:txBody>
                    </p:sp>
                  </mc:Choice>
                  <mc:Fallback xmlns="">
                    <p:sp>
                      <p:nvSpPr>
                        <p:cNvPr id="259" name="Rectangle 258">
                          <a:extLst>
                            <a:ext uri="{FF2B5EF4-FFF2-40B4-BE49-F238E27FC236}">
                              <a16:creationId xmlns:a16="http://schemas.microsoft.com/office/drawing/2014/main" id="{D0C7FC37-9944-B84D-9116-5562781C8DBD}"/>
                            </a:ext>
                          </a:extLst>
                        </p:cNvPr>
                        <p:cNvSpPr>
                          <a:spLocks noRot="1" noChangeAspect="1" noMove="1" noResize="1" noEditPoints="1" noAdjustHandles="1" noChangeArrowheads="1" noChangeShapeType="1" noTextEdit="1"/>
                        </p:cNvSpPr>
                        <p:nvPr/>
                      </p:nvSpPr>
                      <p:spPr>
                        <a:xfrm>
                          <a:off x="453635" y="4184845"/>
                          <a:ext cx="1501886" cy="369332"/>
                        </a:xfrm>
                        <a:prstGeom prst="rect">
                          <a:avLst/>
                        </a:prstGeom>
                        <a:blipFill>
                          <a:blip r:embed="rId17"/>
                          <a:stretch>
                            <a:fillRect b="-10000"/>
                          </a:stretch>
                        </a:blipFill>
                      </p:spPr>
                      <p:txBody>
                        <a:bodyPr/>
                        <a:lstStyle/>
                        <a:p>
                          <a:r>
                            <a:rPr lang="en-GB">
                              <a:noFill/>
                            </a:rPr>
                            <a:t> </a:t>
                          </a:r>
                        </a:p>
                      </p:txBody>
                    </p:sp>
                  </mc:Fallback>
                </mc:AlternateContent>
              </p:grpSp>
              <p:grpSp>
                <p:nvGrpSpPr>
                  <p:cNvPr id="249" name="Group 248">
                    <a:extLst>
                      <a:ext uri="{FF2B5EF4-FFF2-40B4-BE49-F238E27FC236}">
                        <a16:creationId xmlns:a16="http://schemas.microsoft.com/office/drawing/2014/main" id="{A7A74A9A-AC08-6049-9383-3A2868A35837}"/>
                      </a:ext>
                    </a:extLst>
                  </p:cNvPr>
                  <p:cNvGrpSpPr/>
                  <p:nvPr/>
                </p:nvGrpSpPr>
                <p:grpSpPr>
                  <a:xfrm>
                    <a:off x="5858588" y="4997831"/>
                    <a:ext cx="1678152" cy="389513"/>
                    <a:chOff x="7122481" y="5560758"/>
                    <a:chExt cx="1678152" cy="389513"/>
                  </a:xfrm>
                </p:grpSpPr>
                <p:sp>
                  <p:nvSpPr>
                    <p:cNvPr id="256" name="TextBox 255">
                      <a:extLst>
                        <a:ext uri="{FF2B5EF4-FFF2-40B4-BE49-F238E27FC236}">
                          <a16:creationId xmlns:a16="http://schemas.microsoft.com/office/drawing/2014/main" id="{F9F16EE9-D128-094B-A7AF-E0339EBCA748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7153491" y="5560758"/>
                      <a:ext cx="1553435" cy="389513"/>
                    </a:xfrm>
                    <a:prstGeom prst="ellipse">
                      <a:avLst/>
                    </a:prstGeom>
                    <a:noFill/>
                    <a:ln>
                      <a:solidFill>
                        <a:schemeClr val="tx1"/>
                      </a:solidFill>
                    </a:ln>
                  </p:spPr>
                  <p:txBody>
                    <a:bodyPr wrap="square" lIns="0" tIns="0" rIns="0" bIns="0" rtlCol="0">
                      <a:spAutoFit/>
                    </a:bodyPr>
                    <a:lstStyle/>
                    <a:p>
                      <a:endParaRPr lang="en-GB" dirty="0"/>
                    </a:p>
                  </p:txBody>
                </p:sp>
                <mc:AlternateContent xmlns:mc="http://schemas.openxmlformats.org/markup-compatibility/2006" xmlns:a14="http://schemas.microsoft.com/office/drawing/2010/main">
                  <mc:Choice Requires="a14">
                    <p:sp>
                      <p:nvSpPr>
                        <p:cNvPr id="257" name="Rectangle 256">
                          <a:extLst>
                            <a:ext uri="{FF2B5EF4-FFF2-40B4-BE49-F238E27FC236}">
                              <a16:creationId xmlns:a16="http://schemas.microsoft.com/office/drawing/2014/main" id="{30C2058E-CA44-CC44-BD59-4718BA15AF61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122481" y="5571413"/>
                          <a:ext cx="1678152" cy="369332"/>
                        </a:xfrm>
                        <a:prstGeom prst="rect">
                          <a:avLst/>
                        </a:prstGeom>
                      </p:spPr>
                      <p:txBody>
                        <a:bodyPr wrap="none">
                          <a:spAutoFit/>
                        </a:bodyPr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i="1" smtClean="0">
                                    <a:solidFill>
                                      <a:schemeClr val="accent1"/>
                                    </a:solidFill>
                                    <a:latin typeface="Cambria Math" charset="0"/>
                                  </a:rPr>
                                  <m:t>𝑇𝑟𝑒𝑎𝑡</m:t>
                                </m:r>
                                <m:r>
                                  <m:rPr>
                                    <m:nor/>
                                  </m:rPr>
                                  <a:rPr lang="de-DE" b="0" i="0" smtClean="0">
                                    <a:solidFill>
                                      <a:schemeClr val="accent1"/>
                                    </a:solidFill>
                                    <a:latin typeface="Cambria Math" charset="0"/>
                                  </a:rPr>
                                  <m:t>(</m:t>
                                </m:r>
                                <m:r>
                                  <a:rPr lang="de-DE" b="0" i="1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𝑏𝑜𝑏</m:t>
                                </m:r>
                                <m:r>
                                  <a:rPr lang="de-DE" b="0" i="1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de-DE" b="0" i="1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𝑀</m:t>
                                </m:r>
                                <m:r>
                                  <a:rPr lang="de-DE" b="0" i="1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GB" dirty="0">
                            <a:solidFill>
                              <a:schemeClr val="accent1"/>
                            </a:solidFill>
                          </a:endParaRPr>
                        </a:p>
                      </p:txBody>
                    </p:sp>
                  </mc:Choice>
                  <mc:Fallback xmlns="">
                    <p:sp>
                      <p:nvSpPr>
                        <p:cNvPr id="257" name="Rectangle 256">
                          <a:extLst>
                            <a:ext uri="{FF2B5EF4-FFF2-40B4-BE49-F238E27FC236}">
                              <a16:creationId xmlns:a16="http://schemas.microsoft.com/office/drawing/2014/main" id="{30C2058E-CA44-CC44-BD59-4718BA15AF61}"/>
                            </a:ext>
                          </a:extLst>
                        </p:cNvPr>
                        <p:cNvSpPr>
                          <a:spLocks noRot="1" noChangeAspect="1" noMove="1" noResize="1" noEditPoints="1" noAdjustHandles="1" noChangeArrowheads="1" noChangeShapeType="1" noTextEdit="1"/>
                        </p:cNvSpPr>
                        <p:nvPr/>
                      </p:nvSpPr>
                      <p:spPr>
                        <a:xfrm>
                          <a:off x="7122481" y="5571413"/>
                          <a:ext cx="1678152" cy="369332"/>
                        </a:xfrm>
                        <a:prstGeom prst="rect">
                          <a:avLst/>
                        </a:prstGeom>
                        <a:blipFill>
                          <a:blip r:embed="rId18"/>
                          <a:stretch>
                            <a:fillRect b="-13333"/>
                          </a:stretch>
                        </a:blipFill>
                      </p:spPr>
                      <p:txBody>
                        <a:bodyPr/>
                        <a:lstStyle/>
                        <a:p>
                          <a:r>
                            <a:rPr lang="en-GB">
                              <a:noFill/>
                            </a:rPr>
                            <a:t> </a:t>
                          </a:r>
                        </a:p>
                      </p:txBody>
                    </p:sp>
                  </mc:Fallback>
                </mc:AlternateContent>
              </p:grpSp>
              <p:grpSp>
                <p:nvGrpSpPr>
                  <p:cNvPr id="250" name="Group 249">
                    <a:extLst>
                      <a:ext uri="{FF2B5EF4-FFF2-40B4-BE49-F238E27FC236}">
                        <a16:creationId xmlns:a16="http://schemas.microsoft.com/office/drawing/2014/main" id="{6BDD5D0C-8720-874C-81C6-D8961A8B5CFF}"/>
                      </a:ext>
                    </a:extLst>
                  </p:cNvPr>
                  <p:cNvGrpSpPr/>
                  <p:nvPr/>
                </p:nvGrpSpPr>
                <p:grpSpPr>
                  <a:xfrm>
                    <a:off x="6785132" y="4442659"/>
                    <a:ext cx="1081564" cy="389513"/>
                    <a:chOff x="5901301" y="5664879"/>
                    <a:chExt cx="1081564" cy="389513"/>
                  </a:xfrm>
                </p:grpSpPr>
                <p:sp>
                  <p:nvSpPr>
                    <p:cNvPr id="254" name="TextBox 253">
                      <a:extLst>
                        <a:ext uri="{FF2B5EF4-FFF2-40B4-BE49-F238E27FC236}">
                          <a16:creationId xmlns:a16="http://schemas.microsoft.com/office/drawing/2014/main" id="{E913CB1A-AB80-654D-8BEE-6C486FFF0D9A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5970830" y="5664879"/>
                      <a:ext cx="1012035" cy="389513"/>
                    </a:xfrm>
                    <a:prstGeom prst="ellipse">
                      <a:avLst/>
                    </a:prstGeom>
                    <a:noFill/>
                    <a:ln>
                      <a:solidFill>
                        <a:schemeClr val="tx1"/>
                      </a:solidFill>
                    </a:ln>
                  </p:spPr>
                  <p:txBody>
                    <a:bodyPr wrap="square" lIns="0" tIns="0" rIns="0" bIns="0" rtlCol="0">
                      <a:spAutoFit/>
                    </a:bodyPr>
                    <a:lstStyle/>
                    <a:p>
                      <a:endParaRPr lang="en-GB" dirty="0">
                        <a:solidFill>
                          <a:schemeClr val="accent1"/>
                        </a:solidFill>
                      </a:endParaRPr>
                    </a:p>
                  </p:txBody>
                </p:sp>
                <mc:AlternateContent xmlns:mc="http://schemas.openxmlformats.org/markup-compatibility/2006" xmlns:a14="http://schemas.microsoft.com/office/drawing/2010/main">
                  <mc:Choice Requires="a14">
                    <p:sp>
                      <p:nvSpPr>
                        <p:cNvPr id="255" name="Rectangle 254">
                          <a:extLst>
                            <a:ext uri="{FF2B5EF4-FFF2-40B4-BE49-F238E27FC236}">
                              <a16:creationId xmlns:a16="http://schemas.microsoft.com/office/drawing/2014/main" id="{C052B631-5745-7445-8F7E-84108E4D19EF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901301" y="5670704"/>
                          <a:ext cx="897107" cy="370436"/>
                        </a:xfrm>
                        <a:prstGeom prst="rect">
                          <a:avLst/>
                        </a:prstGeom>
                      </p:spPr>
                      <p:txBody>
                        <a:bodyPr wrap="square">
                          <a:spAutoFit/>
                        </a:bodyPr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i="1" smtClean="0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</a:rPr>
                                  <m:t>𝑆𝑖𝑐𝑘</m:t>
                                </m:r>
                                <m:r>
                                  <m:rPr>
                                    <m:nor/>
                                  </m:rPr>
                                  <a:rPr lang="de-DE" b="0" i="0" smtClean="0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</a:rPr>
                                  <m:t>(</m:t>
                                </m:r>
                                <m:r>
                                  <a:rPr lang="de-DE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𝑏𝑜𝑏</m:t>
                                </m:r>
                                <m:r>
                                  <a:rPr lang="de-DE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GB" dirty="0">
                            <a:solidFill>
                              <a:schemeClr val="tx1"/>
                            </a:solidFill>
                          </a:endParaRPr>
                        </a:p>
                      </p:txBody>
                    </p:sp>
                  </mc:Choice>
                  <mc:Fallback xmlns="">
                    <p:sp>
                      <p:nvSpPr>
                        <p:cNvPr id="255" name="Rectangle 254">
                          <a:extLst>
                            <a:ext uri="{FF2B5EF4-FFF2-40B4-BE49-F238E27FC236}">
                              <a16:creationId xmlns:a16="http://schemas.microsoft.com/office/drawing/2014/main" id="{C052B631-5745-7445-8F7E-84108E4D19EF}"/>
                            </a:ext>
                          </a:extLst>
                        </p:cNvPr>
                        <p:cNvSpPr>
                          <a:spLocks noRot="1" noChangeAspect="1" noMove="1" noResize="1" noEditPoints="1" noAdjustHandles="1" noChangeArrowheads="1" noChangeShapeType="1" noTextEdit="1"/>
                        </p:cNvSpPr>
                        <p:nvPr/>
                      </p:nvSpPr>
                      <p:spPr>
                        <a:xfrm>
                          <a:off x="5901301" y="5670704"/>
                          <a:ext cx="897107" cy="370436"/>
                        </a:xfrm>
                        <a:prstGeom prst="rect">
                          <a:avLst/>
                        </a:prstGeom>
                        <a:blipFill>
                          <a:blip r:embed="rId19"/>
                          <a:stretch>
                            <a:fillRect r="-32394" b="-13333"/>
                          </a:stretch>
                        </a:blipFill>
                      </p:spPr>
                      <p:txBody>
                        <a:bodyPr/>
                        <a:lstStyle/>
                        <a:p>
                          <a:r>
                            <a:rPr lang="en-GB">
                              <a:noFill/>
                            </a:rPr>
                            <a:t> </a:t>
                          </a:r>
                        </a:p>
                      </p:txBody>
                    </p:sp>
                  </mc:Fallback>
                </mc:AlternateContent>
              </p:grpSp>
              <p:cxnSp>
                <p:nvCxnSpPr>
                  <p:cNvPr id="251" name="Straight Connector 250">
                    <a:extLst>
                      <a:ext uri="{FF2B5EF4-FFF2-40B4-BE49-F238E27FC236}">
                        <a16:creationId xmlns:a16="http://schemas.microsoft.com/office/drawing/2014/main" id="{CDF99D72-2D51-C54C-ADAC-358FEC1964CA}"/>
                      </a:ext>
                    </a:extLst>
                  </p:cNvPr>
                  <p:cNvCxnSpPr>
                    <a:cxnSpLocks/>
                    <a:stCxn id="262" idx="2"/>
                    <a:endCxn id="254" idx="0"/>
                  </p:cNvCxnSpPr>
                  <p:nvPr/>
                </p:nvCxnSpPr>
                <p:spPr>
                  <a:xfrm>
                    <a:off x="5850327" y="4080381"/>
                    <a:ext cx="1510352" cy="362278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52" name="Straight Connector 251">
                    <a:extLst>
                      <a:ext uri="{FF2B5EF4-FFF2-40B4-BE49-F238E27FC236}">
                        <a16:creationId xmlns:a16="http://schemas.microsoft.com/office/drawing/2014/main" id="{1C2F2AD2-E26F-3742-88E6-2BBDD9F741B1}"/>
                      </a:ext>
                    </a:extLst>
                  </p:cNvPr>
                  <p:cNvCxnSpPr>
                    <a:cxnSpLocks/>
                    <a:stCxn id="262" idx="1"/>
                    <a:endCxn id="276" idx="6"/>
                  </p:cNvCxnSpPr>
                  <p:nvPr/>
                </p:nvCxnSpPr>
                <p:spPr>
                  <a:xfrm flipH="1">
                    <a:off x="4912268" y="4008381"/>
                    <a:ext cx="866059" cy="7901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53" name="Straight Connector 252">
                    <a:extLst>
                      <a:ext uri="{FF2B5EF4-FFF2-40B4-BE49-F238E27FC236}">
                        <a16:creationId xmlns:a16="http://schemas.microsoft.com/office/drawing/2014/main" id="{923856CF-F9AB-E44A-933B-5354CE188782}"/>
                      </a:ext>
                    </a:extLst>
                  </p:cNvPr>
                  <p:cNvCxnSpPr>
                    <a:cxnSpLocks/>
                    <a:stCxn id="260" idx="0"/>
                    <a:endCxn id="276" idx="5"/>
                  </p:cNvCxnSpPr>
                  <p:nvPr/>
                </p:nvCxnSpPr>
                <p:spPr>
                  <a:xfrm flipH="1" flipV="1">
                    <a:off x="4821956" y="4153995"/>
                    <a:ext cx="1194503" cy="407218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09" name="Group 208">
                  <a:extLst>
                    <a:ext uri="{FF2B5EF4-FFF2-40B4-BE49-F238E27FC236}">
                      <a16:creationId xmlns:a16="http://schemas.microsoft.com/office/drawing/2014/main" id="{42676837-31DD-8C46-829A-D5F83A605334}"/>
                    </a:ext>
                  </a:extLst>
                </p:cNvPr>
                <p:cNvGrpSpPr/>
                <p:nvPr/>
              </p:nvGrpSpPr>
              <p:grpSpPr>
                <a:xfrm>
                  <a:off x="2978099" y="3849839"/>
                  <a:ext cx="3283486" cy="617590"/>
                  <a:chOff x="5254793" y="3088782"/>
                  <a:chExt cx="3283486" cy="617590"/>
                </a:xfrm>
              </p:grpSpPr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210" name="TextBox 209">
                        <a:extLst>
                          <a:ext uri="{FF2B5EF4-FFF2-40B4-BE49-F238E27FC236}">
                            <a16:creationId xmlns:a16="http://schemas.microsoft.com/office/drawing/2014/main" id="{AEFD36B5-3A3F-334C-9022-6149EDB9AF4A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5254793" y="3088782"/>
                        <a:ext cx="985062" cy="389513"/>
                      </a:xfrm>
                      <a:prstGeom prst="ellipse">
                        <a:avLst/>
                      </a:prstGeom>
                      <a:noFill/>
                      <a:ln>
                        <a:solidFill>
                          <a:schemeClr val="tx1"/>
                        </a:solidFill>
                      </a:ln>
                    </p:spPr>
                    <p:txBody>
                      <a:bodyPr wrap="square" lIns="0" tIns="0" rIns="0" bIns="0" rtlCol="0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r>
                                <a:rPr lang="de-DE" b="0" i="1" smtClean="0">
                                  <a:solidFill>
                                    <a:schemeClr val="accent3"/>
                                  </a:solidFill>
                                  <a:latin typeface="Cambria Math" charset="0"/>
                                </a:rPr>
                                <m:t>𝑁𝑎𝑡</m:t>
                              </m:r>
                              <m:r>
                                <a:rPr lang="de-DE" b="0" i="1" smtClean="0">
                                  <a:solidFill>
                                    <a:schemeClr val="accent3"/>
                                  </a:solidFill>
                                  <a:latin typeface="Cambria Math" charset="0"/>
                                </a:rPr>
                                <m:t>(</m:t>
                              </m:r>
                              <m:r>
                                <a:rPr lang="de-DE" b="0" i="1" smtClean="0">
                                  <a:solidFill>
                                    <a:schemeClr val="accent3"/>
                                  </a:solidFill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  <m:r>
                                <a:rPr lang="de-DE" b="0" i="1" smtClean="0">
                                  <a:solidFill>
                                    <a:schemeClr val="accent3"/>
                                  </a:solidFill>
                                  <a:latin typeface="Cambria Math" charset="0"/>
                                </a:rPr>
                                <m:t>)</m:t>
                              </m:r>
                            </m:oMath>
                          </m:oMathPara>
                        </a14:m>
                        <a:endParaRPr lang="en-GB" dirty="0">
                          <a:solidFill>
                            <a:schemeClr val="accent3"/>
                          </a:solidFill>
                        </a:endParaRPr>
                      </a:p>
                    </p:txBody>
                  </p:sp>
                </mc:Choice>
                <mc:Fallback xmlns="">
                  <p:sp>
                    <p:nvSpPr>
                      <p:cNvPr id="210" name="TextBox 209">
                        <a:extLst>
                          <a:ext uri="{FF2B5EF4-FFF2-40B4-BE49-F238E27FC236}">
                            <a16:creationId xmlns:a16="http://schemas.microsoft.com/office/drawing/2014/main" id="{AEFD36B5-3A3F-334C-9022-6149EDB9AF4A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5254793" y="3088782"/>
                        <a:ext cx="985062" cy="389513"/>
                      </a:xfrm>
                      <a:prstGeom prst="ellipse">
                        <a:avLst/>
                      </a:prstGeom>
                      <a:blipFill>
                        <a:blip r:embed="rId20"/>
                        <a:stretch>
                          <a:fillRect b="-6061"/>
                        </a:stretch>
                      </a:blipFill>
                      <a:ln>
                        <a:solidFill>
                          <a:schemeClr val="tx1"/>
                        </a:solidFill>
                      </a:ln>
                    </p:spPr>
                    <p:txBody>
                      <a:bodyPr/>
                      <a:lstStyle/>
                      <a:p>
                        <a:r>
                          <a:rPr lang="en-GB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211" name="TextBox 210">
                        <a:extLst>
                          <a:ext uri="{FF2B5EF4-FFF2-40B4-BE49-F238E27FC236}">
                            <a16:creationId xmlns:a16="http://schemas.microsoft.com/office/drawing/2014/main" id="{BF7A35A1-8E02-D649-BF10-BDDA940D3D45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7394154" y="3091814"/>
                        <a:ext cx="1144125" cy="389513"/>
                      </a:xfrm>
                      <a:prstGeom prst="ellipse">
                        <a:avLst/>
                      </a:prstGeom>
                      <a:noFill/>
                      <a:ln>
                        <a:solidFill>
                          <a:schemeClr val="tx1"/>
                        </a:solidFill>
                      </a:ln>
                    </p:spPr>
                    <p:txBody>
                      <a:bodyPr wrap="square" lIns="0" tIns="0" rIns="0" bIns="0" rtlCol="0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r>
                                <a:rPr lang="de-DE" b="0" i="1" smtClean="0">
                                  <a:solidFill>
                                    <a:schemeClr val="accent3"/>
                                  </a:solidFill>
                                  <a:latin typeface="Cambria Math" charset="0"/>
                                </a:rPr>
                                <m:t>𝑀𝑎𝑛</m:t>
                              </m:r>
                              <m:r>
                                <a:rPr lang="de-DE" b="0" i="1" smtClean="0">
                                  <a:solidFill>
                                    <a:schemeClr val="accent3"/>
                                  </a:solidFill>
                                  <a:latin typeface="Cambria Math" charset="0"/>
                                </a:rPr>
                                <m:t>(</m:t>
                              </m:r>
                              <m:r>
                                <a:rPr lang="de-DE" b="0" i="1" smtClean="0">
                                  <a:solidFill>
                                    <a:schemeClr val="accent3"/>
                                  </a:solidFill>
                                  <a:latin typeface="Cambria Math" panose="02040503050406030204" pitchFamily="18" charset="0"/>
                                </a:rPr>
                                <m:t>𝑊</m:t>
                              </m:r>
                              <m:r>
                                <a:rPr lang="de-DE" b="0" i="1" smtClean="0">
                                  <a:solidFill>
                                    <a:schemeClr val="accent3"/>
                                  </a:solidFill>
                                  <a:latin typeface="Cambria Math" charset="0"/>
                                </a:rPr>
                                <m:t>)</m:t>
                              </m:r>
                            </m:oMath>
                          </m:oMathPara>
                        </a14:m>
                        <a:endParaRPr lang="en-GB" dirty="0">
                          <a:solidFill>
                            <a:schemeClr val="accent3"/>
                          </a:solidFill>
                        </a:endParaRPr>
                      </a:p>
                    </p:txBody>
                  </p:sp>
                </mc:Choice>
                <mc:Fallback xmlns="">
                  <p:sp>
                    <p:nvSpPr>
                      <p:cNvPr id="211" name="TextBox 210">
                        <a:extLst>
                          <a:ext uri="{FF2B5EF4-FFF2-40B4-BE49-F238E27FC236}">
                            <a16:creationId xmlns:a16="http://schemas.microsoft.com/office/drawing/2014/main" id="{BF7A35A1-8E02-D649-BF10-BDDA940D3D45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7394154" y="3091814"/>
                        <a:ext cx="1144125" cy="389513"/>
                      </a:xfrm>
                      <a:prstGeom prst="ellipse">
                        <a:avLst/>
                      </a:prstGeom>
                      <a:blipFill>
                        <a:blip r:embed="rId21"/>
                        <a:stretch>
                          <a:fillRect b="-6061"/>
                        </a:stretch>
                      </a:blipFill>
                      <a:ln>
                        <a:solidFill>
                          <a:schemeClr val="tx1"/>
                        </a:solidFill>
                      </a:ln>
                    </p:spPr>
                    <p:txBody>
                      <a:bodyPr/>
                      <a:lstStyle/>
                      <a:p>
                        <a:r>
                          <a:rPr lang="en-GB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p:cxnSp>
                <p:nvCxnSpPr>
                  <p:cNvPr id="212" name="Straight Connector 211">
                    <a:extLst>
                      <a:ext uri="{FF2B5EF4-FFF2-40B4-BE49-F238E27FC236}">
                        <a16:creationId xmlns:a16="http://schemas.microsoft.com/office/drawing/2014/main" id="{F0BFD130-870F-1848-9DC5-2A54332CB015}"/>
                      </a:ext>
                    </a:extLst>
                  </p:cNvPr>
                  <p:cNvCxnSpPr>
                    <a:cxnSpLocks/>
                    <a:stCxn id="210" idx="6"/>
                    <a:endCxn id="217" idx="1"/>
                  </p:cNvCxnSpPr>
                  <p:nvPr/>
                </p:nvCxnSpPr>
                <p:spPr>
                  <a:xfrm>
                    <a:off x="6239855" y="3283539"/>
                    <a:ext cx="499132" cy="1108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13" name="Straight Connector 212">
                    <a:extLst>
                      <a:ext uri="{FF2B5EF4-FFF2-40B4-BE49-F238E27FC236}">
                        <a16:creationId xmlns:a16="http://schemas.microsoft.com/office/drawing/2014/main" id="{65C58168-71A9-1446-B35F-9D1D7DE08236}"/>
                      </a:ext>
                    </a:extLst>
                  </p:cNvPr>
                  <p:cNvCxnSpPr>
                    <a:cxnSpLocks/>
                    <a:stCxn id="211" idx="2"/>
                    <a:endCxn id="217" idx="3"/>
                  </p:cNvCxnSpPr>
                  <p:nvPr/>
                </p:nvCxnSpPr>
                <p:spPr>
                  <a:xfrm flipH="1" flipV="1">
                    <a:off x="6882987" y="3284647"/>
                    <a:ext cx="511167" cy="1924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14" name="Straight Connector 213">
                    <a:extLst>
                      <a:ext uri="{FF2B5EF4-FFF2-40B4-BE49-F238E27FC236}">
                        <a16:creationId xmlns:a16="http://schemas.microsoft.com/office/drawing/2014/main" id="{B5CD41FA-ADA7-2343-972F-FADD67A28BC4}"/>
                      </a:ext>
                    </a:extLst>
                  </p:cNvPr>
                  <p:cNvCxnSpPr>
                    <a:cxnSpLocks/>
                    <a:endCxn id="217" idx="2"/>
                  </p:cNvCxnSpPr>
                  <p:nvPr/>
                </p:nvCxnSpPr>
                <p:spPr>
                  <a:xfrm flipV="1">
                    <a:off x="6808755" y="3356647"/>
                    <a:ext cx="2232" cy="349725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215" name="Group 214">
                    <a:extLst>
                      <a:ext uri="{FF2B5EF4-FFF2-40B4-BE49-F238E27FC236}">
                        <a16:creationId xmlns:a16="http://schemas.microsoft.com/office/drawing/2014/main" id="{E1BB9A8D-AD97-E647-914F-B59AA984CDBC}"/>
                      </a:ext>
                    </a:extLst>
                  </p:cNvPr>
                  <p:cNvGrpSpPr/>
                  <p:nvPr/>
                </p:nvGrpSpPr>
                <p:grpSpPr>
                  <a:xfrm>
                    <a:off x="6692907" y="3166567"/>
                    <a:ext cx="521894" cy="393368"/>
                    <a:chOff x="6692907" y="3166567"/>
                    <a:chExt cx="521894" cy="393368"/>
                  </a:xfrm>
                </p:grpSpPr>
                <p:sp>
                  <p:nvSpPr>
                    <p:cNvPr id="216" name="Rectangle 215">
                      <a:extLst>
                        <a:ext uri="{FF2B5EF4-FFF2-40B4-BE49-F238E27FC236}">
                          <a16:creationId xmlns:a16="http://schemas.microsoft.com/office/drawing/2014/main" id="{ACB76E44-46D7-5846-BDAF-AC6E8E0B4F1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692907" y="3166567"/>
                      <a:ext cx="144000" cy="144000"/>
                    </a:xfrm>
                    <a:prstGeom prst="rect">
                      <a:avLst/>
                    </a:prstGeom>
                    <a:solidFill>
                      <a:schemeClr val="tx2"/>
                    </a:solidFill>
                    <a:ln w="952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217" name="Rectangle 216">
                      <a:extLst>
                        <a:ext uri="{FF2B5EF4-FFF2-40B4-BE49-F238E27FC236}">
                          <a16:creationId xmlns:a16="http://schemas.microsoft.com/office/drawing/2014/main" id="{3AACC8AB-95E8-F941-A335-570B18EFFAA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738987" y="3212647"/>
                      <a:ext cx="144000" cy="144000"/>
                    </a:xfrm>
                    <a:prstGeom prst="rect">
                      <a:avLst/>
                    </a:prstGeom>
                    <a:solidFill>
                      <a:schemeClr val="tx2"/>
                    </a:solidFill>
                    <a:ln w="952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218" name="Rectangle 217">
                      <a:extLst>
                        <a:ext uri="{FF2B5EF4-FFF2-40B4-BE49-F238E27FC236}">
                          <a16:creationId xmlns:a16="http://schemas.microsoft.com/office/drawing/2014/main" id="{79103156-E626-0443-9444-87C9D1AA8D3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785067" y="3258727"/>
                      <a:ext cx="144000" cy="144000"/>
                    </a:xfrm>
                    <a:prstGeom prst="rect">
                      <a:avLst/>
                    </a:prstGeom>
                    <a:solidFill>
                      <a:schemeClr val="tx2"/>
                    </a:solidFill>
                    <a:ln w="952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mc:AlternateContent xmlns:mc="http://schemas.openxmlformats.org/markup-compatibility/2006" xmlns:a14="http://schemas.microsoft.com/office/drawing/2010/main">
                  <mc:Choice Requires="a14">
                    <p:sp>
                      <p:nvSpPr>
                        <p:cNvPr id="219" name="TextBox 218">
                          <a:extLst>
                            <a:ext uri="{FF2B5EF4-FFF2-40B4-BE49-F238E27FC236}">
                              <a16:creationId xmlns:a16="http://schemas.microsoft.com/office/drawing/2014/main" id="{CBD315D5-ADA6-8D49-BAE5-E305A45A6B31}"/>
                            </a:ext>
                          </a:extLst>
                        </p:cNvPr>
                        <p:cNvSpPr txBox="1"/>
                        <p:nvPr/>
                      </p:nvSpPr>
                      <p:spPr>
                        <a:xfrm>
                          <a:off x="6926710" y="3282936"/>
                          <a:ext cx="288091" cy="276999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none" lIns="0" tIns="0" rIns="0" bIns="0" rtlCol="0">
                          <a:spAutoFit/>
                        </a:bodyPr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b="0" i="1" smtClean="0">
                                        <a:latin typeface="Cambria Math" charset="0"/>
                                      </a:rPr>
                                      <m:t>𝑔</m:t>
                                    </m:r>
                                  </m:e>
                                  <m:sub>
                                    <m:r>
                                      <a:rPr lang="de-DE" b="0" i="1" smtClean="0">
                                        <a:latin typeface="Cambria Math" charset="0"/>
                                      </a:rPr>
                                      <m:t>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GB" dirty="0"/>
                        </a:p>
                      </p:txBody>
                    </p:sp>
                  </mc:Choice>
                  <mc:Fallback xmlns="">
                    <p:sp>
                      <p:nvSpPr>
                        <p:cNvPr id="219" name="TextBox 218">
                          <a:extLst>
                            <a:ext uri="{FF2B5EF4-FFF2-40B4-BE49-F238E27FC236}">
                              <a16:creationId xmlns:a16="http://schemas.microsoft.com/office/drawing/2014/main" id="{CBD315D5-ADA6-8D49-BAE5-E305A45A6B31}"/>
                            </a:ext>
                          </a:extLst>
                        </p:cNvPr>
                        <p:cNvSpPr txBox="1">
                          <a:spLocks noRot="1" noChangeAspect="1" noMove="1" noResize="1" noEditPoints="1" noAdjustHandles="1" noChangeArrowheads="1" noChangeShapeType="1" noTextEdit="1"/>
                        </p:cNvSpPr>
                        <p:nvPr/>
                      </p:nvSpPr>
                      <p:spPr>
                        <a:xfrm>
                          <a:off x="6926710" y="3282936"/>
                          <a:ext cx="288091" cy="276999"/>
                        </a:xfrm>
                        <a:prstGeom prst="rect">
                          <a:avLst/>
                        </a:prstGeom>
                        <a:blipFill>
                          <a:blip r:embed="rId22"/>
                          <a:stretch>
                            <a:fillRect l="-16667" r="-4167" b="-26087"/>
                          </a:stretch>
                        </a:blipFill>
                      </p:spPr>
                      <p:txBody>
                        <a:bodyPr/>
                        <a:lstStyle/>
                        <a:p>
                          <a:r>
                            <a:rPr lang="en-GB">
                              <a:noFill/>
                            </a:rPr>
                            <a:t> </a:t>
                          </a:r>
                        </a:p>
                      </p:txBody>
                    </p:sp>
                  </mc:Fallback>
                </mc:AlternateContent>
              </p:grpSp>
            </p:grpSp>
          </p:grpSp>
          <p:sp>
            <p:nvSpPr>
              <p:cNvPr id="206" name="Rectangle 205">
                <a:extLst>
                  <a:ext uri="{FF2B5EF4-FFF2-40B4-BE49-F238E27FC236}">
                    <a16:creationId xmlns:a16="http://schemas.microsoft.com/office/drawing/2014/main" id="{A4D4C2C9-846E-994B-A358-FB59344206C7}"/>
                  </a:ext>
                </a:extLst>
              </p:cNvPr>
              <p:cNvSpPr/>
              <p:nvPr/>
            </p:nvSpPr>
            <p:spPr>
              <a:xfrm>
                <a:off x="2862493" y="5307474"/>
                <a:ext cx="144000" cy="144000"/>
              </a:xfrm>
              <a:prstGeom prst="rect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07" name="Rectangle 206">
                <a:extLst>
                  <a:ext uri="{FF2B5EF4-FFF2-40B4-BE49-F238E27FC236}">
                    <a16:creationId xmlns:a16="http://schemas.microsoft.com/office/drawing/2014/main" id="{32077A6E-730E-4F40-88D7-CE4496B4DE57}"/>
                  </a:ext>
                </a:extLst>
              </p:cNvPr>
              <p:cNvSpPr/>
              <p:nvPr/>
            </p:nvSpPr>
            <p:spPr>
              <a:xfrm>
                <a:off x="2915501" y="5373734"/>
                <a:ext cx="144000" cy="144000"/>
              </a:xfrm>
              <a:prstGeom prst="rect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</p:grpSp>
        <p:sp>
          <p:nvSpPr>
            <p:cNvPr id="203" name="Rectangle 202">
              <a:extLst>
                <a:ext uri="{FF2B5EF4-FFF2-40B4-BE49-F238E27FC236}">
                  <a16:creationId xmlns:a16="http://schemas.microsoft.com/office/drawing/2014/main" id="{0B615DB6-9240-284C-AD3C-CA5D076F9A3A}"/>
                </a:ext>
              </a:extLst>
            </p:cNvPr>
            <p:cNvSpPr/>
            <p:nvPr/>
          </p:nvSpPr>
          <p:spPr>
            <a:xfrm>
              <a:off x="5922091" y="5244655"/>
              <a:ext cx="144000" cy="144000"/>
            </a:xfrm>
            <a:prstGeom prst="rect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4" name="Rectangle 203">
              <a:extLst>
                <a:ext uri="{FF2B5EF4-FFF2-40B4-BE49-F238E27FC236}">
                  <a16:creationId xmlns:a16="http://schemas.microsoft.com/office/drawing/2014/main" id="{CD908FF9-6DAF-CF48-BA78-B69A9676A27B}"/>
                </a:ext>
              </a:extLst>
            </p:cNvPr>
            <p:cNvSpPr/>
            <p:nvPr/>
          </p:nvSpPr>
          <p:spPr>
            <a:xfrm>
              <a:off x="5975099" y="5298036"/>
              <a:ext cx="144000" cy="144000"/>
            </a:xfrm>
            <a:prstGeom prst="rect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1671931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… And Their Effect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4">
                <a:extLst>
                  <a:ext uri="{FF2B5EF4-FFF2-40B4-BE49-F238E27FC236}">
                    <a16:creationId xmlns:a16="http://schemas.microsoft.com/office/drawing/2014/main" id="{259CE837-DCBB-8248-8E32-27ACD46606E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GB" dirty="0">
                    <a:ea typeface="Cambria Math" charset="0"/>
                    <a:cs typeface="Cambria Math" charset="0"/>
                  </a:rPr>
                  <a:t>Query: </a:t>
                </a:r>
                <a14:m>
                  <m:oMath xmlns:m="http://schemas.openxmlformats.org/officeDocument/2006/math">
                    <m:r>
                      <a:rPr lang="en-GB" i="1" dirty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GB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𝑆𝑖𝑐𝑘</m:t>
                        </m:r>
                        <m:d>
                          <m:dPr>
                            <m:ctrlPr>
                              <a:rPr lang="de-DE" i="1" dirty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 dirty="0">
                                <a:latin typeface="Cambria Math" panose="02040503050406030204" pitchFamily="18" charset="0"/>
                              </a:rPr>
                              <m:t>𝑎𝑙𝑖𝑐𝑒</m:t>
                            </m:r>
                          </m:e>
                        </m:d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𝑆𝑖𝑐𝑘</m:t>
                        </m:r>
                        <m:d>
                          <m:dPr>
                            <m:ctrlPr>
                              <a:rPr lang="de-DE" i="1" dirty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 dirty="0">
                                <a:latin typeface="Cambria Math" panose="02040503050406030204" pitchFamily="18" charset="0"/>
                              </a:rPr>
                              <m:t>𝑒𝑣𝑒</m:t>
                            </m:r>
                          </m:e>
                        </m:d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𝑆𝑖𝑐𝑘</m:t>
                        </m:r>
                        <m:d>
                          <m:dPr>
                            <m:ctrlPr>
                              <a:rPr lang="de-DE" i="1" dirty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 dirty="0">
                                <a:latin typeface="Cambria Math" panose="02040503050406030204" pitchFamily="18" charset="0"/>
                              </a:rPr>
                              <m:t>𝑏𝑜𝑏</m:t>
                            </m:r>
                          </m:e>
                        </m:d>
                      </m:e>
                    </m:d>
                  </m:oMath>
                </a14:m>
                <a:endParaRPr lang="en-GB" dirty="0">
                  <a:ea typeface="Cambria Math" charset="0"/>
                  <a:cs typeface="Cambria Math" charset="0"/>
                </a:endParaRPr>
              </a:p>
              <a:p>
                <a:r>
                  <a:rPr lang="en-GB" dirty="0">
                    <a:ea typeface="Cambria Math" charset="0"/>
                    <a:cs typeface="Cambria Math" charset="0"/>
                  </a:rPr>
                  <a:t>After shattering, eliminate all non-query terms</a:t>
                </a:r>
              </a:p>
              <a:p>
                <a:pPr lvl="1"/>
                <a:r>
                  <a:rPr lang="en-GB" dirty="0">
                    <a:solidFill>
                      <a:schemeClr val="accent1"/>
                    </a:solidFill>
                    <a:ea typeface="Cambria Math" charset="0"/>
                  </a:rPr>
                  <a:t>Identical</a:t>
                </a:r>
                <a:r>
                  <a:rPr lang="en-GB" dirty="0">
                    <a:ea typeface="Cambria Math" charset="0"/>
                  </a:rPr>
                  <a:t> computations during elimination</a:t>
                </a:r>
                <a:endParaRPr lang="en-GB" dirty="0"/>
              </a:p>
              <a:p>
                <a:pPr lvl="1"/>
                <a:r>
                  <a:rPr lang="en-GB" dirty="0">
                    <a:solidFill>
                      <a:schemeClr val="accent1"/>
                    </a:solidFill>
                    <a:ea typeface="Cambria Math" charset="0"/>
                  </a:rPr>
                  <a:t>Large </a:t>
                </a:r>
                <a:r>
                  <a:rPr lang="en-GB" dirty="0">
                    <a:ea typeface="Cambria Math" charset="0"/>
                  </a:rPr>
                  <a:t>intermediate results</a:t>
                </a:r>
                <a:endParaRPr lang="en-GB" dirty="0"/>
              </a:p>
            </p:txBody>
          </p:sp>
        </mc:Choice>
        <mc:Fallback xmlns="">
          <p:sp>
            <p:nvSpPr>
              <p:cNvPr id="5" name="Content Placeholder 4">
                <a:extLst>
                  <a:ext uri="{FF2B5EF4-FFF2-40B4-BE49-F238E27FC236}">
                    <a16:creationId xmlns:a16="http://schemas.microsoft.com/office/drawing/2014/main" id="{259CE837-DCBB-8248-8E32-27ACD46606E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447" t="-127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7C4649-800D-CB47-881A-AA04BFFFB18C}" type="slidenum">
              <a:rPr lang="en-US" smtClean="0"/>
              <a:t>149</a:t>
            </a:fld>
            <a:endParaRPr lang="en-US"/>
          </a:p>
        </p:txBody>
      </p:sp>
      <p:grpSp>
        <p:nvGrpSpPr>
          <p:cNvPr id="208" name="Group 207">
            <a:extLst>
              <a:ext uri="{FF2B5EF4-FFF2-40B4-BE49-F238E27FC236}">
                <a16:creationId xmlns:a16="http://schemas.microsoft.com/office/drawing/2014/main" id="{BB904B48-09D1-224C-B1F4-BA17305BE5A9}"/>
              </a:ext>
            </a:extLst>
          </p:cNvPr>
          <p:cNvGrpSpPr/>
          <p:nvPr/>
        </p:nvGrpSpPr>
        <p:grpSpPr>
          <a:xfrm>
            <a:off x="2375161" y="4467429"/>
            <a:ext cx="4333370" cy="1897643"/>
            <a:chOff x="2448494" y="3821525"/>
            <a:chExt cx="4333370" cy="1897643"/>
          </a:xfrm>
        </p:grpSpPr>
        <p:cxnSp>
          <p:nvCxnSpPr>
            <p:cNvPr id="221" name="Straight Connector 220">
              <a:extLst>
                <a:ext uri="{FF2B5EF4-FFF2-40B4-BE49-F238E27FC236}">
                  <a16:creationId xmlns:a16="http://schemas.microsoft.com/office/drawing/2014/main" id="{EB0CC3D2-4845-D140-81BC-53A26BAC1265}"/>
                </a:ext>
              </a:extLst>
            </p:cNvPr>
            <p:cNvCxnSpPr>
              <a:cxnSpLocks/>
              <a:stCxn id="284" idx="0"/>
              <a:endCxn id="276" idx="4"/>
            </p:cNvCxnSpPr>
            <p:nvPr/>
          </p:nvCxnSpPr>
          <p:spPr>
            <a:xfrm flipV="1">
              <a:off x="4599325" y="4211038"/>
              <a:ext cx="4598" cy="47713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22" name="Group 221">
              <a:extLst>
                <a:ext uri="{FF2B5EF4-FFF2-40B4-BE49-F238E27FC236}">
                  <a16:creationId xmlns:a16="http://schemas.microsoft.com/office/drawing/2014/main" id="{8843E05C-1465-D54D-96CA-84B57EC493D4}"/>
                </a:ext>
              </a:extLst>
            </p:cNvPr>
            <p:cNvGrpSpPr/>
            <p:nvPr/>
          </p:nvGrpSpPr>
          <p:grpSpPr>
            <a:xfrm>
              <a:off x="4365387" y="4414883"/>
              <a:ext cx="305938" cy="417289"/>
              <a:chOff x="6692371" y="4414883"/>
              <a:chExt cx="305938" cy="417289"/>
            </a:xfrm>
          </p:grpSpPr>
          <p:sp>
            <p:nvSpPr>
              <p:cNvPr id="284" name="Rectangle 283">
                <a:extLst>
                  <a:ext uri="{FF2B5EF4-FFF2-40B4-BE49-F238E27FC236}">
                    <a16:creationId xmlns:a16="http://schemas.microsoft.com/office/drawing/2014/main" id="{12AC8685-8BE6-2140-A83E-D2CA28EBC1CA}"/>
                  </a:ext>
                </a:extLst>
              </p:cNvPr>
              <p:cNvSpPr/>
              <p:nvPr/>
            </p:nvSpPr>
            <p:spPr>
              <a:xfrm>
                <a:off x="6854309" y="4688172"/>
                <a:ext cx="144000" cy="144000"/>
              </a:xfrm>
              <a:prstGeom prst="rect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85" name="TextBox 284">
                    <a:extLst>
                      <a:ext uri="{FF2B5EF4-FFF2-40B4-BE49-F238E27FC236}">
                        <a16:creationId xmlns:a16="http://schemas.microsoft.com/office/drawing/2014/main" id="{7210FAEA-0111-5F47-B2F9-D52884A6B97B}"/>
                      </a:ext>
                    </a:extLst>
                  </p:cNvPr>
                  <p:cNvSpPr txBox="1"/>
                  <p:nvPr/>
                </p:nvSpPr>
                <p:spPr>
                  <a:xfrm>
                    <a:off x="6692371" y="4414883"/>
                    <a:ext cx="197938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285" name="TextBox 284">
                    <a:extLst>
                      <a:ext uri="{FF2B5EF4-FFF2-40B4-BE49-F238E27FC236}">
                        <a16:creationId xmlns:a16="http://schemas.microsoft.com/office/drawing/2014/main" id="{7210FAEA-0111-5F47-B2F9-D52884A6B97B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692371" y="4414883"/>
                    <a:ext cx="197938" cy="276999"/>
                  </a:xfrm>
                  <a:prstGeom prst="rect">
                    <a:avLst/>
                  </a:prstGeom>
                  <a:blipFill>
                    <a:blip r:embed="rId4"/>
                    <a:stretch>
                      <a:fillRect l="-23529" r="-17647" b="-26087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229" name="Group 228">
              <a:extLst>
                <a:ext uri="{FF2B5EF4-FFF2-40B4-BE49-F238E27FC236}">
                  <a16:creationId xmlns:a16="http://schemas.microsoft.com/office/drawing/2014/main" id="{ADF09B16-5760-6946-A664-F6ACE2602B6B}"/>
                </a:ext>
              </a:extLst>
            </p:cNvPr>
            <p:cNvGrpSpPr/>
            <p:nvPr/>
          </p:nvGrpSpPr>
          <p:grpSpPr>
            <a:xfrm>
              <a:off x="4241837" y="3821525"/>
              <a:ext cx="724173" cy="389513"/>
              <a:chOff x="6568821" y="3821525"/>
              <a:chExt cx="724173" cy="389513"/>
            </a:xfrm>
          </p:grpSpPr>
          <p:sp>
            <p:nvSpPr>
              <p:cNvPr id="276" name="TextBox 275">
                <a:extLst>
                  <a:ext uri="{FF2B5EF4-FFF2-40B4-BE49-F238E27FC236}">
                    <a16:creationId xmlns:a16="http://schemas.microsoft.com/office/drawing/2014/main" id="{D922699D-6363-DB40-A67C-C536A2D3ECB3}"/>
                  </a:ext>
                </a:extLst>
              </p:cNvPr>
              <p:cNvSpPr txBox="1"/>
              <p:nvPr/>
            </p:nvSpPr>
            <p:spPr>
              <a:xfrm>
                <a:off x="6622562" y="3821525"/>
                <a:ext cx="616690" cy="389513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endParaRPr lang="en-GB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77" name="Rectangle 276">
                    <a:extLst>
                      <a:ext uri="{FF2B5EF4-FFF2-40B4-BE49-F238E27FC236}">
                        <a16:creationId xmlns:a16="http://schemas.microsoft.com/office/drawing/2014/main" id="{57CDD7D5-FBD8-C345-BCBD-0DADDC3C791A}"/>
                      </a:ext>
                    </a:extLst>
                  </p:cNvPr>
                  <p:cNvSpPr/>
                  <p:nvPr/>
                </p:nvSpPr>
                <p:spPr>
                  <a:xfrm>
                    <a:off x="6568821" y="3836961"/>
                    <a:ext cx="724173" cy="369332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i="1">
                              <a:latin typeface="Cambria Math" charset="0"/>
                            </a:rPr>
                            <m:t>𝐸𝑝𝑖𝑑</m:t>
                          </m:r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277" name="Rectangle 276">
                    <a:extLst>
                      <a:ext uri="{FF2B5EF4-FFF2-40B4-BE49-F238E27FC236}">
                        <a16:creationId xmlns:a16="http://schemas.microsoft.com/office/drawing/2014/main" id="{57CDD7D5-FBD8-C345-BCBD-0DADDC3C791A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568821" y="3836961"/>
                    <a:ext cx="724173" cy="369332"/>
                  </a:xfrm>
                  <a:prstGeom prst="rect">
                    <a:avLst/>
                  </a:prstGeom>
                  <a:blipFill>
                    <a:blip r:embed="rId5"/>
                    <a:stretch>
                      <a:fillRect b="-13333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4" name="TextBox 273">
                  <a:extLst>
                    <a:ext uri="{FF2B5EF4-FFF2-40B4-BE49-F238E27FC236}">
                      <a16:creationId xmlns:a16="http://schemas.microsoft.com/office/drawing/2014/main" id="{7EB0137C-6CDC-244D-87ED-AF29CD2BAA27}"/>
                    </a:ext>
                  </a:extLst>
                </p:cNvPr>
                <p:cNvSpPr txBox="1"/>
                <p:nvPr/>
              </p:nvSpPr>
              <p:spPr>
                <a:xfrm>
                  <a:off x="3930610" y="5329655"/>
                  <a:ext cx="1337430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>
                            <a:latin typeface="Cambria Math" charset="0"/>
                          </a:rPr>
                          <m:t>𝑆𝑖𝑐𝑘</m:t>
                        </m:r>
                        <m:r>
                          <m:rPr>
                            <m:nor/>
                          </m:rPr>
                          <a:rPr lang="de-DE">
                            <a:latin typeface="Cambria Math" charset="0"/>
                          </a:rPr>
                          <m:t>(</m:t>
                        </m:r>
                        <m:r>
                          <a:rPr lang="de-DE" i="1">
                            <a:latin typeface="Cambria Math" charset="0"/>
                          </a:rPr>
                          <m:t>𝑒𝑣𝑒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274" name="TextBox 273">
                  <a:extLst>
                    <a:ext uri="{FF2B5EF4-FFF2-40B4-BE49-F238E27FC236}">
                      <a16:creationId xmlns:a16="http://schemas.microsoft.com/office/drawing/2014/main" id="{7EB0137C-6CDC-244D-87ED-AF29CD2BAA2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30610" y="5329655"/>
                  <a:ext cx="1337430" cy="389513"/>
                </a:xfrm>
                <a:prstGeom prst="ellipse">
                  <a:avLst/>
                </a:prstGeom>
                <a:blipFill>
                  <a:blip r:embed="rId6"/>
                  <a:stretch>
                    <a:fillRect b="-6250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31" name="Straight Connector 230">
              <a:extLst>
                <a:ext uri="{FF2B5EF4-FFF2-40B4-BE49-F238E27FC236}">
                  <a16:creationId xmlns:a16="http://schemas.microsoft.com/office/drawing/2014/main" id="{01F7D257-BDBF-9448-AB9C-F915605E9068}"/>
                </a:ext>
              </a:extLst>
            </p:cNvPr>
            <p:cNvCxnSpPr>
              <a:cxnSpLocks/>
              <a:stCxn id="284" idx="2"/>
              <a:endCxn id="274" idx="0"/>
            </p:cNvCxnSpPr>
            <p:nvPr/>
          </p:nvCxnSpPr>
          <p:spPr>
            <a:xfrm>
              <a:off x="4599325" y="4832172"/>
              <a:ext cx="0" cy="49748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4" name="Straight Connector 233">
              <a:extLst>
                <a:ext uri="{FF2B5EF4-FFF2-40B4-BE49-F238E27FC236}">
                  <a16:creationId xmlns:a16="http://schemas.microsoft.com/office/drawing/2014/main" id="{AFFD6F55-1BF2-A143-8225-B9F7EF60F370}"/>
                </a:ext>
              </a:extLst>
            </p:cNvPr>
            <p:cNvCxnSpPr>
              <a:cxnSpLocks/>
              <a:stCxn id="264" idx="6"/>
              <a:endCxn id="284" idx="1"/>
            </p:cNvCxnSpPr>
            <p:nvPr/>
          </p:nvCxnSpPr>
          <p:spPr>
            <a:xfrm>
              <a:off x="3890837" y="4760172"/>
              <a:ext cx="636488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4" name="TextBox 263">
                  <a:extLst>
                    <a:ext uri="{FF2B5EF4-FFF2-40B4-BE49-F238E27FC236}">
                      <a16:creationId xmlns:a16="http://schemas.microsoft.com/office/drawing/2014/main" id="{C6241385-534B-804F-B907-CB46534CBBAC}"/>
                    </a:ext>
                  </a:extLst>
                </p:cNvPr>
                <p:cNvSpPr txBox="1"/>
                <p:nvPr/>
              </p:nvSpPr>
              <p:spPr>
                <a:xfrm>
                  <a:off x="2448494" y="4565415"/>
                  <a:ext cx="1442343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>
                            <a:latin typeface="Cambria Math" charset="0"/>
                          </a:rPr>
                          <m:t>𝑆𝑖𝑐𝑘</m:t>
                        </m:r>
                        <m:r>
                          <m:rPr>
                            <m:nor/>
                          </m:rPr>
                          <a:rPr lang="de-DE">
                            <a:latin typeface="Cambria Math" charset="0"/>
                          </a:rPr>
                          <m:t>(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𝑎𝑙𝑖𝑐𝑒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264" name="TextBox 263">
                  <a:extLst>
                    <a:ext uri="{FF2B5EF4-FFF2-40B4-BE49-F238E27FC236}">
                      <a16:creationId xmlns:a16="http://schemas.microsoft.com/office/drawing/2014/main" id="{C6241385-534B-804F-B907-CB46534CBBA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48494" y="4565415"/>
                  <a:ext cx="1442343" cy="389513"/>
                </a:xfrm>
                <a:prstGeom prst="ellipse">
                  <a:avLst/>
                </a:prstGeom>
                <a:blipFill>
                  <a:blip r:embed="rId7"/>
                  <a:stretch>
                    <a:fillRect b="-6061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45" name="Straight Connector 244">
              <a:extLst>
                <a:ext uri="{FF2B5EF4-FFF2-40B4-BE49-F238E27FC236}">
                  <a16:creationId xmlns:a16="http://schemas.microsoft.com/office/drawing/2014/main" id="{8660C0AB-7978-C043-B51D-872758CB8875}"/>
                </a:ext>
              </a:extLst>
            </p:cNvPr>
            <p:cNvCxnSpPr>
              <a:cxnSpLocks/>
              <a:stCxn id="254" idx="2"/>
              <a:endCxn id="284" idx="3"/>
            </p:cNvCxnSpPr>
            <p:nvPr/>
          </p:nvCxnSpPr>
          <p:spPr>
            <a:xfrm flipH="1" flipV="1">
              <a:off x="4671325" y="4760172"/>
              <a:ext cx="756952" cy="418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4" name="TextBox 253">
                  <a:extLst>
                    <a:ext uri="{FF2B5EF4-FFF2-40B4-BE49-F238E27FC236}">
                      <a16:creationId xmlns:a16="http://schemas.microsoft.com/office/drawing/2014/main" id="{E913CB1A-AB80-654D-8BEE-6C486FFF0D9A}"/>
                    </a:ext>
                  </a:extLst>
                </p:cNvPr>
                <p:cNvSpPr txBox="1"/>
                <p:nvPr/>
              </p:nvSpPr>
              <p:spPr>
                <a:xfrm>
                  <a:off x="5428277" y="4569597"/>
                  <a:ext cx="1353587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>
                            <a:latin typeface="Cambria Math" charset="0"/>
                          </a:rPr>
                          <m:t>𝑆𝑖𝑐𝑘</m:t>
                        </m:r>
                        <m:r>
                          <m:rPr>
                            <m:nor/>
                          </m:rPr>
                          <a:rPr lang="de-DE">
                            <a:latin typeface="Cambria Math" charset="0"/>
                          </a:rPr>
                          <m:t>(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𝑏𝑜𝑏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254" name="TextBox 253">
                  <a:extLst>
                    <a:ext uri="{FF2B5EF4-FFF2-40B4-BE49-F238E27FC236}">
                      <a16:creationId xmlns:a16="http://schemas.microsoft.com/office/drawing/2014/main" id="{E913CB1A-AB80-654D-8BEE-6C486FFF0D9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28277" y="4569597"/>
                  <a:ext cx="1353587" cy="389513"/>
                </a:xfrm>
                <a:prstGeom prst="ellipse">
                  <a:avLst/>
                </a:prstGeom>
                <a:blipFill>
                  <a:blip r:embed="rId8"/>
                  <a:stretch>
                    <a:fillRect b="-6250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31167185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1A28A9-2DD6-1A48-9FE2-8C41FF6862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Count Normalisation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30FA73E-D44A-CE4A-83C9-03DB1305FF5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28650" y="1158240"/>
                <a:ext cx="7886700" cy="5563235"/>
              </a:xfrm>
            </p:spPr>
            <p:txBody>
              <a:bodyPr>
                <a:normAutofit/>
              </a:bodyPr>
              <a:lstStyle/>
              <a:p>
                <a:r>
                  <a:rPr lang="en-GB" dirty="0"/>
                  <a:t>For the different possible groundings of</a:t>
                </a:r>
                <a:r>
                  <a:rPr lang="de-DE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b="1" i="1">
                            <a:latin typeface="Cambria Math" panose="02040503050406030204" pitchFamily="18" charset="0"/>
                          </a:rPr>
                          <m:t>𝑿</m:t>
                        </m:r>
                      </m:e>
                      <m:sup>
                        <m:r>
                          <a:rPr lang="de-DE" i="1">
                            <a:latin typeface="Cambria Math" panose="02040503050406030204" pitchFamily="18" charset="0"/>
                          </a:rPr>
                          <m:t>𝑐𝑜𝑚</m:t>
                        </m:r>
                      </m:sup>
                    </m:sSup>
                  </m:oMath>
                </a14:m>
                <a:r>
                  <a:rPr lang="en-GB" dirty="0"/>
                  <a:t>, the same number of groundings 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b="1" i="1">
                            <a:latin typeface="Cambria Math" panose="02040503050406030204" pitchFamily="18" charset="0"/>
                          </a:rPr>
                          <m:t>𝑿</m:t>
                        </m:r>
                      </m:e>
                      <m:sup>
                        <m:r>
                          <a:rPr lang="de-DE" i="1">
                            <a:latin typeface="Cambria Math" panose="02040503050406030204" pitchFamily="18" charset="0"/>
                          </a:rPr>
                          <m:t>𝑒𝑥𝑐𝑙</m:t>
                        </m:r>
                      </m:sup>
                    </m:sSup>
                  </m:oMath>
                </a14:m>
                <a:r>
                  <a:rPr lang="en-GB" dirty="0"/>
                  <a:t> exist</a:t>
                </a:r>
              </a:p>
              <a:p>
                <a:r>
                  <a:rPr lang="en-GB" dirty="0"/>
                  <a:t>Non-trivial case:</a:t>
                </a:r>
              </a:p>
              <a:p>
                <a:pPr lvl="1"/>
                <a:r>
                  <a:rPr lang="en-GB" dirty="0"/>
                  <a:t>E.g.,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𝑇𝑟𝑒𝑎𝑡</m:t>
                    </m:r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</m:d>
                  </m:oMath>
                </a14:m>
                <a:endParaRPr lang="en-GB" dirty="0"/>
              </a:p>
              <a:p>
                <a:pPr lvl="2"/>
                <a:r>
                  <a:rPr lang="de-DE" dirty="0" err="1">
                    <a:ea typeface="Cambria Math" panose="02040503050406030204" pitchFamily="18" charset="0"/>
                  </a:rPr>
                  <a:t>With</a:t>
                </a:r>
                <a:r>
                  <a:rPr lang="de-DE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𝑎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𝑎𝑙𝑖𝑐𝑒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𝑒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𝑒𝑣𝑒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𝑏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𝑏𝑜𝑏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: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𝒳</m:t>
                        </m:r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𝐶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𝒳</m:t>
                            </m:r>
                          </m:sub>
                        </m:sSub>
                      </m:e>
                    </m:d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𝑋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𝑀</m:t>
                            </m:r>
                          </m:e>
                        </m:d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d>
                          <m:dPr>
                            <m:begChr m:val="{"/>
                            <m:endChr m:val="}"/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d>
                              <m:dPr>
                                <m:ctrlPr>
                                  <a:rPr lang="de-DE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𝑎</m:t>
                                </m:r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,</m:t>
                                </m:r>
                                <m:sSub>
                                  <m:sSub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𝑚</m:t>
                                    </m:r>
                                  </m:e>
                                  <m:sub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</m:d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d>
                              <m:dPr>
                                <m:ctrlPr>
                                  <a:rPr lang="de-DE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𝑎</m:t>
                                </m:r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,</m:t>
                                </m:r>
                                <m:sSub>
                                  <m:sSub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𝑚</m:t>
                                    </m:r>
                                  </m:e>
                                  <m:sub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e>
                            </m:d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d>
                              <m:dPr>
                                <m:ctrlP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𝑒</m:t>
                                </m:r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,</m:t>
                                </m:r>
                                <m:sSub>
                                  <m:sSubPr>
                                    <m:ctrlP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𝑚</m:t>
                                    </m:r>
                                  </m:e>
                                  <m:sub>
                                    <m: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</m:d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d>
                              <m:dPr>
                                <m:ctrlP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𝑒</m:t>
                                </m:r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,</m:t>
                                </m:r>
                                <m:sSub>
                                  <m:sSubPr>
                                    <m:ctrlP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𝑚</m:t>
                                    </m:r>
                                  </m:e>
                                  <m:sub>
                                    <m: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e>
                            </m:d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d>
                              <m:dPr>
                                <m:ctrlP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𝑏</m:t>
                                </m:r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,</m:t>
                                </m:r>
                                <m:sSub>
                                  <m:sSubPr>
                                    <m:ctrlP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𝑚</m:t>
                                    </m:r>
                                  </m:e>
                                  <m:sub>
                                    <m: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</m:d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d>
                              <m:dPr>
                                <m:ctrlP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𝑏</m:t>
                                </m:r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,</m:t>
                                </m:r>
                                <m:sSub>
                                  <m:sSubPr>
                                    <m:ctrlP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𝑚</m:t>
                                    </m:r>
                                  </m:e>
                                  <m:sub>
                                    <m: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e>
                            </m:d>
                          </m:e>
                        </m:d>
                      </m:e>
                    </m:d>
                  </m:oMath>
                </a14:m>
                <a:endParaRPr lang="en-GB" dirty="0"/>
              </a:p>
              <a:p>
                <a:pPr lvl="2"/>
                <a14:m>
                  <m:oMath xmlns:m="http://schemas.openxmlformats.org/officeDocument/2006/math">
                    <m:sSup>
                      <m:sSup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b="1" i="1">
                            <a:latin typeface="Cambria Math" panose="02040503050406030204" pitchFamily="18" charset="0"/>
                          </a:rPr>
                          <m:t>𝑿</m:t>
                        </m:r>
                      </m:e>
                      <m:sup>
                        <m:r>
                          <a:rPr lang="de-DE" i="1">
                            <a:latin typeface="Cambria Math" panose="02040503050406030204" pitchFamily="18" charset="0"/>
                          </a:rPr>
                          <m:t>𝑐𝑜𝑚</m:t>
                        </m:r>
                      </m:sup>
                    </m:sSup>
                    <m:r>
                      <a:rPr lang="de-DE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𝑙𝑣</m:t>
                    </m:r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𝐸𝑝𝑖𝑑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𝑆𝑖𝑐𝑘</m:t>
                        </m:r>
                        <m:d>
                          <m:d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</m:e>
                    </m:d>
                    <m:r>
                      <a:rPr lang="de-DE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𝑋</m:t>
                        </m:r>
                      </m:e>
                    </m:d>
                  </m:oMath>
                </a14:m>
                <a:endParaRPr lang="de-DE" dirty="0">
                  <a:ea typeface="Cambria Math" panose="02040503050406030204" pitchFamily="18" charset="0"/>
                </a:endParaRPr>
              </a:p>
              <a:p>
                <a:pPr lvl="2"/>
                <a14:m>
                  <m:oMath xmlns:m="http://schemas.openxmlformats.org/officeDocument/2006/math">
                    <m:sSup>
                      <m:sSup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b="1" i="1">
                            <a:latin typeface="Cambria Math" panose="02040503050406030204" pitchFamily="18" charset="0"/>
                          </a:rPr>
                          <m:t>𝑿</m:t>
                        </m:r>
                      </m:e>
                      <m:sup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𝑒𝑥𝑐𝑙</m:t>
                        </m:r>
                      </m:sup>
                    </m:sSup>
                    <m:r>
                      <a:rPr lang="de-DE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de-DE" i="1">
                        <a:latin typeface="Cambria Math" panose="02040503050406030204" pitchFamily="18" charset="0"/>
                      </a:rPr>
                      <m:t>𝑙𝑣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𝑇𝑟𝑒𝑎𝑡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𝑋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𝑀</m:t>
                            </m:r>
                          </m:e>
                        </m:d>
                      </m:e>
                    </m:d>
                    <m:r>
                      <a:rPr lang="de-DE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∖</m:t>
                    </m:r>
                    <m:d>
                      <m:dPr>
                        <m:begChr m:val="{"/>
                        <m:endChr m:val="}"/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𝑋</m:t>
                        </m:r>
                      </m:e>
                    </m:d>
                    <m:r>
                      <a:rPr lang="de-DE" i="1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</m:d>
                  </m:oMath>
                </a14:m>
                <a:endParaRPr lang="de-DE" dirty="0"/>
              </a:p>
              <a:p>
                <a:pPr marL="1785938" lvl="2" indent="-222250"/>
                <a:r>
                  <a:rPr lang="en-GB" dirty="0"/>
                  <a:t>For each possible </a:t>
                </a:r>
                <a:br>
                  <a:rPr lang="en-GB" dirty="0"/>
                </a:br>
                <a:r>
                  <a:rPr lang="en-GB" dirty="0"/>
                  <a:t>grounding of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en-GB" dirty="0"/>
                  <a:t>, </a:t>
                </a:r>
                <a:br>
                  <a:rPr lang="en-GB" dirty="0"/>
                </a:br>
                <a:r>
                  <a:rPr lang="en-GB" dirty="0"/>
                  <a:t>there must be </a:t>
                </a:r>
                <a:br>
                  <a:rPr lang="en-GB" dirty="0"/>
                </a:br>
                <a:r>
                  <a:rPr lang="en-GB" dirty="0"/>
                  <a:t>the same number </a:t>
                </a:r>
                <a:br>
                  <a:rPr lang="en-GB" dirty="0"/>
                </a:br>
                <a:r>
                  <a:rPr lang="en-GB" dirty="0"/>
                  <a:t>of groundings of </a:t>
                </a:r>
                <a14:m>
                  <m:oMath xmlns:m="http://schemas.openxmlformats.org/officeDocument/2006/math">
                    <m:r>
                      <a:rPr lang="de-DE" b="0" i="1" dirty="0" smtClean="0">
                        <a:latin typeface="Cambria Math" panose="02040503050406030204" pitchFamily="18" charset="0"/>
                      </a:rPr>
                      <m:t>𝑀</m:t>
                    </m:r>
                  </m:oMath>
                </a14:m>
                <a:endParaRPr lang="de-DE" b="0" i="1" dirty="0">
                  <a:latin typeface="Cambria Math" panose="02040503050406030204" pitchFamily="18" charset="0"/>
                </a:endParaRPr>
              </a:p>
              <a:p>
                <a:pPr lvl="4"/>
                <a14:m>
                  <m:oMath xmlns:m="http://schemas.openxmlformats.org/officeDocument/2006/math">
                    <m:r>
                      <a:rPr lang="en-GB" i="1" dirty="0" smtClean="0">
                        <a:latin typeface="Cambria Math" panose="02040503050406030204" pitchFamily="18" charset="0"/>
                      </a:rPr>
                      <m:t>𝑎</m:t>
                    </m:r>
                  </m:oMath>
                </a14:m>
                <a:r>
                  <a:rPr lang="en-GB" dirty="0"/>
                  <a:t>: 2 </a:t>
                </a:r>
              </a:p>
              <a:p>
                <a:pPr lvl="4"/>
                <a14:m>
                  <m:oMath xmlns:m="http://schemas.openxmlformats.org/officeDocument/2006/math">
                    <m:r>
                      <a:rPr lang="de-DE" b="0" i="1" dirty="0" smtClean="0">
                        <a:latin typeface="Cambria Math" panose="02040503050406030204" pitchFamily="18" charset="0"/>
                      </a:rPr>
                      <m:t>𝑒</m:t>
                    </m:r>
                  </m:oMath>
                </a14:m>
                <a:r>
                  <a:rPr lang="en-GB" dirty="0"/>
                  <a:t>: 2</a:t>
                </a:r>
              </a:p>
              <a:p>
                <a:pPr lvl="4"/>
                <a14:m>
                  <m:oMath xmlns:m="http://schemas.openxmlformats.org/officeDocument/2006/math">
                    <m:r>
                      <a:rPr lang="de-DE" b="0" i="1" dirty="0" smtClean="0">
                        <a:latin typeface="Cambria Math" panose="02040503050406030204" pitchFamily="18" charset="0"/>
                      </a:rPr>
                      <m:t>𝑏</m:t>
                    </m:r>
                  </m:oMath>
                </a14:m>
                <a:r>
                  <a:rPr lang="en-GB" dirty="0"/>
                  <a:t>: 2</a:t>
                </a:r>
              </a:p>
              <a:p>
                <a:pPr lvl="3"/>
                <a:endParaRPr lang="en-GB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30FA73E-D44A-CE4A-83C9-03DB1305FF5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8650" y="1158240"/>
                <a:ext cx="7886700" cy="5563235"/>
              </a:xfrm>
              <a:blipFill>
                <a:blip r:embed="rId15"/>
                <a:stretch>
                  <a:fillRect l="-1447" t="-1595" b="-136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9B3812-2269-3947-B250-559DC98E4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15</a:t>
            </a:fld>
            <a:endParaRPr lang="en-GB"/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268403CF-E534-D44E-A576-E0F9A6E1C972}"/>
              </a:ext>
            </a:extLst>
          </p:cNvPr>
          <p:cNvGrpSpPr/>
          <p:nvPr/>
        </p:nvGrpSpPr>
        <p:grpSpPr>
          <a:xfrm>
            <a:off x="4572000" y="4520711"/>
            <a:ext cx="4452825" cy="1946958"/>
            <a:chOff x="4691174" y="2813455"/>
            <a:chExt cx="4452825" cy="194695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D3EFA8FE-3C65-114C-9AC3-0A16986FBFEE}"/>
                    </a:ext>
                  </a:extLst>
                </p:cNvPr>
                <p:cNvSpPr txBox="1"/>
                <p:nvPr/>
              </p:nvSpPr>
              <p:spPr>
                <a:xfrm>
                  <a:off x="6461825" y="3343955"/>
                  <a:ext cx="648000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en-GB" b="0" i="1" smtClean="0">
                            <a:solidFill>
                              <a:schemeClr val="accent1"/>
                            </a:solidFill>
                            <a:latin typeface="Cambria Math" charset="0"/>
                          </a:rPr>
                          <m:t>𝐸𝑝𝑖𝑑</m:t>
                        </m:r>
                      </m:oMath>
                    </m:oMathPara>
                  </a14:m>
                  <a:endParaRPr lang="en-GB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D3EFA8FE-3C65-114C-9AC3-0A16986FBFE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461825" y="3343955"/>
                  <a:ext cx="648000" cy="389513"/>
                </a:xfrm>
                <a:prstGeom prst="ellipse">
                  <a:avLst/>
                </a:prstGeom>
                <a:blipFill>
                  <a:blip r:embed="rId3"/>
                  <a:stretch>
                    <a:fillRect r="-1887" b="-9375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773D2693-6E71-184A-9842-160B9693A218}"/>
                    </a:ext>
                  </a:extLst>
                </p:cNvPr>
                <p:cNvSpPr txBox="1"/>
                <p:nvPr/>
              </p:nvSpPr>
              <p:spPr>
                <a:xfrm>
                  <a:off x="5388625" y="2813455"/>
                  <a:ext cx="985062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b="0" i="1" smtClean="0">
                            <a:latin typeface="Cambria Math" charset="0"/>
                          </a:rPr>
                          <m:t>𝑁𝑎𝑡</m:t>
                        </m:r>
                        <m:r>
                          <a:rPr lang="en-GB" b="0" i="1" smtClean="0">
                            <a:latin typeface="Cambria Math" charset="0"/>
                          </a:rPr>
                          <m:t>(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  <m:r>
                          <a:rPr lang="en-GB" b="0" i="1" smtClean="0">
                            <a:latin typeface="Cambria Math" charset="0"/>
                          </a:rPr>
                          <m:t>)</m:t>
                        </m:r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DC032F0E-3F9D-9744-907B-2455CF3201D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88625" y="2813455"/>
                  <a:ext cx="985062" cy="389513"/>
                </a:xfrm>
                <a:prstGeom prst="ellipse">
                  <a:avLst/>
                </a:prstGeom>
                <a:blipFill>
                  <a:blip r:embed="rId5"/>
                  <a:stretch>
                    <a:fillRect b="-6061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78F9F6C8-9FE9-5247-B9C2-FD6621DA4EA6}"/>
                    </a:ext>
                  </a:extLst>
                </p:cNvPr>
                <p:cNvSpPr txBox="1"/>
                <p:nvPr/>
              </p:nvSpPr>
              <p:spPr>
                <a:xfrm>
                  <a:off x="7214462" y="2816487"/>
                  <a:ext cx="1144125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b="0" i="1" smtClean="0">
                            <a:latin typeface="Cambria Math" charset="0"/>
                          </a:rPr>
                          <m:t>𝑀𝑎𝑛</m:t>
                        </m:r>
                        <m:r>
                          <a:rPr lang="en-GB" b="0" i="1" smtClean="0">
                            <a:latin typeface="Cambria Math" charset="0"/>
                          </a:rPr>
                          <m:t>(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𝑊</m:t>
                        </m:r>
                        <m:r>
                          <a:rPr lang="en-GB" b="0" i="1" smtClean="0">
                            <a:latin typeface="Cambria Math" charset="0"/>
                          </a:rPr>
                          <m:t>)</m:t>
                        </m:r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41" name="TextBox 40">
                  <a:extLst>
                    <a:ext uri="{FF2B5EF4-FFF2-40B4-BE49-F238E27FC236}">
                      <a16:creationId xmlns:a16="http://schemas.microsoft.com/office/drawing/2014/main" id="{71BD379F-2A67-5049-A80F-9BCDC04B3B0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14462" y="2816487"/>
                  <a:ext cx="1144125" cy="389513"/>
                </a:xfrm>
                <a:prstGeom prst="ellipse">
                  <a:avLst/>
                </a:prstGeom>
                <a:blipFill>
                  <a:blip r:embed="rId6"/>
                  <a:stretch>
                    <a:fillRect b="-6061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TextBox 38">
                  <a:extLst>
                    <a:ext uri="{FF2B5EF4-FFF2-40B4-BE49-F238E27FC236}">
                      <a16:creationId xmlns:a16="http://schemas.microsoft.com/office/drawing/2014/main" id="{326CA1FF-CDDD-3744-8D92-3404BB18283B}"/>
                    </a:ext>
                  </a:extLst>
                </p:cNvPr>
                <p:cNvSpPr txBox="1"/>
                <p:nvPr/>
              </p:nvSpPr>
              <p:spPr>
                <a:xfrm>
                  <a:off x="4691174" y="3858871"/>
                  <a:ext cx="1383249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b="0" i="1" smtClean="0">
                            <a:latin typeface="Cambria Math" charset="0"/>
                          </a:rPr>
                          <m:t>𝑇𝑟𝑎𝑣𝑒𝑙</m:t>
                        </m:r>
                        <m:r>
                          <a:rPr lang="en-GB" b="0" i="1" smtClean="0">
                            <a:latin typeface="Cambria Math" charset="0"/>
                          </a:rPr>
                          <m:t>(</m:t>
                        </m:r>
                        <m:r>
                          <a:rPr lang="en-GB" b="0" i="1" smtClean="0">
                            <a:latin typeface="Cambria Math" charset="0"/>
                          </a:rPr>
                          <m:t>𝑋</m:t>
                        </m:r>
                        <m:r>
                          <a:rPr lang="en-GB" b="0" i="1" smtClean="0">
                            <a:latin typeface="Cambria Math" charset="0"/>
                          </a:rPr>
                          <m:t>)</m:t>
                        </m:r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42" name="TextBox 41">
                  <a:extLst>
                    <a:ext uri="{FF2B5EF4-FFF2-40B4-BE49-F238E27FC236}">
                      <a16:creationId xmlns:a16="http://schemas.microsoft.com/office/drawing/2014/main" id="{6806F868-5F49-8A42-8437-33C97890510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91174" y="3858871"/>
                  <a:ext cx="1383249" cy="389513"/>
                </a:xfrm>
                <a:prstGeom prst="ellipse">
                  <a:avLst/>
                </a:prstGeom>
                <a:blipFill>
                  <a:blip r:embed="rId7"/>
                  <a:stretch>
                    <a:fillRect b="-6061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0B869920-012B-364C-9F9B-BAE1190E9679}"/>
                    </a:ext>
                  </a:extLst>
                </p:cNvPr>
                <p:cNvSpPr txBox="1"/>
                <p:nvPr/>
              </p:nvSpPr>
              <p:spPr>
                <a:xfrm>
                  <a:off x="6250457" y="4370900"/>
                  <a:ext cx="1120628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b="0" i="1" smtClean="0">
                            <a:solidFill>
                              <a:schemeClr val="accent1"/>
                            </a:solidFill>
                            <a:latin typeface="Cambria Math" charset="0"/>
                          </a:rPr>
                          <m:t>𝑆𝑖𝑐𝑘</m:t>
                        </m:r>
                        <m:r>
                          <a:rPr lang="en-GB" b="0" i="1" smtClean="0">
                            <a:solidFill>
                              <a:schemeClr val="accent1"/>
                            </a:solidFill>
                            <a:latin typeface="Cambria Math" charset="0"/>
                          </a:rPr>
                          <m:t>(</m:t>
                        </m:r>
                        <m:r>
                          <a:rPr lang="en-GB" b="0" i="1" smtClean="0">
                            <a:solidFill>
                              <a:schemeClr val="accent1"/>
                            </a:solidFill>
                            <a:latin typeface="Cambria Math" charset="0"/>
                          </a:rPr>
                          <m:t>𝑋</m:t>
                        </m:r>
                        <m:r>
                          <a:rPr lang="en-GB" b="0" i="1" smtClean="0">
                            <a:solidFill>
                              <a:schemeClr val="accent1"/>
                            </a:solidFill>
                            <a:latin typeface="Cambria Math" charset="0"/>
                          </a:rPr>
                          <m:t>)</m:t>
                        </m:r>
                      </m:oMath>
                    </m:oMathPara>
                  </a14:m>
                  <a:endParaRPr lang="en-GB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0B869920-012B-364C-9F9B-BAE1190E967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250457" y="4370900"/>
                  <a:ext cx="1120628" cy="389513"/>
                </a:xfrm>
                <a:prstGeom prst="ellipse">
                  <a:avLst/>
                </a:prstGeom>
                <a:blipFill>
                  <a:blip r:embed="rId8"/>
                  <a:stretch>
                    <a:fillRect b="-6250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1" name="TextBox 40">
                  <a:extLst>
                    <a:ext uri="{FF2B5EF4-FFF2-40B4-BE49-F238E27FC236}">
                      <a16:creationId xmlns:a16="http://schemas.microsoft.com/office/drawing/2014/main" id="{B167803C-784E-F541-9E94-AB8B24E202D9}"/>
                    </a:ext>
                  </a:extLst>
                </p:cNvPr>
                <p:cNvSpPr txBox="1"/>
                <p:nvPr/>
              </p:nvSpPr>
              <p:spPr>
                <a:xfrm>
                  <a:off x="7511218" y="3854122"/>
                  <a:ext cx="1632781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b="0" i="1" smtClean="0">
                            <a:solidFill>
                              <a:schemeClr val="accent1"/>
                            </a:solidFill>
                            <a:latin typeface="Cambria Math" charset="0"/>
                          </a:rPr>
                          <m:t>𝑇𝑟𝑒𝑎𝑡</m:t>
                        </m:r>
                        <m:r>
                          <a:rPr lang="en-GB" b="0" i="1" smtClean="0">
                            <a:solidFill>
                              <a:schemeClr val="accent1"/>
                            </a:solidFill>
                            <a:latin typeface="Cambria Math" charset="0"/>
                          </a:rPr>
                          <m:t>(</m:t>
                        </m:r>
                        <m:r>
                          <a:rPr lang="en-GB" b="0" i="1" smtClean="0">
                            <a:solidFill>
                              <a:schemeClr val="accent1"/>
                            </a:solidFill>
                            <a:latin typeface="Cambria Math" charset="0"/>
                          </a:rPr>
                          <m:t>𝑋</m:t>
                        </m:r>
                        <m:r>
                          <a:rPr lang="en-GB" b="0" i="1" smtClean="0">
                            <a:solidFill>
                              <a:schemeClr val="accent1"/>
                            </a:solidFill>
                            <a:latin typeface="Cambria Math" charset="0"/>
                          </a:rPr>
                          <m:t>,</m:t>
                        </m:r>
                        <m:r>
                          <a:rPr lang="en-GB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𝑀</m:t>
                        </m:r>
                        <m:r>
                          <a:rPr lang="en-GB" b="0" i="1" smtClean="0">
                            <a:solidFill>
                              <a:schemeClr val="accent1"/>
                            </a:solidFill>
                            <a:latin typeface="Cambria Math" charset="0"/>
                          </a:rPr>
                          <m:t>)</m:t>
                        </m:r>
                      </m:oMath>
                    </m:oMathPara>
                  </a14:m>
                  <a:endParaRPr lang="en-GB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41" name="TextBox 40">
                  <a:extLst>
                    <a:ext uri="{FF2B5EF4-FFF2-40B4-BE49-F238E27FC236}">
                      <a16:creationId xmlns:a16="http://schemas.microsoft.com/office/drawing/2014/main" id="{B167803C-784E-F541-9E94-AB8B24E202D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511218" y="3854122"/>
                  <a:ext cx="1632781" cy="389513"/>
                </a:xfrm>
                <a:prstGeom prst="ellipse">
                  <a:avLst/>
                </a:prstGeom>
                <a:blipFill>
                  <a:blip r:embed="rId9"/>
                  <a:stretch>
                    <a:fillRect b="-6061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61BE776D-86DC-5F40-B6C9-B3BC53CA58BF}"/>
                </a:ext>
              </a:extLst>
            </p:cNvPr>
            <p:cNvCxnSpPr>
              <a:stCxn id="37" idx="6"/>
              <a:endCxn id="63" idx="1"/>
            </p:cNvCxnSpPr>
            <p:nvPr/>
          </p:nvCxnSpPr>
          <p:spPr>
            <a:xfrm>
              <a:off x="6373687" y="3008212"/>
              <a:ext cx="342370" cy="110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C57F4B4E-5F70-5849-B75D-24C4303FCCDA}"/>
                </a:ext>
              </a:extLst>
            </p:cNvPr>
            <p:cNvCxnSpPr>
              <a:cxnSpLocks/>
              <a:stCxn id="38" idx="2"/>
              <a:endCxn id="63" idx="3"/>
            </p:cNvCxnSpPr>
            <p:nvPr/>
          </p:nvCxnSpPr>
          <p:spPr>
            <a:xfrm flipH="1" flipV="1">
              <a:off x="6860057" y="3009320"/>
              <a:ext cx="354405" cy="192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A72988BE-08F7-414D-9020-B1F410BD0AEE}"/>
                </a:ext>
              </a:extLst>
            </p:cNvPr>
            <p:cNvCxnSpPr>
              <a:cxnSpLocks/>
              <a:stCxn id="39" idx="6"/>
              <a:endCxn id="59" idx="1"/>
            </p:cNvCxnSpPr>
            <p:nvPr/>
          </p:nvCxnSpPr>
          <p:spPr>
            <a:xfrm>
              <a:off x="6074423" y="4053628"/>
              <a:ext cx="352313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4C1490A1-6AB1-9642-B3FD-8C592C1E4AA2}"/>
                </a:ext>
              </a:extLst>
            </p:cNvPr>
            <p:cNvCxnSpPr>
              <a:cxnSpLocks/>
              <a:stCxn id="59" idx="0"/>
              <a:endCxn id="36" idx="4"/>
            </p:cNvCxnSpPr>
            <p:nvPr/>
          </p:nvCxnSpPr>
          <p:spPr>
            <a:xfrm flipV="1">
              <a:off x="6498736" y="3733468"/>
              <a:ext cx="287089" cy="24816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955267E5-0C06-0A4F-A526-6C4A1E388990}"/>
                </a:ext>
              </a:extLst>
            </p:cNvPr>
            <p:cNvCxnSpPr>
              <a:cxnSpLocks/>
              <a:stCxn id="36" idx="4"/>
              <a:endCxn id="55" idx="0"/>
            </p:cNvCxnSpPr>
            <p:nvPr/>
          </p:nvCxnSpPr>
          <p:spPr>
            <a:xfrm>
              <a:off x="6785825" y="3733468"/>
              <a:ext cx="308081" cy="24230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12BC65F1-3256-0848-B7F3-9B1EE93E1B23}"/>
                </a:ext>
              </a:extLst>
            </p:cNvPr>
            <p:cNvCxnSpPr>
              <a:cxnSpLocks/>
              <a:stCxn id="41" idx="2"/>
              <a:endCxn id="55" idx="3"/>
            </p:cNvCxnSpPr>
            <p:nvPr/>
          </p:nvCxnSpPr>
          <p:spPr>
            <a:xfrm flipH="1" flipV="1">
              <a:off x="7165906" y="4047775"/>
              <a:ext cx="345312" cy="110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DEAEC931-80D6-FB40-8F95-A6C3A1CFA5CF}"/>
                </a:ext>
              </a:extLst>
            </p:cNvPr>
            <p:cNvCxnSpPr>
              <a:cxnSpLocks/>
              <a:stCxn id="59" idx="2"/>
              <a:endCxn id="40" idx="0"/>
            </p:cNvCxnSpPr>
            <p:nvPr/>
          </p:nvCxnSpPr>
          <p:spPr>
            <a:xfrm>
              <a:off x="6498736" y="4125628"/>
              <a:ext cx="312035" cy="24527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664763BE-820D-F641-AFD8-8DFF19ED922C}"/>
                </a:ext>
              </a:extLst>
            </p:cNvPr>
            <p:cNvCxnSpPr>
              <a:cxnSpLocks/>
              <a:stCxn id="55" idx="2"/>
              <a:endCxn id="40" idx="0"/>
            </p:cNvCxnSpPr>
            <p:nvPr/>
          </p:nvCxnSpPr>
          <p:spPr>
            <a:xfrm flipH="1">
              <a:off x="6810771" y="4119775"/>
              <a:ext cx="283135" cy="25112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1C2F28E9-395C-0A49-8A4D-50F0B1478AA8}"/>
                </a:ext>
              </a:extLst>
            </p:cNvPr>
            <p:cNvCxnSpPr>
              <a:cxnSpLocks/>
              <a:stCxn id="36" idx="0"/>
              <a:endCxn id="63" idx="2"/>
            </p:cNvCxnSpPr>
            <p:nvPr/>
          </p:nvCxnSpPr>
          <p:spPr>
            <a:xfrm flipV="1">
              <a:off x="6785825" y="3081320"/>
              <a:ext cx="2232" cy="26263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305AC8B8-A837-2747-90BC-7F3F3F25A3F7}"/>
                </a:ext>
              </a:extLst>
            </p:cNvPr>
            <p:cNvGrpSpPr/>
            <p:nvPr/>
          </p:nvGrpSpPr>
          <p:grpSpPr>
            <a:xfrm>
              <a:off x="6669977" y="2891240"/>
              <a:ext cx="521894" cy="393368"/>
              <a:chOff x="6669977" y="2891240"/>
              <a:chExt cx="521894" cy="393368"/>
            </a:xfrm>
          </p:grpSpPr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2F425EB6-7675-F143-8125-9F1BC4E14511}"/>
                  </a:ext>
                </a:extLst>
              </p:cNvPr>
              <p:cNvSpPr/>
              <p:nvPr/>
            </p:nvSpPr>
            <p:spPr>
              <a:xfrm>
                <a:off x="6669977" y="2891240"/>
                <a:ext cx="144000" cy="144000"/>
              </a:xfrm>
              <a:prstGeom prst="rect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id="{AC4695D5-6C92-EB4D-8A5F-61C3E8BFF738}"/>
                  </a:ext>
                </a:extLst>
              </p:cNvPr>
              <p:cNvSpPr/>
              <p:nvPr/>
            </p:nvSpPr>
            <p:spPr>
              <a:xfrm>
                <a:off x="6716057" y="2937320"/>
                <a:ext cx="144000" cy="144000"/>
              </a:xfrm>
              <a:prstGeom prst="rect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B0934FC3-BEF5-914A-AE42-4C6A144CC68E}"/>
                  </a:ext>
                </a:extLst>
              </p:cNvPr>
              <p:cNvSpPr/>
              <p:nvPr/>
            </p:nvSpPr>
            <p:spPr>
              <a:xfrm>
                <a:off x="6762137" y="2983400"/>
                <a:ext cx="144000" cy="144000"/>
              </a:xfrm>
              <a:prstGeom prst="rect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5" name="TextBox 64">
                    <a:extLst>
                      <a:ext uri="{FF2B5EF4-FFF2-40B4-BE49-F238E27FC236}">
                        <a16:creationId xmlns:a16="http://schemas.microsoft.com/office/drawing/2014/main" id="{F4D555DB-3A88-0048-A172-370890ED8B18}"/>
                      </a:ext>
                    </a:extLst>
                  </p:cNvPr>
                  <p:cNvSpPr txBox="1"/>
                  <p:nvPr/>
                </p:nvSpPr>
                <p:spPr>
                  <a:xfrm>
                    <a:off x="6903780" y="3007609"/>
                    <a:ext cx="288091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b="0" i="1" smtClean="0"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en-GB" b="0" i="1" smtClean="0">
                                  <a:latin typeface="Cambria Math" charset="0"/>
                                </a:rPr>
                                <m:t>1</m:t>
                              </m:r>
                            </m:sub>
                          </m:sSub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68" name="TextBox 67">
                    <a:extLst>
                      <a:ext uri="{FF2B5EF4-FFF2-40B4-BE49-F238E27FC236}">
                        <a16:creationId xmlns:a16="http://schemas.microsoft.com/office/drawing/2014/main" id="{C3439D2F-79DB-114C-9C44-437E0F64A4E2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903780" y="3007609"/>
                    <a:ext cx="288091" cy="276999"/>
                  </a:xfrm>
                  <a:prstGeom prst="rect">
                    <a:avLst/>
                  </a:prstGeom>
                  <a:blipFill>
                    <a:blip r:embed="rId10"/>
                    <a:stretch>
                      <a:fillRect l="-16667" r="-4167" b="-21739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4D64D5E7-D730-EE45-9F1E-7ED770340F76}"/>
                </a:ext>
              </a:extLst>
            </p:cNvPr>
            <p:cNvGrpSpPr/>
            <p:nvPr/>
          </p:nvGrpSpPr>
          <p:grpSpPr>
            <a:xfrm>
              <a:off x="6191042" y="3935548"/>
              <a:ext cx="425774" cy="392260"/>
              <a:chOff x="6191042" y="3935548"/>
              <a:chExt cx="425774" cy="392260"/>
            </a:xfrm>
          </p:grpSpPr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B40D383F-32F3-AA45-9541-46E05181E195}"/>
                  </a:ext>
                </a:extLst>
              </p:cNvPr>
              <p:cNvSpPr/>
              <p:nvPr/>
            </p:nvSpPr>
            <p:spPr>
              <a:xfrm>
                <a:off x="6380656" y="3935548"/>
                <a:ext cx="144000" cy="144000"/>
              </a:xfrm>
              <a:prstGeom prst="rect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F5279089-3960-C543-9DFF-B41C6C96E803}"/>
                  </a:ext>
                </a:extLst>
              </p:cNvPr>
              <p:cNvSpPr/>
              <p:nvPr/>
            </p:nvSpPr>
            <p:spPr>
              <a:xfrm>
                <a:off x="6426736" y="3981628"/>
                <a:ext cx="144000" cy="144000"/>
              </a:xfrm>
              <a:prstGeom prst="rect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02CA2B00-E116-DE40-ADD2-675AE93B21F4}"/>
                  </a:ext>
                </a:extLst>
              </p:cNvPr>
              <p:cNvSpPr/>
              <p:nvPr/>
            </p:nvSpPr>
            <p:spPr>
              <a:xfrm>
                <a:off x="6472816" y="4027708"/>
                <a:ext cx="144000" cy="144000"/>
              </a:xfrm>
              <a:prstGeom prst="rect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1" name="TextBox 60">
                    <a:extLst>
                      <a:ext uri="{FF2B5EF4-FFF2-40B4-BE49-F238E27FC236}">
                        <a16:creationId xmlns:a16="http://schemas.microsoft.com/office/drawing/2014/main" id="{49574A1D-BE51-D54F-8126-A526C9F6EC52}"/>
                      </a:ext>
                    </a:extLst>
                  </p:cNvPr>
                  <p:cNvSpPr txBox="1"/>
                  <p:nvPr/>
                </p:nvSpPr>
                <p:spPr>
                  <a:xfrm>
                    <a:off x="6191042" y="4050809"/>
                    <a:ext cx="293414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b="0" i="1" smtClean="0"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en-GB" b="0" i="1" smtClean="0">
                                  <a:latin typeface="Cambria Math" charset="0"/>
                                </a:rPr>
                                <m:t>2</m:t>
                              </m:r>
                            </m:sub>
                          </m:sSub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58" name="TextBox 57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191042" y="4050809"/>
                    <a:ext cx="293414" cy="276999"/>
                  </a:xfrm>
                  <a:prstGeom prst="rect">
                    <a:avLst/>
                  </a:prstGeom>
                  <a:blipFill>
                    <a:blip r:embed="rId11"/>
                    <a:stretch>
                      <a:fillRect l="-16667" r="-4167" b="-21739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9DFF7567-038C-D74B-99CB-306939EA2EA0}"/>
                </a:ext>
              </a:extLst>
            </p:cNvPr>
            <p:cNvGrpSpPr/>
            <p:nvPr/>
          </p:nvGrpSpPr>
          <p:grpSpPr>
            <a:xfrm>
              <a:off x="6975826" y="3929695"/>
              <a:ext cx="516037" cy="397857"/>
              <a:chOff x="6975826" y="3929695"/>
              <a:chExt cx="516037" cy="397857"/>
            </a:xfrm>
          </p:grpSpPr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09C9C4BD-DC80-264F-884A-3B147B345CE9}"/>
                  </a:ext>
                </a:extLst>
              </p:cNvPr>
              <p:cNvSpPr/>
              <p:nvPr/>
            </p:nvSpPr>
            <p:spPr>
              <a:xfrm>
                <a:off x="6975826" y="3929695"/>
                <a:ext cx="144000" cy="144000"/>
              </a:xfrm>
              <a:prstGeom prst="rect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97EAFB3D-CB83-1A42-97E6-563EB8FA3DFE}"/>
                  </a:ext>
                </a:extLst>
              </p:cNvPr>
              <p:cNvSpPr/>
              <p:nvPr/>
            </p:nvSpPr>
            <p:spPr>
              <a:xfrm>
                <a:off x="7021906" y="3975775"/>
                <a:ext cx="144000" cy="144000"/>
              </a:xfrm>
              <a:prstGeom prst="rect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ECCF3E27-206E-D84A-80F1-4A62A66F82F7}"/>
                  </a:ext>
                </a:extLst>
              </p:cNvPr>
              <p:cNvSpPr/>
              <p:nvPr/>
            </p:nvSpPr>
            <p:spPr>
              <a:xfrm>
                <a:off x="7067986" y="4021855"/>
                <a:ext cx="144000" cy="144000"/>
              </a:xfrm>
              <a:prstGeom prst="rect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7" name="TextBox 56">
                    <a:extLst>
                      <a:ext uri="{FF2B5EF4-FFF2-40B4-BE49-F238E27FC236}">
                        <a16:creationId xmlns:a16="http://schemas.microsoft.com/office/drawing/2014/main" id="{AD5D162E-57AC-DA49-A406-DA7CED172F65}"/>
                      </a:ext>
                    </a:extLst>
                  </p:cNvPr>
                  <p:cNvSpPr txBox="1"/>
                  <p:nvPr/>
                </p:nvSpPr>
                <p:spPr>
                  <a:xfrm>
                    <a:off x="7198449" y="4050553"/>
                    <a:ext cx="293414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GB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b="0" i="1" smtClean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en-GB" b="0" i="1" smtClean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3</m:t>
                              </m:r>
                            </m:sub>
                          </m:sSub>
                        </m:oMath>
                      </m:oMathPara>
                    </a14:m>
                    <a:endParaRPr lang="en-GB" dirty="0">
                      <a:solidFill>
                        <a:schemeClr val="accent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57" name="TextBox 56">
                    <a:extLst>
                      <a:ext uri="{FF2B5EF4-FFF2-40B4-BE49-F238E27FC236}">
                        <a16:creationId xmlns:a16="http://schemas.microsoft.com/office/drawing/2014/main" id="{AD5D162E-57AC-DA49-A406-DA7CED172F65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198449" y="4050553"/>
                    <a:ext cx="293414" cy="276999"/>
                  </a:xfrm>
                  <a:prstGeom prst="rect">
                    <a:avLst/>
                  </a:prstGeom>
                  <a:blipFill>
                    <a:blip r:embed="rId12"/>
                    <a:stretch>
                      <a:fillRect l="-16000" b="-21739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A201C0FE-89E5-8F41-8544-3C1EA7C89DC0}"/>
                  </a:ext>
                </a:extLst>
              </p:cNvPr>
              <p:cNvSpPr txBox="1"/>
              <p:nvPr/>
            </p:nvSpPr>
            <p:spPr>
              <a:xfrm>
                <a:off x="101819" y="4230304"/>
                <a:ext cx="2124495" cy="2031325"/>
              </a:xfrm>
              <a:prstGeom prst="rect">
                <a:avLst/>
              </a:prstGeom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GB" dirty="0"/>
                  <a:t>Even more </a:t>
                </a:r>
                <a:r>
                  <a:rPr lang="en-GB" u="sng" dirty="0"/>
                  <a:t>strict</a:t>
                </a:r>
                <a:r>
                  <a:rPr lang="en-GB" dirty="0"/>
                  <a:t>:</a:t>
                </a:r>
                <a:br>
                  <a:rPr lang="en-GB" dirty="0"/>
                </a:br>
                <a:r>
                  <a:rPr lang="en-GB" dirty="0"/>
                  <a:t>Require not only the same number, but the </a:t>
                </a:r>
                <a:r>
                  <a:rPr lang="en-GB" i="1" dirty="0"/>
                  <a:t>same constants</a:t>
                </a:r>
                <a:r>
                  <a:rPr lang="en-GB" dirty="0"/>
                  <a:t>!</a:t>
                </a:r>
              </a:p>
              <a:p>
                <a:pPr marL="7938" lvl="3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 dirty="0"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de-DE" b="0" i="0" dirty="0" smtClean="0">
                          <a:latin typeface="Cambria Math" panose="02040503050406030204" pitchFamily="18" charset="0"/>
                        </a:rPr>
                        <m:t> :</m:t>
                      </m:r>
                      <m:d>
                        <m:dPr>
                          <m:begChr m:val="{"/>
                          <m:endChr m:val="}"/>
                          <m:ctrlPr>
                            <a:rPr lang="de-DE" b="0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de-DE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b="0" i="1" dirty="0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de-DE" b="0" i="1" dirty="0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de-DE" b="0" i="1" dirty="0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de-DE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b="0" i="1" dirty="0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de-DE" b="0" i="1" dirty="0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de-DE" b="0" i="1" dirty="0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de-DE" b="0" i="1" dirty="0">
                  <a:latin typeface="Cambria Math" panose="02040503050406030204" pitchFamily="18" charset="0"/>
                </a:endParaRPr>
              </a:p>
              <a:p>
                <a:pPr marL="7938" lvl="3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 dirty="0">
                          <a:latin typeface="Cambria Math" panose="02040503050406030204" pitchFamily="18" charset="0"/>
                        </a:rPr>
                        <m:t>𝑒</m:t>
                      </m:r>
                      <m:r>
                        <a:rPr lang="de-DE" b="0" i="0" dirty="0" smtClean="0">
                          <a:latin typeface="Cambria Math" panose="02040503050406030204" pitchFamily="18" charset="0"/>
                        </a:rPr>
                        <m:t> :</m:t>
                      </m:r>
                      <m:d>
                        <m:dPr>
                          <m:begChr m:val="{"/>
                          <m:endChr m:val="}"/>
                          <m:ctrlPr>
                            <a:rPr lang="de-DE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de-DE" i="1" dirty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 dirty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de-DE" i="1" dirty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de-DE" i="1" dirty="0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de-DE" i="1" dirty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 dirty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de-DE" i="1" dirty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de-DE" b="0" i="1" dirty="0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de-DE" b="0" i="1" dirty="0">
                  <a:latin typeface="Cambria Math" panose="02040503050406030204" pitchFamily="18" charset="0"/>
                </a:endParaRPr>
              </a:p>
              <a:p>
                <a:pPr marL="7938" lvl="3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 dirty="0">
                          <a:latin typeface="Cambria Math" panose="02040503050406030204" pitchFamily="18" charset="0"/>
                        </a:rPr>
                        <m:t>𝑏</m:t>
                      </m:r>
                      <m:r>
                        <a:rPr lang="de-DE" b="0" i="0" dirty="0" smtClean="0">
                          <a:latin typeface="Cambria Math" panose="02040503050406030204" pitchFamily="18" charset="0"/>
                        </a:rPr>
                        <m:t> :</m:t>
                      </m:r>
                      <m:d>
                        <m:dPr>
                          <m:begChr m:val="{"/>
                          <m:endChr m:val="}"/>
                          <m:ctrlPr>
                            <a:rPr lang="de-DE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de-DE" i="1" dirty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 dirty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de-DE" i="1" dirty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de-DE" i="1" dirty="0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de-DE" i="1" dirty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 dirty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de-DE" i="1" dirty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A201C0FE-89E5-8F41-8544-3C1EA7C89D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819" y="4230304"/>
                <a:ext cx="2124495" cy="2031325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32C8A85C-B495-9A4D-A5CE-674198E4D98F}"/>
                  </a:ext>
                </a:extLst>
              </p:cNvPr>
              <p:cNvSpPr/>
              <p:nvPr/>
            </p:nvSpPr>
            <p:spPr>
              <a:xfrm>
                <a:off x="6620745" y="1981343"/>
                <a:ext cx="2404080" cy="923330"/>
              </a:xfrm>
              <a:prstGeom prst="rect">
                <a:avLst/>
              </a:prstGeom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wrap="square">
                <a:spAutoFit/>
              </a:bodyPr>
              <a:lstStyle/>
              <a:p>
                <a:pPr marL="7938" lvl="3"/>
                <a:r>
                  <a:rPr lang="en-GB" dirty="0"/>
                  <a:t>One lifted sum-out</a:t>
                </a:r>
                <a:br>
                  <a:rPr lang="en-GB" dirty="0"/>
                </a:br>
                <a:r>
                  <a:rPr lang="en-GB" dirty="0"/>
                  <a:t>replaces for each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br>
                  <a:rPr lang="en-GB" dirty="0"/>
                </a:br>
                <a:r>
                  <a:rPr lang="en-GB" dirty="0"/>
                  <a:t>two ground operations</a:t>
                </a:r>
              </a:p>
            </p:txBody>
          </p:sp>
        </mc:Choice>
        <mc:Fallback xmlns=""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32C8A85C-B495-9A4D-A5CE-674198E4D98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20745" y="1981343"/>
                <a:ext cx="2404080" cy="923330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angle 4">
            <a:extLst>
              <a:ext uri="{FF2B5EF4-FFF2-40B4-BE49-F238E27FC236}">
                <a16:creationId xmlns:a16="http://schemas.microsoft.com/office/drawing/2014/main" id="{2D8A6315-0467-5E4F-B54B-A32153FB6730}"/>
              </a:ext>
            </a:extLst>
          </p:cNvPr>
          <p:cNvSpPr/>
          <p:nvPr/>
        </p:nvSpPr>
        <p:spPr>
          <a:xfrm>
            <a:off x="5252568" y="4510381"/>
            <a:ext cx="2986845" cy="525959"/>
          </a:xfrm>
          <a:prstGeom prst="rect">
            <a:avLst/>
          </a:prstGeom>
          <a:solidFill>
            <a:schemeClr val="bg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5BE1B12B-1BBC-CF4C-B55A-E96B3C9BA7B0}"/>
              </a:ext>
            </a:extLst>
          </p:cNvPr>
          <p:cNvSpPr/>
          <p:nvPr/>
        </p:nvSpPr>
        <p:spPr>
          <a:xfrm>
            <a:off x="4572000" y="5446126"/>
            <a:ext cx="2096557" cy="626418"/>
          </a:xfrm>
          <a:prstGeom prst="rect">
            <a:avLst/>
          </a:prstGeom>
          <a:solidFill>
            <a:schemeClr val="bg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8646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 animBg="1"/>
      <p:bldP spid="67" grpId="0" animBg="1"/>
    </p:bld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… And Their Effect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4">
                <a:extLst>
                  <a:ext uri="{FF2B5EF4-FFF2-40B4-BE49-F238E27FC236}">
                    <a16:creationId xmlns:a16="http://schemas.microsoft.com/office/drawing/2014/main" id="{259CE837-DCBB-8248-8E32-27ACD46606E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GB" dirty="0">
                    <a:ea typeface="Cambria Math" charset="0"/>
                    <a:cs typeface="Cambria Math" charset="0"/>
                  </a:rPr>
                  <a:t>Query: </a:t>
                </a:r>
                <a14:m>
                  <m:oMath xmlns:m="http://schemas.openxmlformats.org/officeDocument/2006/math">
                    <m:r>
                      <a:rPr lang="en-GB" i="1" dirty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GB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𝑆𝑖𝑐𝑘</m:t>
                        </m:r>
                        <m:d>
                          <m:dPr>
                            <m:ctrlPr>
                              <a:rPr lang="de-DE" i="1" dirty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 dirty="0">
                                <a:latin typeface="Cambria Math" panose="02040503050406030204" pitchFamily="18" charset="0"/>
                              </a:rPr>
                              <m:t>𝑎𝑙𝑖𝑐𝑒</m:t>
                            </m:r>
                          </m:e>
                        </m:d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𝑆𝑖𝑐𝑘</m:t>
                        </m:r>
                        <m:d>
                          <m:dPr>
                            <m:ctrlPr>
                              <a:rPr lang="de-DE" i="1" dirty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 dirty="0">
                                <a:latin typeface="Cambria Math" panose="02040503050406030204" pitchFamily="18" charset="0"/>
                              </a:rPr>
                              <m:t>𝑒𝑣𝑒</m:t>
                            </m:r>
                          </m:e>
                        </m:d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𝑆𝑖𝑐𝑘</m:t>
                        </m:r>
                        <m:d>
                          <m:dPr>
                            <m:ctrlPr>
                              <a:rPr lang="de-DE" i="1" dirty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 dirty="0">
                                <a:latin typeface="Cambria Math" panose="02040503050406030204" pitchFamily="18" charset="0"/>
                              </a:rPr>
                              <m:t>𝑏𝑜𝑏</m:t>
                            </m:r>
                          </m:e>
                        </m:d>
                      </m:e>
                    </m:d>
                  </m:oMath>
                </a14:m>
                <a:endParaRPr lang="en-GB" dirty="0">
                  <a:ea typeface="Cambria Math" charset="0"/>
                  <a:cs typeface="Cambria Math" charset="0"/>
                </a:endParaRPr>
              </a:p>
              <a:p>
                <a:r>
                  <a:rPr lang="en-GB" dirty="0">
                    <a:ea typeface="Cambria Math" charset="0"/>
                    <a:cs typeface="Cambria Math" charset="0"/>
                  </a:rPr>
                  <a:t>After shattering, eliminate all non-query terms</a:t>
                </a:r>
              </a:p>
              <a:p>
                <a:r>
                  <a:rPr lang="en-GB" dirty="0">
                    <a:solidFill>
                      <a:schemeClr val="accent1"/>
                    </a:solidFill>
                    <a:ea typeface="Cambria Math" charset="0"/>
                  </a:rPr>
                  <a:t>Symmetries in result</a:t>
                </a:r>
              </a:p>
              <a:p>
                <a:pPr lvl="1"/>
                <a:r>
                  <a:rPr lang="en-GB" dirty="0">
                    <a:ea typeface="Cambria Math" charset="0"/>
                  </a:rPr>
                  <a:t>Encode with</a:t>
                </a:r>
                <a:r>
                  <a:rPr lang="en-GB" dirty="0">
                    <a:solidFill>
                      <a:schemeClr val="accent1"/>
                    </a:solidFill>
                    <a:ea typeface="Cambria Math" charset="0"/>
                  </a:rPr>
                  <a:t> CRV</a:t>
                </a:r>
              </a:p>
            </p:txBody>
          </p:sp>
        </mc:Choice>
        <mc:Fallback xmlns="">
          <p:sp>
            <p:nvSpPr>
              <p:cNvPr id="5" name="Content Placeholder 4">
                <a:extLst>
                  <a:ext uri="{FF2B5EF4-FFF2-40B4-BE49-F238E27FC236}">
                    <a16:creationId xmlns:a16="http://schemas.microsoft.com/office/drawing/2014/main" id="{259CE837-DCBB-8248-8E32-27ACD46606E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447" t="-126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7C4649-800D-CB47-881A-AA04BFFFB18C}" type="slidenum">
              <a:rPr lang="en-US" smtClean="0"/>
              <a:t>150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5" name="Table 24">
                <a:extLst>
                  <a:ext uri="{FF2B5EF4-FFF2-40B4-BE49-F238E27FC236}">
                    <a16:creationId xmlns:a16="http://schemas.microsoft.com/office/drawing/2014/main" id="{516DB296-D21B-CC4B-A56F-4DAFD9786261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285566733"/>
                  </p:ext>
                </p:extLst>
              </p:nvPr>
            </p:nvGraphicFramePr>
            <p:xfrm>
              <a:off x="4791014" y="2867293"/>
              <a:ext cx="3873372" cy="329184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1258824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1119124">
                      <a:extLst>
                        <a:ext uri="{9D8B030D-6E8A-4147-A177-3AD203B41FA5}">
                          <a16:colId xmlns:a16="http://schemas.microsoft.com/office/drawing/2014/main" val="522678024"/>
                        </a:ext>
                      </a:extLst>
                    </a:gridCol>
                    <a:gridCol w="1139761">
                      <a:extLst>
                        <a:ext uri="{9D8B030D-6E8A-4147-A177-3AD203B41FA5}">
                          <a16:colId xmlns:a16="http://schemas.microsoft.com/office/drawing/2014/main" val="4053746044"/>
                        </a:ext>
                      </a:extLst>
                    </a:gridCol>
                    <a:gridCol w="355663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2400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𝑆𝑖𝑐𝑘</m:t>
                                </m:r>
                                <m:r>
                                  <a:rPr lang="de-DE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de-DE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𝑎𝑙𝑖𝑐𝑒</m:t>
                                </m:r>
                                <m:r>
                                  <a:rPr lang="de-DE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de-DE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𝑆𝑖𝑐𝑘</m:t>
                                </m:r>
                                <m:r>
                                  <a:rPr lang="de-DE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de-DE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𝑒𝑣𝑒</m:t>
                                </m:r>
                                <m:r>
                                  <a:rPr lang="de-DE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de-DE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𝑆𝑖𝑐𝑘</m:t>
                                </m:r>
                                <m:r>
                                  <a:rPr lang="de-DE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de-DE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𝑏𝑜𝑏</m:t>
                                </m:r>
                                <m:r>
                                  <a:rPr lang="de-DE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de-DE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de-DE" sz="1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de-DE" sz="1800" b="0" i="1" smtClean="0">
                                        <a:latin typeface="Cambria Math" panose="02040503050406030204" pitchFamily="18" charset="0"/>
                                      </a:rPr>
                                      <m:t>𝑔</m:t>
                                    </m:r>
                                  </m:e>
                                  <m:sup>
                                    <m:r>
                                      <a:rPr lang="de-DE" sz="1800" b="0" i="1" smtClean="0">
                                        <a:latin typeface="Cambria Math" panose="02040503050406030204" pitchFamily="18" charset="0"/>
                                      </a:rPr>
                                      <m:t>′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US" sz="18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oMath>
                            </m:oMathPara>
                          </a14:m>
                          <a:endParaRPr lang="en-US" sz="1800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oMath>
                            </m:oMathPara>
                          </a14:m>
                          <a:endParaRPr lang="en-US" sz="1800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3713220781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3</m:t>
                                </m:r>
                              </m:oMath>
                            </m:oMathPara>
                          </a14:m>
                          <a:endParaRPr lang="en-US" sz="1800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4062228357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oMath>
                            </m:oMathPara>
                          </a14:m>
                          <a:endParaRPr lang="en-US" sz="1800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724738102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3</m:t>
                                </m:r>
                              </m:oMath>
                            </m:oMathPara>
                          </a14:m>
                          <a:endParaRPr lang="en-US" sz="1800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3678766813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3</m:t>
                                </m:r>
                              </m:oMath>
                            </m:oMathPara>
                          </a14:m>
                          <a:endParaRPr lang="en-US" sz="1800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4178717842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4</m:t>
                                </m:r>
                              </m:oMath>
                            </m:oMathPara>
                          </a14:m>
                          <a:endParaRPr lang="en-US" sz="18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28341439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5" name="Table 24">
                <a:extLst>
                  <a:ext uri="{FF2B5EF4-FFF2-40B4-BE49-F238E27FC236}">
                    <a16:creationId xmlns:a16="http://schemas.microsoft.com/office/drawing/2014/main" id="{516DB296-D21B-CC4B-A56F-4DAFD9786261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285566733"/>
                  </p:ext>
                </p:extLst>
              </p:nvPr>
            </p:nvGraphicFramePr>
            <p:xfrm>
              <a:off x="4791014" y="2867293"/>
              <a:ext cx="3873372" cy="329184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1258824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1119124">
                      <a:extLst>
                        <a:ext uri="{9D8B030D-6E8A-4147-A177-3AD203B41FA5}">
                          <a16:colId xmlns:a16="http://schemas.microsoft.com/office/drawing/2014/main" val="522678024"/>
                        </a:ext>
                      </a:extLst>
                    </a:gridCol>
                    <a:gridCol w="1139761">
                      <a:extLst>
                        <a:ext uri="{9D8B030D-6E8A-4147-A177-3AD203B41FA5}">
                          <a16:colId xmlns:a16="http://schemas.microsoft.com/office/drawing/2014/main" val="4053746044"/>
                        </a:ext>
                      </a:extLst>
                    </a:gridCol>
                    <a:gridCol w="355663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1010" r="-209091" b="-8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112360" r="-132584" b="-8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210000" r="-31111" b="-8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996429" b="-8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1010" t="-100000" r="-209091" b="-7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112360" t="-100000" r="-132584" b="-7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210000" t="-100000" r="-31111" b="-7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996429" t="-100000" b="-7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1010" t="-200000" r="-209091" b="-6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112360" t="-200000" r="-132584" b="-6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210000" t="-200000" r="-31111" b="-6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996429" t="-200000" b="-6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1010" t="-300000" r="-209091" b="-5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112360" t="-300000" r="-132584" b="-5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210000" t="-300000" r="-31111" b="-5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996429" t="-300000" b="-5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713220781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1010" t="-414286" r="-209091" b="-41785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112360" t="-414286" r="-132584" b="-41785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210000" t="-414286" r="-31111" b="-41785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996429" t="-414286" b="-41785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062228357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1010" t="-496552" r="-209091" b="-30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112360" t="-496552" r="-132584" b="-30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210000" t="-496552" r="-31111" b="-30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996429" t="-496552" b="-30344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724738102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1010" t="-596552" r="-209091" b="-20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112360" t="-596552" r="-132584" b="-20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210000" t="-596552" r="-31111" b="-20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996429" t="-596552" b="-20344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678766813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1010" t="-696552" r="-209091" b="-10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112360" t="-696552" r="-132584" b="-10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210000" t="-696552" r="-31111" b="-10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996429" t="-696552" b="-10344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178717842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1010" t="-796552" r="-209091" b="-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112360" t="-796552" r="-132584" b="-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210000" t="-796552" r="-31111" b="-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996429" t="-796552" b="-344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83414393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6" name="Table 25">
                <a:extLst>
                  <a:ext uri="{FF2B5EF4-FFF2-40B4-BE49-F238E27FC236}">
                    <a16:creationId xmlns:a16="http://schemas.microsoft.com/office/drawing/2014/main" id="{315E0D40-CA9E-B648-9041-C68D51AE949E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244429634"/>
                  </p:ext>
                </p:extLst>
              </p:nvPr>
            </p:nvGraphicFramePr>
            <p:xfrm>
              <a:off x="1586137" y="4561397"/>
              <a:ext cx="1622235" cy="182880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1334770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287465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2400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b="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b="0" i="0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#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de-DE" b="0" i="0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X</m:t>
                                    </m:r>
                                  </m:sub>
                                </m:sSub>
                                <m:r>
                                  <a:rPr lang="de-DE" b="0" i="0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[</m:t>
                                </m:r>
                                <m:r>
                                  <a:rPr lang="de-DE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𝑆𝑖𝑐𝑘</m:t>
                                </m:r>
                                <m:d>
                                  <m:dPr>
                                    <m:ctrlPr>
                                      <a:rPr lang="de-DE" i="1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i="1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</m:d>
                                <m:r>
                                  <a:rPr lang="de-DE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]</m:t>
                                </m:r>
                              </m:oMath>
                            </m:oMathPara>
                          </a14:m>
                          <a:endParaRPr lang="de-DE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</a:rPr>
                                  <m:t>𝑔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[0,3]</m:t>
                                </m:r>
                              </m:oMath>
                            </m:oMathPara>
                          </a14:m>
                          <a:endParaRPr lang="en-US" sz="1800" i="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US" sz="18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[1,2]</m:t>
                                </m:r>
                              </m:oMath>
                            </m:oMathPara>
                          </a14:m>
                          <a:endParaRPr lang="en-US" sz="1800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oMath>
                            </m:oMathPara>
                          </a14:m>
                          <a:endParaRPr lang="en-US" sz="1800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[2,1]</m:t>
                                </m:r>
                              </m:oMath>
                            </m:oMathPara>
                          </a14:m>
                          <a:endParaRPr lang="en-US" sz="1800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3</m:t>
                                </m:r>
                              </m:oMath>
                            </m:oMathPara>
                          </a14:m>
                          <a:endParaRPr lang="en-US" sz="1800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3713220781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[3,0]</m:t>
                                </m:r>
                              </m:oMath>
                            </m:oMathPara>
                          </a14:m>
                          <a:endParaRPr lang="en-US" sz="1800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4</m:t>
                                </m:r>
                              </m:oMath>
                            </m:oMathPara>
                          </a14:m>
                          <a:endParaRPr lang="en-US" sz="18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406222835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6" name="Table 25">
                <a:extLst>
                  <a:ext uri="{FF2B5EF4-FFF2-40B4-BE49-F238E27FC236}">
                    <a16:creationId xmlns:a16="http://schemas.microsoft.com/office/drawing/2014/main" id="{315E0D40-CA9E-B648-9041-C68D51AE949E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244429634"/>
                  </p:ext>
                </p:extLst>
              </p:nvPr>
            </p:nvGraphicFramePr>
            <p:xfrm>
              <a:off x="1586137" y="4561397"/>
              <a:ext cx="1622235" cy="182880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1334770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287465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5"/>
                          <a:stretch>
                            <a:fillRect t="-3448" r="-21698" b="-4103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5"/>
                          <a:stretch>
                            <a:fillRect l="-460870" t="-3448" b="-41034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5"/>
                          <a:stretch>
                            <a:fillRect t="-103448" r="-21698" b="-3103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5"/>
                          <a:stretch>
                            <a:fillRect l="-460870" t="-103448" b="-31034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5"/>
                          <a:stretch>
                            <a:fillRect t="-203448" r="-21698" b="-2103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5"/>
                          <a:stretch>
                            <a:fillRect l="-460870" t="-203448" b="-21034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5"/>
                          <a:stretch>
                            <a:fillRect t="-303448" r="-21698" b="-1103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5"/>
                          <a:stretch>
                            <a:fillRect l="-460870" t="-303448" b="-11034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713220781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5"/>
                          <a:stretch>
                            <a:fillRect t="-403448" r="-21698" b="-103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5"/>
                          <a:stretch>
                            <a:fillRect l="-460870" t="-403448" b="-1034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062228357"/>
                      </a:ext>
                    </a:extLst>
                  </a:tr>
                </a:tbl>
              </a:graphicData>
            </a:graphic>
          </p:graphicFrame>
        </mc:Fallback>
      </mc:AlternateContent>
      <p:grpSp>
        <p:nvGrpSpPr>
          <p:cNvPr id="24" name="Group 23">
            <a:extLst>
              <a:ext uri="{FF2B5EF4-FFF2-40B4-BE49-F238E27FC236}">
                <a16:creationId xmlns:a16="http://schemas.microsoft.com/office/drawing/2014/main" id="{486009EA-4B69-AF45-8FCA-091169C3EB88}"/>
              </a:ext>
            </a:extLst>
          </p:cNvPr>
          <p:cNvGrpSpPr/>
          <p:nvPr/>
        </p:nvGrpSpPr>
        <p:grpSpPr>
          <a:xfrm>
            <a:off x="332582" y="3152856"/>
            <a:ext cx="4333370" cy="1304285"/>
            <a:chOff x="2448494" y="4414883"/>
            <a:chExt cx="4333370" cy="1304285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4E372DE9-17FD-5F46-A4B2-B6B76D22CA11}"/>
                </a:ext>
              </a:extLst>
            </p:cNvPr>
            <p:cNvGrpSpPr/>
            <p:nvPr/>
          </p:nvGrpSpPr>
          <p:grpSpPr>
            <a:xfrm>
              <a:off x="4365387" y="4414883"/>
              <a:ext cx="305938" cy="417289"/>
              <a:chOff x="6692371" y="4414883"/>
              <a:chExt cx="305938" cy="417289"/>
            </a:xfrm>
          </p:grpSpPr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EA62D00B-9C66-FA44-BC51-985C0009B3FA}"/>
                  </a:ext>
                </a:extLst>
              </p:cNvPr>
              <p:cNvSpPr/>
              <p:nvPr/>
            </p:nvSpPr>
            <p:spPr>
              <a:xfrm>
                <a:off x="6854309" y="4688172"/>
                <a:ext cx="144000" cy="144000"/>
              </a:xfrm>
              <a:prstGeom prst="rect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9" name="TextBox 38">
                    <a:extLst>
                      <a:ext uri="{FF2B5EF4-FFF2-40B4-BE49-F238E27FC236}">
                        <a16:creationId xmlns:a16="http://schemas.microsoft.com/office/drawing/2014/main" id="{67634EDC-8005-F643-8F3F-7C5E3B2310C8}"/>
                      </a:ext>
                    </a:extLst>
                  </p:cNvPr>
                  <p:cNvSpPr txBox="1"/>
                  <p:nvPr/>
                </p:nvSpPr>
                <p:spPr>
                  <a:xfrm>
                    <a:off x="6692371" y="4414883"/>
                    <a:ext cx="266803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e>
                            <m:sup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39" name="TextBox 38">
                    <a:extLst>
                      <a:ext uri="{FF2B5EF4-FFF2-40B4-BE49-F238E27FC236}">
                        <a16:creationId xmlns:a16="http://schemas.microsoft.com/office/drawing/2014/main" id="{67634EDC-8005-F643-8F3F-7C5E3B2310C8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692371" y="4414883"/>
                    <a:ext cx="266803" cy="276999"/>
                  </a:xfrm>
                  <a:prstGeom prst="rect">
                    <a:avLst/>
                  </a:prstGeom>
                  <a:blipFill>
                    <a:blip r:embed="rId6"/>
                    <a:stretch>
                      <a:fillRect l="-18182" b="-26087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64B39183-C615-0544-8B80-3E2472F04C68}"/>
                    </a:ext>
                  </a:extLst>
                </p:cNvPr>
                <p:cNvSpPr txBox="1"/>
                <p:nvPr/>
              </p:nvSpPr>
              <p:spPr>
                <a:xfrm>
                  <a:off x="3930610" y="5329655"/>
                  <a:ext cx="1337430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 smtClean="0">
                            <a:latin typeface="Cambria Math" charset="0"/>
                          </a:rPr>
                          <m:t>𝑆𝑖𝑐𝑘</m:t>
                        </m:r>
                        <m:r>
                          <m:rPr>
                            <m:nor/>
                          </m:rPr>
                          <a:rPr lang="de-DE">
                            <a:latin typeface="Cambria Math" charset="0"/>
                          </a:rPr>
                          <m:t>(</m:t>
                        </m:r>
                        <m:r>
                          <a:rPr lang="de-DE" i="1">
                            <a:latin typeface="Cambria Math" charset="0"/>
                          </a:rPr>
                          <m:t>𝑒𝑣𝑒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64B39183-C615-0544-8B80-3E2472F04C6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30610" y="5329655"/>
                  <a:ext cx="1337430" cy="389513"/>
                </a:xfrm>
                <a:prstGeom prst="ellipse">
                  <a:avLst/>
                </a:prstGeom>
                <a:blipFill>
                  <a:blip r:embed="rId7"/>
                  <a:stretch>
                    <a:fillRect b="-6061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D001B299-4AAC-034B-A130-3E33D0A74FCE}"/>
                </a:ext>
              </a:extLst>
            </p:cNvPr>
            <p:cNvCxnSpPr>
              <a:cxnSpLocks/>
              <a:stCxn id="38" idx="2"/>
              <a:endCxn id="30" idx="0"/>
            </p:cNvCxnSpPr>
            <p:nvPr/>
          </p:nvCxnSpPr>
          <p:spPr>
            <a:xfrm>
              <a:off x="4599325" y="4832172"/>
              <a:ext cx="0" cy="49748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0850AB88-29A1-B54D-8725-C4300FEBADF7}"/>
                </a:ext>
              </a:extLst>
            </p:cNvPr>
            <p:cNvCxnSpPr>
              <a:cxnSpLocks/>
              <a:stCxn id="33" idx="6"/>
              <a:endCxn id="38" idx="1"/>
            </p:cNvCxnSpPr>
            <p:nvPr/>
          </p:nvCxnSpPr>
          <p:spPr>
            <a:xfrm>
              <a:off x="3890837" y="4760172"/>
              <a:ext cx="636488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0A1E64F0-6FBF-D542-885E-D18C0B11B12E}"/>
                    </a:ext>
                  </a:extLst>
                </p:cNvPr>
                <p:cNvSpPr txBox="1"/>
                <p:nvPr/>
              </p:nvSpPr>
              <p:spPr>
                <a:xfrm>
                  <a:off x="2448494" y="4565415"/>
                  <a:ext cx="1442343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>
                            <a:latin typeface="Cambria Math" charset="0"/>
                          </a:rPr>
                          <m:t>𝑆𝑖𝑐𝑘</m:t>
                        </m:r>
                        <m:r>
                          <m:rPr>
                            <m:nor/>
                          </m:rPr>
                          <a:rPr lang="de-DE">
                            <a:latin typeface="Cambria Math" charset="0"/>
                          </a:rPr>
                          <m:t>(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𝑎𝑙𝑖𝑐𝑒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0A1E64F0-6FBF-D542-885E-D18C0B11B12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48494" y="4565415"/>
                  <a:ext cx="1442343" cy="389513"/>
                </a:xfrm>
                <a:prstGeom prst="ellipse">
                  <a:avLst/>
                </a:prstGeom>
                <a:blipFill>
                  <a:blip r:embed="rId8"/>
                  <a:stretch>
                    <a:fillRect b="-6061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861A1B5D-62C7-EF49-9429-723E71ECD07B}"/>
                </a:ext>
              </a:extLst>
            </p:cNvPr>
            <p:cNvCxnSpPr>
              <a:cxnSpLocks/>
              <a:stCxn id="35" idx="2"/>
              <a:endCxn id="38" idx="3"/>
            </p:cNvCxnSpPr>
            <p:nvPr/>
          </p:nvCxnSpPr>
          <p:spPr>
            <a:xfrm flipH="1" flipV="1">
              <a:off x="4671325" y="4760172"/>
              <a:ext cx="756952" cy="418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8F0701BA-80AF-844C-8E4C-76E2CEB53D4B}"/>
                    </a:ext>
                  </a:extLst>
                </p:cNvPr>
                <p:cNvSpPr txBox="1"/>
                <p:nvPr/>
              </p:nvSpPr>
              <p:spPr>
                <a:xfrm>
                  <a:off x="5428277" y="4569597"/>
                  <a:ext cx="1353587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>
                            <a:latin typeface="Cambria Math" charset="0"/>
                          </a:rPr>
                          <m:t>𝑆𝑖𝑐𝑘</m:t>
                        </m:r>
                        <m:r>
                          <m:rPr>
                            <m:nor/>
                          </m:rPr>
                          <a:rPr lang="de-DE">
                            <a:latin typeface="Cambria Math" charset="0"/>
                          </a:rPr>
                          <m:t>(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𝑏𝑜𝑏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8F0701BA-80AF-844C-8E4C-76E2CEB53D4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28277" y="4569597"/>
                  <a:ext cx="1353587" cy="389513"/>
                </a:xfrm>
                <a:prstGeom prst="ellipse">
                  <a:avLst/>
                </a:prstGeom>
                <a:blipFill>
                  <a:blip r:embed="rId9"/>
                  <a:stretch>
                    <a:fillRect b="-6061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1520959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CA6C3C-24AD-DC42-9D9E-6451895283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Parameterised Queries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0A4EC88-A97E-C84D-822D-11FB406AE38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28649" y="1158240"/>
                <a:ext cx="7979019" cy="5147738"/>
              </a:xfrm>
            </p:spPr>
            <p:txBody>
              <a:bodyPr>
                <a:normAutofit lnSpcReduction="10000"/>
              </a:bodyPr>
              <a:lstStyle/>
              <a:p>
                <a:r>
                  <a:rPr lang="en-GB" dirty="0"/>
                  <a:t>Allow logvars in query</a:t>
                </a:r>
              </a:p>
              <a:p>
                <a:r>
                  <a:rPr lang="en-GB" dirty="0"/>
                  <a:t>Definition of a query: </a:t>
                </a:r>
                <a14:m>
                  <m:oMath xmlns:m="http://schemas.openxmlformats.org/officeDocument/2006/math">
                    <m:r>
                      <a:rPr lang="en-GB" i="1" dirty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GB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b="1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b="1" i="1" dirty="0">
                                <a:latin typeface="Cambria Math" panose="02040503050406030204" pitchFamily="18" charset="0"/>
                              </a:rPr>
                              <m:t>𝑺</m:t>
                            </m:r>
                          </m:e>
                          <m:sub>
                            <m:r>
                              <a:rPr lang="de-DE" b="0" i="1" dirty="0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|</m:t>
                            </m:r>
                            <m:r>
                              <a:rPr lang="de-DE" b="0" i="1" dirty="0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𝐶</m:t>
                            </m:r>
                          </m:sub>
                        </m:sSub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de-DE" b="1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𝑻</m:t>
                        </m:r>
                      </m:e>
                    </m:d>
                  </m:oMath>
                </a14:m>
                <a:endParaRPr lang="en-GB" dirty="0"/>
              </a:p>
              <a:p>
                <a:pPr lvl="1"/>
                <a14:m>
                  <m:oMath xmlns:m="http://schemas.openxmlformats.org/officeDocument/2006/math">
                    <m:r>
                      <a:rPr lang="de-DE" i="1" dirty="0">
                        <a:latin typeface="Cambria Math" panose="02040503050406030204" pitchFamily="18" charset="0"/>
                      </a:rPr>
                      <m:t>𝐶</m:t>
                    </m:r>
                  </m:oMath>
                </a14:m>
                <a:r>
                  <a:rPr lang="en-GB" dirty="0"/>
                  <a:t> a constraint on the logvars of </a:t>
                </a:r>
                <a14:m>
                  <m:oMath xmlns:m="http://schemas.openxmlformats.org/officeDocument/2006/math">
                    <m:r>
                      <a:rPr lang="en-GB" b="1" i="1" dirty="0">
                        <a:latin typeface="Cambria Math" panose="02040503050406030204" pitchFamily="18" charset="0"/>
                      </a:rPr>
                      <m:t>𝑺</m:t>
                    </m:r>
                  </m:oMath>
                </a14:m>
                <a:endParaRPr lang="en-GB" dirty="0"/>
              </a:p>
              <a:p>
                <a:pPr lvl="2"/>
                <a14:m>
                  <m:oMath xmlns:m="http://schemas.openxmlformats.org/officeDocument/2006/math">
                    <m:r>
                      <a:rPr lang="de-DE" b="0" i="1" dirty="0" smtClean="0">
                        <a:latin typeface="Cambria Math" panose="02040503050406030204" pitchFamily="18" charset="0"/>
                      </a:rPr>
                      <m:t>𝐶</m:t>
                    </m:r>
                    <m:r>
                      <a:rPr lang="de-DE" b="0" i="1" dirty="0" smtClean="0">
                        <a:latin typeface="Cambria Math" panose="02040503050406030204" pitchFamily="18" charset="0"/>
                      </a:rPr>
                      <m:t>=⊤</m:t>
                    </m:r>
                  </m:oMath>
                </a14:m>
                <a:r>
                  <a:rPr lang="en-GB" dirty="0"/>
                  <a:t> </a:t>
                </a:r>
              </a:p>
              <a:p>
                <a:pPr lvl="3"/>
                <a:r>
                  <a:rPr lang="en-GB" dirty="0"/>
                  <a:t>If no restriction on domain constants apply</a:t>
                </a:r>
              </a:p>
              <a:p>
                <a:pPr lvl="3"/>
                <a:r>
                  <a:rPr lang="en-GB" dirty="0"/>
                  <a:t>Can be omitted</a:t>
                </a:r>
              </a:p>
              <a:p>
                <a:pPr lvl="1"/>
                <a:r>
                  <a:rPr lang="en-GB" dirty="0"/>
                  <a:t>Represents a conjunctive query </a:t>
                </a:r>
                <a14:m>
                  <m:oMath xmlns:m="http://schemas.openxmlformats.org/officeDocument/2006/math">
                    <m:r>
                      <a:rPr lang="en-GB" i="1" dirty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GB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𝑔𝑟</m:t>
                        </m:r>
                        <m:d>
                          <m:dPr>
                            <m:ctrlPr>
                              <a:rPr lang="de-DE" i="1" dirty="0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de-DE" b="0" i="1" dirty="0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b="1" i="1" dirty="0" smtClean="0">
                                    <a:latin typeface="Cambria Math" panose="02040503050406030204" pitchFamily="18" charset="0"/>
                                  </a:rPr>
                                  <m:t>𝑺</m:t>
                                </m:r>
                              </m:e>
                              <m:sub>
                                <m:r>
                                  <a:rPr lang="de-DE" b="0" i="1" dirty="0" smtClean="0">
                                    <a:latin typeface="Cambria Math" panose="02040503050406030204" pitchFamily="18" charset="0"/>
                                  </a:rPr>
                                  <m:t>|</m:t>
                                </m:r>
                                <m:r>
                                  <a:rPr lang="de-DE" b="0" i="1" dirty="0" smtClean="0">
                                    <a:latin typeface="Cambria Math" panose="02040503050406030204" pitchFamily="18" charset="0"/>
                                  </a:rPr>
                                  <m:t>𝐶</m:t>
                                </m:r>
                              </m:sub>
                            </m:sSub>
                          </m:e>
                        </m:d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de-DE" b="1" i="1" dirty="0">
                            <a:latin typeface="Cambria Math" panose="02040503050406030204" pitchFamily="18" charset="0"/>
                          </a:rPr>
                          <m:t>𝑻</m:t>
                        </m:r>
                      </m:e>
                    </m:d>
                  </m:oMath>
                </a14:m>
                <a:endParaRPr lang="en-GB" dirty="0"/>
              </a:p>
              <a:p>
                <a:pPr lvl="1"/>
                <a:r>
                  <a:rPr lang="en-GB" dirty="0"/>
                  <a:t>Still allows for queries as seen so far</a:t>
                </a:r>
              </a:p>
              <a:p>
                <a:r>
                  <a:rPr lang="en-GB" dirty="0"/>
                  <a:t>E.g., </a:t>
                </a:r>
                <a14:m>
                  <m:oMath xmlns:m="http://schemas.openxmlformats.org/officeDocument/2006/math">
                    <m:r>
                      <a:rPr lang="en-GB" i="1" dirty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GB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𝑆𝑖𝑐𝑘</m:t>
                        </m:r>
                        <m:sSub>
                          <m:sSubPr>
                            <m:ctrlP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d>
                              <m:dPr>
                                <m:ctrlPr>
                                  <a:rPr lang="de-DE" i="1" dirty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i="1" dirty="0"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</m:e>
                            </m:d>
                          </m:e>
                          <m:sub>
                            <m: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  <m:t>|⊤</m:t>
                            </m:r>
                          </m:sub>
                        </m:sSub>
                      </m:e>
                    </m:d>
                  </m:oMath>
                </a14:m>
                <a:r>
                  <a:rPr lang="en-GB" dirty="0"/>
                  <a:t> </a:t>
                </a:r>
              </a:p>
              <a:p>
                <a:pPr lvl="1"/>
                <a:r>
                  <a:rPr lang="en-GB" dirty="0"/>
                  <a:t>represents </a:t>
                </a:r>
                <a14:m>
                  <m:oMath xmlns:m="http://schemas.openxmlformats.org/officeDocument/2006/math">
                    <m:r>
                      <a:rPr lang="en-GB" i="1" dirty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GB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𝑆𝑖𝑐𝑘</m:t>
                        </m:r>
                        <m:d>
                          <m:dPr>
                            <m:ctrlPr>
                              <a:rPr lang="de-DE" i="1" dirty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 dirty="0">
                                <a:latin typeface="Cambria Math" panose="02040503050406030204" pitchFamily="18" charset="0"/>
                              </a:rPr>
                              <m:t>𝑎𝑙𝑖𝑐𝑒</m:t>
                            </m:r>
                          </m:e>
                        </m:d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𝑆𝑖𝑐𝑘</m:t>
                        </m:r>
                        <m:d>
                          <m:dPr>
                            <m:ctrlPr>
                              <a:rPr lang="de-DE" i="1" dirty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 dirty="0">
                                <a:latin typeface="Cambria Math" panose="02040503050406030204" pitchFamily="18" charset="0"/>
                              </a:rPr>
                              <m:t>𝑒𝑣𝑒</m:t>
                            </m:r>
                          </m:e>
                        </m:d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𝑆𝑖𝑐𝑘</m:t>
                        </m:r>
                        <m:d>
                          <m:dPr>
                            <m:ctrlPr>
                              <a:rPr lang="de-DE" i="1" dirty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 dirty="0">
                                <a:latin typeface="Cambria Math" panose="02040503050406030204" pitchFamily="18" charset="0"/>
                              </a:rPr>
                              <m:t>𝑏𝑜𝑏</m:t>
                            </m:r>
                          </m:e>
                        </m:d>
                      </m:e>
                    </m:d>
                  </m:oMath>
                </a14:m>
                <a:endParaRPr lang="en-GB" dirty="0"/>
              </a:p>
              <a:p>
                <a:r>
                  <a:rPr lang="en-GB" dirty="0"/>
                  <a:t>At the end, the result contains the logvars counted</a:t>
                </a:r>
              </a:p>
              <a:p>
                <a:pPr lvl="1"/>
                <a:r>
                  <a:rPr lang="en-GB" dirty="0"/>
                  <a:t>If counting the logvars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1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1" i="1" dirty="0">
                            <a:latin typeface="Cambria Math" panose="02040503050406030204" pitchFamily="18" charset="0"/>
                          </a:rPr>
                          <m:t>𝑺</m:t>
                        </m:r>
                      </m:e>
                      <m:sub>
                        <m:r>
                          <a:rPr lang="de-DE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de-DE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</m:sub>
                    </m:sSub>
                  </m:oMath>
                </a14:m>
                <a:r>
                  <a:rPr lang="en-GB" dirty="0"/>
                  <a:t> is not possible, then LVE needs to ground them to ensure a distribution over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1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1" i="1" dirty="0">
                            <a:latin typeface="Cambria Math" panose="02040503050406030204" pitchFamily="18" charset="0"/>
                          </a:rPr>
                          <m:t>𝑺</m:t>
                        </m:r>
                      </m:e>
                      <m:sub>
                        <m:r>
                          <a:rPr lang="de-DE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de-DE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</m:sub>
                    </m:sSub>
                  </m:oMath>
                </a14:m>
                <a:endParaRPr lang="en-GB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0A4EC88-A97E-C84D-822D-11FB406AE38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8649" y="1158240"/>
                <a:ext cx="7979019" cy="5147738"/>
              </a:xfrm>
              <a:blipFill>
                <a:blip r:embed="rId2"/>
                <a:stretch>
                  <a:fillRect l="-1270" t="-245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7DFB69-DA98-944D-8A13-71CF618FF9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7C4649-800D-CB47-881A-AA04BFFFB18C}" type="slidenum">
              <a:rPr lang="en-US" smtClean="0"/>
              <a:t>151</a:t>
            </a:fld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1597709C-097A-754B-BAB0-F303CBFF366A}"/>
              </a:ext>
            </a:extLst>
          </p:cNvPr>
          <p:cNvSpPr/>
          <p:nvPr/>
        </p:nvSpPr>
        <p:spPr>
          <a:xfrm>
            <a:off x="2031023" y="6306451"/>
            <a:ext cx="6119446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050" dirty="0">
                <a:solidFill>
                  <a:schemeClr val="accent3"/>
                </a:solidFill>
              </a:rPr>
              <a:t>Tanya Braun and Ralf </a:t>
            </a:r>
            <a:r>
              <a:rPr lang="en-GB" sz="1050" dirty="0" err="1">
                <a:solidFill>
                  <a:schemeClr val="accent3"/>
                </a:solidFill>
              </a:rPr>
              <a:t>Möller</a:t>
            </a:r>
            <a:r>
              <a:rPr lang="en-GB" sz="1050" dirty="0">
                <a:solidFill>
                  <a:schemeClr val="accent3"/>
                </a:solidFill>
              </a:rPr>
              <a:t>: Parameterised Queries and Lifted Query Answering. In: </a:t>
            </a:r>
            <a:r>
              <a:rPr lang="en-GB" sz="1050" i="1" dirty="0">
                <a:solidFill>
                  <a:schemeClr val="accent3"/>
                </a:solidFill>
              </a:rPr>
              <a:t>IJCAI-18 Proceedings of the 27th International Joint Conference on Artificial Intelligence</a:t>
            </a:r>
            <a:r>
              <a:rPr lang="en-GB" sz="1050" dirty="0">
                <a:solidFill>
                  <a:schemeClr val="accent3"/>
                </a:solidFill>
              </a:rPr>
              <a:t>, 2018.</a:t>
            </a:r>
          </a:p>
        </p:txBody>
      </p:sp>
    </p:spTree>
    <p:extLst>
      <p:ext uri="{BB962C8B-B14F-4D97-AF65-F5344CB8AC3E}">
        <p14:creationId xmlns:p14="http://schemas.microsoft.com/office/powerpoint/2010/main" val="3916819584"/>
      </p:ext>
    </p:extLst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454F80-4105-5A47-8A1C-8906BF68C2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LVE for Parameterised Queries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06E3AB8-4B18-AC45-82C6-E875D5A7622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776046" y="1158240"/>
                <a:ext cx="6976068" cy="5018723"/>
              </a:xfrm>
            </p:spPr>
            <p:txBody>
              <a:bodyPr>
                <a:normAutofit fontScale="62500" lnSpcReduction="20000"/>
              </a:bodyPr>
              <a:lstStyle/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m:rPr>
                        <m:nor/>
                      </m:rPr>
                      <a:rPr lang="de-DE" b="1" i="0" dirty="0" smtClean="0">
                        <a:latin typeface="Cambria Math" panose="02040503050406030204" pitchFamily="18" charset="0"/>
                      </a:rPr>
                      <m:t>LVE</m:t>
                    </m:r>
                    <m:d>
                      <m:dPr>
                        <m:ctrlPr>
                          <a:rPr lang="de-DE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 dirty="0" smtClean="0">
                            <a:latin typeface="Cambria Math" panose="02040503050406030204" pitchFamily="18" charset="0"/>
                          </a:rPr>
                          <m:t>𝐺</m:t>
                        </m:r>
                        <m:r>
                          <a:rPr lang="de-DE" i="1" dirty="0" smtClean="0">
                            <a:latin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de-DE" b="1" i="1" dirty="0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1" i="1" dirty="0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𝑸</m:t>
                            </m:r>
                          </m:e>
                          <m:sub>
                            <m:r>
                              <a:rPr lang="de-DE" b="0" i="1" dirty="0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|</m:t>
                            </m:r>
                            <m:r>
                              <a:rPr lang="de-DE" b="0" i="1" dirty="0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𝐶</m:t>
                            </m:r>
                          </m:sub>
                        </m:sSub>
                        <m:r>
                          <a:rPr lang="de-DE" b="0" i="0" dirty="0" smtClean="0">
                            <a:latin typeface="Cambria Math" panose="02040503050406030204" pitchFamily="18" charset="0"/>
                          </a:rPr>
                          <m:t>,</m:t>
                        </m:r>
                        <m:sSubSup>
                          <m:sSubSupPr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d>
                              <m:dPr>
                                <m:begChr m:val="{"/>
                                <m:endChr m:val="}"/>
                                <m:ctrlPr>
                                  <a:rPr lang="en-GB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GB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i="1">
                                        <a:latin typeface="Cambria Math" panose="02040503050406030204" pitchFamily="18" charset="0"/>
                                      </a:rPr>
                                      <m:t>𝑔</m:t>
                                    </m:r>
                                  </m:e>
                                  <m:sub>
                                    <m:r>
                                      <a:rPr lang="de-DE" i="1">
                                        <a:latin typeface="Cambria Math" panose="02040503050406030204" pitchFamily="18" charset="0"/>
                                      </a:rPr>
                                      <m:t>𝑒</m:t>
                                    </m:r>
                                  </m:sub>
                                </m:sSub>
                              </m:e>
                            </m:d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𝑒</m:t>
                            </m:r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=1</m:t>
                            </m:r>
                          </m:sub>
                          <m:sup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𝑚</m:t>
                            </m:r>
                          </m:sup>
                        </m:sSubSup>
                      </m:e>
                    </m:d>
                  </m:oMath>
                </a14:m>
                <a:r>
                  <a:rPr lang="de-DE" dirty="0"/>
                  <a:t> </a:t>
                </a:r>
              </a:p>
              <a:p>
                <a:pPr marL="457200" lvl="1" indent="0">
                  <a:buNone/>
                </a:pPr>
                <a14:m>
                  <m:oMath xmlns:m="http://schemas.openxmlformats.org/officeDocument/2006/math">
                    <m:r>
                      <a:rPr lang="en-GB" sz="2800" i="1" dirty="0" smtClean="0">
                        <a:latin typeface="Cambria Math" panose="02040503050406030204" pitchFamily="18" charset="0"/>
                      </a:rPr>
                      <m:t>𝐺</m:t>
                    </m:r>
                    <m:r>
                      <a:rPr lang="en-GB" sz="28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←</m:t>
                    </m:r>
                  </m:oMath>
                </a14:m>
                <a:r>
                  <a:rPr lang="en-GB" sz="2800" dirty="0"/>
                  <a:t> Shatter </a:t>
                </a:r>
                <a14:m>
                  <m:oMath xmlns:m="http://schemas.openxmlformats.org/officeDocument/2006/math">
                    <m:r>
                      <a:rPr lang="en-GB" sz="2800" i="1" dirty="0" smtClean="0">
                        <a:latin typeface="Cambria Math" panose="02040503050406030204" pitchFamily="18" charset="0"/>
                      </a:rPr>
                      <m:t>𝐺</m:t>
                    </m:r>
                  </m:oMath>
                </a14:m>
                <a:r>
                  <a:rPr lang="en-GB" sz="2800" dirty="0"/>
                  <a:t> 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sz="2800" b="1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2800" b="1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𝑸</m:t>
                        </m:r>
                      </m:e>
                      <m:sub>
                        <m:r>
                          <a:rPr lang="de-DE" sz="2800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de-DE" sz="2800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</m:sub>
                    </m:sSub>
                  </m:oMath>
                </a14:m>
                <a:r>
                  <a:rPr lang="en-GB" sz="2800" dirty="0"/>
                  <a:t>,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GB" sz="28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GB" sz="28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GB" sz="28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sz="2800" i="1">
                                    <a:latin typeface="Cambria Math" panose="02040503050406030204" pitchFamily="18" charset="0"/>
                                  </a:rPr>
                                  <m:t>𝑔</m:t>
                                </m:r>
                              </m:e>
                              <m:sub>
                                <m:r>
                                  <a:rPr lang="de-DE" sz="2800" i="1"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</m:sub>
                            </m:sSub>
                          </m:e>
                        </m:d>
                      </m:e>
                      <m:sub>
                        <m:r>
                          <a:rPr lang="de-DE" sz="2800" i="1">
                            <a:latin typeface="Cambria Math" panose="02040503050406030204" pitchFamily="18" charset="0"/>
                          </a:rPr>
                          <m:t>𝑒</m:t>
                        </m:r>
                        <m:r>
                          <a:rPr lang="en-GB" sz="2800" i="1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de-DE" sz="2800" i="1">
                            <a:latin typeface="Cambria Math" panose="02040503050406030204" pitchFamily="18" charset="0"/>
                          </a:rPr>
                          <m:t>𝑚</m:t>
                        </m:r>
                      </m:sup>
                    </m:sSubSup>
                  </m:oMath>
                </a14:m>
                <a:r>
                  <a:rPr lang="en-GB" sz="2800" dirty="0"/>
                  <a:t>, and on itself</a:t>
                </a:r>
              </a:p>
              <a:p>
                <a:pPr marL="457200" lvl="1" indent="0">
                  <a:buNone/>
                </a:pPr>
                <a14:m>
                  <m:oMath xmlns:m="http://schemas.openxmlformats.org/officeDocument/2006/math">
                    <m:r>
                      <a:rPr lang="en-GB" sz="2800" i="1" dirty="0">
                        <a:latin typeface="Cambria Math" panose="02040503050406030204" pitchFamily="18" charset="0"/>
                      </a:rPr>
                      <m:t>𝐺</m:t>
                    </m:r>
                    <m:r>
                      <a:rPr lang="en-GB" sz="28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← </m:t>
                    </m:r>
                  </m:oMath>
                </a14:m>
                <a:r>
                  <a:rPr lang="en-GB" sz="2800" dirty="0"/>
                  <a:t>Absorb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GB" sz="28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GB" sz="28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GB" sz="28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sz="2800" i="1">
                                    <a:latin typeface="Cambria Math" panose="02040503050406030204" pitchFamily="18" charset="0"/>
                                  </a:rPr>
                                  <m:t>𝑔</m:t>
                                </m:r>
                              </m:e>
                              <m:sub>
                                <m:r>
                                  <a:rPr lang="de-DE" sz="2800" i="1"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</m:sub>
                            </m:sSub>
                          </m:e>
                        </m:d>
                      </m:e>
                      <m:sub>
                        <m:r>
                          <a:rPr lang="de-DE" sz="2800" i="1">
                            <a:latin typeface="Cambria Math" panose="02040503050406030204" pitchFamily="18" charset="0"/>
                          </a:rPr>
                          <m:t>𝑒</m:t>
                        </m:r>
                        <m:r>
                          <a:rPr lang="en-GB" sz="2800" i="1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de-DE" sz="2800" i="1">
                            <a:latin typeface="Cambria Math" panose="02040503050406030204" pitchFamily="18" charset="0"/>
                          </a:rPr>
                          <m:t>𝑚</m:t>
                        </m:r>
                      </m:sup>
                    </m:sSubSup>
                  </m:oMath>
                </a14:m>
                <a:r>
                  <a:rPr lang="en-GB" sz="2800" dirty="0"/>
                  <a:t> in </a:t>
                </a:r>
                <a14:m>
                  <m:oMath xmlns:m="http://schemas.openxmlformats.org/officeDocument/2006/math">
                    <m:r>
                      <a:rPr lang="en-GB" sz="2800" i="1" dirty="0">
                        <a:latin typeface="Cambria Math" panose="02040503050406030204" pitchFamily="18" charset="0"/>
                      </a:rPr>
                      <m:t>𝐺</m:t>
                    </m:r>
                  </m:oMath>
                </a14:m>
                <a:endParaRPr lang="en-GB" sz="2800" dirty="0"/>
              </a:p>
              <a:p>
                <a:pPr marL="457200" lvl="1" indent="0">
                  <a:buNone/>
                </a:pPr>
                <a:r>
                  <a:rPr lang="en-GB" sz="2800" b="1" dirty="0"/>
                  <a:t>while</a:t>
                </a:r>
                <a:r>
                  <a:rPr lang="en-GB" sz="2800" dirty="0"/>
                  <a:t> </a:t>
                </a:r>
                <a14:m>
                  <m:oMath xmlns:m="http://schemas.openxmlformats.org/officeDocument/2006/math">
                    <m:r>
                      <a:rPr lang="en-GB" sz="2800" i="1" dirty="0">
                        <a:latin typeface="Cambria Math" panose="02040503050406030204" pitchFamily="18" charset="0"/>
                      </a:rPr>
                      <m:t>𝐺</m:t>
                    </m:r>
                  </m:oMath>
                </a14:m>
                <a:r>
                  <a:rPr lang="en-GB" sz="2800" dirty="0"/>
                  <a:t> contains non-query terms </a:t>
                </a:r>
                <a:r>
                  <a:rPr lang="en-GB" sz="2800" b="1" dirty="0"/>
                  <a:t>do</a:t>
                </a:r>
              </a:p>
              <a:p>
                <a:pPr marL="914400" lvl="2" indent="0">
                  <a:buNone/>
                </a:pPr>
                <a:r>
                  <a:rPr lang="en-GB" sz="2800" b="1" dirty="0"/>
                  <a:t>if</a:t>
                </a:r>
                <a:r>
                  <a:rPr lang="en-GB" sz="2800" dirty="0"/>
                  <a:t> a PRV </a:t>
                </a:r>
                <a14:m>
                  <m:oMath xmlns:m="http://schemas.openxmlformats.org/officeDocument/2006/math">
                    <m:r>
                      <a:rPr lang="en-GB" sz="2800" i="1" dirty="0" smtClean="0"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en-GB" sz="2800" dirty="0"/>
                  <a:t> fulfils the preconditions of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de-DE" sz="2800" b="0" i="0" smtClean="0">
                        <a:latin typeface="Cambria Math" panose="02040503050406030204" pitchFamily="18" charset="0"/>
                      </a:rPr>
                      <m:t>sum</m:t>
                    </m:r>
                    <m:r>
                      <m:rPr>
                        <m:nor/>
                      </m:rPr>
                      <a:rPr lang="de-DE" sz="2800" b="0" i="0" smtClean="0">
                        <a:latin typeface="Cambria Math" panose="02040503050406030204" pitchFamily="18" charset="0"/>
                      </a:rPr>
                      <m:t>−</m:t>
                    </m:r>
                    <m:r>
                      <m:rPr>
                        <m:nor/>
                      </m:rPr>
                      <a:rPr lang="de-DE" sz="2800" b="0" i="0" smtClean="0">
                        <a:latin typeface="Cambria Math" panose="02040503050406030204" pitchFamily="18" charset="0"/>
                      </a:rPr>
                      <m:t>out</m:t>
                    </m:r>
                  </m:oMath>
                </a14:m>
                <a:r>
                  <a:rPr lang="en-GB" sz="2800" dirty="0"/>
                  <a:t> </a:t>
                </a:r>
                <a:r>
                  <a:rPr lang="en-GB" sz="2800" b="1" dirty="0"/>
                  <a:t>then</a:t>
                </a:r>
              </a:p>
              <a:p>
                <a:pPr marL="1371600" lvl="3" indent="0">
                  <a:buNone/>
                </a:pPr>
                <a14:m>
                  <m:oMath xmlns:m="http://schemas.openxmlformats.org/officeDocument/2006/math">
                    <m:r>
                      <a:rPr lang="en-GB" sz="2800" i="1" dirty="0">
                        <a:latin typeface="Cambria Math" panose="02040503050406030204" pitchFamily="18" charset="0"/>
                      </a:rPr>
                      <m:t>𝐺</m:t>
                    </m:r>
                    <m:r>
                      <a:rPr lang="en-GB" sz="28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← </m:t>
                    </m:r>
                  </m:oMath>
                </a14:m>
                <a:r>
                  <a:rPr lang="en-GB" sz="2800" dirty="0"/>
                  <a:t>Apply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de-DE" sz="2800">
                        <a:latin typeface="Cambria Math" panose="02040503050406030204" pitchFamily="18" charset="0"/>
                      </a:rPr>
                      <m:t>sum</m:t>
                    </m:r>
                    <m:r>
                      <m:rPr>
                        <m:nor/>
                      </m:rPr>
                      <a:rPr lang="de-DE" sz="2800">
                        <a:latin typeface="Cambria Math" panose="02040503050406030204" pitchFamily="18" charset="0"/>
                      </a:rPr>
                      <m:t>−</m:t>
                    </m:r>
                    <m:r>
                      <m:rPr>
                        <m:nor/>
                      </m:rPr>
                      <a:rPr lang="de-DE" sz="2800">
                        <a:latin typeface="Cambria Math" panose="02040503050406030204" pitchFamily="18" charset="0"/>
                      </a:rPr>
                      <m:t>out</m:t>
                    </m:r>
                  </m:oMath>
                </a14:m>
                <a:r>
                  <a:rPr lang="en-GB" sz="2800" dirty="0"/>
                  <a:t> to </a:t>
                </a:r>
                <a14:m>
                  <m:oMath xmlns:m="http://schemas.openxmlformats.org/officeDocument/2006/math">
                    <m:r>
                      <a:rPr lang="en-GB" sz="2800" i="1" dirty="0"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en-GB" sz="2800" dirty="0"/>
                  <a:t> in </a:t>
                </a:r>
                <a14:m>
                  <m:oMath xmlns:m="http://schemas.openxmlformats.org/officeDocument/2006/math">
                    <m:r>
                      <a:rPr lang="de-DE" sz="2800" b="0" i="1" smtClean="0">
                        <a:latin typeface="Cambria Math" panose="02040503050406030204" pitchFamily="18" charset="0"/>
                      </a:rPr>
                      <m:t>𝐺</m:t>
                    </m:r>
                  </m:oMath>
                </a14:m>
                <a:endParaRPr lang="en-GB" sz="2800" dirty="0"/>
              </a:p>
              <a:p>
                <a:pPr marL="914400" lvl="2" indent="0">
                  <a:buNone/>
                </a:pPr>
                <a:r>
                  <a:rPr lang="en-GB" sz="2800" b="1" dirty="0"/>
                  <a:t>else</a:t>
                </a:r>
              </a:p>
              <a:p>
                <a:pPr marL="1371600" lvl="3" indent="0">
                  <a:buNone/>
                </a:pPr>
                <a14:m>
                  <m:oMath xmlns:m="http://schemas.openxmlformats.org/officeDocument/2006/math">
                    <m:r>
                      <a:rPr lang="en-GB" sz="2800" i="1" dirty="0">
                        <a:latin typeface="Cambria Math" panose="02040503050406030204" pitchFamily="18" charset="0"/>
                      </a:rPr>
                      <m:t>𝐺</m:t>
                    </m:r>
                    <m:r>
                      <a:rPr lang="en-GB" sz="28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←</m:t>
                    </m:r>
                  </m:oMath>
                </a14:m>
                <a:r>
                  <a:rPr lang="en-GB" sz="2800" dirty="0"/>
                  <a:t> Apply an enabling operator </a:t>
                </a:r>
                <a:br>
                  <a:rPr lang="en-GB" sz="2800" dirty="0"/>
                </a:br>
                <a:r>
                  <a:rPr lang="en-GB" sz="2800" dirty="0"/>
                  <a:t>	(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de-DE" sz="2800" b="0" i="0" smtClean="0">
                        <a:latin typeface="Cambria Math" panose="02040503050406030204" pitchFamily="18" charset="0"/>
                      </a:rPr>
                      <m:t>multiply</m:t>
                    </m:r>
                    <m:r>
                      <m:rPr>
                        <m:nor/>
                      </m:rPr>
                      <a:rPr lang="de-DE" sz="2800" b="0" i="0" smtClean="0">
                        <a:latin typeface="Cambria Math" panose="02040503050406030204" pitchFamily="18" charset="0"/>
                      </a:rPr>
                      <m:t>, </m:t>
                    </m:r>
                    <m:r>
                      <m:rPr>
                        <m:nor/>
                      </m:rPr>
                      <a:rPr lang="de-DE" sz="2800" b="0" i="0" smtClean="0">
                        <a:latin typeface="Cambria Math" panose="02040503050406030204" pitchFamily="18" charset="0"/>
                      </a:rPr>
                      <m:t>count</m:t>
                    </m:r>
                    <m:r>
                      <m:rPr>
                        <m:nor/>
                      </m:rPr>
                      <a:rPr lang="de-DE" sz="2800" b="0" i="0" smtClean="0">
                        <a:latin typeface="Cambria Math" panose="02040503050406030204" pitchFamily="18" charset="0"/>
                      </a:rPr>
                      <m:t>−</m:t>
                    </m:r>
                    <m:r>
                      <m:rPr>
                        <m:nor/>
                      </m:rPr>
                      <a:rPr lang="de-DE" sz="2800" b="0" i="0" smtClean="0">
                        <a:latin typeface="Cambria Math" panose="02040503050406030204" pitchFamily="18" charset="0"/>
                      </a:rPr>
                      <m:t>convert</m:t>
                    </m:r>
                    <m:r>
                      <m:rPr>
                        <m:nor/>
                      </m:rPr>
                      <a:rPr lang="de-DE" sz="2800" b="0" i="0" smtClean="0">
                        <a:latin typeface="Cambria Math" panose="02040503050406030204" pitchFamily="18" charset="0"/>
                      </a:rPr>
                      <m:t>, </m:t>
                    </m:r>
                    <m:r>
                      <m:rPr>
                        <m:nor/>
                      </m:rPr>
                      <a:rPr lang="de-DE" sz="2800" b="0" i="0" smtClean="0">
                        <a:latin typeface="Cambria Math" panose="02040503050406030204" pitchFamily="18" charset="0"/>
                      </a:rPr>
                      <m:t>expand</m:t>
                    </m:r>
                    <m:r>
                      <m:rPr>
                        <m:nor/>
                      </m:rPr>
                      <a:rPr lang="de-DE" sz="2800" b="0" i="0" smtClean="0">
                        <a:latin typeface="Cambria Math" panose="02040503050406030204" pitchFamily="18" charset="0"/>
                      </a:rPr>
                      <m:t>, </m:t>
                    </m:r>
                  </m:oMath>
                </a14:m>
                <a:endParaRPr lang="de-DE" sz="2800" b="0" i="0" dirty="0">
                  <a:latin typeface="Cambria Math" panose="02040503050406030204" pitchFamily="18" charset="0"/>
                </a:endParaRPr>
              </a:p>
              <a:p>
                <a:pPr marL="1371600" lvl="3" indent="0">
                  <a:buNone/>
                </a:pPr>
                <a:r>
                  <a:rPr lang="de-DE" sz="2800" b="0" dirty="0"/>
                  <a:t>	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de-DE" sz="2800" b="0" i="0" smtClean="0">
                        <a:latin typeface="Cambria Math" panose="02040503050406030204" pitchFamily="18" charset="0"/>
                      </a:rPr>
                      <m:t>count</m:t>
                    </m:r>
                    <m:r>
                      <m:rPr>
                        <m:nor/>
                      </m:rPr>
                      <a:rPr lang="de-DE" sz="2800" b="0" i="0" smtClean="0">
                        <a:latin typeface="Cambria Math" panose="02040503050406030204" pitchFamily="18" charset="0"/>
                      </a:rPr>
                      <m:t>−</m:t>
                    </m:r>
                    <m:r>
                      <m:rPr>
                        <m:nor/>
                      </m:rPr>
                      <a:rPr lang="de-DE" sz="2800" b="0" i="0" smtClean="0">
                        <a:latin typeface="Cambria Math" panose="02040503050406030204" pitchFamily="18" charset="0"/>
                      </a:rPr>
                      <m:t>normalise</m:t>
                    </m:r>
                    <m:r>
                      <m:rPr>
                        <m:nor/>
                      </m:rPr>
                      <a:rPr lang="de-DE" sz="2800" b="0" i="0" smtClean="0">
                        <a:latin typeface="Cambria Math" panose="02040503050406030204" pitchFamily="18" charset="0"/>
                      </a:rPr>
                      <m:t>, </m:t>
                    </m:r>
                    <m:r>
                      <m:rPr>
                        <m:nor/>
                      </m:rPr>
                      <a:rPr lang="de-DE" sz="2800" b="0" i="0" smtClean="0">
                        <a:latin typeface="Cambria Math" panose="02040503050406030204" pitchFamily="18" charset="0"/>
                      </a:rPr>
                      <m:t>split</m:t>
                    </m:r>
                    <m:r>
                      <m:rPr>
                        <m:nor/>
                      </m:rPr>
                      <a:rPr lang="de-DE" sz="2800" b="0" i="0" smtClean="0">
                        <a:latin typeface="Cambria Math" panose="02040503050406030204" pitchFamily="18" charset="0"/>
                      </a:rPr>
                      <m:t>, </m:t>
                    </m:r>
                    <m:r>
                      <m:rPr>
                        <m:nor/>
                      </m:rPr>
                      <a:rPr lang="de-DE" sz="2800" b="0" i="0" smtClean="0">
                        <a:latin typeface="Cambria Math" panose="02040503050406030204" pitchFamily="18" charset="0"/>
                      </a:rPr>
                      <m:t>ground</m:t>
                    </m:r>
                  </m:oMath>
                </a14:m>
                <a:r>
                  <a:rPr lang="en-GB" sz="2800" dirty="0"/>
                  <a:t>) </a:t>
                </a:r>
                <a:br>
                  <a:rPr lang="en-GB" sz="2800" dirty="0"/>
                </a:br>
                <a:r>
                  <a:rPr lang="en-GB" sz="2800" dirty="0"/>
                  <a:t>	on some parfactors in </a:t>
                </a:r>
                <a14:m>
                  <m:oMath xmlns:m="http://schemas.openxmlformats.org/officeDocument/2006/math">
                    <m:r>
                      <a:rPr lang="de-DE" sz="2800" b="0" i="1" smtClean="0">
                        <a:latin typeface="Cambria Math" panose="02040503050406030204" pitchFamily="18" charset="0"/>
                      </a:rPr>
                      <m:t>𝐺</m:t>
                    </m:r>
                  </m:oMath>
                </a14:m>
                <a:endParaRPr lang="en-GB" sz="2800" dirty="0"/>
              </a:p>
              <a:p>
                <a:pPr marL="457200" lvl="1" indent="0">
                  <a:buNone/>
                </a:pPr>
                <a:r>
                  <a:rPr lang="en-GB" sz="2800" b="1" dirty="0">
                    <a:solidFill>
                      <a:schemeClr val="accent1"/>
                    </a:solidFill>
                  </a:rPr>
                  <a:t>while</a:t>
                </a:r>
                <a:r>
                  <a:rPr lang="en-GB" sz="2800" dirty="0">
                    <a:solidFill>
                      <a:schemeClr val="accent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de-DE" sz="2800" b="0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𝑙𝑣</m:t>
                    </m:r>
                    <m:d>
                      <m:dPr>
                        <m:ctrlPr>
                          <a:rPr lang="de-DE" sz="2800" b="0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2800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</m:d>
                    <m:r>
                      <a:rPr lang="de-DE" sz="2800" b="0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≠∅</m:t>
                    </m:r>
                  </m:oMath>
                </a14:m>
                <a:r>
                  <a:rPr lang="en-GB" sz="2800" dirty="0">
                    <a:solidFill>
                      <a:schemeClr val="accent1"/>
                    </a:solidFill>
                  </a:rPr>
                  <a:t> </a:t>
                </a:r>
                <a:r>
                  <a:rPr lang="en-GB" sz="2800" b="1" dirty="0">
                    <a:solidFill>
                      <a:schemeClr val="accent1"/>
                    </a:solidFill>
                  </a:rPr>
                  <a:t>do</a:t>
                </a:r>
              </a:p>
              <a:p>
                <a:pPr marL="914400" lvl="2" indent="0">
                  <a:buNone/>
                </a:pPr>
                <a:r>
                  <a:rPr lang="en-GB" sz="2800" b="1" dirty="0">
                    <a:solidFill>
                      <a:schemeClr val="accent1"/>
                    </a:solidFill>
                  </a:rPr>
                  <a:t>if</a:t>
                </a:r>
                <a:r>
                  <a:rPr lang="en-GB" sz="2800" dirty="0">
                    <a:solidFill>
                      <a:schemeClr val="accent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GB" sz="2800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∃</m:t>
                    </m:r>
                    <m:r>
                      <a:rPr lang="de-DE" sz="2800" b="0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𝑋</m:t>
                    </m:r>
                    <m:r>
                      <a:rPr lang="de-DE" sz="2800" i="1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de-DE" sz="2800" b="0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𝑙𝑣</m:t>
                    </m:r>
                    <m:d>
                      <m:dPr>
                        <m:ctrlPr>
                          <a:rPr lang="de-DE" sz="2800" b="0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sz="2800" b="0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𝐺</m:t>
                        </m:r>
                      </m:e>
                    </m:d>
                  </m:oMath>
                </a14:m>
                <a:r>
                  <a:rPr lang="en-GB" sz="2800" dirty="0">
                    <a:solidFill>
                      <a:schemeClr val="accent1"/>
                    </a:solidFill>
                  </a:rPr>
                  <a:t> </a:t>
                </a:r>
                <a:r>
                  <a:rPr lang="en-GB" sz="2800" dirty="0" err="1">
                    <a:solidFill>
                      <a:schemeClr val="accent1"/>
                    </a:solidFill>
                  </a:rPr>
                  <a:t>s.t.</a:t>
                </a:r>
                <a:r>
                  <a:rPr lang="en-GB" sz="2800" dirty="0">
                    <a:solidFill>
                      <a:schemeClr val="accent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de-DE" sz="2800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en-GB" sz="2800" dirty="0">
                    <a:solidFill>
                      <a:schemeClr val="accent1"/>
                    </a:solidFill>
                  </a:rPr>
                  <a:t> is countable in </a:t>
                </a:r>
                <a14:m>
                  <m:oMath xmlns:m="http://schemas.openxmlformats.org/officeDocument/2006/math">
                    <m:r>
                      <a:rPr lang="en-GB" sz="2800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𝑔</m:t>
                    </m:r>
                    <m:r>
                      <a:rPr lang="en-GB" sz="2800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de-DE" sz="2800" b="0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𝐺</m:t>
                    </m:r>
                  </m:oMath>
                </a14:m>
                <a:r>
                  <a:rPr lang="en-GB" sz="2800" dirty="0">
                    <a:solidFill>
                      <a:schemeClr val="accent1"/>
                    </a:solidFill>
                  </a:rPr>
                  <a:t> </a:t>
                </a:r>
                <a:r>
                  <a:rPr lang="en-GB" sz="2800" b="1" dirty="0">
                    <a:solidFill>
                      <a:schemeClr val="accent1"/>
                    </a:solidFill>
                  </a:rPr>
                  <a:t>then</a:t>
                </a:r>
              </a:p>
              <a:p>
                <a:pPr marL="1371600" lvl="3" indent="0">
                  <a:buNone/>
                </a:pPr>
                <a14:m>
                  <m:oMath xmlns:m="http://schemas.openxmlformats.org/officeDocument/2006/math">
                    <m:r>
                      <a:rPr lang="en-GB" sz="2800" i="1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𝐺</m:t>
                    </m:r>
                    <m:r>
                      <a:rPr lang="en-GB" sz="2800" i="1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← </m:t>
                    </m:r>
                  </m:oMath>
                </a14:m>
                <a:r>
                  <a:rPr lang="en-GB" sz="2800" dirty="0">
                    <a:solidFill>
                      <a:schemeClr val="accent1"/>
                    </a:solidFill>
                  </a:rPr>
                  <a:t>Apply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de-DE" sz="2800" b="0" i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count</m:t>
                    </m:r>
                    <m:r>
                      <m:rPr>
                        <m:nor/>
                      </m:rPr>
                      <a:rPr lang="de-DE" sz="2800" b="0" i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m:rPr>
                        <m:nor/>
                      </m:rPr>
                      <a:rPr lang="de-DE" sz="2800" b="0" i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convert</m:t>
                    </m:r>
                  </m:oMath>
                </a14:m>
                <a:r>
                  <a:rPr lang="en-GB" sz="2800" dirty="0">
                    <a:solidFill>
                      <a:schemeClr val="accent1"/>
                    </a:solidFill>
                  </a:rPr>
                  <a:t> to </a:t>
                </a:r>
                <a14:m>
                  <m:oMath xmlns:m="http://schemas.openxmlformats.org/officeDocument/2006/math">
                    <m:r>
                      <a:rPr lang="de-DE" sz="2800" b="0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en-GB" sz="2800" dirty="0">
                    <a:solidFill>
                      <a:schemeClr val="accent1"/>
                    </a:solidFill>
                  </a:rPr>
                  <a:t> in </a:t>
                </a:r>
                <a14:m>
                  <m:oMath xmlns:m="http://schemas.openxmlformats.org/officeDocument/2006/math">
                    <m:r>
                      <a:rPr lang="de-DE" sz="2800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𝑔</m:t>
                    </m:r>
                  </m:oMath>
                </a14:m>
                <a:endParaRPr lang="en-GB" sz="2800" dirty="0">
                  <a:solidFill>
                    <a:schemeClr val="accent1"/>
                  </a:solidFill>
                </a:endParaRPr>
              </a:p>
              <a:p>
                <a:pPr marL="914400" lvl="2" indent="0">
                  <a:buNone/>
                </a:pPr>
                <a:r>
                  <a:rPr lang="en-GB" sz="2800" b="1" dirty="0">
                    <a:solidFill>
                      <a:schemeClr val="accent1"/>
                    </a:solidFill>
                  </a:rPr>
                  <a:t>else</a:t>
                </a:r>
              </a:p>
              <a:p>
                <a:pPr marL="1371600" lvl="3" indent="0">
                  <a:buNone/>
                </a:pPr>
                <a14:m>
                  <m:oMath xmlns:m="http://schemas.openxmlformats.org/officeDocument/2006/math">
                    <m:r>
                      <a:rPr lang="en-GB" sz="2800" i="1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𝐺</m:t>
                    </m:r>
                    <m:r>
                      <a:rPr lang="en-GB" sz="2800" i="1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←</m:t>
                    </m:r>
                  </m:oMath>
                </a14:m>
                <a:r>
                  <a:rPr lang="en-GB" sz="2800" dirty="0">
                    <a:solidFill>
                      <a:schemeClr val="accent1"/>
                    </a:solidFill>
                  </a:rPr>
                  <a:t> Apply an enabling operator (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de-DE" sz="280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multiply</m:t>
                    </m:r>
                    <m:r>
                      <m:rPr>
                        <m:nor/>
                      </m:rPr>
                      <a:rPr lang="de-DE" sz="280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, </m:t>
                    </m:r>
                    <m:r>
                      <m:rPr>
                        <m:nor/>
                      </m:rPr>
                      <a:rPr lang="de-DE" sz="280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expand</m:t>
                    </m:r>
                    <m:r>
                      <m:rPr>
                        <m:nor/>
                      </m:rPr>
                      <a:rPr lang="de-DE" sz="280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, </m:t>
                    </m:r>
                    <m:r>
                      <m:rPr>
                        <m:nor/>
                      </m:rPr>
                      <a:rPr lang="de-DE" sz="2800" b="0" i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c</m:t>
                    </m:r>
                    <m:r>
                      <m:rPr>
                        <m:nor/>
                      </m:rPr>
                      <a:rPr lang="de-DE" sz="280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ount</m:t>
                    </m:r>
                    <m:r>
                      <m:rPr>
                        <m:nor/>
                      </m:rPr>
                      <a:rPr lang="de-DE" sz="280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m:rPr>
                        <m:nor/>
                      </m:rPr>
                      <a:rPr lang="de-DE" sz="280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normalise</m:t>
                    </m:r>
                    <m:r>
                      <m:rPr>
                        <m:nor/>
                      </m:rPr>
                      <a:rPr lang="de-DE" sz="280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, </m:t>
                    </m:r>
                    <m:r>
                      <m:rPr>
                        <m:nor/>
                      </m:rPr>
                      <a:rPr lang="de-DE" sz="280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split</m:t>
                    </m:r>
                    <m:r>
                      <m:rPr>
                        <m:nor/>
                      </m:rPr>
                      <a:rPr lang="de-DE" sz="280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, </m:t>
                    </m:r>
                    <m:r>
                      <m:rPr>
                        <m:nor/>
                      </m:rPr>
                      <a:rPr lang="de-DE" sz="280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ground</m:t>
                    </m:r>
                  </m:oMath>
                </a14:m>
                <a:r>
                  <a:rPr lang="en-GB" sz="2800" dirty="0">
                    <a:solidFill>
                      <a:schemeClr val="accent1"/>
                    </a:solidFill>
                  </a:rPr>
                  <a:t>) on some parfactors in </a:t>
                </a:r>
                <a14:m>
                  <m:oMath xmlns:m="http://schemas.openxmlformats.org/officeDocument/2006/math">
                    <m:r>
                      <a:rPr lang="de-DE" sz="2800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𝐺</m:t>
                    </m:r>
                  </m:oMath>
                </a14:m>
                <a:endParaRPr lang="en-GB" sz="2800" dirty="0"/>
              </a:p>
              <a:p>
                <a:pPr marL="457200" lvl="1" indent="0">
                  <a:buNone/>
                </a:pPr>
                <a14:m>
                  <m:oMath xmlns:m="http://schemas.openxmlformats.org/officeDocument/2006/math">
                    <m:r>
                      <a:rPr lang="de-DE" sz="2800" b="0" i="1" dirty="0" smtClean="0">
                        <a:latin typeface="Cambria Math" panose="02040503050406030204" pitchFamily="18" charset="0"/>
                      </a:rPr>
                      <m:t>𝑔</m:t>
                    </m:r>
                    <m:r>
                      <a:rPr lang="en-GB" sz="28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← </m:t>
                    </m:r>
                  </m:oMath>
                </a14:m>
                <a:r>
                  <a:rPr lang="en-GB" sz="2800" dirty="0"/>
                  <a:t>Multiply all parfactors in </a:t>
                </a:r>
                <a14:m>
                  <m:oMath xmlns:m="http://schemas.openxmlformats.org/officeDocument/2006/math">
                    <m:r>
                      <a:rPr lang="de-DE" sz="2800" b="0" i="1" smtClean="0">
                        <a:latin typeface="Cambria Math" panose="02040503050406030204" pitchFamily="18" charset="0"/>
                      </a:rPr>
                      <m:t>𝐺</m:t>
                    </m:r>
                  </m:oMath>
                </a14:m>
                <a:r>
                  <a:rPr lang="en-GB" sz="2800" dirty="0"/>
                  <a:t> into one parfactor</a:t>
                </a:r>
              </a:p>
              <a:p>
                <a:pPr marL="457200" lvl="1" indent="0">
                  <a:buNone/>
                </a:pPr>
                <a14:m>
                  <m:oMath xmlns:m="http://schemas.openxmlformats.org/officeDocument/2006/math">
                    <m:r>
                      <a:rPr lang="de-DE" sz="2800" i="1" dirty="0">
                        <a:latin typeface="Cambria Math" panose="02040503050406030204" pitchFamily="18" charset="0"/>
                      </a:rPr>
                      <m:t>𝑔</m:t>
                    </m:r>
                    <m:r>
                      <a:rPr lang="en-GB" sz="28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←</m:t>
                    </m:r>
                  </m:oMath>
                </a14:m>
                <a:r>
                  <a:rPr lang="en-GB" sz="2800" dirty="0"/>
                  <a:t> </a:t>
                </a:r>
                <a:r>
                  <a:rPr lang="en-GB" sz="2800" i="1" dirty="0">
                    <a:solidFill>
                      <a:schemeClr val="accent1"/>
                    </a:solidFill>
                  </a:rPr>
                  <a:t>Normalise</a:t>
                </a:r>
                <a:r>
                  <a:rPr lang="en-GB" sz="2800" dirty="0"/>
                  <a:t> the potentials in </a:t>
                </a:r>
                <a14:m>
                  <m:oMath xmlns:m="http://schemas.openxmlformats.org/officeDocument/2006/math">
                    <m:r>
                      <a:rPr lang="de-DE" sz="28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𝑔</m:t>
                    </m:r>
                  </m:oMath>
                </a14:m>
                <a:endParaRPr lang="en-GB" sz="2800" dirty="0"/>
              </a:p>
              <a:p>
                <a:pPr marL="457200" lvl="1" indent="0">
                  <a:buNone/>
                </a:pPr>
                <a:r>
                  <a:rPr lang="en-GB" sz="2800" b="1" dirty="0"/>
                  <a:t>return</a:t>
                </a:r>
                <a:r>
                  <a:rPr lang="en-GB" sz="2800" dirty="0"/>
                  <a:t> </a:t>
                </a:r>
                <a14:m>
                  <m:oMath xmlns:m="http://schemas.openxmlformats.org/officeDocument/2006/math">
                    <m:r>
                      <a:rPr lang="de-DE" sz="28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𝑔</m:t>
                    </m:r>
                  </m:oMath>
                </a14:m>
                <a:endParaRPr lang="en-GB" sz="2800" dirty="0"/>
              </a:p>
              <a:p>
                <a:pPr lvl="1"/>
                <a:endParaRPr lang="en-GB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06E3AB8-4B18-AC45-82C6-E875D5A7622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776046" y="1158240"/>
                <a:ext cx="6976068" cy="5018723"/>
              </a:xfrm>
              <a:blipFill>
                <a:blip r:embed="rId2"/>
                <a:stretch>
                  <a:fillRect b="-151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84360D-B38F-4846-B342-CC8FFE357B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152</a:t>
            </a:fld>
            <a:endParaRPr lang="en-GB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78879581-CDD5-9941-ADB2-923C31CF23C2}"/>
              </a:ext>
            </a:extLst>
          </p:cNvPr>
          <p:cNvCxnSpPr>
            <a:cxnSpLocks/>
            <a:stCxn id="12" idx="3"/>
          </p:cNvCxnSpPr>
          <p:nvPr/>
        </p:nvCxnSpPr>
        <p:spPr>
          <a:xfrm>
            <a:off x="2031023" y="2999011"/>
            <a:ext cx="325315" cy="89598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6284CBFD-BE3D-2947-8B2D-A15F4CA984FE}"/>
                  </a:ext>
                </a:extLst>
              </p:cNvPr>
              <p:cNvSpPr txBox="1"/>
              <p:nvPr/>
            </p:nvSpPr>
            <p:spPr>
              <a:xfrm>
                <a:off x="184637" y="1819970"/>
                <a:ext cx="1846386" cy="2358081"/>
              </a:xfrm>
              <a:prstGeom prst="rect">
                <a:avLst/>
              </a:prstGeom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GB" dirty="0"/>
                  <a:t>At this point, </a:t>
                </a:r>
                <a14:m>
                  <m:oMath xmlns:m="http://schemas.openxmlformats.org/officeDocument/2006/math">
                    <m:r>
                      <a:rPr lang="de-DE" i="1" dirty="0">
                        <a:latin typeface="Cambria Math" panose="02040503050406030204" pitchFamily="18" charset="0"/>
                      </a:rPr>
                      <m:t>𝐺</m:t>
                    </m:r>
                  </m:oMath>
                </a14:m>
                <a:r>
                  <a:rPr lang="en-GB" dirty="0"/>
                  <a:t> contains only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1" i="1" dirty="0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1" i="1" dirty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  <m:t>𝑸</m:t>
                        </m:r>
                      </m:e>
                      <m:sub>
                        <m:r>
                          <a:rPr lang="de-DE" i="1" dirty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de-DE" i="1" dirty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</m:sub>
                    </m:sSub>
                  </m:oMath>
                </a14:m>
                <a:r>
                  <a:rPr lang="en-GB" dirty="0"/>
                  <a:t> terms but the logvars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1" i="1" dirty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1" i="1" dirty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  <m:t>𝑸</m:t>
                        </m:r>
                      </m:e>
                      <m:sub>
                        <m:r>
                          <a:rPr lang="de-DE" i="1" dirty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de-DE" i="1" dirty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</m:sub>
                    </m:sSub>
                  </m:oMath>
                </a14:m>
                <a:r>
                  <a:rPr lang="en-GB" dirty="0"/>
                  <a:t> may still be uncounted; the next loop counts them if possible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6284CBFD-BE3D-2947-8B2D-A15F4CA984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4637" y="1819970"/>
                <a:ext cx="1846386" cy="235808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Rectangle 16">
            <a:extLst>
              <a:ext uri="{FF2B5EF4-FFF2-40B4-BE49-F238E27FC236}">
                <a16:creationId xmlns:a16="http://schemas.microsoft.com/office/drawing/2014/main" id="{9EBF5DA6-F449-4745-9EAE-55C3106F97DB}"/>
              </a:ext>
            </a:extLst>
          </p:cNvPr>
          <p:cNvSpPr/>
          <p:nvPr/>
        </p:nvSpPr>
        <p:spPr>
          <a:xfrm>
            <a:off x="2031023" y="6306451"/>
            <a:ext cx="6119446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050" dirty="0">
                <a:solidFill>
                  <a:schemeClr val="accent3"/>
                </a:solidFill>
              </a:rPr>
              <a:t>Tanya Braun and Ralf </a:t>
            </a:r>
            <a:r>
              <a:rPr lang="en-GB" sz="1050" dirty="0" err="1">
                <a:solidFill>
                  <a:schemeClr val="accent3"/>
                </a:solidFill>
              </a:rPr>
              <a:t>Möller</a:t>
            </a:r>
            <a:r>
              <a:rPr lang="en-GB" sz="1050" dirty="0">
                <a:solidFill>
                  <a:schemeClr val="accent3"/>
                </a:solidFill>
              </a:rPr>
              <a:t>: Parameterised Queries and Lifted Query Answering. In: </a:t>
            </a:r>
            <a:r>
              <a:rPr lang="en-GB" sz="1050" i="1" dirty="0">
                <a:solidFill>
                  <a:schemeClr val="accent3"/>
                </a:solidFill>
              </a:rPr>
              <a:t>IJCAI-18 Proceedings of the 27th International Joint Conference on Artificial Intelligence</a:t>
            </a:r>
            <a:r>
              <a:rPr lang="en-GB" sz="1050" dirty="0">
                <a:solidFill>
                  <a:schemeClr val="accent3"/>
                </a:solidFill>
              </a:rPr>
              <a:t>, 2018.</a:t>
            </a: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AF8057AD-5673-D34E-B015-34CCBE1CD542}"/>
              </a:ext>
            </a:extLst>
          </p:cNvPr>
          <p:cNvCxnSpPr>
            <a:cxnSpLocks/>
            <a:stCxn id="36" idx="3"/>
          </p:cNvCxnSpPr>
          <p:nvPr/>
        </p:nvCxnSpPr>
        <p:spPr>
          <a:xfrm>
            <a:off x="2031023" y="5251699"/>
            <a:ext cx="325315" cy="41933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BDE541B8-1332-694C-A3A2-DEB4FAD7CC05}"/>
              </a:ext>
            </a:extLst>
          </p:cNvPr>
          <p:cNvSpPr txBox="1"/>
          <p:nvPr/>
        </p:nvSpPr>
        <p:spPr>
          <a:xfrm>
            <a:off x="179609" y="4374536"/>
            <a:ext cx="1851414" cy="1754326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GB" dirty="0"/>
              <a:t>Normalisation changes because of the histograms representing multiple assignments</a:t>
            </a:r>
          </a:p>
        </p:txBody>
      </p:sp>
    </p:spTree>
    <p:extLst>
      <p:ext uri="{BB962C8B-B14F-4D97-AF65-F5344CB8AC3E}">
        <p14:creationId xmlns:p14="http://schemas.microsoft.com/office/powerpoint/2010/main" val="2845212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36" grpId="0" animBg="1"/>
    </p:bld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FEABE9-7B6A-1F49-B0AE-2D019EC179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Normalisation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FCCB8CC-FC39-E845-AEA0-27704CA0784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28650" y="1158239"/>
                <a:ext cx="7688036" cy="5198112"/>
              </a:xfrm>
            </p:spPr>
            <p:txBody>
              <a:bodyPr>
                <a:normAutofit fontScale="92500"/>
              </a:bodyPr>
              <a:lstStyle/>
              <a:p>
                <a:r>
                  <a:rPr lang="en-GB" dirty="0"/>
                  <a:t>Histograms encode multiple assignments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de-DE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𝑀𝑢𝑙</m:t>
                    </m:r>
                    <m:d>
                      <m:dPr>
                        <m:ctrlPr>
                          <a:rPr lang="de-DE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</m:e>
                    </m:d>
                  </m:oMath>
                </a14:m>
                <a:r>
                  <a:rPr lang="en-GB" dirty="0">
                    <a:solidFill>
                      <a:schemeClr val="tx1"/>
                    </a:solidFill>
                  </a:rPr>
                  <a:t> </a:t>
                </a:r>
                <a:r>
                  <a:rPr lang="en-GB" dirty="0"/>
                  <a:t>assignments have the potential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h</m:t>
                        </m:r>
                      </m:e>
                    </m:d>
                  </m:oMath>
                </a14:m>
                <a:endParaRPr lang="en-GB" dirty="0"/>
              </a:p>
              <a:p>
                <a:pPr lvl="1"/>
                <a:r>
                  <a:rPr lang="en-GB" dirty="0"/>
                  <a:t>Incorporate into normalisation</a:t>
                </a:r>
              </a:p>
              <a:p>
                <a:r>
                  <a:rPr lang="en-GB" dirty="0"/>
                  <a:t>To get the probability of one assignment </a:t>
                </a:r>
                <a14:m>
                  <m:oMath xmlns:m="http://schemas.openxmlformats.org/officeDocument/2006/math">
                    <m:r>
                      <a:rPr lang="en-GB" b="1" i="1" dirty="0" smtClean="0">
                        <a:latin typeface="Cambria Math" panose="02040503050406030204" pitchFamily="18" charset="0"/>
                      </a:rPr>
                      <m:t>𝒂</m:t>
                    </m:r>
                  </m:oMath>
                </a14:m>
                <a:r>
                  <a:rPr lang="en-GB" dirty="0"/>
                  <a:t> behind</a:t>
                </a:r>
                <a:r>
                  <a:rPr lang="de-DE" dirty="0"/>
                  <a:t> </a:t>
                </a:r>
                <a14:m>
                  <m:oMath xmlns:m="http://schemas.openxmlformats.org/officeDocument/2006/math">
                    <m:r>
                      <a:rPr lang="de-DE" i="1" dirty="0">
                        <a:latin typeface="Cambria Math" panose="02040503050406030204" pitchFamily="18" charset="0"/>
                      </a:rPr>
                      <m:t>h</m:t>
                    </m:r>
                  </m:oMath>
                </a14:m>
                <a:r>
                  <a:rPr lang="en-GB" dirty="0"/>
                  <a:t> in parfactor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#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𝑋</m:t>
                            </m:r>
                          </m:sub>
                        </m:sSub>
                        <m:d>
                          <m:dPr>
                            <m:begChr m:val="["/>
                            <m:endChr m:val="]"/>
                            <m:ctrlP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𝑅</m:t>
                            </m:r>
                            <m:d>
                              <m:dPr>
                                <m:ctrlPr>
                                  <a:rPr lang="de-DE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𝑋</m:t>
                                </m:r>
                              </m:e>
                            </m:d>
                          </m:e>
                        </m:d>
                      </m:e>
                    </m:d>
                  </m:oMath>
                </a14:m>
                <a:r>
                  <a:rPr lang="en-GB" dirty="0"/>
                  <a:t>:</a:t>
                </a:r>
              </a:p>
              <a:p>
                <a:pPr lvl="2"/>
                <a:endParaRPr lang="en-GB" dirty="0"/>
              </a:p>
              <a:p>
                <a:pPr marL="7938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de-DE" b="1" i="1" smtClean="0">
                              <a:latin typeface="Cambria Math" panose="02040503050406030204" pitchFamily="18" charset="0"/>
                            </a:rPr>
                            <m:t>𝒂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|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sub>
                      </m:sSub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  <m:d>
                            <m:d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h</m:t>
                              </m:r>
                            </m:e>
                          </m:d>
                        </m:num>
                        <m:den>
                          <m:nary>
                            <m:naryPr>
                              <m:chr m:val="∑"/>
                              <m:supHide m:val="on"/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  <m: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ℛ</m:t>
                              </m:r>
                              <m:d>
                                <m:dPr>
                                  <m:ctrlPr>
                                    <a:rPr lang="de-DE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#</m:t>
                                      </m:r>
                                    </m:e>
                                    <m:sub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𝑋</m:t>
                                      </m:r>
                                    </m:sub>
                                  </m:sSub>
                                  <m:d>
                                    <m:dPr>
                                      <m:begChr m:val="["/>
                                      <m:endChr m:val="]"/>
                                      <m:ctrlP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𝑅</m:t>
                                      </m:r>
                                      <m:d>
                                        <m:dPr>
                                          <m:ctrlPr>
                                            <a:rPr lang="de-DE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de-DE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𝑋</m:t>
                                          </m:r>
                                        </m:e>
                                      </m:d>
                                    </m:e>
                                  </m:d>
                                </m:e>
                              </m:d>
                            </m:sub>
                            <m:sup/>
                            <m:e>
                              <m:r>
                                <a:rPr lang="de-DE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𝑀𝑢𝑙</m:t>
                              </m:r>
                              <m:d>
                                <m:dPr>
                                  <m:ctrlPr>
                                    <a:rPr lang="de-DE" b="0" i="1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b="0" i="1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</m:e>
                              </m:d>
                              <m: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∙</m:t>
                              </m:r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  <m:d>
                                <m:d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h</m:t>
                                  </m:r>
                                </m:e>
                              </m:d>
                            </m:e>
                          </m:nary>
                        </m:den>
                      </m:f>
                    </m:oMath>
                  </m:oMathPara>
                </a14:m>
                <a:endParaRPr lang="en-GB" dirty="0"/>
              </a:p>
              <a:p>
                <a:pPr lvl="2"/>
                <a:endParaRPr lang="en-GB" dirty="0"/>
              </a:p>
              <a:p>
                <a:pPr lvl="1"/>
                <a:r>
                  <a:rPr lang="en-GB" dirty="0"/>
                  <a:t>Probability of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𝑀𝑢𝑙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h</m:t>
                        </m:r>
                      </m:e>
                    </m:d>
                  </m:oMath>
                </a14:m>
                <a:r>
                  <a:rPr lang="en-GB" dirty="0"/>
                  <a:t> assignments </a:t>
                </a:r>
                <a:br>
                  <a:rPr lang="en-GB" dirty="0"/>
                </a:b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h</m:t>
                        </m:r>
                      </m:sub>
                    </m:sSub>
                    <m:r>
                      <a:rPr lang="de-DE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de-DE" i="1">
                        <a:latin typeface="Cambria Math" panose="02040503050406030204" pitchFamily="18" charset="0"/>
                      </a:rPr>
                      <m:t>𝑀𝑢𝑙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h</m:t>
                        </m:r>
                      </m:e>
                    </m:d>
                    <m:r>
                      <a:rPr lang="de-DE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de-DE" b="1" i="1">
                            <a:latin typeface="Cambria Math" panose="02040503050406030204" pitchFamily="18" charset="0"/>
                          </a:rPr>
                          <m:t>𝒂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h</m:t>
                        </m:r>
                      </m:sub>
                    </m:sSub>
                  </m:oMath>
                </a14:m>
                <a:endParaRPr lang="en-GB" dirty="0"/>
              </a:p>
              <a:p>
                <a:pPr lvl="1"/>
                <a:r>
                  <a:rPr lang="en-GB" dirty="0"/>
                  <a:t>Distribution: </a:t>
                </a:r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supHide m:val="on"/>
                          <m:ctrlPr>
                            <a:rPr lang="de-DE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de-DE" i="1">
                              <a:latin typeface="Cambria Math" panose="02040503050406030204" pitchFamily="18" charset="0"/>
                            </a:rPr>
                            <m:t>h</m:t>
                          </m:r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ℛ</m:t>
                          </m:r>
                          <m:d>
                            <m:dPr>
                              <m:ctrl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#</m:t>
                                  </m:r>
                                </m:e>
                                <m:sub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𝑋</m:t>
                                  </m:r>
                                </m:sub>
                              </m:sSub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𝑅</m:t>
                                  </m:r>
                                  <m:d>
                                    <m:dPr>
                                      <m:ctrlP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𝑋</m:t>
                                      </m:r>
                                    </m:e>
                                  </m:d>
                                </m:e>
                              </m:d>
                            </m:e>
                          </m:d>
                        </m:sub>
                        <m:sup/>
                        <m:e>
                          <m:sSub>
                            <m:sSub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sub>
                          </m:sSub>
                        </m:e>
                      </m:nary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en-GB" dirty="0"/>
              </a:p>
              <a:p>
                <a:endParaRPr lang="en-GB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FCCB8CC-FC39-E845-AEA0-27704CA0784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8650" y="1158239"/>
                <a:ext cx="7688036" cy="5198112"/>
              </a:xfrm>
              <a:blipFill>
                <a:blip r:embed="rId2"/>
                <a:stretch>
                  <a:fillRect l="-1320" t="-1460" r="-2145" b="-309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5B20A6-EB35-7749-8944-AFF8BFE262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153</a:t>
            </a:fld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" name="Table 4">
                <a:extLst>
                  <a:ext uri="{FF2B5EF4-FFF2-40B4-BE49-F238E27FC236}">
                    <a16:creationId xmlns:a16="http://schemas.microsoft.com/office/drawing/2014/main" id="{4D747B9D-B886-7347-B86A-1C4BDDB0EECE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860059230"/>
                  </p:ext>
                </p:extLst>
              </p:nvPr>
            </p:nvGraphicFramePr>
            <p:xfrm>
              <a:off x="6457950" y="4497653"/>
              <a:ext cx="1622235" cy="182880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1334770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287465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2400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b="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b="0" i="0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#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de-DE" b="0" i="0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X</m:t>
                                    </m:r>
                                  </m:sub>
                                </m:sSub>
                                <m:r>
                                  <a:rPr lang="de-DE" b="0" i="0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[</m:t>
                                </m:r>
                                <m:r>
                                  <a:rPr lang="de-DE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𝑆𝑖𝑐𝑘</m:t>
                                </m:r>
                                <m:d>
                                  <m:dPr>
                                    <m:ctrlPr>
                                      <a:rPr lang="de-DE" i="1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i="1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</m:d>
                                <m:r>
                                  <a:rPr lang="de-DE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]</m:t>
                                </m:r>
                              </m:oMath>
                            </m:oMathPara>
                          </a14:m>
                          <a:endParaRPr lang="de-DE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</a:rPr>
                                  <m:t>𝑔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[0,3]</m:t>
                                </m:r>
                              </m:oMath>
                            </m:oMathPara>
                          </a14:m>
                          <a:endParaRPr lang="en-US" sz="1800" i="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US" sz="18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[1,2]</m:t>
                                </m:r>
                              </m:oMath>
                            </m:oMathPara>
                          </a14:m>
                          <a:endParaRPr lang="en-US" sz="18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oMath>
                            </m:oMathPara>
                          </a14:m>
                          <a:endParaRPr lang="en-US" sz="18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[2,1]</m:t>
                                </m:r>
                              </m:oMath>
                            </m:oMathPara>
                          </a14:m>
                          <a:endParaRPr lang="en-US" sz="18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3</m:t>
                                </m:r>
                              </m:oMath>
                            </m:oMathPara>
                          </a14:m>
                          <a:endParaRPr lang="en-US" sz="18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3713220781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[3,0]</m:t>
                                </m:r>
                              </m:oMath>
                            </m:oMathPara>
                          </a14:m>
                          <a:endParaRPr lang="en-US" sz="1800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4</m:t>
                                </m:r>
                              </m:oMath>
                            </m:oMathPara>
                          </a14:m>
                          <a:endParaRPr lang="en-US" sz="18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406222835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5" name="Table 4">
                <a:extLst>
                  <a:ext uri="{FF2B5EF4-FFF2-40B4-BE49-F238E27FC236}">
                    <a16:creationId xmlns:a16="http://schemas.microsoft.com/office/drawing/2014/main" id="{4D747B9D-B886-7347-B86A-1C4BDDB0EECE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860059230"/>
                  </p:ext>
                </p:extLst>
              </p:nvPr>
            </p:nvGraphicFramePr>
            <p:xfrm>
              <a:off x="6457950" y="4497653"/>
              <a:ext cx="1622235" cy="182880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1334770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287465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943" t="-3448" r="-21698" b="-4103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465217" t="-3448" b="-41034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943" t="-103448" r="-21698" b="-3103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465217" t="-103448" b="-31034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943" t="-203448" r="-21698" b="-2103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465217" t="-203448" b="-21034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943" t="-303448" r="-21698" b="-1103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465217" t="-303448" b="-11034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713220781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943" t="-403448" r="-21698" b="-103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465217" t="-403448" b="-1034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062228357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6" name="Rectangle 5">
            <a:extLst>
              <a:ext uri="{FF2B5EF4-FFF2-40B4-BE49-F238E27FC236}">
                <a16:creationId xmlns:a16="http://schemas.microsoft.com/office/drawing/2014/main" id="{5A5A3943-D8D1-204B-B801-F68BD1220006}"/>
              </a:ext>
            </a:extLst>
          </p:cNvPr>
          <p:cNvSpPr/>
          <p:nvPr/>
        </p:nvSpPr>
        <p:spPr>
          <a:xfrm>
            <a:off x="2031023" y="6411955"/>
            <a:ext cx="6119446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050" dirty="0">
                <a:solidFill>
                  <a:schemeClr val="accent3"/>
                </a:solidFill>
              </a:rPr>
              <a:t>Tanya B. Rescued from a Sea of Queries: Exact Inference in Probabilistic Relational Models. PhD Thesis, 2020.</a:t>
            </a:r>
          </a:p>
        </p:txBody>
      </p:sp>
    </p:spTree>
    <p:extLst>
      <p:ext uri="{BB962C8B-B14F-4D97-AF65-F5344CB8AC3E}">
        <p14:creationId xmlns:p14="http://schemas.microsoft.com/office/powerpoint/2010/main" val="552689530"/>
      </p:ext>
    </p:extLst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C5951D-C565-7740-A415-AC4444801E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Example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C0A6259-746A-8449-BE49-B0BBE003333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lnSpcReduction="10000"/>
              </a:bodyPr>
              <a:lstStyle/>
              <a:p>
                <a:r>
                  <a:rPr lang="en-GB" dirty="0"/>
                  <a:t>Query: </a:t>
                </a:r>
                <a14:m>
                  <m:oMath xmlns:m="http://schemas.openxmlformats.org/officeDocument/2006/math">
                    <m:r>
                      <a:rPr lang="en-GB" i="1" dirty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de-DE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𝑆𝑖𝑐𝑘</m:t>
                        </m:r>
                        <m:d>
                          <m:dPr>
                            <m:ctrlP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</m:e>
                    </m:d>
                  </m:oMath>
                </a14:m>
                <a:r>
                  <a:rPr lang="en-GB" dirty="0"/>
                  <a:t> </a:t>
                </a:r>
              </a:p>
              <a:p>
                <a:r>
                  <a:rPr lang="en-GB" dirty="0"/>
                  <a:t>No shattering</a:t>
                </a:r>
              </a:p>
              <a:p>
                <a:pPr lvl="1"/>
                <a:r>
                  <a:rPr lang="en-GB" dirty="0"/>
                  <a:t>No effect since constraint</a:t>
                </a:r>
                <a:br>
                  <a:rPr lang="en-GB" dirty="0"/>
                </a:br>
                <a:r>
                  <a:rPr lang="en-GB" dirty="0"/>
                  <a:t>of </a:t>
                </a:r>
                <a14:m>
                  <m:oMath xmlns:m="http://schemas.openxmlformats.org/officeDocument/2006/math">
                    <m:r>
                      <a:rPr lang="de-DE" i="1" dirty="0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en-GB" dirty="0"/>
                  <a:t> in query = constraint</a:t>
                </a:r>
                <a:br>
                  <a:rPr lang="en-GB" dirty="0"/>
                </a:br>
                <a:r>
                  <a:rPr lang="en-GB" dirty="0"/>
                  <a:t>of </a:t>
                </a:r>
                <a14:m>
                  <m:oMath xmlns:m="http://schemas.openxmlformats.org/officeDocument/2006/math">
                    <m:r>
                      <a:rPr lang="de-DE" i="1" dirty="0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en-GB" dirty="0"/>
                  <a:t> in model</a:t>
                </a:r>
              </a:p>
              <a:p>
                <a:r>
                  <a:rPr lang="en-GB" dirty="0"/>
                  <a:t>No evidence absorption</a:t>
                </a:r>
              </a:p>
              <a:p>
                <a:r>
                  <a:rPr lang="en-GB" dirty="0"/>
                  <a:t>Elimination:</a:t>
                </a:r>
              </a:p>
              <a:p>
                <a:pPr lvl="1"/>
                <a:r>
                  <a:rPr lang="en-GB" dirty="0"/>
                  <a:t>Sum-out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charset="0"/>
                      </a:rPr>
                      <m:t>𝑇𝑟𝑒𝑎𝑡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charset="0"/>
                          </a:rPr>
                          <m:t>𝑋</m:t>
                        </m:r>
                        <m:r>
                          <a:rPr lang="de-DE" i="1">
                            <a:latin typeface="Cambria Math" charset="0"/>
                          </a:rPr>
                          <m:t>,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</m:d>
                  </m:oMath>
                </a14:m>
                <a:endParaRPr lang="en-GB" dirty="0"/>
              </a:p>
              <a:p>
                <a:pPr lvl="1"/>
                <a:r>
                  <a:rPr lang="en-GB" dirty="0"/>
                  <a:t>Sum-out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charset="0"/>
                      </a:rPr>
                      <m:t>𝑇𝑟𝑎𝑣𝑒𝑙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charset="0"/>
                          </a:rPr>
                          <m:t>𝑋</m:t>
                        </m:r>
                      </m:e>
                    </m:d>
                  </m:oMath>
                </a14:m>
                <a:endParaRPr lang="en-GB" dirty="0"/>
              </a:p>
              <a:p>
                <a:pPr lvl="1"/>
                <a:r>
                  <a:rPr lang="en-GB" dirty="0"/>
                  <a:t>Count-convert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charset="0"/>
                      </a:rPr>
                      <m:t>𝑁𝑎𝑡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</m:d>
                  </m:oMath>
                </a14:m>
                <a:r>
                  <a:rPr lang="en-GB" dirty="0"/>
                  <a:t> </a:t>
                </a:r>
              </a:p>
              <a:p>
                <a:pPr lvl="1"/>
                <a:r>
                  <a:rPr lang="en-GB" dirty="0"/>
                  <a:t>Sum-out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charset="0"/>
                      </a:rPr>
                      <m:t>𝑀𝑎𝑛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</m:d>
                  </m:oMath>
                </a14:m>
                <a:endParaRPr lang="en-GB" dirty="0"/>
              </a:p>
              <a:p>
                <a:pPr lvl="1"/>
                <a:r>
                  <a:rPr lang="en-GB" dirty="0"/>
                  <a:t>Sum-out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0" smtClean="0">
                            <a:latin typeface="Cambria Math" panose="02040503050406030204" pitchFamily="18" charset="0"/>
                          </a:rPr>
                          <m:t>#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sub>
                    </m:sSub>
                    <m:d>
                      <m:dPr>
                        <m:begChr m:val="["/>
                        <m:endChr m:val="]"/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charset="0"/>
                          </a:rPr>
                          <m:t>𝑁𝑎𝑡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</m:d>
                      </m:e>
                    </m:d>
                  </m:oMath>
                </a14:m>
                <a:endParaRPr lang="en-GB" dirty="0"/>
              </a:p>
              <a:p>
                <a:pPr lvl="1"/>
                <a:endParaRPr lang="en-GB" dirty="0"/>
              </a:p>
              <a:p>
                <a:pPr lvl="1"/>
                <a:endParaRPr lang="en-GB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C0A6259-746A-8449-BE49-B0BBE003333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447" t="-176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5C1A7E-A86A-D049-BF02-E702D00902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154</a:t>
            </a:fld>
            <a:endParaRPr lang="en-GB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9AFCCB5-2CFA-D04B-BE43-C0D6EBBC6A6A}"/>
              </a:ext>
            </a:extLst>
          </p:cNvPr>
          <p:cNvGrpSpPr/>
          <p:nvPr/>
        </p:nvGrpSpPr>
        <p:grpSpPr>
          <a:xfrm>
            <a:off x="4446393" y="1486126"/>
            <a:ext cx="4539915" cy="2208228"/>
            <a:chOff x="4604084" y="2639275"/>
            <a:chExt cx="4539915" cy="220822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5FE642B7-A71C-AB45-B082-E07EF1AD82B9}"/>
                    </a:ext>
                  </a:extLst>
                </p:cNvPr>
                <p:cNvSpPr txBox="1"/>
                <p:nvPr/>
              </p:nvSpPr>
              <p:spPr>
                <a:xfrm>
                  <a:off x="6461825" y="3256865"/>
                  <a:ext cx="648000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charset="0"/>
                          </a:rPr>
                          <m:t>𝐸𝑝𝑖𝑑</m:t>
                        </m:r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88" name="TextBox 87">
                  <a:extLst>
                    <a:ext uri="{FF2B5EF4-FFF2-40B4-BE49-F238E27FC236}">
                      <a16:creationId xmlns:a16="http://schemas.microsoft.com/office/drawing/2014/main" id="{CD5E56C0-7AF9-F549-9A2F-FA33D0DCB74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461825" y="3256865"/>
                  <a:ext cx="648000" cy="389513"/>
                </a:xfrm>
                <a:prstGeom prst="ellipse">
                  <a:avLst/>
                </a:prstGeom>
                <a:blipFill>
                  <a:blip r:embed="rId5"/>
                  <a:stretch>
                    <a:fillRect l="-1887" r="-1887" b="-6061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633ED0D5-F5E3-004B-9C7E-8095C8477567}"/>
                    </a:ext>
                  </a:extLst>
                </p:cNvPr>
                <p:cNvSpPr txBox="1"/>
                <p:nvPr/>
              </p:nvSpPr>
              <p:spPr>
                <a:xfrm>
                  <a:off x="5231863" y="2639275"/>
                  <a:ext cx="985062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charset="0"/>
                          </a:rPr>
                          <m:t>𝑁𝑎𝑡</m:t>
                        </m:r>
                        <m:d>
                          <m:d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</m:d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633ED0D5-F5E3-004B-9C7E-8095C847756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31863" y="2639275"/>
                  <a:ext cx="985062" cy="389513"/>
                </a:xfrm>
                <a:prstGeom prst="ellipse">
                  <a:avLst/>
                </a:prstGeom>
                <a:blipFill>
                  <a:blip r:embed="rId6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5DBEFCF8-C805-0945-B0E1-8C3B2FCA7747}"/>
                    </a:ext>
                  </a:extLst>
                </p:cNvPr>
                <p:cNvSpPr txBox="1"/>
                <p:nvPr/>
              </p:nvSpPr>
              <p:spPr>
                <a:xfrm>
                  <a:off x="7371224" y="2642307"/>
                  <a:ext cx="1144125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charset="0"/>
                          </a:rPr>
                          <m:t>𝑀𝑎𝑛</m:t>
                        </m:r>
                        <m:d>
                          <m:d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𝑊</m:t>
                            </m:r>
                          </m:e>
                        </m:d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5DBEFCF8-C805-0945-B0E1-8C3B2FCA774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71224" y="2642307"/>
                  <a:ext cx="1144125" cy="389513"/>
                </a:xfrm>
                <a:prstGeom prst="ellipse">
                  <a:avLst/>
                </a:prstGeom>
                <a:blipFill>
                  <a:blip r:embed="rId7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6D127CCD-1FBC-A140-897B-BBAED21A519A}"/>
                    </a:ext>
                  </a:extLst>
                </p:cNvPr>
                <p:cNvSpPr txBox="1"/>
                <p:nvPr/>
              </p:nvSpPr>
              <p:spPr>
                <a:xfrm>
                  <a:off x="4604084" y="3858871"/>
                  <a:ext cx="1383249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charset="0"/>
                          </a:rPr>
                          <m:t>𝑇𝑟𝑎𝑣𝑒𝑙</m:t>
                        </m:r>
                        <m:d>
                          <m:d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charset="0"/>
                              </a:rPr>
                              <m:t>𝑋</m:t>
                            </m:r>
                          </m:e>
                        </m:d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6D127CCD-1FBC-A140-897B-BBAED21A519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04084" y="3858871"/>
                  <a:ext cx="1383249" cy="389513"/>
                </a:xfrm>
                <a:prstGeom prst="ellipse">
                  <a:avLst/>
                </a:prstGeom>
                <a:blipFill>
                  <a:blip r:embed="rId8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F2AE035E-374D-FC4E-B0B8-6AF430C197F9}"/>
                    </a:ext>
                  </a:extLst>
                </p:cNvPr>
                <p:cNvSpPr txBox="1"/>
                <p:nvPr/>
              </p:nvSpPr>
              <p:spPr>
                <a:xfrm>
                  <a:off x="6254283" y="4457990"/>
                  <a:ext cx="1120628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charset="0"/>
                          </a:rPr>
                          <m:t>𝑆𝑖𝑐𝑘</m:t>
                        </m:r>
                        <m:d>
                          <m:d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charset="0"/>
                              </a:rPr>
                              <m:t>𝑋</m:t>
                            </m:r>
                          </m:e>
                        </m:d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F2AE035E-374D-FC4E-B0B8-6AF430C197F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254283" y="4457990"/>
                  <a:ext cx="1120628" cy="389513"/>
                </a:xfrm>
                <a:prstGeom prst="ellipse">
                  <a:avLst/>
                </a:prstGeom>
                <a:blipFill>
                  <a:blip r:embed="rId9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45B67CD4-FBD2-9541-91DB-4F3700FE61A8}"/>
                    </a:ext>
                  </a:extLst>
                </p:cNvPr>
                <p:cNvSpPr txBox="1"/>
                <p:nvPr/>
              </p:nvSpPr>
              <p:spPr>
                <a:xfrm>
                  <a:off x="7511218" y="3850296"/>
                  <a:ext cx="1632781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charset="0"/>
                          </a:rPr>
                          <m:t>𝑇𝑟𝑒𝑎𝑡</m:t>
                        </m:r>
                        <m:d>
                          <m:d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charset="0"/>
                              </a:rPr>
                              <m:t>𝑋</m:t>
                            </m:r>
                            <m:r>
                              <a:rPr lang="de-DE" b="0" i="1" smtClean="0">
                                <a:latin typeface="Cambria Math" charset="0"/>
                              </a:rPr>
                              <m:t>,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𝑀</m:t>
                            </m:r>
                          </m:e>
                        </m:d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45B67CD4-FBD2-9541-91DB-4F3700FE61A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511218" y="3850296"/>
                  <a:ext cx="1632781" cy="389513"/>
                </a:xfrm>
                <a:prstGeom prst="ellipse">
                  <a:avLst/>
                </a:prstGeom>
                <a:blipFill>
                  <a:blip r:embed="rId10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380D717B-93A9-344E-85D8-DEDCB2152A89}"/>
                </a:ext>
              </a:extLst>
            </p:cNvPr>
            <p:cNvCxnSpPr>
              <a:stCxn id="7" idx="6"/>
              <a:endCxn id="33" idx="1"/>
            </p:cNvCxnSpPr>
            <p:nvPr/>
          </p:nvCxnSpPr>
          <p:spPr>
            <a:xfrm>
              <a:off x="6216925" y="2834032"/>
              <a:ext cx="499132" cy="110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309EEE39-D68F-C34A-83B6-15DBDDB95F41}"/>
                </a:ext>
              </a:extLst>
            </p:cNvPr>
            <p:cNvCxnSpPr>
              <a:cxnSpLocks/>
              <a:stCxn id="8" idx="2"/>
              <a:endCxn id="33" idx="3"/>
            </p:cNvCxnSpPr>
            <p:nvPr/>
          </p:nvCxnSpPr>
          <p:spPr>
            <a:xfrm flipH="1" flipV="1">
              <a:off x="6860057" y="2835140"/>
              <a:ext cx="511167" cy="192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9500D22D-A621-294F-8680-810336965B12}"/>
                </a:ext>
              </a:extLst>
            </p:cNvPr>
            <p:cNvCxnSpPr>
              <a:cxnSpLocks/>
              <a:stCxn id="9" idx="6"/>
              <a:endCxn id="29" idx="1"/>
            </p:cNvCxnSpPr>
            <p:nvPr/>
          </p:nvCxnSpPr>
          <p:spPr>
            <a:xfrm>
              <a:off x="5987333" y="4053628"/>
              <a:ext cx="439403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D60D54A3-755A-7745-AD04-59B234245CFB}"/>
                </a:ext>
              </a:extLst>
            </p:cNvPr>
            <p:cNvCxnSpPr>
              <a:cxnSpLocks/>
              <a:stCxn id="29" idx="0"/>
              <a:endCxn id="6" idx="4"/>
            </p:cNvCxnSpPr>
            <p:nvPr/>
          </p:nvCxnSpPr>
          <p:spPr>
            <a:xfrm flipV="1">
              <a:off x="6498736" y="3646378"/>
              <a:ext cx="287089" cy="33525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DCB32CFB-F74C-874B-8D96-60EFF914B276}"/>
                </a:ext>
              </a:extLst>
            </p:cNvPr>
            <p:cNvCxnSpPr>
              <a:cxnSpLocks/>
              <a:stCxn id="6" idx="4"/>
              <a:endCxn id="25" idx="0"/>
            </p:cNvCxnSpPr>
            <p:nvPr/>
          </p:nvCxnSpPr>
          <p:spPr>
            <a:xfrm>
              <a:off x="6785825" y="3646378"/>
              <a:ext cx="308081" cy="32939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0480CD67-29D0-F74E-B36E-CEEE8C2E1B96}"/>
                </a:ext>
              </a:extLst>
            </p:cNvPr>
            <p:cNvCxnSpPr>
              <a:cxnSpLocks/>
              <a:stCxn id="11" idx="2"/>
              <a:endCxn id="25" idx="3"/>
            </p:cNvCxnSpPr>
            <p:nvPr/>
          </p:nvCxnSpPr>
          <p:spPr>
            <a:xfrm flipH="1">
              <a:off x="7165906" y="4045053"/>
              <a:ext cx="345312" cy="272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257C5189-9960-0B43-AEE4-C8881CBBEF97}"/>
                </a:ext>
              </a:extLst>
            </p:cNvPr>
            <p:cNvCxnSpPr>
              <a:cxnSpLocks/>
              <a:stCxn id="29" idx="2"/>
              <a:endCxn id="10" idx="0"/>
            </p:cNvCxnSpPr>
            <p:nvPr/>
          </p:nvCxnSpPr>
          <p:spPr>
            <a:xfrm>
              <a:off x="6498736" y="4125628"/>
              <a:ext cx="315861" cy="33236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48302086-93B0-924D-9177-5243409799A6}"/>
                </a:ext>
              </a:extLst>
            </p:cNvPr>
            <p:cNvCxnSpPr>
              <a:cxnSpLocks/>
              <a:stCxn id="25" idx="2"/>
              <a:endCxn id="10" idx="0"/>
            </p:cNvCxnSpPr>
            <p:nvPr/>
          </p:nvCxnSpPr>
          <p:spPr>
            <a:xfrm flipH="1">
              <a:off x="6814597" y="4119775"/>
              <a:ext cx="279309" cy="33821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5B5AF64A-2C5A-E745-A52B-15AB69C528C1}"/>
                </a:ext>
              </a:extLst>
            </p:cNvPr>
            <p:cNvCxnSpPr>
              <a:cxnSpLocks/>
              <a:stCxn id="6" idx="0"/>
              <a:endCxn id="33" idx="2"/>
            </p:cNvCxnSpPr>
            <p:nvPr/>
          </p:nvCxnSpPr>
          <p:spPr>
            <a:xfrm flipV="1">
              <a:off x="6785825" y="2907140"/>
              <a:ext cx="2232" cy="34972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EC81B8A9-101F-7447-A15D-08BD8290E96B}"/>
                </a:ext>
              </a:extLst>
            </p:cNvPr>
            <p:cNvGrpSpPr/>
            <p:nvPr/>
          </p:nvGrpSpPr>
          <p:grpSpPr>
            <a:xfrm>
              <a:off x="6669977" y="2717060"/>
              <a:ext cx="521894" cy="393368"/>
              <a:chOff x="6669977" y="2717060"/>
              <a:chExt cx="521894" cy="393368"/>
            </a:xfrm>
          </p:grpSpPr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4DCBCA18-5E5F-6340-BEEF-FF75B94EF3B4}"/>
                  </a:ext>
                </a:extLst>
              </p:cNvPr>
              <p:cNvSpPr/>
              <p:nvPr/>
            </p:nvSpPr>
            <p:spPr>
              <a:xfrm>
                <a:off x="6669977" y="2717060"/>
                <a:ext cx="144000" cy="144000"/>
              </a:xfrm>
              <a:prstGeom prst="rect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6555737D-257C-7245-905B-0E7ECDB18D3D}"/>
                  </a:ext>
                </a:extLst>
              </p:cNvPr>
              <p:cNvSpPr/>
              <p:nvPr/>
            </p:nvSpPr>
            <p:spPr>
              <a:xfrm>
                <a:off x="6716057" y="2763140"/>
                <a:ext cx="144000" cy="144000"/>
              </a:xfrm>
              <a:prstGeom prst="rect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8A183500-568A-A743-83DF-84C5CF511651}"/>
                  </a:ext>
                </a:extLst>
              </p:cNvPr>
              <p:cNvSpPr/>
              <p:nvPr/>
            </p:nvSpPr>
            <p:spPr>
              <a:xfrm>
                <a:off x="6762137" y="2809220"/>
                <a:ext cx="144000" cy="144000"/>
              </a:xfrm>
              <a:prstGeom prst="rect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5" name="TextBox 34">
                    <a:extLst>
                      <a:ext uri="{FF2B5EF4-FFF2-40B4-BE49-F238E27FC236}">
                        <a16:creationId xmlns:a16="http://schemas.microsoft.com/office/drawing/2014/main" id="{C020F10C-A0B0-3541-AD48-2E9B0A3D375A}"/>
                      </a:ext>
                    </a:extLst>
                  </p:cNvPr>
                  <p:cNvSpPr txBox="1"/>
                  <p:nvPr/>
                </p:nvSpPr>
                <p:spPr>
                  <a:xfrm>
                    <a:off x="6903780" y="2833429"/>
                    <a:ext cx="288091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b="0" i="1" smtClean="0"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de-DE" b="0" i="1" smtClean="0">
                                  <a:latin typeface="Cambria Math" charset="0"/>
                                </a:rPr>
                                <m:t>1</m:t>
                              </m:r>
                            </m:sub>
                          </m:sSub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117" name="TextBox 116">
                    <a:extLst>
                      <a:ext uri="{FF2B5EF4-FFF2-40B4-BE49-F238E27FC236}">
                        <a16:creationId xmlns:a16="http://schemas.microsoft.com/office/drawing/2014/main" id="{87C483FC-A4B0-BE4D-A4A9-F88C64F088F9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903780" y="2833429"/>
                    <a:ext cx="288091" cy="276999"/>
                  </a:xfrm>
                  <a:prstGeom prst="rect">
                    <a:avLst/>
                  </a:prstGeom>
                  <a:blipFill>
                    <a:blip r:embed="rId11"/>
                    <a:stretch>
                      <a:fillRect l="-16667" r="-4167" b="-26087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F4760504-DD7B-3948-90F2-A010773E0557}"/>
                </a:ext>
              </a:extLst>
            </p:cNvPr>
            <p:cNvGrpSpPr/>
            <p:nvPr/>
          </p:nvGrpSpPr>
          <p:grpSpPr>
            <a:xfrm>
              <a:off x="6191042" y="3935548"/>
              <a:ext cx="425774" cy="392260"/>
              <a:chOff x="6191042" y="3935548"/>
              <a:chExt cx="425774" cy="392260"/>
            </a:xfrm>
          </p:grpSpPr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BA8703AB-A866-BD43-A9E9-1376D4385D79}"/>
                  </a:ext>
                </a:extLst>
              </p:cNvPr>
              <p:cNvSpPr/>
              <p:nvPr/>
            </p:nvSpPr>
            <p:spPr>
              <a:xfrm>
                <a:off x="6380656" y="3935548"/>
                <a:ext cx="144000" cy="144000"/>
              </a:xfrm>
              <a:prstGeom prst="rect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D0E414C7-9D47-C642-B899-028141B6B3E9}"/>
                  </a:ext>
                </a:extLst>
              </p:cNvPr>
              <p:cNvSpPr/>
              <p:nvPr/>
            </p:nvSpPr>
            <p:spPr>
              <a:xfrm>
                <a:off x="6426736" y="3981628"/>
                <a:ext cx="144000" cy="144000"/>
              </a:xfrm>
              <a:prstGeom prst="rect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6485B083-D97E-5F4B-9627-917DCBF44F45}"/>
                  </a:ext>
                </a:extLst>
              </p:cNvPr>
              <p:cNvSpPr/>
              <p:nvPr/>
            </p:nvSpPr>
            <p:spPr>
              <a:xfrm>
                <a:off x="6472816" y="4027708"/>
                <a:ext cx="144000" cy="144000"/>
              </a:xfrm>
              <a:prstGeom prst="rect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1" name="TextBox 30">
                    <a:extLst>
                      <a:ext uri="{FF2B5EF4-FFF2-40B4-BE49-F238E27FC236}">
                        <a16:creationId xmlns:a16="http://schemas.microsoft.com/office/drawing/2014/main" id="{6FD73DDB-26CD-1442-983D-B51FE624DE74}"/>
                      </a:ext>
                    </a:extLst>
                  </p:cNvPr>
                  <p:cNvSpPr txBox="1"/>
                  <p:nvPr/>
                </p:nvSpPr>
                <p:spPr>
                  <a:xfrm>
                    <a:off x="6191042" y="4050809"/>
                    <a:ext cx="293414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b="0" i="1" smtClean="0"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de-DE" b="0" i="1" smtClean="0">
                                  <a:latin typeface="Cambria Math" charset="0"/>
                                </a:rPr>
                                <m:t>2</m:t>
                              </m:r>
                            </m:sub>
                          </m:sSub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113" name="TextBox 112">
                    <a:extLst>
                      <a:ext uri="{FF2B5EF4-FFF2-40B4-BE49-F238E27FC236}">
                        <a16:creationId xmlns:a16="http://schemas.microsoft.com/office/drawing/2014/main" id="{2658B5E1-197B-0F45-B694-E6E961CBBEA0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191042" y="4050809"/>
                    <a:ext cx="293414" cy="276999"/>
                  </a:xfrm>
                  <a:prstGeom prst="rect">
                    <a:avLst/>
                  </a:prstGeom>
                  <a:blipFill>
                    <a:blip r:embed="rId12"/>
                    <a:stretch>
                      <a:fillRect l="-16667" r="-4167" b="-21739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6CB0FBA1-35A4-6043-B40D-80D6FA63AC39}"/>
                </a:ext>
              </a:extLst>
            </p:cNvPr>
            <p:cNvGrpSpPr/>
            <p:nvPr/>
          </p:nvGrpSpPr>
          <p:grpSpPr>
            <a:xfrm>
              <a:off x="6975826" y="3929695"/>
              <a:ext cx="516037" cy="397857"/>
              <a:chOff x="6975826" y="3929695"/>
              <a:chExt cx="516037" cy="397857"/>
            </a:xfrm>
          </p:grpSpPr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13E0B7A0-791D-6949-B36D-43BA9D8BD6EB}"/>
                  </a:ext>
                </a:extLst>
              </p:cNvPr>
              <p:cNvSpPr/>
              <p:nvPr/>
            </p:nvSpPr>
            <p:spPr>
              <a:xfrm>
                <a:off x="6975826" y="3929695"/>
                <a:ext cx="144000" cy="144000"/>
              </a:xfrm>
              <a:prstGeom prst="rect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7F87DA73-DDCE-7142-8A92-79C364C3B4DC}"/>
                  </a:ext>
                </a:extLst>
              </p:cNvPr>
              <p:cNvSpPr/>
              <p:nvPr/>
            </p:nvSpPr>
            <p:spPr>
              <a:xfrm>
                <a:off x="7021906" y="3975775"/>
                <a:ext cx="144000" cy="144000"/>
              </a:xfrm>
              <a:prstGeom prst="rect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DFDB15C5-5AEE-8244-8CF1-3B827ED47DF1}"/>
                  </a:ext>
                </a:extLst>
              </p:cNvPr>
              <p:cNvSpPr/>
              <p:nvPr/>
            </p:nvSpPr>
            <p:spPr>
              <a:xfrm>
                <a:off x="7067986" y="4021855"/>
                <a:ext cx="144000" cy="144000"/>
              </a:xfrm>
              <a:prstGeom prst="rect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7" name="TextBox 26">
                    <a:extLst>
                      <a:ext uri="{FF2B5EF4-FFF2-40B4-BE49-F238E27FC236}">
                        <a16:creationId xmlns:a16="http://schemas.microsoft.com/office/drawing/2014/main" id="{B50FEA76-A6BC-C240-A79C-F5B7A0F51266}"/>
                      </a:ext>
                    </a:extLst>
                  </p:cNvPr>
                  <p:cNvSpPr txBox="1"/>
                  <p:nvPr/>
                </p:nvSpPr>
                <p:spPr>
                  <a:xfrm>
                    <a:off x="7198449" y="4050553"/>
                    <a:ext cx="293414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b="0" i="1" smtClean="0"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de-DE" b="0" i="1" smtClean="0">
                                  <a:latin typeface="Cambria Math" charset="0"/>
                                </a:rPr>
                                <m:t>3</m:t>
                              </m:r>
                            </m:sub>
                          </m:sSub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109" name="TextBox 108">
                    <a:extLst>
                      <a:ext uri="{FF2B5EF4-FFF2-40B4-BE49-F238E27FC236}">
                        <a16:creationId xmlns:a16="http://schemas.microsoft.com/office/drawing/2014/main" id="{E12EAFFE-9B9E-CF41-8A91-D03481E4C32D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198449" y="4050553"/>
                    <a:ext cx="293414" cy="276999"/>
                  </a:xfrm>
                  <a:prstGeom prst="rect">
                    <a:avLst/>
                  </a:prstGeom>
                  <a:blipFill>
                    <a:blip r:embed="rId13"/>
                    <a:stretch>
                      <a:fillRect l="-16667" r="-4167" b="-21739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BA7A2F95-A7CE-FF43-9473-CAB7BF84B5DF}"/>
                  </a:ext>
                </a:extLst>
              </p:cNvPr>
              <p:cNvSpPr txBox="1"/>
              <p:nvPr/>
            </p:nvSpPr>
            <p:spPr>
              <a:xfrm>
                <a:off x="6304134" y="4578172"/>
                <a:ext cx="648000" cy="389513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 charset="0"/>
                        </a:rPr>
                        <m:t>𝐸𝑝𝑖𝑑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BA7A2F95-A7CE-FF43-9473-CAB7BF84B5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04134" y="4578172"/>
                <a:ext cx="648000" cy="389513"/>
              </a:xfrm>
              <a:prstGeom prst="ellipse">
                <a:avLst/>
              </a:prstGeom>
              <a:blipFill>
                <a:blip r:embed="rId14"/>
                <a:stretch>
                  <a:fillRect r="-3774" b="-6250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3FFC6815-BC2A-4E4F-AA8D-5B7E8EDFBEFE}"/>
                  </a:ext>
                </a:extLst>
              </p:cNvPr>
              <p:cNvSpPr txBox="1"/>
              <p:nvPr/>
            </p:nvSpPr>
            <p:spPr>
              <a:xfrm>
                <a:off x="5074172" y="3960582"/>
                <a:ext cx="985062" cy="389513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 charset="0"/>
                        </a:rPr>
                        <m:t>𝑁𝑎𝑡</m:t>
                      </m:r>
                      <m:d>
                        <m:d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3FFC6815-BC2A-4E4F-AA8D-5B7E8EDFBE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74172" y="3960582"/>
                <a:ext cx="985062" cy="389513"/>
              </a:xfrm>
              <a:prstGeom prst="ellipse">
                <a:avLst/>
              </a:prstGeom>
              <a:blipFill>
                <a:blip r:embed="rId15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8688D098-021C-664F-A942-97BC87F3F595}"/>
                  </a:ext>
                </a:extLst>
              </p:cNvPr>
              <p:cNvSpPr txBox="1"/>
              <p:nvPr/>
            </p:nvSpPr>
            <p:spPr>
              <a:xfrm>
                <a:off x="7213533" y="3963614"/>
                <a:ext cx="1144125" cy="389513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 charset="0"/>
                        </a:rPr>
                        <m:t>𝑀𝑎𝑛</m:t>
                      </m:r>
                      <m:d>
                        <m:d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8688D098-021C-664F-A942-97BC87F3F5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13533" y="3963614"/>
                <a:ext cx="1144125" cy="389513"/>
              </a:xfrm>
              <a:prstGeom prst="ellipse">
                <a:avLst/>
              </a:prstGeom>
              <a:blipFill>
                <a:blip r:embed="rId16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32F5AF7B-3586-394C-827F-7D4F2469CDBE}"/>
                  </a:ext>
                </a:extLst>
              </p:cNvPr>
              <p:cNvSpPr txBox="1"/>
              <p:nvPr/>
            </p:nvSpPr>
            <p:spPr>
              <a:xfrm>
                <a:off x="4446393" y="5180178"/>
                <a:ext cx="1383249" cy="389513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 charset="0"/>
                        </a:rPr>
                        <m:t>𝑇𝑟𝑎𝑣𝑒𝑙</m:t>
                      </m:r>
                      <m:d>
                        <m:d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latin typeface="Cambria Math" charset="0"/>
                            </a:rPr>
                            <m:t>𝑋</m:t>
                          </m:r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32F5AF7B-3586-394C-827F-7D4F2469CD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46393" y="5180178"/>
                <a:ext cx="1383249" cy="389513"/>
              </a:xfrm>
              <a:prstGeom prst="ellipse">
                <a:avLst/>
              </a:prstGeom>
              <a:blipFill>
                <a:blip r:embed="rId17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FFB18CD9-7ECC-7448-91F1-B92AF50D9EB3}"/>
                  </a:ext>
                </a:extLst>
              </p:cNvPr>
              <p:cNvSpPr txBox="1"/>
              <p:nvPr/>
            </p:nvSpPr>
            <p:spPr>
              <a:xfrm>
                <a:off x="6096592" y="5779297"/>
                <a:ext cx="1120628" cy="389513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 charset="0"/>
                        </a:rPr>
                        <m:t>𝑆𝑖𝑐𝑘</m:t>
                      </m:r>
                      <m:d>
                        <m:d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latin typeface="Cambria Math" charset="0"/>
                            </a:rPr>
                            <m:t>𝑋</m:t>
                          </m:r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FFB18CD9-7ECC-7448-91F1-B92AF50D9E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592" y="5779297"/>
                <a:ext cx="1120628" cy="389513"/>
              </a:xfrm>
              <a:prstGeom prst="ellipse">
                <a:avLst/>
              </a:prstGeom>
              <a:blipFill>
                <a:blip r:embed="rId18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A5601509-8D9B-2F40-A897-6EFDE30D78BC}"/>
                  </a:ext>
                </a:extLst>
              </p:cNvPr>
              <p:cNvSpPr txBox="1"/>
              <p:nvPr/>
            </p:nvSpPr>
            <p:spPr>
              <a:xfrm>
                <a:off x="7353527" y="5171603"/>
                <a:ext cx="1632781" cy="389513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 charset="0"/>
                        </a:rPr>
                        <m:t>𝑇𝑟𝑒𝑎𝑡</m:t>
                      </m:r>
                      <m:d>
                        <m:d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latin typeface="Cambria Math" charset="0"/>
                            </a:rPr>
                            <m:t>𝑋</m:t>
                          </m:r>
                          <m:r>
                            <a:rPr lang="de-DE" b="0" i="1" smtClean="0">
                              <a:latin typeface="Cambria Math" charset="0"/>
                            </a:rPr>
                            <m:t>,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A5601509-8D9B-2F40-A897-6EFDE30D78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53527" y="5171603"/>
                <a:ext cx="1632781" cy="389513"/>
              </a:xfrm>
              <a:prstGeom prst="ellipse">
                <a:avLst/>
              </a:prstGeom>
              <a:blipFill>
                <a:blip r:embed="rId19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72B1BDB7-702C-D94C-AFD3-A0D50231E779}"/>
              </a:ext>
            </a:extLst>
          </p:cNvPr>
          <p:cNvCxnSpPr>
            <a:stCxn id="39" idx="6"/>
            <a:endCxn id="65" idx="1"/>
          </p:cNvCxnSpPr>
          <p:nvPr/>
        </p:nvCxnSpPr>
        <p:spPr>
          <a:xfrm>
            <a:off x="6059234" y="4155339"/>
            <a:ext cx="499132" cy="110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8381CB20-2D52-9F4B-8CE1-1A238C320CA8}"/>
              </a:ext>
            </a:extLst>
          </p:cNvPr>
          <p:cNvCxnSpPr>
            <a:cxnSpLocks/>
            <a:stCxn id="40" idx="2"/>
            <a:endCxn id="65" idx="3"/>
          </p:cNvCxnSpPr>
          <p:nvPr/>
        </p:nvCxnSpPr>
        <p:spPr>
          <a:xfrm flipH="1" flipV="1">
            <a:off x="6702366" y="4156447"/>
            <a:ext cx="511167" cy="192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250C3661-C0B5-B448-9530-0D52CB4A59D0}"/>
              </a:ext>
            </a:extLst>
          </p:cNvPr>
          <p:cNvCxnSpPr>
            <a:cxnSpLocks/>
            <a:stCxn id="41" idx="6"/>
            <a:endCxn id="61" idx="1"/>
          </p:cNvCxnSpPr>
          <p:nvPr/>
        </p:nvCxnSpPr>
        <p:spPr>
          <a:xfrm>
            <a:off x="5829642" y="5374935"/>
            <a:ext cx="439403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1199D749-3928-1245-ACBA-CEADA922630A}"/>
              </a:ext>
            </a:extLst>
          </p:cNvPr>
          <p:cNvCxnSpPr>
            <a:cxnSpLocks/>
            <a:stCxn id="61" idx="0"/>
            <a:endCxn id="38" idx="4"/>
          </p:cNvCxnSpPr>
          <p:nvPr/>
        </p:nvCxnSpPr>
        <p:spPr>
          <a:xfrm flipV="1">
            <a:off x="6341045" y="4967685"/>
            <a:ext cx="287089" cy="33525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DAF3DE07-1227-6944-BDA3-8AF10E012A79}"/>
              </a:ext>
            </a:extLst>
          </p:cNvPr>
          <p:cNvCxnSpPr>
            <a:cxnSpLocks/>
            <a:stCxn id="38" idx="4"/>
            <a:endCxn id="57" idx="0"/>
          </p:cNvCxnSpPr>
          <p:nvPr/>
        </p:nvCxnSpPr>
        <p:spPr>
          <a:xfrm>
            <a:off x="6628134" y="4967685"/>
            <a:ext cx="308081" cy="32939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49062899-68C9-B14D-903F-BE1430DB6131}"/>
              </a:ext>
            </a:extLst>
          </p:cNvPr>
          <p:cNvCxnSpPr>
            <a:cxnSpLocks/>
            <a:stCxn id="43" idx="2"/>
            <a:endCxn id="57" idx="3"/>
          </p:cNvCxnSpPr>
          <p:nvPr/>
        </p:nvCxnSpPr>
        <p:spPr>
          <a:xfrm flipH="1">
            <a:off x="7008215" y="5366360"/>
            <a:ext cx="345312" cy="272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0346A61C-0127-A443-AA8D-248DD56047DD}"/>
              </a:ext>
            </a:extLst>
          </p:cNvPr>
          <p:cNvCxnSpPr>
            <a:cxnSpLocks/>
            <a:stCxn id="61" idx="2"/>
            <a:endCxn id="42" idx="0"/>
          </p:cNvCxnSpPr>
          <p:nvPr/>
        </p:nvCxnSpPr>
        <p:spPr>
          <a:xfrm>
            <a:off x="6341045" y="5446935"/>
            <a:ext cx="315861" cy="33236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828C2CD5-3FE2-4B44-A59D-62EF390F7D1F}"/>
              </a:ext>
            </a:extLst>
          </p:cNvPr>
          <p:cNvCxnSpPr>
            <a:cxnSpLocks/>
            <a:stCxn id="57" idx="2"/>
            <a:endCxn id="42" idx="0"/>
          </p:cNvCxnSpPr>
          <p:nvPr/>
        </p:nvCxnSpPr>
        <p:spPr>
          <a:xfrm flipH="1">
            <a:off x="6656906" y="5441082"/>
            <a:ext cx="279309" cy="33821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60C7277B-1C36-A04B-B56A-C19AC748B90D}"/>
              </a:ext>
            </a:extLst>
          </p:cNvPr>
          <p:cNvCxnSpPr>
            <a:cxnSpLocks/>
            <a:stCxn id="38" idx="0"/>
            <a:endCxn id="65" idx="2"/>
          </p:cNvCxnSpPr>
          <p:nvPr/>
        </p:nvCxnSpPr>
        <p:spPr>
          <a:xfrm flipV="1">
            <a:off x="6628134" y="4228447"/>
            <a:ext cx="2232" cy="34972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3" name="Group 52">
            <a:extLst>
              <a:ext uri="{FF2B5EF4-FFF2-40B4-BE49-F238E27FC236}">
                <a16:creationId xmlns:a16="http://schemas.microsoft.com/office/drawing/2014/main" id="{E9438B55-2B54-6C40-AA56-19405A9CCE0D}"/>
              </a:ext>
            </a:extLst>
          </p:cNvPr>
          <p:cNvGrpSpPr/>
          <p:nvPr/>
        </p:nvGrpSpPr>
        <p:grpSpPr>
          <a:xfrm>
            <a:off x="6512286" y="4038367"/>
            <a:ext cx="521894" cy="393368"/>
            <a:chOff x="6669977" y="2717060"/>
            <a:chExt cx="521894" cy="393368"/>
          </a:xfrm>
        </p:grpSpPr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D97DBF27-F81B-6145-82D9-45BC5E5E7BD3}"/>
                </a:ext>
              </a:extLst>
            </p:cNvPr>
            <p:cNvSpPr/>
            <p:nvPr/>
          </p:nvSpPr>
          <p:spPr>
            <a:xfrm>
              <a:off x="6669977" y="2717060"/>
              <a:ext cx="144000" cy="144000"/>
            </a:xfrm>
            <a:prstGeom prst="rect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AE94DB54-95EB-B14C-BF7B-87700201AB76}"/>
                </a:ext>
              </a:extLst>
            </p:cNvPr>
            <p:cNvSpPr/>
            <p:nvPr/>
          </p:nvSpPr>
          <p:spPr>
            <a:xfrm>
              <a:off x="6716057" y="2763140"/>
              <a:ext cx="144000" cy="144000"/>
            </a:xfrm>
            <a:prstGeom prst="rect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579E0E4D-A068-5D48-99F5-863CA26A791F}"/>
                </a:ext>
              </a:extLst>
            </p:cNvPr>
            <p:cNvSpPr/>
            <p:nvPr/>
          </p:nvSpPr>
          <p:spPr>
            <a:xfrm>
              <a:off x="6762137" y="2809220"/>
              <a:ext cx="144000" cy="144000"/>
            </a:xfrm>
            <a:prstGeom prst="rect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7" name="TextBox 66">
                  <a:extLst>
                    <a:ext uri="{FF2B5EF4-FFF2-40B4-BE49-F238E27FC236}">
                      <a16:creationId xmlns:a16="http://schemas.microsoft.com/office/drawing/2014/main" id="{122CF145-92AD-134D-9281-841DBDD2ABBD}"/>
                    </a:ext>
                  </a:extLst>
                </p:cNvPr>
                <p:cNvSpPr txBox="1"/>
                <p:nvPr/>
              </p:nvSpPr>
              <p:spPr>
                <a:xfrm>
                  <a:off x="6903780" y="2833429"/>
                  <a:ext cx="288091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17" name="TextBox 116">
                  <a:extLst>
                    <a:ext uri="{FF2B5EF4-FFF2-40B4-BE49-F238E27FC236}">
                      <a16:creationId xmlns:a16="http://schemas.microsoft.com/office/drawing/2014/main" id="{87C483FC-A4B0-BE4D-A4A9-F88C64F088F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03780" y="2833429"/>
                  <a:ext cx="288091" cy="276999"/>
                </a:xfrm>
                <a:prstGeom prst="rect">
                  <a:avLst/>
                </a:prstGeom>
                <a:blipFill>
                  <a:blip r:embed="rId11"/>
                  <a:stretch>
                    <a:fillRect l="-16667" r="-4167" b="-26087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E849AD36-CC5E-3F40-AC3D-7B1656DC9143}"/>
              </a:ext>
            </a:extLst>
          </p:cNvPr>
          <p:cNvGrpSpPr/>
          <p:nvPr/>
        </p:nvGrpSpPr>
        <p:grpSpPr>
          <a:xfrm>
            <a:off x="6033351" y="5256855"/>
            <a:ext cx="425774" cy="392260"/>
            <a:chOff x="6191042" y="3935548"/>
            <a:chExt cx="425774" cy="392260"/>
          </a:xfrm>
        </p:grpSpPr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906CCF1E-A54F-EE41-BCE1-75924722E0A0}"/>
                </a:ext>
              </a:extLst>
            </p:cNvPr>
            <p:cNvSpPr/>
            <p:nvPr/>
          </p:nvSpPr>
          <p:spPr>
            <a:xfrm>
              <a:off x="6380656" y="3935548"/>
              <a:ext cx="144000" cy="144000"/>
            </a:xfrm>
            <a:prstGeom prst="rect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72951B8A-D215-DC4D-B7E8-D80B6B9DFF34}"/>
                </a:ext>
              </a:extLst>
            </p:cNvPr>
            <p:cNvSpPr/>
            <p:nvPr/>
          </p:nvSpPr>
          <p:spPr>
            <a:xfrm>
              <a:off x="6426736" y="3981628"/>
              <a:ext cx="144000" cy="144000"/>
            </a:xfrm>
            <a:prstGeom prst="rect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987EA124-DC17-F741-A672-C1347BF500CB}"/>
                </a:ext>
              </a:extLst>
            </p:cNvPr>
            <p:cNvSpPr/>
            <p:nvPr/>
          </p:nvSpPr>
          <p:spPr>
            <a:xfrm>
              <a:off x="6472816" y="4027708"/>
              <a:ext cx="144000" cy="144000"/>
            </a:xfrm>
            <a:prstGeom prst="rect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3" name="TextBox 62">
                  <a:extLst>
                    <a:ext uri="{FF2B5EF4-FFF2-40B4-BE49-F238E27FC236}">
                      <a16:creationId xmlns:a16="http://schemas.microsoft.com/office/drawing/2014/main" id="{5137A8D4-040C-D445-98FC-1ED11660438A}"/>
                    </a:ext>
                  </a:extLst>
                </p:cNvPr>
                <p:cNvSpPr txBox="1"/>
                <p:nvPr/>
              </p:nvSpPr>
              <p:spPr>
                <a:xfrm>
                  <a:off x="6191042" y="4050809"/>
                  <a:ext cx="293414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13" name="TextBox 112">
                  <a:extLst>
                    <a:ext uri="{FF2B5EF4-FFF2-40B4-BE49-F238E27FC236}">
                      <a16:creationId xmlns:a16="http://schemas.microsoft.com/office/drawing/2014/main" id="{2658B5E1-197B-0F45-B694-E6E961CBBEA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191042" y="4050809"/>
                  <a:ext cx="293414" cy="276999"/>
                </a:xfrm>
                <a:prstGeom prst="rect">
                  <a:avLst/>
                </a:prstGeom>
                <a:blipFill>
                  <a:blip r:embed="rId12"/>
                  <a:stretch>
                    <a:fillRect l="-16667" r="-4167" b="-21739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81D6BD44-6033-524D-86E8-DB382AD619CD}"/>
              </a:ext>
            </a:extLst>
          </p:cNvPr>
          <p:cNvGrpSpPr/>
          <p:nvPr/>
        </p:nvGrpSpPr>
        <p:grpSpPr>
          <a:xfrm>
            <a:off x="6818135" y="5251002"/>
            <a:ext cx="516037" cy="397857"/>
            <a:chOff x="6975826" y="3929695"/>
            <a:chExt cx="516037" cy="397857"/>
          </a:xfrm>
        </p:grpSpPr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7DC5360E-AE92-0F44-8CCF-18EB0BA67B25}"/>
                </a:ext>
              </a:extLst>
            </p:cNvPr>
            <p:cNvSpPr/>
            <p:nvPr/>
          </p:nvSpPr>
          <p:spPr>
            <a:xfrm>
              <a:off x="6975826" y="3929695"/>
              <a:ext cx="144000" cy="144000"/>
            </a:xfrm>
            <a:prstGeom prst="rect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7AC5637C-4F99-1F4D-AEFF-8B8A8D2B0CCD}"/>
                </a:ext>
              </a:extLst>
            </p:cNvPr>
            <p:cNvSpPr/>
            <p:nvPr/>
          </p:nvSpPr>
          <p:spPr>
            <a:xfrm>
              <a:off x="7021906" y="3975775"/>
              <a:ext cx="144000" cy="144000"/>
            </a:xfrm>
            <a:prstGeom prst="rect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B58B3FCA-E652-E047-B98D-AA1E123C99D3}"/>
                </a:ext>
              </a:extLst>
            </p:cNvPr>
            <p:cNvSpPr/>
            <p:nvPr/>
          </p:nvSpPr>
          <p:spPr>
            <a:xfrm>
              <a:off x="7067986" y="4021855"/>
              <a:ext cx="144000" cy="144000"/>
            </a:xfrm>
            <a:prstGeom prst="rect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9" name="TextBox 58">
                  <a:extLst>
                    <a:ext uri="{FF2B5EF4-FFF2-40B4-BE49-F238E27FC236}">
                      <a16:creationId xmlns:a16="http://schemas.microsoft.com/office/drawing/2014/main" id="{8E96BF95-2C68-024C-8885-B2B84E466A2D}"/>
                    </a:ext>
                  </a:extLst>
                </p:cNvPr>
                <p:cNvSpPr txBox="1"/>
                <p:nvPr/>
              </p:nvSpPr>
              <p:spPr>
                <a:xfrm>
                  <a:off x="7198449" y="4050553"/>
                  <a:ext cx="293414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09" name="TextBox 108">
                  <a:extLst>
                    <a:ext uri="{FF2B5EF4-FFF2-40B4-BE49-F238E27FC236}">
                      <a16:creationId xmlns:a16="http://schemas.microsoft.com/office/drawing/2014/main" id="{E12EAFFE-9B9E-CF41-8A91-D03481E4C32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98449" y="4050553"/>
                  <a:ext cx="293414" cy="276999"/>
                </a:xfrm>
                <a:prstGeom prst="rect">
                  <a:avLst/>
                </a:prstGeom>
                <a:blipFill>
                  <a:blip r:embed="rId13"/>
                  <a:stretch>
                    <a:fillRect l="-16667" r="-4167" b="-21739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0909AFB2-361B-CA40-AB3B-11AE8300A352}"/>
                  </a:ext>
                </a:extLst>
              </p:cNvPr>
              <p:cNvSpPr txBox="1"/>
              <p:nvPr/>
            </p:nvSpPr>
            <p:spPr>
              <a:xfrm>
                <a:off x="4511040" y="3960582"/>
                <a:ext cx="1553425" cy="389513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#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latin typeface="Cambria Math" charset="0"/>
                            </a:rPr>
                            <m:t>𝑁𝑎𝑡</m:t>
                          </m:r>
                          <m:d>
                            <m:d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0909AFB2-361B-CA40-AB3B-11AE8300A3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11040" y="3960582"/>
                <a:ext cx="1553425" cy="389513"/>
              </a:xfrm>
              <a:prstGeom prst="ellipse">
                <a:avLst/>
              </a:prstGeom>
              <a:blipFill>
                <a:blip r:embed="rId20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7B73F9F4-188A-CA4A-BC11-BCE896DBDAFC}"/>
                  </a:ext>
                </a:extLst>
              </p:cNvPr>
              <p:cNvSpPr txBox="1"/>
              <p:nvPr/>
            </p:nvSpPr>
            <p:spPr>
              <a:xfrm>
                <a:off x="7040092" y="5315041"/>
                <a:ext cx="35772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  <m:sup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7B73F9F4-188A-CA4A-BC11-BCE896DBDA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40092" y="5315041"/>
                <a:ext cx="357727" cy="369332"/>
              </a:xfrm>
              <a:prstGeom prst="rect">
                <a:avLst/>
              </a:prstGeom>
              <a:blipFill>
                <a:blip r:embed="rId21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919E99A6-24EA-1844-A1ED-76F28A902DAA}"/>
                  </a:ext>
                </a:extLst>
              </p:cNvPr>
              <p:cNvSpPr txBox="1"/>
              <p:nvPr/>
            </p:nvSpPr>
            <p:spPr>
              <a:xfrm>
                <a:off x="6041126" y="5325693"/>
                <a:ext cx="35772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  <m:sup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919E99A6-24EA-1844-A1ED-76F28A902D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41126" y="5325693"/>
                <a:ext cx="357727" cy="369332"/>
              </a:xfrm>
              <a:prstGeom prst="rect">
                <a:avLst/>
              </a:prstGeom>
              <a:blipFill>
                <a:blip r:embed="rId22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21649C63-961E-E542-9EE6-DD98D981C09A}"/>
                  </a:ext>
                </a:extLst>
              </p:cNvPr>
              <p:cNvSpPr txBox="1"/>
              <p:nvPr/>
            </p:nvSpPr>
            <p:spPr>
              <a:xfrm>
                <a:off x="6747576" y="4098870"/>
                <a:ext cx="402611" cy="37433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  <m:sup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#</m:t>
                          </m:r>
                        </m:sup>
                      </m:sSup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21649C63-961E-E542-9EE6-DD98D981C0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47576" y="4098870"/>
                <a:ext cx="402611" cy="374333"/>
              </a:xfrm>
              <a:prstGeom prst="rect">
                <a:avLst/>
              </a:prstGeom>
              <a:blipFill>
                <a:blip r:embed="rId23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DE413568-3897-1C47-9FCB-3B8923C026AC}"/>
                  </a:ext>
                </a:extLst>
              </p:cNvPr>
              <p:cNvSpPr txBox="1"/>
              <p:nvPr/>
            </p:nvSpPr>
            <p:spPr>
              <a:xfrm>
                <a:off x="6753317" y="4099245"/>
                <a:ext cx="35772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  <m:sup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DE413568-3897-1C47-9FCB-3B8923C026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53317" y="4099245"/>
                <a:ext cx="357727" cy="369332"/>
              </a:xfrm>
              <a:prstGeom prst="rect">
                <a:avLst/>
              </a:prstGeom>
              <a:blipFill>
                <a:blip r:embed="rId24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3" name="TextBox 72">
                <a:extLst>
                  <a:ext uri="{FF2B5EF4-FFF2-40B4-BE49-F238E27FC236}">
                    <a16:creationId xmlns:a16="http://schemas.microsoft.com/office/drawing/2014/main" id="{7C4B8F3A-AAA3-ED4B-844B-3C30E0A0EC61}"/>
                  </a:ext>
                </a:extLst>
              </p:cNvPr>
              <p:cNvSpPr txBox="1"/>
              <p:nvPr/>
            </p:nvSpPr>
            <p:spPr>
              <a:xfrm>
                <a:off x="6792034" y="4099418"/>
                <a:ext cx="35772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  <m:sup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73" name="TextBox 72">
                <a:extLst>
                  <a:ext uri="{FF2B5EF4-FFF2-40B4-BE49-F238E27FC236}">
                    <a16:creationId xmlns:a16="http://schemas.microsoft.com/office/drawing/2014/main" id="{7C4B8F3A-AAA3-ED4B-844B-3C30E0A0EC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92034" y="4099418"/>
                <a:ext cx="357727" cy="369332"/>
              </a:xfrm>
              <a:prstGeom prst="rect">
                <a:avLst/>
              </a:prstGeom>
              <a:blipFill>
                <a:blip r:embed="rId25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99329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40" grpId="0" animBg="1"/>
      <p:bldP spid="41" grpId="0" animBg="1"/>
      <p:bldP spid="43" grpId="0" animBg="1"/>
      <p:bldP spid="68" grpId="0" animBg="1"/>
      <p:bldP spid="68" grpId="1" animBg="1"/>
      <p:bldP spid="68" grpId="2" animBg="1"/>
      <p:bldP spid="69" grpId="0"/>
      <p:bldP spid="70" grpId="0"/>
      <p:bldP spid="71" grpId="0"/>
      <p:bldP spid="71" grpId="1"/>
      <p:bldP spid="72" grpId="0"/>
      <p:bldP spid="73" grpId="0"/>
    </p:bld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C5951D-C565-7740-A415-AC4444801E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Example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C0A6259-746A-8449-BE49-B0BBE003333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GB" dirty="0"/>
                  <a:t>Query: </a:t>
                </a:r>
                <a14:m>
                  <m:oMath xmlns:m="http://schemas.openxmlformats.org/officeDocument/2006/math">
                    <m:r>
                      <a:rPr lang="en-GB" i="1" dirty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de-DE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𝑆𝑖𝑐𝑘</m:t>
                        </m:r>
                        <m:d>
                          <m:dPr>
                            <m:ctrlP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</m:e>
                    </m:d>
                  </m:oMath>
                </a14:m>
                <a:r>
                  <a:rPr lang="en-GB" dirty="0"/>
                  <a:t> </a:t>
                </a:r>
              </a:p>
              <a:p>
                <a:r>
                  <a:rPr lang="en-GB" dirty="0"/>
                  <a:t>Elimination:</a:t>
                </a:r>
              </a:p>
              <a:p>
                <a:pPr lvl="1"/>
                <a:r>
                  <a:rPr lang="en-GB" dirty="0"/>
                  <a:t>Only random variable left </a:t>
                </a:r>
                <a:br>
                  <a:rPr lang="en-GB" dirty="0"/>
                </a:br>
                <a:r>
                  <a:rPr lang="en-GB" dirty="0"/>
                  <a:t>to eliminate: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charset="0"/>
                      </a:rPr>
                      <m:t>𝐸𝑝𝑖𝑑</m:t>
                    </m:r>
                  </m:oMath>
                </a14:m>
                <a:endParaRPr lang="en-GB" dirty="0"/>
              </a:p>
              <a:p>
                <a:pPr lvl="2"/>
                <a:r>
                  <a:rPr lang="en-GB" dirty="0"/>
                  <a:t>Occurs in three parfactors: Multiply</a:t>
                </a:r>
              </a:p>
              <a:p>
                <a:pPr lvl="2"/>
                <a:r>
                  <a:rPr lang="en-GB" dirty="0"/>
                  <a:t>Does not contain </a:t>
                </a:r>
                <a14:m>
                  <m:oMath xmlns:m="http://schemas.openxmlformats.org/officeDocument/2006/math">
                    <m:r>
                      <a:rPr lang="en-GB" i="1" dirty="0" smtClean="0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en-GB" dirty="0"/>
                  <a:t>: Count-convert </a:t>
                </a:r>
                <a14:m>
                  <m:oMath xmlns:m="http://schemas.openxmlformats.org/officeDocument/2006/math">
                    <m:r>
                      <a:rPr lang="en-GB" i="1" dirty="0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endParaRPr lang="en-GB" dirty="0"/>
              </a:p>
              <a:p>
                <a:pPr lvl="2"/>
                <a:r>
                  <a:rPr lang="en-GB" dirty="0"/>
                  <a:t>Eliminate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charset="0"/>
                      </a:rPr>
                      <m:t>𝐸𝑝𝑖𝑑</m:t>
                    </m:r>
                  </m:oMath>
                </a14:m>
                <a:endParaRPr lang="en-GB" dirty="0"/>
              </a:p>
              <a:p>
                <a:pPr lvl="1"/>
                <a:endParaRPr lang="en-GB" dirty="0"/>
              </a:p>
              <a:p>
                <a:pPr lvl="1"/>
                <a:endParaRPr lang="en-GB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C0A6259-746A-8449-BE49-B0BBE003333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447" t="-126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5C1A7E-A86A-D049-BF02-E702D00902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155</a:t>
            </a:fld>
            <a:endParaRPr lang="en-GB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9AFCCB5-2CFA-D04B-BE43-C0D6EBBC6A6A}"/>
              </a:ext>
            </a:extLst>
          </p:cNvPr>
          <p:cNvGrpSpPr/>
          <p:nvPr/>
        </p:nvGrpSpPr>
        <p:grpSpPr>
          <a:xfrm>
            <a:off x="848402" y="3935322"/>
            <a:ext cx="1297646" cy="2130443"/>
            <a:chOff x="6191042" y="2717060"/>
            <a:chExt cx="1297646" cy="213044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5FE642B7-A71C-AB45-B082-E07EF1AD82B9}"/>
                    </a:ext>
                  </a:extLst>
                </p:cNvPr>
                <p:cNvSpPr txBox="1"/>
                <p:nvPr/>
              </p:nvSpPr>
              <p:spPr>
                <a:xfrm>
                  <a:off x="6461825" y="3256865"/>
                  <a:ext cx="648000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charset="0"/>
                          </a:rPr>
                          <m:t>𝐸𝑝𝑖𝑑</m:t>
                        </m:r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88" name="TextBox 87">
                  <a:extLst>
                    <a:ext uri="{FF2B5EF4-FFF2-40B4-BE49-F238E27FC236}">
                      <a16:creationId xmlns:a16="http://schemas.microsoft.com/office/drawing/2014/main" id="{CD5E56C0-7AF9-F549-9A2F-FA33D0DCB74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461825" y="3256865"/>
                  <a:ext cx="648000" cy="389513"/>
                </a:xfrm>
                <a:prstGeom prst="ellipse">
                  <a:avLst/>
                </a:prstGeom>
                <a:blipFill>
                  <a:blip r:embed="rId5"/>
                  <a:stretch>
                    <a:fillRect l="-1887" r="-1887" b="-6061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F2AE035E-374D-FC4E-B0B8-6AF430C197F9}"/>
                    </a:ext>
                  </a:extLst>
                </p:cNvPr>
                <p:cNvSpPr txBox="1"/>
                <p:nvPr/>
              </p:nvSpPr>
              <p:spPr>
                <a:xfrm>
                  <a:off x="6254283" y="4457990"/>
                  <a:ext cx="1120628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charset="0"/>
                          </a:rPr>
                          <m:t>𝑆𝑖𝑐𝑘</m:t>
                        </m:r>
                        <m:d>
                          <m:d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charset="0"/>
                              </a:rPr>
                              <m:t>𝑋</m:t>
                            </m:r>
                          </m:e>
                        </m:d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F2AE035E-374D-FC4E-B0B8-6AF430C197F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254283" y="4457990"/>
                  <a:ext cx="1120628" cy="389513"/>
                </a:xfrm>
                <a:prstGeom prst="ellipse">
                  <a:avLst/>
                </a:prstGeom>
                <a:blipFill>
                  <a:blip r:embed="rId6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D60D54A3-755A-7745-AD04-59B234245CFB}"/>
                </a:ext>
              </a:extLst>
            </p:cNvPr>
            <p:cNvCxnSpPr>
              <a:cxnSpLocks/>
              <a:stCxn id="29" idx="0"/>
              <a:endCxn id="6" idx="4"/>
            </p:cNvCxnSpPr>
            <p:nvPr/>
          </p:nvCxnSpPr>
          <p:spPr>
            <a:xfrm flipV="1">
              <a:off x="6498736" y="3646378"/>
              <a:ext cx="287089" cy="33525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DCB32CFB-F74C-874B-8D96-60EFF914B276}"/>
                </a:ext>
              </a:extLst>
            </p:cNvPr>
            <p:cNvCxnSpPr>
              <a:cxnSpLocks/>
              <a:stCxn id="6" idx="4"/>
              <a:endCxn id="25" idx="0"/>
            </p:cNvCxnSpPr>
            <p:nvPr/>
          </p:nvCxnSpPr>
          <p:spPr>
            <a:xfrm>
              <a:off x="6785825" y="3646378"/>
              <a:ext cx="308081" cy="32939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257C5189-9960-0B43-AEE4-C8881CBBEF97}"/>
                </a:ext>
              </a:extLst>
            </p:cNvPr>
            <p:cNvCxnSpPr>
              <a:cxnSpLocks/>
              <a:stCxn id="29" idx="2"/>
              <a:endCxn id="10" idx="0"/>
            </p:cNvCxnSpPr>
            <p:nvPr/>
          </p:nvCxnSpPr>
          <p:spPr>
            <a:xfrm>
              <a:off x="6498736" y="4125628"/>
              <a:ext cx="315861" cy="33236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48302086-93B0-924D-9177-5243409799A6}"/>
                </a:ext>
              </a:extLst>
            </p:cNvPr>
            <p:cNvCxnSpPr>
              <a:cxnSpLocks/>
              <a:stCxn id="25" idx="2"/>
              <a:endCxn id="10" idx="0"/>
            </p:cNvCxnSpPr>
            <p:nvPr/>
          </p:nvCxnSpPr>
          <p:spPr>
            <a:xfrm flipH="1">
              <a:off x="6814597" y="4119775"/>
              <a:ext cx="279309" cy="33821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5B5AF64A-2C5A-E745-A52B-15AB69C528C1}"/>
                </a:ext>
              </a:extLst>
            </p:cNvPr>
            <p:cNvCxnSpPr>
              <a:cxnSpLocks/>
              <a:stCxn id="6" idx="0"/>
              <a:endCxn id="33" idx="2"/>
            </p:cNvCxnSpPr>
            <p:nvPr/>
          </p:nvCxnSpPr>
          <p:spPr>
            <a:xfrm flipV="1">
              <a:off x="6785825" y="2907140"/>
              <a:ext cx="2232" cy="34972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EC81B8A9-101F-7447-A15D-08BD8290E96B}"/>
                </a:ext>
              </a:extLst>
            </p:cNvPr>
            <p:cNvGrpSpPr/>
            <p:nvPr/>
          </p:nvGrpSpPr>
          <p:grpSpPr>
            <a:xfrm>
              <a:off x="6669977" y="2717060"/>
              <a:ext cx="559918" cy="393368"/>
              <a:chOff x="6669977" y="2717060"/>
              <a:chExt cx="559918" cy="393368"/>
            </a:xfrm>
          </p:grpSpPr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4DCBCA18-5E5F-6340-BEEF-FF75B94EF3B4}"/>
                  </a:ext>
                </a:extLst>
              </p:cNvPr>
              <p:cNvSpPr/>
              <p:nvPr/>
            </p:nvSpPr>
            <p:spPr>
              <a:xfrm>
                <a:off x="6669977" y="2717060"/>
                <a:ext cx="144000" cy="144000"/>
              </a:xfrm>
              <a:prstGeom prst="rect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6555737D-257C-7245-905B-0E7ECDB18D3D}"/>
                  </a:ext>
                </a:extLst>
              </p:cNvPr>
              <p:cNvSpPr/>
              <p:nvPr/>
            </p:nvSpPr>
            <p:spPr>
              <a:xfrm>
                <a:off x="6716057" y="2763140"/>
                <a:ext cx="144000" cy="144000"/>
              </a:xfrm>
              <a:prstGeom prst="rect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8A183500-568A-A743-83DF-84C5CF511651}"/>
                  </a:ext>
                </a:extLst>
              </p:cNvPr>
              <p:cNvSpPr/>
              <p:nvPr/>
            </p:nvSpPr>
            <p:spPr>
              <a:xfrm>
                <a:off x="6762137" y="2809220"/>
                <a:ext cx="144000" cy="144000"/>
              </a:xfrm>
              <a:prstGeom prst="rect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5" name="TextBox 34">
                    <a:extLst>
                      <a:ext uri="{FF2B5EF4-FFF2-40B4-BE49-F238E27FC236}">
                        <a16:creationId xmlns:a16="http://schemas.microsoft.com/office/drawing/2014/main" id="{C020F10C-A0B0-3541-AD48-2E9B0A3D375A}"/>
                      </a:ext>
                    </a:extLst>
                  </p:cNvPr>
                  <p:cNvSpPr txBox="1"/>
                  <p:nvPr/>
                </p:nvSpPr>
                <p:spPr>
                  <a:xfrm>
                    <a:off x="6903780" y="2833429"/>
                    <a:ext cx="326115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Sup>
                            <m:sSubSup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de-DE" b="0" i="1" smtClean="0"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de-DE" b="0" i="1" smtClean="0">
                                  <a:latin typeface="Cambria Math" charset="0"/>
                                </a:rPr>
                                <m:t>1</m:t>
                              </m:r>
                            </m:sub>
                            <m:sup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′′</m:t>
                              </m:r>
                            </m:sup>
                          </m:sSubSup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35" name="TextBox 34">
                    <a:extLst>
                      <a:ext uri="{FF2B5EF4-FFF2-40B4-BE49-F238E27FC236}">
                        <a16:creationId xmlns:a16="http://schemas.microsoft.com/office/drawing/2014/main" id="{C020F10C-A0B0-3541-AD48-2E9B0A3D375A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903780" y="2833429"/>
                    <a:ext cx="326115" cy="276999"/>
                  </a:xfrm>
                  <a:prstGeom prst="rect">
                    <a:avLst/>
                  </a:prstGeom>
                  <a:blipFill>
                    <a:blip r:embed="rId7"/>
                    <a:stretch>
                      <a:fillRect l="-14815" b="-21739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F4760504-DD7B-3948-90F2-A010773E0557}"/>
                </a:ext>
              </a:extLst>
            </p:cNvPr>
            <p:cNvGrpSpPr/>
            <p:nvPr/>
          </p:nvGrpSpPr>
          <p:grpSpPr>
            <a:xfrm>
              <a:off x="6191042" y="3935548"/>
              <a:ext cx="425774" cy="392260"/>
              <a:chOff x="6191042" y="3935548"/>
              <a:chExt cx="425774" cy="392260"/>
            </a:xfrm>
          </p:grpSpPr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BA8703AB-A866-BD43-A9E9-1376D4385D79}"/>
                  </a:ext>
                </a:extLst>
              </p:cNvPr>
              <p:cNvSpPr/>
              <p:nvPr/>
            </p:nvSpPr>
            <p:spPr>
              <a:xfrm>
                <a:off x="6380656" y="3935548"/>
                <a:ext cx="144000" cy="144000"/>
              </a:xfrm>
              <a:prstGeom prst="rect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D0E414C7-9D47-C642-B899-028141B6B3E9}"/>
                  </a:ext>
                </a:extLst>
              </p:cNvPr>
              <p:cNvSpPr/>
              <p:nvPr/>
            </p:nvSpPr>
            <p:spPr>
              <a:xfrm>
                <a:off x="6426736" y="3981628"/>
                <a:ext cx="144000" cy="144000"/>
              </a:xfrm>
              <a:prstGeom prst="rect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6485B083-D97E-5F4B-9627-917DCBF44F45}"/>
                  </a:ext>
                </a:extLst>
              </p:cNvPr>
              <p:cNvSpPr/>
              <p:nvPr/>
            </p:nvSpPr>
            <p:spPr>
              <a:xfrm>
                <a:off x="6472816" y="4027708"/>
                <a:ext cx="144000" cy="144000"/>
              </a:xfrm>
              <a:prstGeom prst="rect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1" name="TextBox 30">
                    <a:extLst>
                      <a:ext uri="{FF2B5EF4-FFF2-40B4-BE49-F238E27FC236}">
                        <a16:creationId xmlns:a16="http://schemas.microsoft.com/office/drawing/2014/main" id="{6FD73DDB-26CD-1442-983D-B51FE624DE74}"/>
                      </a:ext>
                    </a:extLst>
                  </p:cNvPr>
                  <p:cNvSpPr txBox="1"/>
                  <p:nvPr/>
                </p:nvSpPr>
                <p:spPr>
                  <a:xfrm>
                    <a:off x="6191042" y="4050809"/>
                    <a:ext cx="293414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Sup>
                            <m:sSubSup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de-DE" b="0" i="1" smtClean="0"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de-DE" b="0" i="1" smtClean="0">
                                  <a:latin typeface="Cambria Math" charset="0"/>
                                </a:rPr>
                                <m:t>2</m:t>
                              </m:r>
                            </m:sub>
                            <m:sup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bSup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31" name="TextBox 30">
                    <a:extLst>
                      <a:ext uri="{FF2B5EF4-FFF2-40B4-BE49-F238E27FC236}">
                        <a16:creationId xmlns:a16="http://schemas.microsoft.com/office/drawing/2014/main" id="{6FD73DDB-26CD-1442-983D-B51FE624DE74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191042" y="4050809"/>
                    <a:ext cx="293414" cy="276999"/>
                  </a:xfrm>
                  <a:prstGeom prst="rect">
                    <a:avLst/>
                  </a:prstGeom>
                  <a:blipFill>
                    <a:blip r:embed="rId8"/>
                    <a:stretch>
                      <a:fillRect l="-16667" r="-4167" b="-21739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6CB0FBA1-35A4-6043-B40D-80D6FA63AC39}"/>
                </a:ext>
              </a:extLst>
            </p:cNvPr>
            <p:cNvGrpSpPr/>
            <p:nvPr/>
          </p:nvGrpSpPr>
          <p:grpSpPr>
            <a:xfrm>
              <a:off x="6975826" y="3929695"/>
              <a:ext cx="512862" cy="401032"/>
              <a:chOff x="6975826" y="3929695"/>
              <a:chExt cx="512862" cy="401032"/>
            </a:xfrm>
          </p:grpSpPr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13E0B7A0-791D-6949-B36D-43BA9D8BD6EB}"/>
                  </a:ext>
                </a:extLst>
              </p:cNvPr>
              <p:cNvSpPr/>
              <p:nvPr/>
            </p:nvSpPr>
            <p:spPr>
              <a:xfrm>
                <a:off x="6975826" y="3929695"/>
                <a:ext cx="144000" cy="144000"/>
              </a:xfrm>
              <a:prstGeom prst="rect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7F87DA73-DDCE-7142-8A92-79C364C3B4DC}"/>
                  </a:ext>
                </a:extLst>
              </p:cNvPr>
              <p:cNvSpPr/>
              <p:nvPr/>
            </p:nvSpPr>
            <p:spPr>
              <a:xfrm>
                <a:off x="7021906" y="3975775"/>
                <a:ext cx="144000" cy="144000"/>
              </a:xfrm>
              <a:prstGeom prst="rect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DFDB15C5-5AEE-8244-8CF1-3B827ED47DF1}"/>
                  </a:ext>
                </a:extLst>
              </p:cNvPr>
              <p:cNvSpPr/>
              <p:nvPr/>
            </p:nvSpPr>
            <p:spPr>
              <a:xfrm>
                <a:off x="7067986" y="4021855"/>
                <a:ext cx="144000" cy="144000"/>
              </a:xfrm>
              <a:prstGeom prst="rect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7" name="TextBox 26">
                    <a:extLst>
                      <a:ext uri="{FF2B5EF4-FFF2-40B4-BE49-F238E27FC236}">
                        <a16:creationId xmlns:a16="http://schemas.microsoft.com/office/drawing/2014/main" id="{B50FEA76-A6BC-C240-A79C-F5B7A0F51266}"/>
                      </a:ext>
                    </a:extLst>
                  </p:cNvPr>
                  <p:cNvSpPr txBox="1"/>
                  <p:nvPr/>
                </p:nvSpPr>
                <p:spPr>
                  <a:xfrm>
                    <a:off x="7195274" y="4053728"/>
                    <a:ext cx="293414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Sup>
                            <m:sSubSup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de-DE" b="0" i="1" smtClean="0"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de-DE" b="0" i="1" smtClean="0">
                                  <a:latin typeface="Cambria Math" charset="0"/>
                                </a:rPr>
                                <m:t>3</m:t>
                              </m:r>
                            </m:sub>
                            <m:sup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bSup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27" name="TextBox 26">
                    <a:extLst>
                      <a:ext uri="{FF2B5EF4-FFF2-40B4-BE49-F238E27FC236}">
                        <a16:creationId xmlns:a16="http://schemas.microsoft.com/office/drawing/2014/main" id="{B50FEA76-A6BC-C240-A79C-F5B7A0F51266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195274" y="4053728"/>
                    <a:ext cx="293414" cy="276999"/>
                  </a:xfrm>
                  <a:prstGeom prst="rect">
                    <a:avLst/>
                  </a:prstGeom>
                  <a:blipFill>
                    <a:blip r:embed="rId9"/>
                    <a:stretch>
                      <a:fillRect l="-16667" r="-4167" b="-26087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FA542BD9-E3F3-3A49-A682-44C87F3287F5}"/>
              </a:ext>
            </a:extLst>
          </p:cNvPr>
          <p:cNvGrpSpPr/>
          <p:nvPr/>
        </p:nvGrpSpPr>
        <p:grpSpPr>
          <a:xfrm>
            <a:off x="2590142" y="4476758"/>
            <a:ext cx="1120628" cy="1590638"/>
            <a:chOff x="6230531" y="3256865"/>
            <a:chExt cx="1120628" cy="159063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0" name="TextBox 69">
                  <a:extLst>
                    <a:ext uri="{FF2B5EF4-FFF2-40B4-BE49-F238E27FC236}">
                      <a16:creationId xmlns:a16="http://schemas.microsoft.com/office/drawing/2014/main" id="{A33226EE-0B57-B84B-813A-66E6BE577F30}"/>
                    </a:ext>
                  </a:extLst>
                </p:cNvPr>
                <p:cNvSpPr txBox="1"/>
                <p:nvPr/>
              </p:nvSpPr>
              <p:spPr>
                <a:xfrm>
                  <a:off x="6461825" y="3256865"/>
                  <a:ext cx="648000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charset="0"/>
                          </a:rPr>
                          <m:t>𝐸𝑝𝑖𝑑</m:t>
                        </m:r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88" name="TextBox 87">
                  <a:extLst>
                    <a:ext uri="{FF2B5EF4-FFF2-40B4-BE49-F238E27FC236}">
                      <a16:creationId xmlns:a16="http://schemas.microsoft.com/office/drawing/2014/main" id="{CD5E56C0-7AF9-F549-9A2F-FA33D0DCB74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461825" y="3256865"/>
                  <a:ext cx="648000" cy="389513"/>
                </a:xfrm>
                <a:prstGeom prst="ellipse">
                  <a:avLst/>
                </a:prstGeom>
                <a:blipFill>
                  <a:blip r:embed="rId5"/>
                  <a:stretch>
                    <a:fillRect l="-1887" r="-1887" b="-6061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1" name="TextBox 70">
                  <a:extLst>
                    <a:ext uri="{FF2B5EF4-FFF2-40B4-BE49-F238E27FC236}">
                      <a16:creationId xmlns:a16="http://schemas.microsoft.com/office/drawing/2014/main" id="{DF1392D9-BF5D-2C49-A319-1317CFD70274}"/>
                    </a:ext>
                  </a:extLst>
                </p:cNvPr>
                <p:cNvSpPr txBox="1"/>
                <p:nvPr/>
              </p:nvSpPr>
              <p:spPr>
                <a:xfrm>
                  <a:off x="6230531" y="4457990"/>
                  <a:ext cx="1120628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charset="0"/>
                          </a:rPr>
                          <m:t>𝑆𝑖𝑐𝑘</m:t>
                        </m:r>
                        <m:d>
                          <m:d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charset="0"/>
                              </a:rPr>
                              <m:t>𝑋</m:t>
                            </m:r>
                          </m:e>
                        </m:d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71" name="TextBox 70">
                  <a:extLst>
                    <a:ext uri="{FF2B5EF4-FFF2-40B4-BE49-F238E27FC236}">
                      <a16:creationId xmlns:a16="http://schemas.microsoft.com/office/drawing/2014/main" id="{DF1392D9-BF5D-2C49-A319-1317CFD7027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230531" y="4457990"/>
                  <a:ext cx="1120628" cy="389513"/>
                </a:xfrm>
                <a:prstGeom prst="ellipse">
                  <a:avLst/>
                </a:prstGeom>
                <a:blipFill>
                  <a:blip r:embed="rId10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F6B37D7C-9067-7D41-B12D-EF673A3B3B9D}"/>
                </a:ext>
              </a:extLst>
            </p:cNvPr>
            <p:cNvCxnSpPr>
              <a:cxnSpLocks/>
              <a:stCxn id="85" idx="0"/>
              <a:endCxn id="70" idx="4"/>
            </p:cNvCxnSpPr>
            <p:nvPr/>
          </p:nvCxnSpPr>
          <p:spPr>
            <a:xfrm flipH="1" flipV="1">
              <a:off x="6785825" y="3646378"/>
              <a:ext cx="3854" cy="33525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C91311E5-EA6F-2D4F-B042-7D62DAF7DD81}"/>
                </a:ext>
              </a:extLst>
            </p:cNvPr>
            <p:cNvCxnSpPr>
              <a:cxnSpLocks/>
              <a:stCxn id="85" idx="2"/>
              <a:endCxn id="71" idx="0"/>
            </p:cNvCxnSpPr>
            <p:nvPr/>
          </p:nvCxnSpPr>
          <p:spPr>
            <a:xfrm>
              <a:off x="6789679" y="4125628"/>
              <a:ext cx="1166" cy="33236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id="{1DC4161E-B71A-AD46-BFE7-8764521A0EBF}"/>
                </a:ext>
              </a:extLst>
            </p:cNvPr>
            <p:cNvGrpSpPr/>
            <p:nvPr/>
          </p:nvGrpSpPr>
          <p:grpSpPr>
            <a:xfrm>
              <a:off x="6315729" y="3935548"/>
              <a:ext cx="592030" cy="392260"/>
              <a:chOff x="6315729" y="3935548"/>
              <a:chExt cx="592030" cy="392260"/>
            </a:xfrm>
          </p:grpSpPr>
          <p:sp>
            <p:nvSpPr>
              <p:cNvPr id="84" name="Rectangle 83">
                <a:extLst>
                  <a:ext uri="{FF2B5EF4-FFF2-40B4-BE49-F238E27FC236}">
                    <a16:creationId xmlns:a16="http://schemas.microsoft.com/office/drawing/2014/main" id="{35CAF99D-D885-1D49-A3CE-70EF995B93C0}"/>
                  </a:ext>
                </a:extLst>
              </p:cNvPr>
              <p:cNvSpPr/>
              <p:nvPr/>
            </p:nvSpPr>
            <p:spPr>
              <a:xfrm>
                <a:off x="6671599" y="3935548"/>
                <a:ext cx="144000" cy="144000"/>
              </a:xfrm>
              <a:prstGeom prst="rect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id="{2EC795F0-2C6B-7E45-9FAE-CEBD52066660}"/>
                  </a:ext>
                </a:extLst>
              </p:cNvPr>
              <p:cNvSpPr/>
              <p:nvPr/>
            </p:nvSpPr>
            <p:spPr>
              <a:xfrm>
                <a:off x="6717679" y="3981628"/>
                <a:ext cx="144000" cy="144000"/>
              </a:xfrm>
              <a:prstGeom prst="rect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6" name="Rectangle 85">
                <a:extLst>
                  <a:ext uri="{FF2B5EF4-FFF2-40B4-BE49-F238E27FC236}">
                    <a16:creationId xmlns:a16="http://schemas.microsoft.com/office/drawing/2014/main" id="{DF197D3B-81AE-8941-9FC3-0722CFA21EE2}"/>
                  </a:ext>
                </a:extLst>
              </p:cNvPr>
              <p:cNvSpPr/>
              <p:nvPr/>
            </p:nvSpPr>
            <p:spPr>
              <a:xfrm>
                <a:off x="6763759" y="4027708"/>
                <a:ext cx="144000" cy="144000"/>
              </a:xfrm>
              <a:prstGeom prst="rect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7" name="TextBox 86">
                    <a:extLst>
                      <a:ext uri="{FF2B5EF4-FFF2-40B4-BE49-F238E27FC236}">
                        <a16:creationId xmlns:a16="http://schemas.microsoft.com/office/drawing/2014/main" id="{06BCE8B3-3722-B14E-B2EB-161329C714DF}"/>
                      </a:ext>
                    </a:extLst>
                  </p:cNvPr>
                  <p:cNvSpPr txBox="1"/>
                  <p:nvPr/>
                </p:nvSpPr>
                <p:spPr>
                  <a:xfrm>
                    <a:off x="6315729" y="4050809"/>
                    <a:ext cx="483659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b="0" i="1" smtClean="0"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de-DE" b="0" i="1" smtClean="0">
                                  <a:latin typeface="Cambria Math" charset="0"/>
                                </a:rPr>
                                <m:t>2</m:t>
                              </m:r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87" name="TextBox 86">
                    <a:extLst>
                      <a:ext uri="{FF2B5EF4-FFF2-40B4-BE49-F238E27FC236}">
                        <a16:creationId xmlns:a16="http://schemas.microsoft.com/office/drawing/2014/main" id="{06BCE8B3-3722-B14E-B2EB-161329C714DF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315729" y="4050809"/>
                    <a:ext cx="483659" cy="276999"/>
                  </a:xfrm>
                  <a:prstGeom prst="rect">
                    <a:avLst/>
                  </a:prstGeom>
                  <a:blipFill>
                    <a:blip r:embed="rId11"/>
                    <a:stretch>
                      <a:fillRect l="-12821" r="-2564" b="-21739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E51579E6-46D9-104F-9163-B55712A90522}"/>
              </a:ext>
            </a:extLst>
          </p:cNvPr>
          <p:cNvGrpSpPr/>
          <p:nvPr/>
        </p:nvGrpSpPr>
        <p:grpSpPr>
          <a:xfrm>
            <a:off x="4154864" y="4475127"/>
            <a:ext cx="1715812" cy="1590638"/>
            <a:chOff x="5933167" y="3256865"/>
            <a:chExt cx="1715812" cy="159063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4" name="TextBox 93">
                  <a:extLst>
                    <a:ext uri="{FF2B5EF4-FFF2-40B4-BE49-F238E27FC236}">
                      <a16:creationId xmlns:a16="http://schemas.microsoft.com/office/drawing/2014/main" id="{B061DC01-5368-984D-AFA3-A37C561406AC}"/>
                    </a:ext>
                  </a:extLst>
                </p:cNvPr>
                <p:cNvSpPr txBox="1"/>
                <p:nvPr/>
              </p:nvSpPr>
              <p:spPr>
                <a:xfrm>
                  <a:off x="6461825" y="3256865"/>
                  <a:ext cx="648000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charset="0"/>
                          </a:rPr>
                          <m:t>𝐸𝑝𝑖𝑑</m:t>
                        </m:r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88" name="TextBox 87">
                  <a:extLst>
                    <a:ext uri="{FF2B5EF4-FFF2-40B4-BE49-F238E27FC236}">
                      <a16:creationId xmlns:a16="http://schemas.microsoft.com/office/drawing/2014/main" id="{CD5E56C0-7AF9-F549-9A2F-FA33D0DCB74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461825" y="3256865"/>
                  <a:ext cx="648000" cy="389513"/>
                </a:xfrm>
                <a:prstGeom prst="ellipse">
                  <a:avLst/>
                </a:prstGeom>
                <a:blipFill>
                  <a:blip r:embed="rId5"/>
                  <a:stretch>
                    <a:fillRect l="-1887" r="-1887" b="-6061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5" name="TextBox 94">
                  <a:extLst>
                    <a:ext uri="{FF2B5EF4-FFF2-40B4-BE49-F238E27FC236}">
                      <a16:creationId xmlns:a16="http://schemas.microsoft.com/office/drawing/2014/main" id="{FE50A42E-01A0-9047-A372-B3CAC374960D}"/>
                    </a:ext>
                  </a:extLst>
                </p:cNvPr>
                <p:cNvSpPr txBox="1"/>
                <p:nvPr/>
              </p:nvSpPr>
              <p:spPr>
                <a:xfrm>
                  <a:off x="5933167" y="4457990"/>
                  <a:ext cx="1715812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 smtClean="0">
                                <a:latin typeface="Cambria Math" panose="02040503050406030204" pitchFamily="18" charset="0"/>
                              </a:rPr>
                              <m:t>#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sub>
                        </m:sSub>
                        <m:d>
                          <m:dPr>
                            <m:begChr m:val="["/>
                            <m:endChr m:val="]"/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charset="0"/>
                              </a:rPr>
                              <m:t>𝑆𝑖𝑐𝑘</m:t>
                            </m:r>
                            <m:d>
                              <m:dPr>
                                <m:ctrlP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b="0" i="1" smtClean="0">
                                    <a:latin typeface="Cambria Math" charset="0"/>
                                  </a:rPr>
                                  <m:t>𝑋</m:t>
                                </m:r>
                              </m:e>
                            </m:d>
                          </m:e>
                        </m:d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95" name="TextBox 94">
                  <a:extLst>
                    <a:ext uri="{FF2B5EF4-FFF2-40B4-BE49-F238E27FC236}">
                      <a16:creationId xmlns:a16="http://schemas.microsoft.com/office/drawing/2014/main" id="{FE50A42E-01A0-9047-A372-B3CAC374960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33167" y="4457990"/>
                  <a:ext cx="1715812" cy="389513"/>
                </a:xfrm>
                <a:prstGeom prst="ellipse">
                  <a:avLst/>
                </a:prstGeom>
                <a:blipFill>
                  <a:blip r:embed="rId12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3A9E686A-9EA7-F34F-AC5E-64242D8CD2F6}"/>
                </a:ext>
              </a:extLst>
            </p:cNvPr>
            <p:cNvCxnSpPr>
              <a:cxnSpLocks/>
              <a:stCxn id="100" idx="0"/>
              <a:endCxn id="94" idx="4"/>
            </p:cNvCxnSpPr>
            <p:nvPr/>
          </p:nvCxnSpPr>
          <p:spPr>
            <a:xfrm flipH="1" flipV="1">
              <a:off x="6785825" y="3646378"/>
              <a:ext cx="3854" cy="33525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77063FA9-9749-8748-9F2D-E9C169E846D0}"/>
                </a:ext>
              </a:extLst>
            </p:cNvPr>
            <p:cNvCxnSpPr>
              <a:cxnSpLocks/>
              <a:stCxn id="100" idx="2"/>
              <a:endCxn id="95" idx="0"/>
            </p:cNvCxnSpPr>
            <p:nvPr/>
          </p:nvCxnSpPr>
          <p:spPr>
            <a:xfrm>
              <a:off x="6789679" y="4125628"/>
              <a:ext cx="1394" cy="33236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98" name="Group 97">
              <a:extLst>
                <a:ext uri="{FF2B5EF4-FFF2-40B4-BE49-F238E27FC236}">
                  <a16:creationId xmlns:a16="http://schemas.microsoft.com/office/drawing/2014/main" id="{E5761185-E288-2D4C-8941-E7CEB69A4D3D}"/>
                </a:ext>
              </a:extLst>
            </p:cNvPr>
            <p:cNvGrpSpPr/>
            <p:nvPr/>
          </p:nvGrpSpPr>
          <p:grpSpPr>
            <a:xfrm>
              <a:off x="6315729" y="3935548"/>
              <a:ext cx="592030" cy="403225"/>
              <a:chOff x="6315729" y="3935548"/>
              <a:chExt cx="592030" cy="403225"/>
            </a:xfrm>
          </p:grpSpPr>
          <p:sp>
            <p:nvSpPr>
              <p:cNvPr id="99" name="Rectangle 98">
                <a:extLst>
                  <a:ext uri="{FF2B5EF4-FFF2-40B4-BE49-F238E27FC236}">
                    <a16:creationId xmlns:a16="http://schemas.microsoft.com/office/drawing/2014/main" id="{B58B20C4-A1AA-C141-9EC9-CCBCA4EC2174}"/>
                  </a:ext>
                </a:extLst>
              </p:cNvPr>
              <p:cNvSpPr/>
              <p:nvPr/>
            </p:nvSpPr>
            <p:spPr>
              <a:xfrm>
                <a:off x="6671599" y="3935548"/>
                <a:ext cx="144000" cy="144000"/>
              </a:xfrm>
              <a:prstGeom prst="rect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0" name="Rectangle 99">
                <a:extLst>
                  <a:ext uri="{FF2B5EF4-FFF2-40B4-BE49-F238E27FC236}">
                    <a16:creationId xmlns:a16="http://schemas.microsoft.com/office/drawing/2014/main" id="{08F84BB7-9929-964F-A579-A17E7C81827B}"/>
                  </a:ext>
                </a:extLst>
              </p:cNvPr>
              <p:cNvSpPr/>
              <p:nvPr/>
            </p:nvSpPr>
            <p:spPr>
              <a:xfrm>
                <a:off x="6717679" y="3981628"/>
                <a:ext cx="144000" cy="144000"/>
              </a:xfrm>
              <a:prstGeom prst="rect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1" name="Rectangle 100">
                <a:extLst>
                  <a:ext uri="{FF2B5EF4-FFF2-40B4-BE49-F238E27FC236}">
                    <a16:creationId xmlns:a16="http://schemas.microsoft.com/office/drawing/2014/main" id="{A1C69BA9-AA04-3243-B966-396FA4872737}"/>
                  </a:ext>
                </a:extLst>
              </p:cNvPr>
              <p:cNvSpPr/>
              <p:nvPr/>
            </p:nvSpPr>
            <p:spPr>
              <a:xfrm>
                <a:off x="6763759" y="4027708"/>
                <a:ext cx="144000" cy="144000"/>
              </a:xfrm>
              <a:prstGeom prst="rect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2" name="TextBox 101">
                    <a:extLst>
                      <a:ext uri="{FF2B5EF4-FFF2-40B4-BE49-F238E27FC236}">
                        <a16:creationId xmlns:a16="http://schemas.microsoft.com/office/drawing/2014/main" id="{F2909CAF-C1D0-7543-A659-FD60C50E6B9F}"/>
                      </a:ext>
                    </a:extLst>
                  </p:cNvPr>
                  <p:cNvSpPr txBox="1"/>
                  <p:nvPr/>
                </p:nvSpPr>
                <p:spPr>
                  <a:xfrm>
                    <a:off x="6315729" y="4050809"/>
                    <a:ext cx="483659" cy="287964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Sup>
                            <m:sSubSup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de-DE" b="0" i="1" smtClean="0"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de-DE" b="0" i="1" smtClean="0">
                                  <a:latin typeface="Cambria Math" charset="0"/>
                                </a:rPr>
                                <m:t>2</m:t>
                              </m:r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  <m:sup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#</m:t>
                              </m:r>
                            </m:sup>
                          </m:sSubSup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102" name="TextBox 101">
                    <a:extLst>
                      <a:ext uri="{FF2B5EF4-FFF2-40B4-BE49-F238E27FC236}">
                        <a16:creationId xmlns:a16="http://schemas.microsoft.com/office/drawing/2014/main" id="{F2909CAF-C1D0-7543-A659-FD60C50E6B9F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315729" y="4050809"/>
                    <a:ext cx="483659" cy="287964"/>
                  </a:xfrm>
                  <a:prstGeom prst="rect">
                    <a:avLst/>
                  </a:prstGeom>
                  <a:blipFill>
                    <a:blip r:embed="rId13"/>
                    <a:stretch>
                      <a:fillRect l="-10256" r="-2564" b="-20833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7612F4E0-5D33-D047-9589-1B967D7AF4E8}"/>
              </a:ext>
            </a:extLst>
          </p:cNvPr>
          <p:cNvGrpSpPr/>
          <p:nvPr/>
        </p:nvGrpSpPr>
        <p:grpSpPr>
          <a:xfrm>
            <a:off x="6314770" y="5156885"/>
            <a:ext cx="1715812" cy="911955"/>
            <a:chOff x="5933167" y="3935548"/>
            <a:chExt cx="1715812" cy="91195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5" name="TextBox 104">
                  <a:extLst>
                    <a:ext uri="{FF2B5EF4-FFF2-40B4-BE49-F238E27FC236}">
                      <a16:creationId xmlns:a16="http://schemas.microsoft.com/office/drawing/2014/main" id="{7CFD6132-32CE-BD45-9018-9F809E191344}"/>
                    </a:ext>
                  </a:extLst>
                </p:cNvPr>
                <p:cNvSpPr txBox="1"/>
                <p:nvPr/>
              </p:nvSpPr>
              <p:spPr>
                <a:xfrm>
                  <a:off x="5933167" y="4457990"/>
                  <a:ext cx="1715812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 smtClean="0">
                                <a:latin typeface="Cambria Math" panose="02040503050406030204" pitchFamily="18" charset="0"/>
                              </a:rPr>
                              <m:t>#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sub>
                        </m:sSub>
                        <m:d>
                          <m:dPr>
                            <m:begChr m:val="["/>
                            <m:endChr m:val="]"/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charset="0"/>
                              </a:rPr>
                              <m:t>𝑆𝑖𝑐𝑘</m:t>
                            </m:r>
                            <m:d>
                              <m:dPr>
                                <m:ctrlP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b="0" i="1" smtClean="0">
                                    <a:latin typeface="Cambria Math" charset="0"/>
                                  </a:rPr>
                                  <m:t>𝑋</m:t>
                                </m:r>
                              </m:e>
                            </m:d>
                          </m:e>
                        </m:d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05" name="TextBox 104">
                  <a:extLst>
                    <a:ext uri="{FF2B5EF4-FFF2-40B4-BE49-F238E27FC236}">
                      <a16:creationId xmlns:a16="http://schemas.microsoft.com/office/drawing/2014/main" id="{7CFD6132-32CE-BD45-9018-9F809E19134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33167" y="4457990"/>
                  <a:ext cx="1715812" cy="389513"/>
                </a:xfrm>
                <a:prstGeom prst="ellipse">
                  <a:avLst/>
                </a:prstGeom>
                <a:blipFill>
                  <a:blip r:embed="rId14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28CE0D8C-463D-ED45-9BE9-949A0F72413C}"/>
                </a:ext>
              </a:extLst>
            </p:cNvPr>
            <p:cNvCxnSpPr>
              <a:cxnSpLocks/>
              <a:stCxn id="110" idx="2"/>
              <a:endCxn id="105" idx="0"/>
            </p:cNvCxnSpPr>
            <p:nvPr/>
          </p:nvCxnSpPr>
          <p:spPr>
            <a:xfrm>
              <a:off x="6789679" y="4125628"/>
              <a:ext cx="1394" cy="33236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08" name="Group 107">
              <a:extLst>
                <a:ext uri="{FF2B5EF4-FFF2-40B4-BE49-F238E27FC236}">
                  <a16:creationId xmlns:a16="http://schemas.microsoft.com/office/drawing/2014/main" id="{1532069A-9053-4649-8579-DAB4B7D8229A}"/>
                </a:ext>
              </a:extLst>
            </p:cNvPr>
            <p:cNvGrpSpPr/>
            <p:nvPr/>
          </p:nvGrpSpPr>
          <p:grpSpPr>
            <a:xfrm>
              <a:off x="6315729" y="3935548"/>
              <a:ext cx="592030" cy="392260"/>
              <a:chOff x="6315729" y="3935548"/>
              <a:chExt cx="592030" cy="392260"/>
            </a:xfrm>
          </p:grpSpPr>
          <p:sp>
            <p:nvSpPr>
              <p:cNvPr id="109" name="Rectangle 108">
                <a:extLst>
                  <a:ext uri="{FF2B5EF4-FFF2-40B4-BE49-F238E27FC236}">
                    <a16:creationId xmlns:a16="http://schemas.microsoft.com/office/drawing/2014/main" id="{344032A3-5724-DD46-A91C-6E626F51F5E9}"/>
                  </a:ext>
                </a:extLst>
              </p:cNvPr>
              <p:cNvSpPr/>
              <p:nvPr/>
            </p:nvSpPr>
            <p:spPr>
              <a:xfrm>
                <a:off x="6671599" y="3935548"/>
                <a:ext cx="144000" cy="144000"/>
              </a:xfrm>
              <a:prstGeom prst="rect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0" name="Rectangle 109">
                <a:extLst>
                  <a:ext uri="{FF2B5EF4-FFF2-40B4-BE49-F238E27FC236}">
                    <a16:creationId xmlns:a16="http://schemas.microsoft.com/office/drawing/2014/main" id="{A9FE1989-5DF3-8740-9DC9-DAAA87C931D0}"/>
                  </a:ext>
                </a:extLst>
              </p:cNvPr>
              <p:cNvSpPr/>
              <p:nvPr/>
            </p:nvSpPr>
            <p:spPr>
              <a:xfrm>
                <a:off x="6717679" y="3981628"/>
                <a:ext cx="144000" cy="144000"/>
              </a:xfrm>
              <a:prstGeom prst="rect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1" name="Rectangle 110">
                <a:extLst>
                  <a:ext uri="{FF2B5EF4-FFF2-40B4-BE49-F238E27FC236}">
                    <a16:creationId xmlns:a16="http://schemas.microsoft.com/office/drawing/2014/main" id="{8F42190A-D2CC-8F4B-ADBA-F7AEC4950286}"/>
                  </a:ext>
                </a:extLst>
              </p:cNvPr>
              <p:cNvSpPr/>
              <p:nvPr/>
            </p:nvSpPr>
            <p:spPr>
              <a:xfrm>
                <a:off x="6763759" y="4027708"/>
                <a:ext cx="144000" cy="144000"/>
              </a:xfrm>
              <a:prstGeom prst="rect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12" name="TextBox 111">
                    <a:extLst>
                      <a:ext uri="{FF2B5EF4-FFF2-40B4-BE49-F238E27FC236}">
                        <a16:creationId xmlns:a16="http://schemas.microsoft.com/office/drawing/2014/main" id="{80D3D33D-28D8-134B-9061-5D354A2C825B}"/>
                      </a:ext>
                    </a:extLst>
                  </p:cNvPr>
                  <p:cNvSpPr txBox="1"/>
                  <p:nvPr/>
                </p:nvSpPr>
                <p:spPr>
                  <a:xfrm>
                    <a:off x="6315729" y="4050809"/>
                    <a:ext cx="266803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e>
                            <m:sup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112" name="TextBox 111">
                    <a:extLst>
                      <a:ext uri="{FF2B5EF4-FFF2-40B4-BE49-F238E27FC236}">
                        <a16:creationId xmlns:a16="http://schemas.microsoft.com/office/drawing/2014/main" id="{80D3D33D-28D8-134B-9061-5D354A2C825B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315729" y="4050809"/>
                    <a:ext cx="266803" cy="276999"/>
                  </a:xfrm>
                  <a:prstGeom prst="rect">
                    <a:avLst/>
                  </a:prstGeom>
                  <a:blipFill>
                    <a:blip r:embed="rId15"/>
                    <a:stretch>
                      <a:fillRect l="-18182" r="-4545" b="-26087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14" name="Table 113">
                <a:extLst>
                  <a:ext uri="{FF2B5EF4-FFF2-40B4-BE49-F238E27FC236}">
                    <a16:creationId xmlns:a16="http://schemas.microsoft.com/office/drawing/2014/main" id="{2E9B58E9-A396-634D-9359-E4BD12351900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829103230"/>
                  </p:ext>
                </p:extLst>
              </p:nvPr>
            </p:nvGraphicFramePr>
            <p:xfrm>
              <a:off x="6354372" y="3053833"/>
              <a:ext cx="1622235" cy="182880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1334770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287465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2400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b="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b="0" i="0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#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de-DE" b="0" i="0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X</m:t>
                                    </m:r>
                                  </m:sub>
                                </m:sSub>
                                <m:r>
                                  <a:rPr lang="de-DE" b="0" i="0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[</m:t>
                                </m:r>
                                <m:r>
                                  <a:rPr lang="de-DE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𝑆𝑖𝑐𝑘</m:t>
                                </m:r>
                                <m:d>
                                  <m:dPr>
                                    <m:ctrlPr>
                                      <a:rPr lang="de-DE" i="1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i="1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</m:d>
                                <m:r>
                                  <a:rPr lang="de-DE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]</m:t>
                                </m:r>
                              </m:oMath>
                            </m:oMathPara>
                          </a14:m>
                          <a:endParaRPr lang="de-DE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de-DE" sz="1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de-DE" sz="1800" b="0" i="1" smtClean="0">
                                        <a:latin typeface="Cambria Math" panose="02040503050406030204" pitchFamily="18" charset="0"/>
                                      </a:rPr>
                                      <m:t>𝑔</m:t>
                                    </m:r>
                                  </m:e>
                                  <m:sup>
                                    <m:r>
                                      <a:rPr lang="de-DE" sz="1800" b="0" i="1" smtClean="0">
                                        <a:latin typeface="Cambria Math" panose="02040503050406030204" pitchFamily="18" charset="0"/>
                                      </a:rPr>
                                      <m:t>′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[0,3]</m:t>
                                </m:r>
                              </m:oMath>
                            </m:oMathPara>
                          </a14:m>
                          <a:endParaRPr lang="en-US" sz="1800" i="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US" sz="18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[1,2]</m:t>
                                </m:r>
                              </m:oMath>
                            </m:oMathPara>
                          </a14:m>
                          <a:endParaRPr lang="en-US" sz="18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oMath>
                            </m:oMathPara>
                          </a14:m>
                          <a:endParaRPr lang="en-US" sz="18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[2,1]</m:t>
                                </m:r>
                              </m:oMath>
                            </m:oMathPara>
                          </a14:m>
                          <a:endParaRPr lang="en-US" sz="18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3</m:t>
                                </m:r>
                              </m:oMath>
                            </m:oMathPara>
                          </a14:m>
                          <a:endParaRPr lang="en-US" sz="18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3713220781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[3,0]</m:t>
                                </m:r>
                              </m:oMath>
                            </m:oMathPara>
                          </a14:m>
                          <a:endParaRPr lang="en-US" sz="1800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4</m:t>
                                </m:r>
                              </m:oMath>
                            </m:oMathPara>
                          </a14:m>
                          <a:endParaRPr lang="en-US" sz="18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406222835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14" name="Table 113">
                <a:extLst>
                  <a:ext uri="{FF2B5EF4-FFF2-40B4-BE49-F238E27FC236}">
                    <a16:creationId xmlns:a16="http://schemas.microsoft.com/office/drawing/2014/main" id="{2E9B58E9-A396-634D-9359-E4BD12351900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829103230"/>
                  </p:ext>
                </p:extLst>
              </p:nvPr>
            </p:nvGraphicFramePr>
            <p:xfrm>
              <a:off x="6354372" y="3053833"/>
              <a:ext cx="1622235" cy="182880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1334770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287465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16"/>
                          <a:stretch>
                            <a:fillRect l="-943" t="-3448" r="-21698" b="-4103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16"/>
                          <a:stretch>
                            <a:fillRect l="-465217" t="-3448" b="-41034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16"/>
                          <a:stretch>
                            <a:fillRect l="-943" t="-103448" r="-21698" b="-3103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16"/>
                          <a:stretch>
                            <a:fillRect l="-465217" t="-103448" b="-31034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16"/>
                          <a:stretch>
                            <a:fillRect l="-943" t="-203448" r="-21698" b="-2103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16"/>
                          <a:stretch>
                            <a:fillRect l="-465217" t="-203448" b="-21034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16"/>
                          <a:stretch>
                            <a:fillRect l="-943" t="-303448" r="-21698" b="-1103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16"/>
                          <a:stretch>
                            <a:fillRect l="-465217" t="-303448" b="-11034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713220781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16"/>
                          <a:stretch>
                            <a:fillRect l="-943" t="-403448" r="-21698" b="-103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16"/>
                          <a:stretch>
                            <a:fillRect l="-465217" t="-403448" b="-1034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062228357"/>
                      </a:ext>
                    </a:extLst>
                  </a:tr>
                </a:tbl>
              </a:graphicData>
            </a:graphic>
          </p:graphicFrame>
        </mc:Fallback>
      </mc:AlternateContent>
      <p:grpSp>
        <p:nvGrpSpPr>
          <p:cNvPr id="134" name="Group 133">
            <a:extLst>
              <a:ext uri="{FF2B5EF4-FFF2-40B4-BE49-F238E27FC236}">
                <a16:creationId xmlns:a16="http://schemas.microsoft.com/office/drawing/2014/main" id="{4587AC63-CFBB-7B44-9A0A-A9E72614E4C5}"/>
              </a:ext>
            </a:extLst>
          </p:cNvPr>
          <p:cNvGrpSpPr/>
          <p:nvPr/>
        </p:nvGrpSpPr>
        <p:grpSpPr>
          <a:xfrm>
            <a:off x="5053035" y="260986"/>
            <a:ext cx="3554016" cy="2308324"/>
            <a:chOff x="5471038" y="321081"/>
            <a:chExt cx="3554016" cy="2308324"/>
          </a:xfrm>
        </p:grpSpPr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37C79FA7-2C40-884D-BE64-A612E47C4D73}"/>
                </a:ext>
              </a:extLst>
            </p:cNvPr>
            <p:cNvSpPr txBox="1"/>
            <p:nvPr/>
          </p:nvSpPr>
          <p:spPr>
            <a:xfrm>
              <a:off x="5471038" y="321081"/>
              <a:ext cx="3554016" cy="2308324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en-GB" dirty="0"/>
                <a:t>Here, count conversion as part of elimination, but if logvars remaining after elimination, count conversion also trivially possible</a:t>
              </a:r>
            </a:p>
            <a:p>
              <a:endParaRPr lang="en-GB" dirty="0"/>
            </a:p>
            <a:p>
              <a:endParaRPr lang="en-GB" dirty="0"/>
            </a:p>
            <a:p>
              <a:endParaRPr lang="en-GB" dirty="0"/>
            </a:p>
            <a:p>
              <a:endParaRPr lang="en-GB" dirty="0"/>
            </a:p>
          </p:txBody>
        </p:sp>
        <p:grpSp>
          <p:nvGrpSpPr>
            <p:cNvPr id="115" name="Group 114">
              <a:extLst>
                <a:ext uri="{FF2B5EF4-FFF2-40B4-BE49-F238E27FC236}">
                  <a16:creationId xmlns:a16="http://schemas.microsoft.com/office/drawing/2014/main" id="{433116D7-48E5-9147-94EA-9C97870114D7}"/>
                </a:ext>
              </a:extLst>
            </p:cNvPr>
            <p:cNvGrpSpPr/>
            <p:nvPr/>
          </p:nvGrpSpPr>
          <p:grpSpPr>
            <a:xfrm>
              <a:off x="5651977" y="1569992"/>
              <a:ext cx="1120628" cy="911955"/>
              <a:chOff x="6051098" y="3973193"/>
              <a:chExt cx="1120628" cy="911955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17" name="TextBox 116">
                    <a:extLst>
                      <a:ext uri="{FF2B5EF4-FFF2-40B4-BE49-F238E27FC236}">
                        <a16:creationId xmlns:a16="http://schemas.microsoft.com/office/drawing/2014/main" id="{D5282306-9C10-A34C-AEBD-32C8CA6C4A97}"/>
                      </a:ext>
                    </a:extLst>
                  </p:cNvPr>
                  <p:cNvSpPr txBox="1"/>
                  <p:nvPr/>
                </p:nvSpPr>
                <p:spPr>
                  <a:xfrm>
                    <a:off x="6051098" y="4495635"/>
                    <a:ext cx="1120628" cy="389513"/>
                  </a:xfrm>
                  <a:prstGeom prst="ellipse">
                    <a:avLst/>
                  </a:prstGeom>
                  <a:noFill/>
                  <a:ln>
                    <a:solidFill>
                      <a:schemeClr val="bg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b="0" i="1" smtClean="0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𝑆𝑖𝑐𝑘</m:t>
                          </m:r>
                          <m:d>
                            <m:dPr>
                              <m:ctrlPr>
                                <a:rPr lang="de-DE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0" i="1" smtClean="0">
                                  <a:solidFill>
                                    <a:schemeClr val="bg1"/>
                                  </a:solidFill>
                                  <a:latin typeface="Cambria Math" charset="0"/>
                                </a:rPr>
                                <m:t>𝑋</m:t>
                              </m:r>
                            </m:e>
                          </m:d>
                        </m:oMath>
                      </m:oMathPara>
                    </a14:m>
                    <a:endParaRPr lang="en-GB" dirty="0">
                      <a:solidFill>
                        <a:schemeClr val="bg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17" name="TextBox 116">
                    <a:extLst>
                      <a:ext uri="{FF2B5EF4-FFF2-40B4-BE49-F238E27FC236}">
                        <a16:creationId xmlns:a16="http://schemas.microsoft.com/office/drawing/2014/main" id="{D5282306-9C10-A34C-AEBD-32C8CA6C4A97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051098" y="4495635"/>
                    <a:ext cx="1120628" cy="389513"/>
                  </a:xfrm>
                  <a:prstGeom prst="ellipse">
                    <a:avLst/>
                  </a:prstGeom>
                  <a:blipFill>
                    <a:blip r:embed="rId17"/>
                    <a:stretch>
                      <a:fillRect/>
                    </a:stretch>
                  </a:blipFill>
                  <a:ln>
                    <a:solidFill>
                      <a:schemeClr val="bg1"/>
                    </a:solidFill>
                  </a:ln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119" name="Straight Connector 118">
                <a:extLst>
                  <a:ext uri="{FF2B5EF4-FFF2-40B4-BE49-F238E27FC236}">
                    <a16:creationId xmlns:a16="http://schemas.microsoft.com/office/drawing/2014/main" id="{E60F9AC7-5FA2-AD46-8D3C-09CA9A66F998}"/>
                  </a:ext>
                </a:extLst>
              </p:cNvPr>
              <p:cNvCxnSpPr>
                <a:cxnSpLocks/>
                <a:stCxn id="122" idx="2"/>
                <a:endCxn id="117" idx="0"/>
              </p:cNvCxnSpPr>
              <p:nvPr/>
            </p:nvCxnSpPr>
            <p:spPr>
              <a:xfrm>
                <a:off x="6610246" y="4163273"/>
                <a:ext cx="1166" cy="332362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20" name="Group 119">
                <a:extLst>
                  <a:ext uri="{FF2B5EF4-FFF2-40B4-BE49-F238E27FC236}">
                    <a16:creationId xmlns:a16="http://schemas.microsoft.com/office/drawing/2014/main" id="{11A1B033-4A4D-C248-A846-3FC76AF49C13}"/>
                  </a:ext>
                </a:extLst>
              </p:cNvPr>
              <p:cNvGrpSpPr/>
              <p:nvPr/>
            </p:nvGrpSpPr>
            <p:grpSpPr>
              <a:xfrm>
                <a:off x="6492166" y="3973193"/>
                <a:ext cx="236160" cy="236160"/>
                <a:chOff x="6492166" y="3973193"/>
                <a:chExt cx="236160" cy="236160"/>
              </a:xfrm>
            </p:grpSpPr>
            <p:sp>
              <p:nvSpPr>
                <p:cNvPr id="121" name="Rectangle 120">
                  <a:extLst>
                    <a:ext uri="{FF2B5EF4-FFF2-40B4-BE49-F238E27FC236}">
                      <a16:creationId xmlns:a16="http://schemas.microsoft.com/office/drawing/2014/main" id="{5A7D68AB-ABAC-CC43-8FBE-D99E761A7C9A}"/>
                    </a:ext>
                  </a:extLst>
                </p:cNvPr>
                <p:cNvSpPr/>
                <p:nvPr/>
              </p:nvSpPr>
              <p:spPr>
                <a:xfrm>
                  <a:off x="6492166" y="3973193"/>
                  <a:ext cx="144000" cy="144000"/>
                </a:xfrm>
                <a:prstGeom prst="rect">
                  <a:avLst/>
                </a:prstGeom>
                <a:solidFill>
                  <a:schemeClr val="bg2"/>
                </a:solidFill>
                <a:ln w="952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22" name="Rectangle 121">
                  <a:extLst>
                    <a:ext uri="{FF2B5EF4-FFF2-40B4-BE49-F238E27FC236}">
                      <a16:creationId xmlns:a16="http://schemas.microsoft.com/office/drawing/2014/main" id="{658E2501-EF4D-2640-B215-0DB9CA2AAFA1}"/>
                    </a:ext>
                  </a:extLst>
                </p:cNvPr>
                <p:cNvSpPr/>
                <p:nvPr/>
              </p:nvSpPr>
              <p:spPr>
                <a:xfrm>
                  <a:off x="6538246" y="4019273"/>
                  <a:ext cx="144000" cy="144000"/>
                </a:xfrm>
                <a:prstGeom prst="rect">
                  <a:avLst/>
                </a:prstGeom>
                <a:solidFill>
                  <a:schemeClr val="bg2"/>
                </a:solidFill>
                <a:ln w="952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23" name="Rectangle 122">
                  <a:extLst>
                    <a:ext uri="{FF2B5EF4-FFF2-40B4-BE49-F238E27FC236}">
                      <a16:creationId xmlns:a16="http://schemas.microsoft.com/office/drawing/2014/main" id="{B310384F-3419-4448-85A8-C591D288A2D5}"/>
                    </a:ext>
                  </a:extLst>
                </p:cNvPr>
                <p:cNvSpPr/>
                <p:nvPr/>
              </p:nvSpPr>
              <p:spPr>
                <a:xfrm>
                  <a:off x="6584326" y="4065353"/>
                  <a:ext cx="144000" cy="144000"/>
                </a:xfrm>
                <a:prstGeom prst="rect">
                  <a:avLst/>
                </a:prstGeom>
                <a:solidFill>
                  <a:schemeClr val="bg2"/>
                </a:solidFill>
                <a:ln w="952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126" name="Group 125">
              <a:extLst>
                <a:ext uri="{FF2B5EF4-FFF2-40B4-BE49-F238E27FC236}">
                  <a16:creationId xmlns:a16="http://schemas.microsoft.com/office/drawing/2014/main" id="{5AF1DCA7-FF9E-FB46-8772-517A1A597CB9}"/>
                </a:ext>
              </a:extLst>
            </p:cNvPr>
            <p:cNvGrpSpPr/>
            <p:nvPr/>
          </p:nvGrpSpPr>
          <p:grpSpPr>
            <a:xfrm>
              <a:off x="7126303" y="1564072"/>
              <a:ext cx="1621150" cy="911955"/>
              <a:chOff x="5795898" y="3973193"/>
              <a:chExt cx="1621150" cy="911955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27" name="TextBox 126">
                    <a:extLst>
                      <a:ext uri="{FF2B5EF4-FFF2-40B4-BE49-F238E27FC236}">
                        <a16:creationId xmlns:a16="http://schemas.microsoft.com/office/drawing/2014/main" id="{BD7FFDB5-9614-AD40-B64C-E7986C0B6DDD}"/>
                      </a:ext>
                    </a:extLst>
                  </p:cNvPr>
                  <p:cNvSpPr txBox="1"/>
                  <p:nvPr/>
                </p:nvSpPr>
                <p:spPr>
                  <a:xfrm>
                    <a:off x="5795898" y="4495635"/>
                    <a:ext cx="1621150" cy="389513"/>
                  </a:xfrm>
                  <a:prstGeom prst="ellipse">
                    <a:avLst/>
                  </a:prstGeom>
                  <a:noFill/>
                  <a:ln>
                    <a:solidFill>
                      <a:schemeClr val="bg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#</m:t>
                              </m:r>
                            </m:e>
                            <m:sub>
                              <m:r>
                                <a:rPr lang="de-DE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sub>
                          </m:sSub>
                          <m:d>
                            <m:dPr>
                              <m:begChr m:val="["/>
                              <m:endChr m:val="]"/>
                              <m:ctrlPr>
                                <a:rPr lang="de-DE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i="1">
                                  <a:solidFill>
                                    <a:schemeClr val="bg1"/>
                                  </a:solidFill>
                                  <a:latin typeface="Cambria Math" charset="0"/>
                                </a:rPr>
                                <m:t>𝑆𝑖𝑐𝑘</m:t>
                              </m:r>
                              <m:d>
                                <m:dPr>
                                  <m:ctrlPr>
                                    <a:rPr lang="de-DE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i="1">
                                      <a:solidFill>
                                        <a:schemeClr val="bg1"/>
                                      </a:solidFill>
                                      <a:latin typeface="Cambria Math" charset="0"/>
                                    </a:rPr>
                                    <m:t>𝑋</m:t>
                                  </m:r>
                                </m:e>
                              </m:d>
                            </m:e>
                          </m:d>
                        </m:oMath>
                      </m:oMathPara>
                    </a14:m>
                    <a:endParaRPr lang="en-GB" dirty="0">
                      <a:solidFill>
                        <a:schemeClr val="bg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27" name="TextBox 126">
                    <a:extLst>
                      <a:ext uri="{FF2B5EF4-FFF2-40B4-BE49-F238E27FC236}">
                        <a16:creationId xmlns:a16="http://schemas.microsoft.com/office/drawing/2014/main" id="{BD7FFDB5-9614-AD40-B64C-E7986C0B6DDD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795898" y="4495635"/>
                    <a:ext cx="1621150" cy="389513"/>
                  </a:xfrm>
                  <a:prstGeom prst="ellipse">
                    <a:avLst/>
                  </a:prstGeom>
                  <a:blipFill>
                    <a:blip r:embed="rId18"/>
                    <a:stretch>
                      <a:fillRect/>
                    </a:stretch>
                  </a:blipFill>
                  <a:ln>
                    <a:solidFill>
                      <a:schemeClr val="bg1"/>
                    </a:solidFill>
                  </a:ln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128" name="Straight Connector 127">
                <a:extLst>
                  <a:ext uri="{FF2B5EF4-FFF2-40B4-BE49-F238E27FC236}">
                    <a16:creationId xmlns:a16="http://schemas.microsoft.com/office/drawing/2014/main" id="{75575F9F-563C-9646-9ED2-1A97EE5C33E3}"/>
                  </a:ext>
                </a:extLst>
              </p:cNvPr>
              <p:cNvCxnSpPr>
                <a:cxnSpLocks/>
                <a:stCxn id="131" idx="2"/>
                <a:endCxn id="127" idx="0"/>
              </p:cNvCxnSpPr>
              <p:nvPr/>
            </p:nvCxnSpPr>
            <p:spPr>
              <a:xfrm flipH="1">
                <a:off x="6606473" y="4163273"/>
                <a:ext cx="3773" cy="332362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29" name="Group 128">
                <a:extLst>
                  <a:ext uri="{FF2B5EF4-FFF2-40B4-BE49-F238E27FC236}">
                    <a16:creationId xmlns:a16="http://schemas.microsoft.com/office/drawing/2014/main" id="{D7CFBAB1-CE6E-9A43-ADA4-E672D83B2900}"/>
                  </a:ext>
                </a:extLst>
              </p:cNvPr>
              <p:cNvGrpSpPr/>
              <p:nvPr/>
            </p:nvGrpSpPr>
            <p:grpSpPr>
              <a:xfrm>
                <a:off x="6492166" y="3973193"/>
                <a:ext cx="236160" cy="236160"/>
                <a:chOff x="6492166" y="3973193"/>
                <a:chExt cx="236160" cy="236160"/>
              </a:xfrm>
            </p:grpSpPr>
            <p:sp>
              <p:nvSpPr>
                <p:cNvPr id="130" name="Rectangle 129">
                  <a:extLst>
                    <a:ext uri="{FF2B5EF4-FFF2-40B4-BE49-F238E27FC236}">
                      <a16:creationId xmlns:a16="http://schemas.microsoft.com/office/drawing/2014/main" id="{8C53C78A-E641-C948-ACCC-8ACA6923C270}"/>
                    </a:ext>
                  </a:extLst>
                </p:cNvPr>
                <p:cNvSpPr/>
                <p:nvPr/>
              </p:nvSpPr>
              <p:spPr>
                <a:xfrm>
                  <a:off x="6492166" y="3973193"/>
                  <a:ext cx="144000" cy="144000"/>
                </a:xfrm>
                <a:prstGeom prst="rect">
                  <a:avLst/>
                </a:prstGeom>
                <a:solidFill>
                  <a:schemeClr val="bg2"/>
                </a:solidFill>
                <a:ln w="952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31" name="Rectangle 130">
                  <a:extLst>
                    <a:ext uri="{FF2B5EF4-FFF2-40B4-BE49-F238E27FC236}">
                      <a16:creationId xmlns:a16="http://schemas.microsoft.com/office/drawing/2014/main" id="{3E4AA025-1158-6B43-B9D3-49A9A1FCD7FB}"/>
                    </a:ext>
                  </a:extLst>
                </p:cNvPr>
                <p:cNvSpPr/>
                <p:nvPr/>
              </p:nvSpPr>
              <p:spPr>
                <a:xfrm>
                  <a:off x="6538246" y="4019273"/>
                  <a:ext cx="144000" cy="144000"/>
                </a:xfrm>
                <a:prstGeom prst="rect">
                  <a:avLst/>
                </a:prstGeom>
                <a:solidFill>
                  <a:schemeClr val="bg2"/>
                </a:solidFill>
                <a:ln w="952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32" name="Rectangle 131">
                  <a:extLst>
                    <a:ext uri="{FF2B5EF4-FFF2-40B4-BE49-F238E27FC236}">
                      <a16:creationId xmlns:a16="http://schemas.microsoft.com/office/drawing/2014/main" id="{FB66550E-4F32-8745-A0A9-985681AC0F70}"/>
                    </a:ext>
                  </a:extLst>
                </p:cNvPr>
                <p:cNvSpPr/>
                <p:nvPr/>
              </p:nvSpPr>
              <p:spPr>
                <a:xfrm>
                  <a:off x="6584326" y="4065353"/>
                  <a:ext cx="144000" cy="144000"/>
                </a:xfrm>
                <a:prstGeom prst="rect">
                  <a:avLst/>
                </a:prstGeom>
                <a:solidFill>
                  <a:schemeClr val="bg2"/>
                </a:solidFill>
                <a:ln w="952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805125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FEABE9-7B6A-1F49-B0AE-2D019EC179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Example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FCCB8CC-FC39-E845-AEA0-27704CA0784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28650" y="1158239"/>
                <a:ext cx="7688036" cy="5103223"/>
              </a:xfrm>
            </p:spPr>
            <p:txBody>
              <a:bodyPr>
                <a:normAutofit/>
              </a:bodyPr>
              <a:lstStyle/>
              <a:p>
                <a:r>
                  <a:rPr lang="en-GB" dirty="0"/>
                  <a:t>Query: </a:t>
                </a:r>
                <a14:m>
                  <m:oMath xmlns:m="http://schemas.openxmlformats.org/officeDocument/2006/math">
                    <m:r>
                      <a:rPr lang="en-GB" i="1" dirty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𝑆𝑖𝑐𝑘</m:t>
                        </m:r>
                        <m:d>
                          <m:dPr>
                            <m:ctrlPr>
                              <a:rPr lang="de-DE" i="1" dirty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 dirty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</m:e>
                    </m:d>
                  </m:oMath>
                </a14:m>
                <a:r>
                  <a:rPr lang="en-GB" dirty="0"/>
                  <a:t> </a:t>
                </a:r>
              </a:p>
              <a:p>
                <a:r>
                  <a:rPr lang="en-GB" dirty="0"/>
                  <a:t>Elimination: Finished</a:t>
                </a:r>
              </a:p>
              <a:p>
                <a:r>
                  <a:rPr lang="en-GB" dirty="0"/>
                  <a:t>Normalisation:</a:t>
                </a:r>
                <a:endParaRPr lang="de-DE" i="1" dirty="0">
                  <a:latin typeface="Cambria Math" panose="02040503050406030204" pitchFamily="18" charset="0"/>
                </a:endParaRPr>
              </a:p>
              <a:p>
                <a:endParaRPr lang="de-DE" b="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endParaRPr lang="de-DE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endParaRPr lang="de-DE" b="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endParaRPr lang="de-DE" b="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lvl="1"/>
                <a:r>
                  <a:rPr lang="de-DE" b="0" dirty="0">
                    <a:ea typeface="Cambria Math" panose="02040503050406030204" pitchFamily="18" charset="0"/>
                  </a:rPr>
                  <a:t>Distribution:</a:t>
                </a:r>
                <a:endParaRPr lang="en-GB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FCCB8CC-FC39-E845-AEA0-27704CA0784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8650" y="1158239"/>
                <a:ext cx="7688036" cy="5103223"/>
              </a:xfrm>
              <a:blipFill>
                <a:blip r:embed="rId2"/>
                <a:stretch>
                  <a:fillRect l="-1485" t="-124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5B20A6-EB35-7749-8944-AFF8BFE262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156</a:t>
            </a:fld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9192077B-1622-0949-8265-B733DAB3870C}"/>
                  </a:ext>
                </a:extLst>
              </p:cNvPr>
              <p:cNvSpPr txBox="1"/>
              <p:nvPr/>
            </p:nvSpPr>
            <p:spPr>
              <a:xfrm>
                <a:off x="7976607" y="3339727"/>
                <a:ext cx="970522" cy="45429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f>
                        <m:fPr>
                          <m:type m:val="skw"/>
                          <m:ctrlP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20</m:t>
                          </m:r>
                        </m:den>
                      </m:f>
                    </m:oMath>
                  </m:oMathPara>
                </a14:m>
                <a:endParaRPr lang="de-DE" b="0" dirty="0"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9192077B-1622-0949-8265-B733DAB387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76607" y="3339727"/>
                <a:ext cx="970522" cy="454292"/>
              </a:xfrm>
              <a:prstGeom prst="rect">
                <a:avLst/>
              </a:prstGeom>
              <a:blipFill>
                <a:blip r:embed="rId3"/>
                <a:stretch>
                  <a:fillRect l="-2597" t="-108108" r="-2597" b="-17027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D740D4B8-BDB3-DB4E-8D95-63C166E78A4B}"/>
                  </a:ext>
                </a:extLst>
              </p:cNvPr>
              <p:cNvSpPr txBox="1"/>
              <p:nvPr/>
            </p:nvSpPr>
            <p:spPr>
              <a:xfrm>
                <a:off x="7976607" y="3702598"/>
                <a:ext cx="970522" cy="45429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f>
                        <m:fPr>
                          <m:type m:val="skw"/>
                          <m:ctrlP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20</m:t>
                          </m:r>
                        </m:den>
                      </m:f>
                    </m:oMath>
                  </m:oMathPara>
                </a14:m>
                <a:endParaRPr lang="de-DE" b="0" dirty="0"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D740D4B8-BDB3-DB4E-8D95-63C166E78A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76607" y="3702598"/>
                <a:ext cx="970522" cy="454292"/>
              </a:xfrm>
              <a:prstGeom prst="rect">
                <a:avLst/>
              </a:prstGeom>
              <a:blipFill>
                <a:blip r:embed="rId4"/>
                <a:stretch>
                  <a:fillRect l="-2597" t="-111111" r="-2597" b="-17777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0B91C418-E1FA-004F-8ACA-35BD176581D7}"/>
                  </a:ext>
                </a:extLst>
              </p:cNvPr>
              <p:cNvSpPr txBox="1"/>
              <p:nvPr/>
            </p:nvSpPr>
            <p:spPr>
              <a:xfrm>
                <a:off x="7976607" y="4065469"/>
                <a:ext cx="970522" cy="45429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f>
                        <m:fPr>
                          <m:type m:val="skw"/>
                          <m:ctrlP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20</m:t>
                          </m:r>
                        </m:den>
                      </m:f>
                    </m:oMath>
                  </m:oMathPara>
                </a14:m>
                <a:endParaRPr lang="de-DE" b="0" dirty="0"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0B91C418-E1FA-004F-8ACA-35BD176581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76607" y="4065469"/>
                <a:ext cx="970522" cy="454292"/>
              </a:xfrm>
              <a:prstGeom prst="rect">
                <a:avLst/>
              </a:prstGeom>
              <a:blipFill>
                <a:blip r:embed="rId5"/>
                <a:stretch>
                  <a:fillRect l="-2597" t="-108108" r="-2597" b="-17297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4CA5C0F7-1C58-094A-94DD-06AC849616A6}"/>
                  </a:ext>
                </a:extLst>
              </p:cNvPr>
              <p:cNvSpPr txBox="1"/>
              <p:nvPr/>
            </p:nvSpPr>
            <p:spPr>
              <a:xfrm>
                <a:off x="7976607" y="4428341"/>
                <a:ext cx="970522" cy="45429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f>
                        <m:fPr>
                          <m:type m:val="skw"/>
                          <m:ctrlP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4</m:t>
                          </m:r>
                        </m:num>
                        <m:den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20</m:t>
                          </m:r>
                        </m:den>
                      </m:f>
                    </m:oMath>
                  </m:oMathPara>
                </a14:m>
                <a:endParaRPr lang="de-DE" b="0" dirty="0"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4CA5C0F7-1C58-094A-94DD-06AC849616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76607" y="4428341"/>
                <a:ext cx="970522" cy="454292"/>
              </a:xfrm>
              <a:prstGeom prst="rect">
                <a:avLst/>
              </a:prstGeom>
              <a:blipFill>
                <a:blip r:embed="rId6"/>
                <a:stretch>
                  <a:fillRect l="-2597" t="-113889" r="-2597" b="-175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7" name="Table 26">
                <a:extLst>
                  <a:ext uri="{FF2B5EF4-FFF2-40B4-BE49-F238E27FC236}">
                    <a16:creationId xmlns:a16="http://schemas.microsoft.com/office/drawing/2014/main" id="{17E4D1C1-3074-AE43-BF8F-5F2927B297DE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209977979"/>
                  </p:ext>
                </p:extLst>
              </p:nvPr>
            </p:nvGraphicFramePr>
            <p:xfrm>
              <a:off x="6354372" y="3053833"/>
              <a:ext cx="1622235" cy="182880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1334770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287465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2400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b="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b="0" i="0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#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de-DE" b="0" i="0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X</m:t>
                                    </m:r>
                                  </m:sub>
                                </m:sSub>
                                <m:r>
                                  <a:rPr lang="de-DE" b="0" i="0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[</m:t>
                                </m:r>
                                <m:r>
                                  <a:rPr lang="de-DE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𝑆𝑖𝑐𝑘</m:t>
                                </m:r>
                                <m:d>
                                  <m:dPr>
                                    <m:ctrlPr>
                                      <a:rPr lang="de-DE" i="1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i="1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</m:d>
                                <m:r>
                                  <a:rPr lang="de-DE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]</m:t>
                                </m:r>
                              </m:oMath>
                            </m:oMathPara>
                          </a14:m>
                          <a:endParaRPr lang="de-DE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de-DE" sz="1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de-DE" sz="1800" b="0" i="1" smtClean="0">
                                        <a:latin typeface="Cambria Math" panose="02040503050406030204" pitchFamily="18" charset="0"/>
                                      </a:rPr>
                                      <m:t>𝑔</m:t>
                                    </m:r>
                                  </m:e>
                                  <m:sup>
                                    <m:r>
                                      <a:rPr lang="de-DE" sz="1800" b="0" i="1" smtClean="0">
                                        <a:latin typeface="Cambria Math" panose="02040503050406030204" pitchFamily="18" charset="0"/>
                                      </a:rPr>
                                      <m:t>′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[0,3]</m:t>
                                </m:r>
                              </m:oMath>
                            </m:oMathPara>
                          </a14:m>
                          <a:endParaRPr lang="en-US" sz="1800" i="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US" sz="18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[1,2]</m:t>
                                </m:r>
                              </m:oMath>
                            </m:oMathPara>
                          </a14:m>
                          <a:endParaRPr lang="en-US" sz="18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oMath>
                            </m:oMathPara>
                          </a14:m>
                          <a:endParaRPr lang="en-US" sz="18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[2,1]</m:t>
                                </m:r>
                              </m:oMath>
                            </m:oMathPara>
                          </a14:m>
                          <a:endParaRPr lang="en-US" sz="18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3</m:t>
                                </m:r>
                              </m:oMath>
                            </m:oMathPara>
                          </a14:m>
                          <a:endParaRPr lang="en-US" sz="18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3713220781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[3,0]</m:t>
                                </m:r>
                              </m:oMath>
                            </m:oMathPara>
                          </a14:m>
                          <a:endParaRPr lang="en-US" sz="1800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4</m:t>
                                </m:r>
                              </m:oMath>
                            </m:oMathPara>
                          </a14:m>
                          <a:endParaRPr lang="en-US" sz="18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406222835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7" name="Table 26">
                <a:extLst>
                  <a:ext uri="{FF2B5EF4-FFF2-40B4-BE49-F238E27FC236}">
                    <a16:creationId xmlns:a16="http://schemas.microsoft.com/office/drawing/2014/main" id="{17E4D1C1-3074-AE43-BF8F-5F2927B297DE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209977979"/>
                  </p:ext>
                </p:extLst>
              </p:nvPr>
            </p:nvGraphicFramePr>
            <p:xfrm>
              <a:off x="6354372" y="3053833"/>
              <a:ext cx="1622235" cy="182880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1334770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287465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7"/>
                          <a:stretch>
                            <a:fillRect l="-943" t="-3448" r="-21698" b="-4103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7"/>
                          <a:stretch>
                            <a:fillRect l="-465217" t="-3448" b="-41034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7"/>
                          <a:stretch>
                            <a:fillRect l="-943" t="-103448" r="-21698" b="-3103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7"/>
                          <a:stretch>
                            <a:fillRect l="-465217" t="-103448" b="-31034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7"/>
                          <a:stretch>
                            <a:fillRect l="-943" t="-203448" r="-21698" b="-2103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7"/>
                          <a:stretch>
                            <a:fillRect l="-465217" t="-203448" b="-21034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7"/>
                          <a:stretch>
                            <a:fillRect l="-943" t="-303448" r="-21698" b="-1103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7"/>
                          <a:stretch>
                            <a:fillRect l="-465217" t="-303448" b="-11034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713220781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7"/>
                          <a:stretch>
                            <a:fillRect l="-943" t="-403448" r="-21698" b="-103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7"/>
                          <a:stretch>
                            <a:fillRect l="-465217" t="-403448" b="-1034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062228357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8EC9DAC2-0D81-EA4B-B7E7-9E3FBC96F1F3}"/>
                  </a:ext>
                </a:extLst>
              </p:cNvPr>
              <p:cNvSpPr/>
              <p:nvPr/>
            </p:nvSpPr>
            <p:spPr>
              <a:xfrm>
                <a:off x="971255" y="2531846"/>
                <a:ext cx="5383117" cy="207005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9525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2400" i="1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de-DE" sz="2400" b="1" i="1">
                              <a:latin typeface="Cambria Math" panose="02040503050406030204" pitchFamily="18" charset="0"/>
                            </a:rPr>
                            <m:t>𝒂</m:t>
                          </m:r>
                          <m:r>
                            <a:rPr lang="de-DE" sz="2400" i="1">
                              <a:latin typeface="Cambria Math" panose="02040503050406030204" pitchFamily="18" charset="0"/>
                            </a:rPr>
                            <m:t>|</m:t>
                          </m:r>
                          <m:r>
                            <a:rPr lang="de-DE" sz="2400" i="1">
                              <a:latin typeface="Cambria Math" panose="02040503050406030204" pitchFamily="18" charset="0"/>
                            </a:rPr>
                            <m:t>h</m:t>
                          </m:r>
                        </m:sub>
                      </m:sSub>
                    </m:oMath>
                    <m:oMath xmlns:m="http://schemas.openxmlformats.org/officeDocument/2006/math">
                      <m:r>
                        <a:rPr lang="de-DE" sz="24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de-DE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  <m:d>
                            <m:dPr>
                              <m:ctrlPr>
                                <a:rPr lang="de-DE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h</m:t>
                              </m:r>
                            </m:e>
                          </m:d>
                        </m:num>
                        <m:den>
                          <m:nary>
                            <m:naryPr>
                              <m:chr m:val="∑"/>
                              <m:supHide m:val="on"/>
                              <m:ctrlPr>
                                <a:rPr lang="de-DE" sz="24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de-DE" sz="2400" i="1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  <m:r>
                                <a:rPr lang="de-DE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a:rPr lang="de-DE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ℛ</m:t>
                              </m:r>
                              <m:d>
                                <m:dPr>
                                  <m:ctrlPr>
                                    <a:rPr lang="de-DE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de-DE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#</m:t>
                                      </m:r>
                                    </m:e>
                                    <m:sub>
                                      <m:r>
                                        <a:rPr lang="de-DE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𝑋</m:t>
                                      </m:r>
                                    </m:sub>
                                  </m:sSub>
                                  <m:d>
                                    <m:dPr>
                                      <m:begChr m:val="["/>
                                      <m:endChr m:val="]"/>
                                      <m:ctrlPr>
                                        <a:rPr lang="de-DE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de-DE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𝑅</m:t>
                                      </m:r>
                                      <m:d>
                                        <m:dPr>
                                          <m:ctrlPr>
                                            <a:rPr lang="de-DE" sz="24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de-DE" sz="24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𝑋</m:t>
                                          </m:r>
                                        </m:e>
                                      </m:d>
                                    </m:e>
                                  </m:d>
                                </m:e>
                              </m:d>
                            </m:sub>
                            <m:sup/>
                            <m:e>
                              <m:r>
                                <a:rPr lang="de-DE" sz="2400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𝑀𝑢𝑙</m:t>
                              </m:r>
                              <m:d>
                                <m:dPr>
                                  <m:ctrlPr>
                                    <a:rPr lang="de-DE" sz="2400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sz="2400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</m:e>
                              </m:d>
                              <m:r>
                                <a:rPr lang="de-DE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∙</m:t>
                              </m:r>
                              <m:r>
                                <a:rPr lang="de-DE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  <m:d>
                                <m:dPr>
                                  <m:ctrlPr>
                                    <a:rPr lang="de-DE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h</m:t>
                                  </m:r>
                                </m:e>
                              </m:d>
                            </m:e>
                          </m:nary>
                        </m:den>
                      </m:f>
                      <m:r>
                        <a:rPr lang="de-DE" sz="24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de-DE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  <m:d>
                            <m:dPr>
                              <m:ctrlPr>
                                <a:rPr lang="de-DE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h</m:t>
                              </m:r>
                            </m:e>
                          </m:d>
                        </m:num>
                        <m:den>
                          <m:r>
                            <a:rPr lang="de-DE" sz="24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de-DE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∙1+</m:t>
                          </m:r>
                          <m:r>
                            <a:rPr lang="de-DE" sz="24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  <m:r>
                            <a:rPr lang="de-DE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∙2+</m:t>
                          </m:r>
                          <m:r>
                            <a:rPr lang="de-DE" sz="24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  <m:r>
                            <a:rPr lang="de-DE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∙3+</m:t>
                          </m:r>
                          <m:r>
                            <a:rPr lang="de-DE" sz="24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  <m:r>
                            <a:rPr lang="de-DE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∙4</m:t>
                          </m:r>
                        </m:den>
                      </m:f>
                      <m:r>
                        <a:rPr lang="de-DE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de-DE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  <m:d>
                            <m:dPr>
                              <m:ctrlPr>
                                <a:rPr lang="de-DE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h</m:t>
                              </m:r>
                            </m:e>
                          </m:d>
                        </m:num>
                        <m:den>
                          <m:r>
                            <a:rPr lang="de-DE" sz="240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20</m:t>
                          </m:r>
                        </m:den>
                      </m:f>
                    </m:oMath>
                  </m:oMathPara>
                </a14:m>
                <a:endParaRPr lang="de-DE" sz="2400" dirty="0"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8EC9DAC2-0D81-EA4B-B7E7-9E3FBC96F1F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1255" y="2531846"/>
                <a:ext cx="5383117" cy="2070054"/>
              </a:xfrm>
              <a:prstGeom prst="rect">
                <a:avLst/>
              </a:prstGeom>
              <a:blipFill>
                <a:blip r:embed="rId8"/>
                <a:stretch>
                  <a:fillRect b="-548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339C7537-1B01-D849-9469-A94C7BB00222}"/>
                  </a:ext>
                </a:extLst>
              </p:cNvPr>
              <p:cNvSpPr/>
              <p:nvPr/>
            </p:nvSpPr>
            <p:spPr>
              <a:xfrm>
                <a:off x="798934" y="5041376"/>
                <a:ext cx="6366555" cy="13149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1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supHide m:val="on"/>
                          <m:ctrlPr>
                            <a:rPr lang="de-DE" sz="20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de-DE" sz="2000" i="1">
                              <a:latin typeface="Cambria Math" panose="02040503050406030204" pitchFamily="18" charset="0"/>
                            </a:rPr>
                            <m:t>h</m:t>
                          </m:r>
                          <m:r>
                            <a:rPr lang="de-DE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  <m:r>
                            <a:rPr lang="de-DE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ℛ</m:t>
                          </m:r>
                          <m:d>
                            <m:dPr>
                              <m:ctrlPr>
                                <a:rPr lang="de-DE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de-DE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#</m:t>
                                  </m:r>
                                </m:e>
                                <m:sub>
                                  <m:r>
                                    <a:rPr lang="de-DE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𝑋</m:t>
                                  </m:r>
                                </m:sub>
                              </m:sSub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de-DE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𝑅</m:t>
                                  </m:r>
                                  <m:d>
                                    <m:dPr>
                                      <m:ctrlPr>
                                        <a:rPr lang="de-DE" sz="20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de-DE" sz="20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𝑋</m:t>
                                      </m:r>
                                    </m:e>
                                  </m:d>
                                </m:e>
                              </m:d>
                            </m:e>
                          </m:d>
                        </m:sub>
                        <m:sup/>
                        <m:e>
                          <m:sSub>
                            <m:sSubPr>
                              <m:ctrlPr>
                                <a:rPr lang="de-DE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2000" i="1">
                                  <a:latin typeface="Cambria Math" panose="02040503050406030204" pitchFamily="18" charset="0"/>
                                </a:rPr>
                                <m:t>𝑀𝑢𝑙</m:t>
                              </m:r>
                              <m:d>
                                <m:dPr>
                                  <m:ctrlPr>
                                    <a:rPr lang="de-DE" sz="20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sz="2000" i="1"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</m:e>
                              </m:d>
                              <m:r>
                                <a:rPr lang="de-DE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∙</m:t>
                              </m:r>
                              <m:r>
                                <a:rPr lang="de-DE" sz="2000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de-DE" sz="2000" b="1" i="1">
                                  <a:latin typeface="Cambria Math" panose="02040503050406030204" pitchFamily="18" charset="0"/>
                                </a:rPr>
                                <m:t>𝒂</m:t>
                              </m:r>
                              <m:r>
                                <a:rPr lang="de-DE" sz="2000" i="1">
                                  <a:latin typeface="Cambria Math" panose="02040503050406030204" pitchFamily="18" charset="0"/>
                                </a:rPr>
                                <m:t>|</m:t>
                              </m:r>
                              <m:r>
                                <a:rPr lang="de-DE" sz="2000" i="1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br>
                  <a:rPr lang="de-DE" sz="2000" i="1" dirty="0">
                    <a:latin typeface="Cambria Math" panose="02040503050406030204" pitchFamily="18" charset="0"/>
                  </a:rPr>
                </a:br>
                <a14:m>
                  <m:oMath xmlns:m="http://schemas.openxmlformats.org/officeDocument/2006/math">
                    <m:r>
                      <a:rPr lang="de-DE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de-DE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1∙</m:t>
                    </m:r>
                    <m:f>
                      <m:fPr>
                        <m:ctrlPr>
                          <a:rPr lang="de-DE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de-DE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de-DE" sz="20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20</m:t>
                        </m:r>
                      </m:den>
                    </m:f>
                    <m:r>
                      <a:rPr lang="de-DE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+3∙</m:t>
                    </m:r>
                    <m:f>
                      <m:fPr>
                        <m:ctrlPr>
                          <a:rPr lang="de-DE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de-DE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de-DE" sz="20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20</m:t>
                        </m:r>
                      </m:den>
                    </m:f>
                    <m:r>
                      <a:rPr lang="de-DE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+3∙</m:t>
                    </m:r>
                    <m:f>
                      <m:fPr>
                        <m:ctrlPr>
                          <a:rPr lang="de-DE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de-DE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de-DE" sz="20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20</m:t>
                        </m:r>
                      </m:den>
                    </m:f>
                    <m:r>
                      <a:rPr lang="de-DE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+1∙</m:t>
                    </m:r>
                    <m:f>
                      <m:fPr>
                        <m:ctrlPr>
                          <a:rPr lang="de-DE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de-DE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4</m:t>
                        </m:r>
                      </m:num>
                      <m:den>
                        <m:r>
                          <a:rPr lang="de-DE" sz="20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20</m:t>
                        </m:r>
                      </m:den>
                    </m:f>
                  </m:oMath>
                </a14:m>
                <a:r>
                  <a:rPr lang="de-DE" sz="2000" i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de-DE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de-DE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de-DE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1+6+9+4</m:t>
                        </m:r>
                      </m:num>
                      <m:den>
                        <m:r>
                          <a:rPr lang="de-DE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20</m:t>
                        </m:r>
                      </m:den>
                    </m:f>
                    <m:r>
                      <a:rPr lang="de-DE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de-DE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de-DE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20</m:t>
                        </m:r>
                      </m:num>
                      <m:den>
                        <m:r>
                          <a:rPr lang="de-DE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20</m:t>
                        </m:r>
                      </m:den>
                    </m:f>
                    <m:r>
                      <a:rPr lang="de-DE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de-DE" sz="2000" dirty="0">
                    <a:ea typeface="Cambria Math" panose="020405030504060302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339C7537-1B01-D849-9469-A94C7BB0022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8934" y="5041376"/>
                <a:ext cx="6366555" cy="1314975"/>
              </a:xfrm>
              <a:prstGeom prst="rect">
                <a:avLst/>
              </a:prstGeom>
              <a:blipFill>
                <a:blip r:embed="rId9"/>
                <a:stretch>
                  <a:fillRect t="-79048" b="-7428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51866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6" grpId="0"/>
      <p:bldP spid="17" grpId="0"/>
      <p:bldP spid="18" grpId="0"/>
      <p:bldP spid="8" grpId="0"/>
    </p:bld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EB8957-F662-BA49-8D13-337AB97ED5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Splits Affecting Query Logvars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6CA21CA-6197-434E-A09E-6DD890151FD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GB" dirty="0"/>
                  <a:t>Logvars </a:t>
                </a:r>
                <a14:m>
                  <m:oMath xmlns:m="http://schemas.openxmlformats.org/officeDocument/2006/math">
                    <m:r>
                      <a:rPr lang="en-GB" b="1" i="1" smtClean="0">
                        <a:latin typeface="Cambria Math" panose="02040503050406030204" pitchFamily="18" charset="0"/>
                      </a:rPr>
                      <m:t>𝑿</m:t>
                    </m:r>
                  </m:oMath>
                </a14:m>
                <a:r>
                  <a:rPr lang="en-GB" dirty="0"/>
                  <a:t> in query terms may be split in result</a:t>
                </a:r>
              </a:p>
              <a:p>
                <a:pPr lvl="1"/>
                <a:r>
                  <a:rPr lang="en-GB" dirty="0"/>
                  <a:t>If splits of the model affect the query logvars</a:t>
                </a:r>
              </a:p>
              <a:p>
                <a:pPr lvl="2"/>
                <a:r>
                  <a:rPr lang="en-GB" dirty="0"/>
                  <a:t>Including groundings</a:t>
                </a:r>
              </a:p>
              <a:p>
                <a:r>
                  <a:rPr lang="en-GB" dirty="0"/>
                  <a:t>Prominent case: evidence; three cases given a query term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𝑅</m:t>
                        </m:r>
                        <m:d>
                          <m:dPr>
                            <m:ctrlPr>
                              <a:rPr lang="en-GB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b="1" i="1">
                                <a:latin typeface="Cambria Math" panose="02040503050406030204" pitchFamily="18" charset="0"/>
                              </a:rPr>
                              <m:t>𝑿</m:t>
                            </m:r>
                          </m:e>
                        </m:d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sub>
                    </m:sSub>
                  </m:oMath>
                </a14:m>
                <a:r>
                  <a:rPr lang="en-GB" dirty="0"/>
                  <a:t> and evidence PRV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𝐸</m:t>
                        </m:r>
                        <m:d>
                          <m:dPr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1" i="1" smtClean="0">
                                <a:latin typeface="Cambria Math" panose="02040503050406030204" pitchFamily="18" charset="0"/>
                              </a:rPr>
                              <m:t>𝒀</m:t>
                            </m:r>
                          </m:e>
                        </m:d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|</m:t>
                        </m:r>
                        <m:sSub>
                          <m:sSubPr>
                            <m:ctrlPr>
                              <a:rPr lang="en-GB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  <m:sub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sub>
                        </m:sSub>
                      </m:sub>
                    </m:sSub>
                  </m:oMath>
                </a14:m>
                <a:r>
                  <a:rPr lang="en-GB" dirty="0"/>
                  <a:t> </a:t>
                </a:r>
              </a:p>
              <a:p>
                <a:pPr marL="914400" lvl="1" indent="-457200">
                  <a:buFont typeface="+mj-lt"/>
                  <a:buAutoNum type="arabicPeriod"/>
                </a:pPr>
                <a:r>
                  <a:rPr lang="en-GB" b="0" dirty="0"/>
                  <a:t>Overlap</a:t>
                </a:r>
                <a:r>
                  <a:rPr lang="en-GB" dirty="0"/>
                  <a:t> between instances</a:t>
                </a:r>
                <a:br>
                  <a:rPr lang="en-GB" dirty="0"/>
                </a:b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𝑔𝑟</m:t>
                    </m:r>
                    <m:d>
                      <m:d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𝑅</m:t>
                            </m:r>
                            <m:d>
                              <m:dPr>
                                <m:ctrlPr>
                                  <a:rPr lang="en-GB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GB" b="1" i="1">
                                    <a:latin typeface="Cambria Math" panose="02040503050406030204" pitchFamily="18" charset="0"/>
                                  </a:rPr>
                                  <m:t>𝑿</m:t>
                                </m:r>
                              </m:e>
                            </m:d>
                          </m:e>
                          <m:sub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|</m:t>
                            </m:r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𝐶</m:t>
                            </m:r>
                          </m:sub>
                        </m:sSub>
                      </m:e>
                    </m:d>
                    <m:r>
                      <a:rPr lang="en-GB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∩</m:t>
                    </m:r>
                    <m:r>
                      <a:rPr lang="en-GB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𝑔𝑟</m:t>
                    </m:r>
                    <m:d>
                      <m:dPr>
                        <m:ctrlP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𝐸</m:t>
                            </m:r>
                            <m:d>
                              <m:dPr>
                                <m:ctrlPr>
                                  <a:rPr lang="en-GB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GB" b="1" i="1">
                                    <a:latin typeface="Cambria Math" panose="02040503050406030204" pitchFamily="18" charset="0"/>
                                  </a:rPr>
                                  <m:t>𝑿</m:t>
                                </m:r>
                              </m:e>
                            </m:d>
                          </m:e>
                          <m:sub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|</m:t>
                            </m:r>
                            <m:sSub>
                              <m:sSubPr>
                                <m:ctrlPr>
                                  <a:rPr lang="en-GB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i="1">
                                    <a:latin typeface="Cambria Math" panose="02040503050406030204" pitchFamily="18" charset="0"/>
                                  </a:rPr>
                                  <m:t>𝐶</m:t>
                                </m:r>
                              </m:e>
                              <m:sub>
                                <m:r>
                                  <a:rPr lang="en-GB" i="1"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</m:sub>
                            </m:sSub>
                          </m:sub>
                        </m:sSub>
                      </m:e>
                    </m:d>
                    <m:r>
                      <a:rPr lang="en-GB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≠∅</m:t>
                    </m:r>
                  </m:oMath>
                </a14:m>
                <a:r>
                  <a:rPr lang="en-GB" dirty="0"/>
                  <a:t> (i.e.,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</a:rPr>
                      <m:t>𝑅</m:t>
                    </m:r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b="1" i="1">
                            <a:latin typeface="Cambria Math" panose="02040503050406030204" pitchFamily="18" charset="0"/>
                          </a:rPr>
                          <m:t>𝑿</m:t>
                        </m:r>
                      </m:e>
                    </m:d>
                    <m:r>
                      <a:rPr lang="en-GB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i="1">
                        <a:latin typeface="Cambria Math" panose="02040503050406030204" pitchFamily="18" charset="0"/>
                      </a:rPr>
                      <m:t>𝐸</m:t>
                    </m:r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1" i="1" smtClean="0">
                            <a:latin typeface="Cambria Math" panose="02040503050406030204" pitchFamily="18" charset="0"/>
                          </a:rPr>
                          <m:t>𝒀</m:t>
                        </m:r>
                      </m:e>
                    </m:d>
                  </m:oMath>
                </a14:m>
                <a:r>
                  <a:rPr lang="en-GB" dirty="0"/>
                  <a:t>)</a:t>
                </a:r>
              </a:p>
              <a:p>
                <a:pPr lvl="2"/>
                <a:r>
                  <a:rPr lang="en-GB" dirty="0"/>
                  <a:t>Split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</a:rPr>
                      <m:t>𝐶</m:t>
                    </m:r>
                  </m:oMath>
                </a14:m>
                <a:r>
                  <a:rPr lang="en-GB" dirty="0"/>
                  <a:t> on the overlap 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GB" dirty="0"/>
                  <a:t>, i.e.,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</a:rPr>
                      <m:t>𝐶</m:t>
                    </m:r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0" smtClean="0">
                            <a:latin typeface="Cambria Math" panose="02040503050406030204" pitchFamily="18" charset="0"/>
                          </a:rPr>
                          <m:t>/</m:t>
                        </m:r>
                      </m:e>
                      <m:sub>
                        <m:r>
                          <a:rPr lang="en-GB" b="1" i="1">
                            <a:latin typeface="Cambria Math" panose="02040503050406030204" pitchFamily="18" charset="0"/>
                          </a:rPr>
                          <m:t>𝑿</m:t>
                        </m:r>
                      </m:sub>
                    </m:sSub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</m:oMath>
                </a14:m>
                <a:endParaRPr lang="en-GB" b="0" dirty="0"/>
              </a:p>
              <a:p>
                <a:pPr lvl="3"/>
                <a:r>
                  <a:rPr lang="en-GB" b="0" dirty="0">
                    <a:solidFill>
                      <a:schemeClr val="accent1"/>
                    </a:solidFill>
                  </a:rPr>
                  <a:t>Instances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GB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GB" b="0" dirty="0">
                    <a:solidFill>
                      <a:schemeClr val="accent1"/>
                    </a:solidFill>
                  </a:rPr>
                  <a:t> will be absorbed</a:t>
                </a:r>
              </a:p>
              <a:p>
                <a:pPr lvl="2"/>
                <a:r>
                  <a:rPr lang="en-GB" dirty="0"/>
                  <a:t>Answer has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𝑅</m:t>
                        </m:r>
                        <m:d>
                          <m:dPr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b="1" i="1">
                                <a:latin typeface="Cambria Math" panose="02040503050406030204" pitchFamily="18" charset="0"/>
                              </a:rPr>
                              <m:t>𝑿</m:t>
                            </m:r>
                          </m:e>
                        </m:d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en-GB" i="1">
                            <a:latin typeface="Cambria Math" panose="02040503050406030204" pitchFamily="18" charset="0"/>
                          </a:rPr>
                          <m:t>𝐶</m:t>
                        </m:r>
                      </m:sub>
                    </m:sSub>
                  </m:oMath>
                </a14:m>
                <a:r>
                  <a:rPr lang="en-GB" dirty="0"/>
                  <a:t> partitioned into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</a:rPr>
                      <m:t>𝐶</m:t>
                    </m:r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>
                            <a:latin typeface="Cambria Math" panose="02040503050406030204" pitchFamily="18" charset="0"/>
                          </a:rPr>
                          <m:t>/</m:t>
                        </m:r>
                      </m:e>
                      <m:sub>
                        <m:r>
                          <a:rPr lang="en-GB" b="1" i="1">
                            <a:latin typeface="Cambria Math" panose="02040503050406030204" pitchFamily="18" charset="0"/>
                          </a:rPr>
                          <m:t>𝑿</m:t>
                        </m:r>
                      </m:sub>
                    </m:sSub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  <m:r>
                      <a:rPr lang="en-GB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∖</m:t>
                    </m:r>
                    <m:sSub>
                      <m:sSubPr>
                        <m:ctrlPr>
                          <a:rPr lang="en-GB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GB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GB" dirty="0">
                    <a:solidFill>
                      <a:schemeClr val="accent1"/>
                    </a:solidFill>
                  </a:rPr>
                  <a:t> </a:t>
                </a:r>
                <a:r>
                  <a:rPr lang="en-GB" dirty="0"/>
                  <a:t>in the result</a:t>
                </a:r>
              </a:p>
              <a:p>
                <a:pPr lvl="2"/>
                <a:r>
                  <a:rPr lang="en-GB" dirty="0"/>
                  <a:t>E.g.,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𝑆𝑖𝑐𝑘</m:t>
                        </m:r>
                        <m:sSub>
                          <m:sSubPr>
                            <m:ctrlPr>
                              <a:rPr lang="en-GB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d>
                              <m:dPr>
                                <m:ctrlPr>
                                  <a:rPr lang="en-GB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GB" i="1"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</m:e>
                            </m:d>
                          </m:e>
                          <m:sub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|</m:t>
                            </m:r>
                            <m:d>
                              <m:dPr>
                                <m:ctrlPr>
                                  <a:rPr lang="en-GB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GB" b="0" i="1" smtClean="0"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  <m:r>
                                  <a:rPr lang="en-GB" b="0" i="1" smtClean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sSubSup>
                                  <m:sSubSupPr>
                                    <m:ctrlPr>
                                      <a:rPr lang="en-GB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d>
                                      <m:dPr>
                                        <m:begChr m:val="{"/>
                                        <m:endChr m:val="}"/>
                                        <m:ctrlPr>
                                          <a:rPr lang="en-GB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sSub>
                                          <m:sSubPr>
                                            <m:ctrlPr>
                                              <a:rPr lang="en-GB" b="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GB" b="0" i="1" smtClean="0">
                                                <a:latin typeface="Cambria Math" panose="02040503050406030204" pitchFamily="18" charset="0"/>
                                              </a:rPr>
                                              <m:t>𝑥</m:t>
                                            </m:r>
                                          </m:e>
                                          <m:sub>
                                            <m:r>
                                              <a:rPr lang="en-GB" b="0" i="1" smtClean="0">
                                                <a:latin typeface="Cambria Math" panose="02040503050406030204" pitchFamily="18" charset="0"/>
                                              </a:rPr>
                                              <m:t>𝑖</m:t>
                                            </m:r>
                                          </m:sub>
                                        </m:sSub>
                                      </m:e>
                                    </m:d>
                                  </m:e>
                                  <m:sub>
                                    <m:r>
                                      <a:rPr lang="en-GB" b="0" i="1" smtClean="0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  <m:r>
                                      <a:rPr lang="en-GB" b="0" i="1" smtClean="0">
                                        <a:latin typeface="Cambria Math" panose="02040503050406030204" pitchFamily="18" charset="0"/>
                                      </a:rPr>
                                      <m:t>=1</m:t>
                                    </m:r>
                                  </m:sub>
                                  <m:sup>
                                    <m:r>
                                      <a:rPr lang="en-GB" b="0" i="1" smtClean="0">
                                        <a:latin typeface="Cambria Math" panose="02040503050406030204" pitchFamily="18" charset="0"/>
                                      </a:rPr>
                                      <m:t>20</m:t>
                                    </m:r>
                                  </m:sup>
                                </m:sSubSup>
                              </m:e>
                            </m:d>
                          </m:sub>
                        </m:sSub>
                      </m:e>
                    </m:d>
                  </m:oMath>
                </a14:m>
                <a:r>
                  <a:rPr lang="en-GB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</m:sub>
                    </m:sSub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ctrlPr>
                              <a:rPr lang="en-GB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𝑆𝑖𝑐𝑘</m:t>
                            </m:r>
                            <m:d>
                              <m:dPr>
                                <m:ctrlPr>
                                  <a:rPr lang="en-GB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GB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𝑋</m:t>
                                </m:r>
                              </m:e>
                            </m:d>
                          </m:e>
                        </m:d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|</m:t>
                        </m:r>
                        <m:d>
                          <m:dPr>
                            <m:ctrlPr>
                              <a:rPr lang="en-GB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𝑋</m:t>
                            </m:r>
                            <m:r>
                              <a:rPr lang="en-GB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sSubSup>
                              <m:sSubSupPr>
                                <m:ctrlPr>
                                  <a:rPr lang="en-GB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d>
                                  <m:dPr>
                                    <m:begChr m:val="{"/>
                                    <m:endChr m:val="}"/>
                                    <m:ctrlPr>
                                      <a:rPr lang="en-GB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GB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GB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e>
                                      <m:sub>
                                        <m:r>
                                          <a:rPr lang="en-GB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</m:sub>
                                    </m:sSub>
                                  </m:e>
                                </m:d>
                              </m:e>
                              <m:sub>
                                <m:r>
                                  <a:rPr lang="en-GB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𝑖</m:t>
                                </m:r>
                                <m:r>
                                  <a:rPr lang="en-GB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=1</m:t>
                                </m:r>
                              </m:sub>
                              <m:sup>
                                <m:r>
                                  <a:rPr lang="en-GB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10</m:t>
                                </m:r>
                              </m:sup>
                            </m:sSubSup>
                          </m:e>
                        </m:d>
                      </m:sub>
                    </m:sSub>
                  </m:oMath>
                </a14:m>
                <a:endParaRPr lang="en-GB" dirty="0"/>
              </a:p>
              <a:p>
                <a:pPr lvl="3"/>
                <a:r>
                  <a:rPr lang="en-GB" dirty="0"/>
                  <a:t>Result: </a:t>
                </a:r>
                <a14:m>
                  <m:oMath xmlns:m="http://schemas.openxmlformats.org/officeDocument/2006/math">
                    <m:r>
                      <a:rPr lang="en-GB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ctrlPr>
                              <a:rPr lang="en-GB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GB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#</m:t>
                                </m:r>
                              </m:e>
                              <m:sub>
                                <m:r>
                                  <a:rPr lang="en-GB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𝑋</m:t>
                                </m:r>
                              </m:sub>
                            </m:sSub>
                            <m:d>
                              <m:dPr>
                                <m:begChr m:val="["/>
                                <m:endChr m:val="]"/>
                                <m:ctrlPr>
                                  <a:rPr lang="en-GB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GB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𝑆𝑖𝑐𝑘</m:t>
                                </m:r>
                                <m:d>
                                  <m:dPr>
                                    <m:ctrlPr>
                                      <a:rPr lang="en-GB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GB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</m:d>
                              </m:e>
                            </m:d>
                          </m:e>
                        </m:d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|</m:t>
                        </m:r>
                        <m:d>
                          <m:dPr>
                            <m:ctrlP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𝑋</m:t>
                            </m:r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sSubSup>
                              <m:sSubSupPr>
                                <m:ctrlPr>
                                  <a:rPr lang="en-GB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d>
                                  <m:dPr>
                                    <m:begChr m:val="{"/>
                                    <m:endChr m:val="}"/>
                                    <m:ctrlPr>
                                      <a:rPr lang="en-GB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GB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GB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e>
                                      <m:sub>
                                        <m:r>
                                          <a:rPr lang="en-GB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</m:sub>
                                    </m:sSub>
                                  </m:e>
                                </m:d>
                              </m:e>
                              <m:sub>
                                <m:r>
                                  <a:rPr lang="en-GB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𝑖</m:t>
                                </m:r>
                                <m:r>
                                  <a:rPr lang="en-GB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=11</m:t>
                                </m:r>
                              </m:sub>
                              <m:sup>
                                <m:r>
                                  <a:rPr lang="en-GB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en-GB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</m:sup>
                            </m:sSubSup>
                          </m:e>
                        </m:d>
                      </m:sub>
                    </m:sSub>
                  </m:oMath>
                </a14:m>
                <a:endParaRPr lang="en-GB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6CA21CA-6197-434E-A09E-6DD890151FD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447" t="-176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B8EB0B-7F92-9246-9A21-B4B73E254D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157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A29A7F1-CD14-1F48-8EF9-6E66DF308EF9}"/>
              </a:ext>
            </a:extLst>
          </p:cNvPr>
          <p:cNvSpPr/>
          <p:nvPr/>
        </p:nvSpPr>
        <p:spPr>
          <a:xfrm>
            <a:off x="2031023" y="6411955"/>
            <a:ext cx="6119446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050" dirty="0">
                <a:solidFill>
                  <a:schemeClr val="accent3"/>
                </a:solidFill>
              </a:rPr>
              <a:t>Tanya B. Rescued from a Sea of Queries: Exact Inference in Probabilistic Relational Models. PhD Thesis, 2020.</a:t>
            </a:r>
          </a:p>
        </p:txBody>
      </p:sp>
    </p:spTree>
    <p:extLst>
      <p:ext uri="{BB962C8B-B14F-4D97-AF65-F5344CB8AC3E}">
        <p14:creationId xmlns:p14="http://schemas.microsoft.com/office/powerpoint/2010/main" val="4055787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EB8957-F662-BA49-8D13-337AB97ED5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Splits Affecting Query Logvars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6CA21CA-6197-434E-A09E-6DD890151FD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GB" dirty="0"/>
                  <a:t>Logvars </a:t>
                </a:r>
                <a14:m>
                  <m:oMath xmlns:m="http://schemas.openxmlformats.org/officeDocument/2006/math">
                    <m:r>
                      <a:rPr lang="en-GB" b="1" i="1" smtClean="0">
                        <a:latin typeface="Cambria Math" panose="02040503050406030204" pitchFamily="18" charset="0"/>
                      </a:rPr>
                      <m:t>𝑿</m:t>
                    </m:r>
                  </m:oMath>
                </a14:m>
                <a:r>
                  <a:rPr lang="en-GB" dirty="0"/>
                  <a:t> in query terms may be split in result</a:t>
                </a:r>
              </a:p>
              <a:p>
                <a:pPr lvl="1"/>
                <a:r>
                  <a:rPr lang="en-GB" dirty="0"/>
                  <a:t>If splits of the model affect the query logvars</a:t>
                </a:r>
              </a:p>
              <a:p>
                <a:pPr lvl="2"/>
                <a:r>
                  <a:rPr lang="en-GB" dirty="0"/>
                  <a:t>Including groundings</a:t>
                </a:r>
              </a:p>
              <a:p>
                <a:r>
                  <a:rPr lang="en-GB" dirty="0"/>
                  <a:t>Prominent case: evidence; three cases given a query term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𝑅</m:t>
                        </m:r>
                        <m:d>
                          <m:dPr>
                            <m:ctrlPr>
                              <a:rPr lang="en-GB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b="1" i="1">
                                <a:latin typeface="Cambria Math" panose="02040503050406030204" pitchFamily="18" charset="0"/>
                              </a:rPr>
                              <m:t>𝑿</m:t>
                            </m:r>
                          </m:e>
                        </m:d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sub>
                    </m:sSub>
                  </m:oMath>
                </a14:m>
                <a:r>
                  <a:rPr lang="en-GB" dirty="0"/>
                  <a:t> and evidence PRV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𝐸</m:t>
                        </m:r>
                        <m:d>
                          <m:dPr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1" i="1" smtClean="0">
                                <a:latin typeface="Cambria Math" panose="02040503050406030204" pitchFamily="18" charset="0"/>
                              </a:rPr>
                              <m:t>𝒀</m:t>
                            </m:r>
                          </m:e>
                        </m:d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|</m:t>
                        </m:r>
                        <m:sSub>
                          <m:sSubPr>
                            <m:ctrlPr>
                              <a:rPr lang="en-GB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  <m:sub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sub>
                        </m:sSub>
                      </m:sub>
                    </m:sSub>
                  </m:oMath>
                </a14:m>
                <a:r>
                  <a:rPr lang="en-GB" dirty="0"/>
                  <a:t> </a:t>
                </a:r>
              </a:p>
              <a:p>
                <a:pPr marL="914400" lvl="1" indent="-457200">
                  <a:buFont typeface="+mj-lt"/>
                  <a:buAutoNum type="arabicPeriod" startAt="2"/>
                </a:pPr>
                <a:r>
                  <a:rPr lang="en-GB" b="0" dirty="0"/>
                  <a:t>Overlap of constants (but not instances)</a:t>
                </a:r>
                <a:br>
                  <a:rPr lang="en-GB" dirty="0"/>
                </a:b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𝑔𝑟</m:t>
                    </m:r>
                    <m:d>
                      <m:d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𝜋</m:t>
                            </m:r>
                          </m:e>
                          <m:sub>
                            <m:r>
                              <a:rPr lang="de-DE" b="1" i="1" smtClean="0">
                                <a:latin typeface="Cambria Math" panose="02040503050406030204" pitchFamily="18" charset="0"/>
                              </a:rPr>
                              <m:t>𝒁</m:t>
                            </m:r>
                          </m:sub>
                        </m:sSub>
                        <m:d>
                          <m:dPr>
                            <m:ctrlP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GB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b="1" i="1">
                                    <a:latin typeface="Cambria Math" panose="02040503050406030204" pitchFamily="18" charset="0"/>
                                  </a:rPr>
                                  <m:t>𝑿</m:t>
                                </m:r>
                              </m:e>
                              <m:sub>
                                <m:r>
                                  <a:rPr lang="en-GB" i="1">
                                    <a:latin typeface="Cambria Math" panose="02040503050406030204" pitchFamily="18" charset="0"/>
                                  </a:rPr>
                                  <m:t>|</m:t>
                                </m:r>
                                <m:r>
                                  <a:rPr lang="en-GB" i="1">
                                    <a:latin typeface="Cambria Math" panose="02040503050406030204" pitchFamily="18" charset="0"/>
                                  </a:rPr>
                                  <m:t>𝐶</m:t>
                                </m:r>
                              </m:sub>
                            </m:sSub>
                          </m:e>
                        </m:d>
                      </m:e>
                    </m:d>
                    <m:r>
                      <a:rPr lang="en-GB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∩</m:t>
                    </m:r>
                    <m:r>
                      <a:rPr lang="en-GB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𝑔𝑟</m:t>
                    </m:r>
                    <m:d>
                      <m:dPr>
                        <m:ctrlP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𝜋</m:t>
                            </m:r>
                          </m:e>
                          <m:sub>
                            <m:r>
                              <a:rPr lang="de-DE" b="1" i="1">
                                <a:latin typeface="Cambria Math" panose="02040503050406030204" pitchFamily="18" charset="0"/>
                              </a:rPr>
                              <m:t>𝒁</m:t>
                            </m:r>
                          </m:sub>
                        </m:sSub>
                        <m:d>
                          <m:d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GB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b="1" i="1" smtClean="0">
                                    <a:latin typeface="Cambria Math" panose="02040503050406030204" pitchFamily="18" charset="0"/>
                                  </a:rPr>
                                  <m:t>𝒀</m:t>
                                </m:r>
                              </m:e>
                              <m:sub>
                                <m:r>
                                  <a:rPr lang="en-GB" i="1">
                                    <a:latin typeface="Cambria Math" panose="02040503050406030204" pitchFamily="18" charset="0"/>
                                  </a:rPr>
                                  <m:t>|</m:t>
                                </m:r>
                                <m:sSub>
                                  <m:sSubPr>
                                    <m:ctrlPr>
                                      <a:rPr lang="en-GB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i="1">
                                        <a:latin typeface="Cambria Math" panose="02040503050406030204" pitchFamily="18" charset="0"/>
                                      </a:rPr>
                                      <m:t>𝐶</m:t>
                                    </m:r>
                                  </m:e>
                                  <m:sub>
                                    <m:r>
                                      <a:rPr lang="en-GB" i="1">
                                        <a:latin typeface="Cambria Math" panose="02040503050406030204" pitchFamily="18" charset="0"/>
                                      </a:rPr>
                                      <m:t>𝑒</m:t>
                                    </m:r>
                                  </m:sub>
                                </m:sSub>
                              </m:sub>
                            </m:sSub>
                          </m:e>
                        </m:d>
                      </m:e>
                    </m:d>
                    <m:r>
                      <a:rPr lang="en-GB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≠∅</m:t>
                    </m:r>
                  </m:oMath>
                </a14:m>
                <a:r>
                  <a:rPr lang="en-GB" dirty="0"/>
                  <a:t> (</a:t>
                </a:r>
                <a14:m>
                  <m:oMath xmlns:m="http://schemas.openxmlformats.org/officeDocument/2006/math">
                    <m:r>
                      <a:rPr lang="de-DE" b="1" i="1">
                        <a:latin typeface="Cambria Math" panose="02040503050406030204" pitchFamily="18" charset="0"/>
                      </a:rPr>
                      <m:t>𝒁</m:t>
                    </m:r>
                  </m:oMath>
                </a14:m>
                <a:r>
                  <a:rPr lang="en-GB" dirty="0"/>
                  <a:t> shared logvars)</a:t>
                </a:r>
              </a:p>
              <a:p>
                <a:pPr lvl="2"/>
                <a:r>
                  <a:rPr lang="en-GB" dirty="0"/>
                  <a:t>Split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</a:rPr>
                      <m:t>𝐶</m:t>
                    </m:r>
                  </m:oMath>
                </a14:m>
                <a:r>
                  <a:rPr lang="en-GB" dirty="0"/>
                  <a:t> on the overlap 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GB" dirty="0"/>
                  <a:t>, i.e.,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</a:rPr>
                      <m:t>𝐶</m:t>
                    </m:r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0" smtClean="0">
                            <a:latin typeface="Cambria Math" panose="02040503050406030204" pitchFamily="18" charset="0"/>
                          </a:rPr>
                          <m:t>/</m:t>
                        </m:r>
                      </m:e>
                      <m:sub>
                        <m:r>
                          <a:rPr lang="de-DE" b="1" i="1" smtClean="0">
                            <a:latin typeface="Cambria Math" panose="02040503050406030204" pitchFamily="18" charset="0"/>
                          </a:rPr>
                          <m:t>𝒁</m:t>
                        </m:r>
                      </m:sub>
                    </m:sSub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</m:oMath>
                </a14:m>
                <a:endParaRPr lang="en-GB" b="0" dirty="0"/>
              </a:p>
              <a:p>
                <a:pPr lvl="2"/>
                <a:r>
                  <a:rPr lang="en-GB" dirty="0"/>
                  <a:t>Answer has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𝑅</m:t>
                        </m:r>
                        <m:d>
                          <m:dPr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b="1" i="1">
                                <a:latin typeface="Cambria Math" panose="02040503050406030204" pitchFamily="18" charset="0"/>
                              </a:rPr>
                              <m:t>𝑿</m:t>
                            </m:r>
                          </m:e>
                        </m:d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en-GB" i="1">
                            <a:latin typeface="Cambria Math" panose="02040503050406030204" pitchFamily="18" charset="0"/>
                          </a:rPr>
                          <m:t>𝐶</m:t>
                        </m:r>
                      </m:sub>
                    </m:sSub>
                  </m:oMath>
                </a14:m>
                <a:r>
                  <a:rPr lang="en-GB" dirty="0"/>
                  <a:t> partitioned into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</a:rPr>
                      <m:t>𝐶</m:t>
                    </m:r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>
                            <a:latin typeface="Cambria Math" panose="02040503050406030204" pitchFamily="18" charset="0"/>
                          </a:rPr>
                          <m:t>/</m:t>
                        </m:r>
                      </m:e>
                      <m:sub>
                        <m:r>
                          <a:rPr lang="en-GB" b="1" i="1">
                            <a:latin typeface="Cambria Math" panose="02040503050406030204" pitchFamily="18" charset="0"/>
                          </a:rPr>
                          <m:t>𝑿</m:t>
                        </m:r>
                      </m:sub>
                    </m:sSub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GB" dirty="0"/>
                  <a:t> in the result</a:t>
                </a:r>
              </a:p>
              <a:p>
                <a:pPr lvl="2"/>
                <a:r>
                  <a:rPr lang="en-GB" dirty="0"/>
                  <a:t>E.g.,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𝑆𝑖𝑐𝑘</m:t>
                        </m:r>
                        <m:sSub>
                          <m:sSubPr>
                            <m:ctrlPr>
                              <a:rPr lang="en-GB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d>
                              <m:dPr>
                                <m:ctrlPr>
                                  <a:rPr lang="en-GB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GB" i="1"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</m:e>
                            </m:d>
                          </m:e>
                          <m:sub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|</m:t>
                            </m:r>
                            <m:d>
                              <m:dPr>
                                <m:ctrlPr>
                                  <a:rPr lang="en-GB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GB" b="0" i="1" smtClean="0"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  <m:r>
                                  <a:rPr lang="en-GB" b="0" i="1" smtClean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sSubSup>
                                  <m:sSubSupPr>
                                    <m:ctrlPr>
                                      <a:rPr lang="en-GB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d>
                                      <m:dPr>
                                        <m:begChr m:val="{"/>
                                        <m:endChr m:val="}"/>
                                        <m:ctrlPr>
                                          <a:rPr lang="en-GB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sSub>
                                          <m:sSubPr>
                                            <m:ctrlPr>
                                              <a:rPr lang="en-GB" b="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GB" b="0" i="1" smtClean="0">
                                                <a:latin typeface="Cambria Math" panose="02040503050406030204" pitchFamily="18" charset="0"/>
                                              </a:rPr>
                                              <m:t>𝑥</m:t>
                                            </m:r>
                                          </m:e>
                                          <m:sub>
                                            <m:r>
                                              <a:rPr lang="en-GB" b="0" i="1" smtClean="0">
                                                <a:latin typeface="Cambria Math" panose="02040503050406030204" pitchFamily="18" charset="0"/>
                                              </a:rPr>
                                              <m:t>𝑖</m:t>
                                            </m:r>
                                          </m:sub>
                                        </m:sSub>
                                      </m:e>
                                    </m:d>
                                  </m:e>
                                  <m:sub>
                                    <m:r>
                                      <a:rPr lang="en-GB" b="0" i="1" smtClean="0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  <m:r>
                                      <a:rPr lang="en-GB" b="0" i="1" smtClean="0">
                                        <a:latin typeface="Cambria Math" panose="02040503050406030204" pitchFamily="18" charset="0"/>
                                      </a:rPr>
                                      <m:t>=1</m:t>
                                    </m:r>
                                  </m:sub>
                                  <m:sup>
                                    <m:r>
                                      <a:rPr lang="en-GB" b="0" i="1" smtClean="0">
                                        <a:latin typeface="Cambria Math" panose="02040503050406030204" pitchFamily="18" charset="0"/>
                                      </a:rPr>
                                      <m:t>20</m:t>
                                    </m:r>
                                  </m:sup>
                                </m:sSubSup>
                              </m:e>
                            </m:d>
                          </m:sub>
                        </m:sSub>
                      </m:e>
                    </m:d>
                  </m:oMath>
                </a14:m>
                <a:r>
                  <a:rPr lang="en-GB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</m:sub>
                    </m:sSub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ctrlPr>
                              <a:rPr lang="en-GB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𝑇𝑟𝑎𝑣𝑒𝑙</m:t>
                            </m:r>
                            <m:d>
                              <m:dPr>
                                <m:ctrlPr>
                                  <a:rPr lang="en-GB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GB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𝑋</m:t>
                                </m:r>
                              </m:e>
                            </m:d>
                          </m:e>
                        </m:d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|</m:t>
                        </m:r>
                        <m:d>
                          <m:dPr>
                            <m:ctrlPr>
                              <a:rPr lang="en-GB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𝑋</m:t>
                            </m:r>
                            <m:r>
                              <a:rPr lang="en-GB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sSubSup>
                              <m:sSubSupPr>
                                <m:ctrlPr>
                                  <a:rPr lang="en-GB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d>
                                  <m:dPr>
                                    <m:begChr m:val="{"/>
                                    <m:endChr m:val="}"/>
                                    <m:ctrlPr>
                                      <a:rPr lang="en-GB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GB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GB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e>
                                      <m:sub>
                                        <m:r>
                                          <a:rPr lang="en-GB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</m:sub>
                                    </m:sSub>
                                  </m:e>
                                </m:d>
                              </m:e>
                              <m:sub>
                                <m:r>
                                  <a:rPr lang="en-GB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𝑖</m:t>
                                </m:r>
                                <m:r>
                                  <a:rPr lang="en-GB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=1</m:t>
                                </m:r>
                              </m:sub>
                              <m:sup>
                                <m:r>
                                  <a:rPr lang="en-GB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10</m:t>
                                </m:r>
                              </m:sup>
                            </m:sSubSup>
                          </m:e>
                        </m:d>
                      </m:sub>
                    </m:sSub>
                  </m:oMath>
                </a14:m>
                <a:endParaRPr lang="en-GB" dirty="0"/>
              </a:p>
              <a:p>
                <a:pPr lvl="3"/>
                <a:r>
                  <a:rPr lang="en-GB" dirty="0"/>
                  <a:t>Result: </a:t>
                </a:r>
                <a14:m>
                  <m:oMath xmlns:m="http://schemas.openxmlformats.org/officeDocument/2006/math">
                    <m:r>
                      <a:rPr lang="en-GB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ctrlPr>
                              <a:rPr lang="en-GB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GB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#</m:t>
                                </m:r>
                              </m:e>
                              <m:sub>
                                <m:sSup>
                                  <m:sSup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GB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  <m:sup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′</m:t>
                                    </m:r>
                                  </m:sup>
                                </m:sSup>
                              </m:sub>
                            </m:sSub>
                            <m:d>
                              <m:dPr>
                                <m:begChr m:val="["/>
                                <m:endChr m:val="]"/>
                                <m:ctrlPr>
                                  <a:rPr lang="en-GB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GB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𝑆𝑖𝑐𝑘</m:t>
                                </m:r>
                                <m:d>
                                  <m:dPr>
                                    <m:ctrlPr>
                                      <a:rPr lang="en-GB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p>
                                      <m:sSupPr>
                                        <m:ctrlPr>
                                          <a:rPr lang="de-DE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GB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𝑋</m:t>
                                        </m:r>
                                      </m:e>
                                      <m:sup>
                                        <m:r>
                                          <a:rPr lang="de-DE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′</m:t>
                                        </m:r>
                                      </m:sup>
                                    </m:sSup>
                                  </m:e>
                                </m:d>
                              </m:e>
                            </m:d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GB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#</m:t>
                                </m:r>
                              </m:e>
                              <m:sub>
                                <m:sSup>
                                  <m:sSup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GB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  <m:sup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′′</m:t>
                                    </m:r>
                                  </m:sup>
                                </m:sSup>
                              </m:sub>
                            </m:sSub>
                            <m:d>
                              <m:dPr>
                                <m:begChr m:val="["/>
                                <m:endChr m:val="]"/>
                                <m:ctrlPr>
                                  <a:rPr lang="en-GB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GB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𝑆𝑖𝑐𝑘</m:t>
                                </m:r>
                                <m:d>
                                  <m:dPr>
                                    <m:ctrlPr>
                                      <a:rPr lang="en-GB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p>
                                      <m:sSupPr>
                                        <m:ctrlPr>
                                          <a:rPr lang="de-DE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GB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𝑋</m:t>
                                        </m:r>
                                      </m:e>
                                      <m:sup>
                                        <m:r>
                                          <a:rPr lang="de-DE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′′</m:t>
                                        </m:r>
                                      </m:sup>
                                    </m:sSup>
                                  </m:e>
                                </m:d>
                              </m:e>
                            </m:d>
                          </m:e>
                        </m:d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|</m:t>
                        </m:r>
                        <m:d>
                          <m:dPr>
                            <m:ctrlP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d>
                              <m:dPr>
                                <m:ctrlPr>
                                  <a:rPr lang="de-DE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GB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  <m:sup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′</m:t>
                                    </m:r>
                                  </m:sup>
                                </m:sSup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,</m:t>
                                </m:r>
                                <m:sSup>
                                  <m:sSup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  <m:sup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′′</m:t>
                                    </m:r>
                                  </m:sup>
                                </m:sSup>
                              </m:e>
                            </m:d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sSubSup>
                              <m:sSubSupPr>
                                <m:ctrlPr>
                                  <a:rPr lang="en-GB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d>
                                  <m:dPr>
                                    <m:begChr m:val="{"/>
                                    <m:endChr m:val="}"/>
                                    <m:ctrlPr>
                                      <a:rPr lang="en-GB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GB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GB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e>
                                      <m:sub>
                                        <m:r>
                                          <a:rPr lang="en-GB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</m:sub>
                                    </m:sSub>
                                  </m:e>
                                </m:d>
                              </m:e>
                              <m:sub>
                                <m:r>
                                  <a:rPr lang="en-GB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𝑖</m:t>
                                </m:r>
                                <m:r>
                                  <a:rPr lang="en-GB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=1</m:t>
                                </m:r>
                              </m:sub>
                              <m:sup>
                                <m:r>
                                  <a:rPr lang="en-GB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10</m:t>
                                </m:r>
                              </m:sup>
                            </m:sSubSup>
                            <m:r>
                              <a:rPr lang="en-GB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×</m:t>
                            </m:r>
                            <m:sSubSup>
                              <m:sSubSupPr>
                                <m:ctrlPr>
                                  <a:rPr lang="en-GB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d>
                                  <m:dPr>
                                    <m:begChr m:val="{"/>
                                    <m:endChr m:val="}"/>
                                    <m:ctrlPr>
                                      <a:rPr lang="en-GB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GB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GB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e>
                                      <m:sub>
                                        <m:r>
                                          <a:rPr lang="en-GB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</m:sub>
                                    </m:sSub>
                                  </m:e>
                                </m:d>
                              </m:e>
                              <m:sub>
                                <m:r>
                                  <a:rPr lang="en-GB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𝑖</m:t>
                                </m:r>
                                <m:r>
                                  <a:rPr lang="en-GB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=11</m:t>
                                </m:r>
                              </m:sub>
                              <m:sup>
                                <m:r>
                                  <a:rPr lang="en-GB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en-GB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</m:sup>
                            </m:sSubSup>
                          </m:e>
                        </m:d>
                      </m:sub>
                    </m:sSub>
                  </m:oMath>
                </a14:m>
                <a:endParaRPr lang="en-GB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6CA21CA-6197-434E-A09E-6DD890151FD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447" t="-1768" r="-80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B8EB0B-7F92-9246-9A21-B4B73E254D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158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E802808-68D5-AD42-B33D-EE8778CF618F}"/>
              </a:ext>
            </a:extLst>
          </p:cNvPr>
          <p:cNvSpPr/>
          <p:nvPr/>
        </p:nvSpPr>
        <p:spPr>
          <a:xfrm>
            <a:off x="2031023" y="6411955"/>
            <a:ext cx="6119446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050" dirty="0">
                <a:solidFill>
                  <a:schemeClr val="accent3"/>
                </a:solidFill>
              </a:rPr>
              <a:t>Tanya B. Rescued from a Sea of Queries: Exact Inference in Probabilistic Relational Models. PhD Thesis, 2020.</a:t>
            </a:r>
          </a:p>
        </p:txBody>
      </p:sp>
    </p:spTree>
    <p:extLst>
      <p:ext uri="{BB962C8B-B14F-4D97-AF65-F5344CB8AC3E}">
        <p14:creationId xmlns:p14="http://schemas.microsoft.com/office/powerpoint/2010/main" val="4059478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EB8957-F662-BA49-8D13-337AB97ED5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Splits Affecting Query Logvars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6CA21CA-6197-434E-A09E-6DD890151FD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GB" dirty="0"/>
                  <a:t>Logvars </a:t>
                </a:r>
                <a14:m>
                  <m:oMath xmlns:m="http://schemas.openxmlformats.org/officeDocument/2006/math">
                    <m:r>
                      <a:rPr lang="en-GB" b="1" i="1" smtClean="0">
                        <a:latin typeface="Cambria Math" panose="02040503050406030204" pitchFamily="18" charset="0"/>
                      </a:rPr>
                      <m:t>𝑿</m:t>
                    </m:r>
                  </m:oMath>
                </a14:m>
                <a:r>
                  <a:rPr lang="en-GB" dirty="0"/>
                  <a:t> in query terms may be split in result</a:t>
                </a:r>
              </a:p>
              <a:p>
                <a:pPr lvl="1"/>
                <a:r>
                  <a:rPr lang="en-GB" dirty="0"/>
                  <a:t>If splits of the model affect the query logvars</a:t>
                </a:r>
              </a:p>
              <a:p>
                <a:pPr lvl="2"/>
                <a:r>
                  <a:rPr lang="en-GB" dirty="0"/>
                  <a:t>Including groundings</a:t>
                </a:r>
              </a:p>
              <a:p>
                <a:r>
                  <a:rPr lang="en-GB" dirty="0"/>
                  <a:t>Prominent case: evidence; three cases given a query term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𝑅</m:t>
                        </m:r>
                        <m:d>
                          <m:dPr>
                            <m:ctrlPr>
                              <a:rPr lang="en-GB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b="1" i="1">
                                <a:latin typeface="Cambria Math" panose="02040503050406030204" pitchFamily="18" charset="0"/>
                              </a:rPr>
                              <m:t>𝑿</m:t>
                            </m:r>
                          </m:e>
                        </m:d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sub>
                    </m:sSub>
                  </m:oMath>
                </a14:m>
                <a:r>
                  <a:rPr lang="en-GB" dirty="0"/>
                  <a:t> and evidence PRV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𝐸</m:t>
                        </m:r>
                        <m:d>
                          <m:dPr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1" i="1" smtClean="0">
                                <a:latin typeface="Cambria Math" panose="02040503050406030204" pitchFamily="18" charset="0"/>
                              </a:rPr>
                              <m:t>𝒀</m:t>
                            </m:r>
                          </m:e>
                        </m:d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|</m:t>
                        </m:r>
                        <m:sSub>
                          <m:sSubPr>
                            <m:ctrlPr>
                              <a:rPr lang="en-GB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  <m:sub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sub>
                        </m:sSub>
                      </m:sub>
                    </m:sSub>
                  </m:oMath>
                </a14:m>
                <a:r>
                  <a:rPr lang="en-GB" dirty="0"/>
                  <a:t> </a:t>
                </a:r>
              </a:p>
              <a:p>
                <a:pPr marL="914400" lvl="1" indent="-457200">
                  <a:buFont typeface="+mj-lt"/>
                  <a:buAutoNum type="arabicPeriod" startAt="3"/>
                </a:pPr>
                <a:r>
                  <a:rPr lang="en-GB" b="0" dirty="0"/>
                  <a:t>No overlap (more of a non-case)</a:t>
                </a:r>
                <a:br>
                  <a:rPr lang="en-GB" dirty="0"/>
                </a:b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</a:rPr>
                      <m:t>𝑔𝑟</m:t>
                    </m:r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𝑅</m:t>
                            </m:r>
                            <m:d>
                              <m:dPr>
                                <m:ctrlPr>
                                  <a:rPr lang="en-GB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GB" b="1" i="1">
                                    <a:latin typeface="Cambria Math" panose="02040503050406030204" pitchFamily="18" charset="0"/>
                                  </a:rPr>
                                  <m:t>𝑿</m:t>
                                </m:r>
                              </m:e>
                            </m:d>
                          </m:e>
                          <m:sub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|</m:t>
                            </m:r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𝐶</m:t>
                            </m:r>
                          </m:sub>
                        </m:sSub>
                      </m:e>
                    </m:d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∩</m:t>
                    </m:r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𝑔𝑟</m:t>
                    </m:r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𝐸</m:t>
                            </m:r>
                            <m:d>
                              <m:dPr>
                                <m:ctrlPr>
                                  <a:rPr lang="en-GB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b="1" i="1" smtClean="0">
                                    <a:latin typeface="Cambria Math" panose="02040503050406030204" pitchFamily="18" charset="0"/>
                                  </a:rPr>
                                  <m:t>𝒀</m:t>
                                </m:r>
                              </m:e>
                            </m:d>
                          </m:e>
                          <m:sub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|</m:t>
                            </m:r>
                            <m:sSub>
                              <m:sSubPr>
                                <m:ctrlPr>
                                  <a:rPr lang="en-GB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i="1">
                                    <a:latin typeface="Cambria Math" panose="02040503050406030204" pitchFamily="18" charset="0"/>
                                  </a:rPr>
                                  <m:t>𝐶</m:t>
                                </m:r>
                              </m:e>
                              <m:sub>
                                <m:r>
                                  <a:rPr lang="en-GB" i="1"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</m:sub>
                            </m:sSub>
                          </m:sub>
                        </m:sSub>
                      </m:e>
                    </m:d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∅</m:t>
                    </m:r>
                  </m:oMath>
                </a14:m>
                <a:br>
                  <a:rPr lang="de-DE" b="0" i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</a:br>
                <a:endParaRPr lang="de-DE" b="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∧</m:t>
                      </m:r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𝑛𝑜</m:t>
                      </m:r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𝑠h𝑎𝑟𝑒𝑑</m:t>
                      </m:r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𝑙𝑜𝑔𝑣𝑎𝑟𝑠</m:t>
                      </m:r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de-DE" b="1" i="1" smtClean="0">
                          <a:latin typeface="Cambria Math" panose="02040503050406030204" pitchFamily="18" charset="0"/>
                        </a:rPr>
                        <m:t>𝒁</m:t>
                      </m:r>
                    </m:oMath>
                  </m:oMathPara>
                </a14:m>
                <a:endParaRPr lang="en-GB" b="0" dirty="0"/>
              </a:p>
              <a:p>
                <a:pPr lvl="2"/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𝑅</m:t>
                        </m:r>
                        <m:d>
                          <m:dPr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b="1" i="1">
                                <a:latin typeface="Cambria Math" panose="02040503050406030204" pitchFamily="18" charset="0"/>
                              </a:rPr>
                              <m:t>𝑿</m:t>
                            </m:r>
                          </m:e>
                        </m:d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en-GB" i="1">
                            <a:latin typeface="Cambria Math" panose="02040503050406030204" pitchFamily="18" charset="0"/>
                          </a:rPr>
                          <m:t>𝐶</m:t>
                        </m:r>
                      </m:sub>
                    </m:sSub>
                  </m:oMath>
                </a14:m>
                <a:r>
                  <a:rPr lang="en-GB" dirty="0"/>
                  <a:t> is not partitioned in the result because of evidence</a:t>
                </a:r>
              </a:p>
              <a:p>
                <a:pPr lvl="2"/>
                <a:r>
                  <a:rPr lang="en-GB" dirty="0"/>
                  <a:t>E.g.,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𝑆𝑖𝑐𝑘</m:t>
                        </m:r>
                        <m:sSub>
                          <m:sSubPr>
                            <m:ctrlPr>
                              <a:rPr lang="en-GB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d>
                              <m:dPr>
                                <m:ctrlPr>
                                  <a:rPr lang="en-GB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GB" i="1"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</m:e>
                            </m:d>
                          </m:e>
                          <m:sub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|</m:t>
                            </m:r>
                            <m:d>
                              <m:dPr>
                                <m:ctrlPr>
                                  <a:rPr lang="en-GB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GB" b="0" i="1" smtClean="0"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  <m:r>
                                  <a:rPr lang="en-GB" b="0" i="1" smtClean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sSubSup>
                                  <m:sSubSupPr>
                                    <m:ctrlPr>
                                      <a:rPr lang="en-GB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d>
                                      <m:dPr>
                                        <m:begChr m:val="{"/>
                                        <m:endChr m:val="}"/>
                                        <m:ctrlPr>
                                          <a:rPr lang="en-GB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sSub>
                                          <m:sSubPr>
                                            <m:ctrlPr>
                                              <a:rPr lang="en-GB" b="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GB" b="0" i="1" smtClean="0">
                                                <a:latin typeface="Cambria Math" panose="02040503050406030204" pitchFamily="18" charset="0"/>
                                              </a:rPr>
                                              <m:t>𝑥</m:t>
                                            </m:r>
                                          </m:e>
                                          <m:sub>
                                            <m:r>
                                              <a:rPr lang="en-GB" b="0" i="1" smtClean="0">
                                                <a:latin typeface="Cambria Math" panose="02040503050406030204" pitchFamily="18" charset="0"/>
                                              </a:rPr>
                                              <m:t>𝑖</m:t>
                                            </m:r>
                                          </m:sub>
                                        </m:sSub>
                                      </m:e>
                                    </m:d>
                                  </m:e>
                                  <m:sub>
                                    <m:r>
                                      <a:rPr lang="en-GB" b="0" i="1" smtClean="0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  <m:r>
                                      <a:rPr lang="en-GB" b="0" i="1" smtClean="0">
                                        <a:latin typeface="Cambria Math" panose="02040503050406030204" pitchFamily="18" charset="0"/>
                                      </a:rPr>
                                      <m:t>=1</m:t>
                                    </m:r>
                                  </m:sub>
                                  <m:sup>
                                    <m:r>
                                      <a:rPr lang="en-GB" b="0" i="1" smtClean="0">
                                        <a:latin typeface="Cambria Math" panose="02040503050406030204" pitchFamily="18" charset="0"/>
                                      </a:rPr>
                                      <m:t>20</m:t>
                                    </m:r>
                                  </m:sup>
                                </m:sSubSup>
                              </m:e>
                            </m:d>
                          </m:sub>
                        </m:sSub>
                      </m:e>
                    </m:d>
                  </m:oMath>
                </a14:m>
                <a:r>
                  <a:rPr lang="en-GB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</m:sub>
                    </m:sSub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ctrlPr>
                              <a:rPr lang="en-GB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𝑁𝑎𝑡</m:t>
                            </m:r>
                            <m:d>
                              <m:dPr>
                                <m:ctrlPr>
                                  <a:rPr lang="en-GB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𝐷</m:t>
                                </m:r>
                              </m:e>
                            </m:d>
                          </m:e>
                        </m:d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|</m:t>
                        </m:r>
                        <m:d>
                          <m:dPr>
                            <m:ctrlPr>
                              <a:rPr lang="en-GB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𝐷</m:t>
                            </m:r>
                            <m:r>
                              <a:rPr lang="en-GB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sSubSup>
                              <m:sSubSupPr>
                                <m:ctrlPr>
                                  <a:rPr lang="en-GB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d>
                                  <m:dPr>
                                    <m:begChr m:val="{"/>
                                    <m:endChr m:val="}"/>
                                    <m:ctrlPr>
                                      <a:rPr lang="en-GB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GB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de-DE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𝑑</m:t>
                                        </m:r>
                                      </m:e>
                                      <m:sub>
                                        <m:r>
                                          <a:rPr lang="en-GB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</m:sub>
                                    </m:sSub>
                                  </m:e>
                                </m:d>
                              </m:e>
                              <m:sub>
                                <m:r>
                                  <a:rPr lang="en-GB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𝑖</m:t>
                                </m:r>
                                <m:r>
                                  <a:rPr lang="en-GB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=1</m:t>
                                </m:r>
                              </m:sub>
                              <m:sup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bSup>
                          </m:e>
                        </m:d>
                      </m:sub>
                    </m:sSub>
                  </m:oMath>
                </a14:m>
                <a:endParaRPr lang="en-GB" dirty="0"/>
              </a:p>
              <a:p>
                <a:pPr lvl="3"/>
                <a:r>
                  <a:rPr lang="en-GB" dirty="0"/>
                  <a:t>Result: </a:t>
                </a:r>
                <a14:m>
                  <m:oMath xmlns:m="http://schemas.openxmlformats.org/officeDocument/2006/math">
                    <m:r>
                      <a:rPr lang="en-GB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ctrlPr>
                              <a:rPr lang="en-GB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GB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#</m:t>
                                </m:r>
                              </m:e>
                              <m:sub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𝑋</m:t>
                                </m:r>
                              </m:sub>
                            </m:sSub>
                            <m:d>
                              <m:dPr>
                                <m:begChr m:val="["/>
                                <m:endChr m:val="]"/>
                                <m:ctrlPr>
                                  <a:rPr lang="en-GB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GB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𝑆𝑖𝑐𝑘</m:t>
                                </m:r>
                                <m:d>
                                  <m:dPr>
                                    <m:ctrlPr>
                                      <a:rPr lang="en-GB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</m:d>
                              </m:e>
                            </m:d>
                            <m:r>
                              <a:rPr lang="en-GB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 </m:t>
                            </m:r>
                          </m:e>
                        </m:d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|</m:t>
                        </m:r>
                        <m:d>
                          <m:dPr>
                            <m:ctrlP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𝑋</m:t>
                            </m:r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sSubSup>
                              <m:sSubSupPr>
                                <m:ctrlPr>
                                  <a:rPr lang="en-GB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d>
                                  <m:dPr>
                                    <m:begChr m:val="{"/>
                                    <m:endChr m:val="}"/>
                                    <m:ctrlPr>
                                      <a:rPr lang="en-GB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GB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GB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e>
                                      <m:sub>
                                        <m:r>
                                          <a:rPr lang="en-GB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</m:sub>
                                    </m:sSub>
                                  </m:e>
                                </m:d>
                              </m:e>
                              <m:sub>
                                <m:r>
                                  <a:rPr lang="en-GB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𝑖</m:t>
                                </m:r>
                                <m:r>
                                  <a:rPr lang="en-GB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=1</m:t>
                                </m:r>
                              </m:sub>
                              <m:sup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en-GB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</m:sup>
                            </m:sSubSup>
                          </m:e>
                        </m:d>
                      </m:sub>
                    </m:sSub>
                  </m:oMath>
                </a14:m>
                <a:endParaRPr lang="en-GB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6CA21CA-6197-434E-A09E-6DD890151FD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447" t="-176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B8EB0B-7F92-9246-9A21-B4B73E254D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159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1DDE190-4B3C-B74C-9D19-4D4A4AAD226E}"/>
              </a:ext>
            </a:extLst>
          </p:cNvPr>
          <p:cNvSpPr/>
          <p:nvPr/>
        </p:nvSpPr>
        <p:spPr>
          <a:xfrm>
            <a:off x="2031023" y="6411955"/>
            <a:ext cx="6119446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050" dirty="0">
                <a:solidFill>
                  <a:schemeClr val="accent3"/>
                </a:solidFill>
              </a:rPr>
              <a:t>Tanya B. Rescued from a Sea of Queries: Exact Inference in Probabilistic Relational Models. PhD Thesis, 2020.</a:t>
            </a:r>
          </a:p>
        </p:txBody>
      </p:sp>
    </p:spTree>
    <p:extLst>
      <p:ext uri="{BB962C8B-B14F-4D97-AF65-F5344CB8AC3E}">
        <p14:creationId xmlns:p14="http://schemas.microsoft.com/office/powerpoint/2010/main" val="2519229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1A28A9-2DD6-1A48-9FE2-8C41FF6862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Formal Definition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30FA73E-D44A-CE4A-83C9-03DB1305FF5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92500" lnSpcReduction="20000"/>
              </a:bodyPr>
              <a:lstStyle/>
              <a:p>
                <a:r>
                  <a:rPr lang="en-GB" dirty="0"/>
                  <a:t>More general: Given a constraint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𝒳</m:t>
                        </m:r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𝐶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𝒳</m:t>
                            </m:r>
                          </m:sub>
                        </m:sSub>
                      </m:e>
                    </m:d>
                  </m:oMath>
                </a14:m>
                <a:r>
                  <a:rPr lang="en-GB" dirty="0"/>
                  <a:t>, the same number of groundings of </a:t>
                </a:r>
                <a14:m>
                  <m:oMath xmlns:m="http://schemas.openxmlformats.org/officeDocument/2006/math">
                    <m:r>
                      <a:rPr lang="de-DE" b="1" i="1">
                        <a:latin typeface="Cambria Math" panose="02040503050406030204" pitchFamily="18" charset="0"/>
                      </a:rPr>
                      <m:t>𝒀</m:t>
                    </m:r>
                    <m:r>
                      <a:rPr lang="de-DE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⊆</m:t>
                    </m:r>
                    <m:r>
                      <a:rPr lang="de-DE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𝑿</m:t>
                    </m:r>
                  </m:oMath>
                </a14:m>
                <a:r>
                  <a:rPr lang="en-GB" dirty="0"/>
                  <a:t> exist for the different possible groundings of </a:t>
                </a:r>
                <a14:m>
                  <m:oMath xmlns:m="http://schemas.openxmlformats.org/officeDocument/2006/math">
                    <m:r>
                      <a:rPr lang="de-DE" b="1" i="1">
                        <a:latin typeface="Cambria Math" panose="02040503050406030204" pitchFamily="18" charset="0"/>
                      </a:rPr>
                      <m:t>𝒁</m:t>
                    </m:r>
                    <m:r>
                      <a:rPr lang="de-DE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⊆</m:t>
                    </m:r>
                    <m:r>
                      <a:rPr lang="de-DE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𝑿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∖</m:t>
                    </m:r>
                    <m:r>
                      <a:rPr lang="de-DE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𝒀</m:t>
                    </m:r>
                  </m:oMath>
                </a14:m>
                <a:r>
                  <a:rPr lang="en-GB" dirty="0">
                    <a:solidFill>
                      <a:schemeClr val="tx1"/>
                    </a:solidFill>
                  </a:rPr>
                  <a:t>, with </a:t>
                </a:r>
                <a14:m>
                  <m:oMath xmlns:m="http://schemas.openxmlformats.org/officeDocument/2006/math">
                    <m:r>
                      <a:rPr lang="en-GB" b="1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𝑿</m:t>
                    </m:r>
                  </m:oMath>
                </a14:m>
                <a:r>
                  <a:rPr lang="en-GB" dirty="0">
                    <a:solidFill>
                      <a:schemeClr val="tx1"/>
                    </a:solidFill>
                  </a:rPr>
                  <a:t> the set of </a:t>
                </a:r>
                <a14:m>
                  <m:oMath xmlns:m="http://schemas.openxmlformats.org/officeDocument/2006/math">
                    <m:r>
                      <a:rPr lang="de-DE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𝒳</m:t>
                    </m:r>
                  </m:oMath>
                </a14:m>
                <a:endParaRPr lang="en-GB" dirty="0">
                  <a:solidFill>
                    <a:schemeClr val="tx1"/>
                  </a:solidFill>
                </a:endParaRPr>
              </a:p>
              <a:p>
                <a:r>
                  <a:rPr lang="en-GB" dirty="0">
                    <a:solidFill>
                      <a:schemeClr val="accent1"/>
                    </a:solidFill>
                  </a:rPr>
                  <a:t>Count function</a:t>
                </a:r>
                <a:r>
                  <a:rPr lang="en-GB" dirty="0"/>
                  <a:t>:</a:t>
                </a:r>
                <a:br>
                  <a:rPr lang="en-GB" dirty="0"/>
                </a:br>
                <a:r>
                  <a:rPr lang="en-GB" dirty="0"/>
                  <a:t>Given a constraint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𝒳</m:t>
                        </m:r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𝐶</m:t>
                            </m:r>
                          </m:e>
                          <m:sub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𝒳</m:t>
                            </m:r>
                          </m:sub>
                        </m:sSub>
                      </m:e>
                    </m:d>
                  </m:oMath>
                </a14:m>
                <a:r>
                  <a:rPr lang="en-GB" b="0" dirty="0"/>
                  <a:t>, for any </a:t>
                </a:r>
                <a14:m>
                  <m:oMath xmlns:m="http://schemas.openxmlformats.org/officeDocument/2006/math">
                    <m:r>
                      <a:rPr lang="en-GB" b="1" i="1">
                        <a:latin typeface="Cambria Math" panose="02040503050406030204" pitchFamily="18" charset="0"/>
                      </a:rPr>
                      <m:t>𝒀</m:t>
                    </m:r>
                    <m:r>
                      <a:rPr lang="en-GB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⊆</m:t>
                    </m:r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𝒳</m:t>
                    </m:r>
                  </m:oMath>
                </a14:m>
                <a:r>
                  <a:rPr lang="en-GB" b="0" dirty="0"/>
                  <a:t> and </a:t>
                </a:r>
                <a14:m>
                  <m:oMath xmlns:m="http://schemas.openxmlformats.org/officeDocument/2006/math">
                    <m:r>
                      <a:rPr lang="en-GB" b="1" i="1">
                        <a:latin typeface="Cambria Math" panose="02040503050406030204" pitchFamily="18" charset="0"/>
                      </a:rPr>
                      <m:t>𝒁</m:t>
                    </m:r>
                    <m:r>
                      <a:rPr lang="en-GB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⊆</m:t>
                    </m:r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𝒳</m:t>
                    </m:r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∖</m:t>
                    </m:r>
                    <m:r>
                      <a:rPr lang="en-GB" b="1" i="1">
                        <a:latin typeface="Cambria Math" panose="02040503050406030204" pitchFamily="18" charset="0"/>
                      </a:rPr>
                      <m:t>𝒀</m:t>
                    </m:r>
                  </m:oMath>
                </a14:m>
                <a:r>
                  <a:rPr lang="en-GB" b="0" dirty="0"/>
                  <a:t>, the function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GB">
                            <a:latin typeface="Cambria Math" panose="02040503050406030204" pitchFamily="18" charset="0"/>
                          </a:rPr>
                          <m:t>count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</a:rPr>
                          <m:t>𝑌</m:t>
                        </m:r>
                        <m:r>
                          <a:rPr lang="en-GB" i="1"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en-GB" i="1">
                            <a:latin typeface="Cambria Math" panose="02040503050406030204" pitchFamily="18" charset="0"/>
                          </a:rPr>
                          <m:t>𝑍</m:t>
                        </m:r>
                      </m:sub>
                    </m:sSub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de-DE" b="0" i="1" smtClean="0">
                        <a:latin typeface="Cambria Math" panose="02040503050406030204" pitchFamily="18" charset="0"/>
                      </a:rPr>
                      <m:t> :</m:t>
                    </m:r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𝒳</m:t>
                        </m:r>
                      </m:sub>
                    </m:sSub>
                    <m:r>
                      <a:rPr lang="en-GB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GB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ℕ</m:t>
                    </m:r>
                  </m:oMath>
                </a14:m>
                <a:r>
                  <a:rPr lang="en-GB" b="0" dirty="0"/>
                  <a:t> is defined by</a:t>
                </a:r>
              </a:p>
              <a:p>
                <a:pPr lvl="1"/>
                <a:endParaRPr lang="en-GB" b="0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nor/>
                            </m:rPr>
                            <a:rPr lang="en-GB" i="0">
                              <a:latin typeface="Cambria Math" panose="02040503050406030204" pitchFamily="18" charset="0"/>
                            </a:rPr>
                            <m:t>coun</m:t>
                          </m:r>
                          <m:r>
                            <m:rPr>
                              <m:nor/>
                            </m:rPr>
                            <a:rPr lang="en-GB" i="0" smtClean="0">
                              <a:latin typeface="Cambria Math" panose="02040503050406030204" pitchFamily="18" charset="0"/>
                            </a:rPr>
                            <m:t>t</m:t>
                          </m:r>
                        </m:e>
                        <m:sub>
                          <m:r>
                            <a:rPr lang="en-GB" b="1" i="1" smtClean="0">
                              <a:latin typeface="Cambria Math" panose="02040503050406030204" pitchFamily="18" charset="0"/>
                            </a:rPr>
                            <m:t>𝒀</m:t>
                          </m:r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|</m:t>
                          </m:r>
                          <m:r>
                            <a:rPr lang="en-GB" b="1" i="1" smtClean="0">
                              <a:latin typeface="Cambria Math" panose="02040503050406030204" pitchFamily="18" charset="0"/>
                            </a:rPr>
                            <m:t>𝒁</m:t>
                          </m:r>
                        </m:sub>
                      </m:sSub>
                      <m:d>
                        <m:d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|"/>
                          <m:endChr m:val="|"/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GB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b>
                              <m:r>
                                <a:rPr lang="en-GB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𝒀</m:t>
                              </m:r>
                            </m:sub>
                          </m:sSub>
                          <m:d>
                            <m:dPr>
                              <m:ctrlPr>
                                <a:rPr lang="en-GB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GB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𝐶</m:t>
                                  </m:r>
                                </m:e>
                                <m:sub>
                                  <m:r>
                                    <a:rPr lang="en-GB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𝒳</m:t>
                                  </m:r>
                                </m:sub>
                              </m:sSub>
                              <m:r>
                                <a:rPr lang="en-GB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⋈</m:t>
                              </m:r>
                              <m:sSub>
                                <m:sSubPr>
                                  <m:ctrlPr>
                                    <a:rPr lang="en-GB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𝜋</m:t>
                                  </m:r>
                                </m:e>
                                <m:sub>
                                  <m:r>
                                    <a:rPr lang="en-GB" b="1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𝒁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GB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d>
                                    <m:dPr>
                                      <m:begChr m:val="{"/>
                                      <m:endChr m:val="}"/>
                                      <m:ctrlPr>
                                        <a:rPr lang="en-GB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GB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𝑡</m:t>
                                      </m:r>
                                    </m:e>
                                  </m:d>
                                </m:e>
                              </m:d>
                            </m:e>
                          </m:d>
                        </m:e>
                      </m:d>
                    </m:oMath>
                  </m:oMathPara>
                </a14:m>
                <a:endParaRPr lang="en-GB" dirty="0"/>
              </a:p>
              <a:p>
                <a:pPr lvl="1"/>
                <a:endParaRPr lang="en-GB" dirty="0">
                  <a:solidFill>
                    <a:schemeClr val="accent1"/>
                  </a:solidFill>
                </a:endParaRPr>
              </a:p>
              <a:p>
                <a:r>
                  <a:rPr lang="en-GB" dirty="0">
                    <a:solidFill>
                      <a:schemeClr val="accent1"/>
                    </a:solidFill>
                  </a:rPr>
                  <a:t>Count-normalisation</a:t>
                </a:r>
                <a:r>
                  <a:rPr lang="en-GB" dirty="0"/>
                  <a:t>:</a:t>
                </a:r>
                <a:br>
                  <a:rPr lang="en-GB" dirty="0"/>
                </a:br>
                <a14:m>
                  <m:oMath xmlns:m="http://schemas.openxmlformats.org/officeDocument/2006/math">
                    <m:r>
                      <a:rPr lang="en-GB" b="1" i="1">
                        <a:latin typeface="Cambria Math" panose="02040503050406030204" pitchFamily="18" charset="0"/>
                      </a:rPr>
                      <m:t>𝒀</m:t>
                    </m:r>
                  </m:oMath>
                </a14:m>
                <a:r>
                  <a:rPr lang="en-GB" dirty="0"/>
                  <a:t> is count-normalised </a:t>
                </a:r>
                <a:r>
                  <a:rPr lang="en-GB" dirty="0" err="1"/>
                  <a:t>w.r.t</a:t>
                </a:r>
                <a:r>
                  <a:rPr lang="en-GB" dirty="0"/>
                  <a:t>. to </a:t>
                </a:r>
                <a14:m>
                  <m:oMath xmlns:m="http://schemas.openxmlformats.org/officeDocument/2006/math">
                    <m:r>
                      <a:rPr lang="de-DE" b="1" i="1" smtClean="0">
                        <a:latin typeface="Cambria Math" panose="02040503050406030204" pitchFamily="18" charset="0"/>
                      </a:rPr>
                      <m:t>𝒁</m:t>
                    </m:r>
                  </m:oMath>
                </a14:m>
                <a:r>
                  <a:rPr lang="en-GB" dirty="0"/>
                  <a:t> </a:t>
                </a:r>
                <a:r>
                  <a:rPr lang="en-GB" dirty="0" err="1"/>
                  <a:t>iff</a:t>
                </a:r>
                <a:r>
                  <a:rPr lang="en-GB" dirty="0"/>
                  <a:t>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∃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𝑛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ℕ</m:t>
                    </m:r>
                  </m:oMath>
                </a14:m>
                <a:r>
                  <a:rPr lang="de-DE" dirty="0">
                    <a:ea typeface="Cambria Math" panose="02040503050406030204" pitchFamily="18" charset="0"/>
                  </a:rPr>
                  <a:t> s.t.</a:t>
                </a:r>
              </a:p>
              <a:p>
                <a:pPr lvl="1"/>
                <a:endParaRPr lang="de-DE" dirty="0"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∀</m:t>
                      </m:r>
                      <m:r>
                        <a:rPr lang="de-DE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𝑡</m:t>
                      </m:r>
                      <m:r>
                        <a:rPr lang="de-DE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</m:t>
                      </m:r>
                      <m:sSub>
                        <m:sSubPr>
                          <m:ctrlP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𝒳</m:t>
                          </m:r>
                        </m:sub>
                      </m:sSub>
                      <m:r>
                        <a:rPr lang="de-DE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:</m:t>
                      </m:r>
                      <m:sSub>
                        <m:sSub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nor/>
                            </m:rPr>
                            <a:rPr lang="en-GB">
                              <a:latin typeface="Cambria Math" panose="02040503050406030204" pitchFamily="18" charset="0"/>
                            </a:rPr>
                            <m:t>count</m:t>
                          </m:r>
                        </m:e>
                        <m:sub>
                          <m:r>
                            <a:rPr lang="en-GB" b="1" i="1">
                              <a:latin typeface="Cambria Math" panose="02040503050406030204" pitchFamily="18" charset="0"/>
                            </a:rPr>
                            <m:t>𝒀</m:t>
                          </m:r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|</m:t>
                          </m:r>
                          <m:r>
                            <a:rPr lang="en-GB" b="1" i="1">
                              <a:latin typeface="Cambria Math" panose="02040503050406030204" pitchFamily="18" charset="0"/>
                            </a:rPr>
                            <m:t>𝒁</m:t>
                          </m:r>
                        </m:sub>
                      </m:sSub>
                      <m:d>
                        <m:d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GB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𝑛</m:t>
                      </m:r>
                    </m:oMath>
                  </m:oMathPara>
                </a14:m>
                <a:endParaRPr lang="en-GB" dirty="0"/>
              </a:p>
              <a:p>
                <a:pPr lvl="1"/>
                <a:r>
                  <a:rPr lang="en-GB" dirty="0"/>
                  <a:t>Conditional count of </a:t>
                </a:r>
                <a14:m>
                  <m:oMath xmlns:m="http://schemas.openxmlformats.org/officeDocument/2006/math">
                    <m:r>
                      <a:rPr lang="en-GB" b="1" i="1">
                        <a:latin typeface="Cambria Math" panose="02040503050406030204" pitchFamily="18" charset="0"/>
                      </a:rPr>
                      <m:t>𝒀</m:t>
                    </m:r>
                  </m:oMath>
                </a14:m>
                <a:r>
                  <a:rPr lang="en-GB" dirty="0"/>
                  <a:t> given </a:t>
                </a:r>
                <a14:m>
                  <m:oMath xmlns:m="http://schemas.openxmlformats.org/officeDocument/2006/math">
                    <m:r>
                      <a:rPr lang="de-DE" b="1" i="1">
                        <a:latin typeface="Cambria Math" panose="02040503050406030204" pitchFamily="18" charset="0"/>
                      </a:rPr>
                      <m:t>𝒁</m:t>
                    </m:r>
                  </m:oMath>
                </a14:m>
                <a:r>
                  <a:rPr lang="en-GB" dirty="0"/>
                  <a:t>, denoted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b="0" i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n</m:t>
                    </m:r>
                    <m:sSub>
                      <m:sSubPr>
                        <m:ctrlPr>
                          <a:rPr lang="en-GB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GB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count</m:t>
                        </m:r>
                      </m:e>
                      <m:sub>
                        <m:r>
                          <a:rPr lang="en-GB" b="1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𝒀</m:t>
                        </m:r>
                        <m:r>
                          <a:rPr lang="en-GB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en-GB" b="1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𝒁</m:t>
                        </m:r>
                      </m:sub>
                    </m:sSub>
                    <m:d>
                      <m:dPr>
                        <m:ctrlPr>
                          <a:rPr lang="en-GB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ctrlP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𝒳</m:t>
                            </m:r>
                            <m: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de-DE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𝐶</m:t>
                                </m:r>
                              </m:e>
                              <m:sub>
                                <m:r>
                                  <a:rPr lang="de-DE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𝒳</m:t>
                                </m:r>
                              </m:sub>
                            </m:sSub>
                          </m:e>
                        </m:d>
                      </m:e>
                    </m:d>
                  </m:oMath>
                </a14:m>
                <a:endParaRPr lang="en-GB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30FA73E-D44A-CE4A-83C9-03DB1305FF5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4"/>
                <a:stretch>
                  <a:fillRect l="-1286" t="-3030" r="-112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9B3812-2269-3947-B250-559DC98E4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2448987"/>
      </p:ext>
    </p:extLst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ECC990-2C30-5F48-B8B8-2FAC797249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60986"/>
            <a:ext cx="7886700" cy="717866"/>
          </a:xfrm>
        </p:spPr>
        <p:txBody>
          <a:bodyPr>
            <a:normAutofit/>
          </a:bodyPr>
          <a:lstStyle/>
          <a:p>
            <a:r>
              <a:rPr lang="en-GB" dirty="0"/>
              <a:t>Completeness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891BC35-3E25-EB49-AA99-881D71DE80A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92500" lnSpcReduction="20000"/>
              </a:bodyPr>
              <a:lstStyle/>
              <a:p>
                <a:pPr marL="177800" indent="-177800"/>
                <a:r>
                  <a:rPr lang="en-GB" dirty="0"/>
                  <a:t>Given a </a:t>
                </a:r>
                <a:r>
                  <a:rPr lang="en-GB" dirty="0" err="1"/>
                  <a:t>liftable</a:t>
                </a:r>
                <a:r>
                  <a:rPr lang="en-GB" dirty="0"/>
                  <a:t> model and </a:t>
                </a:r>
                <a:r>
                  <a:rPr lang="en-GB" dirty="0" err="1"/>
                  <a:t>liftable</a:t>
                </a:r>
                <a:r>
                  <a:rPr lang="en-GB" dirty="0"/>
                  <a:t> evidence</a:t>
                </a:r>
              </a:p>
              <a:p>
                <a:pPr marL="177800" indent="-177800"/>
                <a14:m>
                  <m:oMath xmlns:m="http://schemas.openxmlformats.org/officeDocument/2006/math">
                    <m:r>
                      <a:rPr lang="en-GB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𝒫𝒞𝒬</m:t>
                    </m:r>
                  </m:oMath>
                </a14:m>
                <a:r>
                  <a:rPr lang="en-GB" dirty="0"/>
                  <a:t>: class of all parameterised conjunctive queries</a:t>
                </a:r>
              </a:p>
              <a:p>
                <a:pPr marL="635000" lvl="1" indent="-177800"/>
                <a:r>
                  <a:rPr lang="en-GB" dirty="0"/>
                  <a:t>LVE is </a:t>
                </a:r>
                <a:r>
                  <a:rPr lang="en-GB" dirty="0">
                    <a:solidFill>
                      <a:srgbClr val="C00000"/>
                    </a:solidFill>
                  </a:rPr>
                  <a:t>incomplete</a:t>
                </a:r>
              </a:p>
              <a:p>
                <a:pPr marL="1092200" lvl="2" indent="-177800"/>
                <a:r>
                  <a:rPr lang="en-GB" dirty="0"/>
                  <a:t>Proof by counter example, using constraints:</a:t>
                </a:r>
              </a:p>
              <a:p>
                <a:pPr marL="1549400" lvl="3" indent="-177800"/>
                <a14:m>
                  <m:oMath xmlns:m="http://schemas.openxmlformats.org/officeDocument/2006/math">
                    <m:r>
                      <a:rPr lang="en-GB" i="1" dirty="0">
                        <a:latin typeface="Cambria Math" panose="02040503050406030204" pitchFamily="18" charset="0"/>
                      </a:rPr>
                      <m:t>𝑃</m:t>
                    </m:r>
                    <m:sSub>
                      <m:sSubPr>
                        <m:ctrlPr>
                          <a:rPr lang="de-DE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ctrlPr>
                              <a:rPr lang="de-DE" i="1" dirty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 dirty="0">
                                <a:latin typeface="Cambria Math" panose="02040503050406030204" pitchFamily="18" charset="0"/>
                              </a:rPr>
                              <m:t>𝑆𝑖𝑐𝑘</m:t>
                            </m:r>
                            <m:d>
                              <m:dPr>
                                <m:ctrlPr>
                                  <a:rPr lang="de-DE" i="1" dirty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lang="de-DE" b="0" i="1" dirty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de-DE" i="1" dirty="0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  <m:sup>
                                    <m:r>
                                      <a:rPr lang="de-DE" b="0" i="1" dirty="0" smtClean="0">
                                        <a:latin typeface="Cambria Math" panose="02040503050406030204" pitchFamily="18" charset="0"/>
                                      </a:rPr>
                                      <m:t>′</m:t>
                                    </m:r>
                                  </m:sup>
                                </m:sSup>
                              </m:e>
                            </m:d>
                            <m: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  <m:t>𝑇𝑟𝑎𝑣𝑒𝑙</m:t>
                            </m:r>
                            <m:d>
                              <m:dPr>
                                <m:ctrlPr>
                                  <a:rPr lang="de-DE" b="0" i="1" dirty="0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lang="de-DE" b="0" i="1" dirty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de-DE" b="0" i="1" dirty="0" smtClean="0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  <m:sup>
                                    <m:r>
                                      <a:rPr lang="de-DE" b="0" i="1" dirty="0" smtClean="0">
                                        <a:latin typeface="Cambria Math" panose="02040503050406030204" pitchFamily="18" charset="0"/>
                                      </a:rPr>
                                      <m:t>′′</m:t>
                                    </m:r>
                                  </m:sup>
                                </m:sSup>
                              </m:e>
                            </m:d>
                          </m:e>
                        </m:d>
                      </m:e>
                      <m:sub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|</m:t>
                        </m:r>
                        <m:d>
                          <m:dPr>
                            <m:ctrlP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d>
                              <m:dPr>
                                <m:ctrlPr>
                                  <a:rPr lang="de-DE" b="0" i="1" dirty="0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lang="de-DE" b="0" i="1" dirty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de-DE" b="0" i="1" dirty="0" smtClean="0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  <m:sup>
                                    <m:r>
                                      <a:rPr lang="de-DE" b="0" i="1" dirty="0" smtClean="0">
                                        <a:latin typeface="Cambria Math" panose="02040503050406030204" pitchFamily="18" charset="0"/>
                                      </a:rPr>
                                      <m:t>′</m:t>
                                    </m:r>
                                  </m:sup>
                                </m:sSup>
                                <m:r>
                                  <a:rPr lang="de-DE" b="0" i="1" dirty="0" smtClean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sSup>
                                  <m:sSupPr>
                                    <m:ctrlPr>
                                      <a:rPr lang="de-DE" b="0" i="1" dirty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de-DE" b="0" i="1" dirty="0" smtClean="0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  <m:sup>
                                    <m:r>
                                      <a:rPr lang="de-DE" b="0" i="1" dirty="0" smtClean="0">
                                        <a:latin typeface="Cambria Math" panose="02040503050406030204" pitchFamily="18" charset="0"/>
                                      </a:rPr>
                                      <m:t>′′</m:t>
                                    </m:r>
                                  </m:sup>
                                </m:sSup>
                              </m:e>
                            </m:d>
                            <m: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d>
                              <m:dPr>
                                <m:begChr m:val="{"/>
                                <m:endChr m:val="}"/>
                                <m:ctrlPr>
                                  <a:rPr lang="de-DE" b="0" i="1" dirty="0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b="0" i="1" dirty="0" smtClean="0">
                                    <a:latin typeface="Cambria Math" panose="02040503050406030204" pitchFamily="18" charset="0"/>
                                  </a:rPr>
                                  <m:t>𝑎𝑙𝑖𝑐𝑒</m:t>
                                </m:r>
                                <m:r>
                                  <a:rPr lang="de-DE" b="0" i="1" dirty="0" smtClean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de-DE" b="0" i="1" dirty="0" smtClean="0">
                                    <a:latin typeface="Cambria Math" panose="02040503050406030204" pitchFamily="18" charset="0"/>
                                  </a:rPr>
                                  <m:t>𝑒𝑣𝑒</m:t>
                                </m:r>
                              </m:e>
                            </m:d>
                            <m:r>
                              <a:rPr lang="de-DE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×</m:t>
                            </m:r>
                            <m:d>
                              <m:dPr>
                                <m:begChr m:val="{"/>
                                <m:endChr m:val="}"/>
                                <m:ctrlPr>
                                  <a:rPr lang="de-DE" b="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b="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𝑒𝑣𝑒</m:t>
                                </m:r>
                                <m:r>
                                  <a:rPr lang="de-DE" b="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de-DE" b="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𝑏𝑜𝑏</m:t>
                                </m:r>
                              </m:e>
                            </m:d>
                          </m:e>
                        </m:d>
                      </m:sub>
                    </m:sSub>
                  </m:oMath>
                </a14:m>
                <a:endParaRPr lang="en-GB" dirty="0"/>
              </a:p>
              <a:p>
                <a:pPr marL="1092200" lvl="2" indent="-177800"/>
                <a:r>
                  <a:rPr lang="en-GB" dirty="0"/>
                  <a:t>Or using logvars:</a:t>
                </a:r>
                <a:endParaRPr lang="de-DE" i="1" dirty="0">
                  <a:latin typeface="Cambria Math" panose="02040503050406030204" pitchFamily="18" charset="0"/>
                </a:endParaRPr>
              </a:p>
              <a:p>
                <a:pPr marL="1549400" lvl="3" indent="-177800"/>
                <a:r>
                  <a:rPr lang="de-DE" dirty="0"/>
                  <a:t>Query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  <m:d>
                          <m:dPr>
                            <m:ctrlPr>
                              <a:rPr lang="de-DE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𝑋</m:t>
                            </m:r>
                            <m:r>
                              <a:rPr lang="de-DE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𝑌</m:t>
                            </m:r>
                          </m:e>
                        </m:d>
                      </m:e>
                    </m:d>
                  </m:oMath>
                </a14:m>
                <a:r>
                  <a:rPr lang="de-DE" dirty="0">
                    <a:ea typeface="Cambria Math" panose="02040503050406030204" pitchFamily="18" charset="0"/>
                  </a:rPr>
                  <a:t> in </a:t>
                </a:r>
                <a:r>
                  <a:rPr lang="de-DE" dirty="0" err="1">
                    <a:ea typeface="Cambria Math" panose="02040503050406030204" pitchFamily="18" charset="0"/>
                  </a:rPr>
                  <a:t>model</a:t>
                </a:r>
                <a:r>
                  <a:rPr lang="de-DE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𝑔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  <m:d>
                          <m:dPr>
                            <m:ctrlPr>
                              <a:rPr lang="de-DE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de-DE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  <m:d>
                          <m:dPr>
                            <m:ctrlPr>
                              <a:rPr lang="de-DE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𝑋</m:t>
                            </m:r>
                            <m:r>
                              <a:rPr lang="de-DE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𝑌</m:t>
                            </m:r>
                          </m:e>
                        </m:d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de-DE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𝐶</m:t>
                        </m:r>
                        <m:d>
                          <m:dPr>
                            <m:ctrlPr>
                              <a:rPr lang="de-DE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𝑌</m:t>
                            </m:r>
                          </m:e>
                        </m:d>
                      </m:e>
                    </m:d>
                  </m:oMath>
                </a14:m>
                <a:endParaRPr lang="en-GB" dirty="0"/>
              </a:p>
              <a:p>
                <a:pPr marL="177800" indent="-177800"/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𝒫𝒞</m:t>
                    </m:r>
                    <m:sSup>
                      <m:sSupPr>
                        <m:ctrlP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𝒬</m:t>
                        </m:r>
                      </m:e>
                      <m:sup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𝑙𝑖𝑓𝑡</m:t>
                        </m:r>
                      </m:sup>
                    </m:sSup>
                  </m:oMath>
                </a14:m>
                <a:r>
                  <a:rPr lang="en-GB" dirty="0"/>
                  <a:t>: Parameterised query terms with only one parameter per term and one subset of constants per domain</a:t>
                </a:r>
              </a:p>
              <a:p>
                <a:pPr marL="635000" lvl="1" indent="-177800"/>
                <a:r>
                  <a:rPr lang="en-GB" dirty="0"/>
                  <a:t>LVE is </a:t>
                </a:r>
                <a:r>
                  <a:rPr lang="en-GB" dirty="0">
                    <a:solidFill>
                      <a:schemeClr val="accent1"/>
                    </a:solidFill>
                  </a:rPr>
                  <a:t>complete</a:t>
                </a:r>
              </a:p>
              <a:p>
                <a:pPr marL="1092200" lvl="2" indent="-177800"/>
                <a:r>
                  <a:rPr lang="en-GB" dirty="0"/>
                  <a:t>Proof along the lines of proving completeness for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ℳ</m:t>
                        </m:r>
                      </m:e>
                      <m:sup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𝑝𝑟𝑣</m:t>
                        </m:r>
                      </m:sup>
                    </m:sSup>
                  </m:oMath>
                </a14:m>
                <a:endParaRPr lang="en-GB" dirty="0"/>
              </a:p>
              <a:p>
                <a:pPr marL="635000" lvl="1" indent="-177800"/>
                <a:r>
                  <a:rPr lang="en-GB" dirty="0"/>
                  <a:t>Queries in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𝒫𝒞</m:t>
                    </m:r>
                    <m:sSup>
                      <m:sSupPr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𝒬</m:t>
                        </m:r>
                      </m:e>
                      <m:sup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𝑙𝑖𝑓𝑡</m:t>
                        </m:r>
                      </m:sup>
                    </m:sSup>
                  </m:oMath>
                </a14:m>
                <a:r>
                  <a:rPr lang="en-GB" dirty="0"/>
                  <a:t> are called liftable</a:t>
                </a:r>
              </a:p>
              <a:p>
                <a:pPr marL="177800" indent="-177800"/>
                <a:r>
                  <a:rPr lang="en-GB" dirty="0">
                    <a:solidFill>
                      <a:schemeClr val="accent1"/>
                    </a:solidFill>
                  </a:rPr>
                  <a:t>Corollary  </a:t>
                </a:r>
              </a:p>
              <a:p>
                <a:pPr marL="635000" lvl="1" indent="-177800"/>
                <a:r>
                  <a:rPr lang="en-GB" dirty="0"/>
                  <a:t>CRVs compactly represent the result of liftable queries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891BC35-3E25-EB49-AA99-881D71DE80A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86" t="-303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8F4EFC-DE09-DF44-BEB8-16DB975B13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7C4649-800D-CB47-881A-AA04BFFFB18C}" type="slidenum">
              <a:rPr lang="en-US" smtClean="0"/>
              <a:t>160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C9E7CC4-EC4A-764D-BF75-622416C9A55B}"/>
              </a:ext>
            </a:extLst>
          </p:cNvPr>
          <p:cNvSpPr/>
          <p:nvPr/>
        </p:nvSpPr>
        <p:spPr>
          <a:xfrm>
            <a:off x="2031023" y="6411955"/>
            <a:ext cx="6119446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050" dirty="0">
                <a:solidFill>
                  <a:schemeClr val="accent3"/>
                </a:solidFill>
              </a:rPr>
              <a:t>Tanya B. Rescued from a Sea of Queries: Exact Inference in Probabilistic Relational Models. PhD Thesis, 2020.</a:t>
            </a:r>
          </a:p>
        </p:txBody>
      </p:sp>
    </p:spTree>
    <p:extLst>
      <p:ext uri="{BB962C8B-B14F-4D97-AF65-F5344CB8AC3E}">
        <p14:creationId xmlns:p14="http://schemas.microsoft.com/office/powerpoint/2010/main" val="2566362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ECC990-2C30-5F48-B8B8-2FAC797249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Complexity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891BC35-3E25-EB49-AA99-881D71DE80A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 marL="177800" indent="-177800"/>
                <a:r>
                  <a:rPr lang="en-GB" dirty="0"/>
                  <a:t>Given a liftable model, liftable evidence, and a liftable query</a:t>
                </a:r>
              </a:p>
              <a:p>
                <a:pPr marL="177800" indent="-177800"/>
                <a:r>
                  <a:rPr lang="en-GB" dirty="0"/>
                  <a:t>Runtime complexity of LVE for liftable queries does not change</a:t>
                </a:r>
              </a:p>
              <a:p>
                <a:pPr marL="635000" lvl="1" indent="-177800"/>
                <a:r>
                  <a:rPr lang="en-GB" dirty="0"/>
                  <a:t>I.e., remains</a:t>
                </a:r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>
                          <a:latin typeface="Cambria Math" panose="02040503050406030204" pitchFamily="18" charset="0"/>
                        </a:rPr>
                        <m:t>𝑂</m:t>
                      </m:r>
                      <m:d>
                        <m:d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sub>
                          </m:sSub>
                          <m: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func>
                            <m:func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sSub>
                                <m:sSub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de-DE">
                                      <a:latin typeface="Cambria Math" panose="02040503050406030204" pitchFamily="18" charset="0"/>
                                    </a:rPr>
                                    <m:t>log</m:t>
                                  </m:r>
                                </m:e>
                                <m:sub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fName>
                            <m:e>
                              <m:d>
                                <m:d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</m:d>
                            </m:e>
                          </m:func>
                          <m: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sSup>
                            <m:sSupPr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p>
                              <m:sSub>
                                <m:sSubPr>
                                  <m:ctrlPr>
                                    <a:rPr lang="en-GB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i="1"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lang="en-GB" i="1"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</m:sub>
                              </m:sSub>
                            </m:sup>
                          </m:sSup>
                          <m: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sSup>
                            <m:sSupPr>
                              <m:ctrlPr>
                                <a:rPr lang="en-GB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p>
                              <m:sSub>
                                <m:sSubPr>
                                  <m:ctrlPr>
                                    <a:rPr lang="en-GB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  <m:sub>
                                  <m:r>
                                    <a:rPr lang="en-GB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#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GB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lang="en-GB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#</m:t>
                                  </m:r>
                                </m:sub>
                              </m:sSub>
                            </m:sup>
                          </m:sSup>
                        </m:e>
                      </m:d>
                    </m:oMath>
                  </m:oMathPara>
                </a14:m>
                <a:endParaRPr lang="en-GB" dirty="0"/>
              </a:p>
              <a:p>
                <a:pPr marL="635000" lvl="1" indent="-177800"/>
                <a:r>
                  <a:rPr lang="en-GB" dirty="0"/>
                  <a:t>Argument: Given a liftable query, only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GB" i="0" dirty="0" smtClean="0">
                        <a:latin typeface="Cambria Math" panose="02040503050406030204" pitchFamily="18" charset="0"/>
                      </a:rPr>
                      <m:t>count</m:t>
                    </m:r>
                    <m:r>
                      <m:rPr>
                        <m:nor/>
                      </m:rPr>
                      <a:rPr lang="en-GB" i="0" dirty="0" smtClean="0">
                        <a:latin typeface="Cambria Math" panose="02040503050406030204" pitchFamily="18" charset="0"/>
                      </a:rPr>
                      <m:t>−</m:t>
                    </m:r>
                    <m:r>
                      <m:rPr>
                        <m:nor/>
                      </m:rPr>
                      <a:rPr lang="en-GB" i="0" dirty="0" smtClean="0">
                        <a:latin typeface="Cambria Math" panose="02040503050406030204" pitchFamily="18" charset="0"/>
                      </a:rPr>
                      <m:t>convert</m:t>
                    </m:r>
                  </m:oMath>
                </a14:m>
                <a:r>
                  <a:rPr lang="en-GB" dirty="0"/>
                  <a:t> operations are additionally applied, which do not depend on domain sizes and have a complexity of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𝑂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unc>
                          <m:func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sSub>
                              <m:sSub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de-DE">
                                    <a:latin typeface="Cambria Math" panose="02040503050406030204" pitchFamily="18" charset="0"/>
                                  </a:rPr>
                                  <m:t>log</m:t>
                                </m:r>
                              </m:e>
                              <m:sub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fName>
                          <m:e>
                            <m:d>
                              <m:d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</m:d>
                          </m:e>
                        </m:func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sSup>
                          <m:sSupPr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p>
                            <m:sSub>
                              <m:sSubPr>
                                <m:ctrlPr>
                                  <a:rPr lang="en-GB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i="1">
                                    <a:latin typeface="Cambria Math" panose="02040503050406030204" pitchFamily="18" charset="0"/>
                                  </a:rPr>
                                  <m:t>𝑤</m:t>
                                </m:r>
                              </m:e>
                              <m:sub>
                                <m:r>
                                  <a:rPr lang="en-GB" i="1">
                                    <a:latin typeface="Cambria Math" panose="02040503050406030204" pitchFamily="18" charset="0"/>
                                  </a:rPr>
                                  <m:t>𝑔</m:t>
                                </m:r>
                              </m:sub>
                            </m:sSub>
                          </m:sup>
                        </m:sSup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sSup>
                          <m:sSupPr>
                            <m:ctrlP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𝑛</m:t>
                            </m:r>
                          </m:e>
                          <m:sup>
                            <m:sSub>
                              <m:sSubPr>
                                <m:ctrlPr>
                                  <a:rPr lang="en-GB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𝑟</m:t>
                                </m:r>
                              </m:e>
                              <m:sub>
                                <m:r>
                                  <a:rPr lang="en-GB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#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en-GB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𝑤</m:t>
                                </m:r>
                              </m:e>
                              <m:sub>
                                <m:r>
                                  <a:rPr lang="en-GB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#</m:t>
                                </m:r>
                              </m:sub>
                            </m:sSub>
                          </m:sup>
                        </m:sSup>
                      </m:e>
                    </m:d>
                  </m:oMath>
                </a14:m>
                <a:endParaRPr lang="en-GB" dirty="0"/>
              </a:p>
              <a:p>
                <a:endParaRPr lang="en-GB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891BC35-3E25-EB49-AA99-881D71DE80A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447" t="-176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8F4EFC-DE09-DF44-BEB8-16DB975B13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7C4649-800D-CB47-881A-AA04BFFFB18C}" type="slidenum">
              <a:rPr lang="en-US" smtClean="0"/>
              <a:t>161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755268C-E5DF-7546-BE85-DFB5678C7AC0}"/>
              </a:ext>
            </a:extLst>
          </p:cNvPr>
          <p:cNvSpPr/>
          <p:nvPr/>
        </p:nvSpPr>
        <p:spPr>
          <a:xfrm>
            <a:off x="2031023" y="6411955"/>
            <a:ext cx="6119446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050" dirty="0">
                <a:solidFill>
                  <a:schemeClr val="accent3"/>
                </a:solidFill>
              </a:rPr>
              <a:t>Tanya B. Rescued from a Sea of Queries: Exact Inference in Probabilistic Relational Models. PhD Thesis, 2020.</a:t>
            </a:r>
          </a:p>
        </p:txBody>
      </p:sp>
    </p:spTree>
    <p:extLst>
      <p:ext uri="{BB962C8B-B14F-4D97-AF65-F5344CB8AC3E}">
        <p14:creationId xmlns:p14="http://schemas.microsoft.com/office/powerpoint/2010/main" val="1854087042"/>
      </p:ext>
    </p:extLst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8BABAF-6613-524A-9B81-D895257309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Uncertain Evidence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57C2103-EE0B-D24C-9DDB-FF35F6A3694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GB" dirty="0"/>
                  <a:t>Assumption about evidence: Certainty!</a:t>
                </a:r>
              </a:p>
              <a:p>
                <a:pPr lvl="1"/>
                <a:r>
                  <a:rPr lang="en-GB" dirty="0"/>
                  <a:t>Evidence assumed to be correct</a:t>
                </a:r>
              </a:p>
              <a:p>
                <a:pPr lvl="2"/>
                <a:r>
                  <a:rPr lang="en-GB" dirty="0"/>
                  <a:t>Encoded with a </a:t>
                </a:r>
                <a14:m>
                  <m:oMath xmlns:m="http://schemas.openxmlformats.org/officeDocument/2006/math">
                    <m:r>
                      <a:rPr lang="en-GB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lang="en-GB" dirty="0"/>
                  <a:t> for the </a:t>
                </a:r>
                <a:r>
                  <a:rPr lang="en-GB" dirty="0">
                    <a:solidFill>
                      <a:schemeClr val="accent1"/>
                    </a:solidFill>
                  </a:rPr>
                  <a:t>observed value</a:t>
                </a:r>
                <a:r>
                  <a:rPr lang="en-GB" dirty="0"/>
                  <a:t> and 0’s elsewhere</a:t>
                </a:r>
              </a:p>
              <a:p>
                <a:pPr lvl="2"/>
                <a:r>
                  <a:rPr lang="en-GB" dirty="0"/>
                  <a:t>E.g.,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</a:rPr>
                      <m:t>𝑆𝑖𝑐𝑘</m:t>
                    </m:r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d>
                    <m:r>
                      <a:rPr lang="en-GB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i="1">
                        <a:latin typeface="Cambria Math" panose="02040503050406030204" pitchFamily="18" charset="0"/>
                      </a:rPr>
                      <m:t>𝑆𝑖𝑐𝑘</m:t>
                    </m:r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d>
                    <m:r>
                      <a:rPr lang="en-GB" i="1">
                        <a:latin typeface="Cambria Math" panose="02040503050406030204" pitchFamily="18" charset="0"/>
                      </a:rPr>
                      <m:t>=…=</m:t>
                    </m:r>
                    <m:r>
                      <a:rPr lang="en-GB" i="1">
                        <a:latin typeface="Cambria Math" panose="02040503050406030204" pitchFamily="18" charset="0"/>
                      </a:rPr>
                      <m:t>𝑆𝑖𝑐𝑘</m:t>
                    </m:r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10</m:t>
                            </m:r>
                          </m:sub>
                        </m:sSub>
                      </m:e>
                    </m:d>
                    <m:r>
                      <a:rPr lang="en-GB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𝑡𝑟𝑢𝑒</m:t>
                    </m:r>
                  </m:oMath>
                </a14:m>
                <a:endParaRPr lang="en-GB" dirty="0"/>
              </a:p>
              <a:p>
                <a:pPr lvl="3"/>
                <a:r>
                  <a:rPr lang="en-GB" dirty="0">
                    <a:ea typeface="Cambria Math" charset="0"/>
                    <a:cs typeface="Cambria Math" charset="0"/>
                  </a:rPr>
                  <a:t>Parfactor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  <m:sup>
                        <m:r>
                          <a:rPr lang="en-GB" i="1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bSup>
                    <m:r>
                      <a:rPr lang="de-DE" i="1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</m:sub>
                      <m:sup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𝑇</m:t>
                        </m:r>
                      </m:sup>
                    </m:sSubSup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𝑆𝑖𝑐𝑘</m:t>
                            </m:r>
                            <m:d>
                              <m:dPr>
                                <m:ctrlP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𝑋</m:t>
                                </m:r>
                              </m:e>
                            </m:d>
                          </m:e>
                        </m:d>
                      </m:e>
                      <m:sub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d>
                              <m:dPr>
                                <m:ctrlP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𝑋</m:t>
                                </m:r>
                              </m:e>
                            </m:d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d>
                              <m:dPr>
                                <m:begChr m:val="{"/>
                                <m:endChr m:val="}"/>
                                <m:ctrlPr>
                                  <a:rPr lang="en-GB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GB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GB" i="1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en-GB" i="1">
                                    <a:latin typeface="Cambria Math" charset="0"/>
                                  </a:rPr>
                                  <m:t>, </m:t>
                                </m:r>
                                <m:r>
                                  <a:rPr lang="en-GB" i="1">
                                    <a:latin typeface="Cambria Math" panose="02040503050406030204" pitchFamily="18" charset="0"/>
                                  </a:rPr>
                                  <m:t>…</m:t>
                                </m:r>
                                <m:r>
                                  <a:rPr lang="en-GB" i="1">
                                    <a:latin typeface="Cambria Math" charset="0"/>
                                  </a:rPr>
                                  <m:t>, </m:t>
                                </m:r>
                                <m:sSub>
                                  <m:sSubPr>
                                    <m:ctrlPr>
                                      <a:rPr lang="en-GB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GB" i="1">
                                        <a:latin typeface="Cambria Math" panose="02040503050406030204" pitchFamily="18" charset="0"/>
                                      </a:rPr>
                                      <m:t>10</m:t>
                                    </m:r>
                                  </m:sub>
                                </m:sSub>
                              </m:e>
                            </m:d>
                          </m:e>
                        </m:d>
                      </m:sub>
                    </m:sSub>
                  </m:oMath>
                </a14:m>
                <a:r>
                  <a:rPr lang="en-GB" dirty="0"/>
                  <a:t> </a:t>
                </a:r>
              </a:p>
              <a:p>
                <a:endParaRPr lang="en-GB" dirty="0"/>
              </a:p>
              <a:p>
                <a:endParaRPr lang="en-GB" dirty="0"/>
              </a:p>
              <a:p>
                <a:r>
                  <a:rPr lang="en-GB" dirty="0"/>
                  <a:t>Problem: </a:t>
                </a:r>
                <a:r>
                  <a:rPr lang="en-GB" dirty="0">
                    <a:solidFill>
                      <a:srgbClr val="C00000"/>
                    </a:solidFill>
                  </a:rPr>
                  <a:t>Noisy or faulty observations</a:t>
                </a:r>
              </a:p>
              <a:p>
                <a:endParaRPr lang="en-GB" dirty="0"/>
              </a:p>
              <a:p>
                <a:r>
                  <a:rPr lang="en-GB" dirty="0"/>
                  <a:t>Solution: Specify a </a:t>
                </a:r>
                <a:r>
                  <a:rPr lang="en-GB" dirty="0">
                    <a:solidFill>
                      <a:schemeClr val="accent1"/>
                    </a:solidFill>
                  </a:rPr>
                  <a:t>prior</a:t>
                </a:r>
                <a:r>
                  <a:rPr lang="en-GB" dirty="0"/>
                  <a:t> beyond (1,0)-distributions</a:t>
                </a:r>
              </a:p>
              <a:p>
                <a:pPr lvl="1"/>
                <a:endParaRPr lang="en-GB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57C2103-EE0B-D24C-9DDB-FF35F6A3694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447" t="-176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0F655D-8D11-8747-A330-EDB410EEEC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162</a:t>
            </a:fld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" name="Table 4">
                <a:extLst>
                  <a:ext uri="{FF2B5EF4-FFF2-40B4-BE49-F238E27FC236}">
                    <a16:creationId xmlns:a16="http://schemas.microsoft.com/office/drawing/2014/main" id="{80F11E42-75E7-9E42-B1A1-D6EB9DB9F6D6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796279072"/>
                  </p:ext>
                </p:extLst>
              </p:nvPr>
            </p:nvGraphicFramePr>
            <p:xfrm>
              <a:off x="6797802" y="2768102"/>
              <a:ext cx="1717548" cy="109728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1270508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447040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24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</a:rPr>
                                  <m:t>𝑆𝑖𝑐𝑘</m:t>
                                </m:r>
                                <m:d>
                                  <m:dPr>
                                    <m:ctrlPr>
                                      <a:rPr lang="de-DE" sz="1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z="1800" b="0" i="1" smtClean="0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de-DE" sz="1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𝜙</m:t>
                                    </m:r>
                                  </m:e>
                                  <m:sub>
                                    <m:r>
                                      <a:rPr lang="de-DE" sz="1800" b="0" i="1" smtClean="0">
                                        <a:latin typeface="Cambria Math" panose="02040503050406030204" pitchFamily="18" charset="0"/>
                                      </a:rPr>
                                      <m:t>𝑒</m:t>
                                    </m:r>
                                  </m:sub>
                                  <m:sup>
                                    <m:r>
                                      <a:rPr lang="de-DE" sz="1800" b="0" i="1" smtClean="0">
                                        <a:latin typeface="Cambria Math" panose="02040503050406030204" pitchFamily="18" charset="0"/>
                                      </a:rPr>
                                      <m:t>𝑇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US" sz="1800" i="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5135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US" sz="1800" i="0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5" name="Table 4">
                <a:extLst>
                  <a:ext uri="{FF2B5EF4-FFF2-40B4-BE49-F238E27FC236}">
                    <a16:creationId xmlns:a16="http://schemas.microsoft.com/office/drawing/2014/main" id="{80F11E42-75E7-9E42-B1A1-D6EB9DB9F6D6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796279072"/>
                  </p:ext>
                </p:extLst>
              </p:nvPr>
            </p:nvGraphicFramePr>
            <p:xfrm>
              <a:off x="6797802" y="2768102"/>
              <a:ext cx="1717548" cy="109728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1270508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447040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990" r="-34653" b="-20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291429" b="-20344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990" t="-96667" r="-34653" b="-9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291429" t="-96667" b="-966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990" t="-203448" r="-3465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291429" t="-20344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6" name="Rectangle 5">
            <a:extLst>
              <a:ext uri="{FF2B5EF4-FFF2-40B4-BE49-F238E27FC236}">
                <a16:creationId xmlns:a16="http://schemas.microsoft.com/office/drawing/2014/main" id="{A1676681-F490-2A4C-B680-552D6D5EF64F}"/>
              </a:ext>
            </a:extLst>
          </p:cNvPr>
          <p:cNvSpPr/>
          <p:nvPr/>
        </p:nvSpPr>
        <p:spPr>
          <a:xfrm>
            <a:off x="2031023" y="6297977"/>
            <a:ext cx="6119446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000" dirty="0">
                <a:solidFill>
                  <a:schemeClr val="accent3"/>
                </a:solidFill>
              </a:rPr>
              <a:t>Marcel </a:t>
            </a:r>
            <a:r>
              <a:rPr lang="en-GB" sz="1000" dirty="0" err="1">
                <a:solidFill>
                  <a:schemeClr val="accent3"/>
                </a:solidFill>
              </a:rPr>
              <a:t>Gehrke</a:t>
            </a:r>
            <a:r>
              <a:rPr lang="en-GB" sz="1000" dirty="0">
                <a:solidFill>
                  <a:schemeClr val="accent3"/>
                </a:solidFill>
              </a:rPr>
              <a:t>, Tanya B, and Ralf </a:t>
            </a:r>
            <a:r>
              <a:rPr lang="en-GB" sz="1000" dirty="0" err="1">
                <a:solidFill>
                  <a:schemeClr val="accent3"/>
                </a:solidFill>
              </a:rPr>
              <a:t>Möller</a:t>
            </a:r>
            <a:r>
              <a:rPr lang="en-GB" sz="1000" dirty="0">
                <a:solidFill>
                  <a:schemeClr val="accent3"/>
                </a:solidFill>
              </a:rPr>
              <a:t>: Uncertain Evidence for Probabilistic Relational Models. In: </a:t>
            </a:r>
            <a:r>
              <a:rPr lang="en-GB" sz="1000" i="1" dirty="0">
                <a:solidFill>
                  <a:schemeClr val="accent3"/>
                </a:solidFill>
              </a:rPr>
              <a:t>Proceedings of the 32nd Canadian Conference on Artificial Intelligence, Canadian AI 2019</a:t>
            </a:r>
            <a:r>
              <a:rPr lang="en-GB" sz="1000" dirty="0">
                <a:solidFill>
                  <a:schemeClr val="accent3"/>
                </a:solidFill>
              </a:rPr>
              <a:t>, 2019.</a:t>
            </a:r>
          </a:p>
        </p:txBody>
      </p:sp>
    </p:spTree>
    <p:extLst>
      <p:ext uri="{BB962C8B-B14F-4D97-AF65-F5344CB8AC3E}">
        <p14:creationId xmlns:p14="http://schemas.microsoft.com/office/powerpoint/2010/main" val="1954921727"/>
      </p:ext>
    </p:extLst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8BABAF-6613-524A-9B81-D895257309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Uncertain Evidence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57C2103-EE0B-D24C-9DDB-FF35F6A3694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28650" y="1158240"/>
                <a:ext cx="7886700" cy="5018723"/>
              </a:xfrm>
            </p:spPr>
            <p:txBody>
              <a:bodyPr>
                <a:normAutofit/>
              </a:bodyPr>
              <a:lstStyle/>
              <a:p>
                <a:r>
                  <a:rPr lang="en-GB" dirty="0"/>
                  <a:t>Associate observations with a probability (distribution) to account for noise in observations</a:t>
                </a:r>
              </a:p>
              <a:p>
                <a:pPr lvl="1"/>
                <a:r>
                  <a:rPr lang="en-GB" dirty="0"/>
                  <a:t>Either specify a distribution over all range values</a:t>
                </a:r>
              </a:p>
              <a:p>
                <a:pPr lvl="2"/>
                <a:r>
                  <a:rPr lang="en-GB" dirty="0"/>
                  <a:t>E.g., </a:t>
                </a:r>
              </a:p>
              <a:p>
                <a:pPr lvl="3"/>
                <a:r>
                  <a:rPr lang="en-GB" dirty="0"/>
                  <a:t>Boolean PRV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</a:rPr>
                      <m:t>𝑆𝑖𝑐𝑘</m:t>
                    </m:r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</m:d>
                  </m:oMath>
                </a14:m>
                <a:endParaRPr lang="en-GB" dirty="0"/>
              </a:p>
              <a:p>
                <a:pPr lvl="4"/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</a:rPr>
                      <m:t>𝑆𝑖𝑐𝑘</m:t>
                    </m:r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|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d>
                              <m:dPr>
                                <m:ctrlP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𝑋</m:t>
                                </m:r>
                              </m:e>
                            </m:d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d>
                              <m:dPr>
                                <m:begChr m:val="{"/>
                                <m:endChr m:val="}"/>
                                <m:ctrlPr>
                                  <a:rPr lang="en-GB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GB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GB" i="1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en-GB" i="1">
                                    <a:latin typeface="Cambria Math" charset="0"/>
                                  </a:rPr>
                                  <m:t>, </m:t>
                                </m:r>
                                <m:r>
                                  <a:rPr lang="en-GB" i="1">
                                    <a:latin typeface="Cambria Math" panose="02040503050406030204" pitchFamily="18" charset="0"/>
                                  </a:rPr>
                                  <m:t>…</m:t>
                                </m:r>
                                <m:r>
                                  <a:rPr lang="en-GB" i="1">
                                    <a:latin typeface="Cambria Math" charset="0"/>
                                  </a:rPr>
                                  <m:t>, </m:t>
                                </m:r>
                                <m:sSub>
                                  <m:sSubPr>
                                    <m:ctrlPr>
                                      <a:rPr lang="en-GB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GB" i="1">
                                        <a:latin typeface="Cambria Math" panose="02040503050406030204" pitchFamily="18" charset="0"/>
                                      </a:rPr>
                                      <m:t>10</m:t>
                                    </m:r>
                                  </m:sub>
                                </m:sSub>
                              </m:e>
                            </m:d>
                          </m:e>
                        </m:d>
                      </m:sub>
                    </m:sSub>
                    <m:r>
                      <a:rPr lang="en-GB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de-DE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𝑓𝑎𝑙𝑠𝑒</m:t>
                    </m:r>
                  </m:oMath>
                </a14:m>
                <a:r>
                  <a:rPr lang="en-GB" dirty="0"/>
                  <a:t> 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 dirty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𝐹</m:t>
                        </m:r>
                      </m:sub>
                    </m:sSub>
                    <m:r>
                      <a:rPr lang="en-GB" i="1" dirty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0.</m:t>
                    </m:r>
                    <m:r>
                      <a:rPr lang="de-DE" b="0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2</m:t>
                    </m:r>
                  </m:oMath>
                </a14:m>
                <a:endParaRPr lang="en-GB" dirty="0">
                  <a:ea typeface="Cambria Math" charset="0"/>
                  <a:cs typeface="Cambria Math" charset="0"/>
                </a:endParaRPr>
              </a:p>
              <a:p>
                <a:pPr lvl="4"/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</a:rPr>
                      <m:t>𝑆𝑖𝑐𝑘</m:t>
                    </m:r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|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d>
                              <m:dPr>
                                <m:ctrlP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𝑋</m:t>
                                </m:r>
                              </m:e>
                            </m:d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d>
                              <m:dPr>
                                <m:begChr m:val="{"/>
                                <m:endChr m:val="}"/>
                                <m:ctrlPr>
                                  <a:rPr lang="en-GB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GB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GB" i="1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en-GB" i="1">
                                    <a:latin typeface="Cambria Math" charset="0"/>
                                  </a:rPr>
                                  <m:t>, </m:t>
                                </m:r>
                                <m:r>
                                  <a:rPr lang="en-GB" i="1">
                                    <a:latin typeface="Cambria Math" panose="02040503050406030204" pitchFamily="18" charset="0"/>
                                  </a:rPr>
                                  <m:t>…</m:t>
                                </m:r>
                                <m:r>
                                  <a:rPr lang="en-GB" i="1">
                                    <a:latin typeface="Cambria Math" charset="0"/>
                                  </a:rPr>
                                  <m:t>, </m:t>
                                </m:r>
                                <m:sSub>
                                  <m:sSubPr>
                                    <m:ctrlPr>
                                      <a:rPr lang="en-GB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GB" i="1">
                                        <a:latin typeface="Cambria Math" panose="02040503050406030204" pitchFamily="18" charset="0"/>
                                      </a:rPr>
                                      <m:t>10</m:t>
                                    </m:r>
                                  </m:sub>
                                </m:sSub>
                              </m:e>
                            </m:d>
                          </m:e>
                        </m:d>
                      </m:sub>
                    </m:sSub>
                    <m:r>
                      <a:rPr lang="en-GB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𝑡𝑟𝑢𝑒</m:t>
                    </m:r>
                  </m:oMath>
                </a14:m>
                <a:r>
                  <a:rPr lang="en-GB" dirty="0"/>
                  <a:t> 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 dirty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  <m:r>
                      <a:rPr lang="en-GB" i="1" dirty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i="1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0.8</m:t>
                    </m:r>
                  </m:oMath>
                </a14:m>
                <a:endParaRPr lang="en-GB" dirty="0"/>
              </a:p>
              <a:p>
                <a:pPr lvl="4"/>
                <a:r>
                  <a:rPr lang="en-GB" dirty="0">
                    <a:ea typeface="Cambria Math" charset="0"/>
                    <a:cs typeface="Cambria Math" charset="0"/>
                  </a:rPr>
                  <a:t>Parfactor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  <m:r>
                      <a:rPr lang="de-DE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</m:sub>
                    </m:sSub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𝑆𝑖𝑐𝑘</m:t>
                            </m:r>
                            <m:d>
                              <m:dPr>
                                <m:ctrlP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𝑋</m:t>
                                </m:r>
                              </m:e>
                            </m:d>
                          </m:e>
                        </m:d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|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d>
                              <m:dPr>
                                <m:ctrlP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𝑋</m:t>
                                </m:r>
                              </m:e>
                            </m:d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d>
                              <m:dPr>
                                <m:begChr m:val="{"/>
                                <m:endChr m:val="}"/>
                                <m:ctrlPr>
                                  <a:rPr lang="en-GB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GB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GB" i="1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en-GB" i="1">
                                    <a:latin typeface="Cambria Math" charset="0"/>
                                  </a:rPr>
                                  <m:t>, </m:t>
                                </m:r>
                                <m:r>
                                  <a:rPr lang="en-GB" i="1">
                                    <a:latin typeface="Cambria Math" panose="02040503050406030204" pitchFamily="18" charset="0"/>
                                  </a:rPr>
                                  <m:t>…</m:t>
                                </m:r>
                                <m:r>
                                  <a:rPr lang="en-GB" i="1">
                                    <a:latin typeface="Cambria Math" charset="0"/>
                                  </a:rPr>
                                  <m:t>, </m:t>
                                </m:r>
                                <m:sSub>
                                  <m:sSubPr>
                                    <m:ctrlPr>
                                      <a:rPr lang="en-GB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GB" i="1">
                                        <a:latin typeface="Cambria Math" panose="02040503050406030204" pitchFamily="18" charset="0"/>
                                      </a:rPr>
                                      <m:t>10</m:t>
                                    </m:r>
                                  </m:sub>
                                </m:sSub>
                              </m:e>
                            </m:d>
                          </m:e>
                        </m:d>
                      </m:sub>
                    </m:sSub>
                  </m:oMath>
                </a14:m>
                <a:endParaRPr lang="en-GB" dirty="0"/>
              </a:p>
              <a:p>
                <a:pPr lvl="3"/>
                <a:endParaRPr lang="en-GB" dirty="0"/>
              </a:p>
              <a:p>
                <a:pPr lvl="3"/>
                <a:r>
                  <a:rPr lang="en-GB" dirty="0"/>
                  <a:t>PRV </a:t>
                </a:r>
                <a14:m>
                  <m:oMath xmlns:m="http://schemas.openxmlformats.org/officeDocument/2006/math">
                    <m:r>
                      <a:rPr lang="en-GB" i="1" dirty="0" smtClean="0"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en-GB" dirty="0"/>
                  <a:t> with range values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𝑙𝑜𝑤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𝑚𝑖𝑑𝑑𝑙𝑒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h𝑖𝑔h</m:t>
                        </m:r>
                      </m:e>
                    </m:d>
                  </m:oMath>
                </a14:m>
                <a:endParaRPr lang="de-DE" b="0" dirty="0"/>
              </a:p>
              <a:p>
                <a:pPr lvl="4"/>
                <a14:m>
                  <m:oMath xmlns:m="http://schemas.openxmlformats.org/officeDocument/2006/math">
                    <m:r>
                      <a:rPr lang="en-GB" i="1" dirty="0" smtClean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de-DE" b="0" i="1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de-DE" b="0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𝑙𝑜𝑤</m:t>
                    </m:r>
                  </m:oMath>
                </a14:m>
                <a:r>
                  <a:rPr lang="de-DE" b="0" dirty="0"/>
                  <a:t> 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𝑙𝑜𝑤</m:t>
                        </m:r>
                      </m:sub>
                    </m:sSub>
                    <m:r>
                      <a:rPr lang="de-DE" b="0" i="1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de-DE" b="0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0.5</m:t>
                    </m:r>
                  </m:oMath>
                </a14:m>
                <a:endParaRPr lang="de-DE" b="0" i="1" dirty="0">
                  <a:latin typeface="Cambria Math" panose="02040503050406030204" pitchFamily="18" charset="0"/>
                </a:endParaRPr>
              </a:p>
              <a:p>
                <a:pPr lvl="4"/>
                <a14:m>
                  <m:oMath xmlns:m="http://schemas.openxmlformats.org/officeDocument/2006/math">
                    <m:r>
                      <a:rPr lang="en-GB" i="1" dirty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de-DE" i="1" dirty="0">
                        <a:latin typeface="Cambria Math" panose="02040503050406030204" pitchFamily="18" charset="0"/>
                      </a:rPr>
                      <m:t>=</m:t>
                    </m:r>
                    <m:r>
                      <a:rPr lang="de-DE" b="0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𝑚𝑖𝑑𝑑𝑙𝑒</m:t>
                    </m:r>
                  </m:oMath>
                </a14:m>
                <a:r>
                  <a:rPr lang="de-DE" dirty="0"/>
                  <a:t> 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𝑚𝑖𝑑𝑑𝑙𝑒</m:t>
                        </m:r>
                      </m:sub>
                    </m:sSub>
                    <m:r>
                      <a:rPr lang="de-DE" i="1" dirty="0">
                        <a:latin typeface="Cambria Math" panose="02040503050406030204" pitchFamily="18" charset="0"/>
                      </a:rPr>
                      <m:t>=</m:t>
                    </m:r>
                    <m:r>
                      <a:rPr lang="de-DE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0.</m:t>
                    </m:r>
                    <m:r>
                      <a:rPr lang="de-DE" b="0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3</m:t>
                    </m:r>
                  </m:oMath>
                </a14:m>
                <a:endParaRPr lang="de-DE" b="0" i="1" dirty="0">
                  <a:latin typeface="Cambria Math" panose="02040503050406030204" pitchFamily="18" charset="0"/>
                </a:endParaRPr>
              </a:p>
              <a:p>
                <a:pPr lvl="4"/>
                <a14:m>
                  <m:oMath xmlns:m="http://schemas.openxmlformats.org/officeDocument/2006/math">
                    <m:r>
                      <a:rPr lang="en-GB" i="1" dirty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de-DE" i="1" dirty="0">
                        <a:latin typeface="Cambria Math" panose="02040503050406030204" pitchFamily="18" charset="0"/>
                      </a:rPr>
                      <m:t>=</m:t>
                    </m:r>
                    <m:r>
                      <a:rPr lang="de-DE" b="0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h𝑖𝑔h</m:t>
                    </m:r>
                  </m:oMath>
                </a14:m>
                <a:r>
                  <a:rPr lang="de-DE" dirty="0"/>
                  <a:t> with </a:t>
                </a:r>
                <a14:m>
                  <m:oMath xmlns:m="http://schemas.openxmlformats.org/officeDocument/2006/math">
                    <m:r>
                      <a:rPr lang="de-DE" i="1" dirty="0"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h𝑖𝑔h</m:t>
                        </m:r>
                      </m:sub>
                    </m:sSub>
                    <m:r>
                      <a:rPr lang="de-DE" i="1" dirty="0">
                        <a:latin typeface="Cambria Math" panose="02040503050406030204" pitchFamily="18" charset="0"/>
                      </a:rPr>
                      <m:t>=</m:t>
                    </m:r>
                    <m:r>
                      <a:rPr lang="de-DE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0.</m:t>
                    </m:r>
                    <m:r>
                      <a:rPr lang="de-DE" b="0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2</m:t>
                    </m:r>
                  </m:oMath>
                </a14:m>
                <a:endParaRPr lang="en-GB" dirty="0"/>
              </a:p>
              <a:p>
                <a:pPr lvl="4"/>
                <a:r>
                  <a:rPr lang="en-GB" dirty="0">
                    <a:ea typeface="Cambria Math" charset="0"/>
                    <a:cs typeface="Cambria Math" charset="0"/>
                  </a:rPr>
                  <a:t>Parfactor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  <m:sup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sup>
                    </m:sSubSup>
                    <m:r>
                      <a:rPr lang="de-DE" i="1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</m:sub>
                      <m:sup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sup>
                    </m:sSubSup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𝐴</m:t>
                            </m:r>
                          </m:e>
                        </m:d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|⊤</m:t>
                        </m:r>
                      </m:sub>
                    </m:sSub>
                  </m:oMath>
                </a14:m>
                <a:endParaRPr lang="en-GB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57C2103-EE0B-D24C-9DDB-FF35F6A3694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8650" y="1158240"/>
                <a:ext cx="7886700" cy="5018723"/>
              </a:xfrm>
              <a:blipFill>
                <a:blip r:embed="rId2"/>
                <a:stretch>
                  <a:fillRect l="-1447" t="-1768" b="-75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0F655D-8D11-8747-A330-EDB410EEEC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163</a:t>
            </a:fld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" name="Table 4">
                <a:extLst>
                  <a:ext uri="{FF2B5EF4-FFF2-40B4-BE49-F238E27FC236}">
                    <a16:creationId xmlns:a16="http://schemas.microsoft.com/office/drawing/2014/main" id="{80F11E42-75E7-9E42-B1A1-D6EB9DB9F6D6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235435702"/>
                  </p:ext>
                </p:extLst>
              </p:nvPr>
            </p:nvGraphicFramePr>
            <p:xfrm>
              <a:off x="7137442" y="3111547"/>
              <a:ext cx="1717548" cy="109728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1270508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447040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24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</a:rPr>
                                  <m:t>𝑆𝑖𝑐𝑘</m:t>
                                </m:r>
                                <m:d>
                                  <m:dPr>
                                    <m:ctrlPr>
                                      <a:rPr lang="de-DE" sz="1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z="1800" b="0" i="1" smtClean="0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𝜙</m:t>
                                    </m:r>
                                  </m:e>
                                  <m:sub>
                                    <m: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𝑒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  <m:r>
                                  <a:rPr lang="de-DE" sz="1800" b="0" i="1" dirty="0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.2</m:t>
                                </m:r>
                              </m:oMath>
                            </m:oMathPara>
                          </a14:m>
                          <a:endParaRPr lang="en-US" sz="1800" i="0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5135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dirty="0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0.8</m:t>
                                </m:r>
                              </m:oMath>
                            </m:oMathPara>
                          </a14:m>
                          <a:endParaRPr lang="en-US" sz="1800" i="0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5" name="Table 4">
                <a:extLst>
                  <a:ext uri="{FF2B5EF4-FFF2-40B4-BE49-F238E27FC236}">
                    <a16:creationId xmlns:a16="http://schemas.microsoft.com/office/drawing/2014/main" id="{80F11E42-75E7-9E42-B1A1-D6EB9DB9F6D6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235435702"/>
                  </p:ext>
                </p:extLst>
              </p:nvPr>
            </p:nvGraphicFramePr>
            <p:xfrm>
              <a:off x="7137442" y="3111547"/>
              <a:ext cx="1717548" cy="109728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1270508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447040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990" t="-3448" r="-34653" b="-2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291429" t="-3448" b="-2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990" t="-103448" r="-34653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291429" t="-103448" b="-1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990" t="-203448" r="-3465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291429" t="-20344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" name="Table 5">
                <a:extLst>
                  <a:ext uri="{FF2B5EF4-FFF2-40B4-BE49-F238E27FC236}">
                    <a16:creationId xmlns:a16="http://schemas.microsoft.com/office/drawing/2014/main" id="{086B119E-B188-7E47-B3FD-42B02D9E9F0C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247328040"/>
                  </p:ext>
                </p:extLst>
              </p:nvPr>
            </p:nvGraphicFramePr>
            <p:xfrm>
              <a:off x="7137442" y="4801017"/>
              <a:ext cx="1717548" cy="146304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1270508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447040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24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</a:rPr>
                                  <m:t>𝐴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𝜙</m:t>
                                    </m:r>
                                  </m:e>
                                  <m:sub>
                                    <m: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𝑒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𝑙𝑜𝑤</m:t>
                                </m:r>
                              </m:oMath>
                            </m:oMathPara>
                          </a14:m>
                          <a:endParaRPr lang="en-US" sz="1800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  <m:r>
                                  <a:rPr lang="de-DE" sz="1800" b="0" i="1" dirty="0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.5</m:t>
                                </m:r>
                              </m:oMath>
                            </m:oMathPara>
                          </a14:m>
                          <a:endParaRPr lang="en-US" sz="1800" i="0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5135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dirty="0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𝑚𝑖𝑑𝑑𝑙𝑒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dirty="0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0.3</m:t>
                                </m:r>
                              </m:oMath>
                            </m:oMathPara>
                          </a14:m>
                          <a:endParaRPr lang="en-US" sz="1800" i="0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35135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dirty="0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h𝑖𝑔h</m:t>
                                </m:r>
                              </m:oMath>
                            </m:oMathPara>
                          </a14:m>
                          <a:endParaRPr lang="en-US" sz="1800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dirty="0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0.2</m:t>
                                </m:r>
                              </m:oMath>
                            </m:oMathPara>
                          </a14:m>
                          <a:endParaRPr lang="en-US" sz="1800" i="0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2238644489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6" name="Table 5">
                <a:extLst>
                  <a:ext uri="{FF2B5EF4-FFF2-40B4-BE49-F238E27FC236}">
                    <a16:creationId xmlns:a16="http://schemas.microsoft.com/office/drawing/2014/main" id="{086B119E-B188-7E47-B3FD-42B02D9E9F0C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247328040"/>
                  </p:ext>
                </p:extLst>
              </p:nvPr>
            </p:nvGraphicFramePr>
            <p:xfrm>
              <a:off x="7137442" y="4801017"/>
              <a:ext cx="1717548" cy="146304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1270508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447040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990" t="-3448" r="-34653" b="-3103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291429" t="-3448" b="-31034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990" t="-103448" r="-34653" b="-2103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291429" t="-103448" b="-21034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990" t="-203448" r="-34653" b="-1103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291429" t="-203448" b="-11034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990" t="-303448" r="-34653" b="-103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291429" t="-303448" b="-1034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238644489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7" name="Rectangle 6">
            <a:extLst>
              <a:ext uri="{FF2B5EF4-FFF2-40B4-BE49-F238E27FC236}">
                <a16:creationId xmlns:a16="http://schemas.microsoft.com/office/drawing/2014/main" id="{990B3D95-F355-4342-B63B-2B193E9017BC}"/>
              </a:ext>
            </a:extLst>
          </p:cNvPr>
          <p:cNvSpPr/>
          <p:nvPr/>
        </p:nvSpPr>
        <p:spPr>
          <a:xfrm>
            <a:off x="2031023" y="6297977"/>
            <a:ext cx="6119446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000" dirty="0">
                <a:solidFill>
                  <a:schemeClr val="accent3"/>
                </a:solidFill>
              </a:rPr>
              <a:t>Marcel </a:t>
            </a:r>
            <a:r>
              <a:rPr lang="en-GB" sz="1000" dirty="0" err="1">
                <a:solidFill>
                  <a:schemeClr val="accent3"/>
                </a:solidFill>
              </a:rPr>
              <a:t>Gehrke</a:t>
            </a:r>
            <a:r>
              <a:rPr lang="en-GB" sz="1000" dirty="0">
                <a:solidFill>
                  <a:schemeClr val="accent3"/>
                </a:solidFill>
              </a:rPr>
              <a:t>, Tanya B, and Ralf </a:t>
            </a:r>
            <a:r>
              <a:rPr lang="en-GB" sz="1000" dirty="0" err="1">
                <a:solidFill>
                  <a:schemeClr val="accent3"/>
                </a:solidFill>
              </a:rPr>
              <a:t>Möller</a:t>
            </a:r>
            <a:r>
              <a:rPr lang="en-GB" sz="1000" dirty="0">
                <a:solidFill>
                  <a:schemeClr val="accent3"/>
                </a:solidFill>
              </a:rPr>
              <a:t>: Uncertain Evidence for Probabilistic Relational Models. In: </a:t>
            </a:r>
            <a:r>
              <a:rPr lang="en-GB" sz="1000" i="1" dirty="0">
                <a:solidFill>
                  <a:schemeClr val="accent3"/>
                </a:solidFill>
              </a:rPr>
              <a:t>Proceedings of the 32nd Canadian Conference on Artificial Intelligence, Canadian AI 2019</a:t>
            </a:r>
            <a:r>
              <a:rPr lang="en-GB" sz="1000" dirty="0">
                <a:solidFill>
                  <a:schemeClr val="accent3"/>
                </a:solidFill>
              </a:rPr>
              <a:t>, 2019.</a:t>
            </a:r>
          </a:p>
        </p:txBody>
      </p:sp>
    </p:spTree>
    <p:extLst>
      <p:ext uri="{BB962C8B-B14F-4D97-AF65-F5344CB8AC3E}">
        <p14:creationId xmlns:p14="http://schemas.microsoft.com/office/powerpoint/2010/main" val="2973582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8BABAF-6613-524A-9B81-D895257309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Uncertain Evidence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57C2103-EE0B-D24C-9DDB-FF35F6A3694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28650" y="1158240"/>
                <a:ext cx="7886700" cy="5198111"/>
              </a:xfrm>
            </p:spPr>
            <p:txBody>
              <a:bodyPr>
                <a:normAutofit/>
              </a:bodyPr>
              <a:lstStyle/>
              <a:p>
                <a:r>
                  <a:rPr lang="en-GB" dirty="0"/>
                  <a:t>Associate observations with a probability (distribution) to account for noise in observations</a:t>
                </a:r>
              </a:p>
              <a:p>
                <a:pPr lvl="1"/>
                <a:r>
                  <a:rPr lang="en-GB" dirty="0"/>
                  <a:t>Or specify probabilities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de-DE" i="1">
                        <a:latin typeface="Cambria Math" panose="02040503050406030204" pitchFamily="18" charset="0"/>
                      </a:rPr>
                      <m:t>,…, </m:t>
                    </m:r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r>
                  <a:rPr lang="en-GB" dirty="0"/>
                  <a:t> for certain range values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de-DE" i="1">
                        <a:latin typeface="Cambria Math" panose="02040503050406030204" pitchFamily="18" charset="0"/>
                      </a:rPr>
                      <m:t>,…,</m:t>
                    </m:r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r>
                      <a:rPr lang="de-DE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GB" dirty="0"/>
                  <a:t>and distribute the remaining probability mass onto the remaining range values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+1</m:t>
                        </m:r>
                      </m:sub>
                    </m:sSub>
                    <m:r>
                      <a:rPr lang="de-DE" i="1">
                        <a:latin typeface="Cambria Math" panose="02040503050406030204" pitchFamily="18" charset="0"/>
                      </a:rPr>
                      <m:t>, …, </m:t>
                    </m:r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endParaRPr lang="en-GB" dirty="0"/>
              </a:p>
              <a:p>
                <a:pPr lvl="2"/>
                <a:r>
                  <a:rPr lang="en-GB" dirty="0"/>
                  <a:t>Given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,…, </m:t>
                        </m:r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</m:sSub>
                      </m:e>
                    </m:d>
                  </m:oMath>
                </a14:m>
                <a:r>
                  <a:rPr lang="en-GB" dirty="0"/>
                  <a:t> with</a:t>
                </a:r>
                <a14:m>
                  <m:oMath xmlns:m="http://schemas.openxmlformats.org/officeDocument/2006/math">
                    <m:r>
                      <a:rPr lang="de-DE" b="0" i="0" smtClean="0">
                        <a:latin typeface="Cambria Math" panose="02040503050406030204" pitchFamily="18" charset="0"/>
                      </a:rPr>
                      <m:t> </m:t>
                    </m:r>
                    <m:nary>
                      <m:naryPr>
                        <m:chr m:val="∑"/>
                        <m:ctrlPr>
                          <a:rPr lang="en-GB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de-DE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p>
                      <m:e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nary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lang="en-GB" dirty="0"/>
                  <a:t> for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de-DE" i="1">
                            <a:latin typeface="Cambria Math" panose="02040503050406030204" pitchFamily="18" charset="0"/>
                          </a:rPr>
                          <m:t>,…,</m:t>
                        </m:r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</m:sSub>
                      </m:e>
                    </m:d>
                  </m:oMath>
                </a14:m>
                <a:r>
                  <a:rPr lang="en-GB" dirty="0"/>
                  <a:t> </a:t>
                </a:r>
                <a:br>
                  <a:rPr lang="en-GB" dirty="0"/>
                </a:br>
                <a:r>
                  <a:rPr lang="en-GB" dirty="0"/>
                  <a:t>of overall range values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de-DE" i="1">
                            <a:latin typeface="Cambria Math" panose="02040503050406030204" pitchFamily="18" charset="0"/>
                          </a:rPr>
                          <m:t>,…,</m:t>
                        </m:r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</m:s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+1</m:t>
                            </m:r>
                          </m:sub>
                        </m:s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, …, </m:t>
                        </m:r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</m:e>
                    </m:d>
                  </m:oMath>
                </a14:m>
                <a:r>
                  <a:rPr lang="en-GB" dirty="0"/>
                  <a:t>, </a:t>
                </a:r>
                <a:br>
                  <a:rPr lang="en-GB" dirty="0"/>
                </a:br>
                <a:r>
                  <a:rPr lang="en-GB" dirty="0"/>
                  <a:t>probability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 dirty="0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r>
                  <a:rPr lang="en-GB" dirty="0"/>
                  <a:t> for </a:t>
                </a:r>
                <a14:m>
                  <m:oMath xmlns:m="http://schemas.openxmlformats.org/officeDocument/2006/math">
                    <m:r>
                      <a:rPr lang="en-GB" i="1" dirty="0" smtClean="0">
                        <a:latin typeface="Cambria Math" panose="02040503050406030204" pitchFamily="18" charset="0"/>
                      </a:rPr>
                      <m:t>𝑗</m:t>
                    </m:r>
                    <m:r>
                      <a:rPr lang="en-GB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d>
                      <m:dPr>
                        <m:begChr m:val="{"/>
                        <m:endChr m:val="}"/>
                        <m:ctrlPr>
                          <a:rPr lang="de-DE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𝑘</m:t>
                        </m:r>
                        <m:r>
                          <a:rPr lang="de-DE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+1, …,</m:t>
                        </m:r>
                        <m:r>
                          <a:rPr lang="de-DE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e>
                    </m:d>
                  </m:oMath>
                </a14:m>
                <a:r>
                  <a:rPr lang="en-GB" dirty="0"/>
                  <a:t>:</a:t>
                </a:r>
              </a:p>
              <a:p>
                <a:pPr marL="914400" lvl="2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b="0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de-DE" b="0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  <m:r>
                        <a:rPr lang="de-DE" b="0" i="1" smtClean="0">
                          <a:solidFill>
                            <a:schemeClr val="accent4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de-DE" b="0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b="0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de-DE" b="0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de-DE" b="0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de-DE" b="0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den>
                      </m:f>
                      <m:d>
                        <m:dPr>
                          <m:ctrlPr>
                            <a:rPr lang="de-DE" b="0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  <m:t>1−</m:t>
                          </m:r>
                          <m:nary>
                            <m:naryPr>
                              <m:chr m:val="∑"/>
                              <m:ctrlPr>
                                <a:rPr lang="en-GB" i="1">
                                  <a:solidFill>
                                    <a:schemeClr val="accent4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de-DE" i="1">
                                  <a:solidFill>
                                    <a:schemeClr val="accent4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de-DE" i="1">
                                  <a:solidFill>
                                    <a:schemeClr val="accent4"/>
                                  </a:solidFill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de-DE" i="1">
                                  <a:solidFill>
                                    <a:schemeClr val="accent4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p>
                            <m:e>
                              <m:sSub>
                                <m:sSubPr>
                                  <m:ctrlPr>
                                    <a:rPr lang="de-DE" i="1">
                                      <a:solidFill>
                                        <a:schemeClr val="accent4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i="1">
                                      <a:solidFill>
                                        <a:schemeClr val="accent4"/>
                                      </a:solidFill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de-DE" i="1">
                                      <a:solidFill>
                                        <a:schemeClr val="accent4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nary>
                        </m:e>
                      </m:d>
                    </m:oMath>
                  </m:oMathPara>
                </a14:m>
                <a:endParaRPr lang="en-GB" dirty="0"/>
              </a:p>
              <a:p>
                <a:pPr lvl="2"/>
                <a:endParaRPr lang="en-GB" dirty="0"/>
              </a:p>
              <a:p>
                <a:pPr lvl="2"/>
                <a:r>
                  <a:rPr lang="en-GB" dirty="0"/>
                  <a:t>E.g.,</a:t>
                </a:r>
                <a:endParaRPr lang="de-DE" i="1" dirty="0">
                  <a:latin typeface="Cambria Math" panose="02040503050406030204" pitchFamily="18" charset="0"/>
                </a:endParaRPr>
              </a:p>
              <a:p>
                <a:pPr lvl="3"/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𝑆𝑖𝑐𝑘</m:t>
                        </m:r>
                        <m:d>
                          <m:dPr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|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d>
                              <m:dPr>
                                <m:ctrlP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𝑋</m:t>
                                </m:r>
                              </m:e>
                            </m:d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d>
                              <m:dPr>
                                <m:begChr m:val="{"/>
                                <m:endChr m:val="}"/>
                                <m:ctrlPr>
                                  <a:rPr lang="en-GB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GB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GB" i="1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en-GB" i="1">
                                    <a:latin typeface="Cambria Math" charset="0"/>
                                  </a:rPr>
                                  <m:t>, </m:t>
                                </m:r>
                                <m:r>
                                  <a:rPr lang="en-GB" i="1">
                                    <a:latin typeface="Cambria Math" panose="02040503050406030204" pitchFamily="18" charset="0"/>
                                  </a:rPr>
                                  <m:t>…</m:t>
                                </m:r>
                                <m:r>
                                  <a:rPr lang="en-GB" i="1">
                                    <a:latin typeface="Cambria Math" charset="0"/>
                                  </a:rPr>
                                  <m:t>, </m:t>
                                </m:r>
                                <m:sSub>
                                  <m:sSubPr>
                                    <m:ctrlPr>
                                      <a:rPr lang="en-GB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GB" i="1">
                                        <a:latin typeface="Cambria Math" panose="02040503050406030204" pitchFamily="18" charset="0"/>
                                      </a:rPr>
                                      <m:t>10</m:t>
                                    </m:r>
                                  </m:sub>
                                </m:sSub>
                              </m:e>
                            </m:d>
                          </m:e>
                        </m:d>
                      </m:sub>
                    </m:sSub>
                    <m:r>
                      <a:rPr lang="en-GB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𝑡𝑟𝑢𝑒</m:t>
                    </m:r>
                  </m:oMath>
                </a14:m>
                <a:r>
                  <a:rPr lang="en-GB" dirty="0"/>
                  <a:t> with </a:t>
                </a:r>
                <a14:m>
                  <m:oMath xmlns:m="http://schemas.openxmlformats.org/officeDocument/2006/math">
                    <m:r>
                      <a:rPr lang="en-GB" i="1" dirty="0"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GB" i="1" dirty="0">
                        <a:latin typeface="Cambria Math" panose="02040503050406030204" pitchFamily="18" charset="0"/>
                      </a:rPr>
                      <m:t>=0.8</m:t>
                    </m:r>
                  </m:oMath>
                </a14:m>
                <a:endParaRPr lang="en-GB" dirty="0"/>
              </a:p>
              <a:p>
                <a:pPr lvl="3"/>
                <a14:m>
                  <m:oMath xmlns:m="http://schemas.openxmlformats.org/officeDocument/2006/math">
                    <m:r>
                      <a:rPr lang="en-GB" i="1" dirty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de-DE" i="1" dirty="0">
                        <a:latin typeface="Cambria Math" panose="02040503050406030204" pitchFamily="18" charset="0"/>
                      </a:rPr>
                      <m:t>=</m:t>
                    </m:r>
                    <m:r>
                      <a:rPr lang="de-DE" i="1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𝑙𝑜𝑤</m:t>
                    </m:r>
                  </m:oMath>
                </a14:m>
                <a:r>
                  <a:rPr lang="de-DE" dirty="0"/>
                  <a:t> 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𝑙𝑜𝑤</m:t>
                        </m:r>
                      </m:sub>
                    </m:sSub>
                    <m:r>
                      <a:rPr lang="de-DE" i="1" dirty="0">
                        <a:latin typeface="Cambria Math" panose="02040503050406030204" pitchFamily="18" charset="0"/>
                      </a:rPr>
                      <m:t>=</m:t>
                    </m:r>
                    <m:r>
                      <a:rPr lang="de-DE" i="1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0.5</m:t>
                    </m:r>
                  </m:oMath>
                </a14:m>
                <a:endParaRPr lang="de-DE" i="1" dirty="0">
                  <a:latin typeface="Cambria Math" panose="02040503050406030204" pitchFamily="18" charset="0"/>
                </a:endParaRPr>
              </a:p>
              <a:p>
                <a:pPr lvl="2"/>
                <a:endParaRPr lang="en-GB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57C2103-EE0B-D24C-9DDB-FF35F6A3694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8650" y="1158240"/>
                <a:ext cx="7886700" cy="5198111"/>
              </a:xfrm>
              <a:blipFill>
                <a:blip r:embed="rId2"/>
                <a:stretch>
                  <a:fillRect l="-1447" t="-1703" r="-176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0F655D-8D11-8747-A330-EDB410EEEC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164</a:t>
            </a:fld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8" name="Table 7">
                <a:extLst>
                  <a:ext uri="{FF2B5EF4-FFF2-40B4-BE49-F238E27FC236}">
                    <a16:creationId xmlns:a16="http://schemas.microsoft.com/office/drawing/2014/main" id="{CDEE9AEB-7675-B743-A2E7-9F78EB787E1E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0011278"/>
                  </p:ext>
                </p:extLst>
              </p:nvPr>
            </p:nvGraphicFramePr>
            <p:xfrm>
              <a:off x="7137442" y="3111547"/>
              <a:ext cx="1717548" cy="109728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1270508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447040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24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</a:rPr>
                                  <m:t>𝑆𝑖𝑐𝑘</m:t>
                                </m:r>
                                <m:d>
                                  <m:dPr>
                                    <m:ctrlPr>
                                      <a:rPr lang="de-DE" sz="1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z="1800" b="0" i="1" smtClean="0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𝜙</m:t>
                                    </m:r>
                                  </m:e>
                                  <m:sub>
                                    <m: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𝑒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solidFill>
                                      <a:schemeClr val="accent4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  <m:r>
                                  <a:rPr lang="de-DE" sz="1800" b="0" i="1" dirty="0" smtClean="0">
                                    <a:solidFill>
                                      <a:schemeClr val="accent4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.2</m:t>
                                </m:r>
                              </m:oMath>
                            </m:oMathPara>
                          </a14:m>
                          <a:endParaRPr lang="en-US" sz="1800" i="0" dirty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5135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dirty="0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0.8</m:t>
                                </m:r>
                              </m:oMath>
                            </m:oMathPara>
                          </a14:m>
                          <a:endParaRPr lang="en-US" sz="1800" i="0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8" name="Table 7">
                <a:extLst>
                  <a:ext uri="{FF2B5EF4-FFF2-40B4-BE49-F238E27FC236}">
                    <a16:creationId xmlns:a16="http://schemas.microsoft.com/office/drawing/2014/main" id="{CDEE9AEB-7675-B743-A2E7-9F78EB787E1E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0011278"/>
                  </p:ext>
                </p:extLst>
              </p:nvPr>
            </p:nvGraphicFramePr>
            <p:xfrm>
              <a:off x="7137442" y="3111547"/>
              <a:ext cx="1717548" cy="109728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1270508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447040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990" t="-3448" r="-34653" b="-2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291429" t="-3448" b="-2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990" t="-103448" r="-34653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291429" t="-103448" b="-1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990" t="-203448" r="-3465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291429" t="-20344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9" name="Table 8">
                <a:extLst>
                  <a:ext uri="{FF2B5EF4-FFF2-40B4-BE49-F238E27FC236}">
                    <a16:creationId xmlns:a16="http://schemas.microsoft.com/office/drawing/2014/main" id="{E8ED263B-E379-9B4A-90DD-B85FB43FFB79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176731804"/>
                  </p:ext>
                </p:extLst>
              </p:nvPr>
            </p:nvGraphicFramePr>
            <p:xfrm>
              <a:off x="7137442" y="4801017"/>
              <a:ext cx="1717548" cy="146304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1270508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447040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24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</a:rPr>
                                  <m:t>𝐴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𝜙</m:t>
                                    </m:r>
                                  </m:e>
                                  <m:sub>
                                    <m: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𝑒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𝑙𝑜𝑤</m:t>
                                </m:r>
                              </m:oMath>
                            </m:oMathPara>
                          </a14:m>
                          <a:endParaRPr lang="en-US" sz="1800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  <m:r>
                                  <a:rPr lang="de-DE" sz="1800" b="0" i="1" dirty="0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.5</m:t>
                                </m:r>
                              </m:oMath>
                            </m:oMathPara>
                          </a14:m>
                          <a:endParaRPr lang="en-US" sz="1800" i="0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5135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𝑚𝑖𝑑𝑑𝑙𝑒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dirty="0" smtClean="0">
                                    <a:solidFill>
                                      <a:schemeClr val="accent4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0.25</m:t>
                                </m:r>
                              </m:oMath>
                            </m:oMathPara>
                          </a14:m>
                          <a:endParaRPr lang="en-US" sz="1800" i="0" dirty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35135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h𝑖𝑔h</m:t>
                                </m:r>
                              </m:oMath>
                            </m:oMathPara>
                          </a14:m>
                          <a:endParaRPr lang="en-US" sz="18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dirty="0" smtClean="0">
                                    <a:solidFill>
                                      <a:schemeClr val="accent4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0.25</m:t>
                                </m:r>
                              </m:oMath>
                            </m:oMathPara>
                          </a14:m>
                          <a:endParaRPr lang="en-US" sz="1800" i="0" dirty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2238644489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9" name="Table 8">
                <a:extLst>
                  <a:ext uri="{FF2B5EF4-FFF2-40B4-BE49-F238E27FC236}">
                    <a16:creationId xmlns:a16="http://schemas.microsoft.com/office/drawing/2014/main" id="{E8ED263B-E379-9B4A-90DD-B85FB43FFB79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176731804"/>
                  </p:ext>
                </p:extLst>
              </p:nvPr>
            </p:nvGraphicFramePr>
            <p:xfrm>
              <a:off x="7137442" y="4801017"/>
              <a:ext cx="1717548" cy="146304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1270508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447040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990" t="-3448" r="-34653" b="-3103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291429" t="-3448" b="-31034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990" t="-103448" r="-34653" b="-2103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291429" t="-103448" b="-21034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990" t="-203448" r="-34653" b="-1103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291429" t="-203448" b="-11034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990" t="-303448" r="-34653" b="-103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291429" t="-303448" b="-1034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238644489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10" name="Rectangle 9">
            <a:extLst>
              <a:ext uri="{FF2B5EF4-FFF2-40B4-BE49-F238E27FC236}">
                <a16:creationId xmlns:a16="http://schemas.microsoft.com/office/drawing/2014/main" id="{0B10B7AB-C5CD-7843-BBB8-8F19A98982A4}"/>
              </a:ext>
            </a:extLst>
          </p:cNvPr>
          <p:cNvSpPr/>
          <p:nvPr/>
        </p:nvSpPr>
        <p:spPr>
          <a:xfrm>
            <a:off x="115658" y="2301650"/>
            <a:ext cx="1025983" cy="646331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GB" dirty="0"/>
              <a:t>Syntactic sugar</a:t>
            </a:r>
          </a:p>
        </p:txBody>
      </p:sp>
      <p:sp>
        <p:nvSpPr>
          <p:cNvPr id="11" name="Left Brace 10">
            <a:extLst>
              <a:ext uri="{FF2B5EF4-FFF2-40B4-BE49-F238E27FC236}">
                <a16:creationId xmlns:a16="http://schemas.microsoft.com/office/drawing/2014/main" id="{6D0FBA20-E568-6749-B233-B197BA0FE2F9}"/>
              </a:ext>
            </a:extLst>
          </p:cNvPr>
          <p:cNvSpPr/>
          <p:nvPr/>
        </p:nvSpPr>
        <p:spPr>
          <a:xfrm rot="16200000">
            <a:off x="4667795" y="4511037"/>
            <a:ext cx="123008" cy="1183277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11AA75E-AD47-5A4D-A27D-172F4D03095F}"/>
              </a:ext>
            </a:extLst>
          </p:cNvPr>
          <p:cNvSpPr txBox="1"/>
          <p:nvPr/>
        </p:nvSpPr>
        <p:spPr>
          <a:xfrm>
            <a:off x="3913072" y="5164180"/>
            <a:ext cx="190430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/>
              <a:t>Remaining probability mass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89E5A68-631C-3940-96F5-A18788BAC720}"/>
              </a:ext>
            </a:extLst>
          </p:cNvPr>
          <p:cNvSpPr/>
          <p:nvPr/>
        </p:nvSpPr>
        <p:spPr>
          <a:xfrm>
            <a:off x="2031023" y="6297977"/>
            <a:ext cx="6119446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000" dirty="0">
                <a:solidFill>
                  <a:schemeClr val="accent3"/>
                </a:solidFill>
              </a:rPr>
              <a:t>Marcel </a:t>
            </a:r>
            <a:r>
              <a:rPr lang="en-GB" sz="1000" dirty="0" err="1">
                <a:solidFill>
                  <a:schemeClr val="accent3"/>
                </a:solidFill>
              </a:rPr>
              <a:t>Gehrke</a:t>
            </a:r>
            <a:r>
              <a:rPr lang="en-GB" sz="1000" dirty="0">
                <a:solidFill>
                  <a:schemeClr val="accent3"/>
                </a:solidFill>
              </a:rPr>
              <a:t>, Tanya B, and Ralf </a:t>
            </a:r>
            <a:r>
              <a:rPr lang="en-GB" sz="1000" dirty="0" err="1">
                <a:solidFill>
                  <a:schemeClr val="accent3"/>
                </a:solidFill>
              </a:rPr>
              <a:t>Möller</a:t>
            </a:r>
            <a:r>
              <a:rPr lang="en-GB" sz="1000" dirty="0">
                <a:solidFill>
                  <a:schemeClr val="accent3"/>
                </a:solidFill>
              </a:rPr>
              <a:t>: Uncertain Evidence for Probabilistic Relational Models. In: </a:t>
            </a:r>
            <a:r>
              <a:rPr lang="en-GB" sz="1000" i="1" dirty="0">
                <a:solidFill>
                  <a:schemeClr val="accent3"/>
                </a:solidFill>
              </a:rPr>
              <a:t>Proceedings of the 32nd Canadian Conference on Artificial Intelligence, Canadian AI 2019</a:t>
            </a:r>
            <a:r>
              <a:rPr lang="en-GB" sz="1000" dirty="0">
                <a:solidFill>
                  <a:schemeClr val="accent3"/>
                </a:solidFill>
              </a:rPr>
              <a:t>, 2019.</a:t>
            </a:r>
          </a:p>
        </p:txBody>
      </p:sp>
    </p:spTree>
    <p:extLst>
      <p:ext uri="{BB962C8B-B14F-4D97-AF65-F5344CB8AC3E}">
        <p14:creationId xmlns:p14="http://schemas.microsoft.com/office/powerpoint/2010/main" val="497863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</p:bld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DDEE5C-4396-D043-8966-14D56E5432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Uncertain Evidence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9533B0-978E-A142-9AC3-41B8135013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As prior distributions, evidence parfactors become part of the model</a:t>
            </a:r>
          </a:p>
          <a:p>
            <a:pPr lvl="1"/>
            <a:r>
              <a:rPr lang="en-GB" dirty="0"/>
              <a:t>Related to Pearl’s method of virtual evidence (1988)</a:t>
            </a:r>
          </a:p>
          <a:p>
            <a:r>
              <a:rPr lang="en-GB" dirty="0"/>
              <a:t>There is research on reworking model distributions to also have the a posteriori distribution be identical to the given prior distribution</a:t>
            </a:r>
          </a:p>
          <a:p>
            <a:pPr lvl="1"/>
            <a:r>
              <a:rPr lang="en-GB" dirty="0"/>
              <a:t>Inspired by the fact that with certain evidence, the a priori and a posteriori distributions are both (1,0)-distributions</a:t>
            </a:r>
          </a:p>
          <a:p>
            <a:pPr lvl="1"/>
            <a:r>
              <a:rPr lang="en-GB" dirty="0"/>
              <a:t>Also called soft evidence, proposed by Jeffrey (1990)</a:t>
            </a:r>
          </a:p>
          <a:p>
            <a:r>
              <a:rPr lang="en-GB" dirty="0"/>
              <a:t>Translation of one into the other is possible </a:t>
            </a:r>
            <a:br>
              <a:rPr lang="en-GB" dirty="0"/>
            </a:br>
            <a:r>
              <a:rPr lang="en-GB" dirty="0"/>
              <a:t>(Chan and </a:t>
            </a:r>
            <a:r>
              <a:rPr lang="en-GB" dirty="0" err="1"/>
              <a:t>Darwiche</a:t>
            </a:r>
            <a:r>
              <a:rPr lang="en-GB" dirty="0"/>
              <a:t>, 2005)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625E78-8FA0-794B-9B63-8C12269618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165</a:t>
            </a:fld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E6999AB-C6A4-6745-BDD3-137DE7A47CDD}"/>
              </a:ext>
            </a:extLst>
          </p:cNvPr>
          <p:cNvSpPr txBox="1"/>
          <p:nvPr/>
        </p:nvSpPr>
        <p:spPr>
          <a:xfrm>
            <a:off x="2255732" y="6033646"/>
            <a:ext cx="58432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>
                <a:solidFill>
                  <a:schemeClr val="accent3"/>
                </a:solidFill>
              </a:rPr>
              <a:t>Judea Pearl: Probabilistic reasoning in intelligent systems: Networks of plausible reasoning. 1988.</a:t>
            </a:r>
          </a:p>
          <a:p>
            <a:r>
              <a:rPr lang="en-GB" sz="1000" dirty="0">
                <a:solidFill>
                  <a:schemeClr val="accent3"/>
                </a:solidFill>
              </a:rPr>
              <a:t>R.C. Jeffrey: The Logic of Decision. University of Chicago Press, 1990.</a:t>
            </a:r>
          </a:p>
          <a:p>
            <a:r>
              <a:rPr lang="en-GB" sz="1000" dirty="0" err="1">
                <a:solidFill>
                  <a:schemeClr val="accent3"/>
                </a:solidFill>
              </a:rPr>
              <a:t>Hei</a:t>
            </a:r>
            <a:r>
              <a:rPr lang="en-GB" sz="1000" dirty="0">
                <a:solidFill>
                  <a:schemeClr val="accent3"/>
                </a:solidFill>
              </a:rPr>
              <a:t> Chan and Adnan </a:t>
            </a:r>
            <a:r>
              <a:rPr lang="en-GB" sz="1000" dirty="0" err="1">
                <a:solidFill>
                  <a:schemeClr val="accent3"/>
                </a:solidFill>
              </a:rPr>
              <a:t>Darwiche</a:t>
            </a:r>
            <a:r>
              <a:rPr lang="en-GB" sz="1000" dirty="0">
                <a:solidFill>
                  <a:schemeClr val="accent3"/>
                </a:solidFill>
              </a:rPr>
              <a:t>: On the revision of probabilistic beliefs using uncertain evidence. In: </a:t>
            </a:r>
            <a:r>
              <a:rPr lang="en-GB" sz="1000" i="1" dirty="0">
                <a:solidFill>
                  <a:schemeClr val="accent3"/>
                </a:solidFill>
              </a:rPr>
              <a:t>Artificial Intelligence</a:t>
            </a:r>
            <a:r>
              <a:rPr lang="en-GB" sz="1000" dirty="0">
                <a:solidFill>
                  <a:schemeClr val="accent3"/>
                </a:solidFill>
              </a:rPr>
              <a:t>, 2005.</a:t>
            </a:r>
          </a:p>
        </p:txBody>
      </p:sp>
    </p:spTree>
    <p:extLst>
      <p:ext uri="{BB962C8B-B14F-4D97-AF65-F5344CB8AC3E}">
        <p14:creationId xmlns:p14="http://schemas.microsoft.com/office/powerpoint/2010/main" val="1498451754"/>
      </p:ext>
    </p:extLst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49633C-59D4-C646-8734-50F362DF4F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LVE with Uncertain Evidence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3F4FCA-16D0-CF44-80F8-DC29394D58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GB" dirty="0"/>
              <a:t>No fundamental changes</a:t>
            </a:r>
          </a:p>
          <a:p>
            <a:pPr lvl="1"/>
            <a:r>
              <a:rPr lang="en-GB" dirty="0"/>
              <a:t>Absorption only applies to evidence parfactors with (1,0)-distributions</a:t>
            </a:r>
          </a:p>
          <a:p>
            <a:pPr lvl="1"/>
            <a:r>
              <a:rPr lang="en-GB" dirty="0"/>
              <a:t>With other distributions, the evidence parfactor is added to the model and handled like any other model parfactor</a:t>
            </a:r>
          </a:p>
          <a:p>
            <a:pPr lvl="2"/>
            <a:r>
              <a:rPr lang="en-GB" dirty="0"/>
              <a:t>No dimension reduction in this case</a:t>
            </a:r>
          </a:p>
          <a:p>
            <a:r>
              <a:rPr lang="en-GB" dirty="0"/>
              <a:t>Runtime will increase minimally compared to certain evidence</a:t>
            </a:r>
          </a:p>
          <a:p>
            <a:pPr lvl="1"/>
            <a:r>
              <a:rPr lang="en-GB" dirty="0"/>
              <a:t>E.g., epidemic example</a:t>
            </a:r>
          </a:p>
          <a:p>
            <a:pPr lvl="2"/>
            <a:r>
              <a:rPr lang="en-GB" dirty="0"/>
              <a:t>Evidence for 0% to 100% </a:t>
            </a:r>
            <a:br>
              <a:rPr lang="en-GB" dirty="0"/>
            </a:br>
            <a:r>
              <a:rPr lang="en-GB" dirty="0"/>
              <a:t>on one-logvar PRVs</a:t>
            </a:r>
          </a:p>
          <a:p>
            <a:pPr lvl="3"/>
            <a:r>
              <a:rPr lang="en-GB" dirty="0"/>
              <a:t>Domain size 1000</a:t>
            </a:r>
          </a:p>
          <a:p>
            <a:pPr lvl="2"/>
            <a:r>
              <a:rPr lang="en-GB" dirty="0"/>
              <a:t>(Ignore LJT in figure for </a:t>
            </a:r>
            <a:br>
              <a:rPr lang="en-GB" dirty="0"/>
            </a:br>
            <a:r>
              <a:rPr lang="en-GB" dirty="0"/>
              <a:t>now)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5A9FE6-E0F9-9347-8C22-423870179B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166</a:t>
            </a:fld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7D81AEF-1428-3A46-9E76-399336622354}"/>
              </a:ext>
            </a:extLst>
          </p:cNvPr>
          <p:cNvSpPr/>
          <p:nvPr/>
        </p:nvSpPr>
        <p:spPr>
          <a:xfrm>
            <a:off x="2031023" y="6297977"/>
            <a:ext cx="6119446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000" dirty="0">
                <a:solidFill>
                  <a:schemeClr val="accent3"/>
                </a:solidFill>
              </a:rPr>
              <a:t>Marcel </a:t>
            </a:r>
            <a:r>
              <a:rPr lang="en-GB" sz="1000" dirty="0" err="1">
                <a:solidFill>
                  <a:schemeClr val="accent3"/>
                </a:solidFill>
              </a:rPr>
              <a:t>Gehrke</a:t>
            </a:r>
            <a:r>
              <a:rPr lang="en-GB" sz="1000" dirty="0">
                <a:solidFill>
                  <a:schemeClr val="accent3"/>
                </a:solidFill>
              </a:rPr>
              <a:t>, Tanya B, and Ralf </a:t>
            </a:r>
            <a:r>
              <a:rPr lang="en-GB" sz="1000" dirty="0" err="1">
                <a:solidFill>
                  <a:schemeClr val="accent3"/>
                </a:solidFill>
              </a:rPr>
              <a:t>Möller</a:t>
            </a:r>
            <a:r>
              <a:rPr lang="en-GB" sz="1000" dirty="0">
                <a:solidFill>
                  <a:schemeClr val="accent3"/>
                </a:solidFill>
              </a:rPr>
              <a:t>: Uncertain Evidence for Probabilistic Relational Models. In: </a:t>
            </a:r>
            <a:r>
              <a:rPr lang="en-GB" sz="1000" i="1" dirty="0">
                <a:solidFill>
                  <a:schemeClr val="accent3"/>
                </a:solidFill>
              </a:rPr>
              <a:t>Proceedings of the 32nd Canadian Conference on Artificial Intelligence, Canadian AI 2019</a:t>
            </a:r>
            <a:r>
              <a:rPr lang="en-GB" sz="1000" dirty="0">
                <a:solidFill>
                  <a:schemeClr val="accent3"/>
                </a:solidFill>
              </a:rPr>
              <a:t>, 2019.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C8558A4-3841-A547-A645-BB58594110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1582" y="3657600"/>
            <a:ext cx="3767786" cy="2698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124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9192B1-9CA1-7743-A81F-C7611903E1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Liftability, Complexity, Completeness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2577E86-1BAE-5A41-BA73-2752FFC3709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lnSpcReduction="10000"/>
              </a:bodyPr>
              <a:lstStyle/>
              <a:p>
                <a:r>
                  <a:rPr lang="en-GB" dirty="0"/>
                  <a:t>Liftability</a:t>
                </a:r>
              </a:p>
              <a:p>
                <a:pPr lvl="1"/>
                <a:r>
                  <a:rPr lang="en-GB" dirty="0"/>
                  <a:t>Under the assumption that for each observed value </a:t>
                </a:r>
                <a14:m>
                  <m:oMath xmlns:m="http://schemas.openxmlformats.org/officeDocument/2006/math">
                    <m:r>
                      <a:rPr lang="en-GB" i="1" dirty="0" smtClean="0">
                        <a:latin typeface="Cambria Math" panose="02040503050406030204" pitchFamily="18" charset="0"/>
                      </a:rPr>
                      <m:t>𝑜</m:t>
                    </m:r>
                  </m:oMath>
                </a14:m>
                <a:r>
                  <a:rPr lang="en-GB" dirty="0"/>
                  <a:t> of a PRV </a:t>
                </a:r>
                <a14:m>
                  <m:oMath xmlns:m="http://schemas.openxmlformats.org/officeDocument/2006/math">
                    <m:r>
                      <a:rPr lang="en-GB" i="1" dirty="0" smtClean="0"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en-GB" dirty="0"/>
                  <a:t>, there exists only one distribution</a:t>
                </a:r>
              </a:p>
              <a:p>
                <a:pPr lvl="2"/>
                <a:r>
                  <a:rPr lang="en-GB" dirty="0"/>
                  <a:t>Liftability results still hold</a:t>
                </a:r>
              </a:p>
              <a:p>
                <a:pPr lvl="3"/>
                <a:r>
                  <a:rPr lang="en-GB" dirty="0"/>
                  <a:t>Same amount of evidence parfactors as before</a:t>
                </a:r>
              </a:p>
              <a:p>
                <a:pPr lvl="2"/>
                <a:r>
                  <a:rPr lang="en-GB" dirty="0"/>
                  <a:t>If we allow different distributions for each observed INSTANCE (not observed value), then each instance gets an own parfactor and the model is grounded during shattering</a:t>
                </a:r>
              </a:p>
              <a:p>
                <a:r>
                  <a:rPr lang="en-GB" dirty="0"/>
                  <a:t>Complexity</a:t>
                </a:r>
              </a:p>
              <a:p>
                <a:pPr lvl="1"/>
                <a:r>
                  <a:rPr lang="en-GB" dirty="0"/>
                  <a:t>Given liftable uncertain evidence, complexity does not change as LVE remains the same</a:t>
                </a:r>
              </a:p>
              <a:p>
                <a:r>
                  <a:rPr lang="en-GB" dirty="0"/>
                  <a:t>Completeness</a:t>
                </a:r>
              </a:p>
              <a:p>
                <a:pPr lvl="1"/>
                <a:r>
                  <a:rPr lang="en-GB" dirty="0"/>
                  <a:t>Complete for evidence on one-logvar PRVs as before with above assumption on distributions per observed value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2577E86-1BAE-5A41-BA73-2752FFC3709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447" t="-2525" r="-643" b="-227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D6F851-6251-8D4B-BB55-C305B06B61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167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510CB50-45D0-294F-9C6D-FBCD24F0A188}"/>
              </a:ext>
            </a:extLst>
          </p:cNvPr>
          <p:cNvSpPr/>
          <p:nvPr/>
        </p:nvSpPr>
        <p:spPr>
          <a:xfrm>
            <a:off x="2031023" y="6297977"/>
            <a:ext cx="6119446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000" dirty="0">
                <a:solidFill>
                  <a:schemeClr val="accent3"/>
                </a:solidFill>
              </a:rPr>
              <a:t>Marcel </a:t>
            </a:r>
            <a:r>
              <a:rPr lang="en-GB" sz="1000" dirty="0" err="1">
                <a:solidFill>
                  <a:schemeClr val="accent3"/>
                </a:solidFill>
              </a:rPr>
              <a:t>Gehrke</a:t>
            </a:r>
            <a:r>
              <a:rPr lang="en-GB" sz="1000" dirty="0">
                <a:solidFill>
                  <a:schemeClr val="accent3"/>
                </a:solidFill>
              </a:rPr>
              <a:t>, Tanya B, and Ralf </a:t>
            </a:r>
            <a:r>
              <a:rPr lang="en-GB" sz="1000" dirty="0" err="1">
                <a:solidFill>
                  <a:schemeClr val="accent3"/>
                </a:solidFill>
              </a:rPr>
              <a:t>Möller</a:t>
            </a:r>
            <a:r>
              <a:rPr lang="en-GB" sz="1000" dirty="0">
                <a:solidFill>
                  <a:schemeClr val="accent3"/>
                </a:solidFill>
              </a:rPr>
              <a:t>: Uncertain Evidence for Probabilistic Relational Models. In: </a:t>
            </a:r>
            <a:r>
              <a:rPr lang="en-GB" sz="1000" i="1" dirty="0">
                <a:solidFill>
                  <a:schemeClr val="accent3"/>
                </a:solidFill>
              </a:rPr>
              <a:t>Proceedings of the 32nd Canadian Conference on Artificial Intelligence, Canadian AI 2019</a:t>
            </a:r>
            <a:r>
              <a:rPr lang="en-GB" sz="1000" dirty="0">
                <a:solidFill>
                  <a:schemeClr val="accent3"/>
                </a:solidFill>
              </a:rPr>
              <a:t>, 2019.</a:t>
            </a:r>
          </a:p>
        </p:txBody>
      </p:sp>
    </p:spTree>
    <p:extLst>
      <p:ext uri="{BB962C8B-B14F-4D97-AF65-F5344CB8AC3E}">
        <p14:creationId xmlns:p14="http://schemas.microsoft.com/office/powerpoint/2010/main" val="4027708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8CE0B5-9BB9-9448-801B-648CCC3409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Encoding Functions (Idea)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0CDD931-C5AF-4D42-A4DA-D882EAC2CD9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GB" dirty="0"/>
                  <a:t>Potential functions can have </a:t>
                </a:r>
                <a:r>
                  <a:rPr lang="en-GB" dirty="0">
                    <a:solidFill>
                      <a:schemeClr val="accent1"/>
                    </a:solidFill>
                  </a:rPr>
                  <a:t>local</a:t>
                </a:r>
                <a:r>
                  <a:rPr lang="en-GB" dirty="0"/>
                  <a:t> symmetries</a:t>
                </a:r>
              </a:p>
              <a:p>
                <a:pPr lvl="1"/>
                <a:r>
                  <a:rPr lang="en-GB" dirty="0"/>
                  <a:t>I.e., potentials that a potential function maps to multiple times</a:t>
                </a:r>
              </a:p>
              <a:p>
                <a:pPr lvl="1"/>
                <a:r>
                  <a:rPr lang="en-GB" dirty="0"/>
                  <a:t>As seen when translating MLNs into PMs</a:t>
                </a:r>
              </a:p>
              <a:p>
                <a:pPr lvl="2"/>
                <a:r>
                  <a:rPr lang="en-GB" dirty="0"/>
                  <a:t>E.g.,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</m:oMath>
                </a14:m>
                <a:r>
                  <a:rPr lang="en-GB" dirty="0"/>
                  <a:t> can be represented </a:t>
                </a:r>
                <a:br>
                  <a:rPr lang="en-GB" dirty="0"/>
                </a:br>
                <a:r>
                  <a:rPr lang="en-GB" dirty="0"/>
                  <a:t>with two formulas</a:t>
                </a:r>
              </a:p>
              <a:p>
                <a:pPr lvl="2"/>
                <a:endParaRPr lang="en-GB" dirty="0"/>
              </a:p>
              <a:p>
                <a:endParaRPr lang="en-GB" dirty="0"/>
              </a:p>
              <a:p>
                <a:endParaRPr lang="en-GB" dirty="0"/>
              </a:p>
              <a:p>
                <a:r>
                  <a:rPr lang="en-GB" dirty="0"/>
                  <a:t>So is there a </a:t>
                </a:r>
                <a:r>
                  <a:rPr lang="en-GB" dirty="0">
                    <a:solidFill>
                      <a:srgbClr val="C00000"/>
                    </a:solidFill>
                  </a:rPr>
                  <a:t>different encoding </a:t>
                </a:r>
                <a:br>
                  <a:rPr lang="en-GB" dirty="0"/>
                </a:br>
                <a:r>
                  <a:rPr lang="en-GB" dirty="0"/>
                  <a:t>of potential functions than lists</a:t>
                </a:r>
                <a:br>
                  <a:rPr lang="en-GB" dirty="0"/>
                </a:br>
                <a:r>
                  <a:rPr lang="en-GB" dirty="0"/>
                  <a:t>that are useful?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0CDD931-C5AF-4D42-A4DA-D882EAC2CD9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447" t="-1768" r="-160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88BAEA-835D-904D-B01F-0488D88EFD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168</a:t>
            </a:fld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" name="Table 4">
                <a:extLst>
                  <a:ext uri="{FF2B5EF4-FFF2-40B4-BE49-F238E27FC236}">
                    <a16:creationId xmlns:a16="http://schemas.microsoft.com/office/drawing/2014/main" id="{75431785-9AC8-7843-8D7B-C62165FC622D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513499460"/>
                  </p:ext>
                </p:extLst>
              </p:nvPr>
            </p:nvGraphicFramePr>
            <p:xfrm>
              <a:off x="5797118" y="2885123"/>
              <a:ext cx="3102610" cy="329184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1174242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625729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918083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384556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24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charset="0"/>
                                  </a:rPr>
                                  <m:t>𝑇𝑟𝑎𝑣𝑒𝑙</m:t>
                                </m:r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charset="0"/>
                                  </a:rPr>
                                  <m:t>𝐸𝑝𝑖𝑑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charset="0"/>
                                  </a:rPr>
                                  <m:t>𝑆𝑖𝑐𝑘</m:t>
                                </m:r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𝜙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dirty="0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oMath>
                            </m:oMathPara>
                          </a14:m>
                          <a:endParaRPr lang="en-US" sz="1800" i="0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dirty="0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oMath>
                            </m:oMathPara>
                          </a14:m>
                          <a:endParaRPr lang="en-US" sz="1800" i="0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dirty="0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oMath>
                            </m:oMathPara>
                          </a14:m>
                          <a:endParaRPr lang="en-US" sz="1800" i="0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dirty="0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oMath>
                            </m:oMathPara>
                          </a14:m>
                          <a:endParaRPr lang="en-US" sz="1800" i="0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dirty="0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oMath>
                            </m:oMathPara>
                          </a14:m>
                          <a:endParaRPr lang="en-US" sz="1800" i="0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dirty="0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oMath>
                            </m:oMathPara>
                          </a14:m>
                          <a:endParaRPr lang="en-US" sz="1800" i="0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oMath>
                            </m:oMathPara>
                          </a14:m>
                          <a:endParaRPr lang="en-US" sz="1800" i="0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7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dirty="0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7</m:t>
                                </m:r>
                              </m:oMath>
                            </m:oMathPara>
                          </a14:m>
                          <a:endParaRPr lang="en-US" sz="1800" i="0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5" name="Table 4">
                <a:extLst>
                  <a:ext uri="{FF2B5EF4-FFF2-40B4-BE49-F238E27FC236}">
                    <a16:creationId xmlns:a16="http://schemas.microsoft.com/office/drawing/2014/main" id="{75431785-9AC8-7843-8D7B-C62165FC622D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513499460"/>
                  </p:ext>
                </p:extLst>
              </p:nvPr>
            </p:nvGraphicFramePr>
            <p:xfrm>
              <a:off x="5797118" y="2885123"/>
              <a:ext cx="3102610" cy="329184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1174242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625729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918083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384556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1075" t="-3448" r="-164516" b="-79655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191837" t="-3448" r="-212245" b="-79655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195890" t="-3448" r="-42466" b="-79655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720000" t="-3448" r="-3333" b="-79655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1075" t="-103448" r="-164516" b="-69655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191837" t="-103448" r="-212245" b="-69655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195890" t="-103448" r="-42466" b="-69655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720000" t="-103448" r="-3333" b="-69655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1075" t="-203448" r="-164516" b="-59655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191837" t="-203448" r="-212245" b="-59655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195890" t="-203448" r="-42466" b="-59655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720000" t="-203448" r="-3333" b="-59655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1075" t="-303448" r="-164516" b="-49655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191837" t="-303448" r="-212245" b="-49655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195890" t="-303448" r="-42466" b="-49655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720000" t="-303448" r="-3333" b="-49655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1075" t="-417857" r="-164516" b="-41428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191837" t="-417857" r="-212245" b="-41428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195890" t="-417857" r="-42466" b="-41428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720000" t="-417857" r="-3333" b="-41428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1075" t="-500000" r="-164516" b="-3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191837" t="-500000" r="-212245" b="-3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195890" t="-500000" r="-42466" b="-3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720000" t="-500000" r="-3333" b="-3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1075" t="-600000" r="-164516" b="-2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191837" t="-600000" r="-212245" b="-2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195890" t="-600000" r="-42466" b="-2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720000" t="-600000" r="-3333" b="-2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1075" t="-700000" r="-164516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191837" t="-700000" r="-212245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195890" t="-700000" r="-42466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720000" t="-700000" r="-3333" b="-1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7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1075" t="-800000" r="-16451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191837" t="-800000" r="-2122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195890" t="-800000" r="-4246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720000" t="-800000" r="-33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8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036E8125-C93E-2E4E-ADB7-689D364D0940}"/>
                  </a:ext>
                </a:extLst>
              </p:cNvPr>
              <p:cNvSpPr/>
              <p:nvPr/>
            </p:nvSpPr>
            <p:spPr>
              <a:xfrm>
                <a:off x="1467394" y="3428095"/>
                <a:ext cx="4572000" cy="7176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7938" lvl="3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unc>
                            <m:funcPr>
                              <m:ctrlPr>
                                <a:rPr lang="en-GB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GB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ln</m:t>
                              </m:r>
                            </m:fName>
                            <m:e>
                              <m:r>
                                <a:rPr lang="de-DE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func>
                          <m:r>
                            <a:rPr lang="en-GB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GB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¬</m:t>
                          </m:r>
                          <m:r>
                            <a:rPr lang="en-GB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𝑡𝑟𝑎𝑣𝑒𝑙</m:t>
                          </m:r>
                          <m:r>
                            <a:rPr lang="en-GB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GB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  <m:r>
                            <a:rPr lang="en-GB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)∨¬</m:t>
                          </m:r>
                          <m:r>
                            <a:rPr lang="en-GB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𝑒𝑝𝑖𝑑</m:t>
                          </m:r>
                          <m:r>
                            <a:rPr lang="en-GB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∨¬</m:t>
                          </m:r>
                          <m:r>
                            <a:rPr lang="en-GB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𝑠𝑖𝑐𝑘</m:t>
                          </m:r>
                          <m:d>
                            <m:dPr>
                              <m:ctrlPr>
                                <a:rPr lang="en-GB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𝑋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de-DE" i="1" dirty="0">
                  <a:solidFill>
                    <a:srgbClr val="C00000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7938" lvl="3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unc>
                            <m:funcPr>
                              <m:ctrlPr>
                                <a:rPr lang="en-GB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GB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ln</m:t>
                              </m:r>
                            </m:fName>
                            <m:e>
                              <m: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7</m:t>
                              </m:r>
                            </m:e>
                          </m:func>
                          <m:r>
                            <a:rPr lang="en-GB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GB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𝑡𝑟𝑎𝑣𝑒𝑙</m:t>
                          </m:r>
                          <m:r>
                            <a:rPr lang="en-GB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GB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  <m:r>
                            <a:rPr lang="en-GB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)∧</m:t>
                          </m:r>
                          <m:r>
                            <a:rPr lang="en-GB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𝑒𝑝𝑖𝑑</m:t>
                          </m:r>
                          <m:r>
                            <a:rPr lang="en-GB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∧</m:t>
                          </m:r>
                          <m:r>
                            <a:rPr lang="en-GB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𝑠𝑖𝑐𝑘</m:t>
                          </m:r>
                          <m:d>
                            <m:dPr>
                              <m:ctrlPr>
                                <a:rPr lang="en-GB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𝑋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036E8125-C93E-2E4E-ADB7-689D364D094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67394" y="3428095"/>
                <a:ext cx="4572000" cy="717632"/>
              </a:xfrm>
              <a:prstGeom prst="rect">
                <a:avLst/>
              </a:prstGeom>
              <a:blipFill>
                <a:blip r:embed="rId4"/>
                <a:stretch>
                  <a:fillRect b="-526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44187124"/>
      </p:ext>
    </p:extLst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C45ACC-5FB5-5040-B0EB-1944625E0C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Algebraic Decision Diagrams (ADDs)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ADF70E0-D5F6-3D41-BAD2-A545805FD5B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GB" dirty="0"/>
                  <a:t>Represent the function as a binary tree</a:t>
                </a:r>
              </a:p>
              <a:p>
                <a:pPr lvl="1"/>
                <a:r>
                  <a:rPr lang="en-GB" dirty="0"/>
                  <a:t>Requires Boolean range values</a:t>
                </a:r>
              </a:p>
              <a:p>
                <a:pPr lvl="2"/>
                <a:r>
                  <a:rPr lang="en-GB" dirty="0"/>
                  <a:t>Multi-valued variants of ADDS exist!</a:t>
                </a:r>
              </a:p>
              <a:p>
                <a:pPr lvl="1"/>
                <a:r>
                  <a:rPr lang="en-GB" dirty="0"/>
                  <a:t>Potentials are the leaves</a:t>
                </a:r>
              </a:p>
              <a:p>
                <a:pPr lvl="1"/>
                <a:r>
                  <a:rPr lang="en-GB" dirty="0"/>
                  <a:t>Inner nodes labelled with PRV</a:t>
                </a:r>
              </a:p>
              <a:p>
                <a:pPr lvl="2"/>
                <a:r>
                  <a:rPr lang="en-GB" dirty="0"/>
                  <a:t>Left child: assignment of </a:t>
                </a:r>
                <a14:m>
                  <m:oMath xmlns:m="http://schemas.openxmlformats.org/officeDocument/2006/math">
                    <m:r>
                      <a:rPr lang="en-GB" i="1" smtClean="0">
                        <a:latin typeface="Cambria Math" panose="02040503050406030204" pitchFamily="18" charset="0"/>
                      </a:rPr>
                      <m:t>𝑓𝑎𝑙𝑠𝑒</m:t>
                    </m:r>
                  </m:oMath>
                </a14:m>
                <a:r>
                  <a:rPr lang="en-GB" dirty="0"/>
                  <a:t> </a:t>
                </a:r>
              </a:p>
              <a:p>
                <a:pPr lvl="2"/>
                <a:r>
                  <a:rPr lang="en-GB" dirty="0"/>
                  <a:t>Right child: assignment of 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𝑡𝑟𝑢𝑒</m:t>
                    </m:r>
                  </m:oMath>
                </a14:m>
                <a:r>
                  <a:rPr lang="en-GB" dirty="0"/>
                  <a:t> </a:t>
                </a:r>
              </a:p>
              <a:p>
                <a:pPr lvl="1"/>
                <a:endParaRPr lang="en-GB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ADF70E0-D5F6-3D41-BAD2-A545805FD5B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447" t="-176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2F111D-4CD4-B24E-96C4-3E6B5987AF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169</a:t>
            </a:fld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D602293D-4078-BB47-8436-B3E9DD0B2427}"/>
                  </a:ext>
                </a:extLst>
              </p:cNvPr>
              <p:cNvSpPr/>
              <p:nvPr/>
            </p:nvSpPr>
            <p:spPr>
              <a:xfrm>
                <a:off x="1942533" y="4006125"/>
                <a:ext cx="1193075" cy="314415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en-GB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GB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𝑇𝑟</m:t>
                    </m:r>
                    <m:d>
                      <m:dPr>
                        <m:ctrlPr>
                          <a:rPr lang="en-GB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</m:d>
                  </m:oMath>
                </a14:m>
                <a:endParaRPr lang="en-GB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D602293D-4078-BB47-8436-B3E9DD0B242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42533" y="4006125"/>
                <a:ext cx="1193075" cy="314415"/>
              </a:xfrm>
              <a:prstGeom prst="ellipse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Oval 7">
                <a:extLst>
                  <a:ext uri="{FF2B5EF4-FFF2-40B4-BE49-F238E27FC236}">
                    <a16:creationId xmlns:a16="http://schemas.microsoft.com/office/drawing/2014/main" id="{04360EE3-9577-0A47-A00D-AB6CF1C010C4}"/>
                  </a:ext>
                </a:extLst>
              </p:cNvPr>
              <p:cNvSpPr/>
              <p:nvPr/>
            </p:nvSpPr>
            <p:spPr>
              <a:xfrm>
                <a:off x="2693623" y="4616746"/>
                <a:ext cx="1193075" cy="314415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en-GB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de-DE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𝐸</m:t>
                    </m:r>
                  </m:oMath>
                </a14:m>
                <a:endParaRPr lang="en-GB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8" name="Oval 7">
                <a:extLst>
                  <a:ext uri="{FF2B5EF4-FFF2-40B4-BE49-F238E27FC236}">
                    <a16:creationId xmlns:a16="http://schemas.microsoft.com/office/drawing/2014/main" id="{04360EE3-9577-0A47-A00D-AB6CF1C010C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623" y="4616746"/>
                <a:ext cx="1193075" cy="314415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B2ED3B99-DA45-3143-AE8B-BB7A5B5950B5}"/>
                  </a:ext>
                </a:extLst>
              </p:cNvPr>
              <p:cNvSpPr/>
              <p:nvPr/>
            </p:nvSpPr>
            <p:spPr>
              <a:xfrm>
                <a:off x="3290160" y="5178062"/>
                <a:ext cx="1193075" cy="314415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en-GB" dirty="0">
                    <a:solidFill>
                      <a:schemeClr val="tx1"/>
                    </a:solidFill>
                  </a:rPr>
                  <a:t>  </a:t>
                </a:r>
                <a14:m>
                  <m:oMath xmlns:m="http://schemas.openxmlformats.org/officeDocument/2006/math">
                    <m:r>
                      <a:rPr lang="de-DE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𝑆</m:t>
                    </m:r>
                    <m:d>
                      <m:dPr>
                        <m:ctrlPr>
                          <a:rPr lang="en-GB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</m:d>
                  </m:oMath>
                </a14:m>
                <a:endParaRPr lang="en-GB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B2ED3B99-DA45-3143-AE8B-BB7A5B5950B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90160" y="5178062"/>
                <a:ext cx="1193075" cy="314415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47C53793-D449-FD4F-B63F-292897448011}"/>
                  </a:ext>
                </a:extLst>
              </p:cNvPr>
              <p:cNvSpPr txBox="1"/>
              <p:nvPr/>
            </p:nvSpPr>
            <p:spPr>
              <a:xfrm>
                <a:off x="2354004" y="5807631"/>
                <a:ext cx="365806" cy="369332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en-GB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47C53793-D449-FD4F-B63F-2928974480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54004" y="5807631"/>
                <a:ext cx="365806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CE15A19D-57F3-5A4E-BAD8-9C8B4F3466C5}"/>
                  </a:ext>
                </a:extLst>
              </p:cNvPr>
              <p:cNvSpPr txBox="1"/>
              <p:nvPr/>
            </p:nvSpPr>
            <p:spPr>
              <a:xfrm>
                <a:off x="3703794" y="5807631"/>
                <a:ext cx="365806" cy="369332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dirty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7</m:t>
                      </m:r>
                    </m:oMath>
                  </m:oMathPara>
                </a14:m>
                <a:endParaRPr lang="en-GB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CE15A19D-57F3-5A4E-BAD8-9C8B4F3466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03794" y="5807631"/>
                <a:ext cx="365806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8CE5737-268C-0D49-AD7A-DAF279A30F1D}"/>
              </a:ext>
            </a:extLst>
          </p:cNvPr>
          <p:cNvCxnSpPr>
            <a:stCxn id="6" idx="4"/>
            <a:endCxn id="11" idx="0"/>
          </p:cNvCxnSpPr>
          <p:nvPr/>
        </p:nvCxnSpPr>
        <p:spPr>
          <a:xfrm flipH="1">
            <a:off x="2536907" y="4320540"/>
            <a:ext cx="2164" cy="1487091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19DE302-0812-D644-B208-6A36DEE21CEB}"/>
              </a:ext>
            </a:extLst>
          </p:cNvPr>
          <p:cNvCxnSpPr>
            <a:stCxn id="6" idx="4"/>
            <a:endCxn id="8" idx="0"/>
          </p:cNvCxnSpPr>
          <p:nvPr/>
        </p:nvCxnSpPr>
        <p:spPr>
          <a:xfrm>
            <a:off x="2539071" y="4320540"/>
            <a:ext cx="751090" cy="29620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E6C46FDD-45A5-7A44-A0E2-F28645E1F3CA}"/>
              </a:ext>
            </a:extLst>
          </p:cNvPr>
          <p:cNvCxnSpPr>
            <a:cxnSpLocks/>
            <a:stCxn id="8" idx="4"/>
            <a:endCxn id="11" idx="0"/>
          </p:cNvCxnSpPr>
          <p:nvPr/>
        </p:nvCxnSpPr>
        <p:spPr>
          <a:xfrm flipH="1">
            <a:off x="2536907" y="4931161"/>
            <a:ext cx="753254" cy="87647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5979A43-7E96-144F-B9CC-C667FB157EBB}"/>
              </a:ext>
            </a:extLst>
          </p:cNvPr>
          <p:cNvCxnSpPr>
            <a:cxnSpLocks/>
            <a:stCxn id="8" idx="4"/>
            <a:endCxn id="10" idx="0"/>
          </p:cNvCxnSpPr>
          <p:nvPr/>
        </p:nvCxnSpPr>
        <p:spPr>
          <a:xfrm>
            <a:off x="3290161" y="4931161"/>
            <a:ext cx="596537" cy="24690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E78350DB-4584-F640-9C6B-639D1A05F874}"/>
              </a:ext>
            </a:extLst>
          </p:cNvPr>
          <p:cNvCxnSpPr>
            <a:cxnSpLocks/>
            <a:stCxn id="10" idx="4"/>
            <a:endCxn id="11" idx="0"/>
          </p:cNvCxnSpPr>
          <p:nvPr/>
        </p:nvCxnSpPr>
        <p:spPr>
          <a:xfrm flipH="1">
            <a:off x="2536907" y="5492477"/>
            <a:ext cx="1349791" cy="315154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1854F4AB-E403-2C4A-A2FE-4B4520640A2E}"/>
              </a:ext>
            </a:extLst>
          </p:cNvPr>
          <p:cNvCxnSpPr>
            <a:cxnSpLocks/>
            <a:stCxn id="10" idx="4"/>
            <a:endCxn id="12" idx="0"/>
          </p:cNvCxnSpPr>
          <p:nvPr/>
        </p:nvCxnSpPr>
        <p:spPr>
          <a:xfrm flipH="1">
            <a:off x="3886697" y="5492477"/>
            <a:ext cx="1" cy="31515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Rectangle 37">
            <a:extLst>
              <a:ext uri="{FF2B5EF4-FFF2-40B4-BE49-F238E27FC236}">
                <a16:creationId xmlns:a16="http://schemas.microsoft.com/office/drawing/2014/main" id="{35715C12-81CE-004C-86FF-AA251FAFD9DA}"/>
              </a:ext>
            </a:extLst>
          </p:cNvPr>
          <p:cNvSpPr/>
          <p:nvPr/>
        </p:nvSpPr>
        <p:spPr>
          <a:xfrm>
            <a:off x="2031023" y="6324855"/>
            <a:ext cx="611944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000" dirty="0">
                <a:solidFill>
                  <a:schemeClr val="accent3"/>
                </a:solidFill>
              </a:rPr>
              <a:t>R. Iris </a:t>
            </a:r>
            <a:r>
              <a:rPr lang="en-GB" sz="1000" dirty="0" err="1">
                <a:solidFill>
                  <a:schemeClr val="accent3"/>
                </a:solidFill>
              </a:rPr>
              <a:t>Bahar</a:t>
            </a:r>
            <a:r>
              <a:rPr lang="en-GB" sz="1000" dirty="0">
                <a:solidFill>
                  <a:schemeClr val="accent3"/>
                </a:solidFill>
              </a:rPr>
              <a:t>, E.A. </a:t>
            </a:r>
            <a:r>
              <a:rPr lang="en-GB" sz="1000" dirty="0" err="1">
                <a:solidFill>
                  <a:schemeClr val="accent3"/>
                </a:solidFill>
              </a:rPr>
              <a:t>Frohm</a:t>
            </a:r>
            <a:r>
              <a:rPr lang="en-GB" sz="1000" dirty="0">
                <a:solidFill>
                  <a:schemeClr val="accent3"/>
                </a:solidFill>
              </a:rPr>
              <a:t>, Charles M. </a:t>
            </a:r>
            <a:r>
              <a:rPr lang="en-GB" sz="1000" dirty="0" err="1">
                <a:solidFill>
                  <a:schemeClr val="accent3"/>
                </a:solidFill>
              </a:rPr>
              <a:t>Gaona</a:t>
            </a:r>
            <a:r>
              <a:rPr lang="en-GB" sz="1000" dirty="0">
                <a:solidFill>
                  <a:schemeClr val="accent3"/>
                </a:solidFill>
              </a:rPr>
              <a:t>, G.D. </a:t>
            </a:r>
            <a:r>
              <a:rPr lang="en-GB" sz="1000" dirty="0" err="1">
                <a:solidFill>
                  <a:schemeClr val="accent3"/>
                </a:solidFill>
              </a:rPr>
              <a:t>Hachtel</a:t>
            </a:r>
            <a:r>
              <a:rPr lang="en-GB" sz="1000" dirty="0">
                <a:solidFill>
                  <a:schemeClr val="accent3"/>
                </a:solidFill>
              </a:rPr>
              <a:t>, E. </a:t>
            </a:r>
            <a:r>
              <a:rPr lang="en-GB" sz="1000" dirty="0" err="1">
                <a:solidFill>
                  <a:schemeClr val="accent3"/>
                </a:solidFill>
              </a:rPr>
              <a:t>Macii</a:t>
            </a:r>
            <a:r>
              <a:rPr lang="en-GB" sz="1000" dirty="0">
                <a:solidFill>
                  <a:schemeClr val="accent3"/>
                </a:solidFill>
              </a:rPr>
              <a:t>, Abelardo Pardo, and F. </a:t>
            </a:r>
            <a:r>
              <a:rPr lang="en-GB" sz="1000" dirty="0" err="1">
                <a:solidFill>
                  <a:schemeClr val="accent3"/>
                </a:solidFill>
              </a:rPr>
              <a:t>Somenzi</a:t>
            </a:r>
            <a:r>
              <a:rPr lang="en-GB" sz="1000" dirty="0">
                <a:solidFill>
                  <a:schemeClr val="accent3"/>
                </a:solidFill>
              </a:rPr>
              <a:t>: Algebraic Decision Diagrams and Their Application. In: </a:t>
            </a:r>
            <a:r>
              <a:rPr lang="en-GB" sz="1000" i="1" dirty="0">
                <a:solidFill>
                  <a:schemeClr val="accent3"/>
                </a:solidFill>
              </a:rPr>
              <a:t>IEEE /ACM International Conference on CAD</a:t>
            </a:r>
            <a:r>
              <a:rPr lang="en-GB" sz="1000" dirty="0">
                <a:solidFill>
                  <a:schemeClr val="accent3"/>
                </a:solidFill>
              </a:rPr>
              <a:t>, 1993.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9" name="Table 38">
                <a:extLst>
                  <a:ext uri="{FF2B5EF4-FFF2-40B4-BE49-F238E27FC236}">
                    <a16:creationId xmlns:a16="http://schemas.microsoft.com/office/drawing/2014/main" id="{302F180F-8931-2B47-A30A-988419C44034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271685118"/>
                  </p:ext>
                </p:extLst>
              </p:nvPr>
            </p:nvGraphicFramePr>
            <p:xfrm>
              <a:off x="5797118" y="2885123"/>
              <a:ext cx="3102610" cy="329184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1174242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625729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918083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384556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24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charset="0"/>
                                  </a:rPr>
                                  <m:t>𝑇𝑟𝑎𝑣𝑒𝑙</m:t>
                                </m:r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charset="0"/>
                                  </a:rPr>
                                  <m:t>𝐸𝑝𝑖𝑑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charset="0"/>
                                  </a:rPr>
                                  <m:t>𝑆𝑖𝑐𝑘</m:t>
                                </m:r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𝜙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dirty="0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oMath>
                            </m:oMathPara>
                          </a14:m>
                          <a:endParaRPr lang="en-US" sz="1800" i="0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dirty="0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oMath>
                            </m:oMathPara>
                          </a14:m>
                          <a:endParaRPr lang="en-US" sz="1800" i="0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dirty="0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oMath>
                            </m:oMathPara>
                          </a14:m>
                          <a:endParaRPr lang="en-US" sz="1800" i="0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dirty="0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oMath>
                            </m:oMathPara>
                          </a14:m>
                          <a:endParaRPr lang="en-US" sz="1800" i="0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dirty="0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oMath>
                            </m:oMathPara>
                          </a14:m>
                          <a:endParaRPr lang="en-US" sz="1800" i="0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dirty="0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oMath>
                            </m:oMathPara>
                          </a14:m>
                          <a:endParaRPr lang="en-US" sz="1800" i="0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oMath>
                            </m:oMathPara>
                          </a14:m>
                          <a:endParaRPr lang="en-US" sz="1800" i="0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7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dirty="0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7</m:t>
                                </m:r>
                              </m:oMath>
                            </m:oMathPara>
                          </a14:m>
                          <a:endParaRPr lang="en-US" sz="1800" i="0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39" name="Table 38">
                <a:extLst>
                  <a:ext uri="{FF2B5EF4-FFF2-40B4-BE49-F238E27FC236}">
                    <a16:creationId xmlns:a16="http://schemas.microsoft.com/office/drawing/2014/main" id="{302F180F-8931-2B47-A30A-988419C44034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271685118"/>
                  </p:ext>
                </p:extLst>
              </p:nvPr>
            </p:nvGraphicFramePr>
            <p:xfrm>
              <a:off x="5797118" y="2885123"/>
              <a:ext cx="3102610" cy="329184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1174242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625729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918083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384556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8"/>
                          <a:stretch>
                            <a:fillRect l="-1075" t="-3448" r="-164516" b="-79655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8"/>
                          <a:stretch>
                            <a:fillRect l="-191837" t="-3448" r="-212245" b="-79655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8"/>
                          <a:stretch>
                            <a:fillRect l="-195890" t="-3448" r="-42466" b="-79655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8"/>
                          <a:stretch>
                            <a:fillRect l="-720000" t="-3448" r="-3333" b="-79655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8"/>
                          <a:stretch>
                            <a:fillRect l="-1075" t="-103448" r="-164516" b="-69655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8"/>
                          <a:stretch>
                            <a:fillRect l="-191837" t="-103448" r="-212245" b="-69655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8"/>
                          <a:stretch>
                            <a:fillRect l="-195890" t="-103448" r="-42466" b="-69655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8"/>
                          <a:stretch>
                            <a:fillRect l="-720000" t="-103448" r="-3333" b="-69655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8"/>
                          <a:stretch>
                            <a:fillRect l="-1075" t="-203448" r="-164516" b="-59655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8"/>
                          <a:stretch>
                            <a:fillRect l="-191837" t="-203448" r="-212245" b="-59655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8"/>
                          <a:stretch>
                            <a:fillRect l="-195890" t="-203448" r="-42466" b="-59655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8"/>
                          <a:stretch>
                            <a:fillRect l="-720000" t="-203448" r="-3333" b="-59655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8"/>
                          <a:stretch>
                            <a:fillRect l="-1075" t="-303448" r="-164516" b="-49655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8"/>
                          <a:stretch>
                            <a:fillRect l="-191837" t="-303448" r="-212245" b="-49655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8"/>
                          <a:stretch>
                            <a:fillRect l="-195890" t="-303448" r="-42466" b="-49655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8"/>
                          <a:stretch>
                            <a:fillRect l="-720000" t="-303448" r="-3333" b="-49655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8"/>
                          <a:stretch>
                            <a:fillRect l="-1075" t="-417857" r="-164516" b="-41428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8"/>
                          <a:stretch>
                            <a:fillRect l="-191837" t="-417857" r="-212245" b="-41428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8"/>
                          <a:stretch>
                            <a:fillRect l="-195890" t="-417857" r="-42466" b="-41428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8"/>
                          <a:stretch>
                            <a:fillRect l="-720000" t="-417857" r="-3333" b="-41428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8"/>
                          <a:stretch>
                            <a:fillRect l="-1075" t="-500000" r="-164516" b="-3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8"/>
                          <a:stretch>
                            <a:fillRect l="-191837" t="-500000" r="-212245" b="-3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8"/>
                          <a:stretch>
                            <a:fillRect l="-195890" t="-500000" r="-42466" b="-3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8"/>
                          <a:stretch>
                            <a:fillRect l="-720000" t="-500000" r="-3333" b="-3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8"/>
                          <a:stretch>
                            <a:fillRect l="-1075" t="-600000" r="-164516" b="-2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8"/>
                          <a:stretch>
                            <a:fillRect l="-191837" t="-600000" r="-212245" b="-2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8"/>
                          <a:stretch>
                            <a:fillRect l="-195890" t="-600000" r="-42466" b="-2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8"/>
                          <a:stretch>
                            <a:fillRect l="-720000" t="-600000" r="-3333" b="-2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8"/>
                          <a:stretch>
                            <a:fillRect l="-1075" t="-700000" r="-164516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8"/>
                          <a:stretch>
                            <a:fillRect l="-191837" t="-700000" r="-212245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8"/>
                          <a:stretch>
                            <a:fillRect l="-195890" t="-700000" r="-42466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8"/>
                          <a:stretch>
                            <a:fillRect l="-720000" t="-700000" r="-3333" b="-1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7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8"/>
                          <a:stretch>
                            <a:fillRect l="-1075" t="-800000" r="-16451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8"/>
                          <a:stretch>
                            <a:fillRect l="-191837" t="-800000" r="-2122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8"/>
                          <a:stretch>
                            <a:fillRect l="-195890" t="-800000" r="-4246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8"/>
                          <a:stretch>
                            <a:fillRect l="-720000" t="-800000" r="-33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8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3656142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10" grpId="0" animBg="1"/>
      <p:bldP spid="11" grpId="0" animBg="1"/>
      <p:bldP spid="1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8DE433-60C9-3D42-A75F-B6BC29D7FC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Example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040A6FF-148B-F342-A620-553A5CF8228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28650" y="1158240"/>
                <a:ext cx="7886700" cy="5198111"/>
              </a:xfrm>
            </p:spPr>
            <p:txBody>
              <a:bodyPr>
                <a:norm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GB">
                            <a:latin typeface="Cambria Math" panose="02040503050406030204" pitchFamily="18" charset="0"/>
                          </a:rPr>
                          <m:t>count</m:t>
                        </m:r>
                      </m:e>
                      <m:sub>
                        <m:r>
                          <a:rPr lang="en-GB" b="1" i="1">
                            <a:latin typeface="Cambria Math" panose="02040503050406030204" pitchFamily="18" charset="0"/>
                          </a:rPr>
                          <m:t>𝒀</m:t>
                        </m:r>
                        <m:r>
                          <a:rPr lang="en-GB" i="1"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en-GB" b="1" i="1">
                            <a:latin typeface="Cambria Math" panose="02040503050406030204" pitchFamily="18" charset="0"/>
                          </a:rPr>
                          <m:t>𝒁</m:t>
                        </m:r>
                      </m:sub>
                    </m:sSub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GB" i="1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|"/>
                        <m:endChr m:val="|"/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𝜋</m:t>
                            </m:r>
                          </m:e>
                          <m:sub>
                            <m:r>
                              <a:rPr lang="en-GB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𝒀</m:t>
                            </m:r>
                          </m:sub>
                        </m:sSub>
                        <m:d>
                          <m:dPr>
                            <m:ctrlP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GB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𝐶</m:t>
                                </m:r>
                              </m:e>
                              <m:sub>
                                <m:r>
                                  <a:rPr lang="en-GB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𝒳</m:t>
                                </m:r>
                              </m:sub>
                            </m:sSub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⋈</m:t>
                            </m:r>
                            <m:sSub>
                              <m:sSubPr>
                                <m:ctrlPr>
                                  <a:rPr lang="en-GB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𝜋</m:t>
                                </m:r>
                              </m:e>
                              <m:sub>
                                <m:r>
                                  <a:rPr lang="en-GB" b="1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𝒁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en-GB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d>
                                  <m:dPr>
                                    <m:begChr m:val="{"/>
                                    <m:endChr m:val="}"/>
                                    <m:ctrlPr>
                                      <a:rPr lang="en-GB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GB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𝑡</m:t>
                                    </m:r>
                                  </m:e>
                                </m:d>
                              </m:e>
                            </m:d>
                          </m:e>
                        </m:d>
                      </m:e>
                    </m:d>
                  </m:oMath>
                </a14:m>
                <a:endParaRPr lang="en-GB" dirty="0"/>
              </a:p>
              <a:p>
                <a:pPr lvl="1"/>
                <a:r>
                  <a:rPr lang="en-GB" dirty="0"/>
                  <a:t>E.g.,</a:t>
                </a:r>
              </a:p>
              <a:p>
                <a:pPr lvl="2"/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𝒳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𝑋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𝑀</m:t>
                        </m:r>
                      </m:e>
                    </m:d>
                  </m:oMath>
                </a14:m>
                <a:endParaRPr lang="de-DE" b="0" dirty="0">
                  <a:ea typeface="Cambria Math" panose="02040503050406030204" pitchFamily="18" charset="0"/>
                </a:endParaRPr>
              </a:p>
              <a:p>
                <a:pPr lvl="2"/>
                <a14:m>
                  <m:oMath xmlns:m="http://schemas.openxmlformats.org/officeDocument/2006/math">
                    <m:r>
                      <a:rPr lang="de-DE" b="1" i="1">
                        <a:latin typeface="Cambria Math" panose="02040503050406030204" pitchFamily="18" charset="0"/>
                      </a:rPr>
                      <m:t>𝒀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de-DE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𝑀</m:t>
                        </m:r>
                      </m:e>
                    </m:d>
                  </m:oMath>
                </a14:m>
                <a:endParaRPr lang="de-DE" dirty="0">
                  <a:ea typeface="Cambria Math" panose="02040503050406030204" pitchFamily="18" charset="0"/>
                </a:endParaRPr>
              </a:p>
              <a:p>
                <a:pPr lvl="2"/>
                <a14:m>
                  <m:oMath xmlns:m="http://schemas.openxmlformats.org/officeDocument/2006/math">
                    <m:r>
                      <a:rPr lang="de-DE" b="1" i="1" smtClean="0">
                        <a:latin typeface="Cambria Math" panose="02040503050406030204" pitchFamily="18" charset="0"/>
                      </a:rPr>
                      <m:t>𝒁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de-DE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𝒳</m:t>
                    </m:r>
                    <m:r>
                      <a:rPr lang="de-DE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∖</m:t>
                    </m:r>
                    <m:r>
                      <a:rPr lang="de-DE" b="1" i="1">
                        <a:latin typeface="Cambria Math" panose="02040503050406030204" pitchFamily="18" charset="0"/>
                      </a:rPr>
                      <m:t>𝒀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𝑋</m:t>
                        </m:r>
                      </m:e>
                    </m:d>
                  </m:oMath>
                </a14:m>
                <a:endParaRPr lang="en-GB" dirty="0"/>
              </a:p>
              <a:p>
                <a:pPr lvl="2"/>
                <a:r>
                  <a:rPr lang="de-DE" dirty="0">
                    <a:ea typeface="Cambria Math" panose="02040503050406030204" pitchFamily="18" charset="0"/>
                  </a:rPr>
                  <a:t>With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𝑎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𝑎𝑙𝑖𝑐𝑒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𝑒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𝑒𝑣𝑒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𝑏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𝑏𝑜𝑏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:</m:t>
                    </m:r>
                  </m:oMath>
                </a14:m>
                <a:br>
                  <a:rPr lang="de-DE" i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</a:b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𝒳</m:t>
                        </m:r>
                      </m:sub>
                    </m:sSub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𝑎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𝑚</m:t>
                                </m:r>
                              </m:e>
                              <m:sub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e>
                        </m:d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𝑚</m:t>
                                </m:r>
                              </m:e>
                              <m:sub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e>
                        </m:d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𝑚</m:t>
                                </m:r>
                              </m:e>
                              <m:sub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e>
                        </m:d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𝑏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𝑚</m:t>
                                </m:r>
                              </m:e>
                              <m:sub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e>
                        </m:d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𝑏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𝑚</m:t>
                                </m:r>
                              </m:e>
                              <m:sub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e>
                        </m:d>
                      </m:e>
                    </m:d>
                  </m:oMath>
                </a14:m>
                <a:endParaRPr lang="de-DE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lvl="2"/>
                <a:endParaRPr lang="en-GB" dirty="0"/>
              </a:p>
              <a:p>
                <a:pPr lvl="2"/>
                <a:endParaRPr lang="en-GB" dirty="0"/>
              </a:p>
              <a:p>
                <a:pPr lvl="2"/>
                <a:endParaRPr lang="en-GB" dirty="0"/>
              </a:p>
              <a:p>
                <a:pPr lvl="2"/>
                <a:endParaRPr lang="en-GB" dirty="0"/>
              </a:p>
              <a:p>
                <a:pPr lvl="2"/>
                <a:endParaRPr lang="en-GB" dirty="0"/>
              </a:p>
              <a:p>
                <a:pPr lvl="1"/>
                <a:r>
                  <a:rPr lang="en-GB" dirty="0"/>
                  <a:t>Not count-normalised</a:t>
                </a:r>
              </a:p>
              <a:p>
                <a:pPr lvl="2"/>
                <a14:m>
                  <m:oMath xmlns:m="http://schemas.openxmlformats.org/officeDocument/2006/math">
                    <m:r>
                      <a:rPr lang="de-DE" b="0" i="0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</m:t>
                    </m:r>
                    <m:r>
                      <a:rPr lang="en-GB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</m:t>
                    </m:r>
                    <m:r>
                      <a:rPr lang="de-DE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</m:t>
                    </m:r>
                  </m:oMath>
                </a14:m>
                <a:r>
                  <a:rPr lang="en-GB" dirty="0"/>
                  <a:t> </a:t>
                </a:r>
              </a:p>
              <a:p>
                <a:pPr lvl="1"/>
                <a:endParaRPr lang="en-GB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040A6FF-148B-F342-A620-553A5CF8228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8650" y="1158240"/>
                <a:ext cx="7886700" cy="5198111"/>
              </a:xfrm>
              <a:blipFill>
                <a:blip r:embed="rId2"/>
                <a:stretch>
                  <a:fillRect l="-1447" t="-73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7AC993-9905-F044-B5C9-C62945A3EE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17</a:t>
            </a:fld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FBDC5EFC-E5BA-A844-83EA-BDEB713E714D}"/>
                  </a:ext>
                </a:extLst>
              </p:cNvPr>
              <p:cNvSpPr/>
              <p:nvPr/>
            </p:nvSpPr>
            <p:spPr>
              <a:xfrm>
                <a:off x="4083503" y="3649725"/>
                <a:ext cx="4748894" cy="75751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7938" lvl="1"/>
                <a14:m>
                  <m:oMath xmlns:m="http://schemas.openxmlformats.org/officeDocument/2006/math">
                    <m:sSub>
                      <m:sSubPr>
                        <m:ctrlPr>
                          <a:rPr lang="en-GB" sz="200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GB" sz="200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count</m:t>
                        </m:r>
                      </m:e>
                      <m:sub>
                        <m:r>
                          <a:rPr lang="de-DE" sz="20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𝑀</m:t>
                        </m:r>
                        <m:r>
                          <a:rPr lang="en-GB" sz="20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de-DE" sz="20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</m:sub>
                    </m:sSub>
                    <m:d>
                      <m:dPr>
                        <m:ctrlPr>
                          <a:rPr lang="en-GB" sz="20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ctrlPr>
                              <a:rPr lang="de-DE" sz="2000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20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  <m:r>
                              <a:rPr lang="de-DE" sz="2000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de-DE" sz="2000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2000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𝑚</m:t>
                                </m:r>
                              </m:e>
                              <m:sub>
                                <m:r>
                                  <a:rPr lang="de-DE" sz="2000" b="0" i="1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e>
                        </m:d>
                      </m:e>
                    </m:d>
                  </m:oMath>
                </a14:m>
                <a:r>
                  <a:rPr lang="de-DE" sz="2000" i="1" dirty="0">
                    <a:solidFill>
                      <a:schemeClr val="accent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</a:p>
              <a:p>
                <a:pPr marL="7938" lvl="1"/>
                <a:r>
                  <a:rPr lang="en-GB" sz="2000" dirty="0">
                    <a:ea typeface="Cambria Math" panose="02040503050406030204" pitchFamily="18" charset="0"/>
                  </a:rPr>
                  <a:t>          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e>
                      <m:sub>
                        <m:r>
                          <a:rPr lang="de-DE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𝑋</m:t>
                        </m:r>
                      </m:sub>
                    </m:sSub>
                    <m:d>
                      <m:dPr>
                        <m:ctrlPr>
                          <a:rPr lang="en-GB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GB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d>
                              <m:dPr>
                                <m:ctrlPr>
                                  <a:rPr lang="de-DE" sz="20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𝑒</m:t>
                                </m:r>
                                <m:r>
                                  <a:rPr lang="de-DE" sz="2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,</m:t>
                                </m:r>
                                <m:sSub>
                                  <m:sSubPr>
                                    <m:ctrlPr>
                                      <a:rPr lang="de-DE" sz="20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sz="20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𝑚</m:t>
                                    </m:r>
                                  </m:e>
                                  <m:sub>
                                    <m:r>
                                      <a:rPr lang="de-DE" sz="20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</m:d>
                          </m:e>
                        </m:d>
                      </m:e>
                    </m:d>
                    <m:r>
                      <m:rPr>
                        <m:aln/>
                      </m:rPr>
                      <a:rPr lang="de-DE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de-DE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ctrlPr>
                              <a:rPr lang="de-DE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e>
                        </m:d>
                      </m:e>
                    </m:d>
                  </m:oMath>
                </a14:m>
                <a:endParaRPr lang="en-GB" sz="2000" dirty="0"/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FBDC5EFC-E5BA-A844-83EA-BDEB713E714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83503" y="3649725"/>
                <a:ext cx="4748894" cy="75751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B48FBEA4-EDE5-F544-A1AB-2ED451A5268D}"/>
                  </a:ext>
                </a:extLst>
              </p:cNvPr>
              <p:cNvSpPr/>
              <p:nvPr/>
            </p:nvSpPr>
            <p:spPr>
              <a:xfrm>
                <a:off x="945697" y="3649725"/>
                <a:ext cx="3137806" cy="75758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7938" lvl="1"/>
                <a14:m>
                  <m:oMath xmlns:m="http://schemas.openxmlformats.org/officeDocument/2006/math">
                    <m:sSub>
                      <m:sSubPr>
                        <m:ctrlPr>
                          <a:rPr lang="en-GB" sz="200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GB" sz="200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count</m:t>
                        </m:r>
                      </m:e>
                      <m:sub>
                        <m:r>
                          <a:rPr lang="de-DE" sz="20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𝑀</m:t>
                        </m:r>
                        <m:r>
                          <a:rPr lang="en-GB" sz="20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de-DE" sz="20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</m:sub>
                    </m:sSub>
                    <m:d>
                      <m:dPr>
                        <m:ctrlPr>
                          <a:rPr lang="en-GB" sz="20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ctrlPr>
                              <a:rPr lang="de-DE" sz="2000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200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𝑎</m:t>
                            </m:r>
                            <m:r>
                              <a:rPr lang="de-DE" sz="2000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de-DE" sz="2000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2000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𝑚</m:t>
                                </m:r>
                              </m:e>
                              <m:sub>
                                <m:r>
                                  <a:rPr lang="de-DE" sz="2000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e>
                        </m:d>
                      </m:e>
                    </m:d>
                  </m:oMath>
                </a14:m>
                <a:r>
                  <a:rPr lang="de-DE" sz="2000" dirty="0">
                    <a:solidFill>
                      <a:schemeClr val="accent1"/>
                    </a:solidFill>
                  </a:rPr>
                  <a:t> </a:t>
                </a:r>
              </a:p>
              <a:p>
                <a:pPr marL="7938" lvl="3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e>
                        <m:sub>
                          <m:r>
                            <a:rPr lang="de-DE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𝑋</m:t>
                          </m:r>
                        </m:sub>
                      </m:sSub>
                      <m:d>
                        <m:dPr>
                          <m:ctrlPr>
                            <a:rPr lang="en-GB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{"/>
                              <m:endChr m:val="}"/>
                              <m:ctrlPr>
                                <a:rPr lang="en-GB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ctrlPr>
                                    <a:rPr lang="de-DE" sz="20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𝑎</m:t>
                                  </m:r>
                                  <m:r>
                                    <a:rPr lang="de-DE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,</m:t>
                                  </m:r>
                                  <m:sSub>
                                    <m:sSubPr>
                                      <m:ctrlPr>
                                        <a:rPr lang="de-DE" sz="20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sz="20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𝑚</m:t>
                                      </m:r>
                                    </m:e>
                                    <m:sub>
                                      <m:r>
                                        <a:rPr lang="de-DE" sz="20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</m:e>
                      </m:d>
                      <m:r>
                        <m:rPr>
                          <m:aln/>
                        </m:rPr>
                        <a:rPr lang="de-DE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{"/>
                          <m:endChr m:val="}"/>
                          <m:ctrlPr>
                            <a:rPr lang="de-DE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ctrlPr>
                                <a:rPr lang="de-DE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𝑎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br>
                  <a:rPr lang="de-DE" sz="2000" i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</a:br>
                <a:endParaRPr lang="en-GB" sz="2000" dirty="0"/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B48FBEA4-EDE5-F544-A1AB-2ED451A5268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5697" y="3649725"/>
                <a:ext cx="3137806" cy="75758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78E9190-D563-7D4F-A722-8D9D5445B4FC}"/>
                  </a:ext>
                </a:extLst>
              </p:cNvPr>
              <p:cNvSpPr txBox="1"/>
              <p:nvPr/>
            </p:nvSpPr>
            <p:spPr>
              <a:xfrm>
                <a:off x="4572000" y="5506400"/>
                <a:ext cx="3278141" cy="967957"/>
              </a:xfrm>
              <a:prstGeom prst="rect">
                <a:avLst/>
              </a:prstGeom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wrap="none" rtlCol="0">
                <a:spAutoFit/>
              </a:bodyPr>
              <a:lstStyle/>
              <a:p>
                <a:pPr/>
                <a:r>
                  <a:rPr lang="en-GB" dirty="0"/>
                  <a:t>Adding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𝑎</m:t>
                        </m:r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d>
                  </m:oMath>
                </a14:m>
                <a:r>
                  <a:rPr lang="en-GB" dirty="0"/>
                  <a:t>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𝒳</m:t>
                        </m:r>
                      </m:sub>
                    </m:sSub>
                  </m:oMath>
                </a14:m>
                <a:r>
                  <a:rPr lang="en-GB" dirty="0"/>
                  <a:t> leads to</a:t>
                </a:r>
                <a:br>
                  <a:rPr lang="en-GB" dirty="0"/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nor/>
                            </m:rPr>
                            <a:rPr lang="en-GB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count</m:t>
                          </m:r>
                        </m:e>
                        <m:sub>
                          <m:r>
                            <a:rPr lang="de-DE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𝑀</m:t>
                          </m:r>
                          <m:r>
                            <a:rPr lang="en-GB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|</m:t>
                          </m:r>
                          <m:r>
                            <a:rPr lang="de-DE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</m:sub>
                      </m:sSub>
                      <m:d>
                        <m:dPr>
                          <m:ctrlPr>
                            <a:rPr lang="en-GB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ctrlPr>
                                <a:rPr lang="de-DE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𝑎</m:t>
                              </m:r>
                              <m:r>
                                <a:rPr lang="de-DE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de-DE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de-DE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r>
                        <a:rPr lang="de-DE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=2</m:t>
                      </m:r>
                    </m:oMath>
                  </m:oMathPara>
                </a14:m>
                <a:endParaRPr lang="en-GB" dirty="0"/>
              </a:p>
              <a:p>
                <a:r>
                  <a:rPr lang="en-GB" dirty="0"/>
                  <a:t>➝ </a:t>
                </a:r>
                <a14:m>
                  <m:oMath xmlns:m="http://schemas.openxmlformats.org/officeDocument/2006/math">
                    <m:r>
                      <a:rPr lang="en-GB" i="1" dirty="0" smtClean="0">
                        <a:latin typeface="Cambria Math" panose="02040503050406030204" pitchFamily="18" charset="0"/>
                      </a:rPr>
                      <m:t>𝑀</m:t>
                    </m:r>
                  </m:oMath>
                </a14:m>
                <a:r>
                  <a:rPr lang="en-GB" dirty="0"/>
                  <a:t> is count-normalised </a:t>
                </a:r>
                <a:r>
                  <a:rPr lang="en-GB" dirty="0" err="1"/>
                  <a:t>w.r.t</a:t>
                </a:r>
                <a:r>
                  <a:rPr lang="en-GB" dirty="0"/>
                  <a:t>. </a:t>
                </a:r>
                <a14:m>
                  <m:oMath xmlns:m="http://schemas.openxmlformats.org/officeDocument/2006/math">
                    <m:r>
                      <a:rPr lang="en-GB" i="1" dirty="0" smtClean="0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endParaRPr lang="en-GB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78E9190-D563-7D4F-A722-8D9D5445B4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0" y="5506400"/>
                <a:ext cx="3278141" cy="96795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491DE0A8-D68C-7045-8A7F-C240A699FEF1}"/>
                  </a:ext>
                </a:extLst>
              </p:cNvPr>
              <p:cNvSpPr/>
              <p:nvPr/>
            </p:nvSpPr>
            <p:spPr>
              <a:xfrm>
                <a:off x="1041496" y="4314907"/>
                <a:ext cx="3137806" cy="4135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7938" lvl="1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de-DE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𝑋</m:t>
                          </m:r>
                          <m:r>
                            <a:rPr lang="de-DE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de-DE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𝑀</m:t>
                          </m:r>
                        </m:sub>
                      </m:sSub>
                      <m:r>
                        <a:rPr lang="en-GB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⋈</m:t>
                      </m:r>
                      <m:d>
                        <m:dPr>
                          <m:begChr m:val="{"/>
                          <m:endChr m:val="}"/>
                          <m:ctrlPr>
                            <a:rPr lang="de-DE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ctrlPr>
                                <a:rPr lang="de-DE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𝑎</m:t>
                              </m:r>
                            </m:e>
                          </m:d>
                        </m:e>
                      </m:d>
                      <m:r>
                        <m:rPr>
                          <m:aln/>
                        </m:rPr>
                        <a:rPr lang="de-DE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{"/>
                          <m:endChr m:val="}"/>
                          <m:ctrlPr>
                            <a:rPr lang="de-DE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ctrlPr>
                                <a:rPr lang="de-DE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𝑎</m:t>
                              </m:r>
                              <m:r>
                                <a:rPr lang="de-DE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de-DE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de-DE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</m:e>
                      </m:d>
                    </m:oMath>
                  </m:oMathPara>
                </a14:m>
                <a:br>
                  <a:rPr lang="de-DE" sz="2000" i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</a:br>
                <a:endParaRPr lang="en-GB" sz="2000" dirty="0"/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491DE0A8-D68C-7045-8A7F-C240A699FEF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1496" y="4314907"/>
                <a:ext cx="3137806" cy="41357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518A06A0-A689-7B4E-BF1E-E27FF54CBAB7}"/>
                  </a:ext>
                </a:extLst>
              </p:cNvPr>
              <p:cNvSpPr/>
              <p:nvPr/>
            </p:nvSpPr>
            <p:spPr>
              <a:xfrm>
                <a:off x="919570" y="4636085"/>
                <a:ext cx="3137806" cy="40017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7938" lvl="1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e>
                        <m:sub>
                          <m:r>
                            <a:rPr lang="de-DE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𝑀</m:t>
                          </m:r>
                        </m:sub>
                      </m:sSub>
                      <m:d>
                        <m:dPr>
                          <m:ctrlPr>
                            <a:rPr lang="en-GB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{"/>
                              <m:endChr m:val="}"/>
                              <m:ctrlPr>
                                <a:rPr lang="de-DE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ctrlPr>
                                    <a:rPr lang="de-DE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𝑎</m:t>
                                  </m:r>
                                  <m:r>
                                    <a:rPr lang="de-DE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,</m:t>
                                  </m:r>
                                  <m:sSub>
                                    <m:sSubPr>
                                      <m:ctrlPr>
                                        <a:rPr lang="de-DE" sz="20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sz="20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𝑚</m:t>
                                      </m:r>
                                    </m:e>
                                    <m:sub>
                                      <m:r>
                                        <a:rPr lang="de-DE" sz="20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</m:e>
                      </m:d>
                      <m:r>
                        <m:rPr>
                          <m:aln/>
                        </m:rPr>
                        <a:rPr lang="de-DE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{"/>
                          <m:endChr m:val="}"/>
                          <m:ctrlPr>
                            <a:rPr lang="de-DE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de-DE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de-DE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de-DE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e>
                      </m:d>
                    </m:oMath>
                  </m:oMathPara>
                </a14:m>
                <a:br>
                  <a:rPr lang="de-DE" sz="2000" i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</a:br>
                <a:endParaRPr lang="en-GB" sz="2000" dirty="0"/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518A06A0-A689-7B4E-BF1E-E27FF54CBAB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9570" y="4636085"/>
                <a:ext cx="3137806" cy="400174"/>
              </a:xfrm>
              <a:prstGeom prst="rect">
                <a:avLst/>
              </a:prstGeom>
              <a:blipFill>
                <a:blip r:embed="rId7"/>
                <a:stretch>
                  <a:fillRect b="-909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BD68FD7F-85AA-544A-A2A6-C622A6C37CBC}"/>
                  </a:ext>
                </a:extLst>
              </p:cNvPr>
              <p:cNvSpPr/>
              <p:nvPr/>
            </p:nvSpPr>
            <p:spPr>
              <a:xfrm>
                <a:off x="1544000" y="4942251"/>
                <a:ext cx="1675584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7938" lvl="1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de-DE" sz="2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{"/>
                              <m:endChr m:val="}"/>
                              <m:ctrlPr>
                                <a:rPr lang="de-DE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ctrlPr>
                                    <a:rPr lang="de-DE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de-DE" sz="20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sz="20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𝑚</m:t>
                                      </m:r>
                                    </m:e>
                                    <m:sub>
                                      <m:r>
                                        <a:rPr lang="de-DE" sz="20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</m:e>
                      </m:d>
                      <m:r>
                        <m:rPr>
                          <m:aln/>
                        </m:rPr>
                        <a:rPr lang="de-DE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de-DE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GB" sz="2000" dirty="0"/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BD68FD7F-85AA-544A-A2A6-C622A6C37CB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44000" y="4942251"/>
                <a:ext cx="1675584" cy="40011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E62F6636-5CB7-3849-858B-30FDCD007732}"/>
                  </a:ext>
                </a:extLst>
              </p:cNvPr>
              <p:cNvSpPr/>
              <p:nvPr/>
            </p:nvSpPr>
            <p:spPr>
              <a:xfrm>
                <a:off x="5086766" y="4314971"/>
                <a:ext cx="3749220" cy="41351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7938" lvl="1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de-DE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𝑋</m:t>
                          </m:r>
                          <m:r>
                            <a:rPr lang="de-DE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de-DE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𝑀</m:t>
                          </m:r>
                        </m:sub>
                      </m:sSub>
                      <m:r>
                        <a:rPr lang="en-GB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⋈</m:t>
                      </m:r>
                      <m:d>
                        <m:dPr>
                          <m:begChr m:val="{"/>
                          <m:endChr m:val="}"/>
                          <m:ctrlPr>
                            <a:rPr lang="de-DE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ctrlPr>
                                <a:rPr lang="de-DE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e>
                          </m:d>
                        </m:e>
                      </m:d>
                      <m:r>
                        <m:rPr>
                          <m:aln/>
                        </m:rPr>
                        <a:rPr lang="de-DE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{"/>
                          <m:endChr m:val="}"/>
                          <m:ctrlPr>
                            <a:rPr lang="de-DE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ctrlPr>
                                <a:rPr lang="de-DE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  <m:r>
                                <a:rPr lang="de-DE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de-DE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de-DE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d>
                          <m:r>
                            <a:rPr lang="de-DE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d>
                            <m:dPr>
                              <m:ctrlPr>
                                <a:rPr lang="de-DE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  <m:r>
                                <a:rPr lang="de-DE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de-DE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de-DE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</m:e>
                      </m:d>
                    </m:oMath>
                  </m:oMathPara>
                </a14:m>
                <a:endParaRPr lang="en-GB" sz="2000" dirty="0"/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E62F6636-5CB7-3849-858B-30FDCD00773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86766" y="4314971"/>
                <a:ext cx="3749220" cy="413511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75DB2B76-8BEF-8241-8FDD-0223BDCF755D}"/>
                  </a:ext>
                </a:extLst>
              </p:cNvPr>
              <p:cNvSpPr/>
              <p:nvPr/>
            </p:nvSpPr>
            <p:spPr>
              <a:xfrm>
                <a:off x="4100921" y="4625832"/>
                <a:ext cx="4748894" cy="40017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7938" lvl="1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e>
                        <m:sub>
                          <m:r>
                            <a:rPr lang="de-DE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𝑀</m:t>
                          </m:r>
                        </m:sub>
                      </m:sSub>
                      <m:d>
                        <m:dPr>
                          <m:ctrlPr>
                            <a:rPr lang="en-GB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{"/>
                              <m:endChr m:val="}"/>
                              <m:ctrlPr>
                                <a:rPr lang="de-DE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ctrlPr>
                                    <a:rPr lang="de-DE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𝑒</m:t>
                                  </m:r>
                                  <m:r>
                                    <a:rPr lang="de-DE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,</m:t>
                                  </m:r>
                                  <m:sSub>
                                    <m:sSubPr>
                                      <m:ctrlPr>
                                        <a:rPr lang="de-DE" sz="20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sz="20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𝑚</m:t>
                                      </m:r>
                                    </m:e>
                                    <m:sub>
                                      <m:r>
                                        <a:rPr lang="de-DE" sz="20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de-DE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d>
                                <m:dPr>
                                  <m:ctrlPr>
                                    <a:rPr lang="de-DE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𝑒</m:t>
                                  </m:r>
                                  <m:r>
                                    <a:rPr lang="de-DE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,</m:t>
                                  </m:r>
                                  <m:sSub>
                                    <m:sSubPr>
                                      <m:ctrlPr>
                                        <a:rPr lang="de-DE" sz="20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sz="20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𝑚</m:t>
                                      </m:r>
                                    </m:e>
                                    <m:sub>
                                      <m:r>
                                        <a:rPr lang="de-DE" sz="20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</m:e>
                      </m:d>
                      <m:r>
                        <m:rPr>
                          <m:aln/>
                        </m:rPr>
                        <a:rPr lang="de-DE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{"/>
                          <m:endChr m:val="}"/>
                          <m:ctrlPr>
                            <a:rPr lang="de-DE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ctrlPr>
                                <a:rPr lang="de-DE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de-DE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de-DE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d>
                          <m:r>
                            <a:rPr lang="de-DE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de-DE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de-DE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de-DE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de-DE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e>
                      </m:d>
                    </m:oMath>
                  </m:oMathPara>
                </a14:m>
                <a:br>
                  <a:rPr lang="de-DE" sz="2000" i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</a:br>
                <a:endParaRPr lang="en-GB" sz="2000" dirty="0"/>
              </a:p>
            </p:txBody>
          </p:sp>
        </mc:Choice>
        <mc:Fallback xmlns="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75DB2B76-8BEF-8241-8FDD-0223BDCF755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00921" y="4625832"/>
                <a:ext cx="4748894" cy="400174"/>
              </a:xfrm>
              <a:prstGeom prst="rect">
                <a:avLst/>
              </a:prstGeom>
              <a:blipFill>
                <a:blip r:embed="rId10"/>
                <a:stretch>
                  <a:fillRect b="-909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93A6610E-80B3-2F44-B7AA-8A0DF3036E17}"/>
                  </a:ext>
                </a:extLst>
              </p:cNvPr>
              <p:cNvSpPr/>
              <p:nvPr/>
            </p:nvSpPr>
            <p:spPr>
              <a:xfrm>
                <a:off x="4928325" y="4924825"/>
                <a:ext cx="2600325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7938" lvl="1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de-DE" sz="2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{"/>
                              <m:endChr m:val="}"/>
                              <m:ctrlPr>
                                <a:rPr lang="de-DE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ctrlPr>
                                    <a:rPr lang="de-DE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de-DE" sz="20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sz="20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𝑚</m:t>
                                      </m:r>
                                    </m:e>
                                    <m:sub>
                                      <m:r>
                                        <a:rPr lang="de-DE" sz="20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de-DE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 </m:t>
                              </m:r>
                              <m:d>
                                <m:dPr>
                                  <m:ctrlPr>
                                    <a:rPr lang="de-DE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de-DE" sz="20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sz="20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𝑚</m:t>
                                      </m:r>
                                    </m:e>
                                    <m:sub>
                                      <m:r>
                                        <a:rPr lang="de-DE" sz="20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</m:e>
                      </m:d>
                      <m:r>
                        <m:rPr>
                          <m:aln/>
                        </m:rPr>
                        <a:rPr lang="de-DE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de-DE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en-GB" sz="2000" dirty="0"/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93A6610E-80B3-2F44-B7AA-8A0DF3036E1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28325" y="4924825"/>
                <a:ext cx="2600325" cy="400110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0998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 animBg="1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A9B542-7292-4249-B88E-2E0C11F0B7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ADDs: Up- and Downsides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4634C4-0F88-D64C-B0A6-AB28108B63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ADD may be much smaller than table specification of potential function with local symmetries</a:t>
            </a:r>
          </a:p>
          <a:p>
            <a:pPr lvl="1"/>
            <a:r>
              <a:rPr lang="en-GB" dirty="0"/>
              <a:t>Worst case: same space complexity</a:t>
            </a:r>
          </a:p>
          <a:p>
            <a:r>
              <a:rPr lang="en-GB" dirty="0"/>
              <a:t>Multiplication and addition (main arithmetic operations during (L)VE) implementable on ADDs</a:t>
            </a:r>
          </a:p>
          <a:p>
            <a:pPr lvl="1"/>
            <a:r>
              <a:rPr lang="en-GB" dirty="0"/>
              <a:t>If ADD much smaller than table, then fewer arithmetic operations to carry out overall</a:t>
            </a:r>
          </a:p>
          <a:p>
            <a:r>
              <a:rPr lang="en-GB" dirty="0"/>
              <a:t>But: overhead in handling ADDs</a:t>
            </a:r>
          </a:p>
          <a:p>
            <a:pPr lvl="1"/>
            <a:r>
              <a:rPr lang="en-GB" dirty="0"/>
              <a:t>Build/update tree structure</a:t>
            </a:r>
          </a:p>
          <a:p>
            <a:endParaRPr lang="en-GB" dirty="0"/>
          </a:p>
          <a:p>
            <a:r>
              <a:rPr lang="en-GB" dirty="0"/>
              <a:t>So: Only works with a lot of local symmetries</a:t>
            </a:r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216473-16A6-9547-AEF0-002150B9FA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170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700D21E-389D-8E43-92E9-5EF1DBAB6918}"/>
              </a:ext>
            </a:extLst>
          </p:cNvPr>
          <p:cNvSpPr/>
          <p:nvPr/>
        </p:nvSpPr>
        <p:spPr>
          <a:xfrm>
            <a:off x="2031023" y="6141223"/>
            <a:ext cx="611944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000" dirty="0">
                <a:solidFill>
                  <a:schemeClr val="accent3"/>
                </a:solidFill>
              </a:rPr>
              <a:t>Mark Chavira and Adnan </a:t>
            </a:r>
            <a:r>
              <a:rPr lang="en-GB" sz="1000" dirty="0" err="1">
                <a:solidFill>
                  <a:schemeClr val="accent3"/>
                </a:solidFill>
              </a:rPr>
              <a:t>Darwiche</a:t>
            </a:r>
            <a:r>
              <a:rPr lang="en-GB" sz="1000" dirty="0">
                <a:solidFill>
                  <a:schemeClr val="accent3"/>
                </a:solidFill>
              </a:rPr>
              <a:t>: Compiling Bayesian Networks Using Variable Elimination. In: </a:t>
            </a:r>
            <a:r>
              <a:rPr lang="en-GB" sz="1000" i="1" dirty="0">
                <a:solidFill>
                  <a:schemeClr val="accent3"/>
                </a:solidFill>
              </a:rPr>
              <a:t>IJCAI-07 Proceedings of the 20th International Joint Conference on Artificial Intelligence</a:t>
            </a:r>
            <a:r>
              <a:rPr lang="en-GB" sz="1000" dirty="0">
                <a:solidFill>
                  <a:schemeClr val="accent3"/>
                </a:solidFill>
              </a:rPr>
              <a:t>, 2007. (and in the book “Modelling and Reasoning with Bayesian Networks” by Adnan </a:t>
            </a:r>
            <a:r>
              <a:rPr lang="en-GB" sz="1000" dirty="0" err="1">
                <a:solidFill>
                  <a:schemeClr val="accent3"/>
                </a:solidFill>
              </a:rPr>
              <a:t>Darwiche</a:t>
            </a:r>
            <a:r>
              <a:rPr lang="en-GB" sz="1000" dirty="0">
                <a:solidFill>
                  <a:schemeClr val="accent3"/>
                </a:solidFill>
              </a:rPr>
              <a:t>, mentioned in Introduction; Chapter 13.5)</a:t>
            </a:r>
          </a:p>
        </p:txBody>
      </p:sp>
    </p:spTree>
    <p:extLst>
      <p:ext uri="{BB962C8B-B14F-4D97-AF65-F5344CB8AC3E}">
        <p14:creationId xmlns:p14="http://schemas.microsoft.com/office/powerpoint/2010/main" val="2485682650"/>
      </p:ext>
    </p:extLst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E0F6EC-DE2B-B94A-987C-2ED5087C61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Setting: Agent with Utilities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4E23A6-3883-B243-8FE9-D2999B16AA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171</a:t>
            </a:fld>
            <a:endParaRPr lang="en-GB"/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D18A3493-6526-B14E-9F9C-069C74DB20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59756" y="6415656"/>
            <a:ext cx="2024488" cy="27443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  <a:spAutoFit/>
          </a:bodyPr>
          <a:lstStyle>
            <a:lvl1pPr marL="0" indent="0" algn="ctr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85000"/>
              <a:buFont typeface="Webdings" charset="2"/>
              <a:buNone/>
              <a:defRPr sz="24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457200" indent="0" algn="ctr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90000"/>
              <a:buFont typeface="Wingdings" charset="2"/>
              <a:buNone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914400" indent="0" algn="ctr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5000"/>
              <a:buFont typeface="Lucida Grande"/>
              <a:buNone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371600" indent="0" algn="ctr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85000"/>
              <a:buFont typeface="Lucida Grande"/>
              <a:buNone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1828800" indent="0" algn="ctr" defTabSz="911225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5000"/>
              <a:buFont typeface="Lucida Grande"/>
              <a:buNone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2860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90000"/>
              <a:buFont typeface="Lucida Grande"/>
              <a:buNone/>
              <a:defRPr sz="2000" baseline="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7432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None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2004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None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6576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None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r>
              <a:rPr lang="en-US" sz="1200" dirty="0">
                <a:solidFill>
                  <a:schemeClr val="accent3"/>
                </a:solidFill>
                <a:ea typeface="ＭＳ Ｐゴシック" charset="0"/>
                <a:cs typeface="ＭＳ Ｐゴシック" charset="0"/>
              </a:rPr>
              <a:t>AIMA, Russell/</a:t>
            </a:r>
            <a:r>
              <a:rPr lang="en-US" sz="1200" dirty="0" err="1">
                <a:solidFill>
                  <a:schemeClr val="accent3"/>
                </a:solidFill>
                <a:ea typeface="ＭＳ Ｐゴシック" charset="0"/>
                <a:cs typeface="ＭＳ Ｐゴシック" charset="0"/>
              </a:rPr>
              <a:t>Norvig</a:t>
            </a:r>
            <a:endParaRPr lang="en-US" sz="1200" dirty="0">
              <a:solidFill>
                <a:schemeClr val="accent3"/>
              </a:solidFill>
              <a:ea typeface="ＭＳ Ｐゴシック" charset="0"/>
              <a:cs typeface="ＭＳ Ｐゴシック" charset="0"/>
            </a:endParaRPr>
          </a:p>
        </p:txBody>
      </p:sp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245CB1CF-DFD6-904C-919D-B99E6E4129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7757" y="1445567"/>
            <a:ext cx="5948486" cy="450337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36BC8BB-1216-1841-BA11-B4B8471E4690}"/>
              </a:ext>
            </a:extLst>
          </p:cNvPr>
          <p:cNvSpPr/>
          <p:nvPr/>
        </p:nvSpPr>
        <p:spPr>
          <a:xfrm>
            <a:off x="2995750" y="1489112"/>
            <a:ext cx="1489280" cy="522568"/>
          </a:xfrm>
          <a:prstGeom prst="rect">
            <a:avLst/>
          </a:prstGeom>
          <a:solidFill>
            <a:schemeClr val="accent1"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7ECD7C5-4057-1642-AC87-EB7197A21BC3}"/>
              </a:ext>
            </a:extLst>
          </p:cNvPr>
          <p:cNvSpPr/>
          <p:nvPr/>
        </p:nvSpPr>
        <p:spPr>
          <a:xfrm>
            <a:off x="4485028" y="1952375"/>
            <a:ext cx="1219085" cy="468608"/>
          </a:xfrm>
          <a:prstGeom prst="rect">
            <a:avLst/>
          </a:prstGeom>
          <a:solidFill>
            <a:schemeClr val="accent1"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9D228B9-F53A-3B42-B44D-BC3473B61D82}"/>
              </a:ext>
            </a:extLst>
          </p:cNvPr>
          <p:cNvSpPr txBox="1"/>
          <p:nvPr/>
        </p:nvSpPr>
        <p:spPr>
          <a:xfrm>
            <a:off x="141387" y="4279368"/>
            <a:ext cx="3155479" cy="369332"/>
          </a:xfrm>
          <a:prstGeom prst="rect">
            <a:avLst/>
          </a:prstGeom>
          <a:solidFill>
            <a:srgbClr val="C0000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GB" dirty="0"/>
              <a:t>Unlikely to have just one query!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AAFBEB2-9FD6-1246-9544-6314ABE67B88}"/>
              </a:ext>
            </a:extLst>
          </p:cNvPr>
          <p:cNvSpPr txBox="1"/>
          <p:nvPr/>
        </p:nvSpPr>
        <p:spPr>
          <a:xfrm>
            <a:off x="467959" y="4845481"/>
            <a:ext cx="4783310" cy="1200329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GB" dirty="0"/>
              <a:t>Query answering algorithms for solving multiple instances of the query answering problem:</a:t>
            </a:r>
          </a:p>
          <a:p>
            <a:pPr algn="ctr"/>
            <a:r>
              <a:rPr lang="en-GB" dirty="0"/>
              <a:t>Lifted Junction Tree Algorithm (LJT)</a:t>
            </a:r>
            <a:br>
              <a:rPr lang="en-GB" dirty="0"/>
            </a:br>
            <a:r>
              <a:rPr lang="en-GB" dirty="0"/>
              <a:t>First-order Knowledge Compilation (FOKC)</a:t>
            </a:r>
          </a:p>
        </p:txBody>
      </p:sp>
    </p:spTree>
    <p:extLst>
      <p:ext uri="{BB962C8B-B14F-4D97-AF65-F5344CB8AC3E}">
        <p14:creationId xmlns:p14="http://schemas.microsoft.com/office/powerpoint/2010/main" val="862686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3" grpId="0" animBg="1"/>
    </p:bldLst>
  </p:timing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A6CB57-D1E2-074F-A047-B3863BB268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Interim 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41A442-7895-1648-9D5A-7E4A272B99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GB" dirty="0"/>
              <a:t>Query types</a:t>
            </a:r>
          </a:p>
          <a:p>
            <a:pPr lvl="1"/>
            <a:r>
              <a:rPr lang="en-GB" dirty="0"/>
              <a:t>Conjunctive queries</a:t>
            </a:r>
          </a:p>
          <a:p>
            <a:pPr lvl="2"/>
            <a:r>
              <a:rPr lang="en-GB" dirty="0"/>
              <a:t>Query class of liftable conjunctive queries</a:t>
            </a:r>
          </a:p>
          <a:p>
            <a:pPr lvl="1"/>
            <a:r>
              <a:rPr lang="en-GB" dirty="0"/>
              <a:t>Parameterised queries</a:t>
            </a:r>
          </a:p>
          <a:p>
            <a:pPr lvl="2"/>
            <a:r>
              <a:rPr lang="en-GB" dirty="0"/>
              <a:t>CRVs to encode symmetries in result</a:t>
            </a:r>
          </a:p>
          <a:p>
            <a:pPr lvl="2"/>
            <a:r>
              <a:rPr lang="en-GB" dirty="0"/>
              <a:t>Query class of liftable parameterised queries</a:t>
            </a:r>
          </a:p>
          <a:p>
            <a:r>
              <a:rPr lang="en-GB" dirty="0"/>
              <a:t>Uncertain evidence</a:t>
            </a:r>
          </a:p>
          <a:p>
            <a:pPr lvl="1"/>
            <a:r>
              <a:rPr lang="en-GB" dirty="0"/>
              <a:t>Probability distribution over observable values added as another parfactor</a:t>
            </a:r>
          </a:p>
          <a:p>
            <a:pPr lvl="1"/>
            <a:r>
              <a:rPr lang="en-GB" dirty="0"/>
              <a:t>Assuming one distribution per evidence parfactor, no change in complexity, completeness results</a:t>
            </a:r>
          </a:p>
          <a:p>
            <a:r>
              <a:rPr lang="en-GB" dirty="0"/>
              <a:t>ADD encoding (idea)</a:t>
            </a:r>
          </a:p>
          <a:p>
            <a:pPr lvl="1"/>
            <a:r>
              <a:rPr lang="en-GB" dirty="0"/>
              <a:t>Use ADD to compactly encode potential function with local symmetries</a:t>
            </a:r>
          </a:p>
          <a:p>
            <a:pPr lvl="1"/>
            <a:r>
              <a:rPr lang="en-GB" dirty="0"/>
              <a:t>Overhead for managing ADDs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F08308-2374-AE4C-8E11-410295084A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172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7301418"/>
      </p:ext>
    </p:extLst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CB6163-1FC4-A445-A0AD-2A600AE6C9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Outline: 3. Lifted Inference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10942D-095A-5743-9021-C7CFDB6820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marL="514350" indent="-514350">
              <a:buFont typeface="+mj-lt"/>
              <a:buAutoNum type="alphaUcPeriod"/>
            </a:pPr>
            <a:r>
              <a:rPr lang="en-GB" i="1" dirty="0"/>
              <a:t>Lifted variable elimination (LVE)</a:t>
            </a:r>
          </a:p>
          <a:p>
            <a:pPr lvl="1"/>
            <a:r>
              <a:rPr lang="en-GB" dirty="0"/>
              <a:t>Operators</a:t>
            </a:r>
          </a:p>
          <a:p>
            <a:pPr lvl="1"/>
            <a:r>
              <a:rPr lang="en-GB" dirty="0"/>
              <a:t>Algorithm</a:t>
            </a:r>
          </a:p>
          <a:p>
            <a:pPr lvl="1"/>
            <a:r>
              <a:rPr lang="en-GB" dirty="0"/>
              <a:t>Complexity (including first-order dtrees), completeness, tractability</a:t>
            </a:r>
          </a:p>
          <a:p>
            <a:pPr lvl="1"/>
            <a:r>
              <a:rPr lang="en-GB" dirty="0"/>
              <a:t>Variants</a:t>
            </a:r>
          </a:p>
          <a:p>
            <a:pPr marL="514350" indent="-514350">
              <a:buFont typeface="+mj-lt"/>
              <a:buAutoNum type="alphaUcPeriod"/>
            </a:pPr>
            <a:r>
              <a:rPr lang="en-GB" b="1" i="1" dirty="0">
                <a:solidFill>
                  <a:srgbClr val="C00000"/>
                </a:solidFill>
              </a:rPr>
              <a:t>Lifted junction tree algorithm (LJT)</a:t>
            </a:r>
          </a:p>
          <a:p>
            <a:pPr lvl="1"/>
            <a:r>
              <a:rPr lang="en-GB" dirty="0">
                <a:solidFill>
                  <a:srgbClr val="C00000"/>
                </a:solidFill>
              </a:rPr>
              <a:t>First-order junction trees (FO </a:t>
            </a:r>
            <a:r>
              <a:rPr lang="en-GB" dirty="0" err="1">
                <a:solidFill>
                  <a:srgbClr val="C00000"/>
                </a:solidFill>
              </a:rPr>
              <a:t>jtrees</a:t>
            </a:r>
            <a:r>
              <a:rPr lang="en-GB" dirty="0">
                <a:solidFill>
                  <a:srgbClr val="C00000"/>
                </a:solidFill>
              </a:rPr>
              <a:t>)</a:t>
            </a:r>
          </a:p>
          <a:p>
            <a:pPr lvl="1"/>
            <a:r>
              <a:rPr lang="en-GB" dirty="0">
                <a:solidFill>
                  <a:srgbClr val="C00000"/>
                </a:solidFill>
              </a:rPr>
              <a:t>Algorithm</a:t>
            </a:r>
          </a:p>
          <a:p>
            <a:pPr lvl="1"/>
            <a:r>
              <a:rPr lang="en-GB" dirty="0">
                <a:solidFill>
                  <a:srgbClr val="C00000"/>
                </a:solidFill>
              </a:rPr>
              <a:t>Complexity, completeness</a:t>
            </a:r>
          </a:p>
          <a:p>
            <a:pPr lvl="1"/>
            <a:r>
              <a:rPr lang="en-GB" dirty="0">
                <a:solidFill>
                  <a:srgbClr val="C00000"/>
                </a:solidFill>
              </a:rPr>
              <a:t>Variants</a:t>
            </a:r>
          </a:p>
          <a:p>
            <a:pPr marL="514350" indent="-514350">
              <a:buFont typeface="+mj-lt"/>
              <a:buAutoNum type="alphaUcPeriod"/>
            </a:pPr>
            <a:r>
              <a:rPr lang="en-GB" b="1" i="1" dirty="0">
                <a:solidFill>
                  <a:srgbClr val="C00000"/>
                </a:solidFill>
              </a:rPr>
              <a:t>First-order knowledge compilation (FOKC)</a:t>
            </a:r>
          </a:p>
          <a:p>
            <a:pPr lvl="1"/>
            <a:r>
              <a:rPr lang="en-GB" dirty="0">
                <a:solidFill>
                  <a:srgbClr val="C00000"/>
                </a:solidFill>
              </a:rPr>
              <a:t>Normal form, circuits</a:t>
            </a:r>
          </a:p>
          <a:p>
            <a:pPr lvl="1"/>
            <a:r>
              <a:rPr lang="en-GB" dirty="0">
                <a:solidFill>
                  <a:srgbClr val="C00000"/>
                </a:solidFill>
              </a:rPr>
              <a:t>Algorithm</a:t>
            </a:r>
          </a:p>
          <a:p>
            <a:pPr lvl="1"/>
            <a:r>
              <a:rPr lang="en-GB" dirty="0">
                <a:solidFill>
                  <a:srgbClr val="C00000"/>
                </a:solidFill>
              </a:rPr>
              <a:t>Complexity, completeness</a:t>
            </a:r>
          </a:p>
          <a:p>
            <a:pPr marL="514350" indent="-514350">
              <a:buFont typeface="+mj-lt"/>
              <a:buAutoNum type="alphaUcPeriod"/>
            </a:pPr>
            <a:r>
              <a:rPr lang="en-GB" i="1" dirty="0"/>
              <a:t>Most probable assignment queries</a:t>
            </a:r>
          </a:p>
          <a:p>
            <a:pPr lvl="1"/>
            <a:r>
              <a:rPr lang="en-GB" dirty="0"/>
              <a:t>Distribution vs. assignment queries</a:t>
            </a:r>
          </a:p>
          <a:p>
            <a:pPr lvl="1"/>
            <a:r>
              <a:rPr lang="en-GB" dirty="0"/>
              <a:t>Most probable explanation (MPE) , Maximum-a-posteriori (MAP) assignments</a:t>
            </a:r>
          </a:p>
          <a:p>
            <a:pPr lvl="1"/>
            <a:r>
              <a:rPr lang="en-GB" dirty="0"/>
              <a:t>Changes in LVE, LJT, FOKC</a:t>
            </a:r>
          </a:p>
          <a:p>
            <a:pPr lvl="1"/>
            <a:r>
              <a:rPr lang="en-GB" dirty="0"/>
              <a:t>Complexity, completeness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C3EB6C-B7E8-0449-A40C-56D4B80C64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173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711747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3AE380-1218-D545-9672-6D8A6EECB1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Preconditions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5C90340-5946-5A43-9A77-684B5489047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lnSpcReduction="10000"/>
              </a:bodyPr>
              <a:lstStyle/>
              <a:p>
                <a:r>
                  <a:rPr lang="en-GB" dirty="0"/>
                  <a:t>For summing out PRV </a:t>
                </a:r>
                <a14:m>
                  <m:oMath xmlns:m="http://schemas.openxmlformats.org/officeDocument/2006/math">
                    <m:r>
                      <a:rPr lang="en-GB" i="1" dirty="0" smtClean="0"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en-GB" dirty="0"/>
                  <a:t> in parfactor </a:t>
                </a:r>
                <a:br>
                  <a:rPr lang="de-DE" b="0" i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</a:b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𝑔</m:t>
                    </m:r>
                    <m:r>
                      <a:rPr lang="de-DE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GB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ctrlP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𝒜</m:t>
                            </m:r>
                          </m:e>
                        </m:d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|</m:t>
                        </m:r>
                        <m:d>
                          <m:dPr>
                            <m:ctrlP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𝒳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de-DE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𝐶</m:t>
                                </m:r>
                              </m:e>
                              <m:sub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𝒳</m:t>
                                </m:r>
                              </m:sub>
                            </m:sSub>
                          </m:e>
                        </m:d>
                      </m:sub>
                    </m:sSub>
                  </m:oMath>
                </a14:m>
                <a:endParaRPr lang="en-GB" dirty="0"/>
              </a:p>
              <a:p>
                <a:pPr marL="514350" indent="-514350">
                  <a:buFont typeface="+mj-lt"/>
                  <a:buAutoNum type="arabicPeriod" startAt="3"/>
                </a:pPr>
                <a:r>
                  <a:rPr lang="en-GB" dirty="0"/>
                  <a:t>The logvars that occur only in </a:t>
                </a:r>
                <a14:m>
                  <m:oMath xmlns:m="http://schemas.openxmlformats.org/officeDocument/2006/math">
                    <m:r>
                      <a:rPr lang="en-GB" i="1" dirty="0"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en-GB" dirty="0"/>
                  <a:t>, </a:t>
                </a:r>
                <a:endParaRPr lang="de-DE" b="0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b="1" i="1" smtClean="0">
                              <a:latin typeface="Cambria Math" panose="02040503050406030204" pitchFamily="18" charset="0"/>
                            </a:rPr>
                            <m:t>𝑿</m:t>
                          </m:r>
                        </m:e>
                        <m:sup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𝑒𝑥𝑐𝑙</m:t>
                          </m:r>
                        </m:sup>
                      </m:sSup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𝑙𝑣</m:t>
                      </m:r>
                      <m:d>
                        <m:d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</m:d>
                      <m:r>
                        <a:rPr lang="de-DE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∖</m:t>
                      </m:r>
                      <m:d>
                        <m:dPr>
                          <m:ctrlP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𝑿</m:t>
                          </m:r>
                          <m:r>
                            <a:rPr lang="de-DE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∖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𝑙𝑣</m:t>
                          </m:r>
                          <m:d>
                            <m:d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𝐴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de-DE" b="0" dirty="0">
                  <a:ea typeface="Cambria Math" panose="02040503050406030204" pitchFamily="18" charset="0"/>
                </a:endParaRPr>
              </a:p>
              <a:p>
                <a:pPr marL="492125" indent="0">
                  <a:buNone/>
                </a:pPr>
                <a:r>
                  <a:rPr lang="en-GB" dirty="0"/>
                  <a:t>need to be count-normalised </a:t>
                </a:r>
                <a:r>
                  <a:rPr lang="en-GB" dirty="0" err="1"/>
                  <a:t>w.r.t</a:t>
                </a:r>
                <a:r>
                  <a:rPr lang="en-GB" dirty="0"/>
                  <a:t>. the remaining logvars in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𝑔</m:t>
                    </m:r>
                  </m:oMath>
                </a14:m>
                <a:r>
                  <a:rPr lang="en-GB" dirty="0"/>
                  <a:t>,</a:t>
                </a:r>
              </a:p>
              <a:p>
                <a:pPr marL="492125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b="1" i="1">
                              <a:latin typeface="Cambria Math" panose="02040503050406030204" pitchFamily="18" charset="0"/>
                            </a:rPr>
                            <m:t>𝑿</m:t>
                          </m:r>
                        </m:e>
                        <m:sup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𝑐𝑜𝑚</m:t>
                          </m:r>
                        </m:sup>
                      </m:sSup>
                      <m:r>
                        <a:rPr lang="de-DE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de-DE" i="1">
                          <a:latin typeface="Cambria Math" panose="02040503050406030204" pitchFamily="18" charset="0"/>
                        </a:rPr>
                        <m:t>𝑙𝑣</m:t>
                      </m:r>
                      <m:d>
                        <m:d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</m:e>
                      </m:d>
                      <m:r>
                        <a:rPr lang="de-DE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∩</m:t>
                      </m:r>
                      <m:r>
                        <a:rPr lang="de-DE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𝑙𝑣</m:t>
                      </m:r>
                      <m:d>
                        <m:dPr>
                          <m:ctrlP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𝑿</m:t>
                          </m:r>
                        </m:e>
                      </m:d>
                    </m:oMath>
                  </m:oMathPara>
                </a14:m>
                <a:endParaRPr lang="en-GB" dirty="0"/>
              </a:p>
              <a:p>
                <a:pPr lvl="2"/>
                <a:r>
                  <a:rPr lang="en-GB" dirty="0"/>
                  <a:t>With </a:t>
                </a:r>
                <a14:m>
                  <m:oMath xmlns:m="http://schemas.openxmlformats.org/officeDocument/2006/math">
                    <m:r>
                      <a:rPr lang="de-DE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𝑿</m:t>
                    </m:r>
                  </m:oMath>
                </a14:m>
                <a:r>
                  <a:rPr lang="en-GB" dirty="0"/>
                  <a:t> the set of </a:t>
                </a:r>
                <a14:m>
                  <m:oMath xmlns:m="http://schemas.openxmlformats.org/officeDocument/2006/math">
                    <m:r>
                      <a:rPr lang="de-DE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𝒳</m:t>
                    </m:r>
                  </m:oMath>
                </a14:m>
                <a:endParaRPr lang="en-GB" dirty="0"/>
              </a:p>
              <a:p>
                <a:pPr lvl="1"/>
                <a:r>
                  <a:rPr lang="en-GB" dirty="0"/>
                  <a:t>For each sequence of constants left, the same number of sequences must be eliminated</a:t>
                </a:r>
              </a:p>
              <a:p>
                <a:pPr lvl="2"/>
                <a:r>
                  <a:rPr lang="en-GB" dirty="0"/>
                  <a:t>Only way to have the same number for exponentiation after summing-out</a:t>
                </a:r>
              </a:p>
              <a:p>
                <a:pPr lvl="2"/>
                <a:r>
                  <a:rPr lang="en-GB" dirty="0"/>
                  <a:t>Number for exponentiation: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n</m:t>
                    </m:r>
                    <m:sSub>
                      <m:sSubPr>
                        <m:ctrlPr>
                          <a:rPr lang="en-GB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GB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count</m:t>
                        </m:r>
                      </m:e>
                      <m:sub>
                        <m:sSup>
                          <m:sSupPr>
                            <m:ctrlPr>
                              <a:rPr lang="de-DE" b="1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b="1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𝑿</m:t>
                            </m:r>
                          </m:e>
                          <m:sup>
                            <m:r>
                              <a:rPr lang="de-DE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𝑒𝑥𝑐𝑙</m:t>
                            </m:r>
                          </m:sup>
                        </m:sSup>
                        <m:r>
                          <a:rPr lang="en-GB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|</m:t>
                        </m:r>
                        <m:sSup>
                          <m:sSupPr>
                            <m:ctrlPr>
                              <a:rPr lang="de-DE" b="1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b="1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𝑿</m:t>
                            </m:r>
                          </m:e>
                          <m:sup>
                            <m:r>
                              <a:rPr lang="de-DE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𝑐𝑜𝑚</m:t>
                            </m:r>
                          </m:sup>
                        </m:sSup>
                      </m:sub>
                    </m:sSub>
                    <m:d>
                      <m:dPr>
                        <m:ctrlPr>
                          <a:rPr lang="en-GB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ctrlP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𝒳</m:t>
                            </m:r>
                            <m: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de-DE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𝐶</m:t>
                                </m:r>
                              </m:e>
                              <m:sub>
                                <m:r>
                                  <a:rPr lang="de-DE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𝒳</m:t>
                                </m:r>
                              </m:sub>
                            </m:sSub>
                          </m:e>
                        </m:d>
                      </m:e>
                    </m:d>
                  </m:oMath>
                </a14:m>
                <a:endParaRPr lang="en-GB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5C90340-5946-5A43-9A77-684B5489047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5"/>
                <a:stretch>
                  <a:fillRect l="-1608" t="-2525" r="-48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DFD430-04C9-E84C-81B3-B54C1C082C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00481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7C7698-9DB0-8246-A918-B315C3C1A5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Example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A3EF560-6299-FE4E-81FE-4E71406B62F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GB" dirty="0">
                    <a:solidFill>
                      <a:schemeClr val="tx1"/>
                    </a:solidFill>
                  </a:rPr>
                  <a:t>Summing out </a:t>
                </a:r>
                <a14:m>
                  <m:oMath xmlns:m="http://schemas.openxmlformats.org/officeDocument/2006/math">
                    <m:r>
                      <a:rPr lang="en-GB" i="1">
                        <a:solidFill>
                          <a:schemeClr val="tx1"/>
                        </a:solidFill>
                        <a:latin typeface="Cambria Math" charset="0"/>
                      </a:rPr>
                      <m:t>𝑇𝑟𝑒𝑎𝑡</m:t>
                    </m:r>
                    <m:r>
                      <a:rPr lang="en-GB" i="1">
                        <a:solidFill>
                          <a:schemeClr val="tx1"/>
                        </a:solidFill>
                        <a:latin typeface="Cambria Math" charset="0"/>
                      </a:rPr>
                      <m:t>(</m:t>
                    </m:r>
                    <m:r>
                      <a:rPr lang="en-GB" i="1">
                        <a:solidFill>
                          <a:schemeClr val="tx1"/>
                        </a:solidFill>
                        <a:latin typeface="Cambria Math" charset="0"/>
                      </a:rPr>
                      <m:t>𝑋</m:t>
                    </m:r>
                    <m:r>
                      <a:rPr lang="en-GB" i="1">
                        <a:solidFill>
                          <a:schemeClr val="tx1"/>
                        </a:solidFill>
                        <a:latin typeface="Cambria Math" charset="0"/>
                      </a:rPr>
                      <m:t>,</m:t>
                    </m:r>
                    <m:r>
                      <a:rPr lang="en-GB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𝑀</m:t>
                    </m:r>
                    <m:r>
                      <a:rPr lang="en-GB" i="1">
                        <a:solidFill>
                          <a:schemeClr val="tx1"/>
                        </a:solidFill>
                        <a:latin typeface="Cambria Math" charset="0"/>
                      </a:rPr>
                      <m:t>)</m:t>
                    </m:r>
                  </m:oMath>
                </a14:m>
                <a:r>
                  <a:rPr lang="en-GB" dirty="0">
                    <a:solidFill>
                      <a:schemeClr val="tx1"/>
                    </a:solidFill>
                  </a:rPr>
                  <a:t> in </a:t>
                </a:r>
                <a:endParaRPr lang="de-DE" b="0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r>
                            <a:rPr lang="en-GB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de-DE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de-DE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de-DE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sSub>
                        <m:sSubPr>
                          <m:ctrlPr>
                            <a:rPr lang="de-DE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de-DE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𝐸𝑝𝑖𝑑</m:t>
                              </m:r>
                              <m:r>
                                <a:rPr lang="de-DE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 </m:t>
                              </m:r>
                              <m:r>
                                <a:rPr lang="de-DE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𝑆𝑖𝑐𝑘</m:t>
                              </m:r>
                              <m:d>
                                <m:dPr>
                                  <m:ctrlPr>
                                    <a:rPr lang="de-DE" sz="2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sz="2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</m:d>
                              <m:r>
                                <a:rPr lang="de-DE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de-DE" sz="2400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𝑇𝑟𝑒𝑎𝑡</m:t>
                              </m:r>
                              <m:d>
                                <m:dPr>
                                  <m:ctrlPr>
                                    <a:rPr lang="de-DE" sz="2400" b="0" i="1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sz="2400" b="0" i="1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𝑋</m:t>
                                  </m:r>
                                  <m:r>
                                    <a:rPr lang="de-DE" sz="2400" b="0" i="1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de-DE" sz="2400" b="0" i="1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𝑀</m:t>
                                  </m:r>
                                </m:e>
                              </m:d>
                            </m:e>
                          </m:d>
                        </m:e>
                        <m:sub>
                          <m:d>
                            <m:dPr>
                              <m:ctrlPr>
                                <a:rPr lang="de-DE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ctrlPr>
                                    <a:rPr lang="de-DE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sz="2400" i="1"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  <m:r>
                                    <a:rPr lang="de-DE" sz="2400" b="0" i="1" smtClean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de-DE" sz="2400" b="0" i="1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  <m:t>𝑀</m:t>
                                  </m:r>
                                </m:e>
                              </m:d>
                              <m:r>
                                <a:rPr lang="de-DE" sz="24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de-DE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𝒟</m:t>
                              </m:r>
                              <m:d>
                                <m:dPr>
                                  <m:ctrlPr>
                                    <a:rPr lang="de-DE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</m:d>
                              <m:r>
                                <a:rPr lang="de-DE" sz="24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×</m:t>
                              </m:r>
                              <m:r>
                                <a:rPr lang="de-DE" sz="240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𝒟</m:t>
                              </m:r>
                              <m:d>
                                <m:dPr>
                                  <m:ctrlPr>
                                    <a:rPr lang="de-DE" sz="2400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sz="2400" b="0" i="1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𝑀</m:t>
                                  </m:r>
                                </m:e>
                              </m:d>
                            </m:e>
                          </m:d>
                        </m:sub>
                      </m:sSub>
                    </m:oMath>
                  </m:oMathPara>
                </a14:m>
                <a:endParaRPr lang="en-GB" dirty="0">
                  <a:solidFill>
                    <a:schemeClr val="tx1"/>
                  </a:solidFill>
                </a:endParaRPr>
              </a:p>
              <a:p>
                <a:r>
                  <a:rPr lang="en-GB" dirty="0"/>
                  <a:t>Preconditions: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GB" i="1">
                        <a:latin typeface="Cambria Math" charset="0"/>
                      </a:rPr>
                      <m:t>𝑇𝑟𝑒𝑎𝑡</m:t>
                    </m:r>
                    <m:r>
                      <a:rPr lang="en-GB" i="1">
                        <a:latin typeface="Cambria Math" charset="0"/>
                      </a:rPr>
                      <m:t>(</m:t>
                    </m:r>
                    <m:r>
                      <a:rPr lang="en-GB" i="1">
                        <a:latin typeface="Cambria Math" charset="0"/>
                      </a:rPr>
                      <m:t>𝑋</m:t>
                    </m:r>
                    <m:r>
                      <a:rPr lang="en-GB" i="1">
                        <a:latin typeface="Cambria Math" charset="0"/>
                      </a:rPr>
                      <m:t>,</m:t>
                    </m:r>
                    <m:r>
                      <a:rPr lang="en-GB" i="1">
                        <a:latin typeface="Cambria Math" panose="02040503050406030204" pitchFamily="18" charset="0"/>
                      </a:rPr>
                      <m:t>𝑀</m:t>
                    </m:r>
                    <m:r>
                      <a:rPr lang="en-GB" i="1">
                        <a:latin typeface="Cambria Math" charset="0"/>
                      </a:rPr>
                      <m:t>)</m:t>
                    </m:r>
                  </m:oMath>
                </a14:m>
                <a:r>
                  <a:rPr lang="en-GB" dirty="0">
                    <a:solidFill>
                      <a:schemeClr val="tx1"/>
                    </a:solidFill>
                  </a:rPr>
                  <a:t> occurs only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endParaRPr lang="en-GB" dirty="0">
                  <a:solidFill>
                    <a:schemeClr val="tx1"/>
                  </a:solidFill>
                </a:endParaRPr>
              </a:p>
              <a:p>
                <a:pPr lvl="1"/>
                <a14:m>
                  <m:oMath xmlns:m="http://schemas.openxmlformats.org/officeDocument/2006/math">
                    <m:r>
                      <a:rPr lang="en-GB" i="1">
                        <a:latin typeface="Cambria Math" charset="0"/>
                      </a:rPr>
                      <m:t>𝑇𝑟𝑒𝑎𝑡</m:t>
                    </m:r>
                    <m:r>
                      <a:rPr lang="en-GB" i="1">
                        <a:latin typeface="Cambria Math" charset="0"/>
                      </a:rPr>
                      <m:t>(</m:t>
                    </m:r>
                    <m:r>
                      <a:rPr lang="en-GB" i="1">
                        <a:latin typeface="Cambria Math" charset="0"/>
                      </a:rPr>
                      <m:t>𝑋</m:t>
                    </m:r>
                    <m:r>
                      <a:rPr lang="en-GB" i="1">
                        <a:latin typeface="Cambria Math" charset="0"/>
                      </a:rPr>
                      <m:t>,</m:t>
                    </m:r>
                    <m:r>
                      <a:rPr lang="en-GB" i="1">
                        <a:latin typeface="Cambria Math" panose="02040503050406030204" pitchFamily="18" charset="0"/>
                      </a:rPr>
                      <m:t>𝑀</m:t>
                    </m:r>
                    <m:r>
                      <a:rPr lang="en-GB" i="1">
                        <a:latin typeface="Cambria Math" charset="0"/>
                      </a:rPr>
                      <m:t>)</m:t>
                    </m:r>
                  </m:oMath>
                </a14:m>
                <a:r>
                  <a:rPr lang="en-GB" dirty="0"/>
                  <a:t> contains all logvars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endParaRPr lang="en-GB" dirty="0"/>
              </a:p>
              <a:p>
                <a:pPr lvl="1"/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</a:rPr>
                      <m:t>𝑀</m:t>
                    </m:r>
                  </m:oMath>
                </a14:m>
                <a:r>
                  <a:rPr lang="en-GB" dirty="0">
                    <a:solidFill>
                      <a:schemeClr val="tx1"/>
                    </a:solidFill>
                  </a:rPr>
                  <a:t> is count-normalised </a:t>
                </a:r>
                <a:r>
                  <a:rPr lang="en-GB" dirty="0" err="1">
                    <a:solidFill>
                      <a:schemeClr val="tx1"/>
                    </a:solidFill>
                  </a:rPr>
                  <a:t>w.r.t</a:t>
                </a:r>
                <a:r>
                  <a:rPr lang="en-GB" dirty="0">
                    <a:solidFill>
                      <a:schemeClr val="tx1"/>
                    </a:solidFill>
                  </a:rPr>
                  <a:t>.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charset="0"/>
                      </a:rPr>
                      <m:t>𝑋</m:t>
                    </m:r>
                  </m:oMath>
                </a14:m>
                <a:r>
                  <a:rPr lang="en-GB" dirty="0">
                    <a:solidFill>
                      <a:schemeClr val="tx1"/>
                    </a:solidFill>
                  </a:rPr>
                  <a:t>, </a:t>
                </a:r>
                <a:endParaRPr lang="de-DE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de-DE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n</m:t>
                          </m:r>
                          <m:r>
                            <m:rPr>
                              <m:nor/>
                            </m:rPr>
                            <a:rPr lang="en-GB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count</m:t>
                          </m:r>
                        </m:e>
                        <m:sub>
                          <m:r>
                            <a:rPr lang="de-DE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𝑀</m:t>
                          </m:r>
                          <m:r>
                            <a:rPr lang="en-GB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|</m:t>
                          </m:r>
                          <m:r>
                            <a:rPr lang="de-DE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</m:sub>
                      </m:sSub>
                      <m:d>
                        <m:dPr>
                          <m:ctrlPr>
                            <a:rPr lang="en-GB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ctrlPr>
                                <a:rPr lang="de-DE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𝒳</m:t>
                              </m:r>
                              <m:r>
                                <a:rPr lang="de-DE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de-DE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𝐶</m:t>
                                  </m:r>
                                </m:e>
                                <m:sub>
                                  <m:r>
                                    <a:rPr lang="de-DE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𝒳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r>
                        <a:rPr lang="de-DE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=2</m:t>
                      </m:r>
                    </m:oMath>
                  </m:oMathPara>
                </a14:m>
                <a:endParaRPr lang="en-GB" dirty="0"/>
              </a:p>
              <a:p>
                <a:r>
                  <a:rPr lang="en-GB" dirty="0">
                    <a:solidFill>
                      <a:schemeClr val="tx1"/>
                    </a:solidFill>
                  </a:rPr>
                  <a:t>Output:</a:t>
                </a:r>
              </a:p>
              <a:p>
                <a:pPr lvl="1"/>
                <a14:m>
                  <m:oMath xmlns:m="http://schemas.openxmlformats.org/officeDocument/2006/math">
                    <m:sSubSup>
                      <m:sSubSupPr>
                        <m:ctrlPr>
                          <a:rPr lang="de-DE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GB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de-DE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sub>
                      <m:sup>
                        <m:r>
                          <a:rPr lang="de-DE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′</m:t>
                        </m:r>
                      </m:sup>
                    </m:sSubSup>
                    <m:sSub>
                      <m:sSubPr>
                        <m:ctrlPr>
                          <a:rPr lang="de-DE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ctrlPr>
                              <a:rPr lang="de-DE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𝐸𝑝𝑖𝑑</m:t>
                            </m:r>
                            <m:r>
                              <a:rPr lang="de-DE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 </m:t>
                            </m:r>
                            <m:r>
                              <a:rPr lang="de-DE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𝑆𝑖𝑐𝑘</m:t>
                            </m:r>
                            <m:d>
                              <m:dPr>
                                <m:ctrlPr>
                                  <a:rPr lang="de-DE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𝑋</m:t>
                                </m:r>
                              </m:e>
                            </m:d>
                          </m:e>
                        </m:d>
                      </m:e>
                      <m:sub>
                        <m:r>
                          <a:rPr lang="de-DE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|</m:t>
                        </m:r>
                        <m:d>
                          <m:d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𝒟</m:t>
                            </m:r>
                            <m:d>
                              <m:dPr>
                                <m:ctrlPr>
                                  <a:rPr lang="de-DE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𝑋</m:t>
                                </m:r>
                              </m:e>
                            </m:d>
                          </m:e>
                        </m:d>
                      </m:sub>
                    </m:sSub>
                  </m:oMath>
                </a14:m>
                <a:endParaRPr lang="en-GB" dirty="0">
                  <a:solidFill>
                    <a:schemeClr val="tx1"/>
                  </a:solidFill>
                </a:endParaRPr>
              </a:p>
              <a:p>
                <a:pPr lvl="1"/>
                <a:endParaRPr lang="en-GB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A3EF560-6299-FE4E-81FE-4E71406B62F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447" t="-176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4C7B1E-0117-5944-A8CF-280109A073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19</a:t>
            </a:fld>
            <a:endParaRPr lang="en-GB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C2E2EF19-6F36-FA44-9460-CF7B2A9288CA}"/>
              </a:ext>
            </a:extLst>
          </p:cNvPr>
          <p:cNvGrpSpPr/>
          <p:nvPr/>
        </p:nvGrpSpPr>
        <p:grpSpPr>
          <a:xfrm>
            <a:off x="4572000" y="4520711"/>
            <a:ext cx="4452825" cy="1946958"/>
            <a:chOff x="4691174" y="2813455"/>
            <a:chExt cx="4452825" cy="194695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A0B34E11-B623-CB4B-B030-78AEF80DDDA3}"/>
                    </a:ext>
                  </a:extLst>
                </p:cNvPr>
                <p:cNvSpPr txBox="1"/>
                <p:nvPr/>
              </p:nvSpPr>
              <p:spPr>
                <a:xfrm>
                  <a:off x="6461825" y="3343955"/>
                  <a:ext cx="648000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en-GB" b="0" i="1" smtClean="0">
                            <a:solidFill>
                              <a:schemeClr val="accent1"/>
                            </a:solidFill>
                            <a:latin typeface="Cambria Math" charset="0"/>
                          </a:rPr>
                          <m:t>𝐸𝑝𝑖𝑑</m:t>
                        </m:r>
                      </m:oMath>
                    </m:oMathPara>
                  </a14:m>
                  <a:endParaRPr lang="en-GB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D3EFA8FE-3C65-114C-9AC3-0A16986FBFE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461825" y="3343955"/>
                  <a:ext cx="648000" cy="389513"/>
                </a:xfrm>
                <a:prstGeom prst="ellipse">
                  <a:avLst/>
                </a:prstGeom>
                <a:blipFill>
                  <a:blip r:embed="rId3"/>
                  <a:stretch>
                    <a:fillRect r="-1887" b="-9375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E15E48B5-5D36-6846-895C-8ED00F7E9F8C}"/>
                    </a:ext>
                  </a:extLst>
                </p:cNvPr>
                <p:cNvSpPr txBox="1"/>
                <p:nvPr/>
              </p:nvSpPr>
              <p:spPr>
                <a:xfrm>
                  <a:off x="5388625" y="2813455"/>
                  <a:ext cx="985062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b="0" i="1" smtClean="0">
                            <a:latin typeface="Cambria Math" charset="0"/>
                          </a:rPr>
                          <m:t>𝑁𝑎𝑡</m:t>
                        </m:r>
                        <m:r>
                          <a:rPr lang="en-GB" b="0" i="1" smtClean="0">
                            <a:latin typeface="Cambria Math" charset="0"/>
                          </a:rPr>
                          <m:t>(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  <m:r>
                          <a:rPr lang="en-GB" b="0" i="1" smtClean="0">
                            <a:latin typeface="Cambria Math" charset="0"/>
                          </a:rPr>
                          <m:t>)</m:t>
                        </m:r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DC032F0E-3F9D-9744-907B-2455CF3201D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88625" y="2813455"/>
                  <a:ext cx="985062" cy="389513"/>
                </a:xfrm>
                <a:prstGeom prst="ellipse">
                  <a:avLst/>
                </a:prstGeom>
                <a:blipFill>
                  <a:blip r:embed="rId5"/>
                  <a:stretch>
                    <a:fillRect b="-6061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1537D472-B465-FF49-9A1C-E6547AC4F8C9}"/>
                    </a:ext>
                  </a:extLst>
                </p:cNvPr>
                <p:cNvSpPr txBox="1"/>
                <p:nvPr/>
              </p:nvSpPr>
              <p:spPr>
                <a:xfrm>
                  <a:off x="7214462" y="2816487"/>
                  <a:ext cx="1144125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b="0" i="1" smtClean="0">
                            <a:latin typeface="Cambria Math" charset="0"/>
                          </a:rPr>
                          <m:t>𝑀𝑎𝑛</m:t>
                        </m:r>
                        <m:r>
                          <a:rPr lang="en-GB" b="0" i="1" smtClean="0">
                            <a:latin typeface="Cambria Math" charset="0"/>
                          </a:rPr>
                          <m:t>(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𝑊</m:t>
                        </m:r>
                        <m:r>
                          <a:rPr lang="en-GB" b="0" i="1" smtClean="0">
                            <a:latin typeface="Cambria Math" charset="0"/>
                          </a:rPr>
                          <m:t>)</m:t>
                        </m:r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41" name="TextBox 40">
                  <a:extLst>
                    <a:ext uri="{FF2B5EF4-FFF2-40B4-BE49-F238E27FC236}">
                      <a16:creationId xmlns:a16="http://schemas.microsoft.com/office/drawing/2014/main" id="{71BD379F-2A67-5049-A80F-9BCDC04B3B0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14462" y="2816487"/>
                  <a:ext cx="1144125" cy="389513"/>
                </a:xfrm>
                <a:prstGeom prst="ellipse">
                  <a:avLst/>
                </a:prstGeom>
                <a:blipFill>
                  <a:blip r:embed="rId6"/>
                  <a:stretch>
                    <a:fillRect b="-6061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87F1FB85-F633-F64F-8B92-41EE281A7F65}"/>
                    </a:ext>
                  </a:extLst>
                </p:cNvPr>
                <p:cNvSpPr txBox="1"/>
                <p:nvPr/>
              </p:nvSpPr>
              <p:spPr>
                <a:xfrm>
                  <a:off x="4691174" y="3858871"/>
                  <a:ext cx="1383249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b="0" i="1" smtClean="0">
                            <a:latin typeface="Cambria Math" charset="0"/>
                          </a:rPr>
                          <m:t>𝑇𝑟𝑎𝑣𝑒𝑙</m:t>
                        </m:r>
                        <m:r>
                          <a:rPr lang="en-GB" b="0" i="1" smtClean="0">
                            <a:latin typeface="Cambria Math" charset="0"/>
                          </a:rPr>
                          <m:t>(</m:t>
                        </m:r>
                        <m:r>
                          <a:rPr lang="en-GB" b="0" i="1" smtClean="0">
                            <a:latin typeface="Cambria Math" charset="0"/>
                          </a:rPr>
                          <m:t>𝑋</m:t>
                        </m:r>
                        <m:r>
                          <a:rPr lang="en-GB" b="0" i="1" smtClean="0">
                            <a:latin typeface="Cambria Math" charset="0"/>
                          </a:rPr>
                          <m:t>)</m:t>
                        </m:r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42" name="TextBox 41">
                  <a:extLst>
                    <a:ext uri="{FF2B5EF4-FFF2-40B4-BE49-F238E27FC236}">
                      <a16:creationId xmlns:a16="http://schemas.microsoft.com/office/drawing/2014/main" id="{6806F868-5F49-8A42-8437-33C97890510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91174" y="3858871"/>
                  <a:ext cx="1383249" cy="389513"/>
                </a:xfrm>
                <a:prstGeom prst="ellipse">
                  <a:avLst/>
                </a:prstGeom>
                <a:blipFill>
                  <a:blip r:embed="rId7"/>
                  <a:stretch>
                    <a:fillRect b="-6061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4153E56B-F210-C540-AF80-327C484AD55A}"/>
                    </a:ext>
                  </a:extLst>
                </p:cNvPr>
                <p:cNvSpPr txBox="1"/>
                <p:nvPr/>
              </p:nvSpPr>
              <p:spPr>
                <a:xfrm>
                  <a:off x="6250457" y="4370900"/>
                  <a:ext cx="1120628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b="0" i="1" smtClean="0">
                            <a:solidFill>
                              <a:schemeClr val="accent1"/>
                            </a:solidFill>
                            <a:latin typeface="Cambria Math" charset="0"/>
                          </a:rPr>
                          <m:t>𝑆𝑖𝑐𝑘</m:t>
                        </m:r>
                        <m:r>
                          <a:rPr lang="en-GB" b="0" i="1" smtClean="0">
                            <a:solidFill>
                              <a:schemeClr val="accent1"/>
                            </a:solidFill>
                            <a:latin typeface="Cambria Math" charset="0"/>
                          </a:rPr>
                          <m:t>(</m:t>
                        </m:r>
                        <m:r>
                          <a:rPr lang="en-GB" b="0" i="1" smtClean="0">
                            <a:solidFill>
                              <a:schemeClr val="accent1"/>
                            </a:solidFill>
                            <a:latin typeface="Cambria Math" charset="0"/>
                          </a:rPr>
                          <m:t>𝑋</m:t>
                        </m:r>
                        <m:r>
                          <a:rPr lang="en-GB" b="0" i="1" smtClean="0">
                            <a:solidFill>
                              <a:schemeClr val="accent1"/>
                            </a:solidFill>
                            <a:latin typeface="Cambria Math" charset="0"/>
                          </a:rPr>
                          <m:t>)</m:t>
                        </m:r>
                      </m:oMath>
                    </m:oMathPara>
                  </a14:m>
                  <a:endParaRPr lang="en-GB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0B869920-012B-364C-9F9B-BAE1190E967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250457" y="4370900"/>
                  <a:ext cx="1120628" cy="389513"/>
                </a:xfrm>
                <a:prstGeom prst="ellipse">
                  <a:avLst/>
                </a:prstGeom>
                <a:blipFill>
                  <a:blip r:embed="rId8"/>
                  <a:stretch>
                    <a:fillRect b="-6250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0B0E2AE6-0A70-BE49-9A19-539B877AAF60}"/>
                    </a:ext>
                  </a:extLst>
                </p:cNvPr>
                <p:cNvSpPr txBox="1"/>
                <p:nvPr/>
              </p:nvSpPr>
              <p:spPr>
                <a:xfrm>
                  <a:off x="7511218" y="3854122"/>
                  <a:ext cx="1632781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b="0" i="1" smtClean="0">
                            <a:solidFill>
                              <a:schemeClr val="accent1"/>
                            </a:solidFill>
                            <a:latin typeface="Cambria Math" charset="0"/>
                          </a:rPr>
                          <m:t>𝑇𝑟𝑒𝑎𝑡</m:t>
                        </m:r>
                        <m:r>
                          <a:rPr lang="en-GB" b="0" i="1" smtClean="0">
                            <a:solidFill>
                              <a:schemeClr val="accent1"/>
                            </a:solidFill>
                            <a:latin typeface="Cambria Math" charset="0"/>
                          </a:rPr>
                          <m:t>(</m:t>
                        </m:r>
                        <m:r>
                          <a:rPr lang="en-GB" b="0" i="1" smtClean="0">
                            <a:solidFill>
                              <a:schemeClr val="accent1"/>
                            </a:solidFill>
                            <a:latin typeface="Cambria Math" charset="0"/>
                          </a:rPr>
                          <m:t>𝑋</m:t>
                        </m:r>
                        <m:r>
                          <a:rPr lang="en-GB" b="0" i="1" smtClean="0">
                            <a:solidFill>
                              <a:schemeClr val="accent1"/>
                            </a:solidFill>
                            <a:latin typeface="Cambria Math" charset="0"/>
                          </a:rPr>
                          <m:t>,</m:t>
                        </m:r>
                        <m:r>
                          <a:rPr lang="en-GB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𝑀</m:t>
                        </m:r>
                        <m:r>
                          <a:rPr lang="en-GB" b="0" i="1" smtClean="0">
                            <a:solidFill>
                              <a:schemeClr val="accent1"/>
                            </a:solidFill>
                            <a:latin typeface="Cambria Math" charset="0"/>
                          </a:rPr>
                          <m:t>)</m:t>
                        </m:r>
                      </m:oMath>
                    </m:oMathPara>
                  </a14:m>
                  <a:endParaRPr lang="en-GB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41" name="TextBox 40">
                  <a:extLst>
                    <a:ext uri="{FF2B5EF4-FFF2-40B4-BE49-F238E27FC236}">
                      <a16:creationId xmlns:a16="http://schemas.microsoft.com/office/drawing/2014/main" id="{B167803C-784E-F541-9E94-AB8B24E202D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511218" y="3854122"/>
                  <a:ext cx="1632781" cy="389513"/>
                </a:xfrm>
                <a:prstGeom prst="ellipse">
                  <a:avLst/>
                </a:prstGeom>
                <a:blipFill>
                  <a:blip r:embed="rId9"/>
                  <a:stretch>
                    <a:fillRect b="-6061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68EB0587-8E61-9444-9A57-CDCABC434634}"/>
                </a:ext>
              </a:extLst>
            </p:cNvPr>
            <p:cNvCxnSpPr>
              <a:stCxn id="7" idx="6"/>
              <a:endCxn id="33" idx="1"/>
            </p:cNvCxnSpPr>
            <p:nvPr/>
          </p:nvCxnSpPr>
          <p:spPr>
            <a:xfrm>
              <a:off x="6373687" y="3008212"/>
              <a:ext cx="342370" cy="110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CC169F08-77AF-7041-89DE-F83730D4DAB4}"/>
                </a:ext>
              </a:extLst>
            </p:cNvPr>
            <p:cNvCxnSpPr>
              <a:cxnSpLocks/>
              <a:stCxn id="8" idx="2"/>
              <a:endCxn id="33" idx="3"/>
            </p:cNvCxnSpPr>
            <p:nvPr/>
          </p:nvCxnSpPr>
          <p:spPr>
            <a:xfrm flipH="1" flipV="1">
              <a:off x="6860057" y="3009320"/>
              <a:ext cx="354405" cy="192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3B8B0F87-6644-9B4D-87E8-628F2846980F}"/>
                </a:ext>
              </a:extLst>
            </p:cNvPr>
            <p:cNvCxnSpPr>
              <a:cxnSpLocks/>
              <a:stCxn id="9" idx="6"/>
              <a:endCxn id="29" idx="1"/>
            </p:cNvCxnSpPr>
            <p:nvPr/>
          </p:nvCxnSpPr>
          <p:spPr>
            <a:xfrm>
              <a:off x="6074423" y="4053628"/>
              <a:ext cx="352313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7FB5D5F0-C73B-2746-B03E-ABBDBBDEB7C2}"/>
                </a:ext>
              </a:extLst>
            </p:cNvPr>
            <p:cNvCxnSpPr>
              <a:cxnSpLocks/>
              <a:stCxn id="29" idx="0"/>
              <a:endCxn id="6" idx="4"/>
            </p:cNvCxnSpPr>
            <p:nvPr/>
          </p:nvCxnSpPr>
          <p:spPr>
            <a:xfrm flipV="1">
              <a:off x="6498736" y="3733468"/>
              <a:ext cx="287089" cy="24816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986C7260-5211-514F-9946-EBC48E36CD49}"/>
                </a:ext>
              </a:extLst>
            </p:cNvPr>
            <p:cNvCxnSpPr>
              <a:cxnSpLocks/>
              <a:stCxn id="6" idx="4"/>
              <a:endCxn id="25" idx="0"/>
            </p:cNvCxnSpPr>
            <p:nvPr/>
          </p:nvCxnSpPr>
          <p:spPr>
            <a:xfrm>
              <a:off x="6785825" y="3733468"/>
              <a:ext cx="308081" cy="24230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4C6D07FC-83EC-BF46-B64D-BA0D9A334C78}"/>
                </a:ext>
              </a:extLst>
            </p:cNvPr>
            <p:cNvCxnSpPr>
              <a:cxnSpLocks/>
              <a:stCxn id="11" idx="2"/>
              <a:endCxn id="25" idx="3"/>
            </p:cNvCxnSpPr>
            <p:nvPr/>
          </p:nvCxnSpPr>
          <p:spPr>
            <a:xfrm flipH="1" flipV="1">
              <a:off x="7165906" y="4047775"/>
              <a:ext cx="345312" cy="110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76DCD54F-42D8-7446-9832-15D44BE3AD51}"/>
                </a:ext>
              </a:extLst>
            </p:cNvPr>
            <p:cNvCxnSpPr>
              <a:cxnSpLocks/>
              <a:stCxn id="29" idx="2"/>
              <a:endCxn id="10" idx="0"/>
            </p:cNvCxnSpPr>
            <p:nvPr/>
          </p:nvCxnSpPr>
          <p:spPr>
            <a:xfrm>
              <a:off x="6498736" y="4125628"/>
              <a:ext cx="312035" cy="24527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979F3E7D-D324-ED43-9C62-276EB05BFA79}"/>
                </a:ext>
              </a:extLst>
            </p:cNvPr>
            <p:cNvCxnSpPr>
              <a:cxnSpLocks/>
              <a:stCxn id="25" idx="2"/>
              <a:endCxn id="10" idx="0"/>
            </p:cNvCxnSpPr>
            <p:nvPr/>
          </p:nvCxnSpPr>
          <p:spPr>
            <a:xfrm flipH="1">
              <a:off x="6810771" y="4119775"/>
              <a:ext cx="283135" cy="25112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9480E5D2-4734-4D4D-BEB3-CECF45FF3CA3}"/>
                </a:ext>
              </a:extLst>
            </p:cNvPr>
            <p:cNvCxnSpPr>
              <a:cxnSpLocks/>
              <a:stCxn id="6" idx="0"/>
              <a:endCxn id="33" idx="2"/>
            </p:cNvCxnSpPr>
            <p:nvPr/>
          </p:nvCxnSpPr>
          <p:spPr>
            <a:xfrm flipV="1">
              <a:off x="6785825" y="3081320"/>
              <a:ext cx="2232" cy="26263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3A7A6C3B-2006-8A49-99B8-7004A61165EB}"/>
                </a:ext>
              </a:extLst>
            </p:cNvPr>
            <p:cNvGrpSpPr/>
            <p:nvPr/>
          </p:nvGrpSpPr>
          <p:grpSpPr>
            <a:xfrm>
              <a:off x="6669977" y="2891240"/>
              <a:ext cx="521894" cy="393368"/>
              <a:chOff x="6669977" y="2891240"/>
              <a:chExt cx="521894" cy="393368"/>
            </a:xfrm>
          </p:grpSpPr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1B4BB340-2A43-064B-B70A-E5A2BDB23264}"/>
                  </a:ext>
                </a:extLst>
              </p:cNvPr>
              <p:cNvSpPr/>
              <p:nvPr/>
            </p:nvSpPr>
            <p:spPr>
              <a:xfrm>
                <a:off x="6669977" y="2891240"/>
                <a:ext cx="144000" cy="144000"/>
              </a:xfrm>
              <a:prstGeom prst="rect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335EA882-2759-874B-AB90-635EFB7C3418}"/>
                  </a:ext>
                </a:extLst>
              </p:cNvPr>
              <p:cNvSpPr/>
              <p:nvPr/>
            </p:nvSpPr>
            <p:spPr>
              <a:xfrm>
                <a:off x="6716057" y="2937320"/>
                <a:ext cx="144000" cy="144000"/>
              </a:xfrm>
              <a:prstGeom prst="rect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9BB19FFF-BDE1-ED45-86C5-5767914B58C3}"/>
                  </a:ext>
                </a:extLst>
              </p:cNvPr>
              <p:cNvSpPr/>
              <p:nvPr/>
            </p:nvSpPr>
            <p:spPr>
              <a:xfrm>
                <a:off x="6762137" y="2983400"/>
                <a:ext cx="144000" cy="144000"/>
              </a:xfrm>
              <a:prstGeom prst="rect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5" name="TextBox 34">
                    <a:extLst>
                      <a:ext uri="{FF2B5EF4-FFF2-40B4-BE49-F238E27FC236}">
                        <a16:creationId xmlns:a16="http://schemas.microsoft.com/office/drawing/2014/main" id="{2D4F975B-4EC9-D84F-9CBC-C97CA1F78AD3}"/>
                      </a:ext>
                    </a:extLst>
                  </p:cNvPr>
                  <p:cNvSpPr txBox="1"/>
                  <p:nvPr/>
                </p:nvSpPr>
                <p:spPr>
                  <a:xfrm>
                    <a:off x="6903780" y="3007609"/>
                    <a:ext cx="288091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b="0" i="1" smtClean="0"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en-GB" b="0" i="1" smtClean="0">
                                  <a:latin typeface="Cambria Math" charset="0"/>
                                </a:rPr>
                                <m:t>1</m:t>
                              </m:r>
                            </m:sub>
                          </m:sSub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68" name="TextBox 67">
                    <a:extLst>
                      <a:ext uri="{FF2B5EF4-FFF2-40B4-BE49-F238E27FC236}">
                        <a16:creationId xmlns:a16="http://schemas.microsoft.com/office/drawing/2014/main" id="{C3439D2F-79DB-114C-9C44-437E0F64A4E2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903780" y="3007609"/>
                    <a:ext cx="288091" cy="276999"/>
                  </a:xfrm>
                  <a:prstGeom prst="rect">
                    <a:avLst/>
                  </a:prstGeom>
                  <a:blipFill>
                    <a:blip r:embed="rId10"/>
                    <a:stretch>
                      <a:fillRect l="-16667" r="-4167" b="-21739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8F9D58BB-7813-6C4C-9FDE-1FE1FA7922E3}"/>
                </a:ext>
              </a:extLst>
            </p:cNvPr>
            <p:cNvGrpSpPr/>
            <p:nvPr/>
          </p:nvGrpSpPr>
          <p:grpSpPr>
            <a:xfrm>
              <a:off x="6191042" y="3935548"/>
              <a:ext cx="425774" cy="392260"/>
              <a:chOff x="6191042" y="3935548"/>
              <a:chExt cx="425774" cy="392260"/>
            </a:xfrm>
          </p:grpSpPr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F0C799C6-BEB5-A64E-9879-98DF51D47793}"/>
                  </a:ext>
                </a:extLst>
              </p:cNvPr>
              <p:cNvSpPr/>
              <p:nvPr/>
            </p:nvSpPr>
            <p:spPr>
              <a:xfrm>
                <a:off x="6380656" y="3935548"/>
                <a:ext cx="144000" cy="144000"/>
              </a:xfrm>
              <a:prstGeom prst="rect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BED098FA-83E5-0241-89A7-0FC72923AD8F}"/>
                  </a:ext>
                </a:extLst>
              </p:cNvPr>
              <p:cNvSpPr/>
              <p:nvPr/>
            </p:nvSpPr>
            <p:spPr>
              <a:xfrm>
                <a:off x="6426736" y="3981628"/>
                <a:ext cx="144000" cy="144000"/>
              </a:xfrm>
              <a:prstGeom prst="rect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86379867-7E31-BC42-B9C9-90AD846AA320}"/>
                  </a:ext>
                </a:extLst>
              </p:cNvPr>
              <p:cNvSpPr/>
              <p:nvPr/>
            </p:nvSpPr>
            <p:spPr>
              <a:xfrm>
                <a:off x="6472816" y="4027708"/>
                <a:ext cx="144000" cy="144000"/>
              </a:xfrm>
              <a:prstGeom prst="rect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1" name="TextBox 30">
                    <a:extLst>
                      <a:ext uri="{FF2B5EF4-FFF2-40B4-BE49-F238E27FC236}">
                        <a16:creationId xmlns:a16="http://schemas.microsoft.com/office/drawing/2014/main" id="{A2F4AF5A-93D4-2749-AB39-64EA2EDDAAC7}"/>
                      </a:ext>
                    </a:extLst>
                  </p:cNvPr>
                  <p:cNvSpPr txBox="1"/>
                  <p:nvPr/>
                </p:nvSpPr>
                <p:spPr>
                  <a:xfrm>
                    <a:off x="6191042" y="4050809"/>
                    <a:ext cx="293414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b="0" i="1" smtClean="0"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en-GB" b="0" i="1" smtClean="0">
                                  <a:latin typeface="Cambria Math" charset="0"/>
                                </a:rPr>
                                <m:t>2</m:t>
                              </m:r>
                            </m:sub>
                          </m:sSub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58" name="TextBox 57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191042" y="4050809"/>
                    <a:ext cx="293414" cy="276999"/>
                  </a:xfrm>
                  <a:prstGeom prst="rect">
                    <a:avLst/>
                  </a:prstGeom>
                  <a:blipFill>
                    <a:blip r:embed="rId11"/>
                    <a:stretch>
                      <a:fillRect l="-16667" r="-4167" b="-21739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D49EA645-3662-C545-B7B1-243BFB9F789E}"/>
                </a:ext>
              </a:extLst>
            </p:cNvPr>
            <p:cNvGrpSpPr/>
            <p:nvPr/>
          </p:nvGrpSpPr>
          <p:grpSpPr>
            <a:xfrm>
              <a:off x="6975826" y="3929695"/>
              <a:ext cx="516037" cy="397857"/>
              <a:chOff x="6975826" y="3929695"/>
              <a:chExt cx="516037" cy="397857"/>
            </a:xfrm>
          </p:grpSpPr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3FF1E178-DD09-D34F-90D0-B803BEB82FE2}"/>
                  </a:ext>
                </a:extLst>
              </p:cNvPr>
              <p:cNvSpPr/>
              <p:nvPr/>
            </p:nvSpPr>
            <p:spPr>
              <a:xfrm>
                <a:off x="6975826" y="3929695"/>
                <a:ext cx="144000" cy="144000"/>
              </a:xfrm>
              <a:prstGeom prst="rect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7ACAD17F-2AB7-CF49-89A2-47BC398EC66D}"/>
                  </a:ext>
                </a:extLst>
              </p:cNvPr>
              <p:cNvSpPr/>
              <p:nvPr/>
            </p:nvSpPr>
            <p:spPr>
              <a:xfrm>
                <a:off x="7021906" y="3975775"/>
                <a:ext cx="144000" cy="144000"/>
              </a:xfrm>
              <a:prstGeom prst="rect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DD44ADAB-2C37-EB43-9F73-0BD958E4CFCF}"/>
                  </a:ext>
                </a:extLst>
              </p:cNvPr>
              <p:cNvSpPr/>
              <p:nvPr/>
            </p:nvSpPr>
            <p:spPr>
              <a:xfrm>
                <a:off x="7067986" y="4021855"/>
                <a:ext cx="144000" cy="144000"/>
              </a:xfrm>
              <a:prstGeom prst="rect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7" name="TextBox 26">
                    <a:extLst>
                      <a:ext uri="{FF2B5EF4-FFF2-40B4-BE49-F238E27FC236}">
                        <a16:creationId xmlns:a16="http://schemas.microsoft.com/office/drawing/2014/main" id="{7334C77C-DCAC-F04E-9E89-E4D62A86F92C}"/>
                      </a:ext>
                    </a:extLst>
                  </p:cNvPr>
                  <p:cNvSpPr txBox="1"/>
                  <p:nvPr/>
                </p:nvSpPr>
                <p:spPr>
                  <a:xfrm>
                    <a:off x="7198449" y="4050553"/>
                    <a:ext cx="293414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GB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b="0" i="1" smtClean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en-GB" b="0" i="1" smtClean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3</m:t>
                              </m:r>
                            </m:sub>
                          </m:sSub>
                        </m:oMath>
                      </m:oMathPara>
                    </a14:m>
                    <a:endParaRPr lang="en-GB" dirty="0">
                      <a:solidFill>
                        <a:schemeClr val="accent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57" name="TextBox 56">
                    <a:extLst>
                      <a:ext uri="{FF2B5EF4-FFF2-40B4-BE49-F238E27FC236}">
                        <a16:creationId xmlns:a16="http://schemas.microsoft.com/office/drawing/2014/main" id="{AD5D162E-57AC-DA49-A406-DA7CED172F65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198449" y="4050553"/>
                    <a:ext cx="293414" cy="276999"/>
                  </a:xfrm>
                  <a:prstGeom prst="rect">
                    <a:avLst/>
                  </a:prstGeom>
                  <a:blipFill>
                    <a:blip r:embed="rId12"/>
                    <a:stretch>
                      <a:fillRect l="-16000" b="-21739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sp>
        <p:nvSpPr>
          <p:cNvPr id="36" name="Rectangle 35">
            <a:extLst>
              <a:ext uri="{FF2B5EF4-FFF2-40B4-BE49-F238E27FC236}">
                <a16:creationId xmlns:a16="http://schemas.microsoft.com/office/drawing/2014/main" id="{71869FF5-BFAF-F54B-A49C-F6DC3A5323AD}"/>
              </a:ext>
            </a:extLst>
          </p:cNvPr>
          <p:cNvSpPr/>
          <p:nvPr/>
        </p:nvSpPr>
        <p:spPr>
          <a:xfrm>
            <a:off x="5261533" y="4510381"/>
            <a:ext cx="2986845" cy="525959"/>
          </a:xfrm>
          <a:prstGeom prst="rect">
            <a:avLst/>
          </a:prstGeom>
          <a:solidFill>
            <a:schemeClr val="bg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94083670-D46F-C146-8813-4F6A021F85E2}"/>
              </a:ext>
            </a:extLst>
          </p:cNvPr>
          <p:cNvSpPr/>
          <p:nvPr/>
        </p:nvSpPr>
        <p:spPr>
          <a:xfrm>
            <a:off x="4572000" y="5454835"/>
            <a:ext cx="2096557" cy="626418"/>
          </a:xfrm>
          <a:prstGeom prst="rect">
            <a:avLst/>
          </a:prstGeom>
          <a:solidFill>
            <a:schemeClr val="bg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102553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E64DB7-1721-854C-ADF4-AB78FE27EE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49" y="260986"/>
            <a:ext cx="8254093" cy="717866"/>
          </a:xfrm>
        </p:spPr>
        <p:txBody>
          <a:bodyPr>
            <a:normAutofit fontScale="90000"/>
          </a:bodyPr>
          <a:lstStyle/>
          <a:p>
            <a:r>
              <a:rPr lang="en-GB" dirty="0"/>
              <a:t>Probabilistic Graphical Models (PGMs)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C15E46-B17A-B04B-8AF8-A99F457946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49" y="1158240"/>
            <a:ext cx="8254093" cy="5198111"/>
          </a:xfrm>
        </p:spPr>
        <p:txBody>
          <a:bodyPr numCol="2">
            <a:normAutofit fontScale="85000" lnSpcReduction="20000"/>
          </a:bodyPr>
          <a:lstStyle/>
          <a:p>
            <a:pPr marL="457200" indent="-457200">
              <a:buFont typeface="+mj-lt"/>
              <a:buAutoNum type="arabicPeriod"/>
            </a:pPr>
            <a:r>
              <a:rPr lang="en-GB" dirty="0"/>
              <a:t>Recap: </a:t>
            </a:r>
            <a:r>
              <a:rPr lang="en-GB" b="1" dirty="0"/>
              <a:t>Propositional </a:t>
            </a:r>
            <a:r>
              <a:rPr lang="en-GB" dirty="0"/>
              <a:t>modelling</a:t>
            </a:r>
          </a:p>
          <a:p>
            <a:pPr lvl="1"/>
            <a:r>
              <a:rPr lang="en-GB" dirty="0"/>
              <a:t>Factor model, Bayesian network, Markov network</a:t>
            </a:r>
          </a:p>
          <a:p>
            <a:pPr lvl="1"/>
            <a:r>
              <a:rPr lang="en-GB" dirty="0"/>
              <a:t>Semantics, inference tasks </a:t>
            </a:r>
            <a:br>
              <a:rPr lang="en-GB" dirty="0"/>
            </a:br>
            <a:r>
              <a:rPr lang="en-GB" dirty="0"/>
              <a:t>+ algorithms + complexity</a:t>
            </a:r>
          </a:p>
          <a:p>
            <a:pPr marL="457200" indent="-457200">
              <a:buFont typeface="+mj-lt"/>
              <a:buAutoNum type="arabicPeriod"/>
            </a:pPr>
            <a:r>
              <a:rPr lang="en-GB" b="1" dirty="0"/>
              <a:t>Probabilistic relational models</a:t>
            </a:r>
            <a:r>
              <a:rPr lang="en-GB" dirty="0"/>
              <a:t> (PRMs)</a:t>
            </a:r>
          </a:p>
          <a:p>
            <a:pPr lvl="1"/>
            <a:r>
              <a:rPr lang="en-GB" dirty="0"/>
              <a:t>Parameterised models, Markov logic networks</a:t>
            </a:r>
          </a:p>
          <a:p>
            <a:pPr lvl="1"/>
            <a:r>
              <a:rPr lang="en-GB" dirty="0"/>
              <a:t>Semantics, inference tasks</a:t>
            </a:r>
          </a:p>
          <a:p>
            <a:pPr marL="457200" indent="-457200">
              <a:buFont typeface="+mj-lt"/>
              <a:buAutoNum type="arabicPeriod"/>
            </a:pPr>
            <a:r>
              <a:rPr lang="en-GB" b="1" dirty="0">
                <a:solidFill>
                  <a:srgbClr val="C00000"/>
                </a:solidFill>
              </a:rPr>
              <a:t>Lifted inference</a:t>
            </a:r>
          </a:p>
          <a:p>
            <a:pPr lvl="1"/>
            <a:r>
              <a:rPr lang="en-GB" dirty="0">
                <a:solidFill>
                  <a:srgbClr val="C00000"/>
                </a:solidFill>
              </a:rPr>
              <a:t>LVE, LJT, FOKC</a:t>
            </a:r>
          </a:p>
          <a:p>
            <a:pPr lvl="1"/>
            <a:r>
              <a:rPr lang="en-GB" dirty="0">
                <a:solidFill>
                  <a:srgbClr val="C00000"/>
                </a:solidFill>
              </a:rPr>
              <a:t>Theoretical analysis</a:t>
            </a:r>
          </a:p>
          <a:p>
            <a:pPr marL="457200" indent="-457200">
              <a:buFont typeface="+mj-lt"/>
              <a:buAutoNum type="arabicPeriod"/>
            </a:pPr>
            <a:r>
              <a:rPr lang="en-GB" b="1" dirty="0"/>
              <a:t>Lifted learning </a:t>
            </a:r>
          </a:p>
          <a:p>
            <a:pPr lvl="1"/>
            <a:r>
              <a:rPr lang="en-GB" dirty="0"/>
              <a:t>Recap: propositional learning</a:t>
            </a:r>
          </a:p>
          <a:p>
            <a:pPr lvl="1"/>
            <a:r>
              <a:rPr lang="en-GB" dirty="0"/>
              <a:t>From ground to lifted models</a:t>
            </a:r>
          </a:p>
          <a:p>
            <a:pPr lvl="1"/>
            <a:r>
              <a:rPr lang="en-GB" dirty="0"/>
              <a:t>Direct lifted learning</a:t>
            </a:r>
          </a:p>
          <a:p>
            <a:pPr marL="457200" indent="-457200">
              <a:buFont typeface="+mj-lt"/>
              <a:buAutoNum type="arabicPeriod"/>
            </a:pPr>
            <a:r>
              <a:rPr lang="en-GB" b="1" dirty="0"/>
              <a:t>Approximate Inference: Sampling</a:t>
            </a:r>
          </a:p>
          <a:p>
            <a:pPr lvl="1"/>
            <a:r>
              <a:rPr lang="en-GB" dirty="0"/>
              <a:t>Importance sampling</a:t>
            </a:r>
          </a:p>
          <a:p>
            <a:pPr lvl="1"/>
            <a:r>
              <a:rPr lang="en-GB" dirty="0"/>
              <a:t>MCMC methods</a:t>
            </a:r>
          </a:p>
          <a:p>
            <a:pPr marL="457200" indent="-457200">
              <a:buFont typeface="+mj-lt"/>
              <a:buAutoNum type="arabicPeriod"/>
            </a:pPr>
            <a:r>
              <a:rPr lang="en-GB" b="1" dirty="0"/>
              <a:t>Sequential models &amp; inference</a:t>
            </a:r>
            <a:endParaRPr lang="en-GB" dirty="0"/>
          </a:p>
          <a:p>
            <a:pPr lvl="1"/>
            <a:r>
              <a:rPr lang="en-GB" dirty="0"/>
              <a:t>Dynamic PRMs</a:t>
            </a:r>
          </a:p>
          <a:p>
            <a:pPr lvl="1"/>
            <a:r>
              <a:rPr lang="en-GB" dirty="0"/>
              <a:t>Semantics, inference tasks </a:t>
            </a:r>
            <a:br>
              <a:rPr lang="en-GB" dirty="0"/>
            </a:br>
            <a:r>
              <a:rPr lang="en-GB" dirty="0"/>
              <a:t>+ algorithms + complexity, learning</a:t>
            </a:r>
          </a:p>
          <a:p>
            <a:pPr marL="457200" indent="-457200">
              <a:buFont typeface="+mj-lt"/>
              <a:buAutoNum type="arabicPeriod"/>
            </a:pPr>
            <a:r>
              <a:rPr lang="en-GB" b="1" dirty="0"/>
              <a:t>Decision making</a:t>
            </a:r>
          </a:p>
          <a:p>
            <a:pPr lvl="1"/>
            <a:r>
              <a:rPr lang="en-GB" dirty="0"/>
              <a:t>(Dynamic) Decision PRMs</a:t>
            </a:r>
          </a:p>
          <a:p>
            <a:pPr lvl="1"/>
            <a:r>
              <a:rPr lang="en-GB" dirty="0"/>
              <a:t>Semantics, inference tasks </a:t>
            </a:r>
            <a:br>
              <a:rPr lang="en-GB" dirty="0"/>
            </a:br>
            <a:r>
              <a:rPr lang="en-GB" dirty="0"/>
              <a:t>+ algorithms, learning</a:t>
            </a:r>
          </a:p>
          <a:p>
            <a:pPr marL="457200" indent="-457200">
              <a:buFont typeface="+mj-lt"/>
              <a:buAutoNum type="arabicPeriod"/>
            </a:pPr>
            <a:r>
              <a:rPr lang="en-GB" b="1" dirty="0"/>
              <a:t>Continuous Space</a:t>
            </a:r>
          </a:p>
          <a:p>
            <a:pPr lvl="1"/>
            <a:r>
              <a:rPr lang="en-GB" dirty="0"/>
              <a:t>Gaussian distributions and Bayesian networks</a:t>
            </a:r>
          </a:p>
          <a:p>
            <a:pPr lvl="1"/>
            <a:r>
              <a:rPr lang="en-GB"/>
              <a:t>Probabilistic soft logic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3758ED-C5B6-974D-BEE5-5269EFC6E0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172305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7C7698-9DB0-8246-A918-B315C3C1A5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Example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A3EF560-6299-FE4E-81FE-4E71406B62F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GB" dirty="0">
                    <a:solidFill>
                      <a:schemeClr val="tx1"/>
                    </a:solidFill>
                  </a:rPr>
                  <a:t>Output:</a:t>
                </a:r>
              </a:p>
              <a:p>
                <a:pPr lvl="1"/>
                <a14:m>
                  <m:oMath xmlns:m="http://schemas.openxmlformats.org/officeDocument/2006/math">
                    <m:sSubSup>
                      <m:sSubSupPr>
                        <m:ctrlPr>
                          <a:rPr lang="de-DE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GB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de-DE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sub>
                      <m:sup>
                        <m:r>
                          <a:rPr lang="de-DE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′</m:t>
                        </m:r>
                      </m:sup>
                    </m:sSubSup>
                    <m:sSub>
                      <m:sSubPr>
                        <m:ctrlPr>
                          <a:rPr lang="de-DE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ctrlPr>
                              <a:rPr lang="de-DE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𝐸𝑝𝑖𝑑</m:t>
                            </m:r>
                            <m:r>
                              <a:rPr lang="de-DE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 </m:t>
                            </m:r>
                            <m:r>
                              <a:rPr lang="de-DE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𝑆𝑖𝑐𝑘</m:t>
                            </m:r>
                            <m:d>
                              <m:dPr>
                                <m:ctrlPr>
                                  <a:rPr lang="de-DE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𝑋</m:t>
                                </m:r>
                              </m:e>
                            </m:d>
                          </m:e>
                        </m:d>
                      </m:e>
                      <m:sub>
                        <m:r>
                          <a:rPr lang="de-DE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|</m:t>
                        </m:r>
                        <m:d>
                          <m:d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𝒟</m:t>
                            </m:r>
                            <m:d>
                              <m:dPr>
                                <m:ctrlPr>
                                  <a:rPr lang="de-DE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𝑋</m:t>
                                </m:r>
                              </m:e>
                            </m:d>
                          </m:e>
                        </m:d>
                      </m:sub>
                    </m:sSub>
                  </m:oMath>
                </a14:m>
                <a:endParaRPr lang="en-GB" dirty="0">
                  <a:solidFill>
                    <a:schemeClr val="tx1"/>
                  </a:solidFill>
                </a:endParaRPr>
              </a:p>
              <a:p>
                <a:pPr lvl="1"/>
                <a:r>
                  <a:rPr lang="en-GB" dirty="0"/>
                  <a:t>For each assignment to</a:t>
                </a:r>
                <a:br>
                  <a:rPr lang="en-GB" dirty="0"/>
                </a:b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𝐸𝑝𝑖𝑑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𝑆𝑖𝑐𝑘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𝑋</m:t>
                        </m:r>
                      </m:e>
                    </m:d>
                  </m:oMath>
                </a14:m>
                <a:r>
                  <a:rPr lang="en-GB" dirty="0">
                    <a:solidFill>
                      <a:schemeClr val="tx1"/>
                    </a:solidFill>
                  </a:rPr>
                  <a:t>, sum over</a:t>
                </a:r>
                <a:br>
                  <a:rPr lang="en-GB" dirty="0">
                    <a:solidFill>
                      <a:schemeClr val="tx1"/>
                    </a:solidFill>
                  </a:rPr>
                </a:br>
                <a:r>
                  <a:rPr lang="en-GB" dirty="0">
                    <a:solidFill>
                      <a:schemeClr val="tx1"/>
                    </a:solidFill>
                  </a:rPr>
                  <a:t>range values of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𝑇𝑟𝑒𝑎𝑡</m:t>
                    </m:r>
                    <m:r>
                      <a:rPr lang="de-DE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de-DE" i="1">
                        <a:latin typeface="Cambria Math" panose="02040503050406030204" pitchFamily="18" charset="0"/>
                      </a:rPr>
                      <m:t>𝑋</m:t>
                    </m:r>
                    <m:r>
                      <a:rPr lang="de-DE" i="1">
                        <a:latin typeface="Cambria Math" panose="02040503050406030204" pitchFamily="18" charset="0"/>
                      </a:rPr>
                      <m:t>,</m:t>
                    </m:r>
                    <m:r>
                      <a:rPr lang="de-DE" i="1">
                        <a:latin typeface="Cambria Math" panose="02040503050406030204" pitchFamily="18" charset="0"/>
                      </a:rPr>
                      <m:t>𝑀</m:t>
                    </m:r>
                    <m:r>
                      <a:rPr lang="de-DE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…</a:t>
                </a:r>
              </a:p>
              <a:p>
                <a:pPr lvl="1"/>
                <a:endParaRPr lang="en-GB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A3EF560-6299-FE4E-81FE-4E71406B62F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447" t="-176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4C7B1E-0117-5944-A8CF-280109A073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20</a:t>
            </a:fld>
            <a:endParaRPr lang="en-GB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C2E2EF19-6F36-FA44-9460-CF7B2A9288CA}"/>
              </a:ext>
            </a:extLst>
          </p:cNvPr>
          <p:cNvGrpSpPr/>
          <p:nvPr/>
        </p:nvGrpSpPr>
        <p:grpSpPr>
          <a:xfrm>
            <a:off x="5150607" y="1158240"/>
            <a:ext cx="3667413" cy="1946958"/>
            <a:chOff x="4691174" y="2813455"/>
            <a:chExt cx="3667413" cy="194695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A0B34E11-B623-CB4B-B030-78AEF80DDDA3}"/>
                    </a:ext>
                  </a:extLst>
                </p:cNvPr>
                <p:cNvSpPr txBox="1"/>
                <p:nvPr/>
              </p:nvSpPr>
              <p:spPr>
                <a:xfrm>
                  <a:off x="6461825" y="3343955"/>
                  <a:ext cx="648000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en-GB" b="0" i="1" smtClean="0">
                            <a:solidFill>
                              <a:schemeClr val="accent1"/>
                            </a:solidFill>
                            <a:latin typeface="Cambria Math" charset="0"/>
                          </a:rPr>
                          <m:t>𝐸𝑝𝑖𝑑</m:t>
                        </m:r>
                      </m:oMath>
                    </m:oMathPara>
                  </a14:m>
                  <a:endParaRPr lang="en-GB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D3EFA8FE-3C65-114C-9AC3-0A16986FBFE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461825" y="3343955"/>
                  <a:ext cx="648000" cy="389513"/>
                </a:xfrm>
                <a:prstGeom prst="ellipse">
                  <a:avLst/>
                </a:prstGeom>
                <a:blipFill>
                  <a:blip r:embed="rId3"/>
                  <a:stretch>
                    <a:fillRect r="-1887" b="-9375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E15E48B5-5D36-6846-895C-8ED00F7E9F8C}"/>
                    </a:ext>
                  </a:extLst>
                </p:cNvPr>
                <p:cNvSpPr txBox="1"/>
                <p:nvPr/>
              </p:nvSpPr>
              <p:spPr>
                <a:xfrm>
                  <a:off x="5388625" y="2813455"/>
                  <a:ext cx="985062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b="0" i="1" smtClean="0">
                            <a:latin typeface="Cambria Math" charset="0"/>
                          </a:rPr>
                          <m:t>𝑁𝑎𝑡</m:t>
                        </m:r>
                        <m:r>
                          <a:rPr lang="en-GB" b="0" i="1" smtClean="0">
                            <a:latin typeface="Cambria Math" charset="0"/>
                          </a:rPr>
                          <m:t>(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  <m:r>
                          <a:rPr lang="en-GB" b="0" i="1" smtClean="0">
                            <a:latin typeface="Cambria Math" charset="0"/>
                          </a:rPr>
                          <m:t>)</m:t>
                        </m:r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DC032F0E-3F9D-9744-907B-2455CF3201D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88625" y="2813455"/>
                  <a:ext cx="985062" cy="389513"/>
                </a:xfrm>
                <a:prstGeom prst="ellipse">
                  <a:avLst/>
                </a:prstGeom>
                <a:blipFill>
                  <a:blip r:embed="rId5"/>
                  <a:stretch>
                    <a:fillRect b="-6061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1537D472-B465-FF49-9A1C-E6547AC4F8C9}"/>
                    </a:ext>
                  </a:extLst>
                </p:cNvPr>
                <p:cNvSpPr txBox="1"/>
                <p:nvPr/>
              </p:nvSpPr>
              <p:spPr>
                <a:xfrm>
                  <a:off x="7214462" y="2816487"/>
                  <a:ext cx="1144125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b="0" i="1" smtClean="0">
                            <a:latin typeface="Cambria Math" charset="0"/>
                          </a:rPr>
                          <m:t>𝑀𝑎𝑛</m:t>
                        </m:r>
                        <m:r>
                          <a:rPr lang="en-GB" b="0" i="1" smtClean="0">
                            <a:latin typeface="Cambria Math" charset="0"/>
                          </a:rPr>
                          <m:t>(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𝑊</m:t>
                        </m:r>
                        <m:r>
                          <a:rPr lang="en-GB" b="0" i="1" smtClean="0">
                            <a:latin typeface="Cambria Math" charset="0"/>
                          </a:rPr>
                          <m:t>)</m:t>
                        </m:r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41" name="TextBox 40">
                  <a:extLst>
                    <a:ext uri="{FF2B5EF4-FFF2-40B4-BE49-F238E27FC236}">
                      <a16:creationId xmlns:a16="http://schemas.microsoft.com/office/drawing/2014/main" id="{71BD379F-2A67-5049-A80F-9BCDC04B3B0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14462" y="2816487"/>
                  <a:ext cx="1144125" cy="389513"/>
                </a:xfrm>
                <a:prstGeom prst="ellipse">
                  <a:avLst/>
                </a:prstGeom>
                <a:blipFill>
                  <a:blip r:embed="rId6"/>
                  <a:stretch>
                    <a:fillRect b="-6061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87F1FB85-F633-F64F-8B92-41EE281A7F65}"/>
                    </a:ext>
                  </a:extLst>
                </p:cNvPr>
                <p:cNvSpPr txBox="1"/>
                <p:nvPr/>
              </p:nvSpPr>
              <p:spPr>
                <a:xfrm>
                  <a:off x="4691174" y="3858871"/>
                  <a:ext cx="1383249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b="0" i="1" smtClean="0">
                            <a:latin typeface="Cambria Math" charset="0"/>
                          </a:rPr>
                          <m:t>𝑇𝑟𝑎𝑣𝑒𝑙</m:t>
                        </m:r>
                        <m:r>
                          <a:rPr lang="en-GB" b="0" i="1" smtClean="0">
                            <a:latin typeface="Cambria Math" charset="0"/>
                          </a:rPr>
                          <m:t>(</m:t>
                        </m:r>
                        <m:r>
                          <a:rPr lang="en-GB" b="0" i="1" smtClean="0">
                            <a:latin typeface="Cambria Math" charset="0"/>
                          </a:rPr>
                          <m:t>𝑋</m:t>
                        </m:r>
                        <m:r>
                          <a:rPr lang="en-GB" b="0" i="1" smtClean="0">
                            <a:latin typeface="Cambria Math" charset="0"/>
                          </a:rPr>
                          <m:t>)</m:t>
                        </m:r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42" name="TextBox 41">
                  <a:extLst>
                    <a:ext uri="{FF2B5EF4-FFF2-40B4-BE49-F238E27FC236}">
                      <a16:creationId xmlns:a16="http://schemas.microsoft.com/office/drawing/2014/main" id="{6806F868-5F49-8A42-8437-33C97890510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91174" y="3858871"/>
                  <a:ext cx="1383249" cy="389513"/>
                </a:xfrm>
                <a:prstGeom prst="ellipse">
                  <a:avLst/>
                </a:prstGeom>
                <a:blipFill>
                  <a:blip r:embed="rId7"/>
                  <a:stretch>
                    <a:fillRect b="-6061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4153E56B-F210-C540-AF80-327C484AD55A}"/>
                    </a:ext>
                  </a:extLst>
                </p:cNvPr>
                <p:cNvSpPr txBox="1"/>
                <p:nvPr/>
              </p:nvSpPr>
              <p:spPr>
                <a:xfrm>
                  <a:off x="6250457" y="4370900"/>
                  <a:ext cx="1120628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b="0" i="1" smtClean="0">
                            <a:solidFill>
                              <a:schemeClr val="accent1"/>
                            </a:solidFill>
                            <a:latin typeface="Cambria Math" charset="0"/>
                          </a:rPr>
                          <m:t>𝑆𝑖𝑐𝑘</m:t>
                        </m:r>
                        <m:r>
                          <a:rPr lang="en-GB" b="0" i="1" smtClean="0">
                            <a:solidFill>
                              <a:schemeClr val="accent1"/>
                            </a:solidFill>
                            <a:latin typeface="Cambria Math" charset="0"/>
                          </a:rPr>
                          <m:t>(</m:t>
                        </m:r>
                        <m:r>
                          <a:rPr lang="en-GB" b="0" i="1" smtClean="0">
                            <a:solidFill>
                              <a:schemeClr val="accent1"/>
                            </a:solidFill>
                            <a:latin typeface="Cambria Math" charset="0"/>
                          </a:rPr>
                          <m:t>𝑋</m:t>
                        </m:r>
                        <m:r>
                          <a:rPr lang="en-GB" b="0" i="1" smtClean="0">
                            <a:solidFill>
                              <a:schemeClr val="accent1"/>
                            </a:solidFill>
                            <a:latin typeface="Cambria Math" charset="0"/>
                          </a:rPr>
                          <m:t>)</m:t>
                        </m:r>
                      </m:oMath>
                    </m:oMathPara>
                  </a14:m>
                  <a:endParaRPr lang="en-GB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0B869920-012B-364C-9F9B-BAE1190E967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250457" y="4370900"/>
                  <a:ext cx="1120628" cy="389513"/>
                </a:xfrm>
                <a:prstGeom prst="ellipse">
                  <a:avLst/>
                </a:prstGeom>
                <a:blipFill>
                  <a:blip r:embed="rId8"/>
                  <a:stretch>
                    <a:fillRect b="-6250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68EB0587-8E61-9444-9A57-CDCABC434634}"/>
                </a:ext>
              </a:extLst>
            </p:cNvPr>
            <p:cNvCxnSpPr>
              <a:stCxn id="7" idx="6"/>
              <a:endCxn id="33" idx="1"/>
            </p:cNvCxnSpPr>
            <p:nvPr/>
          </p:nvCxnSpPr>
          <p:spPr>
            <a:xfrm>
              <a:off x="6373687" y="3008212"/>
              <a:ext cx="342370" cy="110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CC169F08-77AF-7041-89DE-F83730D4DAB4}"/>
                </a:ext>
              </a:extLst>
            </p:cNvPr>
            <p:cNvCxnSpPr>
              <a:cxnSpLocks/>
              <a:stCxn id="8" idx="2"/>
              <a:endCxn id="33" idx="3"/>
            </p:cNvCxnSpPr>
            <p:nvPr/>
          </p:nvCxnSpPr>
          <p:spPr>
            <a:xfrm flipH="1" flipV="1">
              <a:off x="6860057" y="3009320"/>
              <a:ext cx="354405" cy="192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3B8B0F87-6644-9B4D-87E8-628F2846980F}"/>
                </a:ext>
              </a:extLst>
            </p:cNvPr>
            <p:cNvCxnSpPr>
              <a:cxnSpLocks/>
              <a:stCxn id="9" idx="6"/>
              <a:endCxn id="29" idx="1"/>
            </p:cNvCxnSpPr>
            <p:nvPr/>
          </p:nvCxnSpPr>
          <p:spPr>
            <a:xfrm>
              <a:off x="6074423" y="4053628"/>
              <a:ext cx="352313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7FB5D5F0-C73B-2746-B03E-ABBDBBDEB7C2}"/>
                </a:ext>
              </a:extLst>
            </p:cNvPr>
            <p:cNvCxnSpPr>
              <a:cxnSpLocks/>
              <a:stCxn id="29" idx="0"/>
              <a:endCxn id="6" idx="4"/>
            </p:cNvCxnSpPr>
            <p:nvPr/>
          </p:nvCxnSpPr>
          <p:spPr>
            <a:xfrm flipV="1">
              <a:off x="6498736" y="3733468"/>
              <a:ext cx="287089" cy="24816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986C7260-5211-514F-9946-EBC48E36CD49}"/>
                </a:ext>
              </a:extLst>
            </p:cNvPr>
            <p:cNvCxnSpPr>
              <a:cxnSpLocks/>
              <a:stCxn id="6" idx="4"/>
              <a:endCxn id="25" idx="0"/>
            </p:cNvCxnSpPr>
            <p:nvPr/>
          </p:nvCxnSpPr>
          <p:spPr>
            <a:xfrm>
              <a:off x="6785825" y="3733468"/>
              <a:ext cx="308081" cy="24230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76DCD54F-42D8-7446-9832-15D44BE3AD51}"/>
                </a:ext>
              </a:extLst>
            </p:cNvPr>
            <p:cNvCxnSpPr>
              <a:cxnSpLocks/>
              <a:stCxn id="29" idx="2"/>
              <a:endCxn id="10" idx="0"/>
            </p:cNvCxnSpPr>
            <p:nvPr/>
          </p:nvCxnSpPr>
          <p:spPr>
            <a:xfrm>
              <a:off x="6498736" y="4125628"/>
              <a:ext cx="312035" cy="24527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979F3E7D-D324-ED43-9C62-276EB05BFA79}"/>
                </a:ext>
              </a:extLst>
            </p:cNvPr>
            <p:cNvCxnSpPr>
              <a:cxnSpLocks/>
              <a:stCxn id="25" idx="2"/>
              <a:endCxn id="10" idx="0"/>
            </p:cNvCxnSpPr>
            <p:nvPr/>
          </p:nvCxnSpPr>
          <p:spPr>
            <a:xfrm flipH="1">
              <a:off x="6810771" y="4119775"/>
              <a:ext cx="283135" cy="25112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9480E5D2-4734-4D4D-BEB3-CECF45FF3CA3}"/>
                </a:ext>
              </a:extLst>
            </p:cNvPr>
            <p:cNvCxnSpPr>
              <a:cxnSpLocks/>
              <a:stCxn id="6" idx="0"/>
              <a:endCxn id="33" idx="2"/>
            </p:cNvCxnSpPr>
            <p:nvPr/>
          </p:nvCxnSpPr>
          <p:spPr>
            <a:xfrm flipV="1">
              <a:off x="6785825" y="3081320"/>
              <a:ext cx="2232" cy="26263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3A7A6C3B-2006-8A49-99B8-7004A61165EB}"/>
                </a:ext>
              </a:extLst>
            </p:cNvPr>
            <p:cNvGrpSpPr/>
            <p:nvPr/>
          </p:nvGrpSpPr>
          <p:grpSpPr>
            <a:xfrm>
              <a:off x="6669977" y="2891240"/>
              <a:ext cx="521894" cy="393368"/>
              <a:chOff x="6669977" y="2891240"/>
              <a:chExt cx="521894" cy="393368"/>
            </a:xfrm>
          </p:grpSpPr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1B4BB340-2A43-064B-B70A-E5A2BDB23264}"/>
                  </a:ext>
                </a:extLst>
              </p:cNvPr>
              <p:cNvSpPr/>
              <p:nvPr/>
            </p:nvSpPr>
            <p:spPr>
              <a:xfrm>
                <a:off x="6669977" y="2891240"/>
                <a:ext cx="144000" cy="144000"/>
              </a:xfrm>
              <a:prstGeom prst="rect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335EA882-2759-874B-AB90-635EFB7C3418}"/>
                  </a:ext>
                </a:extLst>
              </p:cNvPr>
              <p:cNvSpPr/>
              <p:nvPr/>
            </p:nvSpPr>
            <p:spPr>
              <a:xfrm>
                <a:off x="6716057" y="2937320"/>
                <a:ext cx="144000" cy="144000"/>
              </a:xfrm>
              <a:prstGeom prst="rect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9BB19FFF-BDE1-ED45-86C5-5767914B58C3}"/>
                  </a:ext>
                </a:extLst>
              </p:cNvPr>
              <p:cNvSpPr/>
              <p:nvPr/>
            </p:nvSpPr>
            <p:spPr>
              <a:xfrm>
                <a:off x="6762137" y="2983400"/>
                <a:ext cx="144000" cy="144000"/>
              </a:xfrm>
              <a:prstGeom prst="rect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5" name="TextBox 34">
                    <a:extLst>
                      <a:ext uri="{FF2B5EF4-FFF2-40B4-BE49-F238E27FC236}">
                        <a16:creationId xmlns:a16="http://schemas.microsoft.com/office/drawing/2014/main" id="{2D4F975B-4EC9-D84F-9CBC-C97CA1F78AD3}"/>
                      </a:ext>
                    </a:extLst>
                  </p:cNvPr>
                  <p:cNvSpPr txBox="1"/>
                  <p:nvPr/>
                </p:nvSpPr>
                <p:spPr>
                  <a:xfrm>
                    <a:off x="6903780" y="3007609"/>
                    <a:ext cx="288091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b="0" i="1" smtClean="0"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en-GB" b="0" i="1" smtClean="0">
                                  <a:latin typeface="Cambria Math" charset="0"/>
                                </a:rPr>
                                <m:t>1</m:t>
                              </m:r>
                            </m:sub>
                          </m:sSub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68" name="TextBox 67">
                    <a:extLst>
                      <a:ext uri="{FF2B5EF4-FFF2-40B4-BE49-F238E27FC236}">
                        <a16:creationId xmlns:a16="http://schemas.microsoft.com/office/drawing/2014/main" id="{C3439D2F-79DB-114C-9C44-437E0F64A4E2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903780" y="3007609"/>
                    <a:ext cx="288091" cy="276999"/>
                  </a:xfrm>
                  <a:prstGeom prst="rect">
                    <a:avLst/>
                  </a:prstGeom>
                  <a:blipFill>
                    <a:blip r:embed="rId10"/>
                    <a:stretch>
                      <a:fillRect l="-16667" r="-4167" b="-21739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8F9D58BB-7813-6C4C-9FDE-1FE1FA7922E3}"/>
                </a:ext>
              </a:extLst>
            </p:cNvPr>
            <p:cNvGrpSpPr/>
            <p:nvPr/>
          </p:nvGrpSpPr>
          <p:grpSpPr>
            <a:xfrm>
              <a:off x="6191042" y="3935548"/>
              <a:ext cx="425774" cy="392260"/>
              <a:chOff x="6191042" y="3935548"/>
              <a:chExt cx="425774" cy="392260"/>
            </a:xfrm>
          </p:grpSpPr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F0C799C6-BEB5-A64E-9879-98DF51D47793}"/>
                  </a:ext>
                </a:extLst>
              </p:cNvPr>
              <p:cNvSpPr/>
              <p:nvPr/>
            </p:nvSpPr>
            <p:spPr>
              <a:xfrm>
                <a:off x="6380656" y="3935548"/>
                <a:ext cx="144000" cy="144000"/>
              </a:xfrm>
              <a:prstGeom prst="rect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BED098FA-83E5-0241-89A7-0FC72923AD8F}"/>
                  </a:ext>
                </a:extLst>
              </p:cNvPr>
              <p:cNvSpPr/>
              <p:nvPr/>
            </p:nvSpPr>
            <p:spPr>
              <a:xfrm>
                <a:off x="6426736" y="3981628"/>
                <a:ext cx="144000" cy="144000"/>
              </a:xfrm>
              <a:prstGeom prst="rect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86379867-7E31-BC42-B9C9-90AD846AA320}"/>
                  </a:ext>
                </a:extLst>
              </p:cNvPr>
              <p:cNvSpPr/>
              <p:nvPr/>
            </p:nvSpPr>
            <p:spPr>
              <a:xfrm>
                <a:off x="6472816" y="4027708"/>
                <a:ext cx="144000" cy="144000"/>
              </a:xfrm>
              <a:prstGeom prst="rect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1" name="TextBox 30">
                    <a:extLst>
                      <a:ext uri="{FF2B5EF4-FFF2-40B4-BE49-F238E27FC236}">
                        <a16:creationId xmlns:a16="http://schemas.microsoft.com/office/drawing/2014/main" id="{A2F4AF5A-93D4-2749-AB39-64EA2EDDAAC7}"/>
                      </a:ext>
                    </a:extLst>
                  </p:cNvPr>
                  <p:cNvSpPr txBox="1"/>
                  <p:nvPr/>
                </p:nvSpPr>
                <p:spPr>
                  <a:xfrm>
                    <a:off x="6191042" y="4050809"/>
                    <a:ext cx="293414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b="0" i="1" smtClean="0"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en-GB" b="0" i="1" smtClean="0">
                                  <a:latin typeface="Cambria Math" charset="0"/>
                                </a:rPr>
                                <m:t>2</m:t>
                              </m:r>
                            </m:sub>
                          </m:sSub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58" name="TextBox 57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191042" y="4050809"/>
                    <a:ext cx="293414" cy="276999"/>
                  </a:xfrm>
                  <a:prstGeom prst="rect">
                    <a:avLst/>
                  </a:prstGeom>
                  <a:blipFill>
                    <a:blip r:embed="rId11"/>
                    <a:stretch>
                      <a:fillRect l="-16667" r="-4167" b="-21739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D49EA645-3662-C545-B7B1-243BFB9F789E}"/>
                </a:ext>
              </a:extLst>
            </p:cNvPr>
            <p:cNvGrpSpPr/>
            <p:nvPr/>
          </p:nvGrpSpPr>
          <p:grpSpPr>
            <a:xfrm>
              <a:off x="6975826" y="3929695"/>
              <a:ext cx="516037" cy="397857"/>
              <a:chOff x="6975826" y="3929695"/>
              <a:chExt cx="516037" cy="397857"/>
            </a:xfrm>
          </p:grpSpPr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3FF1E178-DD09-D34F-90D0-B803BEB82FE2}"/>
                  </a:ext>
                </a:extLst>
              </p:cNvPr>
              <p:cNvSpPr/>
              <p:nvPr/>
            </p:nvSpPr>
            <p:spPr>
              <a:xfrm>
                <a:off x="6975826" y="3929695"/>
                <a:ext cx="144000" cy="144000"/>
              </a:xfrm>
              <a:prstGeom prst="rect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7ACAD17F-2AB7-CF49-89A2-47BC398EC66D}"/>
                  </a:ext>
                </a:extLst>
              </p:cNvPr>
              <p:cNvSpPr/>
              <p:nvPr/>
            </p:nvSpPr>
            <p:spPr>
              <a:xfrm>
                <a:off x="7021906" y="3975775"/>
                <a:ext cx="144000" cy="144000"/>
              </a:xfrm>
              <a:prstGeom prst="rect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DD44ADAB-2C37-EB43-9F73-0BD958E4CFCF}"/>
                  </a:ext>
                </a:extLst>
              </p:cNvPr>
              <p:cNvSpPr/>
              <p:nvPr/>
            </p:nvSpPr>
            <p:spPr>
              <a:xfrm>
                <a:off x="7067986" y="4021855"/>
                <a:ext cx="144000" cy="144000"/>
              </a:xfrm>
              <a:prstGeom prst="rect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7" name="TextBox 26">
                    <a:extLst>
                      <a:ext uri="{FF2B5EF4-FFF2-40B4-BE49-F238E27FC236}">
                        <a16:creationId xmlns:a16="http://schemas.microsoft.com/office/drawing/2014/main" id="{7334C77C-DCAC-F04E-9E89-E4D62A86F92C}"/>
                      </a:ext>
                    </a:extLst>
                  </p:cNvPr>
                  <p:cNvSpPr txBox="1"/>
                  <p:nvPr/>
                </p:nvSpPr>
                <p:spPr>
                  <a:xfrm>
                    <a:off x="7198449" y="4050553"/>
                    <a:ext cx="293414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Sup>
                            <m:sSubSupPr>
                              <m:ctrlPr>
                                <a:rPr lang="de-DE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GB" b="0" i="1" smtClean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en-GB" b="0" i="1" smtClean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3</m:t>
                              </m:r>
                            </m:sub>
                            <m:sup>
                              <m:r>
                                <a:rPr lang="de-DE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bSup>
                        </m:oMath>
                      </m:oMathPara>
                    </a14:m>
                    <a:endParaRPr lang="en-GB" dirty="0">
                      <a:solidFill>
                        <a:schemeClr val="accent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27" name="TextBox 26">
                    <a:extLst>
                      <a:ext uri="{FF2B5EF4-FFF2-40B4-BE49-F238E27FC236}">
                        <a16:creationId xmlns:a16="http://schemas.microsoft.com/office/drawing/2014/main" id="{7334C77C-DCAC-F04E-9E89-E4D62A86F92C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198449" y="4050553"/>
                    <a:ext cx="293414" cy="276999"/>
                  </a:xfrm>
                  <a:prstGeom prst="rect">
                    <a:avLst/>
                  </a:prstGeom>
                  <a:blipFill>
                    <a:blip r:embed="rId12"/>
                    <a:stretch>
                      <a:fillRect l="-16667" r="-4167" b="-27273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sp>
        <p:nvSpPr>
          <p:cNvPr id="36" name="Rectangle 35">
            <a:extLst>
              <a:ext uri="{FF2B5EF4-FFF2-40B4-BE49-F238E27FC236}">
                <a16:creationId xmlns:a16="http://schemas.microsoft.com/office/drawing/2014/main" id="{71869FF5-BFAF-F54B-A49C-F6DC3A5323AD}"/>
              </a:ext>
            </a:extLst>
          </p:cNvPr>
          <p:cNvSpPr/>
          <p:nvPr/>
        </p:nvSpPr>
        <p:spPr>
          <a:xfrm>
            <a:off x="5840140" y="1147910"/>
            <a:ext cx="2986845" cy="525959"/>
          </a:xfrm>
          <a:prstGeom prst="rect">
            <a:avLst/>
          </a:prstGeom>
          <a:solidFill>
            <a:schemeClr val="bg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94083670-D46F-C146-8813-4F6A021F85E2}"/>
              </a:ext>
            </a:extLst>
          </p:cNvPr>
          <p:cNvSpPr/>
          <p:nvPr/>
        </p:nvSpPr>
        <p:spPr>
          <a:xfrm>
            <a:off x="5150607" y="2092364"/>
            <a:ext cx="2096557" cy="626418"/>
          </a:xfrm>
          <a:prstGeom prst="rect">
            <a:avLst/>
          </a:prstGeom>
          <a:solidFill>
            <a:schemeClr val="bg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8" name="Table 37">
                <a:extLst>
                  <a:ext uri="{FF2B5EF4-FFF2-40B4-BE49-F238E27FC236}">
                    <a16:creationId xmlns:a16="http://schemas.microsoft.com/office/drawing/2014/main" id="{07BC272D-7A23-594E-BA34-15B0953F337B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820391110"/>
                  </p:ext>
                </p:extLst>
              </p:nvPr>
            </p:nvGraphicFramePr>
            <p:xfrm>
              <a:off x="4921890" y="3242439"/>
              <a:ext cx="3344862" cy="329184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688594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917321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1354391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384556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24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</a:rPr>
                                  <m:t>𝐸𝑝𝑖𝑑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</a:rPr>
                                  <m:t>𝑆𝑖𝑐𝑘</m:t>
                                </m:r>
                                <m:d>
                                  <m:dPr>
                                    <m:ctrlPr>
                                      <a:rPr lang="de-DE" sz="1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z="1800" b="0" i="1" smtClean="0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</a:rPr>
                                  <m:t>𝑇𝑟𝑒𝑎𝑡</m:t>
                                </m:r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</a:rPr>
                                  <m:t>𝑀</m:t>
                                </m:r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sz="18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sz="18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𝜙</m:t>
                                    </m:r>
                                  </m:e>
                                  <m:sub>
                                    <m:r>
                                      <a:rPr lang="de-DE" sz="18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5</m:t>
                                </m:r>
                              </m:oMath>
                            </m:oMathPara>
                          </a14:m>
                          <a:endParaRPr lang="en-US" sz="1800" i="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US" sz="1800" i="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4</m:t>
                                </m:r>
                              </m:oMath>
                            </m:oMathPara>
                          </a14:m>
                          <a:endParaRPr lang="en-US" sz="1800" i="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6</m:t>
                                </m:r>
                              </m:oMath>
                            </m:oMathPara>
                          </a14:m>
                          <a:endParaRPr lang="en-US" sz="1800" i="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4</m:t>
                                </m:r>
                              </m:oMath>
                            </m:oMathPara>
                          </a14:m>
                          <a:endParaRPr lang="en-US" sz="1800" i="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6</m:t>
                                </m:r>
                              </m:oMath>
                            </m:oMathPara>
                          </a14:m>
                          <a:endParaRPr lang="en-US" sz="1800" i="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oMath>
                            </m:oMathPara>
                          </a14:m>
                          <a:endParaRPr lang="en-US" sz="1800" i="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7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9</m:t>
                                </m:r>
                              </m:oMath>
                            </m:oMathPara>
                          </a14:m>
                          <a:endParaRPr lang="en-US" sz="1800" i="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38" name="Table 37">
                <a:extLst>
                  <a:ext uri="{FF2B5EF4-FFF2-40B4-BE49-F238E27FC236}">
                    <a16:creationId xmlns:a16="http://schemas.microsoft.com/office/drawing/2014/main" id="{07BC272D-7A23-594E-BA34-15B0953F337B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820391110"/>
                  </p:ext>
                </p:extLst>
              </p:nvPr>
            </p:nvGraphicFramePr>
            <p:xfrm>
              <a:off x="4921890" y="3242439"/>
              <a:ext cx="3344862" cy="329184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688594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917321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1354391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384556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13"/>
                          <a:stretch>
                            <a:fillRect l="-1852" t="-3448" r="-390741" b="-79655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13"/>
                          <a:stretch>
                            <a:fillRect l="-75342" t="-3448" r="-189041" b="-79655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13"/>
                          <a:stretch>
                            <a:fillRect l="-119626" t="-3448" r="-28972" b="-79655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13"/>
                          <a:stretch>
                            <a:fillRect l="-783333" t="-3448" r="-3333" b="-79655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13"/>
                          <a:stretch>
                            <a:fillRect l="-1852" t="-103448" r="-390741" b="-69655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13"/>
                          <a:stretch>
                            <a:fillRect l="-75342" t="-103448" r="-189041" b="-69655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13"/>
                          <a:stretch>
                            <a:fillRect l="-119626" t="-103448" r="-28972" b="-69655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13"/>
                          <a:stretch>
                            <a:fillRect l="-783333" t="-103448" r="-3333" b="-69655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13"/>
                          <a:stretch>
                            <a:fillRect l="-1852" t="-203448" r="-390741" b="-59655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13"/>
                          <a:stretch>
                            <a:fillRect l="-75342" t="-203448" r="-189041" b="-59655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13"/>
                          <a:stretch>
                            <a:fillRect l="-119626" t="-203448" r="-28972" b="-59655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13"/>
                          <a:stretch>
                            <a:fillRect l="-783333" t="-203448" r="-3333" b="-59655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13"/>
                          <a:stretch>
                            <a:fillRect l="-1852" t="-303448" r="-390741" b="-49655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13"/>
                          <a:stretch>
                            <a:fillRect l="-75342" t="-303448" r="-189041" b="-49655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13"/>
                          <a:stretch>
                            <a:fillRect l="-119626" t="-303448" r="-28972" b="-49655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13"/>
                          <a:stretch>
                            <a:fillRect l="-783333" t="-303448" r="-3333" b="-49655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13"/>
                          <a:stretch>
                            <a:fillRect l="-1852" t="-417857" r="-390741" b="-41428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13"/>
                          <a:stretch>
                            <a:fillRect l="-75342" t="-417857" r="-189041" b="-41428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13"/>
                          <a:stretch>
                            <a:fillRect l="-119626" t="-417857" r="-28972" b="-41428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13"/>
                          <a:stretch>
                            <a:fillRect l="-783333" t="-417857" r="-3333" b="-41428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13"/>
                          <a:stretch>
                            <a:fillRect l="-1852" t="-500000" r="-390741" b="-3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13"/>
                          <a:stretch>
                            <a:fillRect l="-75342" t="-500000" r="-189041" b="-3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13"/>
                          <a:stretch>
                            <a:fillRect l="-119626" t="-500000" r="-28972" b="-3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13"/>
                          <a:stretch>
                            <a:fillRect l="-783333" t="-500000" r="-3333" b="-3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13"/>
                          <a:stretch>
                            <a:fillRect l="-1852" t="-600000" r="-390741" b="-2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13"/>
                          <a:stretch>
                            <a:fillRect l="-75342" t="-600000" r="-189041" b="-2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13"/>
                          <a:stretch>
                            <a:fillRect l="-119626" t="-600000" r="-28972" b="-2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13"/>
                          <a:stretch>
                            <a:fillRect l="-783333" t="-600000" r="-3333" b="-2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13"/>
                          <a:stretch>
                            <a:fillRect l="-1852" t="-700000" r="-390741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13"/>
                          <a:stretch>
                            <a:fillRect l="-75342" t="-700000" r="-189041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13"/>
                          <a:stretch>
                            <a:fillRect l="-119626" t="-700000" r="-28972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13"/>
                          <a:stretch>
                            <a:fillRect l="-783333" t="-700000" r="-3333" b="-1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7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13"/>
                          <a:stretch>
                            <a:fillRect l="-1852" t="-800000" r="-39074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13"/>
                          <a:stretch>
                            <a:fillRect l="-75342" t="-800000" r="-18904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13"/>
                          <a:stretch>
                            <a:fillRect l="-119626" t="-800000" r="-2897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13"/>
                          <a:stretch>
                            <a:fillRect l="-783333" t="-800000" r="-33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8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0" name="Table 59">
                <a:extLst>
                  <a:ext uri="{FF2B5EF4-FFF2-40B4-BE49-F238E27FC236}">
                    <a16:creationId xmlns:a16="http://schemas.microsoft.com/office/drawing/2014/main" id="{EEA4CE17-B7D5-E243-8F7D-4DC2F6690975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822969789"/>
                  </p:ext>
                </p:extLst>
              </p:nvPr>
            </p:nvGraphicFramePr>
            <p:xfrm>
              <a:off x="1401895" y="3242439"/>
              <a:ext cx="2387727" cy="36576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625729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1270508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491490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24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</a:rPr>
                                  <m:t>𝐸𝑝𝑖𝑑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</a:rPr>
                                  <m:t>𝑆𝑖𝑐𝑘</m:t>
                                </m:r>
                                <m:d>
                                  <m:dPr>
                                    <m:ctrlPr>
                                      <a:rPr lang="de-DE" sz="1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z="1800" b="0" i="1" smtClean="0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de-DE" sz="18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de-DE" sz="18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𝜙</m:t>
                                    </m:r>
                                  </m:e>
                                  <m:sub>
                                    <m:r>
                                      <a:rPr lang="de-DE" sz="18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  <m:sup>
                                    <m:r>
                                      <a:rPr lang="de-DE" sz="18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∗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60" name="Table 59">
                <a:extLst>
                  <a:ext uri="{FF2B5EF4-FFF2-40B4-BE49-F238E27FC236}">
                    <a16:creationId xmlns:a16="http://schemas.microsoft.com/office/drawing/2014/main" id="{EEA4CE17-B7D5-E243-8F7D-4DC2F6690975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822969789"/>
                  </p:ext>
                </p:extLst>
              </p:nvPr>
            </p:nvGraphicFramePr>
            <p:xfrm>
              <a:off x="1401895" y="3242439"/>
              <a:ext cx="2387727" cy="36576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625729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1270508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491490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14"/>
                          <a:stretch>
                            <a:fillRect l="-2000" t="-3333" r="-278000" b="-1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14"/>
                          <a:stretch>
                            <a:fillRect l="-51000" t="-3333" r="-39000" b="-1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14"/>
                          <a:stretch>
                            <a:fillRect l="-387179" t="-3333" b="-1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1" name="Table 60">
                <a:extLst>
                  <a:ext uri="{FF2B5EF4-FFF2-40B4-BE49-F238E27FC236}">
                    <a16:creationId xmlns:a16="http://schemas.microsoft.com/office/drawing/2014/main" id="{B5A1B7D5-49BD-604E-823B-DFB814969295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218030197"/>
                  </p:ext>
                </p:extLst>
              </p:nvPr>
            </p:nvGraphicFramePr>
            <p:xfrm>
              <a:off x="1401894" y="3751739"/>
              <a:ext cx="2386800" cy="365760"/>
            </p:xfrm>
            <a:graphic>
              <a:graphicData uri="http://schemas.openxmlformats.org/drawingml/2006/table">
                <a:tbl>
                  <a:tblPr bandRow="1">
                    <a:tableStyleId>{793D81CF-94F2-401A-BA57-92F5A7B2D0C5}</a:tableStyleId>
                  </a:tblPr>
                  <a:tblGrid>
                    <a:gridCol w="622800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1270800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493200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24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b="0" dirty="0">
                            <a:solidFill>
                              <a:schemeClr val="accent1"/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dirty="0">
                            <a:solidFill>
                              <a:schemeClr val="accent1"/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endParaRPr lang="en-US" sz="1800" dirty="0">
                            <a:solidFill>
                              <a:schemeClr val="accent1"/>
                            </a:solidFill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61" name="Table 60">
                <a:extLst>
                  <a:ext uri="{FF2B5EF4-FFF2-40B4-BE49-F238E27FC236}">
                    <a16:creationId xmlns:a16="http://schemas.microsoft.com/office/drawing/2014/main" id="{B5A1B7D5-49BD-604E-823B-DFB814969295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218030197"/>
                  </p:ext>
                </p:extLst>
              </p:nvPr>
            </p:nvGraphicFramePr>
            <p:xfrm>
              <a:off x="1401894" y="3751739"/>
              <a:ext cx="2386800" cy="365760"/>
            </p:xfrm>
            <a:graphic>
              <a:graphicData uri="http://schemas.openxmlformats.org/drawingml/2006/table">
                <a:tbl>
                  <a:tblPr bandRow="1">
                    <a:tableStyleId>{793D81CF-94F2-401A-BA57-92F5A7B2D0C5}</a:tableStyleId>
                  </a:tblPr>
                  <a:tblGrid>
                    <a:gridCol w="622800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1270800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493200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15"/>
                          <a:stretch>
                            <a:fillRect l="-2041" t="-3333" r="-285714" b="-1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15"/>
                          <a:stretch>
                            <a:fillRect l="-49505" t="-3333" r="-38614" b="-1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:endParaRPr lang="en-US" sz="1800" dirty="0">
                            <a:solidFill>
                              <a:schemeClr val="accent1"/>
                            </a:solidFill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2" name="Table 61">
                <a:extLst>
                  <a:ext uri="{FF2B5EF4-FFF2-40B4-BE49-F238E27FC236}">
                    <a16:creationId xmlns:a16="http://schemas.microsoft.com/office/drawing/2014/main" id="{513DC1E7-4901-4345-9376-EB3AB4669EC1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415251201"/>
                  </p:ext>
                </p:extLst>
              </p:nvPr>
            </p:nvGraphicFramePr>
            <p:xfrm>
              <a:off x="1401895" y="4473134"/>
              <a:ext cx="2386800" cy="365760"/>
            </p:xfrm>
            <a:graphic>
              <a:graphicData uri="http://schemas.openxmlformats.org/drawingml/2006/table">
                <a:tbl>
                  <a:tblPr bandRow="1">
                    <a:tableStyleId>{793D81CF-94F2-401A-BA57-92F5A7B2D0C5}</a:tableStyleId>
                  </a:tblPr>
                  <a:tblGrid>
                    <a:gridCol w="622800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1270800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493200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24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b="0" dirty="0">
                            <a:solidFill>
                              <a:schemeClr val="accent1"/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dirty="0">
                            <a:solidFill>
                              <a:schemeClr val="accent1"/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endParaRPr lang="en-US" sz="1800" dirty="0">
                            <a:solidFill>
                              <a:schemeClr val="accent1"/>
                            </a:solidFill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62" name="Table 61">
                <a:extLst>
                  <a:ext uri="{FF2B5EF4-FFF2-40B4-BE49-F238E27FC236}">
                    <a16:creationId xmlns:a16="http://schemas.microsoft.com/office/drawing/2014/main" id="{513DC1E7-4901-4345-9376-EB3AB4669EC1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415251201"/>
                  </p:ext>
                </p:extLst>
              </p:nvPr>
            </p:nvGraphicFramePr>
            <p:xfrm>
              <a:off x="1401895" y="4473134"/>
              <a:ext cx="2386800" cy="365760"/>
            </p:xfrm>
            <a:graphic>
              <a:graphicData uri="http://schemas.openxmlformats.org/drawingml/2006/table">
                <a:tbl>
                  <a:tblPr bandRow="1">
                    <a:tableStyleId>{793D81CF-94F2-401A-BA57-92F5A7B2D0C5}</a:tableStyleId>
                  </a:tblPr>
                  <a:tblGrid>
                    <a:gridCol w="622800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1270800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493200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16"/>
                          <a:stretch>
                            <a:fillRect l="-2041" t="-3333" r="-285714" b="-1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16"/>
                          <a:stretch>
                            <a:fillRect l="-49505" t="-3333" r="-38614" b="-1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:endParaRPr lang="en-US" sz="1800" dirty="0">
                            <a:solidFill>
                              <a:schemeClr val="accent1"/>
                            </a:solidFill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3" name="Table 62">
                <a:extLst>
                  <a:ext uri="{FF2B5EF4-FFF2-40B4-BE49-F238E27FC236}">
                    <a16:creationId xmlns:a16="http://schemas.microsoft.com/office/drawing/2014/main" id="{40DFA4BC-06AF-8141-988D-7DE7E87E2DA4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729815144"/>
                  </p:ext>
                </p:extLst>
              </p:nvPr>
            </p:nvGraphicFramePr>
            <p:xfrm>
              <a:off x="1401895" y="5194529"/>
              <a:ext cx="2386800" cy="365760"/>
            </p:xfrm>
            <a:graphic>
              <a:graphicData uri="http://schemas.openxmlformats.org/drawingml/2006/table">
                <a:tbl>
                  <a:tblPr bandRow="1">
                    <a:tableStyleId>{793D81CF-94F2-401A-BA57-92F5A7B2D0C5}</a:tableStyleId>
                  </a:tblPr>
                  <a:tblGrid>
                    <a:gridCol w="622800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1270800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493200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24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b="0" dirty="0">
                            <a:solidFill>
                              <a:schemeClr val="accent1"/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dirty="0">
                            <a:solidFill>
                              <a:schemeClr val="accent1"/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endParaRPr lang="en-US" sz="1800" dirty="0">
                            <a:solidFill>
                              <a:schemeClr val="accent1"/>
                            </a:solidFill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63" name="Table 62">
                <a:extLst>
                  <a:ext uri="{FF2B5EF4-FFF2-40B4-BE49-F238E27FC236}">
                    <a16:creationId xmlns:a16="http://schemas.microsoft.com/office/drawing/2014/main" id="{40DFA4BC-06AF-8141-988D-7DE7E87E2DA4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729815144"/>
                  </p:ext>
                </p:extLst>
              </p:nvPr>
            </p:nvGraphicFramePr>
            <p:xfrm>
              <a:off x="1401895" y="5194529"/>
              <a:ext cx="2386800" cy="365760"/>
            </p:xfrm>
            <a:graphic>
              <a:graphicData uri="http://schemas.openxmlformats.org/drawingml/2006/table">
                <a:tbl>
                  <a:tblPr bandRow="1">
                    <a:tableStyleId>{793D81CF-94F2-401A-BA57-92F5A7B2D0C5}</a:tableStyleId>
                  </a:tblPr>
                  <a:tblGrid>
                    <a:gridCol w="622800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1270800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493200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17"/>
                          <a:stretch>
                            <a:fillRect l="-2041" t="-3448" r="-285714" b="-1379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17"/>
                          <a:stretch>
                            <a:fillRect l="-49505" t="-3448" r="-38614" b="-1379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:endParaRPr lang="en-US" sz="1800" dirty="0">
                            <a:solidFill>
                              <a:schemeClr val="accent1"/>
                            </a:solidFill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4" name="Table 63">
                <a:extLst>
                  <a:ext uri="{FF2B5EF4-FFF2-40B4-BE49-F238E27FC236}">
                    <a16:creationId xmlns:a16="http://schemas.microsoft.com/office/drawing/2014/main" id="{70274E51-6133-3947-A3BD-214810D8F729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195665768"/>
                  </p:ext>
                </p:extLst>
              </p:nvPr>
            </p:nvGraphicFramePr>
            <p:xfrm>
              <a:off x="1401894" y="5915924"/>
              <a:ext cx="2386800" cy="365760"/>
            </p:xfrm>
            <a:graphic>
              <a:graphicData uri="http://schemas.openxmlformats.org/drawingml/2006/table">
                <a:tbl>
                  <a:tblPr bandRow="1">
                    <a:tableStyleId>{793D81CF-94F2-401A-BA57-92F5A7B2D0C5}</a:tableStyleId>
                  </a:tblPr>
                  <a:tblGrid>
                    <a:gridCol w="622800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1270800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493200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24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b="0" dirty="0">
                            <a:solidFill>
                              <a:schemeClr val="accent1"/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dirty="0">
                            <a:solidFill>
                              <a:schemeClr val="accent1"/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endParaRPr lang="en-US" sz="1800" dirty="0">
                            <a:solidFill>
                              <a:schemeClr val="accent1"/>
                            </a:solidFill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64" name="Table 63">
                <a:extLst>
                  <a:ext uri="{FF2B5EF4-FFF2-40B4-BE49-F238E27FC236}">
                    <a16:creationId xmlns:a16="http://schemas.microsoft.com/office/drawing/2014/main" id="{70274E51-6133-3947-A3BD-214810D8F729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195665768"/>
                  </p:ext>
                </p:extLst>
              </p:nvPr>
            </p:nvGraphicFramePr>
            <p:xfrm>
              <a:off x="1401894" y="5915924"/>
              <a:ext cx="2386800" cy="365760"/>
            </p:xfrm>
            <a:graphic>
              <a:graphicData uri="http://schemas.openxmlformats.org/drawingml/2006/table">
                <a:tbl>
                  <a:tblPr bandRow="1">
                    <a:tableStyleId>{793D81CF-94F2-401A-BA57-92F5A7B2D0C5}</a:tableStyleId>
                  </a:tblPr>
                  <a:tblGrid>
                    <a:gridCol w="622800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1270800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493200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18"/>
                          <a:stretch>
                            <a:fillRect l="-2041" r="-28571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18"/>
                          <a:stretch>
                            <a:fillRect l="-49505" r="-3861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:endParaRPr lang="en-US" sz="1800" dirty="0">
                            <a:solidFill>
                              <a:schemeClr val="accent1"/>
                            </a:solidFill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</a:tbl>
              </a:graphicData>
            </a:graphic>
          </p:graphicFrame>
        </mc:Fallback>
      </mc:AlternateContent>
      <p:grpSp>
        <p:nvGrpSpPr>
          <p:cNvPr id="65" name="Group 64">
            <a:extLst>
              <a:ext uri="{FF2B5EF4-FFF2-40B4-BE49-F238E27FC236}">
                <a16:creationId xmlns:a16="http://schemas.microsoft.com/office/drawing/2014/main" id="{705FF8C2-4BD2-AD4B-BC77-C2CCECD3C9D3}"/>
              </a:ext>
            </a:extLst>
          </p:cNvPr>
          <p:cNvGrpSpPr/>
          <p:nvPr/>
        </p:nvGrpSpPr>
        <p:grpSpPr>
          <a:xfrm flipH="1">
            <a:off x="3824304" y="3755880"/>
            <a:ext cx="1096658" cy="408672"/>
            <a:chOff x="4180114" y="3363230"/>
            <a:chExt cx="1096658" cy="408672"/>
          </a:xfrm>
        </p:grpSpPr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6CE421FE-77B1-3747-9B0F-B41F67DCE816}"/>
                </a:ext>
              </a:extLst>
            </p:cNvPr>
            <p:cNvCxnSpPr>
              <a:cxnSpLocks/>
              <a:endCxn id="68" idx="1"/>
            </p:cNvCxnSpPr>
            <p:nvPr/>
          </p:nvCxnSpPr>
          <p:spPr>
            <a:xfrm>
              <a:off x="4180114" y="3412671"/>
              <a:ext cx="796576" cy="135225"/>
            </a:xfrm>
            <a:prstGeom prst="line">
              <a:avLst/>
            </a:prstGeom>
            <a:ln w="381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F38E8FB6-B51E-B94B-9465-B981B94E9297}"/>
                </a:ext>
              </a:extLst>
            </p:cNvPr>
            <p:cNvCxnSpPr>
              <a:cxnSpLocks/>
              <a:endCxn id="68" idx="1"/>
            </p:cNvCxnSpPr>
            <p:nvPr/>
          </p:nvCxnSpPr>
          <p:spPr>
            <a:xfrm flipV="1">
              <a:off x="4180114" y="3547896"/>
              <a:ext cx="796576" cy="224006"/>
            </a:xfrm>
            <a:prstGeom prst="line">
              <a:avLst/>
            </a:prstGeom>
            <a:ln w="381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96EBF2FA-4D6A-774C-B581-5B3919479045}"/>
                </a:ext>
              </a:extLst>
            </p:cNvPr>
            <p:cNvSpPr txBox="1"/>
            <p:nvPr/>
          </p:nvSpPr>
          <p:spPr>
            <a:xfrm>
              <a:off x="4976690" y="3363230"/>
              <a:ext cx="300082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GB" b="1" dirty="0">
                  <a:solidFill>
                    <a:schemeClr val="accent1"/>
                  </a:solidFill>
                </a:rPr>
                <a:t>+</a:t>
              </a: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83AD203E-6CAB-D547-A2C7-FC3C05BADFAD}"/>
              </a:ext>
            </a:extLst>
          </p:cNvPr>
          <p:cNvGrpSpPr/>
          <p:nvPr/>
        </p:nvGrpSpPr>
        <p:grpSpPr>
          <a:xfrm flipH="1">
            <a:off x="3824304" y="4492382"/>
            <a:ext cx="1096658" cy="408672"/>
            <a:chOff x="4180114" y="3363230"/>
            <a:chExt cx="1096658" cy="408672"/>
          </a:xfrm>
        </p:grpSpPr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01FE078E-A90A-B543-B73D-6C74ADE3955D}"/>
                </a:ext>
              </a:extLst>
            </p:cNvPr>
            <p:cNvCxnSpPr>
              <a:cxnSpLocks/>
              <a:endCxn id="72" idx="1"/>
            </p:cNvCxnSpPr>
            <p:nvPr/>
          </p:nvCxnSpPr>
          <p:spPr>
            <a:xfrm>
              <a:off x="4180114" y="3412671"/>
              <a:ext cx="796576" cy="135225"/>
            </a:xfrm>
            <a:prstGeom prst="line">
              <a:avLst/>
            </a:prstGeom>
            <a:ln w="381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D17ABAED-BAFF-3842-A101-E23F56523B22}"/>
                </a:ext>
              </a:extLst>
            </p:cNvPr>
            <p:cNvCxnSpPr>
              <a:cxnSpLocks/>
              <a:endCxn id="72" idx="1"/>
            </p:cNvCxnSpPr>
            <p:nvPr/>
          </p:nvCxnSpPr>
          <p:spPr>
            <a:xfrm flipV="1">
              <a:off x="4180114" y="3547896"/>
              <a:ext cx="796576" cy="224006"/>
            </a:xfrm>
            <a:prstGeom prst="line">
              <a:avLst/>
            </a:prstGeom>
            <a:ln w="381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643AF7D6-0BD5-AC4C-90C6-09247A5BCC17}"/>
                </a:ext>
              </a:extLst>
            </p:cNvPr>
            <p:cNvSpPr txBox="1"/>
            <p:nvPr/>
          </p:nvSpPr>
          <p:spPr>
            <a:xfrm>
              <a:off x="4976690" y="3363230"/>
              <a:ext cx="300082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GB" b="1" dirty="0">
                  <a:solidFill>
                    <a:schemeClr val="accent1"/>
                  </a:solidFill>
                </a:rPr>
                <a:t>+</a:t>
              </a:r>
            </a:p>
          </p:txBody>
        </p: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990E26EC-B7B1-534F-9DFC-B1098DFAF5DC}"/>
              </a:ext>
            </a:extLst>
          </p:cNvPr>
          <p:cNvGrpSpPr/>
          <p:nvPr/>
        </p:nvGrpSpPr>
        <p:grpSpPr>
          <a:xfrm flipH="1">
            <a:off x="3824304" y="5214642"/>
            <a:ext cx="1096658" cy="408672"/>
            <a:chOff x="4180114" y="3363230"/>
            <a:chExt cx="1096658" cy="408672"/>
          </a:xfrm>
        </p:grpSpPr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EA036E98-E962-0C43-892D-5A39994387A9}"/>
                </a:ext>
              </a:extLst>
            </p:cNvPr>
            <p:cNvCxnSpPr>
              <a:cxnSpLocks/>
              <a:endCxn id="76" idx="1"/>
            </p:cNvCxnSpPr>
            <p:nvPr/>
          </p:nvCxnSpPr>
          <p:spPr>
            <a:xfrm>
              <a:off x="4180114" y="3412671"/>
              <a:ext cx="796576" cy="135225"/>
            </a:xfrm>
            <a:prstGeom prst="line">
              <a:avLst/>
            </a:prstGeom>
            <a:ln w="381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4C97E00F-76DA-9C4A-863F-E03105D994A9}"/>
                </a:ext>
              </a:extLst>
            </p:cNvPr>
            <p:cNvCxnSpPr>
              <a:cxnSpLocks/>
              <a:endCxn id="76" idx="1"/>
            </p:cNvCxnSpPr>
            <p:nvPr/>
          </p:nvCxnSpPr>
          <p:spPr>
            <a:xfrm flipV="1">
              <a:off x="4180114" y="3547896"/>
              <a:ext cx="796576" cy="224006"/>
            </a:xfrm>
            <a:prstGeom prst="line">
              <a:avLst/>
            </a:prstGeom>
            <a:ln w="381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40906CD4-37FB-9342-92EE-5EECDD7D0EE3}"/>
                </a:ext>
              </a:extLst>
            </p:cNvPr>
            <p:cNvSpPr txBox="1"/>
            <p:nvPr/>
          </p:nvSpPr>
          <p:spPr>
            <a:xfrm>
              <a:off x="4976690" y="3363230"/>
              <a:ext cx="300082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GB" b="1" dirty="0">
                  <a:solidFill>
                    <a:schemeClr val="accent1"/>
                  </a:solidFill>
                </a:rPr>
                <a:t>+</a:t>
              </a:r>
            </a:p>
          </p:txBody>
        </p:sp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id="{AE6A3218-39A5-4C47-B45E-6265E8F737D3}"/>
              </a:ext>
            </a:extLst>
          </p:cNvPr>
          <p:cNvGrpSpPr/>
          <p:nvPr/>
        </p:nvGrpSpPr>
        <p:grpSpPr>
          <a:xfrm flipH="1">
            <a:off x="3824304" y="5935173"/>
            <a:ext cx="1096658" cy="408672"/>
            <a:chOff x="4180114" y="3363230"/>
            <a:chExt cx="1096658" cy="408672"/>
          </a:xfrm>
        </p:grpSpPr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C312CEB2-FC10-2040-8F83-517C4FA9D346}"/>
                </a:ext>
              </a:extLst>
            </p:cNvPr>
            <p:cNvCxnSpPr>
              <a:cxnSpLocks/>
              <a:endCxn id="80" idx="1"/>
            </p:cNvCxnSpPr>
            <p:nvPr/>
          </p:nvCxnSpPr>
          <p:spPr>
            <a:xfrm>
              <a:off x="4180114" y="3412671"/>
              <a:ext cx="796576" cy="135225"/>
            </a:xfrm>
            <a:prstGeom prst="line">
              <a:avLst/>
            </a:prstGeom>
            <a:ln w="381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B4E0B7F8-2420-7E4F-A5DB-366B6122CB31}"/>
                </a:ext>
              </a:extLst>
            </p:cNvPr>
            <p:cNvCxnSpPr>
              <a:cxnSpLocks/>
              <a:endCxn id="80" idx="1"/>
            </p:cNvCxnSpPr>
            <p:nvPr/>
          </p:nvCxnSpPr>
          <p:spPr>
            <a:xfrm flipV="1">
              <a:off x="4180114" y="3547896"/>
              <a:ext cx="796576" cy="224006"/>
            </a:xfrm>
            <a:prstGeom prst="line">
              <a:avLst/>
            </a:prstGeom>
            <a:ln w="381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16A9F7B8-741D-214F-BB42-9EBD86CDB484}"/>
                </a:ext>
              </a:extLst>
            </p:cNvPr>
            <p:cNvSpPr txBox="1"/>
            <p:nvPr/>
          </p:nvSpPr>
          <p:spPr>
            <a:xfrm>
              <a:off x="4976690" y="3363230"/>
              <a:ext cx="300082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GB" b="1" dirty="0">
                  <a:solidFill>
                    <a:schemeClr val="accent1"/>
                  </a:solidFill>
                </a:rPr>
                <a:t>+</a:t>
              </a:r>
            </a:p>
          </p:txBody>
        </p:sp>
      </p:grpSp>
      <p:sp>
        <p:nvSpPr>
          <p:cNvPr id="81" name="Rectangle 80">
            <a:extLst>
              <a:ext uri="{FF2B5EF4-FFF2-40B4-BE49-F238E27FC236}">
                <a16:creationId xmlns:a16="http://schemas.microsoft.com/office/drawing/2014/main" id="{637A4673-2C32-0A49-A964-CA838115BD84}"/>
              </a:ext>
            </a:extLst>
          </p:cNvPr>
          <p:cNvSpPr/>
          <p:nvPr/>
        </p:nvSpPr>
        <p:spPr>
          <a:xfrm>
            <a:off x="4776108" y="3569313"/>
            <a:ext cx="3640590" cy="816428"/>
          </a:xfrm>
          <a:prstGeom prst="rect">
            <a:avLst/>
          </a:prstGeom>
          <a:solidFill>
            <a:schemeClr val="accent1">
              <a:alpha val="15000"/>
            </a:schemeClr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5" name="TextBox 84">
                <a:extLst>
                  <a:ext uri="{FF2B5EF4-FFF2-40B4-BE49-F238E27FC236}">
                    <a16:creationId xmlns:a16="http://schemas.microsoft.com/office/drawing/2014/main" id="{4E855F15-D64C-8B45-B534-FDA24064832E}"/>
                  </a:ext>
                </a:extLst>
              </p:cNvPr>
              <p:cNvSpPr txBox="1"/>
              <p:nvPr/>
            </p:nvSpPr>
            <p:spPr>
              <a:xfrm>
                <a:off x="3359846" y="3755880"/>
                <a:ext cx="36580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</m:oMath>
                  </m:oMathPara>
                </a14:m>
                <a:endParaRPr lang="en-GB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85" name="TextBox 84">
                <a:extLst>
                  <a:ext uri="{FF2B5EF4-FFF2-40B4-BE49-F238E27FC236}">
                    <a16:creationId xmlns:a16="http://schemas.microsoft.com/office/drawing/2014/main" id="{4E855F15-D64C-8B45-B534-FDA2406483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59846" y="3755880"/>
                <a:ext cx="365806" cy="369332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6" name="TextBox 85">
                <a:extLst>
                  <a:ext uri="{FF2B5EF4-FFF2-40B4-BE49-F238E27FC236}">
                    <a16:creationId xmlns:a16="http://schemas.microsoft.com/office/drawing/2014/main" id="{936A4DE6-5E52-344E-8B88-35F6EAEB0343}"/>
                  </a:ext>
                </a:extLst>
              </p:cNvPr>
              <p:cNvSpPr txBox="1"/>
              <p:nvPr/>
            </p:nvSpPr>
            <p:spPr>
              <a:xfrm>
                <a:off x="3231606" y="4480847"/>
                <a:ext cx="49404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10</m:t>
                      </m:r>
                    </m:oMath>
                  </m:oMathPara>
                </a14:m>
                <a:endParaRPr lang="en-GB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86" name="TextBox 85">
                <a:extLst>
                  <a:ext uri="{FF2B5EF4-FFF2-40B4-BE49-F238E27FC236}">
                    <a16:creationId xmlns:a16="http://schemas.microsoft.com/office/drawing/2014/main" id="{936A4DE6-5E52-344E-8B88-35F6EAEB03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31606" y="4480847"/>
                <a:ext cx="494046" cy="369332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7" name="TextBox 86">
                <a:extLst>
                  <a:ext uri="{FF2B5EF4-FFF2-40B4-BE49-F238E27FC236}">
                    <a16:creationId xmlns:a16="http://schemas.microsoft.com/office/drawing/2014/main" id="{0AC00363-CEC2-AC4A-98F1-EA10AB97CD24}"/>
                  </a:ext>
                </a:extLst>
              </p:cNvPr>
              <p:cNvSpPr txBox="1"/>
              <p:nvPr/>
            </p:nvSpPr>
            <p:spPr>
              <a:xfrm>
                <a:off x="3230287" y="5195182"/>
                <a:ext cx="49404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10</m:t>
                      </m:r>
                    </m:oMath>
                  </m:oMathPara>
                </a14:m>
                <a:endParaRPr lang="en-GB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87" name="TextBox 86">
                <a:extLst>
                  <a:ext uri="{FF2B5EF4-FFF2-40B4-BE49-F238E27FC236}">
                    <a16:creationId xmlns:a16="http://schemas.microsoft.com/office/drawing/2014/main" id="{0AC00363-CEC2-AC4A-98F1-EA10AB97CD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30287" y="5195182"/>
                <a:ext cx="494046" cy="369332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8" name="TextBox 87">
                <a:extLst>
                  <a:ext uri="{FF2B5EF4-FFF2-40B4-BE49-F238E27FC236}">
                    <a16:creationId xmlns:a16="http://schemas.microsoft.com/office/drawing/2014/main" id="{A14BDA7D-AB3F-884A-BA4B-A3AD731833C8}"/>
                  </a:ext>
                </a:extLst>
              </p:cNvPr>
              <p:cNvSpPr txBox="1"/>
              <p:nvPr/>
            </p:nvSpPr>
            <p:spPr>
              <a:xfrm>
                <a:off x="3230287" y="5924776"/>
                <a:ext cx="49404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11</m:t>
                      </m:r>
                    </m:oMath>
                  </m:oMathPara>
                </a14:m>
                <a:endParaRPr lang="en-GB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88" name="TextBox 87">
                <a:extLst>
                  <a:ext uri="{FF2B5EF4-FFF2-40B4-BE49-F238E27FC236}">
                    <a16:creationId xmlns:a16="http://schemas.microsoft.com/office/drawing/2014/main" id="{A14BDA7D-AB3F-884A-BA4B-A3AD731833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30287" y="5924776"/>
                <a:ext cx="494046" cy="369332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46461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" grpId="0" animBg="1"/>
      <p:bldP spid="81" grpId="1" animBg="1"/>
      <p:bldP spid="85" grpId="0"/>
      <p:bldP spid="86" grpId="0"/>
      <p:bldP spid="87" grpId="0"/>
      <p:bldP spid="8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7C7698-9DB0-8246-A918-B315C3C1A5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Example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A3EF560-6299-FE4E-81FE-4E71406B62F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GB" dirty="0">
                    <a:solidFill>
                      <a:schemeClr val="tx1"/>
                    </a:solidFill>
                  </a:rPr>
                  <a:t>Output:</a:t>
                </a:r>
              </a:p>
              <a:p>
                <a:pPr lvl="1"/>
                <a14:m>
                  <m:oMath xmlns:m="http://schemas.openxmlformats.org/officeDocument/2006/math">
                    <m:sSubSup>
                      <m:sSubSupPr>
                        <m:ctrlPr>
                          <a:rPr lang="de-DE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GB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de-DE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sub>
                      <m:sup>
                        <m:r>
                          <a:rPr lang="de-DE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′</m:t>
                        </m:r>
                      </m:sup>
                    </m:sSubSup>
                    <m:sSub>
                      <m:sSubPr>
                        <m:ctrlPr>
                          <a:rPr lang="de-DE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ctrlPr>
                              <a:rPr lang="de-DE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𝐸𝑝𝑖𝑑</m:t>
                            </m:r>
                            <m:r>
                              <a:rPr lang="de-DE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 </m:t>
                            </m:r>
                            <m:r>
                              <a:rPr lang="de-DE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𝑆𝑖𝑐𝑘</m:t>
                            </m:r>
                            <m:d>
                              <m:dPr>
                                <m:ctrlPr>
                                  <a:rPr lang="de-DE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𝑋</m:t>
                                </m:r>
                              </m:e>
                            </m:d>
                          </m:e>
                        </m:d>
                      </m:e>
                      <m:sub>
                        <m:r>
                          <a:rPr lang="de-DE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|</m:t>
                        </m:r>
                        <m:d>
                          <m:d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𝒟</m:t>
                            </m:r>
                            <m:d>
                              <m:dPr>
                                <m:ctrlPr>
                                  <a:rPr lang="de-DE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𝑋</m:t>
                                </m:r>
                              </m:e>
                            </m:d>
                          </m:e>
                        </m:d>
                      </m:sub>
                    </m:sSub>
                  </m:oMath>
                </a14:m>
                <a:endParaRPr lang="en-GB" dirty="0">
                  <a:solidFill>
                    <a:schemeClr val="tx1"/>
                  </a:solidFill>
                </a:endParaRPr>
              </a:p>
              <a:p>
                <a:pPr lvl="1"/>
                <a:r>
                  <a:rPr lang="en-GB" dirty="0"/>
                  <a:t>... and raise to the power of</a:t>
                </a:r>
                <a:br>
                  <a:rPr lang="en-GB" dirty="0"/>
                </a:br>
                <a14:m>
                  <m:oMath xmlns:m="http://schemas.openxmlformats.org/officeDocument/2006/math">
                    <m:sSub>
                      <m:sSubPr>
                        <m:ctrlPr>
                          <a:rPr lang="en-GB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de-DE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n</m:t>
                        </m:r>
                        <m:r>
                          <m:rPr>
                            <m:nor/>
                          </m:rPr>
                          <a:rPr lang="en-GB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count</m:t>
                        </m:r>
                      </m:e>
                      <m:sub>
                        <m: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𝑀</m:t>
                        </m:r>
                        <m:r>
                          <a:rPr lang="en-GB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</m:sub>
                    </m:sSub>
                    <m:d>
                      <m:dPr>
                        <m:ctrlPr>
                          <a:rPr lang="en-GB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ctrlP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𝒳</m:t>
                            </m:r>
                            <m: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de-DE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𝐶</m:t>
                                </m:r>
                              </m:e>
                              <m:sub>
                                <m:r>
                                  <a:rPr lang="de-DE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𝒳</m:t>
                                </m:r>
                              </m:sub>
                            </m:sSub>
                          </m:e>
                        </m:d>
                      </m:e>
                    </m:d>
                    <m:r>
                      <a:rPr lang="de-DE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=2</m:t>
                    </m:r>
                  </m:oMath>
                </a14:m>
                <a:r>
                  <a:rPr lang="en-GB" dirty="0"/>
                  <a:t> </a:t>
                </a:r>
              </a:p>
              <a:p>
                <a:pPr lvl="1"/>
                <a:endParaRPr lang="en-GB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A3EF560-6299-FE4E-81FE-4E71406B62F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447" t="-176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4C7B1E-0117-5944-A8CF-280109A073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21</a:t>
            </a:fld>
            <a:endParaRPr lang="en-GB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C2E2EF19-6F36-FA44-9460-CF7B2A9288CA}"/>
              </a:ext>
            </a:extLst>
          </p:cNvPr>
          <p:cNvGrpSpPr/>
          <p:nvPr/>
        </p:nvGrpSpPr>
        <p:grpSpPr>
          <a:xfrm>
            <a:off x="5150607" y="1158240"/>
            <a:ext cx="3667413" cy="1946958"/>
            <a:chOff x="4691174" y="2813455"/>
            <a:chExt cx="3667413" cy="194695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A0B34E11-B623-CB4B-B030-78AEF80DDDA3}"/>
                    </a:ext>
                  </a:extLst>
                </p:cNvPr>
                <p:cNvSpPr txBox="1"/>
                <p:nvPr/>
              </p:nvSpPr>
              <p:spPr>
                <a:xfrm>
                  <a:off x="6461825" y="3343955"/>
                  <a:ext cx="648000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en-GB" b="0" i="1" smtClean="0">
                            <a:solidFill>
                              <a:schemeClr val="accent1"/>
                            </a:solidFill>
                            <a:latin typeface="Cambria Math" charset="0"/>
                          </a:rPr>
                          <m:t>𝐸𝑝𝑖𝑑</m:t>
                        </m:r>
                      </m:oMath>
                    </m:oMathPara>
                  </a14:m>
                  <a:endParaRPr lang="en-GB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D3EFA8FE-3C65-114C-9AC3-0A16986FBFE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461825" y="3343955"/>
                  <a:ext cx="648000" cy="389513"/>
                </a:xfrm>
                <a:prstGeom prst="ellipse">
                  <a:avLst/>
                </a:prstGeom>
                <a:blipFill>
                  <a:blip r:embed="rId3"/>
                  <a:stretch>
                    <a:fillRect r="-1887" b="-9375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E15E48B5-5D36-6846-895C-8ED00F7E9F8C}"/>
                    </a:ext>
                  </a:extLst>
                </p:cNvPr>
                <p:cNvSpPr txBox="1"/>
                <p:nvPr/>
              </p:nvSpPr>
              <p:spPr>
                <a:xfrm>
                  <a:off x="5388625" y="2813455"/>
                  <a:ext cx="985062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b="0" i="1" smtClean="0">
                            <a:latin typeface="Cambria Math" charset="0"/>
                          </a:rPr>
                          <m:t>𝑁𝑎𝑡</m:t>
                        </m:r>
                        <m:r>
                          <a:rPr lang="en-GB" b="0" i="1" smtClean="0">
                            <a:latin typeface="Cambria Math" charset="0"/>
                          </a:rPr>
                          <m:t>(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  <m:r>
                          <a:rPr lang="en-GB" b="0" i="1" smtClean="0">
                            <a:latin typeface="Cambria Math" charset="0"/>
                          </a:rPr>
                          <m:t>)</m:t>
                        </m:r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DC032F0E-3F9D-9744-907B-2455CF3201D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88625" y="2813455"/>
                  <a:ext cx="985062" cy="389513"/>
                </a:xfrm>
                <a:prstGeom prst="ellipse">
                  <a:avLst/>
                </a:prstGeom>
                <a:blipFill>
                  <a:blip r:embed="rId5"/>
                  <a:stretch>
                    <a:fillRect b="-6061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1537D472-B465-FF49-9A1C-E6547AC4F8C9}"/>
                    </a:ext>
                  </a:extLst>
                </p:cNvPr>
                <p:cNvSpPr txBox="1"/>
                <p:nvPr/>
              </p:nvSpPr>
              <p:spPr>
                <a:xfrm>
                  <a:off x="7214462" y="2816487"/>
                  <a:ext cx="1144125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b="0" i="1" smtClean="0">
                            <a:latin typeface="Cambria Math" charset="0"/>
                          </a:rPr>
                          <m:t>𝑀𝑎𝑛</m:t>
                        </m:r>
                        <m:r>
                          <a:rPr lang="en-GB" b="0" i="1" smtClean="0">
                            <a:latin typeface="Cambria Math" charset="0"/>
                          </a:rPr>
                          <m:t>(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𝑊</m:t>
                        </m:r>
                        <m:r>
                          <a:rPr lang="en-GB" b="0" i="1" smtClean="0">
                            <a:latin typeface="Cambria Math" charset="0"/>
                          </a:rPr>
                          <m:t>)</m:t>
                        </m:r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41" name="TextBox 40">
                  <a:extLst>
                    <a:ext uri="{FF2B5EF4-FFF2-40B4-BE49-F238E27FC236}">
                      <a16:creationId xmlns:a16="http://schemas.microsoft.com/office/drawing/2014/main" id="{71BD379F-2A67-5049-A80F-9BCDC04B3B0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14462" y="2816487"/>
                  <a:ext cx="1144125" cy="389513"/>
                </a:xfrm>
                <a:prstGeom prst="ellipse">
                  <a:avLst/>
                </a:prstGeom>
                <a:blipFill>
                  <a:blip r:embed="rId6"/>
                  <a:stretch>
                    <a:fillRect b="-6061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87F1FB85-F633-F64F-8B92-41EE281A7F65}"/>
                    </a:ext>
                  </a:extLst>
                </p:cNvPr>
                <p:cNvSpPr txBox="1"/>
                <p:nvPr/>
              </p:nvSpPr>
              <p:spPr>
                <a:xfrm>
                  <a:off x="4691174" y="3858871"/>
                  <a:ext cx="1383249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b="0" i="1" smtClean="0">
                            <a:latin typeface="Cambria Math" charset="0"/>
                          </a:rPr>
                          <m:t>𝑇𝑟𝑎𝑣𝑒𝑙</m:t>
                        </m:r>
                        <m:r>
                          <a:rPr lang="en-GB" b="0" i="1" smtClean="0">
                            <a:latin typeface="Cambria Math" charset="0"/>
                          </a:rPr>
                          <m:t>(</m:t>
                        </m:r>
                        <m:r>
                          <a:rPr lang="en-GB" b="0" i="1" smtClean="0">
                            <a:latin typeface="Cambria Math" charset="0"/>
                          </a:rPr>
                          <m:t>𝑋</m:t>
                        </m:r>
                        <m:r>
                          <a:rPr lang="en-GB" b="0" i="1" smtClean="0">
                            <a:latin typeface="Cambria Math" charset="0"/>
                          </a:rPr>
                          <m:t>)</m:t>
                        </m:r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42" name="TextBox 41">
                  <a:extLst>
                    <a:ext uri="{FF2B5EF4-FFF2-40B4-BE49-F238E27FC236}">
                      <a16:creationId xmlns:a16="http://schemas.microsoft.com/office/drawing/2014/main" id="{6806F868-5F49-8A42-8437-33C97890510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91174" y="3858871"/>
                  <a:ext cx="1383249" cy="389513"/>
                </a:xfrm>
                <a:prstGeom prst="ellipse">
                  <a:avLst/>
                </a:prstGeom>
                <a:blipFill>
                  <a:blip r:embed="rId7"/>
                  <a:stretch>
                    <a:fillRect b="-6061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4153E56B-F210-C540-AF80-327C484AD55A}"/>
                    </a:ext>
                  </a:extLst>
                </p:cNvPr>
                <p:cNvSpPr txBox="1"/>
                <p:nvPr/>
              </p:nvSpPr>
              <p:spPr>
                <a:xfrm>
                  <a:off x="6250457" y="4370900"/>
                  <a:ext cx="1120628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b="0" i="1" smtClean="0">
                            <a:solidFill>
                              <a:schemeClr val="accent1"/>
                            </a:solidFill>
                            <a:latin typeface="Cambria Math" charset="0"/>
                          </a:rPr>
                          <m:t>𝑆𝑖𝑐𝑘</m:t>
                        </m:r>
                        <m:r>
                          <a:rPr lang="en-GB" b="0" i="1" smtClean="0">
                            <a:solidFill>
                              <a:schemeClr val="accent1"/>
                            </a:solidFill>
                            <a:latin typeface="Cambria Math" charset="0"/>
                          </a:rPr>
                          <m:t>(</m:t>
                        </m:r>
                        <m:r>
                          <a:rPr lang="en-GB" b="0" i="1" smtClean="0">
                            <a:solidFill>
                              <a:schemeClr val="accent1"/>
                            </a:solidFill>
                            <a:latin typeface="Cambria Math" charset="0"/>
                          </a:rPr>
                          <m:t>𝑋</m:t>
                        </m:r>
                        <m:r>
                          <a:rPr lang="en-GB" b="0" i="1" smtClean="0">
                            <a:solidFill>
                              <a:schemeClr val="accent1"/>
                            </a:solidFill>
                            <a:latin typeface="Cambria Math" charset="0"/>
                          </a:rPr>
                          <m:t>)</m:t>
                        </m:r>
                      </m:oMath>
                    </m:oMathPara>
                  </a14:m>
                  <a:endParaRPr lang="en-GB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0B869920-012B-364C-9F9B-BAE1190E967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250457" y="4370900"/>
                  <a:ext cx="1120628" cy="389513"/>
                </a:xfrm>
                <a:prstGeom prst="ellipse">
                  <a:avLst/>
                </a:prstGeom>
                <a:blipFill>
                  <a:blip r:embed="rId8"/>
                  <a:stretch>
                    <a:fillRect b="-6250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68EB0587-8E61-9444-9A57-CDCABC434634}"/>
                </a:ext>
              </a:extLst>
            </p:cNvPr>
            <p:cNvCxnSpPr>
              <a:stCxn id="7" idx="6"/>
              <a:endCxn id="33" idx="1"/>
            </p:cNvCxnSpPr>
            <p:nvPr/>
          </p:nvCxnSpPr>
          <p:spPr>
            <a:xfrm>
              <a:off x="6373687" y="3008212"/>
              <a:ext cx="342370" cy="110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CC169F08-77AF-7041-89DE-F83730D4DAB4}"/>
                </a:ext>
              </a:extLst>
            </p:cNvPr>
            <p:cNvCxnSpPr>
              <a:cxnSpLocks/>
              <a:stCxn id="8" idx="2"/>
              <a:endCxn id="33" idx="3"/>
            </p:cNvCxnSpPr>
            <p:nvPr/>
          </p:nvCxnSpPr>
          <p:spPr>
            <a:xfrm flipH="1" flipV="1">
              <a:off x="6860057" y="3009320"/>
              <a:ext cx="354405" cy="192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3B8B0F87-6644-9B4D-87E8-628F2846980F}"/>
                </a:ext>
              </a:extLst>
            </p:cNvPr>
            <p:cNvCxnSpPr>
              <a:cxnSpLocks/>
              <a:stCxn id="9" idx="6"/>
              <a:endCxn id="29" idx="1"/>
            </p:cNvCxnSpPr>
            <p:nvPr/>
          </p:nvCxnSpPr>
          <p:spPr>
            <a:xfrm>
              <a:off x="6074423" y="4053628"/>
              <a:ext cx="352313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7FB5D5F0-C73B-2746-B03E-ABBDBBDEB7C2}"/>
                </a:ext>
              </a:extLst>
            </p:cNvPr>
            <p:cNvCxnSpPr>
              <a:cxnSpLocks/>
              <a:stCxn id="29" idx="0"/>
              <a:endCxn id="6" idx="4"/>
            </p:cNvCxnSpPr>
            <p:nvPr/>
          </p:nvCxnSpPr>
          <p:spPr>
            <a:xfrm flipV="1">
              <a:off x="6498736" y="3733468"/>
              <a:ext cx="287089" cy="24816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986C7260-5211-514F-9946-EBC48E36CD49}"/>
                </a:ext>
              </a:extLst>
            </p:cNvPr>
            <p:cNvCxnSpPr>
              <a:cxnSpLocks/>
              <a:stCxn id="6" idx="4"/>
              <a:endCxn id="25" idx="0"/>
            </p:cNvCxnSpPr>
            <p:nvPr/>
          </p:nvCxnSpPr>
          <p:spPr>
            <a:xfrm>
              <a:off x="6785825" y="3733468"/>
              <a:ext cx="308081" cy="24230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76DCD54F-42D8-7446-9832-15D44BE3AD51}"/>
                </a:ext>
              </a:extLst>
            </p:cNvPr>
            <p:cNvCxnSpPr>
              <a:cxnSpLocks/>
              <a:stCxn id="29" idx="2"/>
              <a:endCxn id="10" idx="0"/>
            </p:cNvCxnSpPr>
            <p:nvPr/>
          </p:nvCxnSpPr>
          <p:spPr>
            <a:xfrm>
              <a:off x="6498736" y="4125628"/>
              <a:ext cx="312035" cy="24527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979F3E7D-D324-ED43-9C62-276EB05BFA79}"/>
                </a:ext>
              </a:extLst>
            </p:cNvPr>
            <p:cNvCxnSpPr>
              <a:cxnSpLocks/>
              <a:stCxn id="25" idx="2"/>
              <a:endCxn id="10" idx="0"/>
            </p:cNvCxnSpPr>
            <p:nvPr/>
          </p:nvCxnSpPr>
          <p:spPr>
            <a:xfrm flipH="1">
              <a:off x="6810771" y="4119775"/>
              <a:ext cx="283135" cy="25112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9480E5D2-4734-4D4D-BEB3-CECF45FF3CA3}"/>
                </a:ext>
              </a:extLst>
            </p:cNvPr>
            <p:cNvCxnSpPr>
              <a:cxnSpLocks/>
              <a:stCxn id="6" idx="0"/>
              <a:endCxn id="33" idx="2"/>
            </p:cNvCxnSpPr>
            <p:nvPr/>
          </p:nvCxnSpPr>
          <p:spPr>
            <a:xfrm flipV="1">
              <a:off x="6785825" y="3081320"/>
              <a:ext cx="2232" cy="26263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3A7A6C3B-2006-8A49-99B8-7004A61165EB}"/>
                </a:ext>
              </a:extLst>
            </p:cNvPr>
            <p:cNvGrpSpPr/>
            <p:nvPr/>
          </p:nvGrpSpPr>
          <p:grpSpPr>
            <a:xfrm>
              <a:off x="6669977" y="2891240"/>
              <a:ext cx="521894" cy="393368"/>
              <a:chOff x="6669977" y="2891240"/>
              <a:chExt cx="521894" cy="393368"/>
            </a:xfrm>
          </p:grpSpPr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1B4BB340-2A43-064B-B70A-E5A2BDB23264}"/>
                  </a:ext>
                </a:extLst>
              </p:cNvPr>
              <p:cNvSpPr/>
              <p:nvPr/>
            </p:nvSpPr>
            <p:spPr>
              <a:xfrm>
                <a:off x="6669977" y="2891240"/>
                <a:ext cx="144000" cy="144000"/>
              </a:xfrm>
              <a:prstGeom prst="rect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335EA882-2759-874B-AB90-635EFB7C3418}"/>
                  </a:ext>
                </a:extLst>
              </p:cNvPr>
              <p:cNvSpPr/>
              <p:nvPr/>
            </p:nvSpPr>
            <p:spPr>
              <a:xfrm>
                <a:off x="6716057" y="2937320"/>
                <a:ext cx="144000" cy="144000"/>
              </a:xfrm>
              <a:prstGeom prst="rect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9BB19FFF-BDE1-ED45-86C5-5767914B58C3}"/>
                  </a:ext>
                </a:extLst>
              </p:cNvPr>
              <p:cNvSpPr/>
              <p:nvPr/>
            </p:nvSpPr>
            <p:spPr>
              <a:xfrm>
                <a:off x="6762137" y="2983400"/>
                <a:ext cx="144000" cy="144000"/>
              </a:xfrm>
              <a:prstGeom prst="rect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5" name="TextBox 34">
                    <a:extLst>
                      <a:ext uri="{FF2B5EF4-FFF2-40B4-BE49-F238E27FC236}">
                        <a16:creationId xmlns:a16="http://schemas.microsoft.com/office/drawing/2014/main" id="{2D4F975B-4EC9-D84F-9CBC-C97CA1F78AD3}"/>
                      </a:ext>
                    </a:extLst>
                  </p:cNvPr>
                  <p:cNvSpPr txBox="1"/>
                  <p:nvPr/>
                </p:nvSpPr>
                <p:spPr>
                  <a:xfrm>
                    <a:off x="6903780" y="3007609"/>
                    <a:ext cx="288091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b="0" i="1" smtClean="0"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en-GB" b="0" i="1" smtClean="0">
                                  <a:latin typeface="Cambria Math" charset="0"/>
                                </a:rPr>
                                <m:t>1</m:t>
                              </m:r>
                            </m:sub>
                          </m:sSub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68" name="TextBox 67">
                    <a:extLst>
                      <a:ext uri="{FF2B5EF4-FFF2-40B4-BE49-F238E27FC236}">
                        <a16:creationId xmlns:a16="http://schemas.microsoft.com/office/drawing/2014/main" id="{C3439D2F-79DB-114C-9C44-437E0F64A4E2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903780" y="3007609"/>
                    <a:ext cx="288091" cy="276999"/>
                  </a:xfrm>
                  <a:prstGeom prst="rect">
                    <a:avLst/>
                  </a:prstGeom>
                  <a:blipFill>
                    <a:blip r:embed="rId10"/>
                    <a:stretch>
                      <a:fillRect l="-16667" r="-4167" b="-21739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8F9D58BB-7813-6C4C-9FDE-1FE1FA7922E3}"/>
                </a:ext>
              </a:extLst>
            </p:cNvPr>
            <p:cNvGrpSpPr/>
            <p:nvPr/>
          </p:nvGrpSpPr>
          <p:grpSpPr>
            <a:xfrm>
              <a:off x="6191042" y="3935548"/>
              <a:ext cx="425774" cy="392260"/>
              <a:chOff x="6191042" y="3935548"/>
              <a:chExt cx="425774" cy="392260"/>
            </a:xfrm>
          </p:grpSpPr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F0C799C6-BEB5-A64E-9879-98DF51D47793}"/>
                  </a:ext>
                </a:extLst>
              </p:cNvPr>
              <p:cNvSpPr/>
              <p:nvPr/>
            </p:nvSpPr>
            <p:spPr>
              <a:xfrm>
                <a:off x="6380656" y="3935548"/>
                <a:ext cx="144000" cy="144000"/>
              </a:xfrm>
              <a:prstGeom prst="rect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BED098FA-83E5-0241-89A7-0FC72923AD8F}"/>
                  </a:ext>
                </a:extLst>
              </p:cNvPr>
              <p:cNvSpPr/>
              <p:nvPr/>
            </p:nvSpPr>
            <p:spPr>
              <a:xfrm>
                <a:off x="6426736" y="3981628"/>
                <a:ext cx="144000" cy="144000"/>
              </a:xfrm>
              <a:prstGeom prst="rect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86379867-7E31-BC42-B9C9-90AD846AA320}"/>
                  </a:ext>
                </a:extLst>
              </p:cNvPr>
              <p:cNvSpPr/>
              <p:nvPr/>
            </p:nvSpPr>
            <p:spPr>
              <a:xfrm>
                <a:off x="6472816" y="4027708"/>
                <a:ext cx="144000" cy="144000"/>
              </a:xfrm>
              <a:prstGeom prst="rect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1" name="TextBox 30">
                    <a:extLst>
                      <a:ext uri="{FF2B5EF4-FFF2-40B4-BE49-F238E27FC236}">
                        <a16:creationId xmlns:a16="http://schemas.microsoft.com/office/drawing/2014/main" id="{A2F4AF5A-93D4-2749-AB39-64EA2EDDAAC7}"/>
                      </a:ext>
                    </a:extLst>
                  </p:cNvPr>
                  <p:cNvSpPr txBox="1"/>
                  <p:nvPr/>
                </p:nvSpPr>
                <p:spPr>
                  <a:xfrm>
                    <a:off x="6191042" y="4050809"/>
                    <a:ext cx="293414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b="0" i="1" smtClean="0"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en-GB" b="0" i="1" smtClean="0">
                                  <a:latin typeface="Cambria Math" charset="0"/>
                                </a:rPr>
                                <m:t>2</m:t>
                              </m:r>
                            </m:sub>
                          </m:sSub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58" name="TextBox 57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191042" y="4050809"/>
                    <a:ext cx="293414" cy="276999"/>
                  </a:xfrm>
                  <a:prstGeom prst="rect">
                    <a:avLst/>
                  </a:prstGeom>
                  <a:blipFill>
                    <a:blip r:embed="rId11"/>
                    <a:stretch>
                      <a:fillRect l="-16667" r="-4167" b="-21739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D49EA645-3662-C545-B7B1-243BFB9F789E}"/>
                </a:ext>
              </a:extLst>
            </p:cNvPr>
            <p:cNvGrpSpPr/>
            <p:nvPr/>
          </p:nvGrpSpPr>
          <p:grpSpPr>
            <a:xfrm>
              <a:off x="6975826" y="3929695"/>
              <a:ext cx="516037" cy="397857"/>
              <a:chOff x="6975826" y="3929695"/>
              <a:chExt cx="516037" cy="397857"/>
            </a:xfrm>
          </p:grpSpPr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3FF1E178-DD09-D34F-90D0-B803BEB82FE2}"/>
                  </a:ext>
                </a:extLst>
              </p:cNvPr>
              <p:cNvSpPr/>
              <p:nvPr/>
            </p:nvSpPr>
            <p:spPr>
              <a:xfrm>
                <a:off x="6975826" y="3929695"/>
                <a:ext cx="144000" cy="144000"/>
              </a:xfrm>
              <a:prstGeom prst="rect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7ACAD17F-2AB7-CF49-89A2-47BC398EC66D}"/>
                  </a:ext>
                </a:extLst>
              </p:cNvPr>
              <p:cNvSpPr/>
              <p:nvPr/>
            </p:nvSpPr>
            <p:spPr>
              <a:xfrm>
                <a:off x="7021906" y="3975775"/>
                <a:ext cx="144000" cy="144000"/>
              </a:xfrm>
              <a:prstGeom prst="rect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DD44ADAB-2C37-EB43-9F73-0BD958E4CFCF}"/>
                  </a:ext>
                </a:extLst>
              </p:cNvPr>
              <p:cNvSpPr/>
              <p:nvPr/>
            </p:nvSpPr>
            <p:spPr>
              <a:xfrm>
                <a:off x="7067986" y="4021855"/>
                <a:ext cx="144000" cy="144000"/>
              </a:xfrm>
              <a:prstGeom prst="rect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7" name="TextBox 26">
                    <a:extLst>
                      <a:ext uri="{FF2B5EF4-FFF2-40B4-BE49-F238E27FC236}">
                        <a16:creationId xmlns:a16="http://schemas.microsoft.com/office/drawing/2014/main" id="{7334C77C-DCAC-F04E-9E89-E4D62A86F92C}"/>
                      </a:ext>
                    </a:extLst>
                  </p:cNvPr>
                  <p:cNvSpPr txBox="1"/>
                  <p:nvPr/>
                </p:nvSpPr>
                <p:spPr>
                  <a:xfrm>
                    <a:off x="7198449" y="4050553"/>
                    <a:ext cx="293414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Sup>
                            <m:sSubSupPr>
                              <m:ctrlPr>
                                <a:rPr lang="de-DE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GB" b="0" i="1" smtClean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en-GB" b="0" i="1" smtClean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3</m:t>
                              </m:r>
                            </m:sub>
                            <m:sup>
                              <m:r>
                                <a:rPr lang="de-DE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bSup>
                        </m:oMath>
                      </m:oMathPara>
                    </a14:m>
                    <a:endParaRPr lang="en-GB" dirty="0">
                      <a:solidFill>
                        <a:schemeClr val="accent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27" name="TextBox 26">
                    <a:extLst>
                      <a:ext uri="{FF2B5EF4-FFF2-40B4-BE49-F238E27FC236}">
                        <a16:creationId xmlns:a16="http://schemas.microsoft.com/office/drawing/2014/main" id="{7334C77C-DCAC-F04E-9E89-E4D62A86F92C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198449" y="4050553"/>
                    <a:ext cx="293414" cy="276999"/>
                  </a:xfrm>
                  <a:prstGeom prst="rect">
                    <a:avLst/>
                  </a:prstGeom>
                  <a:blipFill>
                    <a:blip r:embed="rId12"/>
                    <a:stretch>
                      <a:fillRect l="-16667" r="-4167" b="-27273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sp>
        <p:nvSpPr>
          <p:cNvPr id="36" name="Rectangle 35">
            <a:extLst>
              <a:ext uri="{FF2B5EF4-FFF2-40B4-BE49-F238E27FC236}">
                <a16:creationId xmlns:a16="http://schemas.microsoft.com/office/drawing/2014/main" id="{71869FF5-BFAF-F54B-A49C-F6DC3A5323AD}"/>
              </a:ext>
            </a:extLst>
          </p:cNvPr>
          <p:cNvSpPr/>
          <p:nvPr/>
        </p:nvSpPr>
        <p:spPr>
          <a:xfrm>
            <a:off x="5840140" y="1147910"/>
            <a:ext cx="2986845" cy="525959"/>
          </a:xfrm>
          <a:prstGeom prst="rect">
            <a:avLst/>
          </a:prstGeom>
          <a:solidFill>
            <a:schemeClr val="bg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94083670-D46F-C146-8813-4F6A021F85E2}"/>
              </a:ext>
            </a:extLst>
          </p:cNvPr>
          <p:cNvSpPr/>
          <p:nvPr/>
        </p:nvSpPr>
        <p:spPr>
          <a:xfrm>
            <a:off x="5150607" y="2092364"/>
            <a:ext cx="2096557" cy="626418"/>
          </a:xfrm>
          <a:prstGeom prst="rect">
            <a:avLst/>
          </a:prstGeom>
          <a:solidFill>
            <a:schemeClr val="bg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0" name="Table 59">
                <a:extLst>
                  <a:ext uri="{FF2B5EF4-FFF2-40B4-BE49-F238E27FC236}">
                    <a16:creationId xmlns:a16="http://schemas.microsoft.com/office/drawing/2014/main" id="{EEA4CE17-B7D5-E243-8F7D-4DC2F6690975}"/>
                  </a:ext>
                </a:extLst>
              </p:cNvPr>
              <p:cNvGraphicFramePr>
                <a:graphicFrameLocks noGrp="1"/>
              </p:cNvGraphicFramePr>
              <p:nvPr>
                <p:extLst/>
              </p:nvPr>
            </p:nvGraphicFramePr>
            <p:xfrm>
              <a:off x="1401895" y="3242439"/>
              <a:ext cx="2387727" cy="36576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625729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1270508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491490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24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</a:rPr>
                                  <m:t>𝐸𝑝𝑖𝑑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</a:rPr>
                                  <m:t>𝑆𝑖𝑐𝑘</m:t>
                                </m:r>
                                <m:d>
                                  <m:dPr>
                                    <m:ctrlPr>
                                      <a:rPr lang="de-DE" sz="1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z="1800" b="0" i="1" smtClean="0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de-DE" sz="18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de-DE" sz="18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𝜙</m:t>
                                    </m:r>
                                  </m:e>
                                  <m:sub>
                                    <m:r>
                                      <a:rPr lang="de-DE" sz="18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  <m:sup>
                                    <m:r>
                                      <a:rPr lang="de-DE" sz="18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′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60" name="Table 59">
                <a:extLst>
                  <a:ext uri="{FF2B5EF4-FFF2-40B4-BE49-F238E27FC236}">
                    <a16:creationId xmlns:a16="http://schemas.microsoft.com/office/drawing/2014/main" id="{EEA4CE17-B7D5-E243-8F7D-4DC2F6690975}"/>
                  </a:ext>
                </a:extLst>
              </p:cNvPr>
              <p:cNvGraphicFramePr>
                <a:graphicFrameLocks noGrp="1"/>
              </p:cNvGraphicFramePr>
              <p:nvPr>
                <p:extLst/>
              </p:nvPr>
            </p:nvGraphicFramePr>
            <p:xfrm>
              <a:off x="1401895" y="3242439"/>
              <a:ext cx="2387727" cy="36576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625729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1270508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491490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13"/>
                          <a:stretch>
                            <a:fillRect l="-2000" t="-3333" r="-278000" b="-1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13"/>
                          <a:stretch>
                            <a:fillRect l="-51000" t="-3333" r="-39000" b="-1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13"/>
                          <a:stretch>
                            <a:fillRect l="-387179" t="-3333" b="-1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1" name="Table 60">
                <a:extLst>
                  <a:ext uri="{FF2B5EF4-FFF2-40B4-BE49-F238E27FC236}">
                    <a16:creationId xmlns:a16="http://schemas.microsoft.com/office/drawing/2014/main" id="{B5A1B7D5-49BD-604E-823B-DFB814969295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115919107"/>
                  </p:ext>
                </p:extLst>
              </p:nvPr>
            </p:nvGraphicFramePr>
            <p:xfrm>
              <a:off x="1401894" y="3751739"/>
              <a:ext cx="2386800" cy="365760"/>
            </p:xfrm>
            <a:graphic>
              <a:graphicData uri="http://schemas.openxmlformats.org/drawingml/2006/table">
                <a:tbl>
                  <a:tblPr bandRow="1">
                    <a:tableStyleId>{793D81CF-94F2-401A-BA57-92F5A7B2D0C5}</a:tableStyleId>
                  </a:tblPr>
                  <a:tblGrid>
                    <a:gridCol w="622800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1270800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493200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24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endParaRPr lang="en-US" sz="1800" dirty="0">
                            <a:solidFill>
                              <a:schemeClr val="accent1"/>
                            </a:solidFill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61" name="Table 60">
                <a:extLst>
                  <a:ext uri="{FF2B5EF4-FFF2-40B4-BE49-F238E27FC236}">
                    <a16:creationId xmlns:a16="http://schemas.microsoft.com/office/drawing/2014/main" id="{B5A1B7D5-49BD-604E-823B-DFB814969295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115919107"/>
                  </p:ext>
                </p:extLst>
              </p:nvPr>
            </p:nvGraphicFramePr>
            <p:xfrm>
              <a:off x="1401894" y="3751739"/>
              <a:ext cx="2386800" cy="365760"/>
            </p:xfrm>
            <a:graphic>
              <a:graphicData uri="http://schemas.openxmlformats.org/drawingml/2006/table">
                <a:tbl>
                  <a:tblPr bandRow="1">
                    <a:tableStyleId>{793D81CF-94F2-401A-BA57-92F5A7B2D0C5}</a:tableStyleId>
                  </a:tblPr>
                  <a:tblGrid>
                    <a:gridCol w="622800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1270800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493200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14"/>
                          <a:stretch>
                            <a:fillRect l="-2041" t="-3333" r="-285714" b="-1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14"/>
                          <a:stretch>
                            <a:fillRect l="-49505" t="-3333" r="-38614" b="-1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:endParaRPr lang="en-US" sz="1800" dirty="0">
                            <a:solidFill>
                              <a:schemeClr val="accent1"/>
                            </a:solidFill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2" name="Table 61">
                <a:extLst>
                  <a:ext uri="{FF2B5EF4-FFF2-40B4-BE49-F238E27FC236}">
                    <a16:creationId xmlns:a16="http://schemas.microsoft.com/office/drawing/2014/main" id="{513DC1E7-4901-4345-9376-EB3AB4669EC1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662845502"/>
                  </p:ext>
                </p:extLst>
              </p:nvPr>
            </p:nvGraphicFramePr>
            <p:xfrm>
              <a:off x="1401895" y="4473134"/>
              <a:ext cx="2386800" cy="365760"/>
            </p:xfrm>
            <a:graphic>
              <a:graphicData uri="http://schemas.openxmlformats.org/drawingml/2006/table">
                <a:tbl>
                  <a:tblPr bandRow="1">
                    <a:tableStyleId>{793D81CF-94F2-401A-BA57-92F5A7B2D0C5}</a:tableStyleId>
                  </a:tblPr>
                  <a:tblGrid>
                    <a:gridCol w="622800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1270800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493200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24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endParaRPr lang="en-US" sz="1800" dirty="0">
                            <a:solidFill>
                              <a:schemeClr val="accent1"/>
                            </a:solidFill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62" name="Table 61">
                <a:extLst>
                  <a:ext uri="{FF2B5EF4-FFF2-40B4-BE49-F238E27FC236}">
                    <a16:creationId xmlns:a16="http://schemas.microsoft.com/office/drawing/2014/main" id="{513DC1E7-4901-4345-9376-EB3AB4669EC1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662845502"/>
                  </p:ext>
                </p:extLst>
              </p:nvPr>
            </p:nvGraphicFramePr>
            <p:xfrm>
              <a:off x="1401895" y="4473134"/>
              <a:ext cx="2386800" cy="365760"/>
            </p:xfrm>
            <a:graphic>
              <a:graphicData uri="http://schemas.openxmlformats.org/drawingml/2006/table">
                <a:tbl>
                  <a:tblPr bandRow="1">
                    <a:tableStyleId>{793D81CF-94F2-401A-BA57-92F5A7B2D0C5}</a:tableStyleId>
                  </a:tblPr>
                  <a:tblGrid>
                    <a:gridCol w="622800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1270800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493200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15"/>
                          <a:stretch>
                            <a:fillRect l="-2041" t="-3333" r="-285714" b="-1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15"/>
                          <a:stretch>
                            <a:fillRect l="-49505" t="-3333" r="-38614" b="-1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:endParaRPr lang="en-US" sz="1800" dirty="0">
                            <a:solidFill>
                              <a:schemeClr val="accent1"/>
                            </a:solidFill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3" name="Table 62">
                <a:extLst>
                  <a:ext uri="{FF2B5EF4-FFF2-40B4-BE49-F238E27FC236}">
                    <a16:creationId xmlns:a16="http://schemas.microsoft.com/office/drawing/2014/main" id="{40DFA4BC-06AF-8141-988D-7DE7E87E2DA4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739959186"/>
                  </p:ext>
                </p:extLst>
              </p:nvPr>
            </p:nvGraphicFramePr>
            <p:xfrm>
              <a:off x="1401895" y="5194529"/>
              <a:ext cx="2386800" cy="365760"/>
            </p:xfrm>
            <a:graphic>
              <a:graphicData uri="http://schemas.openxmlformats.org/drawingml/2006/table">
                <a:tbl>
                  <a:tblPr bandRow="1">
                    <a:tableStyleId>{793D81CF-94F2-401A-BA57-92F5A7B2D0C5}</a:tableStyleId>
                  </a:tblPr>
                  <a:tblGrid>
                    <a:gridCol w="622800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1270800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493200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24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endParaRPr lang="en-US" sz="1800" dirty="0">
                            <a:solidFill>
                              <a:schemeClr val="accent1"/>
                            </a:solidFill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63" name="Table 62">
                <a:extLst>
                  <a:ext uri="{FF2B5EF4-FFF2-40B4-BE49-F238E27FC236}">
                    <a16:creationId xmlns:a16="http://schemas.microsoft.com/office/drawing/2014/main" id="{40DFA4BC-06AF-8141-988D-7DE7E87E2DA4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739959186"/>
                  </p:ext>
                </p:extLst>
              </p:nvPr>
            </p:nvGraphicFramePr>
            <p:xfrm>
              <a:off x="1401895" y="5194529"/>
              <a:ext cx="2386800" cy="365760"/>
            </p:xfrm>
            <a:graphic>
              <a:graphicData uri="http://schemas.openxmlformats.org/drawingml/2006/table">
                <a:tbl>
                  <a:tblPr bandRow="1">
                    <a:tableStyleId>{793D81CF-94F2-401A-BA57-92F5A7B2D0C5}</a:tableStyleId>
                  </a:tblPr>
                  <a:tblGrid>
                    <a:gridCol w="622800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1270800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493200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16"/>
                          <a:stretch>
                            <a:fillRect l="-2041" t="-3448" r="-285714" b="-1379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16"/>
                          <a:stretch>
                            <a:fillRect l="-49505" t="-3448" r="-38614" b="-1379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:endParaRPr lang="en-US" sz="1800" dirty="0">
                            <a:solidFill>
                              <a:schemeClr val="accent1"/>
                            </a:solidFill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4" name="Table 63">
                <a:extLst>
                  <a:ext uri="{FF2B5EF4-FFF2-40B4-BE49-F238E27FC236}">
                    <a16:creationId xmlns:a16="http://schemas.microsoft.com/office/drawing/2014/main" id="{70274E51-6133-3947-A3BD-214810D8F729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586993397"/>
                  </p:ext>
                </p:extLst>
              </p:nvPr>
            </p:nvGraphicFramePr>
            <p:xfrm>
              <a:off x="1401894" y="5915924"/>
              <a:ext cx="2386800" cy="365760"/>
            </p:xfrm>
            <a:graphic>
              <a:graphicData uri="http://schemas.openxmlformats.org/drawingml/2006/table">
                <a:tbl>
                  <a:tblPr bandRow="1">
                    <a:tableStyleId>{793D81CF-94F2-401A-BA57-92F5A7B2D0C5}</a:tableStyleId>
                  </a:tblPr>
                  <a:tblGrid>
                    <a:gridCol w="622800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1270800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493200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24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endParaRPr lang="en-US" sz="1800" dirty="0">
                            <a:solidFill>
                              <a:schemeClr val="accent1"/>
                            </a:solidFill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64" name="Table 63">
                <a:extLst>
                  <a:ext uri="{FF2B5EF4-FFF2-40B4-BE49-F238E27FC236}">
                    <a16:creationId xmlns:a16="http://schemas.microsoft.com/office/drawing/2014/main" id="{70274E51-6133-3947-A3BD-214810D8F729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586993397"/>
                  </p:ext>
                </p:extLst>
              </p:nvPr>
            </p:nvGraphicFramePr>
            <p:xfrm>
              <a:off x="1401894" y="5915924"/>
              <a:ext cx="2386800" cy="365760"/>
            </p:xfrm>
            <a:graphic>
              <a:graphicData uri="http://schemas.openxmlformats.org/drawingml/2006/table">
                <a:tbl>
                  <a:tblPr bandRow="1">
                    <a:tableStyleId>{793D81CF-94F2-401A-BA57-92F5A7B2D0C5}</a:tableStyleId>
                  </a:tblPr>
                  <a:tblGrid>
                    <a:gridCol w="622800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1270800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493200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17"/>
                          <a:stretch>
                            <a:fillRect l="-2041" r="-28571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17"/>
                          <a:stretch>
                            <a:fillRect l="-49505" r="-3861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:endParaRPr lang="en-US" sz="1800" dirty="0">
                            <a:solidFill>
                              <a:schemeClr val="accent1"/>
                            </a:solidFill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5" name="TextBox 84">
                <a:extLst>
                  <a:ext uri="{FF2B5EF4-FFF2-40B4-BE49-F238E27FC236}">
                    <a16:creationId xmlns:a16="http://schemas.microsoft.com/office/drawing/2014/main" id="{4E855F15-D64C-8B45-B534-FDA24064832E}"/>
                  </a:ext>
                </a:extLst>
              </p:cNvPr>
              <p:cNvSpPr txBox="1"/>
              <p:nvPr/>
            </p:nvSpPr>
            <p:spPr>
              <a:xfrm>
                <a:off x="3359846" y="3755880"/>
                <a:ext cx="47314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de-DE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e>
                        <m:sup>
                          <m:r>
                            <a:rPr lang="de-DE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GB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85" name="TextBox 84">
                <a:extLst>
                  <a:ext uri="{FF2B5EF4-FFF2-40B4-BE49-F238E27FC236}">
                    <a16:creationId xmlns:a16="http://schemas.microsoft.com/office/drawing/2014/main" id="{4E855F15-D64C-8B45-B534-FDA2406483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59846" y="3755880"/>
                <a:ext cx="473142" cy="369332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6" name="TextBox 85">
                <a:extLst>
                  <a:ext uri="{FF2B5EF4-FFF2-40B4-BE49-F238E27FC236}">
                    <a16:creationId xmlns:a16="http://schemas.microsoft.com/office/drawing/2014/main" id="{936A4DE6-5E52-344E-8B88-35F6EAEB0343}"/>
                  </a:ext>
                </a:extLst>
              </p:cNvPr>
              <p:cNvSpPr txBox="1"/>
              <p:nvPr/>
            </p:nvSpPr>
            <p:spPr>
              <a:xfrm>
                <a:off x="3231606" y="4480847"/>
                <a:ext cx="60138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de-DE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de-DE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GB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86" name="TextBox 85">
                <a:extLst>
                  <a:ext uri="{FF2B5EF4-FFF2-40B4-BE49-F238E27FC236}">
                    <a16:creationId xmlns:a16="http://schemas.microsoft.com/office/drawing/2014/main" id="{936A4DE6-5E52-344E-8B88-35F6EAEB03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31606" y="4480847"/>
                <a:ext cx="601382" cy="369332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7" name="TextBox 86">
                <a:extLst>
                  <a:ext uri="{FF2B5EF4-FFF2-40B4-BE49-F238E27FC236}">
                    <a16:creationId xmlns:a16="http://schemas.microsoft.com/office/drawing/2014/main" id="{0AC00363-CEC2-AC4A-98F1-EA10AB97CD24}"/>
                  </a:ext>
                </a:extLst>
              </p:cNvPr>
              <p:cNvSpPr txBox="1"/>
              <p:nvPr/>
            </p:nvSpPr>
            <p:spPr>
              <a:xfrm>
                <a:off x="3230287" y="5195182"/>
                <a:ext cx="60138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de-DE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de-DE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GB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87" name="TextBox 86">
                <a:extLst>
                  <a:ext uri="{FF2B5EF4-FFF2-40B4-BE49-F238E27FC236}">
                    <a16:creationId xmlns:a16="http://schemas.microsoft.com/office/drawing/2014/main" id="{0AC00363-CEC2-AC4A-98F1-EA10AB97CD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30287" y="5195182"/>
                <a:ext cx="601382" cy="369332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8" name="TextBox 87">
                <a:extLst>
                  <a:ext uri="{FF2B5EF4-FFF2-40B4-BE49-F238E27FC236}">
                    <a16:creationId xmlns:a16="http://schemas.microsoft.com/office/drawing/2014/main" id="{A14BDA7D-AB3F-884A-BA4B-A3AD731833C8}"/>
                  </a:ext>
                </a:extLst>
              </p:cNvPr>
              <p:cNvSpPr txBox="1"/>
              <p:nvPr/>
            </p:nvSpPr>
            <p:spPr>
              <a:xfrm>
                <a:off x="3230287" y="5924776"/>
                <a:ext cx="60138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GB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11</m:t>
                          </m:r>
                        </m:e>
                        <m:sup>
                          <m:r>
                            <a:rPr lang="de-DE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GB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88" name="TextBox 87">
                <a:extLst>
                  <a:ext uri="{FF2B5EF4-FFF2-40B4-BE49-F238E27FC236}">
                    <a16:creationId xmlns:a16="http://schemas.microsoft.com/office/drawing/2014/main" id="{A14BDA7D-AB3F-884A-BA4B-A3AD731833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30287" y="5924776"/>
                <a:ext cx="601382" cy="369332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9752785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7C7698-9DB0-8246-A918-B315C3C1A5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Example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A3EF560-6299-FE4E-81FE-4E71406B62F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GB" dirty="0">
                    <a:solidFill>
                      <a:schemeClr val="tx1"/>
                    </a:solidFill>
                  </a:rPr>
                  <a:t>Output:</a:t>
                </a:r>
              </a:p>
              <a:p>
                <a:pPr lvl="1"/>
                <a14:m>
                  <m:oMath xmlns:m="http://schemas.openxmlformats.org/officeDocument/2006/math">
                    <m:sSubSup>
                      <m:sSubSupPr>
                        <m:ctrlPr>
                          <a:rPr lang="de-DE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GB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de-DE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sub>
                      <m:sup>
                        <m:r>
                          <a:rPr lang="de-DE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′</m:t>
                        </m:r>
                      </m:sup>
                    </m:sSubSup>
                    <m:sSub>
                      <m:sSubPr>
                        <m:ctrlPr>
                          <a:rPr lang="de-DE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ctrlPr>
                              <a:rPr lang="de-DE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𝐸𝑝𝑖𝑑</m:t>
                            </m:r>
                            <m:r>
                              <a:rPr lang="de-DE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 </m:t>
                            </m:r>
                            <m:r>
                              <a:rPr lang="de-DE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𝑆𝑖𝑐𝑘</m:t>
                            </m:r>
                            <m:d>
                              <m:dPr>
                                <m:ctrlPr>
                                  <a:rPr lang="de-DE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𝑋</m:t>
                                </m:r>
                              </m:e>
                            </m:d>
                          </m:e>
                        </m:d>
                      </m:e>
                      <m:sub>
                        <m:r>
                          <a:rPr lang="de-DE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|</m:t>
                        </m:r>
                        <m:d>
                          <m:d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𝒟</m:t>
                            </m:r>
                            <m:d>
                              <m:dPr>
                                <m:ctrlPr>
                                  <a:rPr lang="de-DE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𝑋</m:t>
                                </m:r>
                              </m:e>
                            </m:d>
                          </m:e>
                        </m:d>
                      </m:sub>
                    </m:sSub>
                  </m:oMath>
                </a14:m>
                <a:endParaRPr lang="en-GB" dirty="0">
                  <a:solidFill>
                    <a:schemeClr val="tx1"/>
                  </a:solidFill>
                </a:endParaRPr>
              </a:p>
              <a:p>
                <a:pPr lvl="1"/>
                <a:r>
                  <a:rPr lang="en-GB" dirty="0"/>
                  <a:t>Equivalent to ground case</a:t>
                </a:r>
              </a:p>
              <a:p>
                <a:pPr lvl="2"/>
                <a:r>
                  <a:rPr lang="en-GB" dirty="0"/>
                  <a:t>For each </a:t>
                </a:r>
                <a14:m>
                  <m:oMath xmlns:m="http://schemas.openxmlformats.org/officeDocument/2006/math">
                    <m:r>
                      <a:rPr lang="de-DE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GB" dirty="0"/>
                  <a:t>, the following </a:t>
                </a:r>
                <a:br>
                  <a:rPr lang="en-GB" dirty="0"/>
                </a:br>
                <a:r>
                  <a:rPr lang="en-GB" dirty="0"/>
                  <a:t>sum-out operations occur:</a:t>
                </a:r>
              </a:p>
              <a:p>
                <a:pPr lvl="1"/>
                <a:endParaRPr lang="en-GB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A3EF560-6299-FE4E-81FE-4E71406B62F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447" t="-176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4C7B1E-0117-5944-A8CF-280109A073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22</a:t>
            </a:fld>
            <a:endParaRPr lang="en-GB"/>
          </a:p>
        </p:txBody>
      </p:sp>
      <p:grpSp>
        <p:nvGrpSpPr>
          <p:cNvPr id="174" name="Group 173">
            <a:extLst>
              <a:ext uri="{FF2B5EF4-FFF2-40B4-BE49-F238E27FC236}">
                <a16:creationId xmlns:a16="http://schemas.microsoft.com/office/drawing/2014/main" id="{A9314CF1-2C11-1240-87CF-5B7352562FFB}"/>
              </a:ext>
            </a:extLst>
          </p:cNvPr>
          <p:cNvGrpSpPr/>
          <p:nvPr/>
        </p:nvGrpSpPr>
        <p:grpSpPr>
          <a:xfrm>
            <a:off x="5150607" y="1158240"/>
            <a:ext cx="3667413" cy="1946958"/>
            <a:chOff x="4691174" y="2813455"/>
            <a:chExt cx="3667413" cy="194695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5" name="TextBox 174">
                  <a:extLst>
                    <a:ext uri="{FF2B5EF4-FFF2-40B4-BE49-F238E27FC236}">
                      <a16:creationId xmlns:a16="http://schemas.microsoft.com/office/drawing/2014/main" id="{AF635896-6921-0D4E-BD08-57114DFDE849}"/>
                    </a:ext>
                  </a:extLst>
                </p:cNvPr>
                <p:cNvSpPr txBox="1"/>
                <p:nvPr/>
              </p:nvSpPr>
              <p:spPr>
                <a:xfrm>
                  <a:off x="6461825" y="3343955"/>
                  <a:ext cx="648000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en-GB" b="0" i="1" smtClean="0">
                            <a:solidFill>
                              <a:schemeClr val="accent1"/>
                            </a:solidFill>
                            <a:latin typeface="Cambria Math" charset="0"/>
                          </a:rPr>
                          <m:t>𝐸𝑝𝑖𝑑</m:t>
                        </m:r>
                      </m:oMath>
                    </m:oMathPara>
                  </a14:m>
                  <a:endParaRPr lang="en-GB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D3EFA8FE-3C65-114C-9AC3-0A16986FBFE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461825" y="3343955"/>
                  <a:ext cx="648000" cy="389513"/>
                </a:xfrm>
                <a:prstGeom prst="ellipse">
                  <a:avLst/>
                </a:prstGeom>
                <a:blipFill>
                  <a:blip r:embed="rId3"/>
                  <a:stretch>
                    <a:fillRect r="-1887" b="-9375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6" name="TextBox 175">
                  <a:extLst>
                    <a:ext uri="{FF2B5EF4-FFF2-40B4-BE49-F238E27FC236}">
                      <a16:creationId xmlns:a16="http://schemas.microsoft.com/office/drawing/2014/main" id="{4F60E953-EA68-C04B-B8FC-AA96621568FA}"/>
                    </a:ext>
                  </a:extLst>
                </p:cNvPr>
                <p:cNvSpPr txBox="1"/>
                <p:nvPr/>
              </p:nvSpPr>
              <p:spPr>
                <a:xfrm>
                  <a:off x="5388625" y="2813455"/>
                  <a:ext cx="985062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b="0" i="1" smtClean="0">
                            <a:latin typeface="Cambria Math" charset="0"/>
                          </a:rPr>
                          <m:t>𝑁𝑎𝑡</m:t>
                        </m:r>
                        <m:r>
                          <a:rPr lang="en-GB" b="0" i="1" smtClean="0">
                            <a:latin typeface="Cambria Math" charset="0"/>
                          </a:rPr>
                          <m:t>(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  <m:r>
                          <a:rPr lang="en-GB" b="0" i="1" smtClean="0">
                            <a:latin typeface="Cambria Math" charset="0"/>
                          </a:rPr>
                          <m:t>)</m:t>
                        </m:r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DC032F0E-3F9D-9744-907B-2455CF3201D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88625" y="2813455"/>
                  <a:ext cx="985062" cy="389513"/>
                </a:xfrm>
                <a:prstGeom prst="ellipse">
                  <a:avLst/>
                </a:prstGeom>
                <a:blipFill>
                  <a:blip r:embed="rId5"/>
                  <a:stretch>
                    <a:fillRect b="-6061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7" name="TextBox 176">
                  <a:extLst>
                    <a:ext uri="{FF2B5EF4-FFF2-40B4-BE49-F238E27FC236}">
                      <a16:creationId xmlns:a16="http://schemas.microsoft.com/office/drawing/2014/main" id="{DC76F0E4-352E-3449-B7A3-AFE7FC26F630}"/>
                    </a:ext>
                  </a:extLst>
                </p:cNvPr>
                <p:cNvSpPr txBox="1"/>
                <p:nvPr/>
              </p:nvSpPr>
              <p:spPr>
                <a:xfrm>
                  <a:off x="7214462" y="2816487"/>
                  <a:ext cx="1144125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b="0" i="1" smtClean="0">
                            <a:latin typeface="Cambria Math" charset="0"/>
                          </a:rPr>
                          <m:t>𝑀𝑎𝑛</m:t>
                        </m:r>
                        <m:r>
                          <a:rPr lang="en-GB" b="0" i="1" smtClean="0">
                            <a:latin typeface="Cambria Math" charset="0"/>
                          </a:rPr>
                          <m:t>(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𝑊</m:t>
                        </m:r>
                        <m:r>
                          <a:rPr lang="en-GB" b="0" i="1" smtClean="0">
                            <a:latin typeface="Cambria Math" charset="0"/>
                          </a:rPr>
                          <m:t>)</m:t>
                        </m:r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41" name="TextBox 40">
                  <a:extLst>
                    <a:ext uri="{FF2B5EF4-FFF2-40B4-BE49-F238E27FC236}">
                      <a16:creationId xmlns:a16="http://schemas.microsoft.com/office/drawing/2014/main" id="{71BD379F-2A67-5049-A80F-9BCDC04B3B0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14462" y="2816487"/>
                  <a:ext cx="1144125" cy="389513"/>
                </a:xfrm>
                <a:prstGeom prst="ellipse">
                  <a:avLst/>
                </a:prstGeom>
                <a:blipFill>
                  <a:blip r:embed="rId6"/>
                  <a:stretch>
                    <a:fillRect b="-6061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8" name="TextBox 177">
                  <a:extLst>
                    <a:ext uri="{FF2B5EF4-FFF2-40B4-BE49-F238E27FC236}">
                      <a16:creationId xmlns:a16="http://schemas.microsoft.com/office/drawing/2014/main" id="{D22B2F4C-D349-5F41-9D9C-A6A3EE70DD86}"/>
                    </a:ext>
                  </a:extLst>
                </p:cNvPr>
                <p:cNvSpPr txBox="1"/>
                <p:nvPr/>
              </p:nvSpPr>
              <p:spPr>
                <a:xfrm>
                  <a:off x="4691174" y="3858871"/>
                  <a:ext cx="1383249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b="0" i="1" smtClean="0">
                            <a:latin typeface="Cambria Math" charset="0"/>
                          </a:rPr>
                          <m:t>𝑇𝑟𝑎𝑣𝑒𝑙</m:t>
                        </m:r>
                        <m:r>
                          <a:rPr lang="en-GB" b="0" i="1" smtClean="0">
                            <a:latin typeface="Cambria Math" charset="0"/>
                          </a:rPr>
                          <m:t>(</m:t>
                        </m:r>
                        <m:r>
                          <a:rPr lang="en-GB" b="0" i="1" smtClean="0">
                            <a:latin typeface="Cambria Math" charset="0"/>
                          </a:rPr>
                          <m:t>𝑋</m:t>
                        </m:r>
                        <m:r>
                          <a:rPr lang="en-GB" b="0" i="1" smtClean="0">
                            <a:latin typeface="Cambria Math" charset="0"/>
                          </a:rPr>
                          <m:t>)</m:t>
                        </m:r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42" name="TextBox 41">
                  <a:extLst>
                    <a:ext uri="{FF2B5EF4-FFF2-40B4-BE49-F238E27FC236}">
                      <a16:creationId xmlns:a16="http://schemas.microsoft.com/office/drawing/2014/main" id="{6806F868-5F49-8A42-8437-33C97890510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91174" y="3858871"/>
                  <a:ext cx="1383249" cy="389513"/>
                </a:xfrm>
                <a:prstGeom prst="ellipse">
                  <a:avLst/>
                </a:prstGeom>
                <a:blipFill>
                  <a:blip r:embed="rId7"/>
                  <a:stretch>
                    <a:fillRect b="-6061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9" name="TextBox 178">
                  <a:extLst>
                    <a:ext uri="{FF2B5EF4-FFF2-40B4-BE49-F238E27FC236}">
                      <a16:creationId xmlns:a16="http://schemas.microsoft.com/office/drawing/2014/main" id="{D9C599A5-E846-BE45-A865-03FF6CC61BFA}"/>
                    </a:ext>
                  </a:extLst>
                </p:cNvPr>
                <p:cNvSpPr txBox="1"/>
                <p:nvPr/>
              </p:nvSpPr>
              <p:spPr>
                <a:xfrm>
                  <a:off x="6250457" y="4370900"/>
                  <a:ext cx="1120628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b="0" i="1" smtClean="0">
                            <a:solidFill>
                              <a:schemeClr val="accent1"/>
                            </a:solidFill>
                            <a:latin typeface="Cambria Math" charset="0"/>
                          </a:rPr>
                          <m:t>𝑆𝑖𝑐𝑘</m:t>
                        </m:r>
                        <m:r>
                          <a:rPr lang="en-GB" b="0" i="1" smtClean="0">
                            <a:solidFill>
                              <a:schemeClr val="accent1"/>
                            </a:solidFill>
                            <a:latin typeface="Cambria Math" charset="0"/>
                          </a:rPr>
                          <m:t>(</m:t>
                        </m:r>
                        <m:r>
                          <a:rPr lang="en-GB" b="0" i="1" smtClean="0">
                            <a:solidFill>
                              <a:schemeClr val="accent1"/>
                            </a:solidFill>
                            <a:latin typeface="Cambria Math" charset="0"/>
                          </a:rPr>
                          <m:t>𝑋</m:t>
                        </m:r>
                        <m:r>
                          <a:rPr lang="en-GB" b="0" i="1" smtClean="0">
                            <a:solidFill>
                              <a:schemeClr val="accent1"/>
                            </a:solidFill>
                            <a:latin typeface="Cambria Math" charset="0"/>
                          </a:rPr>
                          <m:t>)</m:t>
                        </m:r>
                      </m:oMath>
                    </m:oMathPara>
                  </a14:m>
                  <a:endParaRPr lang="en-GB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0B869920-012B-364C-9F9B-BAE1190E967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250457" y="4370900"/>
                  <a:ext cx="1120628" cy="389513"/>
                </a:xfrm>
                <a:prstGeom prst="ellipse">
                  <a:avLst/>
                </a:prstGeom>
                <a:blipFill>
                  <a:blip r:embed="rId8"/>
                  <a:stretch>
                    <a:fillRect b="-6250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80" name="Straight Connector 179">
              <a:extLst>
                <a:ext uri="{FF2B5EF4-FFF2-40B4-BE49-F238E27FC236}">
                  <a16:creationId xmlns:a16="http://schemas.microsoft.com/office/drawing/2014/main" id="{D152D8A4-7BEB-3349-95EE-942E8EB59279}"/>
                </a:ext>
              </a:extLst>
            </p:cNvPr>
            <p:cNvCxnSpPr>
              <a:stCxn id="176" idx="6"/>
              <a:endCxn id="200" idx="1"/>
            </p:cNvCxnSpPr>
            <p:nvPr/>
          </p:nvCxnSpPr>
          <p:spPr>
            <a:xfrm>
              <a:off x="6373687" y="3008212"/>
              <a:ext cx="342370" cy="110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Straight Connector 180">
              <a:extLst>
                <a:ext uri="{FF2B5EF4-FFF2-40B4-BE49-F238E27FC236}">
                  <a16:creationId xmlns:a16="http://schemas.microsoft.com/office/drawing/2014/main" id="{DEF490E6-B312-FE45-8E11-94A6E40B7EAD}"/>
                </a:ext>
              </a:extLst>
            </p:cNvPr>
            <p:cNvCxnSpPr>
              <a:cxnSpLocks/>
              <a:stCxn id="177" idx="2"/>
              <a:endCxn id="200" idx="3"/>
            </p:cNvCxnSpPr>
            <p:nvPr/>
          </p:nvCxnSpPr>
          <p:spPr>
            <a:xfrm flipH="1" flipV="1">
              <a:off x="6860057" y="3009320"/>
              <a:ext cx="354405" cy="192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Straight Connector 181">
              <a:extLst>
                <a:ext uri="{FF2B5EF4-FFF2-40B4-BE49-F238E27FC236}">
                  <a16:creationId xmlns:a16="http://schemas.microsoft.com/office/drawing/2014/main" id="{332A8AC5-6EDC-6F44-B6E6-B7F89E2AC12F}"/>
                </a:ext>
              </a:extLst>
            </p:cNvPr>
            <p:cNvCxnSpPr>
              <a:cxnSpLocks/>
              <a:stCxn id="178" idx="6"/>
              <a:endCxn id="196" idx="1"/>
            </p:cNvCxnSpPr>
            <p:nvPr/>
          </p:nvCxnSpPr>
          <p:spPr>
            <a:xfrm>
              <a:off x="6074423" y="4053628"/>
              <a:ext cx="352313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Straight Connector 182">
              <a:extLst>
                <a:ext uri="{FF2B5EF4-FFF2-40B4-BE49-F238E27FC236}">
                  <a16:creationId xmlns:a16="http://schemas.microsoft.com/office/drawing/2014/main" id="{CA8FC6FF-31D6-DE45-BDB5-25AF696992B6}"/>
                </a:ext>
              </a:extLst>
            </p:cNvPr>
            <p:cNvCxnSpPr>
              <a:cxnSpLocks/>
              <a:stCxn id="196" idx="0"/>
              <a:endCxn id="175" idx="4"/>
            </p:cNvCxnSpPr>
            <p:nvPr/>
          </p:nvCxnSpPr>
          <p:spPr>
            <a:xfrm flipV="1">
              <a:off x="6498736" y="3733468"/>
              <a:ext cx="287089" cy="24816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Straight Connector 183">
              <a:extLst>
                <a:ext uri="{FF2B5EF4-FFF2-40B4-BE49-F238E27FC236}">
                  <a16:creationId xmlns:a16="http://schemas.microsoft.com/office/drawing/2014/main" id="{42457C11-273B-8441-A6FC-EC9A7D779A1A}"/>
                </a:ext>
              </a:extLst>
            </p:cNvPr>
            <p:cNvCxnSpPr>
              <a:cxnSpLocks/>
              <a:stCxn id="175" idx="4"/>
              <a:endCxn id="192" idx="0"/>
            </p:cNvCxnSpPr>
            <p:nvPr/>
          </p:nvCxnSpPr>
          <p:spPr>
            <a:xfrm>
              <a:off x="6785825" y="3733468"/>
              <a:ext cx="308081" cy="24230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Straight Connector 184">
              <a:extLst>
                <a:ext uri="{FF2B5EF4-FFF2-40B4-BE49-F238E27FC236}">
                  <a16:creationId xmlns:a16="http://schemas.microsoft.com/office/drawing/2014/main" id="{24EC6BB7-7F93-DA4A-A491-6FEAA08B9577}"/>
                </a:ext>
              </a:extLst>
            </p:cNvPr>
            <p:cNvCxnSpPr>
              <a:cxnSpLocks/>
              <a:stCxn id="196" idx="2"/>
              <a:endCxn id="179" idx="0"/>
            </p:cNvCxnSpPr>
            <p:nvPr/>
          </p:nvCxnSpPr>
          <p:spPr>
            <a:xfrm>
              <a:off x="6498736" y="4125628"/>
              <a:ext cx="312035" cy="24527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Straight Connector 185">
              <a:extLst>
                <a:ext uri="{FF2B5EF4-FFF2-40B4-BE49-F238E27FC236}">
                  <a16:creationId xmlns:a16="http://schemas.microsoft.com/office/drawing/2014/main" id="{B43EF9FE-2BF2-FF45-950F-3A8869D8C790}"/>
                </a:ext>
              </a:extLst>
            </p:cNvPr>
            <p:cNvCxnSpPr>
              <a:cxnSpLocks/>
              <a:stCxn id="192" idx="2"/>
              <a:endCxn id="179" idx="0"/>
            </p:cNvCxnSpPr>
            <p:nvPr/>
          </p:nvCxnSpPr>
          <p:spPr>
            <a:xfrm flipH="1">
              <a:off x="6810771" y="4119775"/>
              <a:ext cx="283135" cy="25112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Straight Connector 186">
              <a:extLst>
                <a:ext uri="{FF2B5EF4-FFF2-40B4-BE49-F238E27FC236}">
                  <a16:creationId xmlns:a16="http://schemas.microsoft.com/office/drawing/2014/main" id="{5F8D4C55-CE0F-2940-929B-64E69367E123}"/>
                </a:ext>
              </a:extLst>
            </p:cNvPr>
            <p:cNvCxnSpPr>
              <a:cxnSpLocks/>
              <a:stCxn id="175" idx="0"/>
              <a:endCxn id="200" idx="2"/>
            </p:cNvCxnSpPr>
            <p:nvPr/>
          </p:nvCxnSpPr>
          <p:spPr>
            <a:xfrm flipV="1">
              <a:off x="6785825" y="3081320"/>
              <a:ext cx="2232" cy="26263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88" name="Group 187">
              <a:extLst>
                <a:ext uri="{FF2B5EF4-FFF2-40B4-BE49-F238E27FC236}">
                  <a16:creationId xmlns:a16="http://schemas.microsoft.com/office/drawing/2014/main" id="{010F9DB2-7180-194A-B205-755A0029CE9A}"/>
                </a:ext>
              </a:extLst>
            </p:cNvPr>
            <p:cNvGrpSpPr/>
            <p:nvPr/>
          </p:nvGrpSpPr>
          <p:grpSpPr>
            <a:xfrm>
              <a:off x="6669977" y="2891240"/>
              <a:ext cx="521894" cy="393368"/>
              <a:chOff x="6669977" y="2891240"/>
              <a:chExt cx="521894" cy="393368"/>
            </a:xfrm>
          </p:grpSpPr>
          <p:sp>
            <p:nvSpPr>
              <p:cNvPr id="199" name="Rectangle 198">
                <a:extLst>
                  <a:ext uri="{FF2B5EF4-FFF2-40B4-BE49-F238E27FC236}">
                    <a16:creationId xmlns:a16="http://schemas.microsoft.com/office/drawing/2014/main" id="{550E85B0-882C-FA47-BE6B-2FAF0CA628CA}"/>
                  </a:ext>
                </a:extLst>
              </p:cNvPr>
              <p:cNvSpPr/>
              <p:nvPr/>
            </p:nvSpPr>
            <p:spPr>
              <a:xfrm>
                <a:off x="6669977" y="2891240"/>
                <a:ext cx="144000" cy="144000"/>
              </a:xfrm>
              <a:prstGeom prst="rect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200" name="Rectangle 199">
                <a:extLst>
                  <a:ext uri="{FF2B5EF4-FFF2-40B4-BE49-F238E27FC236}">
                    <a16:creationId xmlns:a16="http://schemas.microsoft.com/office/drawing/2014/main" id="{EC87026D-6326-3042-8AB3-BDF633A0A7CD}"/>
                  </a:ext>
                </a:extLst>
              </p:cNvPr>
              <p:cNvSpPr/>
              <p:nvPr/>
            </p:nvSpPr>
            <p:spPr>
              <a:xfrm>
                <a:off x="6716057" y="2937320"/>
                <a:ext cx="144000" cy="144000"/>
              </a:xfrm>
              <a:prstGeom prst="rect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201" name="Rectangle 200">
                <a:extLst>
                  <a:ext uri="{FF2B5EF4-FFF2-40B4-BE49-F238E27FC236}">
                    <a16:creationId xmlns:a16="http://schemas.microsoft.com/office/drawing/2014/main" id="{DFD0DE30-E94B-EB46-820F-9959A08452D9}"/>
                  </a:ext>
                </a:extLst>
              </p:cNvPr>
              <p:cNvSpPr/>
              <p:nvPr/>
            </p:nvSpPr>
            <p:spPr>
              <a:xfrm>
                <a:off x="6762137" y="2983400"/>
                <a:ext cx="144000" cy="144000"/>
              </a:xfrm>
              <a:prstGeom prst="rect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02" name="TextBox 201">
                    <a:extLst>
                      <a:ext uri="{FF2B5EF4-FFF2-40B4-BE49-F238E27FC236}">
                        <a16:creationId xmlns:a16="http://schemas.microsoft.com/office/drawing/2014/main" id="{5DDC7597-8C21-0545-A4B8-A788353CCA8D}"/>
                      </a:ext>
                    </a:extLst>
                  </p:cNvPr>
                  <p:cNvSpPr txBox="1"/>
                  <p:nvPr/>
                </p:nvSpPr>
                <p:spPr>
                  <a:xfrm>
                    <a:off x="6903780" y="3007609"/>
                    <a:ext cx="288091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b="0" i="1" smtClean="0"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en-GB" b="0" i="1" smtClean="0">
                                  <a:latin typeface="Cambria Math" charset="0"/>
                                </a:rPr>
                                <m:t>1</m:t>
                              </m:r>
                            </m:sub>
                          </m:sSub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68" name="TextBox 67">
                    <a:extLst>
                      <a:ext uri="{FF2B5EF4-FFF2-40B4-BE49-F238E27FC236}">
                        <a16:creationId xmlns:a16="http://schemas.microsoft.com/office/drawing/2014/main" id="{C3439D2F-79DB-114C-9C44-437E0F64A4E2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903780" y="3007609"/>
                    <a:ext cx="288091" cy="276999"/>
                  </a:xfrm>
                  <a:prstGeom prst="rect">
                    <a:avLst/>
                  </a:prstGeom>
                  <a:blipFill>
                    <a:blip r:embed="rId10"/>
                    <a:stretch>
                      <a:fillRect l="-16667" r="-4167" b="-21739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189" name="Group 188">
              <a:extLst>
                <a:ext uri="{FF2B5EF4-FFF2-40B4-BE49-F238E27FC236}">
                  <a16:creationId xmlns:a16="http://schemas.microsoft.com/office/drawing/2014/main" id="{A96CFFFC-D9FF-FE41-89C7-5C6DDD86E3F6}"/>
                </a:ext>
              </a:extLst>
            </p:cNvPr>
            <p:cNvGrpSpPr/>
            <p:nvPr/>
          </p:nvGrpSpPr>
          <p:grpSpPr>
            <a:xfrm>
              <a:off x="6191042" y="3935548"/>
              <a:ext cx="425774" cy="392260"/>
              <a:chOff x="6191042" y="3935548"/>
              <a:chExt cx="425774" cy="392260"/>
            </a:xfrm>
          </p:grpSpPr>
          <p:sp>
            <p:nvSpPr>
              <p:cNvPr id="195" name="Rectangle 194">
                <a:extLst>
                  <a:ext uri="{FF2B5EF4-FFF2-40B4-BE49-F238E27FC236}">
                    <a16:creationId xmlns:a16="http://schemas.microsoft.com/office/drawing/2014/main" id="{44DC7BDA-14F9-CB4D-AAD3-5828D4FB8BA0}"/>
                  </a:ext>
                </a:extLst>
              </p:cNvPr>
              <p:cNvSpPr/>
              <p:nvPr/>
            </p:nvSpPr>
            <p:spPr>
              <a:xfrm>
                <a:off x="6380656" y="3935548"/>
                <a:ext cx="144000" cy="144000"/>
              </a:xfrm>
              <a:prstGeom prst="rect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196" name="Rectangle 195">
                <a:extLst>
                  <a:ext uri="{FF2B5EF4-FFF2-40B4-BE49-F238E27FC236}">
                    <a16:creationId xmlns:a16="http://schemas.microsoft.com/office/drawing/2014/main" id="{93EEC12B-F440-1E4D-9C22-48A0B4F46FC7}"/>
                  </a:ext>
                </a:extLst>
              </p:cNvPr>
              <p:cNvSpPr/>
              <p:nvPr/>
            </p:nvSpPr>
            <p:spPr>
              <a:xfrm>
                <a:off x="6426736" y="3981628"/>
                <a:ext cx="144000" cy="144000"/>
              </a:xfrm>
              <a:prstGeom prst="rect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197" name="Rectangle 196">
                <a:extLst>
                  <a:ext uri="{FF2B5EF4-FFF2-40B4-BE49-F238E27FC236}">
                    <a16:creationId xmlns:a16="http://schemas.microsoft.com/office/drawing/2014/main" id="{7EF5B0B1-7A7C-D947-9D4B-A28EE628650F}"/>
                  </a:ext>
                </a:extLst>
              </p:cNvPr>
              <p:cNvSpPr/>
              <p:nvPr/>
            </p:nvSpPr>
            <p:spPr>
              <a:xfrm>
                <a:off x="6472816" y="4027708"/>
                <a:ext cx="144000" cy="144000"/>
              </a:xfrm>
              <a:prstGeom prst="rect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98" name="TextBox 197">
                    <a:extLst>
                      <a:ext uri="{FF2B5EF4-FFF2-40B4-BE49-F238E27FC236}">
                        <a16:creationId xmlns:a16="http://schemas.microsoft.com/office/drawing/2014/main" id="{FCF8E367-3CE1-DF44-B36E-EF0E3E262A9E}"/>
                      </a:ext>
                    </a:extLst>
                  </p:cNvPr>
                  <p:cNvSpPr txBox="1"/>
                  <p:nvPr/>
                </p:nvSpPr>
                <p:spPr>
                  <a:xfrm>
                    <a:off x="6191042" y="4050809"/>
                    <a:ext cx="293414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b="0" i="1" smtClean="0"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en-GB" b="0" i="1" smtClean="0">
                                  <a:latin typeface="Cambria Math" charset="0"/>
                                </a:rPr>
                                <m:t>2</m:t>
                              </m:r>
                            </m:sub>
                          </m:sSub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58" name="TextBox 57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191042" y="4050809"/>
                    <a:ext cx="293414" cy="276999"/>
                  </a:xfrm>
                  <a:prstGeom prst="rect">
                    <a:avLst/>
                  </a:prstGeom>
                  <a:blipFill>
                    <a:blip r:embed="rId11"/>
                    <a:stretch>
                      <a:fillRect l="-16667" r="-4167" b="-21739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190" name="Group 189">
              <a:extLst>
                <a:ext uri="{FF2B5EF4-FFF2-40B4-BE49-F238E27FC236}">
                  <a16:creationId xmlns:a16="http://schemas.microsoft.com/office/drawing/2014/main" id="{6957E171-E8C7-7D43-8ECA-5CCBED87EFB7}"/>
                </a:ext>
              </a:extLst>
            </p:cNvPr>
            <p:cNvGrpSpPr/>
            <p:nvPr/>
          </p:nvGrpSpPr>
          <p:grpSpPr>
            <a:xfrm>
              <a:off x="6975826" y="3929695"/>
              <a:ext cx="516037" cy="397857"/>
              <a:chOff x="6975826" y="3929695"/>
              <a:chExt cx="516037" cy="397857"/>
            </a:xfrm>
          </p:grpSpPr>
          <p:sp>
            <p:nvSpPr>
              <p:cNvPr id="191" name="Rectangle 190">
                <a:extLst>
                  <a:ext uri="{FF2B5EF4-FFF2-40B4-BE49-F238E27FC236}">
                    <a16:creationId xmlns:a16="http://schemas.microsoft.com/office/drawing/2014/main" id="{738DB410-C216-3346-A7F7-18CF6B7B0633}"/>
                  </a:ext>
                </a:extLst>
              </p:cNvPr>
              <p:cNvSpPr/>
              <p:nvPr/>
            </p:nvSpPr>
            <p:spPr>
              <a:xfrm>
                <a:off x="6975826" y="3929695"/>
                <a:ext cx="144000" cy="144000"/>
              </a:xfrm>
              <a:prstGeom prst="rect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192" name="Rectangle 191">
                <a:extLst>
                  <a:ext uri="{FF2B5EF4-FFF2-40B4-BE49-F238E27FC236}">
                    <a16:creationId xmlns:a16="http://schemas.microsoft.com/office/drawing/2014/main" id="{ACDA1628-0FE3-2242-AE46-194078371D5F}"/>
                  </a:ext>
                </a:extLst>
              </p:cNvPr>
              <p:cNvSpPr/>
              <p:nvPr/>
            </p:nvSpPr>
            <p:spPr>
              <a:xfrm>
                <a:off x="7021906" y="3975775"/>
                <a:ext cx="144000" cy="144000"/>
              </a:xfrm>
              <a:prstGeom prst="rect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193" name="Rectangle 192">
                <a:extLst>
                  <a:ext uri="{FF2B5EF4-FFF2-40B4-BE49-F238E27FC236}">
                    <a16:creationId xmlns:a16="http://schemas.microsoft.com/office/drawing/2014/main" id="{E1DF4AC0-6B8D-1A4A-888C-9F198CD0BAEA}"/>
                  </a:ext>
                </a:extLst>
              </p:cNvPr>
              <p:cNvSpPr/>
              <p:nvPr/>
            </p:nvSpPr>
            <p:spPr>
              <a:xfrm>
                <a:off x="7067986" y="4021855"/>
                <a:ext cx="144000" cy="144000"/>
              </a:xfrm>
              <a:prstGeom prst="rect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94" name="TextBox 193">
                    <a:extLst>
                      <a:ext uri="{FF2B5EF4-FFF2-40B4-BE49-F238E27FC236}">
                        <a16:creationId xmlns:a16="http://schemas.microsoft.com/office/drawing/2014/main" id="{CBE22908-316D-EB47-9466-F1EEBFEA0B57}"/>
                      </a:ext>
                    </a:extLst>
                  </p:cNvPr>
                  <p:cNvSpPr txBox="1"/>
                  <p:nvPr/>
                </p:nvSpPr>
                <p:spPr>
                  <a:xfrm>
                    <a:off x="7198449" y="4050553"/>
                    <a:ext cx="293414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Sup>
                            <m:sSubSupPr>
                              <m:ctrlPr>
                                <a:rPr lang="de-DE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GB" b="0" i="1" smtClean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en-GB" b="0" i="1" smtClean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3</m:t>
                              </m:r>
                            </m:sub>
                            <m:sup>
                              <m:r>
                                <a:rPr lang="de-DE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bSup>
                        </m:oMath>
                      </m:oMathPara>
                    </a14:m>
                    <a:endParaRPr lang="en-GB" dirty="0">
                      <a:solidFill>
                        <a:schemeClr val="accent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94" name="TextBox 193">
                    <a:extLst>
                      <a:ext uri="{FF2B5EF4-FFF2-40B4-BE49-F238E27FC236}">
                        <a16:creationId xmlns:a16="http://schemas.microsoft.com/office/drawing/2014/main" id="{CBE22908-316D-EB47-9466-F1EEBFEA0B57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198449" y="4050553"/>
                    <a:ext cx="293414" cy="276999"/>
                  </a:xfrm>
                  <a:prstGeom prst="rect">
                    <a:avLst/>
                  </a:prstGeom>
                  <a:blipFill>
                    <a:blip r:embed="rId12"/>
                    <a:stretch>
                      <a:fillRect l="-16667" r="-4167" b="-27273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sp>
        <p:nvSpPr>
          <p:cNvPr id="203" name="Rectangle 202">
            <a:extLst>
              <a:ext uri="{FF2B5EF4-FFF2-40B4-BE49-F238E27FC236}">
                <a16:creationId xmlns:a16="http://schemas.microsoft.com/office/drawing/2014/main" id="{40FFB61C-A060-B14E-A299-4BD12AA01F87}"/>
              </a:ext>
            </a:extLst>
          </p:cNvPr>
          <p:cNvSpPr/>
          <p:nvPr/>
        </p:nvSpPr>
        <p:spPr>
          <a:xfrm>
            <a:off x="5840140" y="1147910"/>
            <a:ext cx="2986845" cy="525959"/>
          </a:xfrm>
          <a:prstGeom prst="rect">
            <a:avLst/>
          </a:prstGeom>
          <a:solidFill>
            <a:schemeClr val="bg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4" name="Rectangle 203">
            <a:extLst>
              <a:ext uri="{FF2B5EF4-FFF2-40B4-BE49-F238E27FC236}">
                <a16:creationId xmlns:a16="http://schemas.microsoft.com/office/drawing/2014/main" id="{6DAB7D23-2F3F-8C4F-A72A-F4E4F89F6796}"/>
              </a:ext>
            </a:extLst>
          </p:cNvPr>
          <p:cNvSpPr/>
          <p:nvPr/>
        </p:nvSpPr>
        <p:spPr>
          <a:xfrm>
            <a:off x="5150607" y="2092364"/>
            <a:ext cx="2096557" cy="626418"/>
          </a:xfrm>
          <a:prstGeom prst="rect">
            <a:avLst/>
          </a:prstGeom>
          <a:solidFill>
            <a:schemeClr val="bg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08CD13C7-1EC3-864C-B569-09B052D438FB}"/>
              </a:ext>
            </a:extLst>
          </p:cNvPr>
          <p:cNvGrpSpPr/>
          <p:nvPr/>
        </p:nvGrpSpPr>
        <p:grpSpPr>
          <a:xfrm>
            <a:off x="513979" y="3238930"/>
            <a:ext cx="2979785" cy="2493992"/>
            <a:chOff x="513979" y="3374097"/>
            <a:chExt cx="2979785" cy="2493992"/>
          </a:xfrm>
        </p:grpSpPr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E14D3F68-F0C8-7440-BDBA-218C41808289}"/>
                </a:ext>
              </a:extLst>
            </p:cNvPr>
            <p:cNvGrpSpPr/>
            <p:nvPr/>
          </p:nvGrpSpPr>
          <p:grpSpPr>
            <a:xfrm>
              <a:off x="513979" y="3374097"/>
              <a:ext cx="2979785" cy="1949296"/>
              <a:chOff x="4986535" y="4374589"/>
              <a:chExt cx="2979785" cy="1949296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57" name="TextBox 156">
                    <a:extLst>
                      <a:ext uri="{FF2B5EF4-FFF2-40B4-BE49-F238E27FC236}">
                        <a16:creationId xmlns:a16="http://schemas.microsoft.com/office/drawing/2014/main" id="{20493D81-D3AD-5C43-B991-5585FAF326CE}"/>
                      </a:ext>
                    </a:extLst>
                  </p:cNvPr>
                  <p:cNvSpPr txBox="1"/>
                  <p:nvPr/>
                </p:nvSpPr>
                <p:spPr>
                  <a:xfrm>
                    <a:off x="5222849" y="4374589"/>
                    <a:ext cx="648000" cy="389513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"/>
                        </m:oMathParaPr>
                        <m:oMath xmlns:m="http://schemas.openxmlformats.org/officeDocument/2006/math">
                          <m:r>
                            <a:rPr lang="en-GB" b="0" i="1" smtClean="0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𝐸𝑝𝑖𝑑</m:t>
                          </m:r>
                        </m:oMath>
                      </m:oMathPara>
                    </a14:m>
                    <a:endParaRPr lang="en-GB" dirty="0">
                      <a:solidFill>
                        <a:schemeClr val="accent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57" name="TextBox 156">
                    <a:extLst>
                      <a:ext uri="{FF2B5EF4-FFF2-40B4-BE49-F238E27FC236}">
                        <a16:creationId xmlns:a16="http://schemas.microsoft.com/office/drawing/2014/main" id="{20493D81-D3AD-5C43-B991-5585FAF326CE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222849" y="4374589"/>
                    <a:ext cx="648000" cy="389513"/>
                  </a:xfrm>
                  <a:prstGeom prst="ellipse">
                    <a:avLst/>
                  </a:prstGeom>
                  <a:blipFill>
                    <a:blip r:embed="rId13"/>
                    <a:stretch>
                      <a:fillRect l="-1887" r="-1887" b="-6061"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58" name="TextBox 157">
                    <a:extLst>
                      <a:ext uri="{FF2B5EF4-FFF2-40B4-BE49-F238E27FC236}">
                        <a16:creationId xmlns:a16="http://schemas.microsoft.com/office/drawing/2014/main" id="{BA640724-EB4F-5740-8B02-5290CD092ACB}"/>
                      </a:ext>
                    </a:extLst>
                  </p:cNvPr>
                  <p:cNvSpPr txBox="1"/>
                  <p:nvPr/>
                </p:nvSpPr>
                <p:spPr>
                  <a:xfrm>
                    <a:off x="4986535" y="5934372"/>
                    <a:ext cx="1120628" cy="389513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GB" b="0" i="1" smtClean="0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𝑆𝑖𝑐𝑘</m:t>
                          </m:r>
                          <m:r>
                            <a:rPr lang="en-GB" b="0" i="1" smtClean="0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(</m:t>
                          </m:r>
                          <m:r>
                            <a:rPr lang="de-DE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GB" b="0" i="1" smtClean="0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)</m:t>
                          </m:r>
                        </m:oMath>
                      </m:oMathPara>
                    </a14:m>
                    <a:endParaRPr lang="en-GB" dirty="0">
                      <a:solidFill>
                        <a:schemeClr val="accent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58" name="TextBox 157">
                    <a:extLst>
                      <a:ext uri="{FF2B5EF4-FFF2-40B4-BE49-F238E27FC236}">
                        <a16:creationId xmlns:a16="http://schemas.microsoft.com/office/drawing/2014/main" id="{BA640724-EB4F-5740-8B02-5290CD092ACB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986535" y="5934372"/>
                    <a:ext cx="1120628" cy="389513"/>
                  </a:xfrm>
                  <a:prstGeom prst="ellipse">
                    <a:avLst/>
                  </a:prstGeom>
                  <a:blipFill>
                    <a:blip r:embed="rId14"/>
                    <a:stretch>
                      <a:fillRect b="-6061"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59" name="TextBox 158">
                    <a:extLst>
                      <a:ext uri="{FF2B5EF4-FFF2-40B4-BE49-F238E27FC236}">
                        <a16:creationId xmlns:a16="http://schemas.microsoft.com/office/drawing/2014/main" id="{6DB4CF17-1CB0-FC44-943A-7948B7836D4E}"/>
                      </a:ext>
                    </a:extLst>
                  </p:cNvPr>
                  <p:cNvSpPr txBox="1"/>
                  <p:nvPr/>
                </p:nvSpPr>
                <p:spPr>
                  <a:xfrm>
                    <a:off x="6247296" y="5417594"/>
                    <a:ext cx="1719024" cy="389513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GB" b="0" i="1" smtClean="0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𝑇𝑟𝑒𝑎𝑡</m:t>
                          </m:r>
                          <m:r>
                            <a:rPr lang="en-GB" b="0" i="1" smtClean="0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(</m:t>
                          </m:r>
                          <m:r>
                            <a:rPr lang="de-DE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GB" b="0" i="1" smtClean="0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de-DE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de-DE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GB" b="0" i="1" smtClean="0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)</m:t>
                          </m:r>
                        </m:oMath>
                      </m:oMathPara>
                    </a14:m>
                    <a:endParaRPr lang="en-GB" dirty="0">
                      <a:solidFill>
                        <a:schemeClr val="accent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59" name="TextBox 158">
                    <a:extLst>
                      <a:ext uri="{FF2B5EF4-FFF2-40B4-BE49-F238E27FC236}">
                        <a16:creationId xmlns:a16="http://schemas.microsoft.com/office/drawing/2014/main" id="{6DB4CF17-1CB0-FC44-943A-7948B7836D4E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247296" y="5417594"/>
                    <a:ext cx="1719024" cy="389513"/>
                  </a:xfrm>
                  <a:prstGeom prst="ellipse">
                    <a:avLst/>
                  </a:prstGeom>
                  <a:blipFill>
                    <a:blip r:embed="rId15"/>
                    <a:stretch>
                      <a:fillRect b="-6061"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160" name="Straight Connector 159">
                <a:extLst>
                  <a:ext uri="{FF2B5EF4-FFF2-40B4-BE49-F238E27FC236}">
                    <a16:creationId xmlns:a16="http://schemas.microsoft.com/office/drawing/2014/main" id="{D1B7B463-AEF1-0F4C-B33B-FFD05CDC7D68}"/>
                  </a:ext>
                </a:extLst>
              </p:cNvPr>
              <p:cNvCxnSpPr>
                <a:cxnSpLocks/>
                <a:stCxn id="157" idx="4"/>
                <a:endCxn id="165" idx="0"/>
              </p:cNvCxnSpPr>
              <p:nvPr/>
            </p:nvCxnSpPr>
            <p:spPr>
              <a:xfrm>
                <a:off x="5546849" y="4764102"/>
                <a:ext cx="283135" cy="775145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1" name="Straight Connector 160">
                <a:extLst>
                  <a:ext uri="{FF2B5EF4-FFF2-40B4-BE49-F238E27FC236}">
                    <a16:creationId xmlns:a16="http://schemas.microsoft.com/office/drawing/2014/main" id="{19852A03-7EE5-B04A-B280-4D8977E0E0E1}"/>
                  </a:ext>
                </a:extLst>
              </p:cNvPr>
              <p:cNvCxnSpPr>
                <a:cxnSpLocks/>
                <a:stCxn id="159" idx="2"/>
                <a:endCxn id="165" idx="3"/>
              </p:cNvCxnSpPr>
              <p:nvPr/>
            </p:nvCxnSpPr>
            <p:spPr>
              <a:xfrm flipH="1" flipV="1">
                <a:off x="5901984" y="5611247"/>
                <a:ext cx="345312" cy="1104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2" name="Straight Connector 161">
                <a:extLst>
                  <a:ext uri="{FF2B5EF4-FFF2-40B4-BE49-F238E27FC236}">
                    <a16:creationId xmlns:a16="http://schemas.microsoft.com/office/drawing/2014/main" id="{B417FC96-2C9F-4D40-8B88-9944EDE6D5F5}"/>
                  </a:ext>
                </a:extLst>
              </p:cNvPr>
              <p:cNvCxnSpPr>
                <a:cxnSpLocks/>
                <a:stCxn id="165" idx="2"/>
                <a:endCxn id="158" idx="0"/>
              </p:cNvCxnSpPr>
              <p:nvPr/>
            </p:nvCxnSpPr>
            <p:spPr>
              <a:xfrm flipH="1">
                <a:off x="5546849" y="5683247"/>
                <a:ext cx="283135" cy="251125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63" name="Group 162">
                <a:extLst>
                  <a:ext uri="{FF2B5EF4-FFF2-40B4-BE49-F238E27FC236}">
                    <a16:creationId xmlns:a16="http://schemas.microsoft.com/office/drawing/2014/main" id="{DA98BEF8-9A0D-4548-A8C5-17050AE645C5}"/>
                  </a:ext>
                </a:extLst>
              </p:cNvPr>
              <p:cNvGrpSpPr/>
              <p:nvPr/>
            </p:nvGrpSpPr>
            <p:grpSpPr>
              <a:xfrm>
                <a:off x="5757984" y="5539247"/>
                <a:ext cx="469957" cy="351777"/>
                <a:chOff x="7021906" y="3975775"/>
                <a:chExt cx="469957" cy="351777"/>
              </a:xfrm>
            </p:grpSpPr>
            <p:sp>
              <p:nvSpPr>
                <p:cNvPr id="165" name="Rectangle 164">
                  <a:extLst>
                    <a:ext uri="{FF2B5EF4-FFF2-40B4-BE49-F238E27FC236}">
                      <a16:creationId xmlns:a16="http://schemas.microsoft.com/office/drawing/2014/main" id="{E9DFA212-4DF7-CD49-883F-75166E4949FF}"/>
                    </a:ext>
                  </a:extLst>
                </p:cNvPr>
                <p:cNvSpPr/>
                <p:nvPr/>
              </p:nvSpPr>
              <p:spPr>
                <a:xfrm>
                  <a:off x="7021906" y="3975775"/>
                  <a:ext cx="144000" cy="144000"/>
                </a:xfrm>
                <a:prstGeom prst="rect">
                  <a:avLst/>
                </a:prstGeom>
                <a:solidFill>
                  <a:schemeClr val="tx2"/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67" name="TextBox 166">
                      <a:extLst>
                        <a:ext uri="{FF2B5EF4-FFF2-40B4-BE49-F238E27FC236}">
                          <a16:creationId xmlns:a16="http://schemas.microsoft.com/office/drawing/2014/main" id="{6031F8A5-DF34-C545-B454-FD553807CCFA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7198449" y="4050553"/>
                      <a:ext cx="293414" cy="276999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GB" b="0" i="1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b="0" i="1" smtClean="0">
                                    <a:solidFill>
                                      <a:schemeClr val="accent1"/>
                                    </a:solidFill>
                                    <a:latin typeface="Cambria Math" charset="0"/>
                                  </a:rPr>
                                  <m:t>𝑔</m:t>
                                </m:r>
                              </m:e>
                              <m:sub>
                                <m:r>
                                  <a:rPr lang="en-GB" b="0" i="1" smtClean="0">
                                    <a:solidFill>
                                      <a:schemeClr val="accent1"/>
                                    </a:solidFill>
                                    <a:latin typeface="Cambria Math" charset="0"/>
                                  </a:rPr>
                                  <m:t>3</m:t>
                                </m:r>
                              </m:sub>
                            </m:sSub>
                          </m:oMath>
                        </m:oMathPara>
                      </a14:m>
                      <a:endParaRPr lang="en-GB" dirty="0">
                        <a:solidFill>
                          <a:schemeClr val="accent1"/>
                        </a:solidFill>
                      </a:endParaRPr>
                    </a:p>
                  </p:txBody>
                </p:sp>
              </mc:Choice>
              <mc:Fallback xmlns="">
                <p:sp>
                  <p:nvSpPr>
                    <p:cNvPr id="57" name="TextBox 56">
                      <a:extLst>
                        <a:ext uri="{FF2B5EF4-FFF2-40B4-BE49-F238E27FC236}">
                          <a16:creationId xmlns:a16="http://schemas.microsoft.com/office/drawing/2014/main" id="{AD5D162E-57AC-DA49-A406-DA7CED172F65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7198449" y="4050553"/>
                      <a:ext cx="293414" cy="276999"/>
                    </a:xfrm>
                    <a:prstGeom prst="rect">
                      <a:avLst/>
                    </a:prstGeom>
                    <a:blipFill>
                      <a:blip r:embed="rId16"/>
                      <a:stretch>
                        <a:fillRect l="-16000" b="-21739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GB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68" name="TextBox 167">
                    <a:extLst>
                      <a:ext uri="{FF2B5EF4-FFF2-40B4-BE49-F238E27FC236}">
                        <a16:creationId xmlns:a16="http://schemas.microsoft.com/office/drawing/2014/main" id="{89449D04-B544-2240-AEC8-5DE26DE64648}"/>
                      </a:ext>
                    </a:extLst>
                  </p:cNvPr>
                  <p:cNvSpPr txBox="1"/>
                  <p:nvPr/>
                </p:nvSpPr>
                <p:spPr>
                  <a:xfrm>
                    <a:off x="6237511" y="4875828"/>
                    <a:ext cx="1719024" cy="389513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GB" b="0" i="1" smtClean="0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𝑇𝑟𝑒𝑎𝑡</m:t>
                          </m:r>
                          <m:r>
                            <a:rPr lang="en-GB" b="0" i="1" smtClean="0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(</m:t>
                          </m:r>
                          <m:r>
                            <a:rPr lang="de-DE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GB" b="0" i="1" smtClean="0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de-DE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de-DE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GB" b="0" i="1" smtClean="0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)</m:t>
                          </m:r>
                        </m:oMath>
                      </m:oMathPara>
                    </a14:m>
                    <a:endParaRPr lang="en-GB" dirty="0">
                      <a:solidFill>
                        <a:schemeClr val="accent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68" name="TextBox 167">
                    <a:extLst>
                      <a:ext uri="{FF2B5EF4-FFF2-40B4-BE49-F238E27FC236}">
                        <a16:creationId xmlns:a16="http://schemas.microsoft.com/office/drawing/2014/main" id="{89449D04-B544-2240-AEC8-5DE26DE64648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237511" y="4875828"/>
                    <a:ext cx="1719024" cy="389513"/>
                  </a:xfrm>
                  <a:prstGeom prst="ellipse">
                    <a:avLst/>
                  </a:prstGeom>
                  <a:blipFill>
                    <a:blip r:embed="rId17"/>
                    <a:stretch>
                      <a:fillRect b="-6250"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169" name="Straight Connector 168">
                <a:extLst>
                  <a:ext uri="{FF2B5EF4-FFF2-40B4-BE49-F238E27FC236}">
                    <a16:creationId xmlns:a16="http://schemas.microsoft.com/office/drawing/2014/main" id="{92288861-B24A-F246-A086-2966FA042564}"/>
                  </a:ext>
                </a:extLst>
              </p:cNvPr>
              <p:cNvCxnSpPr>
                <a:cxnSpLocks/>
                <a:stCxn id="157" idx="4"/>
                <a:endCxn id="172" idx="0"/>
              </p:cNvCxnSpPr>
              <p:nvPr/>
            </p:nvCxnSpPr>
            <p:spPr>
              <a:xfrm>
                <a:off x="5546849" y="4764102"/>
                <a:ext cx="273350" cy="233379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0" name="Straight Connector 169">
                <a:extLst>
                  <a:ext uri="{FF2B5EF4-FFF2-40B4-BE49-F238E27FC236}">
                    <a16:creationId xmlns:a16="http://schemas.microsoft.com/office/drawing/2014/main" id="{CEC4F2F8-137B-EB48-98F6-DBB22D91E09B}"/>
                  </a:ext>
                </a:extLst>
              </p:cNvPr>
              <p:cNvCxnSpPr>
                <a:cxnSpLocks/>
                <a:stCxn id="168" idx="2"/>
                <a:endCxn id="172" idx="3"/>
              </p:cNvCxnSpPr>
              <p:nvPr/>
            </p:nvCxnSpPr>
            <p:spPr>
              <a:xfrm flipH="1" flipV="1">
                <a:off x="5892199" y="5069481"/>
                <a:ext cx="345312" cy="1104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1" name="Straight Connector 170">
                <a:extLst>
                  <a:ext uri="{FF2B5EF4-FFF2-40B4-BE49-F238E27FC236}">
                    <a16:creationId xmlns:a16="http://schemas.microsoft.com/office/drawing/2014/main" id="{C547C56A-581E-A146-A7E3-1C15AFB5717B}"/>
                  </a:ext>
                </a:extLst>
              </p:cNvPr>
              <p:cNvCxnSpPr>
                <a:cxnSpLocks/>
                <a:stCxn id="172" idx="2"/>
                <a:endCxn id="158" idx="0"/>
              </p:cNvCxnSpPr>
              <p:nvPr/>
            </p:nvCxnSpPr>
            <p:spPr>
              <a:xfrm flipH="1">
                <a:off x="5546849" y="5141481"/>
                <a:ext cx="273350" cy="79289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2" name="Rectangle 171">
                <a:extLst>
                  <a:ext uri="{FF2B5EF4-FFF2-40B4-BE49-F238E27FC236}">
                    <a16:creationId xmlns:a16="http://schemas.microsoft.com/office/drawing/2014/main" id="{40902F06-20C0-2047-B481-8C8AF67CF4D2}"/>
                  </a:ext>
                </a:extLst>
              </p:cNvPr>
              <p:cNvSpPr/>
              <p:nvPr/>
            </p:nvSpPr>
            <p:spPr>
              <a:xfrm>
                <a:off x="5748199" y="4997481"/>
                <a:ext cx="144000" cy="144000"/>
              </a:xfrm>
              <a:prstGeom prst="rect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73" name="TextBox 172">
                    <a:extLst>
                      <a:ext uri="{FF2B5EF4-FFF2-40B4-BE49-F238E27FC236}">
                        <a16:creationId xmlns:a16="http://schemas.microsoft.com/office/drawing/2014/main" id="{E4932632-94FF-A847-8503-5B430F2C25A4}"/>
                      </a:ext>
                    </a:extLst>
                  </p:cNvPr>
                  <p:cNvSpPr txBox="1"/>
                  <p:nvPr/>
                </p:nvSpPr>
                <p:spPr>
                  <a:xfrm>
                    <a:off x="5924742" y="5072259"/>
                    <a:ext cx="293414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GB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b="0" i="1" smtClean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en-GB" b="0" i="1" smtClean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3</m:t>
                              </m:r>
                            </m:sub>
                          </m:sSub>
                        </m:oMath>
                      </m:oMathPara>
                    </a14:m>
                    <a:endParaRPr lang="en-GB" dirty="0">
                      <a:solidFill>
                        <a:schemeClr val="accent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73" name="TextBox 172">
                    <a:extLst>
                      <a:ext uri="{FF2B5EF4-FFF2-40B4-BE49-F238E27FC236}">
                        <a16:creationId xmlns:a16="http://schemas.microsoft.com/office/drawing/2014/main" id="{E4932632-94FF-A847-8503-5B430F2C25A4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924742" y="5072259"/>
                    <a:ext cx="293414" cy="276999"/>
                  </a:xfrm>
                  <a:prstGeom prst="rect">
                    <a:avLst/>
                  </a:prstGeom>
                  <a:blipFill>
                    <a:blip r:embed="rId18"/>
                    <a:stretch>
                      <a:fillRect l="-16667" r="-4167" b="-21739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0EE3E91E-499F-3442-B6EA-0E9F256D869A}"/>
                </a:ext>
              </a:extLst>
            </p:cNvPr>
            <p:cNvSpPr txBox="1"/>
            <p:nvPr/>
          </p:nvSpPr>
          <p:spPr>
            <a:xfrm>
              <a:off x="1210968" y="5498757"/>
              <a:ext cx="135966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Initial model</a:t>
              </a: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692790C6-C2E6-3845-B4A7-7024E1092C87}"/>
              </a:ext>
            </a:extLst>
          </p:cNvPr>
          <p:cNvGrpSpPr/>
          <p:nvPr/>
        </p:nvGrpSpPr>
        <p:grpSpPr>
          <a:xfrm>
            <a:off x="3897506" y="3238930"/>
            <a:ext cx="1498231" cy="2497296"/>
            <a:chOff x="3667342" y="3374097"/>
            <a:chExt cx="1498231" cy="2497296"/>
          </a:xfrm>
        </p:grpSpPr>
        <p:grpSp>
          <p:nvGrpSpPr>
            <p:cNvPr id="205" name="Group 204">
              <a:extLst>
                <a:ext uri="{FF2B5EF4-FFF2-40B4-BE49-F238E27FC236}">
                  <a16:creationId xmlns:a16="http://schemas.microsoft.com/office/drawing/2014/main" id="{5640D8C0-20AB-7F49-8ABE-298EB1E17A08}"/>
                </a:ext>
              </a:extLst>
            </p:cNvPr>
            <p:cNvGrpSpPr/>
            <p:nvPr/>
          </p:nvGrpSpPr>
          <p:grpSpPr>
            <a:xfrm>
              <a:off x="3856144" y="3374097"/>
              <a:ext cx="1241406" cy="1949296"/>
              <a:chOff x="4986535" y="4374589"/>
              <a:chExt cx="1241406" cy="1949296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06" name="TextBox 205">
                    <a:extLst>
                      <a:ext uri="{FF2B5EF4-FFF2-40B4-BE49-F238E27FC236}">
                        <a16:creationId xmlns:a16="http://schemas.microsoft.com/office/drawing/2014/main" id="{86DBD745-9760-6946-AC98-B6C26456D2A7}"/>
                      </a:ext>
                    </a:extLst>
                  </p:cNvPr>
                  <p:cNvSpPr txBox="1"/>
                  <p:nvPr/>
                </p:nvSpPr>
                <p:spPr>
                  <a:xfrm>
                    <a:off x="5222849" y="4374589"/>
                    <a:ext cx="648000" cy="389513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"/>
                        </m:oMathParaPr>
                        <m:oMath xmlns:m="http://schemas.openxmlformats.org/officeDocument/2006/math">
                          <m:r>
                            <a:rPr lang="en-GB" b="0" i="1" smtClean="0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𝐸𝑝𝑖𝑑</m:t>
                          </m:r>
                        </m:oMath>
                      </m:oMathPara>
                    </a14:m>
                    <a:endParaRPr lang="en-GB" dirty="0">
                      <a:solidFill>
                        <a:schemeClr val="accent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206" name="TextBox 205">
                    <a:extLst>
                      <a:ext uri="{FF2B5EF4-FFF2-40B4-BE49-F238E27FC236}">
                        <a16:creationId xmlns:a16="http://schemas.microsoft.com/office/drawing/2014/main" id="{86DBD745-9760-6946-AC98-B6C26456D2A7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222849" y="4374589"/>
                    <a:ext cx="648000" cy="389513"/>
                  </a:xfrm>
                  <a:prstGeom prst="ellipse">
                    <a:avLst/>
                  </a:prstGeom>
                  <a:blipFill>
                    <a:blip r:embed="rId19"/>
                    <a:stretch>
                      <a:fillRect l="-1887" r="-3774" b="-6061"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07" name="TextBox 206">
                    <a:extLst>
                      <a:ext uri="{FF2B5EF4-FFF2-40B4-BE49-F238E27FC236}">
                        <a16:creationId xmlns:a16="http://schemas.microsoft.com/office/drawing/2014/main" id="{3096EBDA-47FF-6549-8F3E-0D545F0800E4}"/>
                      </a:ext>
                    </a:extLst>
                  </p:cNvPr>
                  <p:cNvSpPr txBox="1"/>
                  <p:nvPr/>
                </p:nvSpPr>
                <p:spPr>
                  <a:xfrm>
                    <a:off x="4986535" y="5934372"/>
                    <a:ext cx="1120628" cy="389513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GB" b="0" i="1" smtClean="0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𝑆𝑖𝑐𝑘</m:t>
                          </m:r>
                          <m:r>
                            <a:rPr lang="en-GB" b="0" i="1" smtClean="0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(</m:t>
                          </m:r>
                          <m:r>
                            <a:rPr lang="de-DE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GB" b="0" i="1" smtClean="0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)</m:t>
                          </m:r>
                        </m:oMath>
                      </m:oMathPara>
                    </a14:m>
                    <a:endParaRPr lang="en-GB" dirty="0">
                      <a:solidFill>
                        <a:schemeClr val="accent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207" name="TextBox 206">
                    <a:extLst>
                      <a:ext uri="{FF2B5EF4-FFF2-40B4-BE49-F238E27FC236}">
                        <a16:creationId xmlns:a16="http://schemas.microsoft.com/office/drawing/2014/main" id="{3096EBDA-47FF-6549-8F3E-0D545F0800E4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986535" y="5934372"/>
                    <a:ext cx="1120628" cy="389513"/>
                  </a:xfrm>
                  <a:prstGeom prst="ellipse">
                    <a:avLst/>
                  </a:prstGeom>
                  <a:blipFill>
                    <a:blip r:embed="rId20"/>
                    <a:stretch>
                      <a:fillRect b="-6061"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209" name="Straight Connector 208">
                <a:extLst>
                  <a:ext uri="{FF2B5EF4-FFF2-40B4-BE49-F238E27FC236}">
                    <a16:creationId xmlns:a16="http://schemas.microsoft.com/office/drawing/2014/main" id="{F62135B7-1774-244D-AED1-35C9F1DEF297}"/>
                  </a:ext>
                </a:extLst>
              </p:cNvPr>
              <p:cNvCxnSpPr>
                <a:cxnSpLocks/>
                <a:stCxn id="206" idx="4"/>
                <a:endCxn id="219" idx="0"/>
              </p:cNvCxnSpPr>
              <p:nvPr/>
            </p:nvCxnSpPr>
            <p:spPr>
              <a:xfrm>
                <a:off x="5546849" y="4764102"/>
                <a:ext cx="283135" cy="775145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1" name="Straight Connector 210">
                <a:extLst>
                  <a:ext uri="{FF2B5EF4-FFF2-40B4-BE49-F238E27FC236}">
                    <a16:creationId xmlns:a16="http://schemas.microsoft.com/office/drawing/2014/main" id="{ADE2DB12-6483-004B-9D44-47D5AAD578EA}"/>
                  </a:ext>
                </a:extLst>
              </p:cNvPr>
              <p:cNvCxnSpPr>
                <a:cxnSpLocks/>
                <a:stCxn id="219" idx="2"/>
                <a:endCxn id="207" idx="0"/>
              </p:cNvCxnSpPr>
              <p:nvPr/>
            </p:nvCxnSpPr>
            <p:spPr>
              <a:xfrm flipH="1">
                <a:off x="5546849" y="5683247"/>
                <a:ext cx="283135" cy="251125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12" name="Group 211">
                <a:extLst>
                  <a:ext uri="{FF2B5EF4-FFF2-40B4-BE49-F238E27FC236}">
                    <a16:creationId xmlns:a16="http://schemas.microsoft.com/office/drawing/2014/main" id="{3E3153E3-1EA4-4C47-B57F-2093C3EAD711}"/>
                  </a:ext>
                </a:extLst>
              </p:cNvPr>
              <p:cNvGrpSpPr/>
              <p:nvPr/>
            </p:nvGrpSpPr>
            <p:grpSpPr>
              <a:xfrm>
                <a:off x="5757984" y="5539247"/>
                <a:ext cx="469957" cy="351777"/>
                <a:chOff x="7021906" y="3975775"/>
                <a:chExt cx="469957" cy="351777"/>
              </a:xfrm>
            </p:grpSpPr>
            <p:sp>
              <p:nvSpPr>
                <p:cNvPr id="219" name="Rectangle 218">
                  <a:extLst>
                    <a:ext uri="{FF2B5EF4-FFF2-40B4-BE49-F238E27FC236}">
                      <a16:creationId xmlns:a16="http://schemas.microsoft.com/office/drawing/2014/main" id="{0EF16C91-5DF9-A340-9D72-A75DEBFAF78C}"/>
                    </a:ext>
                  </a:extLst>
                </p:cNvPr>
                <p:cNvSpPr/>
                <p:nvPr/>
              </p:nvSpPr>
              <p:spPr>
                <a:xfrm>
                  <a:off x="7021906" y="3975775"/>
                  <a:ext cx="144000" cy="144000"/>
                </a:xfrm>
                <a:prstGeom prst="rect">
                  <a:avLst/>
                </a:prstGeom>
                <a:solidFill>
                  <a:schemeClr val="tx2"/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20" name="TextBox 219">
                      <a:extLst>
                        <a:ext uri="{FF2B5EF4-FFF2-40B4-BE49-F238E27FC236}">
                          <a16:creationId xmlns:a16="http://schemas.microsoft.com/office/drawing/2014/main" id="{6FDE8216-5FED-E742-AD2C-651F6452149F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7198449" y="4050553"/>
                      <a:ext cx="293414" cy="276999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Sup>
                              <m:sSubSupPr>
                                <m:ctrlPr>
                                  <a:rPr lang="en-GB" b="0" i="1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GB" b="0" i="1" smtClean="0">
                                    <a:solidFill>
                                      <a:schemeClr val="accent1"/>
                                    </a:solidFill>
                                    <a:latin typeface="Cambria Math" charset="0"/>
                                  </a:rPr>
                                  <m:t>𝑔</m:t>
                                </m:r>
                              </m:e>
                              <m:sub>
                                <m:r>
                                  <a:rPr lang="en-GB" b="0" i="1" smtClean="0">
                                    <a:solidFill>
                                      <a:schemeClr val="accent1"/>
                                    </a:solidFill>
                                    <a:latin typeface="Cambria Math" charset="0"/>
                                  </a:rPr>
                                  <m:t>3</m:t>
                                </m:r>
                              </m:sub>
                              <m:sup>
                                <m:r>
                                  <a:rPr lang="de-DE" b="0" i="1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∗</m:t>
                                </m:r>
                              </m:sup>
                            </m:sSubSup>
                          </m:oMath>
                        </m:oMathPara>
                      </a14:m>
                      <a:endParaRPr lang="en-GB" dirty="0">
                        <a:solidFill>
                          <a:schemeClr val="accent1"/>
                        </a:solidFill>
                      </a:endParaRPr>
                    </a:p>
                  </p:txBody>
                </p:sp>
              </mc:Choice>
              <mc:Fallback xmlns="">
                <p:sp>
                  <p:nvSpPr>
                    <p:cNvPr id="220" name="TextBox 219">
                      <a:extLst>
                        <a:ext uri="{FF2B5EF4-FFF2-40B4-BE49-F238E27FC236}">
                          <a16:creationId xmlns:a16="http://schemas.microsoft.com/office/drawing/2014/main" id="{6FDE8216-5FED-E742-AD2C-651F6452149F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7198449" y="4050553"/>
                      <a:ext cx="293414" cy="276999"/>
                    </a:xfrm>
                    <a:prstGeom prst="rect">
                      <a:avLst/>
                    </a:prstGeom>
                    <a:blipFill>
                      <a:blip r:embed="rId21"/>
                      <a:stretch>
                        <a:fillRect l="-20833" b="-27273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GB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cxnSp>
            <p:nvCxnSpPr>
              <p:cNvPr id="214" name="Straight Connector 213">
                <a:extLst>
                  <a:ext uri="{FF2B5EF4-FFF2-40B4-BE49-F238E27FC236}">
                    <a16:creationId xmlns:a16="http://schemas.microsoft.com/office/drawing/2014/main" id="{651564C5-4327-E54B-BB77-67D9E0BD6A23}"/>
                  </a:ext>
                </a:extLst>
              </p:cNvPr>
              <p:cNvCxnSpPr>
                <a:cxnSpLocks/>
                <a:stCxn id="206" idx="4"/>
                <a:endCxn id="217" idx="0"/>
              </p:cNvCxnSpPr>
              <p:nvPr/>
            </p:nvCxnSpPr>
            <p:spPr>
              <a:xfrm>
                <a:off x="5546849" y="4764102"/>
                <a:ext cx="273350" cy="233379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6" name="Straight Connector 215">
                <a:extLst>
                  <a:ext uri="{FF2B5EF4-FFF2-40B4-BE49-F238E27FC236}">
                    <a16:creationId xmlns:a16="http://schemas.microsoft.com/office/drawing/2014/main" id="{47B1C520-B238-DB48-AC4C-F98559691450}"/>
                  </a:ext>
                </a:extLst>
              </p:cNvPr>
              <p:cNvCxnSpPr>
                <a:cxnSpLocks/>
                <a:stCxn id="217" idx="2"/>
                <a:endCxn id="207" idx="0"/>
              </p:cNvCxnSpPr>
              <p:nvPr/>
            </p:nvCxnSpPr>
            <p:spPr>
              <a:xfrm flipH="1">
                <a:off x="5546849" y="5141481"/>
                <a:ext cx="273350" cy="79289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7" name="Rectangle 216">
                <a:extLst>
                  <a:ext uri="{FF2B5EF4-FFF2-40B4-BE49-F238E27FC236}">
                    <a16:creationId xmlns:a16="http://schemas.microsoft.com/office/drawing/2014/main" id="{AB296FF5-75FC-4140-B2C7-ECA6FAF1E324}"/>
                  </a:ext>
                </a:extLst>
              </p:cNvPr>
              <p:cNvSpPr/>
              <p:nvPr/>
            </p:nvSpPr>
            <p:spPr>
              <a:xfrm>
                <a:off x="5748199" y="4997481"/>
                <a:ext cx="144000" cy="144000"/>
              </a:xfrm>
              <a:prstGeom prst="rect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18" name="TextBox 217">
                    <a:extLst>
                      <a:ext uri="{FF2B5EF4-FFF2-40B4-BE49-F238E27FC236}">
                        <a16:creationId xmlns:a16="http://schemas.microsoft.com/office/drawing/2014/main" id="{25739335-6C51-0449-A60F-2BDEA6550E91}"/>
                      </a:ext>
                    </a:extLst>
                  </p:cNvPr>
                  <p:cNvSpPr txBox="1"/>
                  <p:nvPr/>
                </p:nvSpPr>
                <p:spPr>
                  <a:xfrm>
                    <a:off x="5924742" y="5072259"/>
                    <a:ext cx="293414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Sup>
                            <m:sSubSupPr>
                              <m:ctrlPr>
                                <a:rPr lang="en-GB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GB" b="0" i="1" smtClean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en-GB" b="0" i="1" smtClean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3</m:t>
                              </m:r>
                            </m:sub>
                            <m:sup>
                              <m:r>
                                <a:rPr lang="de-DE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bSup>
                        </m:oMath>
                      </m:oMathPara>
                    </a14:m>
                    <a:endParaRPr lang="en-GB" dirty="0">
                      <a:solidFill>
                        <a:schemeClr val="accent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218" name="TextBox 217">
                    <a:extLst>
                      <a:ext uri="{FF2B5EF4-FFF2-40B4-BE49-F238E27FC236}">
                        <a16:creationId xmlns:a16="http://schemas.microsoft.com/office/drawing/2014/main" id="{25739335-6C51-0449-A60F-2BDEA6550E91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924742" y="5072259"/>
                    <a:ext cx="293414" cy="276999"/>
                  </a:xfrm>
                  <a:prstGeom prst="rect">
                    <a:avLst/>
                  </a:prstGeom>
                  <a:blipFill>
                    <a:blip r:embed="rId22"/>
                    <a:stretch>
                      <a:fillRect l="-21739" r="-4348" b="-21739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233" name="TextBox 232">
              <a:extLst>
                <a:ext uri="{FF2B5EF4-FFF2-40B4-BE49-F238E27FC236}">
                  <a16:creationId xmlns:a16="http://schemas.microsoft.com/office/drawing/2014/main" id="{87A682A3-D86E-B144-B33C-4F5406966B76}"/>
                </a:ext>
              </a:extLst>
            </p:cNvPr>
            <p:cNvSpPr txBox="1"/>
            <p:nvPr/>
          </p:nvSpPr>
          <p:spPr>
            <a:xfrm>
              <a:off x="3667342" y="5502061"/>
              <a:ext cx="14982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After sum-out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BACFAFF8-2383-E341-8E9F-ED2477E42D54}"/>
              </a:ext>
            </a:extLst>
          </p:cNvPr>
          <p:cNvGrpSpPr/>
          <p:nvPr/>
        </p:nvGrpSpPr>
        <p:grpSpPr>
          <a:xfrm>
            <a:off x="6292458" y="3244774"/>
            <a:ext cx="1531894" cy="2488148"/>
            <a:chOff x="5894969" y="3341463"/>
            <a:chExt cx="1531894" cy="2488148"/>
          </a:xfrm>
        </p:grpSpPr>
        <p:grpSp>
          <p:nvGrpSpPr>
            <p:cNvPr id="221" name="Group 220">
              <a:extLst>
                <a:ext uri="{FF2B5EF4-FFF2-40B4-BE49-F238E27FC236}">
                  <a16:creationId xmlns:a16="http://schemas.microsoft.com/office/drawing/2014/main" id="{E8C3E389-0D34-3940-AC49-045555A4BF4F}"/>
                </a:ext>
              </a:extLst>
            </p:cNvPr>
            <p:cNvGrpSpPr/>
            <p:nvPr/>
          </p:nvGrpSpPr>
          <p:grpSpPr>
            <a:xfrm>
              <a:off x="5976227" y="3341463"/>
              <a:ext cx="1245343" cy="1949296"/>
              <a:chOff x="4986535" y="4374589"/>
              <a:chExt cx="1245343" cy="1949296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22" name="TextBox 221">
                    <a:extLst>
                      <a:ext uri="{FF2B5EF4-FFF2-40B4-BE49-F238E27FC236}">
                        <a16:creationId xmlns:a16="http://schemas.microsoft.com/office/drawing/2014/main" id="{6239462A-61A7-5944-B240-9B0A06F1946B}"/>
                      </a:ext>
                    </a:extLst>
                  </p:cNvPr>
                  <p:cNvSpPr txBox="1"/>
                  <p:nvPr/>
                </p:nvSpPr>
                <p:spPr>
                  <a:xfrm>
                    <a:off x="5222849" y="4374589"/>
                    <a:ext cx="648000" cy="389513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"/>
                        </m:oMathParaPr>
                        <m:oMath xmlns:m="http://schemas.openxmlformats.org/officeDocument/2006/math">
                          <m:r>
                            <a:rPr lang="en-GB" b="0" i="1" smtClean="0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𝐸𝑝𝑖𝑑</m:t>
                          </m:r>
                        </m:oMath>
                      </m:oMathPara>
                    </a14:m>
                    <a:endParaRPr lang="en-GB" dirty="0">
                      <a:solidFill>
                        <a:schemeClr val="accent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222" name="TextBox 221">
                    <a:extLst>
                      <a:ext uri="{FF2B5EF4-FFF2-40B4-BE49-F238E27FC236}">
                        <a16:creationId xmlns:a16="http://schemas.microsoft.com/office/drawing/2014/main" id="{6239462A-61A7-5944-B240-9B0A06F1946B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222849" y="4374589"/>
                    <a:ext cx="648000" cy="389513"/>
                  </a:xfrm>
                  <a:prstGeom prst="ellipse">
                    <a:avLst/>
                  </a:prstGeom>
                  <a:blipFill>
                    <a:blip r:embed="rId23"/>
                    <a:stretch>
                      <a:fillRect r="-3774" b="-6061"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23" name="TextBox 222">
                    <a:extLst>
                      <a:ext uri="{FF2B5EF4-FFF2-40B4-BE49-F238E27FC236}">
                        <a16:creationId xmlns:a16="http://schemas.microsoft.com/office/drawing/2014/main" id="{4B067BC5-A505-A843-82BF-A958E1B9C536}"/>
                      </a:ext>
                    </a:extLst>
                  </p:cNvPr>
                  <p:cNvSpPr txBox="1"/>
                  <p:nvPr/>
                </p:nvSpPr>
                <p:spPr>
                  <a:xfrm>
                    <a:off x="4986535" y="5934372"/>
                    <a:ext cx="1120628" cy="389513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GB" b="0" i="1" smtClean="0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𝑆𝑖𝑐𝑘</m:t>
                          </m:r>
                          <m:r>
                            <a:rPr lang="en-GB" b="0" i="1" smtClean="0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(</m:t>
                          </m:r>
                          <m:r>
                            <a:rPr lang="de-DE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GB" b="0" i="1" smtClean="0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)</m:t>
                          </m:r>
                        </m:oMath>
                      </m:oMathPara>
                    </a14:m>
                    <a:endParaRPr lang="en-GB" dirty="0">
                      <a:solidFill>
                        <a:schemeClr val="accent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223" name="TextBox 222">
                    <a:extLst>
                      <a:ext uri="{FF2B5EF4-FFF2-40B4-BE49-F238E27FC236}">
                        <a16:creationId xmlns:a16="http://schemas.microsoft.com/office/drawing/2014/main" id="{4B067BC5-A505-A843-82BF-A958E1B9C536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986535" y="5934372"/>
                    <a:ext cx="1120628" cy="389513"/>
                  </a:xfrm>
                  <a:prstGeom prst="ellipse">
                    <a:avLst/>
                  </a:prstGeom>
                  <a:blipFill>
                    <a:blip r:embed="rId24"/>
                    <a:stretch>
                      <a:fillRect b="-6061"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227" name="Straight Connector 226">
                <a:extLst>
                  <a:ext uri="{FF2B5EF4-FFF2-40B4-BE49-F238E27FC236}">
                    <a16:creationId xmlns:a16="http://schemas.microsoft.com/office/drawing/2014/main" id="{EE59976B-8DEC-0F42-A388-01640016D458}"/>
                  </a:ext>
                </a:extLst>
              </p:cNvPr>
              <p:cNvCxnSpPr>
                <a:cxnSpLocks/>
                <a:stCxn id="222" idx="4"/>
                <a:endCxn id="229" idx="0"/>
              </p:cNvCxnSpPr>
              <p:nvPr/>
            </p:nvCxnSpPr>
            <p:spPr>
              <a:xfrm>
                <a:off x="5546849" y="4764102"/>
                <a:ext cx="287072" cy="500934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8" name="Straight Connector 227">
                <a:extLst>
                  <a:ext uri="{FF2B5EF4-FFF2-40B4-BE49-F238E27FC236}">
                    <a16:creationId xmlns:a16="http://schemas.microsoft.com/office/drawing/2014/main" id="{71CA7DA2-17AC-7B42-B750-901F19E091B8}"/>
                  </a:ext>
                </a:extLst>
              </p:cNvPr>
              <p:cNvCxnSpPr>
                <a:cxnSpLocks/>
                <a:stCxn id="229" idx="2"/>
                <a:endCxn id="223" idx="0"/>
              </p:cNvCxnSpPr>
              <p:nvPr/>
            </p:nvCxnSpPr>
            <p:spPr>
              <a:xfrm flipH="1">
                <a:off x="5546849" y="5409036"/>
                <a:ext cx="287072" cy="525336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9" name="Rectangle 228">
                <a:extLst>
                  <a:ext uri="{FF2B5EF4-FFF2-40B4-BE49-F238E27FC236}">
                    <a16:creationId xmlns:a16="http://schemas.microsoft.com/office/drawing/2014/main" id="{07E3C9BA-A322-F048-93A0-5E38BE838AFF}"/>
                  </a:ext>
                </a:extLst>
              </p:cNvPr>
              <p:cNvSpPr/>
              <p:nvPr/>
            </p:nvSpPr>
            <p:spPr>
              <a:xfrm>
                <a:off x="5761921" y="5265036"/>
                <a:ext cx="144000" cy="144000"/>
              </a:xfrm>
              <a:prstGeom prst="rect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30" name="TextBox 229">
                    <a:extLst>
                      <a:ext uri="{FF2B5EF4-FFF2-40B4-BE49-F238E27FC236}">
                        <a16:creationId xmlns:a16="http://schemas.microsoft.com/office/drawing/2014/main" id="{73F1975B-DCEA-BC46-B3ED-FB0291DE7D59}"/>
                      </a:ext>
                    </a:extLst>
                  </p:cNvPr>
                  <p:cNvSpPr txBox="1"/>
                  <p:nvPr/>
                </p:nvSpPr>
                <p:spPr>
                  <a:xfrm>
                    <a:off x="5938464" y="5339814"/>
                    <a:ext cx="293414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Sup>
                            <m:sSubSupPr>
                              <m:ctrlPr>
                                <a:rPr lang="en-GB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GB" b="0" i="1" smtClean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en-GB" b="0" i="1" smtClean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3</m:t>
                              </m:r>
                            </m:sub>
                            <m:sup>
                              <m:r>
                                <a:rPr lang="de-DE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bSup>
                        </m:oMath>
                      </m:oMathPara>
                    </a14:m>
                    <a:endParaRPr lang="en-GB" dirty="0">
                      <a:solidFill>
                        <a:schemeClr val="accent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230" name="TextBox 229">
                    <a:extLst>
                      <a:ext uri="{FF2B5EF4-FFF2-40B4-BE49-F238E27FC236}">
                        <a16:creationId xmlns:a16="http://schemas.microsoft.com/office/drawing/2014/main" id="{73F1975B-DCEA-BC46-B3ED-FB0291DE7D59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938464" y="5339814"/>
                    <a:ext cx="293414" cy="276999"/>
                  </a:xfrm>
                  <a:prstGeom prst="rect">
                    <a:avLst/>
                  </a:prstGeom>
                  <a:blipFill>
                    <a:blip r:embed="rId25"/>
                    <a:stretch>
                      <a:fillRect l="-16667" b="-26087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234" name="TextBox 233">
              <a:extLst>
                <a:ext uri="{FF2B5EF4-FFF2-40B4-BE49-F238E27FC236}">
                  <a16:creationId xmlns:a16="http://schemas.microsoft.com/office/drawing/2014/main" id="{0449B18F-E670-0A4C-B8CD-CB1109D1C932}"/>
                </a:ext>
              </a:extLst>
            </p:cNvPr>
            <p:cNvSpPr txBox="1"/>
            <p:nvPr/>
          </p:nvSpPr>
          <p:spPr>
            <a:xfrm>
              <a:off x="5894969" y="5460279"/>
              <a:ext cx="15318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After multiply</a:t>
              </a:r>
            </a:p>
          </p:txBody>
        </p:sp>
      </p:grpSp>
      <p:sp>
        <p:nvSpPr>
          <p:cNvPr id="235" name="TextBox 234">
            <a:extLst>
              <a:ext uri="{FF2B5EF4-FFF2-40B4-BE49-F238E27FC236}">
                <a16:creationId xmlns:a16="http://schemas.microsoft.com/office/drawing/2014/main" id="{0180F147-8D95-3446-9AB7-08BCBAD84401}"/>
              </a:ext>
            </a:extLst>
          </p:cNvPr>
          <p:cNvSpPr txBox="1"/>
          <p:nvPr/>
        </p:nvSpPr>
        <p:spPr>
          <a:xfrm>
            <a:off x="4512490" y="5956028"/>
            <a:ext cx="2826792" cy="64633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GB" dirty="0"/>
              <a:t>All factors contain the same arguments after sum-out</a:t>
            </a:r>
          </a:p>
        </p:txBody>
      </p: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7C734183-7E81-EB4E-ABF0-6889C9DE351C}"/>
              </a:ext>
            </a:extLst>
          </p:cNvPr>
          <p:cNvCxnSpPr>
            <a:cxnSpLocks/>
            <a:stCxn id="233" idx="3"/>
            <a:endCxn id="235" idx="0"/>
          </p:cNvCxnSpPr>
          <p:nvPr/>
        </p:nvCxnSpPr>
        <p:spPr>
          <a:xfrm>
            <a:off x="5395737" y="5551560"/>
            <a:ext cx="530149" cy="404468"/>
          </a:xfrm>
          <a:prstGeom prst="straightConnector1">
            <a:avLst/>
          </a:prstGeom>
          <a:ln w="28575"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6" name="Straight Arrow Connector 235">
            <a:extLst>
              <a:ext uri="{FF2B5EF4-FFF2-40B4-BE49-F238E27FC236}">
                <a16:creationId xmlns:a16="http://schemas.microsoft.com/office/drawing/2014/main" id="{38419FA2-E666-944B-B448-C303933FB6FF}"/>
              </a:ext>
            </a:extLst>
          </p:cNvPr>
          <p:cNvCxnSpPr>
            <a:cxnSpLocks/>
            <a:stCxn id="235" idx="0"/>
            <a:endCxn id="234" idx="1"/>
          </p:cNvCxnSpPr>
          <p:nvPr/>
        </p:nvCxnSpPr>
        <p:spPr>
          <a:xfrm flipV="1">
            <a:off x="5925886" y="5548256"/>
            <a:ext cx="366572" cy="407772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85881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B9BC5A-F16E-3E45-8566-9ACF2727E5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Lifted Summing Out: Operator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D15E54C-5AB1-FB4F-B9F0-B943DAE0AAE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28650" y="1158240"/>
                <a:ext cx="7886700" cy="5563236"/>
              </a:xfrm>
            </p:spPr>
            <p:txBody>
              <a:bodyPr>
                <a:normAutofit fontScale="70000" lnSpcReduction="20000"/>
              </a:bodyPr>
              <a:lstStyle/>
              <a:p>
                <a:r>
                  <a:rPr lang="en-GB" dirty="0"/>
                  <a:t>Inputs: </a:t>
                </a:r>
              </a:p>
              <a:p>
                <a:pPr lvl="1"/>
                <a:r>
                  <a:rPr lang="en-GB" dirty="0"/>
                  <a:t>Parfactor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𝑔</m:t>
                    </m:r>
                    <m:r>
                      <a:rPr lang="de-DE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𝒜</m:t>
                            </m:r>
                          </m:e>
                        </m:d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|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𝐶</m:t>
                        </m:r>
                      </m:sub>
                    </m:sSub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𝐶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𝒳</m:t>
                        </m:r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𝐶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𝒳</m:t>
                            </m:r>
                          </m:sub>
                        </m:sSub>
                      </m:e>
                    </m:d>
                  </m:oMath>
                </a14:m>
                <a:endParaRPr lang="de-DE" dirty="0">
                  <a:ea typeface="Cambria Math" panose="02040503050406030204" pitchFamily="18" charset="0"/>
                </a:endParaRPr>
              </a:p>
              <a:p>
                <a:pPr lvl="1"/>
                <a:r>
                  <a:rPr lang="en-GB" dirty="0"/>
                  <a:t>PRV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 dirty="0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de-DE" b="0" dirty="0"/>
                  <a:t> occurring in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𝒜</m:t>
                    </m:r>
                  </m:oMath>
                </a14:m>
                <a:r>
                  <a:rPr lang="en-GB" dirty="0"/>
                  <a:t> for summing out</a:t>
                </a:r>
              </a:p>
              <a:p>
                <a:r>
                  <a:rPr lang="en-GB" dirty="0"/>
                  <a:t>Preconditions: 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∀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𝐵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de-DE" i="1">
                        <a:latin typeface="Cambria Math" panose="02040503050406030204" pitchFamily="18" charset="0"/>
                      </a:rPr>
                      <m:t>𝑟𝑣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𝐺</m:t>
                        </m:r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∖</m:t>
                        </m:r>
                        <m:d>
                          <m:dPr>
                            <m:begChr m:val="{"/>
                            <m:endChr m:val="}"/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𝑔</m:t>
                            </m:r>
                          </m:e>
                        </m:d>
                      </m:e>
                    </m:d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: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𝑔𝑟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𝐵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|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𝐶</m:t>
                            </m:r>
                          </m:sub>
                        </m:sSub>
                      </m:e>
                    </m:d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∩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𝑔𝑟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|</m:t>
                            </m:r>
                            <m:d>
                              <m:dPr>
                                <m:ctrlP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𝒳</m:t>
                                </m:r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,</m:t>
                                </m:r>
                                <m:sSub>
                                  <m:sSubPr>
                                    <m:ctrlP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𝐶</m:t>
                                    </m:r>
                                  </m:e>
                                  <m:sub>
                                    <m: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𝒳</m:t>
                                    </m:r>
                                  </m:sub>
                                </m:sSub>
                              </m:e>
                            </m:d>
                          </m:sub>
                        </m:sSub>
                      </m:e>
                    </m:d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=∅</m:t>
                    </m:r>
                  </m:oMath>
                </a14:m>
                <a:endParaRPr lang="de-DE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lvl="1"/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∀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𝑋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d>
                      <m:dPr>
                        <m:begChr m:val="{"/>
                        <m:endChr m:val="}"/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𝑋</m:t>
                        </m:r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| </m:t>
                        </m:r>
                        <m:d>
                          <m:dPr>
                            <m:begChr m:val="|"/>
                            <m:endChr m:val="|"/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𝜋</m:t>
                                </m:r>
                              </m:e>
                              <m:sub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𝑋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𝐶</m:t>
                                    </m:r>
                                  </m:e>
                                  <m:sub>
                                    <m: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𝒳</m:t>
                                    </m:r>
                                  </m:sub>
                                </m:sSub>
                              </m:e>
                            </m:d>
                          </m:e>
                        </m:d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&gt;1</m:t>
                        </m:r>
                      </m:e>
                    </m:d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: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𝑋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𝑙𝑣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d>
                  </m:oMath>
                </a14:m>
                <a:endParaRPr lang="en-GB" dirty="0"/>
              </a:p>
              <a:p>
                <a:pPr lvl="1"/>
                <a14:m>
                  <m:oMath xmlns:m="http://schemas.openxmlformats.org/officeDocument/2006/math">
                    <m:sSup>
                      <m:sSup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b="1" i="1">
                            <a:latin typeface="Cambria Math" panose="02040503050406030204" pitchFamily="18" charset="0"/>
                          </a:rPr>
                          <m:t>𝑿</m:t>
                        </m:r>
                      </m:e>
                      <m:sup>
                        <m:r>
                          <a:rPr lang="de-DE" i="1">
                            <a:latin typeface="Cambria Math" panose="02040503050406030204" pitchFamily="18" charset="0"/>
                          </a:rPr>
                          <m:t>𝑒𝑥𝑐𝑙</m:t>
                        </m:r>
                      </m:sup>
                    </m:sSup>
                    <m:r>
                      <a:rPr lang="de-DE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de-DE" i="1">
                        <a:latin typeface="Cambria Math" panose="02040503050406030204" pitchFamily="18" charset="0"/>
                      </a:rPr>
                      <m:t>𝑙𝑣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</m:d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∖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𝑿</m:t>
                        </m:r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∖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𝑙𝑣</m:t>
                        </m:r>
                        <m:d>
                          <m:dPr>
                            <m:ctrlP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𝐴</m:t>
                            </m:r>
                          </m:e>
                        </m:d>
                      </m:e>
                    </m:d>
                  </m:oMath>
                </a14:m>
                <a:r>
                  <a:rPr lang="en-GB" dirty="0"/>
                  <a:t> count-normalised </a:t>
                </a:r>
                <a:r>
                  <a:rPr lang="en-GB" dirty="0" err="1"/>
                  <a:t>w.r.t</a:t>
                </a:r>
                <a:r>
                  <a:rPr lang="en-GB" dirty="0"/>
                  <a:t>.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b="1" i="1">
                            <a:latin typeface="Cambria Math" panose="02040503050406030204" pitchFamily="18" charset="0"/>
                          </a:rPr>
                          <m:t>𝑿</m:t>
                        </m:r>
                      </m:e>
                      <m:sup>
                        <m:r>
                          <a:rPr lang="de-DE" i="1">
                            <a:latin typeface="Cambria Math" panose="02040503050406030204" pitchFamily="18" charset="0"/>
                          </a:rPr>
                          <m:t>𝑐𝑜𝑚</m:t>
                        </m:r>
                      </m:sup>
                    </m:sSup>
                    <m:r>
                      <a:rPr lang="de-DE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de-DE" i="1">
                        <a:latin typeface="Cambria Math" panose="02040503050406030204" pitchFamily="18" charset="0"/>
                      </a:rPr>
                      <m:t>𝑙𝑣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d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∩</m:t>
                    </m:r>
                    <m:r>
                      <a:rPr lang="de-DE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𝑿</m:t>
                    </m:r>
                  </m:oMath>
                </a14:m>
                <a:r>
                  <a:rPr lang="en-GB" dirty="0"/>
                  <a:t> in </a:t>
                </a:r>
                <a14:m>
                  <m:oMath xmlns:m="http://schemas.openxmlformats.org/officeDocument/2006/math">
                    <m:r>
                      <a:rPr lang="en-GB" i="1" dirty="0">
                        <a:latin typeface="Cambria Math" panose="02040503050406030204" pitchFamily="18" charset="0"/>
                      </a:rPr>
                      <m:t>𝐶</m:t>
                    </m:r>
                  </m:oMath>
                </a14:m>
                <a:r>
                  <a:rPr lang="en-GB" dirty="0"/>
                  <a:t>, </a:t>
                </a:r>
                <a:br>
                  <a:rPr lang="en-GB" dirty="0"/>
                </a:br>
                <a:r>
                  <a:rPr lang="en-GB" dirty="0"/>
                  <a:t>with </a:t>
                </a:r>
                <a14:m>
                  <m:oMath xmlns:m="http://schemas.openxmlformats.org/officeDocument/2006/math">
                    <m:r>
                      <a:rPr lang="de-DE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𝑿</m:t>
                    </m:r>
                  </m:oMath>
                </a14:m>
                <a:r>
                  <a:rPr lang="en-GB" dirty="0"/>
                  <a:t> the set of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𝒳</m:t>
                    </m:r>
                  </m:oMath>
                </a14:m>
                <a:r>
                  <a:rPr lang="en-GB" dirty="0"/>
                  <a:t>, i.e., </a:t>
                </a:r>
                <a14:m>
                  <m:oMath xmlns:m="http://schemas.openxmlformats.org/officeDocument/2006/math">
                    <m:r>
                      <a:rPr lang="de-DE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𝑟</m:t>
                    </m:r>
                    <m:r>
                      <a:rPr lang="de-DE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de-DE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n</m:t>
                    </m:r>
                    <m:sSub>
                      <m:sSubPr>
                        <m:ctrlPr>
                          <a:rPr lang="en-GB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GB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count</m:t>
                        </m:r>
                      </m:e>
                      <m:sub>
                        <m:sSup>
                          <m:sSupPr>
                            <m:ctrlPr>
                              <a:rPr lang="de-DE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𝑿</m:t>
                            </m:r>
                          </m:e>
                          <m:sup>
                            <m:r>
                              <a:rPr lang="de-DE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𝑒𝑥𝑐𝑙</m:t>
                            </m:r>
                          </m:sup>
                        </m:sSup>
                        <m:r>
                          <a:rPr lang="en-GB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|</m:t>
                        </m:r>
                        <m:sSup>
                          <m:sSupPr>
                            <m:ctrlPr>
                              <a:rPr lang="de-DE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𝑿</m:t>
                            </m:r>
                          </m:e>
                          <m:sup>
                            <m:r>
                              <a:rPr lang="de-DE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𝑐𝑜𝑚</m:t>
                            </m:r>
                          </m:sup>
                        </m:sSup>
                      </m:sub>
                    </m:sSub>
                    <m:d>
                      <m:dPr>
                        <m:ctrlPr>
                          <a:rPr lang="en-GB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</m:d>
                  </m:oMath>
                </a14:m>
                <a:r>
                  <a:rPr lang="en-GB" dirty="0"/>
                  <a:t> exists</a:t>
                </a:r>
              </a:p>
              <a:p>
                <a:r>
                  <a:rPr lang="en-GB" dirty="0"/>
                  <a:t>Output: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p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′</m:t>
                        </m:r>
                      </m:sup>
                    </m:sSup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de-DE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𝒜</m:t>
                                </m:r>
                              </m:e>
                              <m:sup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′</m:t>
                                </m:r>
                              </m:sup>
                            </m:sSup>
                          </m:e>
                        </m:d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|</m:t>
                        </m:r>
                        <m:sSup>
                          <m:sSupPr>
                            <m:ctrlP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𝐶</m:t>
                            </m:r>
                          </m:e>
                          <m:sup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</m:sub>
                    </m:sSub>
                  </m:oMath>
                </a14:m>
                <a:r>
                  <a:rPr lang="en-GB" dirty="0"/>
                  <a:t> with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𝐶</m:t>
                        </m:r>
                      </m:e>
                      <m:sup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de-DE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𝒳</m:t>
                            </m:r>
                          </m:e>
                          <m:sup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𝐶</m:t>
                            </m:r>
                          </m:e>
                          <m:sub>
                            <m:sSup>
                              <m:sSupPr>
                                <m:ctrlP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𝒳</m:t>
                                </m:r>
                              </m:e>
                              <m:sup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′</m:t>
                                </m:r>
                              </m:sup>
                            </m:sSup>
                          </m:sub>
                        </m:sSub>
                      </m:e>
                    </m:d>
                  </m:oMath>
                </a14:m>
                <a:endParaRPr lang="en-GB" dirty="0"/>
              </a:p>
              <a:p>
                <a:pPr lvl="1"/>
                <a14:m>
                  <m:oMath xmlns:m="http://schemas.openxmlformats.org/officeDocument/2006/math">
                    <m:sSup>
                      <m:sSup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𝒜</m:t>
                        </m:r>
                      </m:e>
                      <m:sup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,…, </m:t>
                        </m:r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−1</m:t>
                            </m:r>
                          </m:sub>
                        </m:sSub>
                      </m:e>
                    </m:d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∘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+1</m:t>
                            </m:r>
                          </m:sub>
                        </m:s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,…, </m:t>
                        </m:r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</m:e>
                    </m:d>
                  </m:oMath>
                </a14:m>
                <a:endParaRPr lang="de-DE" b="0" dirty="0">
                  <a:ea typeface="Cambria Math" panose="02040503050406030204" pitchFamily="18" charset="0"/>
                </a:endParaRPr>
              </a:p>
              <a:p>
                <a:pPr lvl="1"/>
                <a14:m>
                  <m:oMath xmlns:m="http://schemas.openxmlformats.org/officeDocument/2006/math">
                    <m:sSup>
                      <m:sSupPr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𝒳</m:t>
                        </m:r>
                      </m:e>
                      <m:sup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e>
                      <m:sub>
                        <m:sSup>
                          <m:sSupPr>
                            <m:ctrlP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𝑿</m:t>
                            </m:r>
                          </m:e>
                          <m:sup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𝑐𝑜𝑚</m:t>
                            </m:r>
                          </m:sup>
                        </m:sSup>
                      </m:sub>
                    </m:sSub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𝒳</m:t>
                        </m:r>
                      </m:e>
                    </m:d>
                  </m:oMath>
                </a14:m>
                <a:endParaRPr lang="de-DE" b="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sSup>
                          <m:sSup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𝒳</m:t>
                            </m:r>
                          </m:e>
                          <m:sup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</m:sub>
                    </m:sSub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e>
                      <m:sub>
                        <m:sSup>
                          <m:sSupPr>
                            <m:ctrlPr>
                              <a:rPr lang="de-DE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𝑿</m:t>
                            </m:r>
                          </m:e>
                          <m:sup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𝑐𝑜𝑚</m:t>
                            </m:r>
                          </m:sup>
                        </m:sSup>
                      </m:sub>
                    </m:sSub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𝐶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𝒳</m:t>
                            </m:r>
                          </m:sub>
                        </m:sSub>
                      </m:e>
                    </m:d>
                  </m:oMath>
                </a14:m>
                <a:endParaRPr lang="en-GB" dirty="0"/>
              </a:p>
              <a:p>
                <a:pPr lvl="1"/>
                <a:r>
                  <a:rPr lang="en-GB" dirty="0"/>
                  <a:t>For each assignment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b="1" i="1" dirty="0" smtClean="0">
                            <a:latin typeface="Cambria Math" panose="02040503050406030204" pitchFamily="18" charset="0"/>
                          </a:rPr>
                          <m:t>𝒂</m:t>
                        </m:r>
                      </m:e>
                      <m:sup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de-DE" b="0" i="1" dirty="0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de-DE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…,</m:t>
                        </m:r>
                        <m:sSub>
                          <m:sSubPr>
                            <m:ctrlP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  <m:t>−1</m:t>
                            </m:r>
                          </m:sub>
                        </m:sSub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  <m:t>+1</m:t>
                            </m:r>
                          </m:sub>
                        </m:sSub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,…</m:t>
                        </m:r>
                      </m:e>
                    </m:d>
                  </m:oMath>
                </a14:m>
                <a:r>
                  <a:rPr lang="en-GB" dirty="0"/>
                  <a:t> to</a:t>
                </a:r>
                <a:r>
                  <a:rPr lang="de-DE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𝒜</m:t>
                        </m:r>
                      </m:e>
                      <m:sup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lang="en-GB" dirty="0"/>
                  <a:t>,</a:t>
                </a:r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  <m:sup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d>
                        <m:dPr>
                          <m:ctrlP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i="1" dirty="0">
                              <a:latin typeface="Cambria Math" panose="02040503050406030204" pitchFamily="18" charset="0"/>
                            </a:rPr>
                            <m:t>…,</m:t>
                          </m:r>
                          <m:sSub>
                            <m:sSubPr>
                              <m:ctrlPr>
                                <a:rPr lang="de-DE" i="1" dirty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 dirty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de-DE" i="1" dirty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de-DE" i="1" dirty="0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sub>
                          </m:sSub>
                          <m:r>
                            <a:rPr lang="de-DE" i="1" dirty="0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de-DE" i="1" dirty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 dirty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de-DE" i="1" dirty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de-DE" i="1" dirty="0">
                                  <a:latin typeface="Cambria Math" panose="02040503050406030204" pitchFamily="18" charset="0"/>
                                </a:rPr>
                                <m:t>+1</m:t>
                              </m:r>
                            </m:sub>
                          </m:sSub>
                          <m:r>
                            <a:rPr lang="de-DE" i="1" dirty="0">
                              <a:latin typeface="Cambria Math" panose="02040503050406030204" pitchFamily="18" charset="0"/>
                            </a:rPr>
                            <m:t>,…</m:t>
                          </m:r>
                        </m:e>
                      </m:d>
                      <m:r>
                        <a:rPr lang="de-DE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de-DE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nary>
                                <m:naryPr>
                                  <m:chr m:val="∑"/>
                                  <m:supHide m:val="on"/>
                                  <m:ctrlPr>
                                    <a:rPr lang="de-DE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sSub>
                                    <m:sSubPr>
                                      <m:ctrlPr>
                                        <a:rPr lang="de-DE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de-DE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𝑎</m:t>
                                      </m:r>
                                    </m:e>
                                    <m:sub>
                                      <m:r>
                                        <m:rPr>
                                          <m:brk m:alnAt="7"/>
                                        </m:rPr>
                                        <a:rPr lang="de-DE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r>
                                    <m:rPr>
                                      <m:brk m:alnAt="7"/>
                                    </m:rPr>
                                    <a:rPr lang="de-DE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∈</m:t>
                                  </m:r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ℛ</m:t>
                                  </m:r>
                                  <m:d>
                                    <m:dPr>
                                      <m:ctrlPr>
                                        <a:rPr lang="de-DE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de-DE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brk m:alnAt="7"/>
                                            </m:rPr>
                                            <a:rPr lang="de-DE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𝐴</m:t>
                                          </m:r>
                                        </m:e>
                                        <m:sub>
                                          <m:r>
                                            <m:rPr>
                                              <m:brk m:alnAt="7"/>
                                            </m:rPr>
                                            <a:rPr lang="de-DE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</m:e>
                                  </m:d>
                                </m:sub>
                                <m:sup/>
                                <m:e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𝑀𝑢𝑙</m:t>
                                  </m:r>
                                  <m:d>
                                    <m:dPr>
                                      <m:ctrlPr>
                                        <a:rPr lang="de-DE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de-DE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de-DE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𝐴</m:t>
                                          </m:r>
                                        </m:e>
                                        <m:sub>
                                          <m:r>
                                            <a:rPr lang="de-DE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  <m:r>
                                        <a:rPr lang="de-DE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,</m:t>
                                      </m:r>
                                      <m:sSub>
                                        <m:sSubPr>
                                          <m:ctrlPr>
                                            <a:rPr lang="de-DE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de-DE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𝑎</m:t>
                                          </m:r>
                                        </m:e>
                                        <m:sub>
                                          <m:r>
                                            <a:rPr lang="de-DE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</m:e>
                                  </m:d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  <m:d>
                                    <m:dPr>
                                      <m:ctrlPr>
                                        <a:rPr lang="de-DE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de-DE" i="1" dirty="0">
                                          <a:latin typeface="Cambria Math" panose="02040503050406030204" pitchFamily="18" charset="0"/>
                                        </a:rPr>
                                        <m:t>…,</m:t>
                                      </m:r>
                                      <m:sSub>
                                        <m:sSubPr>
                                          <m:ctrlPr>
                                            <a:rPr lang="de-DE" i="1" dirty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de-DE" i="1" dirty="0">
                                              <a:latin typeface="Cambria Math" panose="02040503050406030204" pitchFamily="18" charset="0"/>
                                            </a:rPr>
                                            <m:t>𝑎</m:t>
                                          </m:r>
                                        </m:e>
                                        <m:sub>
                                          <m:r>
                                            <a:rPr lang="de-DE" i="1" dirty="0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  <m:r>
                                            <a:rPr lang="de-DE" i="1" dirty="0">
                                              <a:latin typeface="Cambria Math" panose="02040503050406030204" pitchFamily="18" charset="0"/>
                                            </a:rPr>
                                            <m:t>−1</m:t>
                                          </m:r>
                                        </m:sub>
                                      </m:sSub>
                                      <m:r>
                                        <a:rPr lang="de-DE" i="1" dirty="0"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sSub>
                                        <m:sSubPr>
                                          <m:ctrlPr>
                                            <a:rPr lang="de-DE" b="0" i="1" dirty="0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de-DE" b="0" i="1" dirty="0" smtClean="0">
                                              <a:latin typeface="Cambria Math" panose="02040503050406030204" pitchFamily="18" charset="0"/>
                                            </a:rPr>
                                            <m:t>𝑎</m:t>
                                          </m:r>
                                        </m:e>
                                        <m:sub>
                                          <m:r>
                                            <a:rPr lang="de-DE" b="0" i="1" dirty="0" smtClean="0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  <m:r>
                                        <a:rPr lang="de-DE" b="0" i="1" dirty="0" smtClean="0"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sSub>
                                        <m:sSubPr>
                                          <m:ctrlPr>
                                            <a:rPr lang="de-DE" i="1" dirty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de-DE" i="1" dirty="0">
                                              <a:latin typeface="Cambria Math" panose="02040503050406030204" pitchFamily="18" charset="0"/>
                                            </a:rPr>
                                            <m:t>𝑎</m:t>
                                          </m:r>
                                        </m:e>
                                        <m:sub>
                                          <m:r>
                                            <a:rPr lang="de-DE" i="1" dirty="0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  <m:r>
                                            <a:rPr lang="de-DE" i="1" dirty="0">
                                              <a:latin typeface="Cambria Math" panose="02040503050406030204" pitchFamily="18" charset="0"/>
                                            </a:rPr>
                                            <m:t>+1</m:t>
                                          </m:r>
                                        </m:sub>
                                      </m:sSub>
                                      <m:r>
                                        <a:rPr lang="de-DE" i="1" dirty="0">
                                          <a:latin typeface="Cambria Math" panose="02040503050406030204" pitchFamily="18" charset="0"/>
                                        </a:rPr>
                                        <m:t>,…</m:t>
                                      </m:r>
                                    </m:e>
                                  </m:d>
                                </m:e>
                              </m:nary>
                            </m:e>
                          </m:d>
                        </m:e>
                        <m:sup>
                          <m:r>
                            <a:rPr lang="de-DE" b="0" i="1" dirty="0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sup>
                      </m:sSup>
                    </m:oMath>
                  </m:oMathPara>
                </a14:m>
                <a:endParaRPr lang="en-GB" dirty="0"/>
              </a:p>
              <a:p>
                <a:r>
                  <a:rPr lang="en-GB" dirty="0"/>
                  <a:t>Postcondition: 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𝐺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∖</m:t>
                          </m:r>
                          <m:d>
                            <m:dPr>
                              <m:begChr m:val="{"/>
                              <m:endChr m:val="}"/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𝑔</m:t>
                              </m:r>
                            </m:e>
                          </m:d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∪</m:t>
                          </m:r>
                          <m:d>
                            <m:dPr>
                              <m:begChr m:val="{"/>
                              <m:endChr m:val="}"/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nor/>
                                </m:rPr>
                                <a:rPr lang="de-DE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sum</m:t>
                              </m:r>
                              <m:r>
                                <m:rPr>
                                  <m:nor/>
                                </m:rPr>
                                <a:rPr lang="de-DE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m:rPr>
                                  <m:nor/>
                                </m:rPr>
                                <a:rPr lang="de-DE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out</m:t>
                              </m:r>
                              <m:d>
                                <m:dPr>
                                  <m:ctrlPr>
                                    <a:rPr lang="de-DE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𝑔</m:t>
                                  </m:r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,</m:t>
                                  </m:r>
                                  <m:sSub>
                                    <m:sSubPr>
                                      <m:ctrlPr>
                                        <a:rPr lang="de-DE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𝐴</m:t>
                                      </m:r>
                                    </m:e>
                                    <m:sub>
                                      <m:r>
                                        <a:rPr lang="de-DE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</m:sub>
                      </m:sSub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de-DE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  <m:d>
                            <m:d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</m:e>
                                <m:sub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  <m:t>|</m:t>
                                  </m:r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  <m:t>𝐶</m:t>
                                  </m:r>
                                </m:sub>
                              </m:sSub>
                            </m:e>
                          </m:d>
                        </m:sub>
                        <m:sup/>
                        <m:e>
                          <m:sSub>
                            <m:sSub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𝐺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D15E54C-5AB1-FB4F-B9F0-B943DAE0AAE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8650" y="1158240"/>
                <a:ext cx="7886700" cy="5563236"/>
              </a:xfrm>
              <a:blipFill>
                <a:blip r:embed="rId2"/>
                <a:stretch>
                  <a:fillRect l="-643" t="-1822" b="-2391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4E025B-1C2A-D04D-B25C-5FEBC7C9FA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23</a:t>
            </a:fld>
            <a:endParaRPr lang="en-GB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D001CDB-34E7-974D-9C73-5A30DD1603DB}"/>
              </a:ext>
            </a:extLst>
          </p:cNvPr>
          <p:cNvGrpSpPr/>
          <p:nvPr/>
        </p:nvGrpSpPr>
        <p:grpSpPr>
          <a:xfrm>
            <a:off x="3123318" y="3841004"/>
            <a:ext cx="3799997" cy="700257"/>
            <a:chOff x="2748379" y="3059116"/>
            <a:chExt cx="3799997" cy="700257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44ACF55-146B-164D-AF94-BB6585140577}"/>
                </a:ext>
              </a:extLst>
            </p:cNvPr>
            <p:cNvSpPr txBox="1"/>
            <p:nvPr/>
          </p:nvSpPr>
          <p:spPr>
            <a:xfrm>
              <a:off x="3281485" y="3390041"/>
              <a:ext cx="3266891" cy="369332"/>
            </a:xfrm>
            <a:prstGeom prst="rect">
              <a:avLst/>
            </a:prstGeom>
            <a:solidFill>
              <a:schemeClr val="accent4"/>
            </a:solidFill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en-GB" dirty="0"/>
                <a:t>Concatenation of two sequences</a:t>
              </a: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6035DF3F-F4B0-CD4F-ABF0-785645D2F27B}"/>
                </a:ext>
              </a:extLst>
            </p:cNvPr>
            <p:cNvSpPr/>
            <p:nvPr/>
          </p:nvSpPr>
          <p:spPr>
            <a:xfrm>
              <a:off x="2748379" y="3059116"/>
              <a:ext cx="205946" cy="197708"/>
            </a:xfrm>
            <a:prstGeom prst="rect">
              <a:avLst/>
            </a:prstGeom>
            <a:noFill/>
            <a:ln w="38100" cap="flat" cmpd="sng" algn="ctr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4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0541C945-8C41-2647-B6F9-4155BB285862}"/>
                </a:ext>
              </a:extLst>
            </p:cNvPr>
            <p:cNvCxnSpPr>
              <a:cxnSpLocks/>
              <a:stCxn id="6" idx="1"/>
              <a:endCxn id="7" idx="2"/>
            </p:cNvCxnSpPr>
            <p:nvPr/>
          </p:nvCxnSpPr>
          <p:spPr>
            <a:xfrm flipH="1" flipV="1">
              <a:off x="2851352" y="3256824"/>
              <a:ext cx="430133" cy="317883"/>
            </a:xfrm>
            <a:prstGeom prst="straightConnector1">
              <a:avLst/>
            </a:prstGeom>
            <a:ln w="28575">
              <a:solidFill>
                <a:schemeClr val="accent4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35F315EB-6327-D14D-9A3E-1B5A811A8503}"/>
              </a:ext>
            </a:extLst>
          </p:cNvPr>
          <p:cNvGrpSpPr/>
          <p:nvPr/>
        </p:nvGrpSpPr>
        <p:grpSpPr>
          <a:xfrm>
            <a:off x="4130347" y="5011273"/>
            <a:ext cx="4823153" cy="1157288"/>
            <a:chOff x="4130347" y="5011273"/>
            <a:chExt cx="4823153" cy="1157288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EC8269FB-CC44-2346-B3FD-BD1E04A84E14}"/>
                </a:ext>
              </a:extLst>
            </p:cNvPr>
            <p:cNvGrpSpPr/>
            <p:nvPr/>
          </p:nvGrpSpPr>
          <p:grpSpPr>
            <a:xfrm>
              <a:off x="4130347" y="5011273"/>
              <a:ext cx="4823153" cy="1157288"/>
              <a:chOff x="745406" y="2789149"/>
              <a:chExt cx="4823153" cy="1157288"/>
            </a:xfrm>
            <a:solidFill>
              <a:srgbClr val="C00000"/>
            </a:solidFill>
          </p:grpSpPr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3F4023CD-E6AF-8041-99DD-3D1A56F89970}"/>
                  </a:ext>
                </a:extLst>
              </p:cNvPr>
              <p:cNvSpPr txBox="1"/>
              <p:nvPr/>
            </p:nvSpPr>
            <p:spPr>
              <a:xfrm>
                <a:off x="3347874" y="3384224"/>
                <a:ext cx="2220685" cy="562213"/>
              </a:xfrm>
              <a:prstGeom prst="cloudCallout">
                <a:avLst>
                  <a:gd name="adj1" fmla="val -114311"/>
                  <a:gd name="adj2" fmla="val -92353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endParaRPr lang="en-GB" dirty="0"/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A6813649-B2F7-364E-8BF9-D9F50EDECCA6}"/>
                  </a:ext>
                </a:extLst>
              </p:cNvPr>
              <p:cNvSpPr/>
              <p:nvPr/>
            </p:nvSpPr>
            <p:spPr>
              <a:xfrm>
                <a:off x="745406" y="2789149"/>
                <a:ext cx="1094795" cy="300954"/>
              </a:xfrm>
              <a:prstGeom prst="rect">
                <a:avLst/>
              </a:prstGeom>
              <a:noFill/>
              <a:ln w="38100" cap="flat" cmpd="sng" algn="ctr">
                <a:solidFill>
                  <a:srgbClr val="C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accent4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Rectangle 4">
                  <a:extLst>
                    <a:ext uri="{FF2B5EF4-FFF2-40B4-BE49-F238E27FC236}">
                      <a16:creationId xmlns:a16="http://schemas.microsoft.com/office/drawing/2014/main" id="{C3E5FC97-9884-E84D-8995-CD2851502E70}"/>
                    </a:ext>
                  </a:extLst>
                </p:cNvPr>
                <p:cNvSpPr/>
                <p:nvPr/>
              </p:nvSpPr>
              <p:spPr>
                <a:xfrm>
                  <a:off x="6923315" y="5700507"/>
                  <a:ext cx="1883080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GB" dirty="0">
                      <a:solidFill>
                        <a:schemeClr val="bg1"/>
                      </a:solidFill>
                    </a:rPr>
                    <a:t>Why </a:t>
                  </a:r>
                  <a14:m>
                    <m:oMath xmlns:m="http://schemas.openxmlformats.org/officeDocument/2006/math">
                      <m:r>
                        <a:rPr lang="de-DE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𝑀𝑢𝑙</m:t>
                      </m:r>
                      <m:d>
                        <m:dPr>
                          <m:ctrlPr>
                            <a:rPr lang="de-DE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de-DE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de-DE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de-DE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de-DE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de-DE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</m:oMath>
                  </a14:m>
                  <a:r>
                    <a:rPr lang="en-GB" dirty="0">
                      <a:solidFill>
                        <a:schemeClr val="bg1"/>
                      </a:solidFill>
                    </a:rPr>
                    <a:t>?</a:t>
                  </a:r>
                </a:p>
              </p:txBody>
            </p:sp>
          </mc:Choice>
          <mc:Fallback xmlns="">
            <p:sp>
              <p:nvSpPr>
                <p:cNvPr id="5" name="Rectangle 4">
                  <a:extLst>
                    <a:ext uri="{FF2B5EF4-FFF2-40B4-BE49-F238E27FC236}">
                      <a16:creationId xmlns:a16="http://schemas.microsoft.com/office/drawing/2014/main" id="{C3E5FC97-9884-E84D-8995-CD2851502E7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23315" y="5700507"/>
                  <a:ext cx="1883080" cy="369332"/>
                </a:xfrm>
                <a:prstGeom prst="rect">
                  <a:avLst/>
                </a:prstGeom>
                <a:blipFill>
                  <a:blip r:embed="rId3"/>
                  <a:stretch>
                    <a:fillRect l="-2685" t="-6667" r="-2013" b="-23333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2271708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1477D6-B9C2-1640-8509-D176F82B09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Sum-out with CRVs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AA94827-8334-E44A-BF0A-9E4859F9E6B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28650" y="1158240"/>
                <a:ext cx="4811096" cy="5018723"/>
              </a:xfrm>
            </p:spPr>
            <p:txBody>
              <a:bodyPr/>
              <a:lstStyle/>
              <a:p>
                <a:r>
                  <a:rPr lang="en-GB" dirty="0"/>
                  <a:t>Range values of CRVs, i.e., histograms can encode multiple assignments at once</a:t>
                </a:r>
              </a:p>
              <a:p>
                <a:r>
                  <a:rPr lang="en-GB" dirty="0"/>
                  <a:t>E.g., CRV: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#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</a:rPr>
                          <m:t>𝐸</m:t>
                        </m:r>
                      </m:sub>
                    </m:sSub>
                    <m:d>
                      <m:dPr>
                        <m:begChr m:val="["/>
                        <m:endChr m:val="]"/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𝐸𝑝𝑖𝑑</m:t>
                        </m:r>
                        <m:d>
                          <m:dPr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</m:d>
                      </m:e>
                    </m:d>
                  </m:oMath>
                </a14:m>
                <a:endParaRPr lang="en-GB" i="1" dirty="0">
                  <a:latin typeface="Cambria Math" panose="02040503050406030204" pitchFamily="18" charset="0"/>
                </a:endParaRPr>
              </a:p>
              <a:p>
                <a:pPr lvl="1"/>
                <a:r>
                  <a:rPr lang="en-GB" dirty="0"/>
                  <a:t>Range values</a:t>
                </a:r>
                <a:br>
                  <a:rPr lang="en-GB" i="1" dirty="0">
                    <a:latin typeface="Cambria Math" panose="02040503050406030204" pitchFamily="18" charset="0"/>
                  </a:rPr>
                </a:b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0,4</m:t>
                        </m:r>
                      </m:e>
                    </m:d>
                    <m:r>
                      <a:rPr lang="en-GB" i="1">
                        <a:latin typeface="Cambria Math" panose="02040503050406030204" pitchFamily="18" charset="0"/>
                      </a:rPr>
                      <m:t>,</m:t>
                    </m:r>
                    <m:d>
                      <m:dPr>
                        <m:begChr m:val="["/>
                        <m:endChr m:val="]"/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1,3</m:t>
                        </m:r>
                      </m:e>
                    </m:d>
                    <m:r>
                      <a:rPr lang="en-GB" i="1">
                        <a:latin typeface="Cambria Math" panose="02040503050406030204" pitchFamily="18" charset="0"/>
                      </a:rPr>
                      <m:t>,</m:t>
                    </m:r>
                    <m:d>
                      <m:dPr>
                        <m:begChr m:val="["/>
                        <m:endChr m:val="]"/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2,2</m:t>
                        </m:r>
                      </m:e>
                    </m:d>
                    <m:r>
                      <a:rPr lang="en-GB" i="1">
                        <a:latin typeface="Cambria Math" panose="02040503050406030204" pitchFamily="18" charset="0"/>
                      </a:rPr>
                      <m:t>,</m:t>
                    </m:r>
                    <m:d>
                      <m:dPr>
                        <m:begChr m:val="["/>
                        <m:endChr m:val="]"/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3,1</m:t>
                        </m:r>
                      </m:e>
                    </m:d>
                    <m:r>
                      <a:rPr lang="en-GB" i="1">
                        <a:latin typeface="Cambria Math" panose="02040503050406030204" pitchFamily="18" charset="0"/>
                      </a:rPr>
                      <m:t>,</m:t>
                    </m:r>
                    <m:d>
                      <m:dPr>
                        <m:begChr m:val="["/>
                        <m:endChr m:val="]"/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4,0</m:t>
                        </m:r>
                      </m:e>
                    </m:d>
                  </m:oMath>
                </a14:m>
                <a:br>
                  <a:rPr lang="en-GB" i="1" dirty="0">
                    <a:latin typeface="Cambria Math" panose="02040503050406030204" pitchFamily="18" charset="0"/>
                  </a:rPr>
                </a:br>
                <a14:m>
                  <m:oMath xmlns:m="http://schemas.openxmlformats.org/officeDocument/2006/math">
                    <m:r>
                      <a:rPr lang="en-GB" i="1" smtClean="0">
                        <a:latin typeface="Cambria Math" panose="02040503050406030204" pitchFamily="18" charset="0"/>
                      </a:rPr>
                      <m:t>   1         </m:t>
                    </m:r>
                    <m:r>
                      <a:rPr lang="en-GB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4</m:t>
                    </m:r>
                    <m:r>
                      <a:rPr lang="en-GB" i="1">
                        <a:latin typeface="Cambria Math" panose="02040503050406030204" pitchFamily="18" charset="0"/>
                      </a:rPr>
                      <m:t>        </m:t>
                    </m:r>
                    <m:r>
                      <a:rPr lang="en-GB" i="1">
                        <a:solidFill>
                          <a:schemeClr val="accent4"/>
                        </a:solidFill>
                        <a:latin typeface="Cambria Math" panose="02040503050406030204" pitchFamily="18" charset="0"/>
                      </a:rPr>
                      <m:t>6</m:t>
                    </m:r>
                    <m:r>
                      <a:rPr lang="en-GB" i="1">
                        <a:latin typeface="Cambria Math" panose="02040503050406030204" pitchFamily="18" charset="0"/>
                      </a:rPr>
                      <m:t>        </m:t>
                    </m:r>
                    <m:r>
                      <a:rPr lang="en-GB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4</m:t>
                    </m:r>
                    <m:r>
                      <a:rPr lang="en-GB" i="1">
                        <a:latin typeface="Cambria Math" panose="02040503050406030204" pitchFamily="18" charset="0"/>
                      </a:rPr>
                      <m:t>         1</m:t>
                    </m:r>
                  </m:oMath>
                </a14:m>
                <a:br>
                  <a:rPr lang="en-GB" dirty="0"/>
                </a:br>
                <a:r>
                  <a:rPr lang="en-GB" dirty="0"/>
                  <a:t># of assignments encoded</a:t>
                </a:r>
              </a:p>
              <a:p>
                <a:endParaRPr lang="en-GB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AA94827-8334-E44A-BF0A-9E4859F9E6B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8650" y="1158240"/>
                <a:ext cx="4811096" cy="5018723"/>
              </a:xfrm>
              <a:blipFill>
                <a:blip r:embed="rId2"/>
                <a:stretch>
                  <a:fillRect l="-2375" t="-176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8BB241-8655-954B-BBE1-ADAE381CD6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24</a:t>
            </a:fld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" name="Table 4">
                <a:extLst>
                  <a:ext uri="{FF2B5EF4-FFF2-40B4-BE49-F238E27FC236}">
                    <a16:creationId xmlns:a16="http://schemas.microsoft.com/office/drawing/2014/main" id="{FB0B7FBF-3F39-544F-8923-5DBD2D3DD17C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469214631"/>
                  </p:ext>
                </p:extLst>
              </p:nvPr>
            </p:nvGraphicFramePr>
            <p:xfrm>
              <a:off x="5439746" y="138431"/>
              <a:ext cx="3275902" cy="621792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724789">
                      <a:extLst>
                        <a:ext uri="{9D8B030D-6E8A-4147-A177-3AD203B41FA5}">
                          <a16:colId xmlns:a16="http://schemas.microsoft.com/office/drawing/2014/main" val="3704949614"/>
                        </a:ext>
                      </a:extLst>
                    </a:gridCol>
                    <a:gridCol w="719519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724789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724789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382016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24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sz="1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sz="1800" b="0" i="1" smtClean="0">
                                        <a:latin typeface="Cambria Math" panose="02040503050406030204" pitchFamily="18" charset="0"/>
                                      </a:rPr>
                                      <m:t>𝐸𝑝𝑖</m:t>
                                    </m:r>
                                    <m:r>
                                      <a:rPr lang="de-DE" sz="1800" b="0" i="1" smtClean="0">
                                        <a:latin typeface="Cambria Math" charset="0"/>
                                      </a:rPr>
                                      <m:t>𝑑</m:t>
                                    </m:r>
                                  </m:e>
                                  <m:sub>
                                    <m:r>
                                      <a:rPr lang="de-DE" sz="1800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sz="1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sz="1800" b="0" i="1" smtClean="0">
                                        <a:latin typeface="Cambria Math" panose="02040503050406030204" pitchFamily="18" charset="0"/>
                                      </a:rPr>
                                      <m:t>𝐸𝑝𝑖𝑑</m:t>
                                    </m:r>
                                  </m:e>
                                  <m:sub>
                                    <m:r>
                                      <a:rPr lang="de-DE" sz="180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sz="1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sz="1800" b="0" i="1" smtClean="0">
                                        <a:latin typeface="Cambria Math" panose="02040503050406030204" pitchFamily="18" charset="0"/>
                                      </a:rPr>
                                      <m:t>𝐸𝑝𝑖𝑑</m:t>
                                    </m:r>
                                  </m:e>
                                  <m:sub>
                                    <m:r>
                                      <a:rPr lang="de-DE" sz="1800" b="0" i="1" smtClean="0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sz="1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sz="1800" b="0" i="1" smtClean="0">
                                        <a:latin typeface="Cambria Math" panose="02040503050406030204" pitchFamily="18" charset="0"/>
                                      </a:rPr>
                                      <m:t>𝐸𝑝𝑖𝑑</m:t>
                                    </m:r>
                                  </m:e>
                                  <m:sub>
                                    <m:r>
                                      <a:rPr lang="de-DE" sz="1800" b="0" i="1" smtClean="0"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</a:rPr>
                                  <m:t>𝑔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8</m:t>
                                </m:r>
                              </m:oMath>
                            </m:oMathPara>
                          </a14:m>
                          <a:endParaRPr lang="en-US" sz="1800" i="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dirty="0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6</m:t>
                                </m:r>
                              </m:oMath>
                            </m:oMathPara>
                          </a14:m>
                          <a:endParaRPr lang="en-US" sz="1800" i="0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dirty="0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6</m:t>
                                </m:r>
                              </m:oMath>
                            </m:oMathPara>
                          </a14:m>
                          <a:endParaRPr lang="en-US" sz="1800" i="0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solidFill>
                                      <a:schemeClr val="accent4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solidFill>
                                      <a:schemeClr val="accent4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solidFill>
                                      <a:schemeClr val="accent4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solidFill>
                                      <a:schemeClr val="accent4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dirty="0" smtClean="0">
                                    <a:solidFill>
                                      <a:schemeClr val="accent4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4</m:t>
                                </m:r>
                              </m:oMath>
                            </m:oMathPara>
                          </a14:m>
                          <a:endParaRPr lang="en-US" sz="1800" i="0" dirty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dirty="0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6</m:t>
                                </m:r>
                              </m:oMath>
                            </m:oMathPara>
                          </a14:m>
                          <a:endParaRPr lang="en-US" sz="1800" i="0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solidFill>
                                      <a:schemeClr val="accent4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solidFill>
                                      <a:schemeClr val="accent4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solidFill>
                                      <a:schemeClr val="accent4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solidFill>
                                      <a:schemeClr val="accent4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dirty="0" smtClean="0">
                                    <a:solidFill>
                                      <a:schemeClr val="accent4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4</m:t>
                                </m:r>
                              </m:oMath>
                            </m:oMathPara>
                          </a14:m>
                          <a:endParaRPr lang="en-US" sz="1800" i="0" dirty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solidFill>
                                      <a:schemeClr val="accent4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solidFill>
                                      <a:schemeClr val="accent4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solidFill>
                                      <a:schemeClr val="accent4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solidFill>
                                      <a:schemeClr val="accent4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dirty="0" smtClean="0">
                                    <a:solidFill>
                                      <a:schemeClr val="accent4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4</m:t>
                                </m:r>
                              </m:oMath>
                            </m:oMathPara>
                          </a14:m>
                          <a:endParaRPr lang="en-US" sz="1800" i="0" dirty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7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i="0" dirty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2</a:t>
                          </a: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3641781547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dirty="0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6</m:t>
                                </m:r>
                              </m:oMath>
                            </m:oMathPara>
                          </a14:m>
                          <a:endParaRPr lang="en-US" sz="1800" i="0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8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solidFill>
                                      <a:schemeClr val="accent4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solidFill>
                                      <a:schemeClr val="accent4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solidFill>
                                      <a:schemeClr val="accent4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solidFill>
                                      <a:schemeClr val="accent4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dirty="0" smtClean="0">
                                    <a:solidFill>
                                      <a:schemeClr val="accent4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4</m:t>
                                </m:r>
                              </m:oMath>
                            </m:oMathPara>
                          </a14:m>
                          <a:endParaRPr lang="en-US" sz="1800" i="0" dirty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3707742328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solidFill>
                                      <a:schemeClr val="accent4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solidFill>
                                      <a:schemeClr val="accent4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solidFill>
                                      <a:schemeClr val="accent4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solidFill>
                                      <a:schemeClr val="accent4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dirty="0" smtClean="0">
                                    <a:solidFill>
                                      <a:schemeClr val="accent4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4</m:t>
                                </m:r>
                              </m:oMath>
                            </m:oMathPara>
                          </a14:m>
                          <a:endParaRPr lang="en-US" sz="1800" i="0" dirty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2602582271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dirty="0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oMath>
                            </m:oMathPara>
                          </a14:m>
                          <a:endParaRPr lang="en-US" sz="1800" i="0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549872879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solidFill>
                                      <a:schemeClr val="accent4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solidFill>
                                      <a:schemeClr val="accent4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solidFill>
                                      <a:schemeClr val="accent4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solidFill>
                                      <a:schemeClr val="accent4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dirty="0" smtClean="0">
                                    <a:solidFill>
                                      <a:schemeClr val="accent4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4</m:t>
                                </m:r>
                              </m:oMath>
                            </m:oMathPara>
                          </a14:m>
                          <a:endParaRPr lang="en-US" sz="1800" i="0" dirty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2173252136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dirty="0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oMath>
                            </m:oMathPara>
                          </a14:m>
                          <a:endParaRPr lang="en-US" sz="1800" i="0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155967192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dirty="0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oMath>
                            </m:oMathPara>
                          </a14:m>
                          <a:endParaRPr lang="en-US" sz="1800" i="0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411340403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US" sz="1800" i="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60850555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5" name="Table 4">
                <a:extLst>
                  <a:ext uri="{FF2B5EF4-FFF2-40B4-BE49-F238E27FC236}">
                    <a16:creationId xmlns:a16="http://schemas.microsoft.com/office/drawing/2014/main" id="{FB0B7FBF-3F39-544F-8923-5DBD2D3DD17C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469214631"/>
                  </p:ext>
                </p:extLst>
              </p:nvPr>
            </p:nvGraphicFramePr>
            <p:xfrm>
              <a:off x="5439746" y="138431"/>
              <a:ext cx="3275902" cy="621792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724789">
                      <a:extLst>
                        <a:ext uri="{9D8B030D-6E8A-4147-A177-3AD203B41FA5}">
                          <a16:colId xmlns:a16="http://schemas.microsoft.com/office/drawing/2014/main" val="3704949614"/>
                        </a:ext>
                      </a:extLst>
                    </a:gridCol>
                    <a:gridCol w="719519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724789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724789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382016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1754" r="-354386" b="-159310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101754" r="-254386" b="-159310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201754" r="-154386" b="-159310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296552" r="-51724" b="-159310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766667" b="-159310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1754" t="-100000" r="-354386" b="-149310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101754" t="-100000" r="-254386" b="-149310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201754" t="-100000" r="-154386" b="-149310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296552" t="-100000" r="-51724" b="-149310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766667" t="-100000" b="-149310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1754" t="-200000" r="-354386" b="-139310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101754" t="-200000" r="-254386" b="-139310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201754" t="-200000" r="-154386" b="-139310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296552" t="-200000" r="-51724" b="-139310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766667" t="-200000" b="-139310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1754" t="-300000" r="-354386" b="-129310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101754" t="-300000" r="-254386" b="-129310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201754" t="-300000" r="-154386" b="-129310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296552" t="-300000" r="-51724" b="-129310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766667" t="-300000" b="-129310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1754" t="-414286" r="-354386" b="-123928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101754" t="-414286" r="-254386" b="-123928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201754" t="-414286" r="-154386" b="-123928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296552" t="-414286" r="-51724" b="-123928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766667" t="-414286" b="-123928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1754" t="-496552" r="-354386" b="-109655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101754" t="-496552" r="-254386" b="-109655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201754" t="-496552" r="-154386" b="-109655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296552" t="-496552" r="-51724" b="-109655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766667" t="-496552" b="-109655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1754" t="-596552" r="-354386" b="-99655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101754" t="-596552" r="-254386" b="-99655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201754" t="-596552" r="-154386" b="-99655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296552" t="-596552" r="-51724" b="-99655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766667" t="-596552" b="-99655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1754" t="-696552" r="-354386" b="-89655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101754" t="-696552" r="-254386" b="-89655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201754" t="-696552" r="-154386" b="-89655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296552" t="-696552" r="-51724" b="-89655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766667" t="-696552" b="-89655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7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1754" t="-796552" r="-354386" b="-79655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101754" t="-796552" r="-254386" b="-79655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201754" t="-796552" r="-154386" b="-79655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296552" t="-796552" r="-51724" b="-79655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i="0" dirty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2</a:t>
                          </a: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3641781547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1754" t="-896552" r="-354386" b="-69655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101754" t="-896552" r="-254386" b="-69655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201754" t="-896552" r="-154386" b="-69655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296552" t="-896552" r="-51724" b="-69655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766667" t="-896552" b="-69655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8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1754" t="-996552" r="-354386" b="-59655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101754" t="-996552" r="-254386" b="-59655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201754" t="-996552" r="-154386" b="-59655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296552" t="-996552" r="-51724" b="-59655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766667" t="-996552" b="-59655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707742328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1754" t="-1096552" r="-354386" b="-49655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101754" t="-1096552" r="-254386" b="-49655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201754" t="-1096552" r="-154386" b="-49655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296552" t="-1096552" r="-51724" b="-49655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766667" t="-1096552" b="-49655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602582271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1754" t="-1239286" r="-354386" b="-41428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101754" t="-1239286" r="-254386" b="-41428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201754" t="-1239286" r="-154386" b="-41428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296552" t="-1239286" r="-51724" b="-41428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766667" t="-1239286" b="-41428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549872879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1754" t="-1293103" r="-354386" b="-3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101754" t="-1293103" r="-254386" b="-3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201754" t="-1293103" r="-154386" b="-3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296552" t="-1293103" r="-51724" b="-3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766667" t="-1293103" b="-3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173252136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1754" t="-1393103" r="-354386" b="-2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101754" t="-1393103" r="-254386" b="-2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201754" t="-1393103" r="-154386" b="-2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296552" t="-1393103" r="-51724" b="-2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766667" t="-1393103" b="-2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155967192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1754" t="-1493103" r="-354386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101754" t="-1493103" r="-254386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201754" t="-1493103" r="-154386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296552" t="-1493103" r="-51724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766667" t="-1493103" b="-1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411340403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1754" t="-1593103" r="-35438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101754" t="-1593103" r="-25438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201754" t="-1593103" r="-15438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296552" t="-1593103" r="-5172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766667" t="-159310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608505556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" name="Table 5">
                <a:extLst>
                  <a:ext uri="{FF2B5EF4-FFF2-40B4-BE49-F238E27FC236}">
                    <a16:creationId xmlns:a16="http://schemas.microsoft.com/office/drawing/2014/main" id="{7C69C953-4F5C-9442-AB1C-DC84EAF65F5D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036642034"/>
                  </p:ext>
                </p:extLst>
              </p:nvPr>
            </p:nvGraphicFramePr>
            <p:xfrm>
              <a:off x="2036133" y="4344353"/>
              <a:ext cx="1772920" cy="219456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1390904">
                      <a:extLst>
                        <a:ext uri="{9D8B030D-6E8A-4147-A177-3AD203B41FA5}">
                          <a16:colId xmlns:a16="http://schemas.microsoft.com/office/drawing/2014/main" val="3704949614"/>
                        </a:ext>
                      </a:extLst>
                    </a:gridCol>
                    <a:gridCol w="382016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24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i="1">
                                        <a:latin typeface="Cambria Math" panose="02040503050406030204" pitchFamily="18" charset="0"/>
                                      </a:rPr>
                                      <m:t>#</m:t>
                                    </m:r>
                                  </m:e>
                                  <m:sub>
                                    <m:r>
                                      <a:rPr lang="de-DE" i="1">
                                        <a:latin typeface="Cambria Math" panose="02040503050406030204" pitchFamily="18" charset="0"/>
                                      </a:rPr>
                                      <m:t>𝐸</m:t>
                                    </m:r>
                                  </m:sub>
                                </m:sSub>
                                <m:d>
                                  <m:dPr>
                                    <m:begChr m:val="["/>
                                    <m:endChr m:val="]"/>
                                    <m:ctrlPr>
                                      <a:rPr lang="de-DE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i="1">
                                        <a:latin typeface="Cambria Math" panose="02040503050406030204" pitchFamily="18" charset="0"/>
                                      </a:rPr>
                                      <m:t>𝐸𝑝𝑖𝑑</m:t>
                                    </m:r>
                                    <m:d>
                                      <m:dPr>
                                        <m:ctrlPr>
                                          <a:rPr lang="de-DE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de-DE" i="1">
                                            <a:latin typeface="Cambria Math" panose="02040503050406030204" pitchFamily="18" charset="0"/>
                                          </a:rPr>
                                          <m:t>𝐸</m:t>
                                        </m:r>
                                      </m:e>
                                    </m:d>
                                  </m:e>
                                </m:d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de-DE" sz="1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de-DE" sz="1800" b="0" i="1" smtClean="0">
                                        <a:latin typeface="Cambria Math" panose="02040503050406030204" pitchFamily="18" charset="0"/>
                                      </a:rPr>
                                      <m:t>𝑔</m:t>
                                    </m:r>
                                  </m:e>
                                  <m:sup>
                                    <m:r>
                                      <a:rPr lang="de-DE" sz="1800" b="0" i="1" smtClean="0">
                                        <a:latin typeface="Cambria Math" panose="02040503050406030204" pitchFamily="18" charset="0"/>
                                      </a:rPr>
                                      <m:t>′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d>
                                  <m:dPr>
                                    <m:begChr m:val="["/>
                                    <m:endChr m:val="]"/>
                                    <m:ctrlPr>
                                      <a:rPr lang="de-DE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i="1">
                                        <a:latin typeface="Cambria Math" panose="02040503050406030204" pitchFamily="18" charset="0"/>
                                      </a:rPr>
                                      <m:t>0,4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8</m:t>
                                </m:r>
                              </m:oMath>
                            </m:oMathPara>
                          </a14:m>
                          <a:endParaRPr lang="en-US" sz="1800" i="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d>
                                  <m:dPr>
                                    <m:begChr m:val="["/>
                                    <m:endChr m:val="]"/>
                                    <m:ctrlPr>
                                      <a:rPr lang="de-DE" i="1" smtClean="0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b="0" i="1" smtClean="0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  <m:r>
                                      <a:rPr lang="de-DE" i="1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de-DE" b="0" i="1" smtClean="0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sz="1800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dirty="0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6</m:t>
                                </m:r>
                              </m:oMath>
                            </m:oMathPara>
                          </a14:m>
                          <a:endParaRPr lang="en-US" sz="1800" i="0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d>
                                  <m:dPr>
                                    <m:begChr m:val="["/>
                                    <m:endChr m:val="]"/>
                                    <m:ctrlPr>
                                      <a:rPr lang="de-DE" i="1" smtClean="0">
                                        <a:solidFill>
                                          <a:schemeClr val="accent4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b="0" i="1" smtClean="0">
                                        <a:solidFill>
                                          <a:schemeClr val="accent4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  <m:r>
                                      <a:rPr lang="de-DE" i="1">
                                        <a:solidFill>
                                          <a:schemeClr val="accent4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de-DE" b="0" i="1" smtClean="0">
                                        <a:solidFill>
                                          <a:schemeClr val="accent4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sz="1800" i="1" dirty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dirty="0" smtClean="0">
                                    <a:solidFill>
                                      <a:schemeClr val="accent4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4</m:t>
                                </m:r>
                              </m:oMath>
                            </m:oMathPara>
                          </a14:m>
                          <a:endParaRPr lang="en-US" sz="1800" i="0" dirty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d>
                                  <m:dPr>
                                    <m:begChr m:val="["/>
                                    <m:endChr m:val="]"/>
                                    <m:ctrlPr>
                                      <a:rPr lang="de-DE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b="0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  <m:r>
                                      <a:rPr lang="de-DE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de-DE" b="0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sz="1800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dirty="0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oMath>
                            </m:oMathPara>
                          </a14:m>
                          <a:endParaRPr lang="en-US" sz="1800" i="0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d>
                                  <m:dPr>
                                    <m:begChr m:val="["/>
                                    <m:endChr m:val="]"/>
                                    <m:ctrlPr>
                                      <a:rPr lang="de-DE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  <m:r>
                                      <a:rPr lang="de-DE" i="1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US" sz="1800" i="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6" name="Table 5">
                <a:extLst>
                  <a:ext uri="{FF2B5EF4-FFF2-40B4-BE49-F238E27FC236}">
                    <a16:creationId xmlns:a16="http://schemas.microsoft.com/office/drawing/2014/main" id="{7C69C953-4F5C-9442-AB1C-DC84EAF65F5D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036642034"/>
                  </p:ext>
                </p:extLst>
              </p:nvPr>
            </p:nvGraphicFramePr>
            <p:xfrm>
              <a:off x="2036133" y="4344353"/>
              <a:ext cx="1772920" cy="219456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1390904">
                      <a:extLst>
                        <a:ext uri="{9D8B030D-6E8A-4147-A177-3AD203B41FA5}">
                          <a16:colId xmlns:a16="http://schemas.microsoft.com/office/drawing/2014/main" val="3704949614"/>
                        </a:ext>
                      </a:extLst>
                    </a:gridCol>
                    <a:gridCol w="382016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909" t="-3448" r="-27273" b="-5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370000" t="-3448" b="-5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909" t="-103448" r="-27273" b="-4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370000" t="-103448" b="-4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909" t="-203448" r="-27273" b="-3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370000" t="-203448" b="-3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909" t="-314286" r="-27273" b="-21071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370000" t="-314286" b="-210714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909" t="-400000" r="-27273" b="-10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370000" t="-400000" b="-10344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909" t="-500000" r="-27273" b="-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370000" t="-500000" b="-344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3589739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5E0DAB-A95A-DA41-9C3B-700D36A341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Sum-out with CRVs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7A05F4F-B914-4345-8E2B-809724F06F0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GB" dirty="0"/>
                  <a:t>Summing over the range of CRVs sums over histograms, i.e., over multiple assignments</a:t>
                </a:r>
              </a:p>
              <a:p>
                <a:pPr lvl="1"/>
                <a:r>
                  <a:rPr lang="en-GB" dirty="0"/>
                  <a:t>Each histogram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h</m:t>
                    </m:r>
                  </m:oMath>
                </a14:m>
                <a:r>
                  <a:rPr lang="en-GB" dirty="0"/>
                  <a:t> represents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𝑀𝑢𝑙</m:t>
                    </m:r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h</m:t>
                        </m:r>
                      </m:e>
                    </m:d>
                  </m:oMath>
                </a14:m>
                <a:r>
                  <a:rPr lang="en-GB" dirty="0"/>
                  <a:t> assignments</a:t>
                </a:r>
              </a:p>
              <a:p>
                <a:pPr lvl="1"/>
                <a:r>
                  <a:rPr lang="en-GB" dirty="0"/>
                  <a:t>E.g., sum out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#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𝐷</m:t>
                        </m:r>
                      </m:sub>
                    </m:sSub>
                    <m:d>
                      <m:dPr>
                        <m:begChr m:val="["/>
                        <m:endChr m:val="]"/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𝑁𝑎𝑡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</m:d>
                      </m:e>
                    </m:d>
                  </m:oMath>
                </a14:m>
                <a:r>
                  <a:rPr lang="en-GB" dirty="0"/>
                  <a:t> in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p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#</m:t>
                        </m:r>
                      </m:sup>
                    </m:sSup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𝐸𝑝𝑖𝑑</m:t>
                        </m:r>
                        <m:r>
                          <a:rPr lang="de-DE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#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𝐷</m:t>
                            </m:r>
                          </m:sub>
                        </m:sSub>
                        <m:d>
                          <m:dPr>
                            <m:begChr m:val="["/>
                            <m:endChr m:val="]"/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𝑁𝑎𝑡</m:t>
                            </m:r>
                            <m:d>
                              <m:d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𝐷</m:t>
                                </m:r>
                              </m:e>
                            </m:d>
                          </m:e>
                        </m:d>
                      </m:e>
                    </m:d>
                  </m:oMath>
                </a14:m>
                <a:endParaRPr lang="en-GB" dirty="0"/>
              </a:p>
              <a:p>
                <a:pPr lvl="2"/>
                <a:r>
                  <a:rPr lang="en-GB" dirty="0"/>
                  <a:t>All </a:t>
                </a:r>
                <a14:m>
                  <m:oMath xmlns:m="http://schemas.openxmlformats.org/officeDocument/2006/math">
                    <m:r>
                      <a:rPr lang="en-GB" i="1" dirty="0">
                        <a:latin typeface="Cambria Math" panose="02040503050406030204" pitchFamily="18" charset="0"/>
                      </a:rPr>
                      <m:t>𝑔𝑟</m:t>
                    </m:r>
                    <m:d>
                      <m:d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𝑁𝑎𝑡</m:t>
                        </m:r>
                        <m:d>
                          <m:dPr>
                            <m:ctrlPr>
                              <a:rPr lang="de-DE" i="1" dirty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 dirty="0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</m:d>
                      </m:e>
                    </m:d>
                  </m:oMath>
                </a14:m>
                <a:r>
                  <a:rPr lang="en-GB" dirty="0"/>
                  <a:t> summed out at once</a:t>
                </a:r>
              </a:p>
              <a:p>
                <a:pPr lvl="2"/>
                <a:endParaRPr lang="en-GB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7A05F4F-B914-4345-8E2B-809724F06F0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447" t="-176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D09B6B-8155-9C41-842A-44F16878A7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25</a:t>
            </a:fld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" name="Table 4">
                <a:extLst>
                  <a:ext uri="{FF2B5EF4-FFF2-40B4-BE49-F238E27FC236}">
                    <a16:creationId xmlns:a16="http://schemas.microsoft.com/office/drawing/2014/main" id="{805B691E-B8E1-8A4B-8AC5-AEA06B22E2AD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963997958"/>
                  </p:ext>
                </p:extLst>
              </p:nvPr>
            </p:nvGraphicFramePr>
            <p:xfrm>
              <a:off x="1085850" y="3419856"/>
              <a:ext cx="2395791" cy="2565273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688594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1322641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384556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24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</a:rPr>
                                  <m:t>𝐸𝑝𝑖𝑑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sz="1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sz="1800" b="0" i="1" smtClean="0">
                                        <a:latin typeface="Cambria Math" panose="02040503050406030204" pitchFamily="18" charset="0"/>
                                      </a:rPr>
                                      <m:t>#</m:t>
                                    </m:r>
                                  </m:e>
                                  <m:sub>
                                    <m:r>
                                      <a:rPr lang="de-DE" sz="1800" b="0" i="1" smtClean="0">
                                        <a:latin typeface="Cambria Math" panose="02040503050406030204" pitchFamily="18" charset="0"/>
                                      </a:rPr>
                                      <m:t>𝐷</m:t>
                                    </m:r>
                                  </m:sub>
                                </m:sSub>
                                <m:d>
                                  <m:dPr>
                                    <m:begChr m:val="["/>
                                    <m:endChr m:val="]"/>
                                    <m:ctrlPr>
                                      <a:rPr lang="de-DE" sz="1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z="1800" b="0" i="1" smtClean="0">
                                        <a:latin typeface="Cambria Math" panose="02040503050406030204" pitchFamily="18" charset="0"/>
                                      </a:rPr>
                                      <m:t>𝑁𝑎𝑡</m:t>
                                    </m:r>
                                    <m:d>
                                      <m:dPr>
                                        <m:ctrlPr>
                                          <a:rPr lang="de-DE" sz="18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de-DE" sz="1800" b="0" i="1" smtClean="0">
                                            <a:latin typeface="Cambria Math" panose="02040503050406030204" pitchFamily="18" charset="0"/>
                                          </a:rPr>
                                          <m:t>𝐷</m:t>
                                        </m:r>
                                      </m:e>
                                    </m:d>
                                  </m:e>
                                </m:d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de-DE" sz="18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de-DE" sz="18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𝜙</m:t>
                                    </m:r>
                                  </m:e>
                                  <m:sup>
                                    <m:r>
                                      <a:rPr lang="de-DE" sz="18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#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d>
                                  <m:dPr>
                                    <m:begChr m:val="["/>
                                    <m:endChr m:val="]"/>
                                    <m:ctrlPr>
                                      <a:rPr lang="de-DE" sz="1800" b="0" i="1" dirty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z="1800" b="0" i="1" dirty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0,2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US" sz="1800" i="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d>
                                  <m:dPr>
                                    <m:begChr m:val="["/>
                                    <m:endChr m:val="]"/>
                                    <m:ctrlPr>
                                      <a:rPr lang="de-DE" sz="1800" b="0" i="1" dirty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z="1800" b="0" i="1" dirty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1,1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oMath>
                            </m:oMathPara>
                          </a14:m>
                          <a:endParaRPr lang="en-US" sz="1800" i="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d>
                                  <m:dPr>
                                    <m:begChr m:val="["/>
                                    <m:endChr m:val="]"/>
                                    <m:ctrlPr>
                                      <a:rPr lang="de-DE" sz="1800" b="0" i="1" dirty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z="1800" b="0" i="1" dirty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2,0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3</m:t>
                                </m:r>
                              </m:oMath>
                            </m:oMathPara>
                          </a14:m>
                          <a:endParaRPr lang="en-US" sz="1800" i="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d>
                                  <m:dPr>
                                    <m:begChr m:val="["/>
                                    <m:endChr m:val="]"/>
                                    <m:ctrlPr>
                                      <a:rPr lang="de-DE" sz="1800" b="0" i="1" dirty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z="1800" b="0" i="1" dirty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0,2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4</m:t>
                                </m:r>
                              </m:oMath>
                            </m:oMathPara>
                          </a14:m>
                          <a:endParaRPr lang="en-US" sz="1800" i="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d>
                                  <m:dPr>
                                    <m:begChr m:val="["/>
                                    <m:endChr m:val="]"/>
                                    <m:ctrlPr>
                                      <a:rPr lang="de-DE" sz="1800" b="0" i="1" dirty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z="1800" b="0" i="1" dirty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1,1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5</m:t>
                                </m:r>
                              </m:oMath>
                            </m:oMathPara>
                          </a14:m>
                          <a:endParaRPr lang="en-US" sz="1800" i="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d>
                                  <m:dPr>
                                    <m:begChr m:val="["/>
                                    <m:endChr m:val="]"/>
                                    <m:ctrlPr>
                                      <a:rPr lang="de-DE" sz="1800" b="0" i="1" dirty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z="1800" b="0" i="1" dirty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2,0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6</m:t>
                                </m:r>
                              </m:oMath>
                            </m:oMathPara>
                          </a14:m>
                          <a:endParaRPr lang="en-US" sz="1800" i="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5" name="Table 4">
                <a:extLst>
                  <a:ext uri="{FF2B5EF4-FFF2-40B4-BE49-F238E27FC236}">
                    <a16:creationId xmlns:a16="http://schemas.microsoft.com/office/drawing/2014/main" id="{805B691E-B8E1-8A4B-8AC5-AEA06B22E2AD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963997958"/>
                  </p:ext>
                </p:extLst>
              </p:nvPr>
            </p:nvGraphicFramePr>
            <p:xfrm>
              <a:off x="1085850" y="3419856"/>
              <a:ext cx="2395791" cy="2565273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688594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1322641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384556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70713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1818" t="-3448" r="-245455" b="-6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53333" t="-3448" r="-28571" b="-6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536667" t="-3448" b="-6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1818" t="-103448" r="-245455" b="-5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53333" t="-103448" r="-28571" b="-5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536667" t="-103448" b="-5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1818" t="-203448" r="-245455" b="-4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53333" t="-203448" r="-28571" b="-4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536667" t="-203448" b="-4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1818" t="-303448" r="-245455" b="-3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53333" t="-303448" r="-28571" b="-3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536667" t="-303448" b="-3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1818" t="-403448" r="-245455" b="-2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53333" t="-403448" r="-28571" b="-2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536667" t="-403448" b="-2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1818" t="-503448" r="-245455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53333" t="-503448" r="-28571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536667" t="-503448" b="-1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1818" t="-603448" r="-24545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53333" t="-603448" r="-2857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536667" t="-60344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7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11" name="Rectangle 10">
            <a:extLst>
              <a:ext uri="{FF2B5EF4-FFF2-40B4-BE49-F238E27FC236}">
                <a16:creationId xmlns:a16="http://schemas.microsoft.com/office/drawing/2014/main" id="{70D2311B-C3AB-BC4D-A735-1EC715987936}"/>
              </a:ext>
            </a:extLst>
          </p:cNvPr>
          <p:cNvSpPr/>
          <p:nvPr/>
        </p:nvSpPr>
        <p:spPr>
          <a:xfrm flipH="1">
            <a:off x="975632" y="3755879"/>
            <a:ext cx="2624817" cy="1168545"/>
          </a:xfrm>
          <a:prstGeom prst="rect">
            <a:avLst/>
          </a:prstGeom>
          <a:solidFill>
            <a:schemeClr val="accent1">
              <a:alpha val="15000"/>
            </a:schemeClr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53D1DE01-AF5C-804E-810D-BCBA18E78A1A}"/>
              </a:ext>
            </a:extLst>
          </p:cNvPr>
          <p:cNvGrpSpPr/>
          <p:nvPr/>
        </p:nvGrpSpPr>
        <p:grpSpPr>
          <a:xfrm>
            <a:off x="4776321" y="3977055"/>
            <a:ext cx="1096658" cy="729602"/>
            <a:chOff x="4214346" y="3986580"/>
            <a:chExt cx="1096658" cy="729602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74061F7B-6071-C243-9F60-3F226203CE1D}"/>
                </a:ext>
              </a:extLst>
            </p:cNvPr>
            <p:cNvCxnSpPr>
              <a:cxnSpLocks/>
              <a:endCxn id="10" idx="1"/>
            </p:cNvCxnSpPr>
            <p:nvPr/>
          </p:nvCxnSpPr>
          <p:spPr>
            <a:xfrm>
              <a:off x="4214346" y="3986580"/>
              <a:ext cx="796576" cy="341972"/>
            </a:xfrm>
            <a:prstGeom prst="line">
              <a:avLst/>
            </a:prstGeom>
            <a:ln w="381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23C5E506-3B62-1A41-B173-887D36616411}"/>
                </a:ext>
              </a:extLst>
            </p:cNvPr>
            <p:cNvCxnSpPr>
              <a:cxnSpLocks/>
              <a:endCxn id="10" idx="1"/>
            </p:cNvCxnSpPr>
            <p:nvPr/>
          </p:nvCxnSpPr>
          <p:spPr>
            <a:xfrm>
              <a:off x="4214346" y="4328552"/>
              <a:ext cx="796576" cy="0"/>
            </a:xfrm>
            <a:prstGeom prst="line">
              <a:avLst/>
            </a:prstGeom>
            <a:ln w="381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4496E33-28C5-094C-A7FA-2C04E42AF4CB}"/>
                </a:ext>
              </a:extLst>
            </p:cNvPr>
            <p:cNvSpPr txBox="1"/>
            <p:nvPr/>
          </p:nvSpPr>
          <p:spPr>
            <a:xfrm>
              <a:off x="5010922" y="4143886"/>
              <a:ext cx="300082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GB" b="1" dirty="0">
                  <a:solidFill>
                    <a:schemeClr val="accent1"/>
                  </a:solidFill>
                </a:rPr>
                <a:t>+</a:t>
              </a:r>
            </a:p>
          </p:txBody>
        </p: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5E37C440-A366-5748-896A-67FB839296B9}"/>
                </a:ext>
              </a:extLst>
            </p:cNvPr>
            <p:cNvCxnSpPr>
              <a:cxnSpLocks/>
              <a:endCxn id="10" idx="1"/>
            </p:cNvCxnSpPr>
            <p:nvPr/>
          </p:nvCxnSpPr>
          <p:spPr>
            <a:xfrm flipV="1">
              <a:off x="4214346" y="4328552"/>
              <a:ext cx="796576" cy="387630"/>
            </a:xfrm>
            <a:prstGeom prst="line">
              <a:avLst/>
            </a:prstGeom>
            <a:ln w="381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030548E6-CF8D-054B-BACF-C2FE98F8B3B9}"/>
              </a:ext>
            </a:extLst>
          </p:cNvPr>
          <p:cNvSpPr/>
          <p:nvPr/>
        </p:nvSpPr>
        <p:spPr>
          <a:xfrm flipH="1">
            <a:off x="975632" y="4860554"/>
            <a:ext cx="2624817" cy="1168545"/>
          </a:xfrm>
          <a:prstGeom prst="rect">
            <a:avLst/>
          </a:prstGeom>
          <a:solidFill>
            <a:schemeClr val="accent1">
              <a:alpha val="15000"/>
            </a:schemeClr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413B2AF1-23CC-EF42-89AB-973A1E8361A1}"/>
              </a:ext>
            </a:extLst>
          </p:cNvPr>
          <p:cNvGrpSpPr/>
          <p:nvPr/>
        </p:nvGrpSpPr>
        <p:grpSpPr>
          <a:xfrm>
            <a:off x="4776321" y="5081730"/>
            <a:ext cx="1096658" cy="729602"/>
            <a:chOff x="4214346" y="3986580"/>
            <a:chExt cx="1096658" cy="729602"/>
          </a:xfrm>
        </p:grpSpPr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B0729608-98FC-2D46-9B2A-2B9292CD2A96}"/>
                </a:ext>
              </a:extLst>
            </p:cNvPr>
            <p:cNvCxnSpPr>
              <a:cxnSpLocks/>
              <a:endCxn id="25" idx="1"/>
            </p:cNvCxnSpPr>
            <p:nvPr/>
          </p:nvCxnSpPr>
          <p:spPr>
            <a:xfrm>
              <a:off x="4214346" y="3986580"/>
              <a:ext cx="796576" cy="341972"/>
            </a:xfrm>
            <a:prstGeom prst="line">
              <a:avLst/>
            </a:prstGeom>
            <a:ln w="381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630938EC-5919-3F4F-B18F-C4E9DC4F3F1F}"/>
                </a:ext>
              </a:extLst>
            </p:cNvPr>
            <p:cNvCxnSpPr>
              <a:cxnSpLocks/>
              <a:endCxn id="25" idx="1"/>
            </p:cNvCxnSpPr>
            <p:nvPr/>
          </p:nvCxnSpPr>
          <p:spPr>
            <a:xfrm>
              <a:off x="4214346" y="4328552"/>
              <a:ext cx="796576" cy="0"/>
            </a:xfrm>
            <a:prstGeom prst="line">
              <a:avLst/>
            </a:prstGeom>
            <a:ln w="381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A41ECBBB-FF30-784D-8FD9-C3AB9982EC72}"/>
                </a:ext>
              </a:extLst>
            </p:cNvPr>
            <p:cNvSpPr txBox="1"/>
            <p:nvPr/>
          </p:nvSpPr>
          <p:spPr>
            <a:xfrm>
              <a:off x="5010922" y="4143886"/>
              <a:ext cx="300082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GB" b="1" dirty="0">
                  <a:solidFill>
                    <a:schemeClr val="accent1"/>
                  </a:solidFill>
                </a:rPr>
                <a:t>+</a:t>
              </a:r>
            </a:p>
          </p:txBody>
        </p: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70D51925-1462-9A43-987C-0E92472100B5}"/>
                </a:ext>
              </a:extLst>
            </p:cNvPr>
            <p:cNvCxnSpPr>
              <a:cxnSpLocks/>
              <a:endCxn id="25" idx="1"/>
            </p:cNvCxnSpPr>
            <p:nvPr/>
          </p:nvCxnSpPr>
          <p:spPr>
            <a:xfrm flipV="1">
              <a:off x="4214346" y="4328552"/>
              <a:ext cx="796576" cy="387630"/>
            </a:xfrm>
            <a:prstGeom prst="line">
              <a:avLst/>
            </a:prstGeom>
            <a:ln w="381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31FBD304-7EB1-C24E-9B7B-37344AAED499}"/>
                  </a:ext>
                </a:extLst>
              </p:cNvPr>
              <p:cNvSpPr txBox="1"/>
              <p:nvPr/>
            </p:nvSpPr>
            <p:spPr>
              <a:xfrm>
                <a:off x="3369082" y="3778255"/>
                <a:ext cx="142199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de-DE" b="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𝑀𝑢𝑙</m:t>
                      </m:r>
                      <m:d>
                        <m:dPr>
                          <m:ctrlPr>
                            <a:rPr lang="de-DE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de-DE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0,2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GB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31FBD304-7EB1-C24E-9B7B-37344AAED4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69082" y="3778255"/>
                <a:ext cx="1421992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53F2D49C-1C3C-6841-95EB-99374A937D48}"/>
                  </a:ext>
                </a:extLst>
              </p:cNvPr>
              <p:cNvSpPr txBox="1"/>
              <p:nvPr/>
            </p:nvSpPr>
            <p:spPr>
              <a:xfrm>
                <a:off x="3369082" y="4149967"/>
                <a:ext cx="142199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de-DE" b="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𝑀𝑢𝑙</m:t>
                      </m:r>
                      <m:d>
                        <m:dPr>
                          <m:ctrlPr>
                            <a:rPr lang="de-DE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de-DE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1,1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GB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53F2D49C-1C3C-6841-95EB-99374A937D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69082" y="4149967"/>
                <a:ext cx="1421992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26812275-23C9-894A-B200-0B825F5297D5}"/>
                  </a:ext>
                </a:extLst>
              </p:cNvPr>
              <p:cNvSpPr txBox="1"/>
              <p:nvPr/>
            </p:nvSpPr>
            <p:spPr>
              <a:xfrm>
                <a:off x="3369082" y="4512686"/>
                <a:ext cx="142199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de-DE" b="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𝑀𝑢𝑙</m:t>
                      </m:r>
                      <m:d>
                        <m:dPr>
                          <m:ctrlPr>
                            <a:rPr lang="de-DE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de-DE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2,0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GB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26812275-23C9-894A-B200-0B825F5297D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69082" y="4512686"/>
                <a:ext cx="1421992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FE7EEDE0-EEE3-8C47-8495-DC2CD4B33DFD}"/>
                  </a:ext>
                </a:extLst>
              </p:cNvPr>
              <p:cNvSpPr txBox="1"/>
              <p:nvPr/>
            </p:nvSpPr>
            <p:spPr>
              <a:xfrm>
                <a:off x="3369082" y="4926960"/>
                <a:ext cx="142199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de-DE" b="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𝑀𝑢𝑙</m:t>
                      </m:r>
                      <m:d>
                        <m:dPr>
                          <m:ctrlPr>
                            <a:rPr lang="de-DE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de-DE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0,2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GB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FE7EEDE0-EEE3-8C47-8495-DC2CD4B33D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69082" y="4926960"/>
                <a:ext cx="1421992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5824AE68-6E62-B948-9EAB-28996B19B88F}"/>
                  </a:ext>
                </a:extLst>
              </p:cNvPr>
              <p:cNvSpPr txBox="1"/>
              <p:nvPr/>
            </p:nvSpPr>
            <p:spPr>
              <a:xfrm>
                <a:off x="3369082" y="5298672"/>
                <a:ext cx="142199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de-DE" b="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𝑀𝑢𝑙</m:t>
                      </m:r>
                      <m:d>
                        <m:dPr>
                          <m:ctrlPr>
                            <a:rPr lang="de-DE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de-DE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1,1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GB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5824AE68-6E62-B948-9EAB-28996B19B8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69082" y="5298672"/>
                <a:ext cx="1421992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1A0D746C-6F75-5941-915F-5EE582DD3DA0}"/>
                  </a:ext>
                </a:extLst>
              </p:cNvPr>
              <p:cNvSpPr txBox="1"/>
              <p:nvPr/>
            </p:nvSpPr>
            <p:spPr>
              <a:xfrm>
                <a:off x="3369082" y="5661391"/>
                <a:ext cx="142199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de-DE" b="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𝑀𝑢𝑙</m:t>
                      </m:r>
                      <m:d>
                        <m:dPr>
                          <m:ctrlPr>
                            <a:rPr lang="de-DE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de-DE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2,0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GB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1A0D746C-6F75-5941-915F-5EE582DD3D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69082" y="5661391"/>
                <a:ext cx="1421992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3" name="Table 32">
                <a:extLst>
                  <a:ext uri="{FF2B5EF4-FFF2-40B4-BE49-F238E27FC236}">
                    <a16:creationId xmlns:a16="http://schemas.microsoft.com/office/drawing/2014/main" id="{C2096D65-18FA-1449-BFAB-13889613F2EA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205948199"/>
                  </p:ext>
                </p:extLst>
              </p:nvPr>
            </p:nvGraphicFramePr>
            <p:xfrm>
              <a:off x="5872979" y="3419856"/>
              <a:ext cx="2566171" cy="36576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625729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1940442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24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</a:rPr>
                                  <m:t>𝐸𝑝𝑖𝑑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de-DE" sz="18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de-DE" sz="18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𝜙</m:t>
                                    </m:r>
                                  </m:e>
                                  <m:sup>
                                    <m:r>
                                      <a:rPr lang="de-DE" sz="18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′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33" name="Table 32">
                <a:extLst>
                  <a:ext uri="{FF2B5EF4-FFF2-40B4-BE49-F238E27FC236}">
                    <a16:creationId xmlns:a16="http://schemas.microsoft.com/office/drawing/2014/main" id="{C2096D65-18FA-1449-BFAB-13889613F2EA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205948199"/>
                  </p:ext>
                </p:extLst>
              </p:nvPr>
            </p:nvGraphicFramePr>
            <p:xfrm>
              <a:off x="5872979" y="3419856"/>
              <a:ext cx="2566171" cy="36576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625729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1940442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10"/>
                          <a:stretch>
                            <a:fillRect l="-2041" t="-3333" r="-314286" b="-1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10"/>
                          <a:stretch>
                            <a:fillRect l="-32468" t="-3333" b="-1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4" name="Table 33">
                <a:extLst>
                  <a:ext uri="{FF2B5EF4-FFF2-40B4-BE49-F238E27FC236}">
                    <a16:creationId xmlns:a16="http://schemas.microsoft.com/office/drawing/2014/main" id="{FC40D7D1-253B-1B41-84E0-BD15C289EA3E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955452770"/>
                  </p:ext>
                </p:extLst>
              </p:nvPr>
            </p:nvGraphicFramePr>
            <p:xfrm>
              <a:off x="5872979" y="4133392"/>
              <a:ext cx="2574790" cy="365760"/>
            </p:xfrm>
            <a:graphic>
              <a:graphicData uri="http://schemas.openxmlformats.org/drawingml/2006/table">
                <a:tbl>
                  <a:tblPr bandRow="1">
                    <a:tableStyleId>{793D81CF-94F2-401A-BA57-92F5A7B2D0C5}</a:tableStyleId>
                  </a:tblPr>
                  <a:tblGrid>
                    <a:gridCol w="622800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1951990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24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  <m:r>
                                  <a:rPr lang="de-DE" sz="1800" b="0" i="1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∙1+</m:t>
                                </m:r>
                                <m:r>
                                  <a:rPr lang="de-DE" sz="1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de-DE" sz="1800" b="0" i="1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∙2+</m:t>
                                </m:r>
                                <m:r>
                                  <a:rPr lang="de-DE" sz="1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3</m:t>
                                </m:r>
                                <m:r>
                                  <a:rPr lang="de-DE" sz="1800" b="0" i="1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∙1</m:t>
                                </m:r>
                              </m:oMath>
                            </m:oMathPara>
                          </a14:m>
                          <a:endParaRPr lang="en-US" sz="1800" dirty="0">
                            <a:solidFill>
                              <a:schemeClr val="accent1"/>
                            </a:solidFill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34" name="Table 33">
                <a:extLst>
                  <a:ext uri="{FF2B5EF4-FFF2-40B4-BE49-F238E27FC236}">
                    <a16:creationId xmlns:a16="http://schemas.microsoft.com/office/drawing/2014/main" id="{FC40D7D1-253B-1B41-84E0-BD15C289EA3E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955452770"/>
                  </p:ext>
                </p:extLst>
              </p:nvPr>
            </p:nvGraphicFramePr>
            <p:xfrm>
              <a:off x="5872979" y="4133392"/>
              <a:ext cx="2574790" cy="365760"/>
            </p:xfrm>
            <a:graphic>
              <a:graphicData uri="http://schemas.openxmlformats.org/drawingml/2006/table">
                <a:tbl>
                  <a:tblPr bandRow="1">
                    <a:tableStyleId>{793D81CF-94F2-401A-BA57-92F5A7B2D0C5}</a:tableStyleId>
                  </a:tblPr>
                  <a:tblGrid>
                    <a:gridCol w="622800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1951990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11"/>
                          <a:stretch>
                            <a:fillRect l="-2041" t="-3333" r="-316327" b="-1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11"/>
                          <a:stretch>
                            <a:fillRect l="-32258" t="-3333" b="-133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5" name="Table 34">
                <a:extLst>
                  <a:ext uri="{FF2B5EF4-FFF2-40B4-BE49-F238E27FC236}">
                    <a16:creationId xmlns:a16="http://schemas.microsoft.com/office/drawing/2014/main" id="{D4AADAF9-5BAF-0244-8B02-A2C5352DAE24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614401562"/>
                  </p:ext>
                </p:extLst>
              </p:nvPr>
            </p:nvGraphicFramePr>
            <p:xfrm>
              <a:off x="5872979" y="5225566"/>
              <a:ext cx="2574790" cy="365760"/>
            </p:xfrm>
            <a:graphic>
              <a:graphicData uri="http://schemas.openxmlformats.org/drawingml/2006/table">
                <a:tbl>
                  <a:tblPr bandRow="1">
                    <a:tableStyleId>{793D81CF-94F2-401A-BA57-92F5A7B2D0C5}</a:tableStyleId>
                  </a:tblPr>
                  <a:tblGrid>
                    <a:gridCol w="622800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1951990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24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  <m:r>
                                  <a:rPr lang="de-DE" sz="1800" b="0" i="1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∙1+</m:t>
                                </m:r>
                                <m:r>
                                  <a:rPr lang="de-DE" sz="1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5</m:t>
                                </m:r>
                                <m:r>
                                  <a:rPr lang="de-DE" sz="1800" b="0" i="1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∙2+</m:t>
                                </m:r>
                                <m:r>
                                  <a:rPr lang="de-DE" sz="1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6</m:t>
                                </m:r>
                                <m:r>
                                  <a:rPr lang="de-DE" sz="1800" b="0" i="1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∙1</m:t>
                                </m:r>
                              </m:oMath>
                            </m:oMathPara>
                          </a14:m>
                          <a:endParaRPr lang="en-US" sz="1800" dirty="0">
                            <a:solidFill>
                              <a:schemeClr val="accent1"/>
                            </a:solidFill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35" name="Table 34">
                <a:extLst>
                  <a:ext uri="{FF2B5EF4-FFF2-40B4-BE49-F238E27FC236}">
                    <a16:creationId xmlns:a16="http://schemas.microsoft.com/office/drawing/2014/main" id="{D4AADAF9-5BAF-0244-8B02-A2C5352DAE24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614401562"/>
                  </p:ext>
                </p:extLst>
              </p:nvPr>
            </p:nvGraphicFramePr>
            <p:xfrm>
              <a:off x="5872979" y="5225566"/>
              <a:ext cx="2574790" cy="365760"/>
            </p:xfrm>
            <a:graphic>
              <a:graphicData uri="http://schemas.openxmlformats.org/drawingml/2006/table">
                <a:tbl>
                  <a:tblPr bandRow="1">
                    <a:tableStyleId>{793D81CF-94F2-401A-BA57-92F5A7B2D0C5}</a:tableStyleId>
                  </a:tblPr>
                  <a:tblGrid>
                    <a:gridCol w="622800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1951990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12"/>
                          <a:stretch>
                            <a:fillRect l="-2041" t="-3333" r="-31632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12"/>
                          <a:stretch>
                            <a:fillRect l="-32258" t="-33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509980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1" grpId="0" animBg="1"/>
      <p:bldP spid="27" grpId="0"/>
      <p:bldP spid="28" grpId="0"/>
      <p:bldP spid="29" grpId="0"/>
      <p:bldP spid="30" grpId="0"/>
      <p:bldP spid="31" grpId="0"/>
      <p:bldP spid="3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D09B6B-8155-9C41-842A-44F16878A7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26</a:t>
            </a:fld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" name="Table 4">
                <a:extLst>
                  <a:ext uri="{FF2B5EF4-FFF2-40B4-BE49-F238E27FC236}">
                    <a16:creationId xmlns:a16="http://schemas.microsoft.com/office/drawing/2014/main" id="{805B691E-B8E1-8A4B-8AC5-AEA06B22E2AD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033506741"/>
                  </p:ext>
                </p:extLst>
              </p:nvPr>
            </p:nvGraphicFramePr>
            <p:xfrm>
              <a:off x="832576" y="167640"/>
              <a:ext cx="2395791" cy="2565273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688594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1322641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384556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24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</a:rPr>
                                  <m:t>𝐸𝑝𝑖𝑑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sz="1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sz="1800" b="0" i="1" smtClean="0">
                                        <a:latin typeface="Cambria Math" panose="02040503050406030204" pitchFamily="18" charset="0"/>
                                      </a:rPr>
                                      <m:t>#</m:t>
                                    </m:r>
                                  </m:e>
                                  <m:sub>
                                    <m:r>
                                      <a:rPr lang="de-DE" sz="1800" b="0" i="1" smtClean="0">
                                        <a:latin typeface="Cambria Math" panose="02040503050406030204" pitchFamily="18" charset="0"/>
                                      </a:rPr>
                                      <m:t>𝐷</m:t>
                                    </m:r>
                                  </m:sub>
                                </m:sSub>
                                <m:d>
                                  <m:dPr>
                                    <m:begChr m:val="["/>
                                    <m:endChr m:val="]"/>
                                    <m:ctrlPr>
                                      <a:rPr lang="de-DE" sz="1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z="1800" b="0" i="1" smtClean="0">
                                        <a:latin typeface="Cambria Math" panose="02040503050406030204" pitchFamily="18" charset="0"/>
                                      </a:rPr>
                                      <m:t>𝑁𝑎𝑡</m:t>
                                    </m:r>
                                    <m:d>
                                      <m:dPr>
                                        <m:ctrlPr>
                                          <a:rPr lang="de-DE" sz="18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de-DE" sz="1800" b="0" i="1" smtClean="0">
                                            <a:latin typeface="Cambria Math" panose="02040503050406030204" pitchFamily="18" charset="0"/>
                                          </a:rPr>
                                          <m:t>𝐷</m:t>
                                        </m:r>
                                      </m:e>
                                    </m:d>
                                  </m:e>
                                </m:d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de-DE" sz="18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de-DE" sz="18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𝜙</m:t>
                                    </m:r>
                                  </m:e>
                                  <m:sup>
                                    <m:r>
                                      <a:rPr lang="de-DE" sz="18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#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d>
                                  <m:dPr>
                                    <m:begChr m:val="["/>
                                    <m:endChr m:val="]"/>
                                    <m:ctrlPr>
                                      <a:rPr lang="de-DE" sz="1800" b="0" i="1" dirty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z="1800" b="0" i="1" dirty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0,2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US" sz="1800" i="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d>
                                  <m:dPr>
                                    <m:begChr m:val="["/>
                                    <m:endChr m:val="]"/>
                                    <m:ctrlPr>
                                      <a:rPr lang="de-DE" sz="1800" b="0" i="1" dirty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z="1800" b="0" i="1" dirty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1,1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oMath>
                            </m:oMathPara>
                          </a14:m>
                          <a:endParaRPr lang="en-US" sz="1800" i="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d>
                                  <m:dPr>
                                    <m:begChr m:val="["/>
                                    <m:endChr m:val="]"/>
                                    <m:ctrlPr>
                                      <a:rPr lang="de-DE" sz="1800" b="0" i="1" dirty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z="1800" b="0" i="1" dirty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2,0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3</m:t>
                                </m:r>
                              </m:oMath>
                            </m:oMathPara>
                          </a14:m>
                          <a:endParaRPr lang="en-US" sz="1800" i="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d>
                                  <m:dPr>
                                    <m:begChr m:val="["/>
                                    <m:endChr m:val="]"/>
                                    <m:ctrlPr>
                                      <a:rPr lang="de-DE" sz="1800" b="0" i="1" dirty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z="1800" b="0" i="1" dirty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0,2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4</m:t>
                                </m:r>
                              </m:oMath>
                            </m:oMathPara>
                          </a14:m>
                          <a:endParaRPr lang="en-US" sz="1800" i="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d>
                                  <m:dPr>
                                    <m:begChr m:val="["/>
                                    <m:endChr m:val="]"/>
                                    <m:ctrlPr>
                                      <a:rPr lang="de-DE" sz="1800" b="0" i="1" dirty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z="1800" b="0" i="1" dirty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1,1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5</m:t>
                                </m:r>
                              </m:oMath>
                            </m:oMathPara>
                          </a14:m>
                          <a:endParaRPr lang="en-US" sz="1800" i="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d>
                                  <m:dPr>
                                    <m:begChr m:val="["/>
                                    <m:endChr m:val="]"/>
                                    <m:ctrlPr>
                                      <a:rPr lang="de-DE" sz="1800" b="0" i="1" dirty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z="1800" b="0" i="1" dirty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2,0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6</m:t>
                                </m:r>
                              </m:oMath>
                            </m:oMathPara>
                          </a14:m>
                          <a:endParaRPr lang="en-US" sz="1800" i="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5" name="Table 4">
                <a:extLst>
                  <a:ext uri="{FF2B5EF4-FFF2-40B4-BE49-F238E27FC236}">
                    <a16:creationId xmlns:a16="http://schemas.microsoft.com/office/drawing/2014/main" id="{805B691E-B8E1-8A4B-8AC5-AEA06B22E2AD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033506741"/>
                  </p:ext>
                </p:extLst>
              </p:nvPr>
            </p:nvGraphicFramePr>
            <p:xfrm>
              <a:off x="832576" y="167640"/>
              <a:ext cx="2395791" cy="2565273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688594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1322641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384556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70713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"/>
                          <a:stretch>
                            <a:fillRect l="-1818" t="-3448" r="-245455" b="-6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"/>
                          <a:stretch>
                            <a:fillRect l="-53333" t="-3448" r="-28571" b="-6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"/>
                          <a:stretch>
                            <a:fillRect l="-536667" t="-3448" b="-6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"/>
                          <a:stretch>
                            <a:fillRect l="-1818" t="-103448" r="-245455" b="-5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"/>
                          <a:stretch>
                            <a:fillRect l="-53333" t="-103448" r="-28571" b="-5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"/>
                          <a:stretch>
                            <a:fillRect l="-536667" t="-103448" b="-5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"/>
                          <a:stretch>
                            <a:fillRect l="-1818" t="-203448" r="-245455" b="-4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"/>
                          <a:stretch>
                            <a:fillRect l="-53333" t="-203448" r="-28571" b="-4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"/>
                          <a:stretch>
                            <a:fillRect l="-536667" t="-203448" b="-4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"/>
                          <a:stretch>
                            <a:fillRect l="-1818" t="-303448" r="-245455" b="-3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"/>
                          <a:stretch>
                            <a:fillRect l="-53333" t="-303448" r="-28571" b="-3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"/>
                          <a:stretch>
                            <a:fillRect l="-536667" t="-303448" b="-3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"/>
                          <a:stretch>
                            <a:fillRect l="-1818" t="-403448" r="-245455" b="-2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"/>
                          <a:stretch>
                            <a:fillRect l="-53333" t="-403448" r="-28571" b="-2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"/>
                          <a:stretch>
                            <a:fillRect l="-536667" t="-403448" b="-2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"/>
                          <a:stretch>
                            <a:fillRect l="-1818" t="-503448" r="-245455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"/>
                          <a:stretch>
                            <a:fillRect l="-53333" t="-503448" r="-28571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"/>
                          <a:stretch>
                            <a:fillRect l="-536667" t="-503448" b="-1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"/>
                          <a:stretch>
                            <a:fillRect l="-1818" t="-603448" r="-24545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"/>
                          <a:stretch>
                            <a:fillRect l="-53333" t="-603448" r="-2857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"/>
                          <a:stretch>
                            <a:fillRect l="-536667" t="-60344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7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" name="Table 5">
                <a:extLst>
                  <a:ext uri="{FF2B5EF4-FFF2-40B4-BE49-F238E27FC236}">
                    <a16:creationId xmlns:a16="http://schemas.microsoft.com/office/drawing/2014/main" id="{AEDCB794-B449-8F48-B16A-D0D0AC579796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147133890"/>
                  </p:ext>
                </p:extLst>
              </p:nvPr>
            </p:nvGraphicFramePr>
            <p:xfrm>
              <a:off x="832576" y="2998059"/>
              <a:ext cx="3344862" cy="329184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688594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917321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1354391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384556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24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</a:rPr>
                                  <m:t>𝐸𝑝𝑖𝑑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</a:rPr>
                                  <m:t>𝑁𝑎𝑡</m:t>
                                </m:r>
                                <m:d>
                                  <m:dPr>
                                    <m:ctrlPr>
                                      <a:rPr lang="de-DE" sz="1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de-DE" sz="18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de-DE" sz="1800" b="0" i="1" smtClean="0">
                                            <a:latin typeface="Cambria Math" panose="02040503050406030204" pitchFamily="18" charset="0"/>
                                          </a:rPr>
                                          <m:t>𝑑</m:t>
                                        </m:r>
                                      </m:e>
                                      <m:sub>
                                        <m:r>
                                          <a:rPr lang="de-DE" sz="1800" b="0" i="1" smtClean="0"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</m:e>
                                </m:d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</a:rPr>
                                  <m:t>𝑁𝑎𝑡</m:t>
                                </m:r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sSub>
                                  <m:sSubPr>
                                    <m:ctrlPr>
                                      <a:rPr lang="de-DE" sz="1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sz="1800" b="0" i="1" smtClean="0">
                                        <a:latin typeface="Cambria Math" panose="02040503050406030204" pitchFamily="18" charset="0"/>
                                      </a:rPr>
                                      <m:t>𝑑</m:t>
                                    </m:r>
                                  </m:e>
                                  <m:sub>
                                    <m:r>
                                      <a:rPr lang="de-DE" sz="180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𝜙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US" sz="1800" i="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oMath>
                            </m:oMathPara>
                          </a14:m>
                          <a:endParaRPr lang="en-US" sz="1800" i="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oMath>
                            </m:oMathPara>
                          </a14:m>
                          <a:endParaRPr lang="en-US" sz="1800" i="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3</m:t>
                                </m:r>
                              </m:oMath>
                            </m:oMathPara>
                          </a14:m>
                          <a:endParaRPr lang="en-US" sz="1800" i="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4</m:t>
                                </m:r>
                              </m:oMath>
                            </m:oMathPara>
                          </a14:m>
                          <a:endParaRPr lang="en-US" sz="1800" i="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5</m:t>
                                </m:r>
                              </m:oMath>
                            </m:oMathPara>
                          </a14:m>
                          <a:endParaRPr lang="en-US" sz="1800" i="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5</m:t>
                                </m:r>
                              </m:oMath>
                            </m:oMathPara>
                          </a14:m>
                          <a:endParaRPr lang="en-US" sz="1800" i="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7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6</m:t>
                                </m:r>
                              </m:oMath>
                            </m:oMathPara>
                          </a14:m>
                          <a:endParaRPr lang="en-US" sz="1800" i="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6" name="Table 5">
                <a:extLst>
                  <a:ext uri="{FF2B5EF4-FFF2-40B4-BE49-F238E27FC236}">
                    <a16:creationId xmlns:a16="http://schemas.microsoft.com/office/drawing/2014/main" id="{AEDCB794-B449-8F48-B16A-D0D0AC579796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147133890"/>
                  </p:ext>
                </p:extLst>
              </p:nvPr>
            </p:nvGraphicFramePr>
            <p:xfrm>
              <a:off x="832576" y="2998059"/>
              <a:ext cx="3344862" cy="329184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688594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917321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1354391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384556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1852" t="-3448" r="-390741" b="-79655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75342" t="-3448" r="-189041" b="-79655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119626" t="-3448" r="-28972" b="-79655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783333" t="-3448" r="-3333" b="-79655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1852" t="-103448" r="-390741" b="-69655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75342" t="-103448" r="-189041" b="-69655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119626" t="-103448" r="-28972" b="-69655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783333" t="-103448" r="-3333" b="-69655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1852" t="-203448" r="-390741" b="-59655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75342" t="-203448" r="-189041" b="-59655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119626" t="-203448" r="-28972" b="-59655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783333" t="-203448" r="-3333" b="-59655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1852" t="-303448" r="-390741" b="-49655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75342" t="-303448" r="-189041" b="-49655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119626" t="-303448" r="-28972" b="-49655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783333" t="-303448" r="-3333" b="-49655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1852" t="-417857" r="-390741" b="-41428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75342" t="-417857" r="-189041" b="-41428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119626" t="-417857" r="-28972" b="-41428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783333" t="-417857" r="-3333" b="-41428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1852" t="-500000" r="-390741" b="-3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75342" t="-500000" r="-189041" b="-3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119626" t="-500000" r="-28972" b="-3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783333" t="-500000" r="-3333" b="-3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1852" t="-600000" r="-390741" b="-2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75342" t="-600000" r="-189041" b="-2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119626" t="-600000" r="-28972" b="-2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783333" t="-600000" r="-3333" b="-2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1852" t="-700000" r="-390741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75342" t="-700000" r="-189041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119626" t="-700000" r="-28972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783333" t="-700000" r="-3333" b="-1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7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1852" t="-800000" r="-39074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75342" t="-800000" r="-18904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119626" t="-800000" r="-2897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783333" t="-800000" r="-33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8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11" name="Rectangle 10">
            <a:extLst>
              <a:ext uri="{FF2B5EF4-FFF2-40B4-BE49-F238E27FC236}">
                <a16:creationId xmlns:a16="http://schemas.microsoft.com/office/drawing/2014/main" id="{70D2311B-C3AB-BC4D-A735-1EC715987936}"/>
              </a:ext>
            </a:extLst>
          </p:cNvPr>
          <p:cNvSpPr/>
          <p:nvPr/>
        </p:nvSpPr>
        <p:spPr>
          <a:xfrm flipH="1">
            <a:off x="722358" y="503663"/>
            <a:ext cx="2624817" cy="1168545"/>
          </a:xfrm>
          <a:prstGeom prst="rect">
            <a:avLst/>
          </a:prstGeom>
          <a:solidFill>
            <a:schemeClr val="accent1">
              <a:alpha val="15000"/>
            </a:schemeClr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30548E6-CF8D-054B-BACF-C2FE98F8B3B9}"/>
              </a:ext>
            </a:extLst>
          </p:cNvPr>
          <p:cNvSpPr/>
          <p:nvPr/>
        </p:nvSpPr>
        <p:spPr>
          <a:xfrm flipH="1">
            <a:off x="722358" y="1608338"/>
            <a:ext cx="2624817" cy="1168545"/>
          </a:xfrm>
          <a:prstGeom prst="rect">
            <a:avLst/>
          </a:prstGeom>
          <a:solidFill>
            <a:schemeClr val="accent1">
              <a:alpha val="15000"/>
            </a:schemeClr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8E92ED42-C517-FE42-92E6-039F15DBD1D4}"/>
              </a:ext>
            </a:extLst>
          </p:cNvPr>
          <p:cNvGrpSpPr/>
          <p:nvPr/>
        </p:nvGrpSpPr>
        <p:grpSpPr>
          <a:xfrm>
            <a:off x="4174264" y="3498705"/>
            <a:ext cx="1096658" cy="408672"/>
            <a:chOff x="4180114" y="3363230"/>
            <a:chExt cx="1096658" cy="408672"/>
          </a:xfrm>
        </p:grpSpPr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B9DD4358-755D-0645-A4C2-0032FE6113F3}"/>
                </a:ext>
              </a:extLst>
            </p:cNvPr>
            <p:cNvCxnSpPr>
              <a:cxnSpLocks/>
              <a:endCxn id="30" idx="1"/>
            </p:cNvCxnSpPr>
            <p:nvPr/>
          </p:nvCxnSpPr>
          <p:spPr>
            <a:xfrm>
              <a:off x="4180114" y="3412671"/>
              <a:ext cx="796576" cy="135225"/>
            </a:xfrm>
            <a:prstGeom prst="line">
              <a:avLst/>
            </a:prstGeom>
            <a:ln w="381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45D88495-E1F5-AA49-AF0E-8A6EE7940EC8}"/>
                </a:ext>
              </a:extLst>
            </p:cNvPr>
            <p:cNvCxnSpPr>
              <a:cxnSpLocks/>
              <a:endCxn id="30" idx="1"/>
            </p:cNvCxnSpPr>
            <p:nvPr/>
          </p:nvCxnSpPr>
          <p:spPr>
            <a:xfrm flipV="1">
              <a:off x="4180114" y="3547896"/>
              <a:ext cx="796576" cy="224006"/>
            </a:xfrm>
            <a:prstGeom prst="line">
              <a:avLst/>
            </a:prstGeom>
            <a:ln w="381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804F0CEA-53B6-D145-AF0E-AEE39DB6ABFB}"/>
                </a:ext>
              </a:extLst>
            </p:cNvPr>
            <p:cNvSpPr txBox="1"/>
            <p:nvPr/>
          </p:nvSpPr>
          <p:spPr>
            <a:xfrm>
              <a:off x="4976690" y="3363230"/>
              <a:ext cx="300082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GB" b="1" dirty="0">
                  <a:solidFill>
                    <a:schemeClr val="accent1"/>
                  </a:solidFill>
                </a:rPr>
                <a:t>+</a:t>
              </a:r>
            </a:p>
          </p:txBody>
        </p:sp>
      </p:grpSp>
      <p:sp>
        <p:nvSpPr>
          <p:cNvPr id="31" name="Rectangle 30">
            <a:extLst>
              <a:ext uri="{FF2B5EF4-FFF2-40B4-BE49-F238E27FC236}">
                <a16:creationId xmlns:a16="http://schemas.microsoft.com/office/drawing/2014/main" id="{3BFE6233-8089-694A-8FAC-8F04CC1C527A}"/>
              </a:ext>
            </a:extLst>
          </p:cNvPr>
          <p:cNvSpPr/>
          <p:nvPr/>
        </p:nvSpPr>
        <p:spPr>
          <a:xfrm>
            <a:off x="684712" y="3301863"/>
            <a:ext cx="3640590" cy="1565411"/>
          </a:xfrm>
          <a:prstGeom prst="rect">
            <a:avLst/>
          </a:prstGeom>
          <a:solidFill>
            <a:schemeClr val="accent1">
              <a:alpha val="15000"/>
            </a:schemeClr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817C03A0-69DB-5242-B3B7-8DE423A902DB}"/>
              </a:ext>
            </a:extLst>
          </p:cNvPr>
          <p:cNvGrpSpPr/>
          <p:nvPr/>
        </p:nvGrpSpPr>
        <p:grpSpPr>
          <a:xfrm>
            <a:off x="4174264" y="4235307"/>
            <a:ext cx="1096658" cy="408672"/>
            <a:chOff x="4180114" y="3363230"/>
            <a:chExt cx="1096658" cy="408672"/>
          </a:xfrm>
        </p:grpSpPr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52464B9A-55BA-BA49-9A41-DD4982F96AE7}"/>
                </a:ext>
              </a:extLst>
            </p:cNvPr>
            <p:cNvCxnSpPr>
              <a:cxnSpLocks/>
              <a:endCxn id="35" idx="1"/>
            </p:cNvCxnSpPr>
            <p:nvPr/>
          </p:nvCxnSpPr>
          <p:spPr>
            <a:xfrm>
              <a:off x="4180114" y="3412671"/>
              <a:ext cx="796576" cy="135225"/>
            </a:xfrm>
            <a:prstGeom prst="line">
              <a:avLst/>
            </a:prstGeom>
            <a:ln w="381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32EB98AE-5443-AA44-B5B4-3B183F2702EB}"/>
                </a:ext>
              </a:extLst>
            </p:cNvPr>
            <p:cNvCxnSpPr>
              <a:cxnSpLocks/>
              <a:endCxn id="35" idx="1"/>
            </p:cNvCxnSpPr>
            <p:nvPr/>
          </p:nvCxnSpPr>
          <p:spPr>
            <a:xfrm flipV="1">
              <a:off x="4180114" y="3547896"/>
              <a:ext cx="796576" cy="224006"/>
            </a:xfrm>
            <a:prstGeom prst="line">
              <a:avLst/>
            </a:prstGeom>
            <a:ln w="381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50C54CAF-6CA4-4947-898A-C944062098AB}"/>
                </a:ext>
              </a:extLst>
            </p:cNvPr>
            <p:cNvSpPr txBox="1"/>
            <p:nvPr/>
          </p:nvSpPr>
          <p:spPr>
            <a:xfrm>
              <a:off x="4976690" y="3363230"/>
              <a:ext cx="300082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GB" b="1" dirty="0">
                  <a:solidFill>
                    <a:schemeClr val="accent1"/>
                  </a:solidFill>
                </a:rPr>
                <a:t>+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498418A8-62FD-CE47-A258-719DF4AB1F00}"/>
              </a:ext>
            </a:extLst>
          </p:cNvPr>
          <p:cNvGrpSpPr/>
          <p:nvPr/>
        </p:nvGrpSpPr>
        <p:grpSpPr>
          <a:xfrm>
            <a:off x="5270922" y="3683371"/>
            <a:ext cx="1096658" cy="736602"/>
            <a:chOff x="4180114" y="3403601"/>
            <a:chExt cx="1096658" cy="736602"/>
          </a:xfrm>
        </p:grpSpPr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8AE30AB9-AEA5-814F-8338-DCBDB1E5CABA}"/>
                </a:ext>
              </a:extLst>
            </p:cNvPr>
            <p:cNvCxnSpPr>
              <a:cxnSpLocks/>
              <a:stCxn id="30" idx="3"/>
              <a:endCxn id="39" idx="1"/>
            </p:cNvCxnSpPr>
            <p:nvPr/>
          </p:nvCxnSpPr>
          <p:spPr>
            <a:xfrm>
              <a:off x="4180114" y="3403601"/>
              <a:ext cx="796576" cy="369332"/>
            </a:xfrm>
            <a:prstGeom prst="line">
              <a:avLst/>
            </a:prstGeom>
            <a:ln w="381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73066999-AEB2-4242-A2A1-8507CF502EEC}"/>
                </a:ext>
              </a:extLst>
            </p:cNvPr>
            <p:cNvCxnSpPr>
              <a:cxnSpLocks/>
              <a:stCxn id="35" idx="3"/>
              <a:endCxn id="39" idx="1"/>
            </p:cNvCxnSpPr>
            <p:nvPr/>
          </p:nvCxnSpPr>
          <p:spPr>
            <a:xfrm flipV="1">
              <a:off x="4180114" y="3772933"/>
              <a:ext cx="796576" cy="367270"/>
            </a:xfrm>
            <a:prstGeom prst="line">
              <a:avLst/>
            </a:prstGeom>
            <a:ln w="381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71C7E729-430A-604F-A990-6471923FD246}"/>
                </a:ext>
              </a:extLst>
            </p:cNvPr>
            <p:cNvSpPr txBox="1"/>
            <p:nvPr/>
          </p:nvSpPr>
          <p:spPr>
            <a:xfrm>
              <a:off x="4976690" y="3588267"/>
              <a:ext cx="300082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GB" b="1" dirty="0">
                  <a:solidFill>
                    <a:schemeClr val="accent1"/>
                  </a:solidFill>
                </a:rPr>
                <a:t>+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D0141D26-AEBE-F749-B5BD-ADB3EDB5E568}"/>
              </a:ext>
            </a:extLst>
          </p:cNvPr>
          <p:cNvGrpSpPr/>
          <p:nvPr/>
        </p:nvGrpSpPr>
        <p:grpSpPr>
          <a:xfrm>
            <a:off x="4557246" y="718989"/>
            <a:ext cx="1096658" cy="729602"/>
            <a:chOff x="4214346" y="3986580"/>
            <a:chExt cx="1096658" cy="729602"/>
          </a:xfrm>
        </p:grpSpPr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03790CC3-647A-3D45-9CE2-17E1E4250C95}"/>
                </a:ext>
              </a:extLst>
            </p:cNvPr>
            <p:cNvCxnSpPr>
              <a:cxnSpLocks/>
              <a:endCxn id="47" idx="1"/>
            </p:cNvCxnSpPr>
            <p:nvPr/>
          </p:nvCxnSpPr>
          <p:spPr>
            <a:xfrm>
              <a:off x="4214346" y="3986580"/>
              <a:ext cx="796576" cy="341972"/>
            </a:xfrm>
            <a:prstGeom prst="line">
              <a:avLst/>
            </a:prstGeom>
            <a:ln w="381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959A2895-5701-CC4A-8F30-81BDB1AE0222}"/>
                </a:ext>
              </a:extLst>
            </p:cNvPr>
            <p:cNvCxnSpPr>
              <a:cxnSpLocks/>
              <a:endCxn id="47" idx="1"/>
            </p:cNvCxnSpPr>
            <p:nvPr/>
          </p:nvCxnSpPr>
          <p:spPr>
            <a:xfrm>
              <a:off x="4214346" y="4328552"/>
              <a:ext cx="796576" cy="0"/>
            </a:xfrm>
            <a:prstGeom prst="line">
              <a:avLst/>
            </a:prstGeom>
            <a:ln w="381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AA3C3623-78C1-9E46-BB6E-968532959002}"/>
                </a:ext>
              </a:extLst>
            </p:cNvPr>
            <p:cNvSpPr txBox="1"/>
            <p:nvPr/>
          </p:nvSpPr>
          <p:spPr>
            <a:xfrm>
              <a:off x="5010922" y="4143886"/>
              <a:ext cx="300082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GB" b="1" dirty="0">
                  <a:solidFill>
                    <a:schemeClr val="accent1"/>
                  </a:solidFill>
                </a:rPr>
                <a:t>+</a:t>
              </a:r>
            </a:p>
          </p:txBody>
        </p: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EB562332-6ABB-B14C-B818-25EAE4EFA502}"/>
                </a:ext>
              </a:extLst>
            </p:cNvPr>
            <p:cNvCxnSpPr>
              <a:cxnSpLocks/>
              <a:endCxn id="47" idx="1"/>
            </p:cNvCxnSpPr>
            <p:nvPr/>
          </p:nvCxnSpPr>
          <p:spPr>
            <a:xfrm flipV="1">
              <a:off x="4214346" y="4328552"/>
              <a:ext cx="796576" cy="387630"/>
            </a:xfrm>
            <a:prstGeom prst="line">
              <a:avLst/>
            </a:prstGeom>
            <a:ln w="381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AB458A95-22BC-4946-BAFB-A530E596AD68}"/>
              </a:ext>
            </a:extLst>
          </p:cNvPr>
          <p:cNvGrpSpPr/>
          <p:nvPr/>
        </p:nvGrpSpPr>
        <p:grpSpPr>
          <a:xfrm>
            <a:off x="4557246" y="1823664"/>
            <a:ext cx="1096658" cy="729602"/>
            <a:chOff x="4214346" y="3986580"/>
            <a:chExt cx="1096658" cy="729602"/>
          </a:xfrm>
        </p:grpSpPr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810B7128-85FC-B040-A76C-74D53C433445}"/>
                </a:ext>
              </a:extLst>
            </p:cNvPr>
            <p:cNvCxnSpPr>
              <a:cxnSpLocks/>
              <a:endCxn id="52" idx="1"/>
            </p:cNvCxnSpPr>
            <p:nvPr/>
          </p:nvCxnSpPr>
          <p:spPr>
            <a:xfrm>
              <a:off x="4214346" y="3986580"/>
              <a:ext cx="796576" cy="341972"/>
            </a:xfrm>
            <a:prstGeom prst="line">
              <a:avLst/>
            </a:prstGeom>
            <a:ln w="381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2BB1C873-C85E-9E41-A0A6-8AB646D8F0A3}"/>
                </a:ext>
              </a:extLst>
            </p:cNvPr>
            <p:cNvCxnSpPr>
              <a:cxnSpLocks/>
              <a:endCxn id="52" idx="1"/>
            </p:cNvCxnSpPr>
            <p:nvPr/>
          </p:nvCxnSpPr>
          <p:spPr>
            <a:xfrm>
              <a:off x="4214346" y="4328552"/>
              <a:ext cx="796576" cy="0"/>
            </a:xfrm>
            <a:prstGeom prst="line">
              <a:avLst/>
            </a:prstGeom>
            <a:ln w="381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92244BB8-D8B2-3845-ACEC-E564556CE183}"/>
                </a:ext>
              </a:extLst>
            </p:cNvPr>
            <p:cNvSpPr txBox="1"/>
            <p:nvPr/>
          </p:nvSpPr>
          <p:spPr>
            <a:xfrm>
              <a:off x="5010922" y="4143886"/>
              <a:ext cx="300082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GB" b="1" dirty="0">
                  <a:solidFill>
                    <a:schemeClr val="accent1"/>
                  </a:solidFill>
                </a:rPr>
                <a:t>+</a:t>
              </a:r>
            </a:p>
          </p:txBody>
        </p: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C8E6869B-DDEE-F644-93D1-D74F504E0D84}"/>
                </a:ext>
              </a:extLst>
            </p:cNvPr>
            <p:cNvCxnSpPr>
              <a:cxnSpLocks/>
              <a:endCxn id="52" idx="1"/>
            </p:cNvCxnSpPr>
            <p:nvPr/>
          </p:nvCxnSpPr>
          <p:spPr>
            <a:xfrm flipV="1">
              <a:off x="4214346" y="4328552"/>
              <a:ext cx="796576" cy="387630"/>
            </a:xfrm>
            <a:prstGeom prst="line">
              <a:avLst/>
            </a:prstGeom>
            <a:ln w="381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1788B96D-51CF-4641-A0CA-739D23091CC2}"/>
                  </a:ext>
                </a:extLst>
              </p:cNvPr>
              <p:cNvSpPr txBox="1"/>
              <p:nvPr/>
            </p:nvSpPr>
            <p:spPr>
              <a:xfrm>
                <a:off x="3150007" y="520189"/>
                <a:ext cx="142199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de-DE" b="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𝑀𝑢𝑙</m:t>
                      </m:r>
                      <m:d>
                        <m:dPr>
                          <m:ctrlPr>
                            <a:rPr lang="de-DE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de-DE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0,2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GB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1788B96D-51CF-4641-A0CA-739D23091C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50007" y="520189"/>
                <a:ext cx="1421992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22E1F560-DE19-0044-93FA-8161C0FD7FF9}"/>
                  </a:ext>
                </a:extLst>
              </p:cNvPr>
              <p:cNvSpPr txBox="1"/>
              <p:nvPr/>
            </p:nvSpPr>
            <p:spPr>
              <a:xfrm>
                <a:off x="3150007" y="891901"/>
                <a:ext cx="142199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de-DE" b="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𝑀𝑢𝑙</m:t>
                      </m:r>
                      <m:d>
                        <m:dPr>
                          <m:ctrlPr>
                            <a:rPr lang="de-DE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de-DE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1,1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GB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22E1F560-DE19-0044-93FA-8161C0FD7F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50007" y="891901"/>
                <a:ext cx="1421992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870398B8-33AC-AC47-BA4D-97F1E268DA54}"/>
                  </a:ext>
                </a:extLst>
              </p:cNvPr>
              <p:cNvSpPr txBox="1"/>
              <p:nvPr/>
            </p:nvSpPr>
            <p:spPr>
              <a:xfrm>
                <a:off x="3150007" y="1254620"/>
                <a:ext cx="142199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de-DE" b="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𝑀𝑢𝑙</m:t>
                      </m:r>
                      <m:d>
                        <m:dPr>
                          <m:ctrlPr>
                            <a:rPr lang="de-DE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de-DE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2,0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GB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870398B8-33AC-AC47-BA4D-97F1E268DA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50007" y="1254620"/>
                <a:ext cx="1421992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E3CAF38C-7A38-0D48-9CA2-1E5264541FC8}"/>
                  </a:ext>
                </a:extLst>
              </p:cNvPr>
              <p:cNvSpPr txBox="1"/>
              <p:nvPr/>
            </p:nvSpPr>
            <p:spPr>
              <a:xfrm>
                <a:off x="3150007" y="1668894"/>
                <a:ext cx="142199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de-DE" b="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𝑀𝑢𝑙</m:t>
                      </m:r>
                      <m:d>
                        <m:dPr>
                          <m:ctrlPr>
                            <a:rPr lang="de-DE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de-DE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0,2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GB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E3CAF38C-7A38-0D48-9CA2-1E5264541F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50007" y="1668894"/>
                <a:ext cx="1421992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85B3B2E8-4D06-AD4D-A2A4-9B5437DC2C13}"/>
                  </a:ext>
                </a:extLst>
              </p:cNvPr>
              <p:cNvSpPr txBox="1"/>
              <p:nvPr/>
            </p:nvSpPr>
            <p:spPr>
              <a:xfrm>
                <a:off x="3150007" y="2040606"/>
                <a:ext cx="142199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de-DE" b="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𝑀𝑢𝑙</m:t>
                      </m:r>
                      <m:d>
                        <m:dPr>
                          <m:ctrlPr>
                            <a:rPr lang="de-DE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de-DE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1,1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GB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85B3B2E8-4D06-AD4D-A2A4-9B5437DC2C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50007" y="2040606"/>
                <a:ext cx="1421992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EE9A82B8-C028-4547-8E70-1B4E9E0A2F17}"/>
                  </a:ext>
                </a:extLst>
              </p:cNvPr>
              <p:cNvSpPr txBox="1"/>
              <p:nvPr/>
            </p:nvSpPr>
            <p:spPr>
              <a:xfrm>
                <a:off x="3150007" y="2403325"/>
                <a:ext cx="142199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de-DE" b="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𝑀𝑢𝑙</m:t>
                      </m:r>
                      <m:d>
                        <m:dPr>
                          <m:ctrlPr>
                            <a:rPr lang="de-DE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de-DE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2,0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GB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EE9A82B8-C028-4547-8E70-1B4E9E0A2F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50007" y="2403325"/>
                <a:ext cx="1421992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0" name="Table 59">
                <a:extLst>
                  <a:ext uri="{FF2B5EF4-FFF2-40B4-BE49-F238E27FC236}">
                    <a16:creationId xmlns:a16="http://schemas.microsoft.com/office/drawing/2014/main" id="{6F1BA2BD-5F40-044E-AA7D-0E6435B20BAA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794200751"/>
                  </p:ext>
                </p:extLst>
              </p:nvPr>
            </p:nvGraphicFramePr>
            <p:xfrm>
              <a:off x="5653904" y="161790"/>
              <a:ext cx="2566171" cy="36576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625729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1940442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24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</a:rPr>
                                  <m:t>𝐸𝑝𝑖𝑑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de-DE" sz="18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de-DE" sz="18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𝜙</m:t>
                                    </m:r>
                                  </m:e>
                                  <m:sup>
                                    <m:r>
                                      <a:rPr lang="de-DE" sz="18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′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60" name="Table 59">
                <a:extLst>
                  <a:ext uri="{FF2B5EF4-FFF2-40B4-BE49-F238E27FC236}">
                    <a16:creationId xmlns:a16="http://schemas.microsoft.com/office/drawing/2014/main" id="{6F1BA2BD-5F40-044E-AA7D-0E6435B20BAA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794200751"/>
                  </p:ext>
                </p:extLst>
              </p:nvPr>
            </p:nvGraphicFramePr>
            <p:xfrm>
              <a:off x="5653904" y="161790"/>
              <a:ext cx="2566171" cy="36576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625729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1940442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10"/>
                          <a:stretch>
                            <a:fillRect l="-2041" r="-314286" b="-1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10"/>
                          <a:stretch>
                            <a:fillRect l="-32468" b="-133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1" name="Table 60">
                <a:extLst>
                  <a:ext uri="{FF2B5EF4-FFF2-40B4-BE49-F238E27FC236}">
                    <a16:creationId xmlns:a16="http://schemas.microsoft.com/office/drawing/2014/main" id="{3C543B55-9149-F647-9E4F-ECB5C48CBABA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415778383"/>
                  </p:ext>
                </p:extLst>
              </p:nvPr>
            </p:nvGraphicFramePr>
            <p:xfrm>
              <a:off x="5653904" y="875326"/>
              <a:ext cx="2574790" cy="365760"/>
            </p:xfrm>
            <a:graphic>
              <a:graphicData uri="http://schemas.openxmlformats.org/drawingml/2006/table">
                <a:tbl>
                  <a:tblPr bandRow="1">
                    <a:tableStyleId>{793D81CF-94F2-401A-BA57-92F5A7B2D0C5}</a:tableStyleId>
                  </a:tblPr>
                  <a:tblGrid>
                    <a:gridCol w="622800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1951990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24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  <m:r>
                                  <a:rPr lang="de-DE" sz="1800" b="0" i="1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∙1+</m:t>
                                </m:r>
                                <m:r>
                                  <a:rPr lang="de-DE" sz="1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de-DE" sz="1800" b="0" i="1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∙2+</m:t>
                                </m:r>
                                <m:r>
                                  <a:rPr lang="de-DE" sz="1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3</m:t>
                                </m:r>
                                <m:r>
                                  <a:rPr lang="de-DE" sz="1800" b="0" i="1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∙1</m:t>
                                </m:r>
                              </m:oMath>
                            </m:oMathPara>
                          </a14:m>
                          <a:endParaRPr lang="en-US" sz="1800" dirty="0">
                            <a:solidFill>
                              <a:schemeClr val="accent1"/>
                            </a:solidFill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61" name="Table 60">
                <a:extLst>
                  <a:ext uri="{FF2B5EF4-FFF2-40B4-BE49-F238E27FC236}">
                    <a16:creationId xmlns:a16="http://schemas.microsoft.com/office/drawing/2014/main" id="{3C543B55-9149-F647-9E4F-ECB5C48CBABA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415778383"/>
                  </p:ext>
                </p:extLst>
              </p:nvPr>
            </p:nvGraphicFramePr>
            <p:xfrm>
              <a:off x="5653904" y="875326"/>
              <a:ext cx="2574790" cy="365760"/>
            </p:xfrm>
            <a:graphic>
              <a:graphicData uri="http://schemas.openxmlformats.org/drawingml/2006/table">
                <a:tbl>
                  <a:tblPr bandRow="1">
                    <a:tableStyleId>{793D81CF-94F2-401A-BA57-92F5A7B2D0C5}</a:tableStyleId>
                  </a:tblPr>
                  <a:tblGrid>
                    <a:gridCol w="622800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1951990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11"/>
                          <a:stretch>
                            <a:fillRect l="-2041" r="-314286" b="-1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11"/>
                          <a:stretch>
                            <a:fillRect l="-32468" b="-133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2" name="Table 61">
                <a:extLst>
                  <a:ext uri="{FF2B5EF4-FFF2-40B4-BE49-F238E27FC236}">
                    <a16:creationId xmlns:a16="http://schemas.microsoft.com/office/drawing/2014/main" id="{A2D0A351-A2BA-D640-8A29-CBF1C041C785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946525418"/>
                  </p:ext>
                </p:extLst>
              </p:nvPr>
            </p:nvGraphicFramePr>
            <p:xfrm>
              <a:off x="5653904" y="1967500"/>
              <a:ext cx="2574790" cy="365760"/>
            </p:xfrm>
            <a:graphic>
              <a:graphicData uri="http://schemas.openxmlformats.org/drawingml/2006/table">
                <a:tbl>
                  <a:tblPr bandRow="1">
                    <a:tableStyleId>{793D81CF-94F2-401A-BA57-92F5A7B2D0C5}</a:tableStyleId>
                  </a:tblPr>
                  <a:tblGrid>
                    <a:gridCol w="622800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1951990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24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  <m:r>
                                  <a:rPr lang="de-DE" sz="1800" b="0" i="1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∙1+</m:t>
                                </m:r>
                                <m:r>
                                  <a:rPr lang="de-DE" sz="1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5</m:t>
                                </m:r>
                                <m:r>
                                  <a:rPr lang="de-DE" sz="1800" b="0" i="1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∙2+</m:t>
                                </m:r>
                                <m:r>
                                  <a:rPr lang="de-DE" sz="1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6</m:t>
                                </m:r>
                                <m:r>
                                  <a:rPr lang="de-DE" sz="1800" b="0" i="1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∙1</m:t>
                                </m:r>
                              </m:oMath>
                            </m:oMathPara>
                          </a14:m>
                          <a:endParaRPr lang="en-US" sz="1800" dirty="0">
                            <a:solidFill>
                              <a:schemeClr val="accent1"/>
                            </a:solidFill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62" name="Table 61">
                <a:extLst>
                  <a:ext uri="{FF2B5EF4-FFF2-40B4-BE49-F238E27FC236}">
                    <a16:creationId xmlns:a16="http://schemas.microsoft.com/office/drawing/2014/main" id="{A2D0A351-A2BA-D640-8A29-CBF1C041C785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946525418"/>
                  </p:ext>
                </p:extLst>
              </p:nvPr>
            </p:nvGraphicFramePr>
            <p:xfrm>
              <a:off x="5653904" y="1967500"/>
              <a:ext cx="2574790" cy="365760"/>
            </p:xfrm>
            <a:graphic>
              <a:graphicData uri="http://schemas.openxmlformats.org/drawingml/2006/table">
                <a:tbl>
                  <a:tblPr bandRow="1">
                    <a:tableStyleId>{793D81CF-94F2-401A-BA57-92F5A7B2D0C5}</a:tableStyleId>
                  </a:tblPr>
                  <a:tblGrid>
                    <a:gridCol w="622800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1951990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12"/>
                          <a:stretch>
                            <a:fillRect l="-2041" r="-31428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12"/>
                          <a:stretch>
                            <a:fillRect l="-3246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4151534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D09B6B-8155-9C41-842A-44F16878A7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27</a:t>
            </a:fld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" name="Table 4">
                <a:extLst>
                  <a:ext uri="{FF2B5EF4-FFF2-40B4-BE49-F238E27FC236}">
                    <a16:creationId xmlns:a16="http://schemas.microsoft.com/office/drawing/2014/main" id="{805B691E-B8E1-8A4B-8AC5-AEA06B22E2AD}"/>
                  </a:ext>
                </a:extLst>
              </p:cNvPr>
              <p:cNvGraphicFramePr>
                <a:graphicFrameLocks noGrp="1"/>
              </p:cNvGraphicFramePr>
              <p:nvPr>
                <p:extLst/>
              </p:nvPr>
            </p:nvGraphicFramePr>
            <p:xfrm>
              <a:off x="832576" y="167640"/>
              <a:ext cx="2395791" cy="2565273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688594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1322641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384556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24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</a:rPr>
                                  <m:t>𝐸𝑝𝑖𝑑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sz="1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sz="1800" b="0" i="1" smtClean="0">
                                        <a:latin typeface="Cambria Math" panose="02040503050406030204" pitchFamily="18" charset="0"/>
                                      </a:rPr>
                                      <m:t>#</m:t>
                                    </m:r>
                                  </m:e>
                                  <m:sub>
                                    <m:r>
                                      <a:rPr lang="de-DE" sz="1800" b="0" i="1" smtClean="0">
                                        <a:latin typeface="Cambria Math" panose="02040503050406030204" pitchFamily="18" charset="0"/>
                                      </a:rPr>
                                      <m:t>𝐷</m:t>
                                    </m:r>
                                  </m:sub>
                                </m:sSub>
                                <m:d>
                                  <m:dPr>
                                    <m:begChr m:val="["/>
                                    <m:endChr m:val="]"/>
                                    <m:ctrlPr>
                                      <a:rPr lang="de-DE" sz="1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z="1800" b="0" i="1" smtClean="0">
                                        <a:latin typeface="Cambria Math" panose="02040503050406030204" pitchFamily="18" charset="0"/>
                                      </a:rPr>
                                      <m:t>𝑁𝑎𝑡</m:t>
                                    </m:r>
                                    <m:d>
                                      <m:dPr>
                                        <m:ctrlPr>
                                          <a:rPr lang="de-DE" sz="18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de-DE" sz="1800" b="0" i="1" smtClean="0">
                                            <a:latin typeface="Cambria Math" panose="02040503050406030204" pitchFamily="18" charset="0"/>
                                          </a:rPr>
                                          <m:t>𝐷</m:t>
                                        </m:r>
                                      </m:e>
                                    </m:d>
                                  </m:e>
                                </m:d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de-DE" sz="18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de-DE" sz="18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𝜙</m:t>
                                    </m:r>
                                  </m:e>
                                  <m:sup>
                                    <m:r>
                                      <a:rPr lang="de-DE" sz="18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#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d>
                                  <m:dPr>
                                    <m:begChr m:val="["/>
                                    <m:endChr m:val="]"/>
                                    <m:ctrlPr>
                                      <a:rPr lang="de-DE" sz="1800" b="0" i="1" dirty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z="1800" b="0" i="1" dirty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0,2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US" sz="1800" i="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d>
                                  <m:dPr>
                                    <m:begChr m:val="["/>
                                    <m:endChr m:val="]"/>
                                    <m:ctrlPr>
                                      <a:rPr lang="de-DE" sz="1800" b="0" i="1" dirty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z="1800" b="0" i="1" dirty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1,1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oMath>
                            </m:oMathPara>
                          </a14:m>
                          <a:endParaRPr lang="en-US" sz="1800" i="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d>
                                  <m:dPr>
                                    <m:begChr m:val="["/>
                                    <m:endChr m:val="]"/>
                                    <m:ctrlPr>
                                      <a:rPr lang="de-DE" sz="1800" b="0" i="1" dirty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z="1800" b="0" i="1" dirty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2,0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3</m:t>
                                </m:r>
                              </m:oMath>
                            </m:oMathPara>
                          </a14:m>
                          <a:endParaRPr lang="en-US" sz="1800" i="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d>
                                  <m:dPr>
                                    <m:begChr m:val="["/>
                                    <m:endChr m:val="]"/>
                                    <m:ctrlPr>
                                      <a:rPr lang="de-DE" sz="1800" b="0" i="1" dirty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z="1800" b="0" i="1" dirty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0,2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4</m:t>
                                </m:r>
                              </m:oMath>
                            </m:oMathPara>
                          </a14:m>
                          <a:endParaRPr lang="en-US" sz="1800" i="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d>
                                  <m:dPr>
                                    <m:begChr m:val="["/>
                                    <m:endChr m:val="]"/>
                                    <m:ctrlPr>
                                      <a:rPr lang="de-DE" sz="1800" b="0" i="1" dirty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z="1800" b="0" i="1" dirty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1,1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5</m:t>
                                </m:r>
                              </m:oMath>
                            </m:oMathPara>
                          </a14:m>
                          <a:endParaRPr lang="en-US" sz="1800" i="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d>
                                  <m:dPr>
                                    <m:begChr m:val="["/>
                                    <m:endChr m:val="]"/>
                                    <m:ctrlPr>
                                      <a:rPr lang="de-DE" sz="1800" b="0" i="1" dirty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z="1800" b="0" i="1" dirty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2,0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6</m:t>
                                </m:r>
                              </m:oMath>
                            </m:oMathPara>
                          </a14:m>
                          <a:endParaRPr lang="en-US" sz="1800" i="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5" name="Table 4">
                <a:extLst>
                  <a:ext uri="{FF2B5EF4-FFF2-40B4-BE49-F238E27FC236}">
                    <a16:creationId xmlns:a16="http://schemas.microsoft.com/office/drawing/2014/main" id="{805B691E-B8E1-8A4B-8AC5-AEA06B22E2AD}"/>
                  </a:ext>
                </a:extLst>
              </p:cNvPr>
              <p:cNvGraphicFramePr>
                <a:graphicFrameLocks noGrp="1"/>
              </p:cNvGraphicFramePr>
              <p:nvPr>
                <p:extLst/>
              </p:nvPr>
            </p:nvGraphicFramePr>
            <p:xfrm>
              <a:off x="832576" y="167640"/>
              <a:ext cx="2395791" cy="2565273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688594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1322641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384556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70713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"/>
                          <a:stretch>
                            <a:fillRect l="-1818" t="-3448" r="-245455" b="-6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"/>
                          <a:stretch>
                            <a:fillRect l="-53333" t="-3448" r="-28571" b="-6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"/>
                          <a:stretch>
                            <a:fillRect l="-536667" t="-3448" b="-6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"/>
                          <a:stretch>
                            <a:fillRect l="-1818" t="-103448" r="-245455" b="-5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"/>
                          <a:stretch>
                            <a:fillRect l="-53333" t="-103448" r="-28571" b="-5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"/>
                          <a:stretch>
                            <a:fillRect l="-536667" t="-103448" b="-5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"/>
                          <a:stretch>
                            <a:fillRect l="-1818" t="-203448" r="-245455" b="-4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"/>
                          <a:stretch>
                            <a:fillRect l="-53333" t="-203448" r="-28571" b="-4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"/>
                          <a:stretch>
                            <a:fillRect l="-536667" t="-203448" b="-4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"/>
                          <a:stretch>
                            <a:fillRect l="-1818" t="-303448" r="-245455" b="-3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"/>
                          <a:stretch>
                            <a:fillRect l="-53333" t="-303448" r="-28571" b="-3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"/>
                          <a:stretch>
                            <a:fillRect l="-536667" t="-303448" b="-3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"/>
                          <a:stretch>
                            <a:fillRect l="-1818" t="-403448" r="-245455" b="-2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"/>
                          <a:stretch>
                            <a:fillRect l="-53333" t="-403448" r="-28571" b="-2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"/>
                          <a:stretch>
                            <a:fillRect l="-536667" t="-403448" b="-2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"/>
                          <a:stretch>
                            <a:fillRect l="-1818" t="-503448" r="-245455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"/>
                          <a:stretch>
                            <a:fillRect l="-53333" t="-503448" r="-28571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"/>
                          <a:stretch>
                            <a:fillRect l="-536667" t="-503448" b="-1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"/>
                          <a:stretch>
                            <a:fillRect l="-1818" t="-603448" r="-24545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"/>
                          <a:stretch>
                            <a:fillRect l="-53333" t="-603448" r="-2857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"/>
                          <a:stretch>
                            <a:fillRect l="-536667" t="-60344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7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" name="Table 5">
                <a:extLst>
                  <a:ext uri="{FF2B5EF4-FFF2-40B4-BE49-F238E27FC236}">
                    <a16:creationId xmlns:a16="http://schemas.microsoft.com/office/drawing/2014/main" id="{AEDCB794-B449-8F48-B16A-D0D0AC579796}"/>
                  </a:ext>
                </a:extLst>
              </p:cNvPr>
              <p:cNvGraphicFramePr>
                <a:graphicFrameLocks noGrp="1"/>
              </p:cNvGraphicFramePr>
              <p:nvPr>
                <p:extLst/>
              </p:nvPr>
            </p:nvGraphicFramePr>
            <p:xfrm>
              <a:off x="832576" y="2998059"/>
              <a:ext cx="3344862" cy="329184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688594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917321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1354391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384556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24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</a:rPr>
                                  <m:t>𝐸𝑝𝑖𝑑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</a:rPr>
                                  <m:t>𝑁𝑎𝑡</m:t>
                                </m:r>
                                <m:d>
                                  <m:dPr>
                                    <m:ctrlPr>
                                      <a:rPr lang="de-DE" sz="1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de-DE" sz="18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de-DE" sz="1800" b="0" i="1" smtClean="0">
                                            <a:latin typeface="Cambria Math" panose="02040503050406030204" pitchFamily="18" charset="0"/>
                                          </a:rPr>
                                          <m:t>𝑑</m:t>
                                        </m:r>
                                      </m:e>
                                      <m:sub>
                                        <m:r>
                                          <a:rPr lang="de-DE" sz="1800" b="0" i="1" smtClean="0"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</m:e>
                                </m:d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</a:rPr>
                                  <m:t>𝑁𝑎𝑡</m:t>
                                </m:r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sSub>
                                  <m:sSubPr>
                                    <m:ctrlPr>
                                      <a:rPr lang="de-DE" sz="1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sz="1800" b="0" i="1" smtClean="0">
                                        <a:latin typeface="Cambria Math" panose="02040503050406030204" pitchFamily="18" charset="0"/>
                                      </a:rPr>
                                      <m:t>𝑑</m:t>
                                    </m:r>
                                  </m:e>
                                  <m:sub>
                                    <m:r>
                                      <a:rPr lang="de-DE" sz="180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𝜙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US" sz="1800" i="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oMath>
                            </m:oMathPara>
                          </a14:m>
                          <a:endParaRPr lang="en-US" sz="1800" i="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oMath>
                            </m:oMathPara>
                          </a14:m>
                          <a:endParaRPr lang="en-US" sz="1800" i="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3</m:t>
                                </m:r>
                              </m:oMath>
                            </m:oMathPara>
                          </a14:m>
                          <a:endParaRPr lang="en-US" sz="1800" i="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4</m:t>
                                </m:r>
                              </m:oMath>
                            </m:oMathPara>
                          </a14:m>
                          <a:endParaRPr lang="en-US" sz="1800" i="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5</m:t>
                                </m:r>
                              </m:oMath>
                            </m:oMathPara>
                          </a14:m>
                          <a:endParaRPr lang="en-US" sz="1800" i="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5</m:t>
                                </m:r>
                              </m:oMath>
                            </m:oMathPara>
                          </a14:m>
                          <a:endParaRPr lang="en-US" sz="1800" i="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7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6</m:t>
                                </m:r>
                              </m:oMath>
                            </m:oMathPara>
                          </a14:m>
                          <a:endParaRPr lang="en-US" sz="1800" i="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6" name="Table 5">
                <a:extLst>
                  <a:ext uri="{FF2B5EF4-FFF2-40B4-BE49-F238E27FC236}">
                    <a16:creationId xmlns:a16="http://schemas.microsoft.com/office/drawing/2014/main" id="{AEDCB794-B449-8F48-B16A-D0D0AC579796}"/>
                  </a:ext>
                </a:extLst>
              </p:cNvPr>
              <p:cNvGraphicFramePr>
                <a:graphicFrameLocks noGrp="1"/>
              </p:cNvGraphicFramePr>
              <p:nvPr>
                <p:extLst/>
              </p:nvPr>
            </p:nvGraphicFramePr>
            <p:xfrm>
              <a:off x="832576" y="2998059"/>
              <a:ext cx="3344862" cy="329184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688594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917321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1354391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384556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1852" t="-3448" r="-390741" b="-79655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75342" t="-3448" r="-189041" b="-79655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119626" t="-3448" r="-28972" b="-79655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783333" t="-3448" r="-3333" b="-79655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1852" t="-103448" r="-390741" b="-69655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75342" t="-103448" r="-189041" b="-69655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119626" t="-103448" r="-28972" b="-69655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783333" t="-103448" r="-3333" b="-69655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1852" t="-203448" r="-390741" b="-59655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75342" t="-203448" r="-189041" b="-59655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119626" t="-203448" r="-28972" b="-59655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783333" t="-203448" r="-3333" b="-59655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1852" t="-303448" r="-390741" b="-49655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75342" t="-303448" r="-189041" b="-49655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119626" t="-303448" r="-28972" b="-49655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783333" t="-303448" r="-3333" b="-49655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1852" t="-417857" r="-390741" b="-41428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75342" t="-417857" r="-189041" b="-41428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119626" t="-417857" r="-28972" b="-41428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783333" t="-417857" r="-3333" b="-41428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1852" t="-500000" r="-390741" b="-3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75342" t="-500000" r="-189041" b="-3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119626" t="-500000" r="-28972" b="-3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783333" t="-500000" r="-3333" b="-3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1852" t="-600000" r="-390741" b="-2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75342" t="-600000" r="-189041" b="-2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119626" t="-600000" r="-28972" b="-2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783333" t="-600000" r="-3333" b="-2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1852" t="-700000" r="-390741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75342" t="-700000" r="-189041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119626" t="-700000" r="-28972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783333" t="-700000" r="-3333" b="-1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7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1852" t="-800000" r="-39074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75342" t="-800000" r="-18904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119626" t="-800000" r="-2897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783333" t="-800000" r="-33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8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11" name="Rectangle 10">
            <a:extLst>
              <a:ext uri="{FF2B5EF4-FFF2-40B4-BE49-F238E27FC236}">
                <a16:creationId xmlns:a16="http://schemas.microsoft.com/office/drawing/2014/main" id="{70D2311B-C3AB-BC4D-A735-1EC715987936}"/>
              </a:ext>
            </a:extLst>
          </p:cNvPr>
          <p:cNvSpPr/>
          <p:nvPr/>
        </p:nvSpPr>
        <p:spPr>
          <a:xfrm flipH="1">
            <a:off x="722358" y="503663"/>
            <a:ext cx="2624817" cy="1168545"/>
          </a:xfrm>
          <a:prstGeom prst="rect">
            <a:avLst/>
          </a:prstGeom>
          <a:solidFill>
            <a:schemeClr val="accent1">
              <a:alpha val="15000"/>
            </a:schemeClr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30548E6-CF8D-054B-BACF-C2FE98F8B3B9}"/>
              </a:ext>
            </a:extLst>
          </p:cNvPr>
          <p:cNvSpPr/>
          <p:nvPr/>
        </p:nvSpPr>
        <p:spPr>
          <a:xfrm flipH="1">
            <a:off x="722358" y="1608338"/>
            <a:ext cx="2624817" cy="1168545"/>
          </a:xfrm>
          <a:prstGeom prst="rect">
            <a:avLst/>
          </a:prstGeom>
          <a:solidFill>
            <a:schemeClr val="accent1">
              <a:alpha val="15000"/>
            </a:schemeClr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3BFE6233-8089-694A-8FAC-8F04CC1C527A}"/>
              </a:ext>
            </a:extLst>
          </p:cNvPr>
          <p:cNvSpPr/>
          <p:nvPr/>
        </p:nvSpPr>
        <p:spPr>
          <a:xfrm>
            <a:off x="684712" y="3301863"/>
            <a:ext cx="3640590" cy="1565411"/>
          </a:xfrm>
          <a:prstGeom prst="rect">
            <a:avLst/>
          </a:prstGeom>
          <a:solidFill>
            <a:schemeClr val="accent1">
              <a:alpha val="15000"/>
            </a:schemeClr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D0141D26-AEBE-F749-B5BD-ADB3EDB5E568}"/>
              </a:ext>
            </a:extLst>
          </p:cNvPr>
          <p:cNvGrpSpPr/>
          <p:nvPr/>
        </p:nvGrpSpPr>
        <p:grpSpPr>
          <a:xfrm>
            <a:off x="4557246" y="718989"/>
            <a:ext cx="1096658" cy="729602"/>
            <a:chOff x="4214346" y="3986580"/>
            <a:chExt cx="1096658" cy="729602"/>
          </a:xfrm>
        </p:grpSpPr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03790CC3-647A-3D45-9CE2-17E1E4250C95}"/>
                </a:ext>
              </a:extLst>
            </p:cNvPr>
            <p:cNvCxnSpPr>
              <a:cxnSpLocks/>
              <a:endCxn id="47" idx="1"/>
            </p:cNvCxnSpPr>
            <p:nvPr/>
          </p:nvCxnSpPr>
          <p:spPr>
            <a:xfrm>
              <a:off x="4214346" y="3986580"/>
              <a:ext cx="796576" cy="341972"/>
            </a:xfrm>
            <a:prstGeom prst="line">
              <a:avLst/>
            </a:prstGeom>
            <a:ln w="381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959A2895-5701-CC4A-8F30-81BDB1AE0222}"/>
                </a:ext>
              </a:extLst>
            </p:cNvPr>
            <p:cNvCxnSpPr>
              <a:cxnSpLocks/>
              <a:endCxn id="47" idx="1"/>
            </p:cNvCxnSpPr>
            <p:nvPr/>
          </p:nvCxnSpPr>
          <p:spPr>
            <a:xfrm>
              <a:off x="4214346" y="4328552"/>
              <a:ext cx="796576" cy="0"/>
            </a:xfrm>
            <a:prstGeom prst="line">
              <a:avLst/>
            </a:prstGeom>
            <a:ln w="381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AA3C3623-78C1-9E46-BB6E-968532959002}"/>
                </a:ext>
              </a:extLst>
            </p:cNvPr>
            <p:cNvSpPr txBox="1"/>
            <p:nvPr/>
          </p:nvSpPr>
          <p:spPr>
            <a:xfrm>
              <a:off x="5010922" y="4143886"/>
              <a:ext cx="300082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GB" b="1" dirty="0">
                  <a:solidFill>
                    <a:schemeClr val="accent1"/>
                  </a:solidFill>
                </a:rPr>
                <a:t>+</a:t>
              </a:r>
            </a:p>
          </p:txBody>
        </p: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EB562332-6ABB-B14C-B818-25EAE4EFA502}"/>
                </a:ext>
              </a:extLst>
            </p:cNvPr>
            <p:cNvCxnSpPr>
              <a:cxnSpLocks/>
              <a:endCxn id="47" idx="1"/>
            </p:cNvCxnSpPr>
            <p:nvPr/>
          </p:nvCxnSpPr>
          <p:spPr>
            <a:xfrm flipV="1">
              <a:off x="4214346" y="4328552"/>
              <a:ext cx="796576" cy="387630"/>
            </a:xfrm>
            <a:prstGeom prst="line">
              <a:avLst/>
            </a:prstGeom>
            <a:ln w="381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AB458A95-22BC-4946-BAFB-A530E596AD68}"/>
              </a:ext>
            </a:extLst>
          </p:cNvPr>
          <p:cNvGrpSpPr/>
          <p:nvPr/>
        </p:nvGrpSpPr>
        <p:grpSpPr>
          <a:xfrm>
            <a:off x="4557246" y="1823664"/>
            <a:ext cx="1096658" cy="729602"/>
            <a:chOff x="4214346" y="3986580"/>
            <a:chExt cx="1096658" cy="729602"/>
          </a:xfrm>
        </p:grpSpPr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810B7128-85FC-B040-A76C-74D53C433445}"/>
                </a:ext>
              </a:extLst>
            </p:cNvPr>
            <p:cNvCxnSpPr>
              <a:cxnSpLocks/>
              <a:endCxn id="52" idx="1"/>
            </p:cNvCxnSpPr>
            <p:nvPr/>
          </p:nvCxnSpPr>
          <p:spPr>
            <a:xfrm>
              <a:off x="4214346" y="3986580"/>
              <a:ext cx="796576" cy="341972"/>
            </a:xfrm>
            <a:prstGeom prst="line">
              <a:avLst/>
            </a:prstGeom>
            <a:ln w="381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2BB1C873-C85E-9E41-A0A6-8AB646D8F0A3}"/>
                </a:ext>
              </a:extLst>
            </p:cNvPr>
            <p:cNvCxnSpPr>
              <a:cxnSpLocks/>
              <a:endCxn id="52" idx="1"/>
            </p:cNvCxnSpPr>
            <p:nvPr/>
          </p:nvCxnSpPr>
          <p:spPr>
            <a:xfrm>
              <a:off x="4214346" y="4328552"/>
              <a:ext cx="796576" cy="0"/>
            </a:xfrm>
            <a:prstGeom prst="line">
              <a:avLst/>
            </a:prstGeom>
            <a:ln w="381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92244BB8-D8B2-3845-ACEC-E564556CE183}"/>
                </a:ext>
              </a:extLst>
            </p:cNvPr>
            <p:cNvSpPr txBox="1"/>
            <p:nvPr/>
          </p:nvSpPr>
          <p:spPr>
            <a:xfrm>
              <a:off x="5010922" y="4143886"/>
              <a:ext cx="300082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GB" b="1" dirty="0">
                  <a:solidFill>
                    <a:schemeClr val="accent1"/>
                  </a:solidFill>
                </a:rPr>
                <a:t>+</a:t>
              </a:r>
            </a:p>
          </p:txBody>
        </p: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C8E6869B-DDEE-F644-93D1-D74F504E0D84}"/>
                </a:ext>
              </a:extLst>
            </p:cNvPr>
            <p:cNvCxnSpPr>
              <a:cxnSpLocks/>
              <a:endCxn id="52" idx="1"/>
            </p:cNvCxnSpPr>
            <p:nvPr/>
          </p:nvCxnSpPr>
          <p:spPr>
            <a:xfrm flipV="1">
              <a:off x="4214346" y="4328552"/>
              <a:ext cx="796576" cy="387630"/>
            </a:xfrm>
            <a:prstGeom prst="line">
              <a:avLst/>
            </a:prstGeom>
            <a:ln w="381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1788B96D-51CF-4641-A0CA-739D23091CC2}"/>
                  </a:ext>
                </a:extLst>
              </p:cNvPr>
              <p:cNvSpPr txBox="1"/>
              <p:nvPr/>
            </p:nvSpPr>
            <p:spPr>
              <a:xfrm>
                <a:off x="3150007" y="520189"/>
                <a:ext cx="142199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de-DE" b="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𝑀𝑢𝑙</m:t>
                      </m:r>
                      <m:d>
                        <m:dPr>
                          <m:ctrlPr>
                            <a:rPr lang="de-DE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de-DE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0,2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GB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1788B96D-51CF-4641-A0CA-739D23091C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50007" y="520189"/>
                <a:ext cx="1421992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22E1F560-DE19-0044-93FA-8161C0FD7FF9}"/>
                  </a:ext>
                </a:extLst>
              </p:cNvPr>
              <p:cNvSpPr txBox="1"/>
              <p:nvPr/>
            </p:nvSpPr>
            <p:spPr>
              <a:xfrm>
                <a:off x="3150007" y="891901"/>
                <a:ext cx="142199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de-DE" b="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𝑀𝑢𝑙</m:t>
                      </m:r>
                      <m:d>
                        <m:dPr>
                          <m:ctrlPr>
                            <a:rPr lang="de-DE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de-DE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1,1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GB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22E1F560-DE19-0044-93FA-8161C0FD7F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50007" y="891901"/>
                <a:ext cx="1421992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870398B8-33AC-AC47-BA4D-97F1E268DA54}"/>
                  </a:ext>
                </a:extLst>
              </p:cNvPr>
              <p:cNvSpPr txBox="1"/>
              <p:nvPr/>
            </p:nvSpPr>
            <p:spPr>
              <a:xfrm>
                <a:off x="3150007" y="1254620"/>
                <a:ext cx="142199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de-DE" b="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𝑀𝑢𝑙</m:t>
                      </m:r>
                      <m:d>
                        <m:dPr>
                          <m:ctrlPr>
                            <a:rPr lang="de-DE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de-DE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2,0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GB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870398B8-33AC-AC47-BA4D-97F1E268DA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50007" y="1254620"/>
                <a:ext cx="1421992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E3CAF38C-7A38-0D48-9CA2-1E5264541FC8}"/>
                  </a:ext>
                </a:extLst>
              </p:cNvPr>
              <p:cNvSpPr txBox="1"/>
              <p:nvPr/>
            </p:nvSpPr>
            <p:spPr>
              <a:xfrm>
                <a:off x="3150007" y="1668894"/>
                <a:ext cx="142199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de-DE" b="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𝑀𝑢𝑙</m:t>
                      </m:r>
                      <m:d>
                        <m:dPr>
                          <m:ctrlPr>
                            <a:rPr lang="de-DE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de-DE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0,2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GB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E3CAF38C-7A38-0D48-9CA2-1E5264541F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50007" y="1668894"/>
                <a:ext cx="1421992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85B3B2E8-4D06-AD4D-A2A4-9B5437DC2C13}"/>
                  </a:ext>
                </a:extLst>
              </p:cNvPr>
              <p:cNvSpPr txBox="1"/>
              <p:nvPr/>
            </p:nvSpPr>
            <p:spPr>
              <a:xfrm>
                <a:off x="3150007" y="2040606"/>
                <a:ext cx="142199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de-DE" b="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𝑀𝑢𝑙</m:t>
                      </m:r>
                      <m:d>
                        <m:dPr>
                          <m:ctrlPr>
                            <a:rPr lang="de-DE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de-DE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1,1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GB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85B3B2E8-4D06-AD4D-A2A4-9B5437DC2C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50007" y="2040606"/>
                <a:ext cx="1421992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EE9A82B8-C028-4547-8E70-1B4E9E0A2F17}"/>
                  </a:ext>
                </a:extLst>
              </p:cNvPr>
              <p:cNvSpPr txBox="1"/>
              <p:nvPr/>
            </p:nvSpPr>
            <p:spPr>
              <a:xfrm>
                <a:off x="3150007" y="2403325"/>
                <a:ext cx="142199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de-DE" b="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𝑀𝑢𝑙</m:t>
                      </m:r>
                      <m:d>
                        <m:dPr>
                          <m:ctrlPr>
                            <a:rPr lang="de-DE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de-DE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2,0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GB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EE9A82B8-C028-4547-8E70-1B4E9E0A2F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50007" y="2403325"/>
                <a:ext cx="1421992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0" name="Table 59">
                <a:extLst>
                  <a:ext uri="{FF2B5EF4-FFF2-40B4-BE49-F238E27FC236}">
                    <a16:creationId xmlns:a16="http://schemas.microsoft.com/office/drawing/2014/main" id="{6F1BA2BD-5F40-044E-AA7D-0E6435B20BAA}"/>
                  </a:ext>
                </a:extLst>
              </p:cNvPr>
              <p:cNvGraphicFramePr>
                <a:graphicFrameLocks noGrp="1"/>
              </p:cNvGraphicFramePr>
              <p:nvPr>
                <p:extLst/>
              </p:nvPr>
            </p:nvGraphicFramePr>
            <p:xfrm>
              <a:off x="5653904" y="161790"/>
              <a:ext cx="2566171" cy="36576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625729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1940442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24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</a:rPr>
                                  <m:t>𝐸𝑝𝑖𝑑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de-DE" sz="18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de-DE" sz="18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𝜙</m:t>
                                    </m:r>
                                  </m:e>
                                  <m:sup>
                                    <m:r>
                                      <a:rPr lang="de-DE" sz="18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′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60" name="Table 59">
                <a:extLst>
                  <a:ext uri="{FF2B5EF4-FFF2-40B4-BE49-F238E27FC236}">
                    <a16:creationId xmlns:a16="http://schemas.microsoft.com/office/drawing/2014/main" id="{6F1BA2BD-5F40-044E-AA7D-0E6435B20BAA}"/>
                  </a:ext>
                </a:extLst>
              </p:cNvPr>
              <p:cNvGraphicFramePr>
                <a:graphicFrameLocks noGrp="1"/>
              </p:cNvGraphicFramePr>
              <p:nvPr>
                <p:extLst/>
              </p:nvPr>
            </p:nvGraphicFramePr>
            <p:xfrm>
              <a:off x="5653904" y="161790"/>
              <a:ext cx="2566171" cy="36576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625729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1940442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10"/>
                          <a:stretch>
                            <a:fillRect l="-2041" r="-314286" b="-1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10"/>
                          <a:stretch>
                            <a:fillRect l="-32468" b="-133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1" name="Table 60">
                <a:extLst>
                  <a:ext uri="{FF2B5EF4-FFF2-40B4-BE49-F238E27FC236}">
                    <a16:creationId xmlns:a16="http://schemas.microsoft.com/office/drawing/2014/main" id="{3C543B55-9149-F647-9E4F-ECB5C48CBABA}"/>
                  </a:ext>
                </a:extLst>
              </p:cNvPr>
              <p:cNvGraphicFramePr>
                <a:graphicFrameLocks noGrp="1"/>
              </p:cNvGraphicFramePr>
              <p:nvPr>
                <p:extLst/>
              </p:nvPr>
            </p:nvGraphicFramePr>
            <p:xfrm>
              <a:off x="5653904" y="875326"/>
              <a:ext cx="2574790" cy="365760"/>
            </p:xfrm>
            <a:graphic>
              <a:graphicData uri="http://schemas.openxmlformats.org/drawingml/2006/table">
                <a:tbl>
                  <a:tblPr bandRow="1">
                    <a:tableStyleId>{793D81CF-94F2-401A-BA57-92F5A7B2D0C5}</a:tableStyleId>
                  </a:tblPr>
                  <a:tblGrid>
                    <a:gridCol w="622800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1951990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24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  <m:r>
                                  <a:rPr lang="de-DE" sz="1800" b="0" i="1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∙1+</m:t>
                                </m:r>
                                <m:r>
                                  <a:rPr lang="de-DE" sz="1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de-DE" sz="1800" b="0" i="1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∙2+</m:t>
                                </m:r>
                                <m:r>
                                  <a:rPr lang="de-DE" sz="1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3</m:t>
                                </m:r>
                                <m:r>
                                  <a:rPr lang="de-DE" sz="1800" b="0" i="1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∙1</m:t>
                                </m:r>
                              </m:oMath>
                            </m:oMathPara>
                          </a14:m>
                          <a:endParaRPr lang="en-US" sz="1800" dirty="0">
                            <a:solidFill>
                              <a:schemeClr val="accent1"/>
                            </a:solidFill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61" name="Table 60">
                <a:extLst>
                  <a:ext uri="{FF2B5EF4-FFF2-40B4-BE49-F238E27FC236}">
                    <a16:creationId xmlns:a16="http://schemas.microsoft.com/office/drawing/2014/main" id="{3C543B55-9149-F647-9E4F-ECB5C48CBABA}"/>
                  </a:ext>
                </a:extLst>
              </p:cNvPr>
              <p:cNvGraphicFramePr>
                <a:graphicFrameLocks noGrp="1"/>
              </p:cNvGraphicFramePr>
              <p:nvPr>
                <p:extLst/>
              </p:nvPr>
            </p:nvGraphicFramePr>
            <p:xfrm>
              <a:off x="5653904" y="875326"/>
              <a:ext cx="2574790" cy="365760"/>
            </p:xfrm>
            <a:graphic>
              <a:graphicData uri="http://schemas.openxmlformats.org/drawingml/2006/table">
                <a:tbl>
                  <a:tblPr bandRow="1">
                    <a:tableStyleId>{793D81CF-94F2-401A-BA57-92F5A7B2D0C5}</a:tableStyleId>
                  </a:tblPr>
                  <a:tblGrid>
                    <a:gridCol w="622800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1951990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11"/>
                          <a:stretch>
                            <a:fillRect l="-2041" r="-314286" b="-1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11"/>
                          <a:stretch>
                            <a:fillRect l="-32468" b="-133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2" name="Table 61">
                <a:extLst>
                  <a:ext uri="{FF2B5EF4-FFF2-40B4-BE49-F238E27FC236}">
                    <a16:creationId xmlns:a16="http://schemas.microsoft.com/office/drawing/2014/main" id="{A2D0A351-A2BA-D640-8A29-CBF1C041C785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906384071"/>
                  </p:ext>
                </p:extLst>
              </p:nvPr>
            </p:nvGraphicFramePr>
            <p:xfrm>
              <a:off x="5653904" y="1967500"/>
              <a:ext cx="2574790" cy="365760"/>
            </p:xfrm>
            <a:graphic>
              <a:graphicData uri="http://schemas.openxmlformats.org/drawingml/2006/table">
                <a:tbl>
                  <a:tblPr bandRow="1">
                    <a:tableStyleId>{793D81CF-94F2-401A-BA57-92F5A7B2D0C5}</a:tableStyleId>
                  </a:tblPr>
                  <a:tblGrid>
                    <a:gridCol w="622800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1951990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24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  <m:r>
                                  <a:rPr lang="de-DE" sz="1800" b="0" i="1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∙1+</m:t>
                                </m:r>
                                <m:r>
                                  <a:rPr lang="de-DE" sz="1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5</m:t>
                                </m:r>
                                <m:r>
                                  <a:rPr lang="de-DE" sz="1800" b="0" i="1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∙2+</m:t>
                                </m:r>
                                <m:r>
                                  <a:rPr lang="de-DE" sz="1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6</m:t>
                                </m:r>
                                <m:r>
                                  <a:rPr lang="de-DE" sz="1800" b="0" i="1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∙1</m:t>
                                </m:r>
                              </m:oMath>
                            </m:oMathPara>
                          </a14:m>
                          <a:endParaRPr lang="en-US" sz="1800" dirty="0">
                            <a:solidFill>
                              <a:schemeClr val="accent1"/>
                            </a:solidFill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62" name="Table 61">
                <a:extLst>
                  <a:ext uri="{FF2B5EF4-FFF2-40B4-BE49-F238E27FC236}">
                    <a16:creationId xmlns:a16="http://schemas.microsoft.com/office/drawing/2014/main" id="{A2D0A351-A2BA-D640-8A29-CBF1C041C785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906384071"/>
                  </p:ext>
                </p:extLst>
              </p:nvPr>
            </p:nvGraphicFramePr>
            <p:xfrm>
              <a:off x="5653904" y="1967500"/>
              <a:ext cx="2574790" cy="365760"/>
            </p:xfrm>
            <a:graphic>
              <a:graphicData uri="http://schemas.openxmlformats.org/drawingml/2006/table">
                <a:tbl>
                  <a:tblPr bandRow="1">
                    <a:tableStyleId>{793D81CF-94F2-401A-BA57-92F5A7B2D0C5}</a:tableStyleId>
                  </a:tblPr>
                  <a:tblGrid>
                    <a:gridCol w="622800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1951990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12"/>
                          <a:stretch>
                            <a:fillRect l="-2041" r="-31428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12"/>
                          <a:stretch>
                            <a:fillRect l="-3246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</a:tbl>
              </a:graphicData>
            </a:graphic>
          </p:graphicFrame>
        </mc:Fallback>
      </mc:AlternateContent>
      <p:grpSp>
        <p:nvGrpSpPr>
          <p:cNvPr id="40" name="Group 39">
            <a:extLst>
              <a:ext uri="{FF2B5EF4-FFF2-40B4-BE49-F238E27FC236}">
                <a16:creationId xmlns:a16="http://schemas.microsoft.com/office/drawing/2014/main" id="{9F7008CE-2E40-0744-B78A-10E18C9AE897}"/>
              </a:ext>
            </a:extLst>
          </p:cNvPr>
          <p:cNvGrpSpPr/>
          <p:nvPr/>
        </p:nvGrpSpPr>
        <p:grpSpPr>
          <a:xfrm>
            <a:off x="4174264" y="3547145"/>
            <a:ext cx="1468690" cy="1069773"/>
            <a:chOff x="4174264" y="3547145"/>
            <a:chExt cx="1468690" cy="1069773"/>
          </a:xfrm>
        </p:grpSpPr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C21D56B1-C558-EC48-92AB-65963BD5B463}"/>
                </a:ext>
              </a:extLst>
            </p:cNvPr>
            <p:cNvCxnSpPr>
              <a:cxnSpLocks/>
              <a:endCxn id="43" idx="1"/>
            </p:cNvCxnSpPr>
            <p:nvPr/>
          </p:nvCxnSpPr>
          <p:spPr>
            <a:xfrm>
              <a:off x="4174264" y="3547145"/>
              <a:ext cx="1168608" cy="516590"/>
            </a:xfrm>
            <a:prstGeom prst="line">
              <a:avLst/>
            </a:prstGeom>
            <a:ln w="381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C07ED2A3-8E05-294C-9BB2-ACAD644EFD1E}"/>
                </a:ext>
              </a:extLst>
            </p:cNvPr>
            <p:cNvCxnSpPr>
              <a:cxnSpLocks/>
              <a:endCxn id="43" idx="1"/>
            </p:cNvCxnSpPr>
            <p:nvPr/>
          </p:nvCxnSpPr>
          <p:spPr>
            <a:xfrm>
              <a:off x="4174264" y="3938705"/>
              <a:ext cx="1168608" cy="125030"/>
            </a:xfrm>
            <a:prstGeom prst="line">
              <a:avLst/>
            </a:prstGeom>
            <a:ln w="381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9764AA8D-A248-DE4F-A3C8-B90046A2DB2C}"/>
                </a:ext>
              </a:extLst>
            </p:cNvPr>
            <p:cNvSpPr txBox="1"/>
            <p:nvPr/>
          </p:nvSpPr>
          <p:spPr>
            <a:xfrm>
              <a:off x="5342872" y="3879069"/>
              <a:ext cx="300082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GB" b="1" dirty="0">
                  <a:solidFill>
                    <a:schemeClr val="accent1"/>
                  </a:solidFill>
                </a:rPr>
                <a:t>+</a:t>
              </a:r>
            </a:p>
          </p:txBody>
        </p: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F4F2B1C9-DCE7-4649-BC6E-16A3755A6180}"/>
                </a:ext>
              </a:extLst>
            </p:cNvPr>
            <p:cNvCxnSpPr>
              <a:cxnSpLocks/>
              <a:endCxn id="43" idx="1"/>
            </p:cNvCxnSpPr>
            <p:nvPr/>
          </p:nvCxnSpPr>
          <p:spPr>
            <a:xfrm flipV="1">
              <a:off x="4174264" y="4063735"/>
              <a:ext cx="1168608" cy="221666"/>
            </a:xfrm>
            <a:prstGeom prst="line">
              <a:avLst/>
            </a:prstGeom>
            <a:ln w="381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0146DC4E-2635-B944-8A5F-97006912627A}"/>
                </a:ext>
              </a:extLst>
            </p:cNvPr>
            <p:cNvCxnSpPr>
              <a:cxnSpLocks/>
              <a:endCxn id="43" idx="1"/>
            </p:cNvCxnSpPr>
            <p:nvPr/>
          </p:nvCxnSpPr>
          <p:spPr>
            <a:xfrm flipV="1">
              <a:off x="4174264" y="4063735"/>
              <a:ext cx="1168608" cy="553183"/>
            </a:xfrm>
            <a:prstGeom prst="line">
              <a:avLst/>
            </a:prstGeom>
            <a:ln w="381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5" name="Table 64">
                <a:extLst>
                  <a:ext uri="{FF2B5EF4-FFF2-40B4-BE49-F238E27FC236}">
                    <a16:creationId xmlns:a16="http://schemas.microsoft.com/office/drawing/2014/main" id="{0D9CB3B0-FAB3-B045-98D7-0DF6DD62AC35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397362764"/>
                  </p:ext>
                </p:extLst>
              </p:nvPr>
            </p:nvGraphicFramePr>
            <p:xfrm>
              <a:off x="5645285" y="3882641"/>
              <a:ext cx="2574790" cy="365760"/>
            </p:xfrm>
            <a:graphic>
              <a:graphicData uri="http://schemas.openxmlformats.org/drawingml/2006/table">
                <a:tbl>
                  <a:tblPr bandRow="1">
                    <a:tableStyleId>{793D81CF-94F2-401A-BA57-92F5A7B2D0C5}</a:tableStyleId>
                  </a:tblPr>
                  <a:tblGrid>
                    <a:gridCol w="622800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1951990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24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  <m:r>
                                  <a:rPr lang="de-DE" sz="1800" b="0" i="1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de-DE" sz="1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de-DE" sz="1800" b="0" i="1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de-DE" sz="1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de-DE" sz="1800" b="0" i="1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de-DE" sz="1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3</m:t>
                                </m:r>
                              </m:oMath>
                            </m:oMathPara>
                          </a14:m>
                          <a:endParaRPr lang="en-US" sz="1800" dirty="0">
                            <a:solidFill>
                              <a:schemeClr val="accent1"/>
                            </a:solidFill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65" name="Table 64">
                <a:extLst>
                  <a:ext uri="{FF2B5EF4-FFF2-40B4-BE49-F238E27FC236}">
                    <a16:creationId xmlns:a16="http://schemas.microsoft.com/office/drawing/2014/main" id="{0D9CB3B0-FAB3-B045-98D7-0DF6DD62AC35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397362764"/>
                  </p:ext>
                </p:extLst>
              </p:nvPr>
            </p:nvGraphicFramePr>
            <p:xfrm>
              <a:off x="5645285" y="3882641"/>
              <a:ext cx="2574790" cy="365760"/>
            </p:xfrm>
            <a:graphic>
              <a:graphicData uri="http://schemas.openxmlformats.org/drawingml/2006/table">
                <a:tbl>
                  <a:tblPr bandRow="1">
                    <a:tableStyleId>{793D81CF-94F2-401A-BA57-92F5A7B2D0C5}</a:tableStyleId>
                  </a:tblPr>
                  <a:tblGrid>
                    <a:gridCol w="622800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1951990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13"/>
                          <a:stretch>
                            <a:fillRect t="-3333" r="-316327" b="-1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13"/>
                          <a:stretch>
                            <a:fillRect l="-31613" t="-3333" b="-1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66" name="Rectangle 65">
            <a:extLst>
              <a:ext uri="{FF2B5EF4-FFF2-40B4-BE49-F238E27FC236}">
                <a16:creationId xmlns:a16="http://schemas.microsoft.com/office/drawing/2014/main" id="{F43CBC8D-0D97-7842-84A9-D19891088E2A}"/>
              </a:ext>
            </a:extLst>
          </p:cNvPr>
          <p:cNvSpPr/>
          <p:nvPr/>
        </p:nvSpPr>
        <p:spPr>
          <a:xfrm>
            <a:off x="684712" y="4790694"/>
            <a:ext cx="3640590" cy="1565411"/>
          </a:xfrm>
          <a:prstGeom prst="rect">
            <a:avLst/>
          </a:prstGeom>
          <a:solidFill>
            <a:schemeClr val="accent1">
              <a:alpha val="15000"/>
            </a:schemeClr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73" name="Table 72">
                <a:extLst>
                  <a:ext uri="{FF2B5EF4-FFF2-40B4-BE49-F238E27FC236}">
                    <a16:creationId xmlns:a16="http://schemas.microsoft.com/office/drawing/2014/main" id="{51CE93DD-15BE-B949-A662-7DAF164D8F5B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411392339"/>
                  </p:ext>
                </p:extLst>
              </p:nvPr>
            </p:nvGraphicFramePr>
            <p:xfrm>
              <a:off x="5645285" y="5371472"/>
              <a:ext cx="2574790" cy="365760"/>
            </p:xfrm>
            <a:graphic>
              <a:graphicData uri="http://schemas.openxmlformats.org/drawingml/2006/table">
                <a:tbl>
                  <a:tblPr bandRow="1">
                    <a:tableStyleId>{793D81CF-94F2-401A-BA57-92F5A7B2D0C5}</a:tableStyleId>
                  </a:tblPr>
                  <a:tblGrid>
                    <a:gridCol w="622800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1951990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24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  <m:r>
                                  <a:rPr lang="de-DE" sz="1800" b="0" i="1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de-DE" sz="1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5</m:t>
                                </m:r>
                                <m:r>
                                  <a:rPr lang="de-DE" sz="1800" b="0" i="1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de-DE" sz="1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5</m:t>
                                </m:r>
                                <m:r>
                                  <a:rPr lang="de-DE" sz="1800" b="0" i="1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de-DE" sz="1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6</m:t>
                                </m:r>
                              </m:oMath>
                            </m:oMathPara>
                          </a14:m>
                          <a:endParaRPr lang="en-US" sz="1800" dirty="0">
                            <a:solidFill>
                              <a:schemeClr val="accent1"/>
                            </a:solidFill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73" name="Table 72">
                <a:extLst>
                  <a:ext uri="{FF2B5EF4-FFF2-40B4-BE49-F238E27FC236}">
                    <a16:creationId xmlns:a16="http://schemas.microsoft.com/office/drawing/2014/main" id="{51CE93DD-15BE-B949-A662-7DAF164D8F5B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411392339"/>
                  </p:ext>
                </p:extLst>
              </p:nvPr>
            </p:nvGraphicFramePr>
            <p:xfrm>
              <a:off x="5645285" y="5371472"/>
              <a:ext cx="2574790" cy="365760"/>
            </p:xfrm>
            <a:graphic>
              <a:graphicData uri="http://schemas.openxmlformats.org/drawingml/2006/table">
                <a:tbl>
                  <a:tblPr bandRow="1">
                    <a:tableStyleId>{793D81CF-94F2-401A-BA57-92F5A7B2D0C5}</a:tableStyleId>
                  </a:tblPr>
                  <a:tblGrid>
                    <a:gridCol w="622800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1951990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14"/>
                          <a:stretch>
                            <a:fillRect r="-316327" b="-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14"/>
                          <a:stretch>
                            <a:fillRect l="-31613" b="-33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</a:tbl>
              </a:graphicData>
            </a:graphic>
          </p:graphicFrame>
        </mc:Fallback>
      </mc:AlternateContent>
      <p:grpSp>
        <p:nvGrpSpPr>
          <p:cNvPr id="74" name="Group 73">
            <a:extLst>
              <a:ext uri="{FF2B5EF4-FFF2-40B4-BE49-F238E27FC236}">
                <a16:creationId xmlns:a16="http://schemas.microsoft.com/office/drawing/2014/main" id="{AE3A59B8-A1D1-7849-AD21-C55078246D32}"/>
              </a:ext>
            </a:extLst>
          </p:cNvPr>
          <p:cNvGrpSpPr/>
          <p:nvPr/>
        </p:nvGrpSpPr>
        <p:grpSpPr>
          <a:xfrm>
            <a:off x="4185214" y="5041050"/>
            <a:ext cx="1468690" cy="1069773"/>
            <a:chOff x="4174264" y="3547145"/>
            <a:chExt cx="1468690" cy="1069773"/>
          </a:xfrm>
        </p:grpSpPr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31F3C55F-B5DE-E94A-894E-D572C92E1617}"/>
                </a:ext>
              </a:extLst>
            </p:cNvPr>
            <p:cNvCxnSpPr>
              <a:cxnSpLocks/>
              <a:endCxn id="77" idx="1"/>
            </p:cNvCxnSpPr>
            <p:nvPr/>
          </p:nvCxnSpPr>
          <p:spPr>
            <a:xfrm>
              <a:off x="4174264" y="3547145"/>
              <a:ext cx="1168608" cy="516590"/>
            </a:xfrm>
            <a:prstGeom prst="line">
              <a:avLst/>
            </a:prstGeom>
            <a:ln w="381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20C5C0F7-F12C-D248-B29D-B95F3A29E2DA}"/>
                </a:ext>
              </a:extLst>
            </p:cNvPr>
            <p:cNvCxnSpPr>
              <a:cxnSpLocks/>
              <a:endCxn id="77" idx="1"/>
            </p:cNvCxnSpPr>
            <p:nvPr/>
          </p:nvCxnSpPr>
          <p:spPr>
            <a:xfrm>
              <a:off x="4174264" y="3938705"/>
              <a:ext cx="1168608" cy="125030"/>
            </a:xfrm>
            <a:prstGeom prst="line">
              <a:avLst/>
            </a:prstGeom>
            <a:ln w="381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AF987FF1-DAD8-3B4E-A029-639A4EDAACEC}"/>
                </a:ext>
              </a:extLst>
            </p:cNvPr>
            <p:cNvSpPr txBox="1"/>
            <p:nvPr/>
          </p:nvSpPr>
          <p:spPr>
            <a:xfrm>
              <a:off x="5342872" y="3879069"/>
              <a:ext cx="300082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GB" b="1" dirty="0">
                  <a:solidFill>
                    <a:schemeClr val="accent1"/>
                  </a:solidFill>
                </a:rPr>
                <a:t>+</a:t>
              </a:r>
            </a:p>
          </p:txBody>
        </p: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3BA28F48-4E39-C848-BD88-2A4F8B458F19}"/>
                </a:ext>
              </a:extLst>
            </p:cNvPr>
            <p:cNvCxnSpPr>
              <a:cxnSpLocks/>
              <a:endCxn id="77" idx="1"/>
            </p:cNvCxnSpPr>
            <p:nvPr/>
          </p:nvCxnSpPr>
          <p:spPr>
            <a:xfrm flipV="1">
              <a:off x="4174264" y="4063735"/>
              <a:ext cx="1168608" cy="221666"/>
            </a:xfrm>
            <a:prstGeom prst="line">
              <a:avLst/>
            </a:prstGeom>
            <a:ln w="381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D04D5609-61A0-7A45-852D-5C47FFA7A2E5}"/>
                </a:ext>
              </a:extLst>
            </p:cNvPr>
            <p:cNvCxnSpPr>
              <a:cxnSpLocks/>
              <a:endCxn id="77" idx="1"/>
            </p:cNvCxnSpPr>
            <p:nvPr/>
          </p:nvCxnSpPr>
          <p:spPr>
            <a:xfrm flipV="1">
              <a:off x="4174264" y="4063735"/>
              <a:ext cx="1168608" cy="553183"/>
            </a:xfrm>
            <a:prstGeom prst="line">
              <a:avLst/>
            </a:prstGeom>
            <a:ln w="381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087086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B9BC5A-F16E-3E45-8566-9ACF2727E5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Lifted Summing Out: Operator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D15E54C-5AB1-FB4F-B9F0-B943DAE0AAE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28650" y="1158240"/>
                <a:ext cx="7886700" cy="5563236"/>
              </a:xfrm>
            </p:spPr>
            <p:txBody>
              <a:bodyPr>
                <a:normAutofit fontScale="70000" lnSpcReduction="20000"/>
              </a:bodyPr>
              <a:lstStyle/>
              <a:p>
                <a:r>
                  <a:rPr lang="en-GB" dirty="0"/>
                  <a:t>Inputs: </a:t>
                </a:r>
              </a:p>
              <a:p>
                <a:pPr lvl="1"/>
                <a:r>
                  <a:rPr lang="en-GB" dirty="0"/>
                  <a:t>Parfactor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𝑔</m:t>
                    </m:r>
                    <m:r>
                      <a:rPr lang="de-DE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𝒜</m:t>
                            </m:r>
                          </m:e>
                        </m:d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|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𝐶</m:t>
                        </m:r>
                      </m:sub>
                    </m:sSub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𝐶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𝒳</m:t>
                        </m:r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𝐶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𝒳</m:t>
                            </m:r>
                          </m:sub>
                        </m:sSub>
                      </m:e>
                    </m:d>
                  </m:oMath>
                </a14:m>
                <a:endParaRPr lang="de-DE" dirty="0">
                  <a:ea typeface="Cambria Math" panose="02040503050406030204" pitchFamily="18" charset="0"/>
                </a:endParaRPr>
              </a:p>
              <a:p>
                <a:pPr lvl="1"/>
                <a:r>
                  <a:rPr lang="en-GB" dirty="0"/>
                  <a:t>PRV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 dirty="0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de-DE" b="0" dirty="0"/>
                  <a:t> occurring in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𝒜</m:t>
                    </m:r>
                  </m:oMath>
                </a14:m>
                <a:r>
                  <a:rPr lang="en-GB" dirty="0"/>
                  <a:t> for summing out</a:t>
                </a:r>
              </a:p>
              <a:p>
                <a:r>
                  <a:rPr lang="en-GB" dirty="0"/>
                  <a:t>Preconditions: 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∀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𝐵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de-DE" i="1">
                        <a:latin typeface="Cambria Math" panose="02040503050406030204" pitchFamily="18" charset="0"/>
                      </a:rPr>
                      <m:t>𝑟𝑣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𝐺</m:t>
                        </m:r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∖</m:t>
                        </m:r>
                        <m:d>
                          <m:dPr>
                            <m:begChr m:val="{"/>
                            <m:endChr m:val="}"/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𝑔</m:t>
                            </m:r>
                          </m:e>
                        </m:d>
                      </m:e>
                    </m:d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: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𝑔𝑟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𝐵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|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𝐶</m:t>
                            </m:r>
                          </m:sub>
                        </m:sSub>
                      </m:e>
                    </m:d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∩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𝑔𝑟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|</m:t>
                            </m:r>
                            <m:d>
                              <m:dPr>
                                <m:ctrlP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𝒳</m:t>
                                </m:r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,</m:t>
                                </m:r>
                                <m:sSub>
                                  <m:sSubPr>
                                    <m:ctrlP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𝐶</m:t>
                                    </m:r>
                                  </m:e>
                                  <m:sub>
                                    <m: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𝒳</m:t>
                                    </m:r>
                                  </m:sub>
                                </m:sSub>
                              </m:e>
                            </m:d>
                          </m:sub>
                        </m:sSub>
                      </m:e>
                    </m:d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=∅</m:t>
                    </m:r>
                  </m:oMath>
                </a14:m>
                <a:endParaRPr lang="de-DE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lvl="1"/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∀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𝑋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d>
                      <m:dPr>
                        <m:begChr m:val="{"/>
                        <m:endChr m:val="}"/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𝑋</m:t>
                        </m:r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| </m:t>
                        </m:r>
                        <m:d>
                          <m:dPr>
                            <m:begChr m:val="|"/>
                            <m:endChr m:val="|"/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𝜋</m:t>
                                </m:r>
                              </m:e>
                              <m:sub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𝑋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𝐶</m:t>
                                    </m:r>
                                  </m:e>
                                  <m:sub>
                                    <m: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𝒳</m:t>
                                    </m:r>
                                  </m:sub>
                                </m:sSub>
                              </m:e>
                            </m:d>
                          </m:e>
                        </m:d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&gt;1</m:t>
                        </m:r>
                      </m:e>
                    </m:d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: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𝑋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𝑙𝑣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d>
                  </m:oMath>
                </a14:m>
                <a:endParaRPr lang="en-GB" dirty="0"/>
              </a:p>
              <a:p>
                <a:pPr lvl="1"/>
                <a14:m>
                  <m:oMath xmlns:m="http://schemas.openxmlformats.org/officeDocument/2006/math">
                    <m:sSup>
                      <m:sSup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b="1" i="1">
                            <a:latin typeface="Cambria Math" panose="02040503050406030204" pitchFamily="18" charset="0"/>
                          </a:rPr>
                          <m:t>𝑿</m:t>
                        </m:r>
                      </m:e>
                      <m:sup>
                        <m:r>
                          <a:rPr lang="de-DE" i="1">
                            <a:latin typeface="Cambria Math" panose="02040503050406030204" pitchFamily="18" charset="0"/>
                          </a:rPr>
                          <m:t>𝑒𝑥𝑐𝑙</m:t>
                        </m:r>
                      </m:sup>
                    </m:sSup>
                    <m:r>
                      <a:rPr lang="de-DE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de-DE" i="1">
                        <a:latin typeface="Cambria Math" panose="02040503050406030204" pitchFamily="18" charset="0"/>
                      </a:rPr>
                      <m:t>𝑙𝑣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</m:d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∖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𝑿</m:t>
                        </m:r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∖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𝑙𝑣</m:t>
                        </m:r>
                        <m:d>
                          <m:dPr>
                            <m:ctrlP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𝐴</m:t>
                            </m:r>
                          </m:e>
                        </m:d>
                      </m:e>
                    </m:d>
                  </m:oMath>
                </a14:m>
                <a:r>
                  <a:rPr lang="en-GB" dirty="0"/>
                  <a:t> count-normalised </a:t>
                </a:r>
                <a:r>
                  <a:rPr lang="en-GB" dirty="0" err="1"/>
                  <a:t>w.r.t</a:t>
                </a:r>
                <a:r>
                  <a:rPr lang="en-GB" dirty="0"/>
                  <a:t>.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b="1" i="1">
                            <a:latin typeface="Cambria Math" panose="02040503050406030204" pitchFamily="18" charset="0"/>
                          </a:rPr>
                          <m:t>𝑿</m:t>
                        </m:r>
                      </m:e>
                      <m:sup>
                        <m:r>
                          <a:rPr lang="de-DE" i="1">
                            <a:latin typeface="Cambria Math" panose="02040503050406030204" pitchFamily="18" charset="0"/>
                          </a:rPr>
                          <m:t>𝑐𝑜𝑚</m:t>
                        </m:r>
                      </m:sup>
                    </m:sSup>
                    <m:r>
                      <a:rPr lang="de-DE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de-DE" i="1">
                        <a:latin typeface="Cambria Math" panose="02040503050406030204" pitchFamily="18" charset="0"/>
                      </a:rPr>
                      <m:t>𝑙𝑣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d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∩</m:t>
                    </m:r>
                    <m:r>
                      <a:rPr lang="de-DE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𝑿</m:t>
                    </m:r>
                  </m:oMath>
                </a14:m>
                <a:r>
                  <a:rPr lang="en-GB" dirty="0"/>
                  <a:t> in </a:t>
                </a:r>
                <a14:m>
                  <m:oMath xmlns:m="http://schemas.openxmlformats.org/officeDocument/2006/math">
                    <m:r>
                      <a:rPr lang="en-GB" i="1" dirty="0" smtClean="0">
                        <a:latin typeface="Cambria Math" panose="02040503050406030204" pitchFamily="18" charset="0"/>
                      </a:rPr>
                      <m:t>𝐶</m:t>
                    </m:r>
                  </m:oMath>
                </a14:m>
                <a:r>
                  <a:rPr lang="en-GB" dirty="0"/>
                  <a:t>, </a:t>
                </a:r>
                <a:br>
                  <a:rPr lang="en-GB" dirty="0"/>
                </a:br>
                <a:r>
                  <a:rPr lang="en-GB" dirty="0"/>
                  <a:t>with </a:t>
                </a:r>
                <a14:m>
                  <m:oMath xmlns:m="http://schemas.openxmlformats.org/officeDocument/2006/math">
                    <m:r>
                      <a:rPr lang="de-DE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𝑿</m:t>
                    </m:r>
                  </m:oMath>
                </a14:m>
                <a:r>
                  <a:rPr lang="en-GB" dirty="0"/>
                  <a:t> the set of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𝒳</m:t>
                    </m:r>
                  </m:oMath>
                </a14:m>
                <a:r>
                  <a:rPr lang="en-GB" dirty="0"/>
                  <a:t>, i.e., </a:t>
                </a:r>
                <a14:m>
                  <m:oMath xmlns:m="http://schemas.openxmlformats.org/officeDocument/2006/math">
                    <m:r>
                      <a:rPr lang="de-DE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𝑟</m:t>
                    </m:r>
                    <m:r>
                      <a:rPr lang="de-DE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de-DE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n</m:t>
                    </m:r>
                    <m:sSub>
                      <m:sSubPr>
                        <m:ctrlPr>
                          <a:rPr lang="en-GB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GB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count</m:t>
                        </m:r>
                      </m:e>
                      <m:sub>
                        <m:sSup>
                          <m:sSupPr>
                            <m:ctrlPr>
                              <a:rPr lang="de-DE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𝑿</m:t>
                            </m:r>
                          </m:e>
                          <m:sup>
                            <m:r>
                              <a:rPr lang="de-DE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𝑒𝑥𝑐𝑙</m:t>
                            </m:r>
                          </m:sup>
                        </m:sSup>
                        <m:r>
                          <a:rPr lang="en-GB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|</m:t>
                        </m:r>
                        <m:sSup>
                          <m:sSupPr>
                            <m:ctrlPr>
                              <a:rPr lang="de-DE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𝑿</m:t>
                            </m:r>
                          </m:e>
                          <m:sup>
                            <m:r>
                              <a:rPr lang="de-DE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𝑐𝑜𝑚</m:t>
                            </m:r>
                          </m:sup>
                        </m:sSup>
                      </m:sub>
                    </m:sSub>
                    <m:d>
                      <m:dPr>
                        <m:ctrlPr>
                          <a:rPr lang="en-GB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</m:d>
                  </m:oMath>
                </a14:m>
                <a:r>
                  <a:rPr lang="en-GB" dirty="0"/>
                  <a:t> exists</a:t>
                </a:r>
              </a:p>
              <a:p>
                <a:r>
                  <a:rPr lang="en-GB" dirty="0"/>
                  <a:t>Output: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p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′</m:t>
                        </m:r>
                      </m:sup>
                    </m:sSup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de-DE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𝒜</m:t>
                                </m:r>
                              </m:e>
                              <m:sup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′</m:t>
                                </m:r>
                              </m:sup>
                            </m:sSup>
                          </m:e>
                        </m:d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|</m:t>
                        </m:r>
                        <m:sSup>
                          <m:sSupPr>
                            <m:ctrlP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𝐶</m:t>
                            </m:r>
                          </m:e>
                          <m:sup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</m:sub>
                    </m:sSub>
                  </m:oMath>
                </a14:m>
                <a:r>
                  <a:rPr lang="en-GB" dirty="0"/>
                  <a:t> with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𝐶</m:t>
                        </m:r>
                      </m:e>
                      <m:sup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de-DE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𝒳</m:t>
                            </m:r>
                          </m:e>
                          <m:sup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𝐶</m:t>
                            </m:r>
                          </m:e>
                          <m:sub>
                            <m:sSup>
                              <m:sSupPr>
                                <m:ctrlP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𝒳</m:t>
                                </m:r>
                              </m:e>
                              <m:sup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′</m:t>
                                </m:r>
                              </m:sup>
                            </m:sSup>
                          </m:sub>
                        </m:sSub>
                      </m:e>
                    </m:d>
                  </m:oMath>
                </a14:m>
                <a:endParaRPr lang="en-GB" dirty="0"/>
              </a:p>
              <a:p>
                <a:pPr lvl="1"/>
                <a14:m>
                  <m:oMath xmlns:m="http://schemas.openxmlformats.org/officeDocument/2006/math">
                    <m:sSup>
                      <m:sSup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𝒜</m:t>
                        </m:r>
                      </m:e>
                      <m:sup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,…, </m:t>
                        </m:r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−1</m:t>
                            </m:r>
                          </m:sub>
                        </m:sSub>
                      </m:e>
                    </m:d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∘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+1</m:t>
                            </m:r>
                          </m:sub>
                        </m:s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,…, </m:t>
                        </m:r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</m:e>
                    </m:d>
                  </m:oMath>
                </a14:m>
                <a:endParaRPr lang="de-DE" b="0" dirty="0">
                  <a:ea typeface="Cambria Math" panose="02040503050406030204" pitchFamily="18" charset="0"/>
                </a:endParaRPr>
              </a:p>
              <a:p>
                <a:pPr lvl="1"/>
                <a14:m>
                  <m:oMath xmlns:m="http://schemas.openxmlformats.org/officeDocument/2006/math">
                    <m:sSup>
                      <m:sSupPr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𝒳</m:t>
                        </m:r>
                      </m:e>
                      <m:sup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e>
                      <m:sub>
                        <m:sSup>
                          <m:sSupPr>
                            <m:ctrlP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𝑿</m:t>
                            </m:r>
                          </m:e>
                          <m:sup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𝑐𝑜𝑚</m:t>
                            </m:r>
                          </m:sup>
                        </m:sSup>
                      </m:sub>
                    </m:sSub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𝒳</m:t>
                        </m:r>
                      </m:e>
                    </m:d>
                  </m:oMath>
                </a14:m>
                <a:endParaRPr lang="de-DE" b="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sSup>
                          <m:sSup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𝒳</m:t>
                            </m:r>
                          </m:e>
                          <m:sup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</m:sub>
                    </m:sSub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e>
                      <m:sub>
                        <m:sSup>
                          <m:sSupPr>
                            <m:ctrlPr>
                              <a:rPr lang="de-DE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𝑿</m:t>
                            </m:r>
                          </m:e>
                          <m:sup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𝑐𝑜𝑚</m:t>
                            </m:r>
                          </m:sup>
                        </m:sSup>
                      </m:sub>
                    </m:sSub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𝐶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𝒳</m:t>
                            </m:r>
                          </m:sub>
                        </m:sSub>
                      </m:e>
                    </m:d>
                  </m:oMath>
                </a14:m>
                <a:endParaRPr lang="en-GB" dirty="0"/>
              </a:p>
              <a:p>
                <a:pPr lvl="1"/>
                <a:r>
                  <a:rPr lang="en-GB" dirty="0"/>
                  <a:t>For each assignment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b="1" i="1" dirty="0" smtClean="0">
                            <a:latin typeface="Cambria Math" panose="02040503050406030204" pitchFamily="18" charset="0"/>
                          </a:rPr>
                          <m:t>𝒂</m:t>
                        </m:r>
                      </m:e>
                      <m:sup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de-DE" b="0" i="1" dirty="0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de-DE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…,</m:t>
                        </m:r>
                        <m:sSub>
                          <m:sSubPr>
                            <m:ctrlP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  <m:t>−1</m:t>
                            </m:r>
                          </m:sub>
                        </m:sSub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  <m:t>+1</m:t>
                            </m:r>
                          </m:sub>
                        </m:sSub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,…</m:t>
                        </m:r>
                      </m:e>
                    </m:d>
                  </m:oMath>
                </a14:m>
                <a:r>
                  <a:rPr lang="en-GB" dirty="0"/>
                  <a:t> to</a:t>
                </a:r>
                <a:r>
                  <a:rPr lang="de-DE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𝒜</m:t>
                        </m:r>
                      </m:e>
                      <m:sup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lang="en-GB" dirty="0"/>
                  <a:t>,</a:t>
                </a:r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  <m:sup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d>
                        <m:dPr>
                          <m:ctrlP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i="1" dirty="0">
                              <a:latin typeface="Cambria Math" panose="02040503050406030204" pitchFamily="18" charset="0"/>
                            </a:rPr>
                            <m:t>…,</m:t>
                          </m:r>
                          <m:sSub>
                            <m:sSubPr>
                              <m:ctrlPr>
                                <a:rPr lang="de-DE" i="1" dirty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 dirty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de-DE" i="1" dirty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de-DE" i="1" dirty="0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sub>
                          </m:sSub>
                          <m:r>
                            <a:rPr lang="de-DE" i="1" dirty="0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de-DE" i="1" dirty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 dirty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de-DE" i="1" dirty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de-DE" i="1" dirty="0">
                                  <a:latin typeface="Cambria Math" panose="02040503050406030204" pitchFamily="18" charset="0"/>
                                </a:rPr>
                                <m:t>+1</m:t>
                              </m:r>
                            </m:sub>
                          </m:sSub>
                          <m:r>
                            <a:rPr lang="de-DE" i="1" dirty="0">
                              <a:latin typeface="Cambria Math" panose="02040503050406030204" pitchFamily="18" charset="0"/>
                            </a:rPr>
                            <m:t>,…</m:t>
                          </m:r>
                        </m:e>
                      </m:d>
                      <m:r>
                        <a:rPr lang="de-DE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de-DE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nary>
                                <m:naryPr>
                                  <m:chr m:val="∑"/>
                                  <m:supHide m:val="on"/>
                                  <m:ctrlPr>
                                    <a:rPr lang="de-DE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sSub>
                                    <m:sSubPr>
                                      <m:ctrlPr>
                                        <a:rPr lang="de-DE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de-DE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𝑎</m:t>
                                      </m:r>
                                    </m:e>
                                    <m:sub>
                                      <m:r>
                                        <m:rPr>
                                          <m:brk m:alnAt="7"/>
                                        </m:rPr>
                                        <a:rPr lang="de-DE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r>
                                    <m:rPr>
                                      <m:brk m:alnAt="7"/>
                                    </m:rPr>
                                    <a:rPr lang="de-DE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∈</m:t>
                                  </m:r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ℛ</m:t>
                                  </m:r>
                                  <m:d>
                                    <m:dPr>
                                      <m:ctrlPr>
                                        <a:rPr lang="de-DE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de-DE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brk m:alnAt="7"/>
                                            </m:rPr>
                                            <a:rPr lang="de-DE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𝐴</m:t>
                                          </m:r>
                                        </m:e>
                                        <m:sub>
                                          <m:r>
                                            <m:rPr>
                                              <m:brk m:alnAt="7"/>
                                            </m:rPr>
                                            <a:rPr lang="de-DE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</m:e>
                                  </m:d>
                                </m:sub>
                                <m:sup/>
                                <m:e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𝑀𝑢𝑙</m:t>
                                  </m:r>
                                  <m:d>
                                    <m:dPr>
                                      <m:ctrlPr>
                                        <a:rPr lang="de-DE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de-DE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de-DE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𝐴</m:t>
                                          </m:r>
                                        </m:e>
                                        <m:sub>
                                          <m:r>
                                            <a:rPr lang="de-DE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  <m:r>
                                        <a:rPr lang="de-DE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,</m:t>
                                      </m:r>
                                      <m:sSub>
                                        <m:sSubPr>
                                          <m:ctrlPr>
                                            <a:rPr lang="de-DE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de-DE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𝑎</m:t>
                                          </m:r>
                                        </m:e>
                                        <m:sub>
                                          <m:r>
                                            <a:rPr lang="de-DE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</m:e>
                                  </m:d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  <m:d>
                                    <m:dPr>
                                      <m:ctrlPr>
                                        <a:rPr lang="de-DE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de-DE" i="1" dirty="0">
                                          <a:latin typeface="Cambria Math" panose="02040503050406030204" pitchFamily="18" charset="0"/>
                                        </a:rPr>
                                        <m:t>…,</m:t>
                                      </m:r>
                                      <m:sSub>
                                        <m:sSubPr>
                                          <m:ctrlPr>
                                            <a:rPr lang="de-DE" i="1" dirty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de-DE" i="1" dirty="0">
                                              <a:latin typeface="Cambria Math" panose="02040503050406030204" pitchFamily="18" charset="0"/>
                                            </a:rPr>
                                            <m:t>𝑎</m:t>
                                          </m:r>
                                        </m:e>
                                        <m:sub>
                                          <m:r>
                                            <a:rPr lang="de-DE" i="1" dirty="0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  <m:r>
                                            <a:rPr lang="de-DE" i="1" dirty="0">
                                              <a:latin typeface="Cambria Math" panose="02040503050406030204" pitchFamily="18" charset="0"/>
                                            </a:rPr>
                                            <m:t>−1</m:t>
                                          </m:r>
                                        </m:sub>
                                      </m:sSub>
                                      <m:r>
                                        <a:rPr lang="de-DE" i="1" dirty="0"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sSub>
                                        <m:sSubPr>
                                          <m:ctrlPr>
                                            <a:rPr lang="de-DE" b="0" i="1" dirty="0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de-DE" b="0" i="1" dirty="0" smtClean="0">
                                              <a:latin typeface="Cambria Math" panose="02040503050406030204" pitchFamily="18" charset="0"/>
                                            </a:rPr>
                                            <m:t>𝑎</m:t>
                                          </m:r>
                                        </m:e>
                                        <m:sub>
                                          <m:r>
                                            <a:rPr lang="de-DE" b="0" i="1" dirty="0" smtClean="0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  <m:r>
                                        <a:rPr lang="de-DE" b="0" i="1" dirty="0" smtClean="0"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sSub>
                                        <m:sSubPr>
                                          <m:ctrlPr>
                                            <a:rPr lang="de-DE" i="1" dirty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de-DE" i="1" dirty="0">
                                              <a:latin typeface="Cambria Math" panose="02040503050406030204" pitchFamily="18" charset="0"/>
                                            </a:rPr>
                                            <m:t>𝑎</m:t>
                                          </m:r>
                                        </m:e>
                                        <m:sub>
                                          <m:r>
                                            <a:rPr lang="de-DE" i="1" dirty="0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  <m:r>
                                            <a:rPr lang="de-DE" i="1" dirty="0">
                                              <a:latin typeface="Cambria Math" panose="02040503050406030204" pitchFamily="18" charset="0"/>
                                            </a:rPr>
                                            <m:t>+1</m:t>
                                          </m:r>
                                        </m:sub>
                                      </m:sSub>
                                      <m:r>
                                        <a:rPr lang="de-DE" i="1" dirty="0">
                                          <a:latin typeface="Cambria Math" panose="02040503050406030204" pitchFamily="18" charset="0"/>
                                        </a:rPr>
                                        <m:t>,…</m:t>
                                      </m:r>
                                    </m:e>
                                  </m:d>
                                </m:e>
                              </m:nary>
                            </m:e>
                          </m:d>
                        </m:e>
                        <m:sup>
                          <m:r>
                            <a:rPr lang="de-DE" b="0" i="1" dirty="0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sup>
                      </m:sSup>
                    </m:oMath>
                  </m:oMathPara>
                </a14:m>
                <a:endParaRPr lang="en-GB" dirty="0"/>
              </a:p>
              <a:p>
                <a:r>
                  <a:rPr lang="en-GB" dirty="0"/>
                  <a:t>Postcondition: 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𝐺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∖</m:t>
                          </m:r>
                          <m:d>
                            <m:dPr>
                              <m:begChr m:val="{"/>
                              <m:endChr m:val="}"/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𝑔</m:t>
                              </m:r>
                            </m:e>
                          </m:d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∪</m:t>
                          </m:r>
                          <m:d>
                            <m:dPr>
                              <m:begChr m:val="{"/>
                              <m:endChr m:val="}"/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nor/>
                                </m:rPr>
                                <a:rPr lang="de-DE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sum</m:t>
                              </m:r>
                              <m:r>
                                <m:rPr>
                                  <m:nor/>
                                </m:rPr>
                                <a:rPr lang="de-DE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m:rPr>
                                  <m:nor/>
                                </m:rPr>
                                <a:rPr lang="de-DE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out</m:t>
                              </m:r>
                              <m:d>
                                <m:dPr>
                                  <m:ctrlPr>
                                    <a:rPr lang="de-DE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𝑔</m:t>
                                  </m:r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,</m:t>
                                  </m:r>
                                  <m:sSub>
                                    <m:sSubPr>
                                      <m:ctrlPr>
                                        <a:rPr lang="de-DE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𝐴</m:t>
                                      </m:r>
                                    </m:e>
                                    <m:sub>
                                      <m:r>
                                        <a:rPr lang="de-DE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</m:sub>
                      </m:sSub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de-DE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  <m:d>
                            <m:d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</m:e>
                                <m:sub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  <m:t>|</m:t>
                                  </m:r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  <m:t>𝐶</m:t>
                                  </m:r>
                                </m:sub>
                              </m:sSub>
                            </m:e>
                          </m:d>
                        </m:sub>
                        <m:sup/>
                        <m:e>
                          <m:sSub>
                            <m:sSub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𝐺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D15E54C-5AB1-FB4F-B9F0-B943DAE0AAE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8650" y="1158240"/>
                <a:ext cx="7886700" cy="5563236"/>
              </a:xfrm>
              <a:blipFill>
                <a:blip r:embed="rId2"/>
                <a:stretch>
                  <a:fillRect l="-643" t="-1822" b="-2391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4E025B-1C2A-D04D-B25C-5FEBC7C9FA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28</a:t>
            </a:fld>
            <a:endParaRPr lang="en-GB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EC8269FB-CC44-2346-B3FD-BD1E04A84E14}"/>
              </a:ext>
            </a:extLst>
          </p:cNvPr>
          <p:cNvGrpSpPr/>
          <p:nvPr/>
        </p:nvGrpSpPr>
        <p:grpSpPr>
          <a:xfrm>
            <a:off x="4130347" y="3461414"/>
            <a:ext cx="4735703" cy="1850813"/>
            <a:chOff x="745406" y="1239290"/>
            <a:chExt cx="4735703" cy="185081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3F4023CD-E6AF-8041-99DD-3D1A56F89970}"/>
                    </a:ext>
                  </a:extLst>
                </p:cNvPr>
                <p:cNvSpPr txBox="1"/>
                <p:nvPr/>
              </p:nvSpPr>
              <p:spPr>
                <a:xfrm>
                  <a:off x="3073009" y="1239290"/>
                  <a:ext cx="2408100" cy="1200329"/>
                </a:xfrm>
                <a:prstGeom prst="rect">
                  <a:avLst/>
                </a:prstGeom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𝑀𝑢𝑙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𝐴</m:t>
                                </m:r>
                              </m:e>
                              <m:sub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𝑎</m:t>
                                </m:r>
                              </m:e>
                              <m:sub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d>
                      </m:oMath>
                    </m:oMathPara>
                  </a14:m>
                  <a:endParaRPr lang="en-GB" dirty="0"/>
                </a:p>
                <a:p>
                  <a:r>
                    <a:rPr lang="en-GB" dirty="0"/>
                    <a:t>makes sum-out of CRVs correct. If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a14:m>
                  <a:r>
                    <a:rPr lang="en-GB" dirty="0"/>
                    <a:t> no CRV,</a:t>
                  </a: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𝑀𝑢𝑙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𝐴</m:t>
                                </m:r>
                              </m:e>
                              <m:sub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𝑎</m:t>
                                </m:r>
                              </m:e>
                              <m:sub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d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=1</m:t>
                        </m:r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3F4023CD-E6AF-8041-99DD-3D1A56F8997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73009" y="1239290"/>
                  <a:ext cx="2408100" cy="1200329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A6813649-B2F7-364E-8BF9-D9F50EDECCA6}"/>
                </a:ext>
              </a:extLst>
            </p:cNvPr>
            <p:cNvSpPr/>
            <p:nvPr/>
          </p:nvSpPr>
          <p:spPr>
            <a:xfrm>
              <a:off x="745406" y="2789149"/>
              <a:ext cx="1094795" cy="300954"/>
            </a:xfrm>
            <a:prstGeom prst="rect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4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B44DD763-75C3-7846-9E12-71EBBA7DE2B8}"/>
                </a:ext>
              </a:extLst>
            </p:cNvPr>
            <p:cNvCxnSpPr>
              <a:cxnSpLocks/>
              <a:stCxn id="17" idx="1"/>
              <a:endCxn id="18" idx="3"/>
            </p:cNvCxnSpPr>
            <p:nvPr/>
          </p:nvCxnSpPr>
          <p:spPr>
            <a:xfrm flipH="1">
              <a:off x="1840201" y="1839455"/>
              <a:ext cx="1232808" cy="1100171"/>
            </a:xfrm>
            <a:prstGeom prst="straightConnector1">
              <a:avLst/>
            </a:prstGeom>
            <a:ln w="28575"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07058338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800281-FE82-C749-820C-EC8A181555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Lifted Summing Out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CB5BE4C-B8ED-C040-976E-0A8CA4976FB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GB" dirty="0"/>
                  <a:t>Summing out transforms the current model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𝐺</m:t>
                    </m:r>
                  </m:oMath>
                </a14:m>
                <a:endParaRPr lang="en-GB" dirty="0"/>
              </a:p>
              <a:p>
                <a:pPr lvl="1"/>
                <a:r>
                  <a:rPr lang="en-GB" dirty="0"/>
                  <a:t>Removes a PRV from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𝑟𝑣</m:t>
                    </m:r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</m:d>
                  </m:oMath>
                </a14:m>
                <a:endParaRPr lang="en-GB" dirty="0"/>
              </a:p>
              <a:p>
                <a:endParaRPr lang="en-GB" dirty="0"/>
              </a:p>
              <a:p>
                <a:r>
                  <a:rPr lang="en-GB" dirty="0"/>
                  <a:t>Preconditions already act as a filter on possible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GB" i="0" dirty="0" smtClean="0">
                        <a:latin typeface="Cambria Math" panose="02040503050406030204" pitchFamily="18" charset="0"/>
                      </a:rPr>
                      <m:t>sum</m:t>
                    </m:r>
                    <m:r>
                      <m:rPr>
                        <m:nor/>
                      </m:rPr>
                      <a:rPr lang="en-GB" i="0" dirty="0" smtClean="0">
                        <a:latin typeface="Cambria Math" panose="02040503050406030204" pitchFamily="18" charset="0"/>
                      </a:rPr>
                      <m:t>−</m:t>
                    </m:r>
                    <m:r>
                      <m:rPr>
                        <m:nor/>
                      </m:rPr>
                      <a:rPr lang="en-GB" i="0" dirty="0" smtClean="0">
                        <a:latin typeface="Cambria Math" panose="02040503050406030204" pitchFamily="18" charset="0"/>
                      </a:rPr>
                      <m:t>out</m:t>
                    </m:r>
                  </m:oMath>
                </a14:m>
                <a:r>
                  <a:rPr lang="en-GB" dirty="0"/>
                  <a:t> operations</a:t>
                </a:r>
              </a:p>
              <a:p>
                <a:endParaRPr lang="en-GB" dirty="0"/>
              </a:p>
              <a:p>
                <a:r>
                  <a:rPr lang="en-GB" dirty="0"/>
                  <a:t>Effect:</a:t>
                </a:r>
              </a:p>
              <a:p>
                <a:pPr lvl="1"/>
                <a:r>
                  <a:rPr lang="en-GB" dirty="0"/>
                  <a:t>Number of logvars per PRV that is eliminated is decreasing over the whole LVE run for one query</a:t>
                </a:r>
              </a:p>
              <a:p>
                <a:pPr lvl="1"/>
                <a:r>
                  <a:rPr lang="en-GB" dirty="0"/>
                  <a:t>Until only propositional random variables are left</a:t>
                </a:r>
              </a:p>
              <a:p>
                <a:pPr marL="914400" lvl="2" indent="0">
                  <a:buNone/>
                </a:pPr>
                <a:r>
                  <a:rPr lang="en-GB" dirty="0"/>
                  <a:t>➝ Standard variable elimination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CB5BE4C-B8ED-C040-976E-0A8CA4976FB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447" t="-176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45F02B-7338-7A4A-9C35-B5FE8454CF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36002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27A78A-6CEA-8D43-B633-CB23439DDF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Lifting? ➝ Inverse of grounding!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47C81B-BDAB-DA4F-8FD6-0BE7119B3D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7C4649-800D-CB47-881A-AA04BFFFB18C}" type="slidenum">
              <a:rPr lang="en-US" smtClean="0"/>
              <a:t>3</a:t>
            </a:fld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553B1B1-4BDF-E64C-ACB4-2BA61610FADD}"/>
              </a:ext>
            </a:extLst>
          </p:cNvPr>
          <p:cNvGrpSpPr/>
          <p:nvPr/>
        </p:nvGrpSpPr>
        <p:grpSpPr>
          <a:xfrm>
            <a:off x="7190815" y="4848181"/>
            <a:ext cx="1120628" cy="1590638"/>
            <a:chOff x="6254283" y="3256865"/>
            <a:chExt cx="1120628" cy="159063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A4E34DE1-9AEC-EB43-AC2F-094C78B9F0BC}"/>
                    </a:ext>
                  </a:extLst>
                </p:cNvPr>
                <p:cNvSpPr txBox="1"/>
                <p:nvPr/>
              </p:nvSpPr>
              <p:spPr>
                <a:xfrm>
                  <a:off x="6492995" y="3256865"/>
                  <a:ext cx="648000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de-DE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𝐸𝑝𝑖𝑑</m:t>
                        </m:r>
                      </m:oMath>
                    </m:oMathPara>
                  </a14:m>
                  <a:endParaRPr lang="en-GB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A4E34DE1-9AEC-EB43-AC2F-094C78B9F0B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492995" y="3256865"/>
                  <a:ext cx="648000" cy="389513"/>
                </a:xfrm>
                <a:prstGeom prst="ellipse">
                  <a:avLst/>
                </a:prstGeom>
                <a:blipFill>
                  <a:blip r:embed="rId2"/>
                  <a:stretch>
                    <a:fillRect l="-1887" r="-1887" b="-9375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C7156F14-7E50-D244-8AD5-88AA983BE214}"/>
                    </a:ext>
                  </a:extLst>
                </p:cNvPr>
                <p:cNvSpPr txBox="1"/>
                <p:nvPr/>
              </p:nvSpPr>
              <p:spPr>
                <a:xfrm>
                  <a:off x="6254283" y="4457990"/>
                  <a:ext cx="1120628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solidFill>
                              <a:schemeClr val="accent1"/>
                            </a:solidFill>
                            <a:latin typeface="Cambria Math" charset="0"/>
                          </a:rPr>
                          <m:t>𝑆𝑖𝑐𝑘</m:t>
                        </m:r>
                        <m:r>
                          <a:rPr lang="de-DE" b="0" i="1" smtClean="0">
                            <a:solidFill>
                              <a:schemeClr val="accent1"/>
                            </a:solidFill>
                            <a:latin typeface="Cambria Math" charset="0"/>
                          </a:rPr>
                          <m:t>(</m:t>
                        </m:r>
                        <m:r>
                          <a:rPr lang="de-DE" b="0" i="1" smtClean="0">
                            <a:solidFill>
                              <a:schemeClr val="accent1"/>
                            </a:solidFill>
                            <a:latin typeface="Cambria Math" charset="0"/>
                          </a:rPr>
                          <m:t>𝑋</m:t>
                        </m:r>
                        <m:r>
                          <a:rPr lang="de-DE" b="0" i="1" smtClean="0">
                            <a:solidFill>
                              <a:schemeClr val="accent1"/>
                            </a:solidFill>
                            <a:latin typeface="Cambria Math" charset="0"/>
                          </a:rPr>
                          <m:t>)</m:t>
                        </m:r>
                      </m:oMath>
                    </m:oMathPara>
                  </a14:m>
                  <a:endParaRPr lang="en-GB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92" name="TextBox 91">
                  <a:extLst>
                    <a:ext uri="{FF2B5EF4-FFF2-40B4-BE49-F238E27FC236}">
                      <a16:creationId xmlns:a16="http://schemas.microsoft.com/office/drawing/2014/main" id="{B2C32A5F-6287-9241-B4A3-17A34C41191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254283" y="4457990"/>
                  <a:ext cx="1120628" cy="389513"/>
                </a:xfrm>
                <a:prstGeom prst="ellipse">
                  <a:avLst/>
                </a:prstGeom>
                <a:blipFill>
                  <a:blip r:embed="rId9"/>
                  <a:stretch>
                    <a:fillRect b="-6061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6FAD1E64-92CC-B949-9DE4-2B578547FB3B}"/>
                </a:ext>
              </a:extLst>
            </p:cNvPr>
            <p:cNvCxnSpPr>
              <a:cxnSpLocks/>
              <a:stCxn id="29" idx="0"/>
              <a:endCxn id="6" idx="4"/>
            </p:cNvCxnSpPr>
            <p:nvPr/>
          </p:nvCxnSpPr>
          <p:spPr>
            <a:xfrm flipV="1">
              <a:off x="6815655" y="3646378"/>
              <a:ext cx="1340" cy="33525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76B27467-9330-D542-8EA0-62970D298BF2}"/>
                </a:ext>
              </a:extLst>
            </p:cNvPr>
            <p:cNvCxnSpPr>
              <a:cxnSpLocks/>
              <a:stCxn id="29" idx="2"/>
              <a:endCxn id="10" idx="0"/>
            </p:cNvCxnSpPr>
            <p:nvPr/>
          </p:nvCxnSpPr>
          <p:spPr>
            <a:xfrm flipH="1">
              <a:off x="6814597" y="4125628"/>
              <a:ext cx="1058" cy="33236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578DE2B3-D6BE-4E44-9E10-4A76A691D923}"/>
                </a:ext>
              </a:extLst>
            </p:cNvPr>
            <p:cNvGrpSpPr/>
            <p:nvPr/>
          </p:nvGrpSpPr>
          <p:grpSpPr>
            <a:xfrm>
              <a:off x="6519796" y="3935548"/>
              <a:ext cx="413939" cy="357698"/>
              <a:chOff x="6519796" y="3935548"/>
              <a:chExt cx="413939" cy="357698"/>
            </a:xfrm>
          </p:grpSpPr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2543BE3B-A7B8-2F48-B645-92ABBF116999}"/>
                  </a:ext>
                </a:extLst>
              </p:cNvPr>
              <p:cNvSpPr/>
              <p:nvPr/>
            </p:nvSpPr>
            <p:spPr>
              <a:xfrm>
                <a:off x="6697575" y="3935548"/>
                <a:ext cx="144000" cy="144000"/>
              </a:xfrm>
              <a:prstGeom prst="rect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accent1"/>
                  </a:solidFill>
                </a:endParaRPr>
              </a:p>
            </p:txBody>
          </p:sp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CA41C814-BF13-EE4A-A66C-5CFDB19E69F8}"/>
                  </a:ext>
                </a:extLst>
              </p:cNvPr>
              <p:cNvSpPr/>
              <p:nvPr/>
            </p:nvSpPr>
            <p:spPr>
              <a:xfrm>
                <a:off x="6743655" y="3981628"/>
                <a:ext cx="144000" cy="144000"/>
              </a:xfrm>
              <a:prstGeom prst="rect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accent1"/>
                  </a:solidFill>
                </a:endParaRPr>
              </a:p>
            </p:txBody>
          </p:sp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B78BD3AC-EDE9-D24B-B49D-BBB391893EA7}"/>
                  </a:ext>
                </a:extLst>
              </p:cNvPr>
              <p:cNvSpPr/>
              <p:nvPr/>
            </p:nvSpPr>
            <p:spPr>
              <a:xfrm>
                <a:off x="6789735" y="4027708"/>
                <a:ext cx="144000" cy="144000"/>
              </a:xfrm>
              <a:prstGeom prst="rect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accent1"/>
                  </a:solidFill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1" name="TextBox 30">
                    <a:extLst>
                      <a:ext uri="{FF2B5EF4-FFF2-40B4-BE49-F238E27FC236}">
                        <a16:creationId xmlns:a16="http://schemas.microsoft.com/office/drawing/2014/main" id="{E3AF8A9D-83CB-CD4A-8621-70D36B985CB6}"/>
                      </a:ext>
                    </a:extLst>
                  </p:cNvPr>
                  <p:cNvSpPr txBox="1"/>
                  <p:nvPr/>
                </p:nvSpPr>
                <p:spPr>
                  <a:xfrm>
                    <a:off x="6519796" y="4016247"/>
                    <a:ext cx="214931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oMath>
                      </m:oMathPara>
                    </a14:m>
                    <a:endParaRPr lang="en-GB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31" name="TextBox 30">
                    <a:extLst>
                      <a:ext uri="{FF2B5EF4-FFF2-40B4-BE49-F238E27FC236}">
                        <a16:creationId xmlns:a16="http://schemas.microsoft.com/office/drawing/2014/main" id="{E3AF8A9D-83CB-CD4A-8621-70D36B985CB6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519796" y="4016247"/>
                    <a:ext cx="214931" cy="276999"/>
                  </a:xfrm>
                  <a:prstGeom prst="rect">
                    <a:avLst/>
                  </a:prstGeom>
                  <a:blipFill>
                    <a:blip r:embed="rId10"/>
                    <a:stretch>
                      <a:fillRect l="-33333" r="-27778" b="-31818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76E2BF8C-2B81-DC48-811E-A708BC7259A8}"/>
              </a:ext>
            </a:extLst>
          </p:cNvPr>
          <p:cNvGrpSpPr/>
          <p:nvPr/>
        </p:nvGrpSpPr>
        <p:grpSpPr>
          <a:xfrm>
            <a:off x="4852347" y="2132258"/>
            <a:ext cx="4011137" cy="1590638"/>
            <a:chOff x="4948978" y="2932580"/>
            <a:chExt cx="4011137" cy="1590638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0D7BBD84-BB0B-3944-BEE2-DAC04628280A}"/>
                </a:ext>
              </a:extLst>
            </p:cNvPr>
            <p:cNvGrpSpPr/>
            <p:nvPr/>
          </p:nvGrpSpPr>
          <p:grpSpPr>
            <a:xfrm>
              <a:off x="6230936" y="2932580"/>
              <a:ext cx="1120628" cy="1590638"/>
              <a:chOff x="6254283" y="3256865"/>
              <a:chExt cx="1120628" cy="1590638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7" name="TextBox 36">
                    <a:extLst>
                      <a:ext uri="{FF2B5EF4-FFF2-40B4-BE49-F238E27FC236}">
                        <a16:creationId xmlns:a16="http://schemas.microsoft.com/office/drawing/2014/main" id="{5E3F6D0D-EAC8-9B45-8FCC-70AAAD2AE4DE}"/>
                      </a:ext>
                    </a:extLst>
                  </p:cNvPr>
                  <p:cNvSpPr txBox="1"/>
                  <p:nvPr/>
                </p:nvSpPr>
                <p:spPr>
                  <a:xfrm>
                    <a:off x="6492995" y="3256865"/>
                    <a:ext cx="648000" cy="389513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"/>
                        </m:oMathParaPr>
                        <m:oMath xmlns:m="http://schemas.openxmlformats.org/officeDocument/2006/math">
                          <m:r>
                            <a:rPr lang="de-DE" b="0" i="1" smtClean="0">
                              <a:latin typeface="Cambria Math" charset="0"/>
                            </a:rPr>
                            <m:t>𝐸𝑝𝑖𝑑</m:t>
                          </m:r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37" name="TextBox 36">
                    <a:extLst>
                      <a:ext uri="{FF2B5EF4-FFF2-40B4-BE49-F238E27FC236}">
                        <a16:creationId xmlns:a16="http://schemas.microsoft.com/office/drawing/2014/main" id="{5E3F6D0D-EAC8-9B45-8FCC-70AAAD2AE4DE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492995" y="3256865"/>
                    <a:ext cx="648000" cy="389513"/>
                  </a:xfrm>
                  <a:prstGeom prst="ellipse">
                    <a:avLst/>
                  </a:prstGeom>
                  <a:blipFill>
                    <a:blip r:embed="rId11"/>
                    <a:stretch>
                      <a:fillRect l="-1887" r="-1887" b="-6250"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8" name="TextBox 37">
                    <a:extLst>
                      <a:ext uri="{FF2B5EF4-FFF2-40B4-BE49-F238E27FC236}">
                        <a16:creationId xmlns:a16="http://schemas.microsoft.com/office/drawing/2014/main" id="{A378CC6A-5FCF-DA45-B9F8-DAB07F31AE09}"/>
                      </a:ext>
                    </a:extLst>
                  </p:cNvPr>
                  <p:cNvSpPr txBox="1"/>
                  <p:nvPr/>
                </p:nvSpPr>
                <p:spPr>
                  <a:xfrm>
                    <a:off x="6254283" y="4457990"/>
                    <a:ext cx="1120628" cy="389513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b="0" i="1" smtClean="0">
                              <a:latin typeface="Cambria Math" charset="0"/>
                            </a:rPr>
                            <m:t>𝑆𝑖𝑐𝑘</m:t>
                          </m:r>
                          <m:r>
                            <a:rPr lang="de-DE" b="0" i="1" smtClean="0">
                              <a:latin typeface="Cambria Math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de-DE" b="0" i="1" smtClean="0">
                              <a:latin typeface="Cambria Math" charset="0"/>
                            </a:rPr>
                            <m:t>)</m:t>
                          </m:r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38" name="TextBox 37">
                    <a:extLst>
                      <a:ext uri="{FF2B5EF4-FFF2-40B4-BE49-F238E27FC236}">
                        <a16:creationId xmlns:a16="http://schemas.microsoft.com/office/drawing/2014/main" id="{A378CC6A-5FCF-DA45-B9F8-DAB07F31AE09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254283" y="4457990"/>
                    <a:ext cx="1120628" cy="389513"/>
                  </a:xfrm>
                  <a:prstGeom prst="ellipse">
                    <a:avLst/>
                  </a:prstGeom>
                  <a:blipFill>
                    <a:blip r:embed="rId12"/>
                    <a:stretch>
                      <a:fillRect b="-6061"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id="{3C9F3787-249E-5248-9BD9-9B513A8D11E3}"/>
                  </a:ext>
                </a:extLst>
              </p:cNvPr>
              <p:cNvCxnSpPr>
                <a:cxnSpLocks/>
                <a:stCxn id="43" idx="0"/>
                <a:endCxn id="37" idx="4"/>
              </p:cNvCxnSpPr>
              <p:nvPr/>
            </p:nvCxnSpPr>
            <p:spPr>
              <a:xfrm flipV="1">
                <a:off x="6815655" y="3646378"/>
                <a:ext cx="1340" cy="33525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id="{B999400F-AE89-FB44-B3ED-74A00760CBB3}"/>
                  </a:ext>
                </a:extLst>
              </p:cNvPr>
              <p:cNvCxnSpPr>
                <a:cxnSpLocks/>
                <a:stCxn id="43" idx="2"/>
                <a:endCxn id="38" idx="0"/>
              </p:cNvCxnSpPr>
              <p:nvPr/>
            </p:nvCxnSpPr>
            <p:spPr>
              <a:xfrm flipH="1">
                <a:off x="6814597" y="4125628"/>
                <a:ext cx="1058" cy="33236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1" name="Group 40">
                <a:extLst>
                  <a:ext uri="{FF2B5EF4-FFF2-40B4-BE49-F238E27FC236}">
                    <a16:creationId xmlns:a16="http://schemas.microsoft.com/office/drawing/2014/main" id="{B65DA188-0C1F-6540-91FA-A08F03815BFA}"/>
                  </a:ext>
                </a:extLst>
              </p:cNvPr>
              <p:cNvGrpSpPr/>
              <p:nvPr/>
            </p:nvGrpSpPr>
            <p:grpSpPr>
              <a:xfrm>
                <a:off x="6519796" y="3981628"/>
                <a:ext cx="367859" cy="311618"/>
                <a:chOff x="6519796" y="3981628"/>
                <a:chExt cx="367859" cy="311618"/>
              </a:xfrm>
            </p:grpSpPr>
            <p:sp>
              <p:nvSpPr>
                <p:cNvPr id="43" name="Rectangle 42">
                  <a:extLst>
                    <a:ext uri="{FF2B5EF4-FFF2-40B4-BE49-F238E27FC236}">
                      <a16:creationId xmlns:a16="http://schemas.microsoft.com/office/drawing/2014/main" id="{A94C9FBD-A72D-D745-8717-AE2A9B2E910F}"/>
                    </a:ext>
                  </a:extLst>
                </p:cNvPr>
                <p:cNvSpPr/>
                <p:nvPr/>
              </p:nvSpPr>
              <p:spPr>
                <a:xfrm>
                  <a:off x="6743655" y="3981628"/>
                  <a:ext cx="144000" cy="144000"/>
                </a:xfrm>
                <a:prstGeom prst="rect">
                  <a:avLst/>
                </a:prstGeom>
                <a:solidFill>
                  <a:schemeClr val="tx2"/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45" name="TextBox 44">
                      <a:extLst>
                        <a:ext uri="{FF2B5EF4-FFF2-40B4-BE49-F238E27FC236}">
                          <a16:creationId xmlns:a16="http://schemas.microsoft.com/office/drawing/2014/main" id="{C3FBFFDA-C497-AC47-90F7-5630AEFA24FE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6519796" y="4016247"/>
                      <a:ext cx="214931" cy="276999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𝜙</m:t>
                            </m:r>
                          </m:oMath>
                        </m:oMathPara>
                      </a14:m>
                      <a:endParaRPr lang="en-GB" dirty="0"/>
                    </a:p>
                  </p:txBody>
                </p:sp>
              </mc:Choice>
              <mc:Fallback xmlns="">
                <p:sp>
                  <p:nvSpPr>
                    <p:cNvPr id="45" name="TextBox 44">
                      <a:extLst>
                        <a:ext uri="{FF2B5EF4-FFF2-40B4-BE49-F238E27FC236}">
                          <a16:creationId xmlns:a16="http://schemas.microsoft.com/office/drawing/2014/main" id="{C3FBFFDA-C497-AC47-90F7-5630AEFA24FE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6519796" y="4016247"/>
                      <a:ext cx="214931" cy="276999"/>
                    </a:xfrm>
                    <a:prstGeom prst="rect">
                      <a:avLst/>
                    </a:prstGeom>
                    <a:blipFill>
                      <a:blip r:embed="rId13"/>
                      <a:stretch>
                        <a:fillRect l="-41176" r="-29412" b="-33333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GB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6" name="TextBox 45">
                  <a:extLst>
                    <a:ext uri="{FF2B5EF4-FFF2-40B4-BE49-F238E27FC236}">
                      <a16:creationId xmlns:a16="http://schemas.microsoft.com/office/drawing/2014/main" id="{438A199B-DCA6-8845-8C98-0CBF52AD4827}"/>
                    </a:ext>
                  </a:extLst>
                </p:cNvPr>
                <p:cNvSpPr txBox="1"/>
                <p:nvPr/>
              </p:nvSpPr>
              <p:spPr>
                <a:xfrm>
                  <a:off x="4948978" y="4133705"/>
                  <a:ext cx="1120628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charset="0"/>
                          </a:rPr>
                          <m:t>𝑆𝑖𝑐𝑘</m:t>
                        </m:r>
                        <m:r>
                          <a:rPr lang="de-DE" b="0" i="1" smtClean="0">
                            <a:latin typeface="Cambria Math" charset="0"/>
                          </a:rPr>
                          <m:t>(</m:t>
                        </m:r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de-DE" b="0" i="1" smtClean="0">
                            <a:latin typeface="Cambria Math" charset="0"/>
                          </a:rPr>
                          <m:t>)</m:t>
                        </m:r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46" name="TextBox 45">
                  <a:extLst>
                    <a:ext uri="{FF2B5EF4-FFF2-40B4-BE49-F238E27FC236}">
                      <a16:creationId xmlns:a16="http://schemas.microsoft.com/office/drawing/2014/main" id="{438A199B-DCA6-8845-8C98-0CBF52AD482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948978" y="4133705"/>
                  <a:ext cx="1120628" cy="389513"/>
                </a:xfrm>
                <a:prstGeom prst="ellipse">
                  <a:avLst/>
                </a:prstGeom>
                <a:blipFill>
                  <a:blip r:embed="rId14"/>
                  <a:stretch>
                    <a:fillRect b="-6061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182C11E0-4A2C-A849-99E0-E102A57C194A}"/>
                </a:ext>
              </a:extLst>
            </p:cNvPr>
            <p:cNvCxnSpPr>
              <a:cxnSpLocks/>
              <a:stCxn id="49" idx="0"/>
              <a:endCxn id="37" idx="3"/>
            </p:cNvCxnSpPr>
            <p:nvPr/>
          </p:nvCxnSpPr>
          <p:spPr>
            <a:xfrm flipV="1">
              <a:off x="5510350" y="3265050"/>
              <a:ext cx="1054195" cy="39229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DEB546AD-AC53-5244-998B-AF95992BB272}"/>
                </a:ext>
              </a:extLst>
            </p:cNvPr>
            <p:cNvCxnSpPr>
              <a:cxnSpLocks/>
              <a:stCxn id="49" idx="2"/>
              <a:endCxn id="46" idx="0"/>
            </p:cNvCxnSpPr>
            <p:nvPr/>
          </p:nvCxnSpPr>
          <p:spPr>
            <a:xfrm flipH="1">
              <a:off x="5509292" y="3801343"/>
              <a:ext cx="1058" cy="33236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9558AD89-7F27-E048-BA7C-7EB159DEF60B}"/>
                </a:ext>
              </a:extLst>
            </p:cNvPr>
            <p:cNvSpPr/>
            <p:nvPr/>
          </p:nvSpPr>
          <p:spPr>
            <a:xfrm>
              <a:off x="5438350" y="3657343"/>
              <a:ext cx="144000" cy="144000"/>
            </a:xfrm>
            <a:prstGeom prst="rect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0" name="TextBox 49">
                  <a:extLst>
                    <a:ext uri="{FF2B5EF4-FFF2-40B4-BE49-F238E27FC236}">
                      <a16:creationId xmlns:a16="http://schemas.microsoft.com/office/drawing/2014/main" id="{E643D141-A333-7D4A-85F3-E97F2B543C8A}"/>
                    </a:ext>
                  </a:extLst>
                </p:cNvPr>
                <p:cNvSpPr txBox="1"/>
                <p:nvPr/>
              </p:nvSpPr>
              <p:spPr>
                <a:xfrm>
                  <a:off x="5214491" y="3691962"/>
                  <a:ext cx="214931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50" name="TextBox 49">
                  <a:extLst>
                    <a:ext uri="{FF2B5EF4-FFF2-40B4-BE49-F238E27FC236}">
                      <a16:creationId xmlns:a16="http://schemas.microsoft.com/office/drawing/2014/main" id="{E643D141-A333-7D4A-85F3-E97F2B543C8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14491" y="3691962"/>
                  <a:ext cx="214931" cy="276999"/>
                </a:xfrm>
                <a:prstGeom prst="rect">
                  <a:avLst/>
                </a:prstGeom>
                <a:blipFill>
                  <a:blip r:embed="rId13"/>
                  <a:stretch>
                    <a:fillRect l="-33333" r="-27778" b="-33333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1" name="TextBox 50">
                  <a:extLst>
                    <a:ext uri="{FF2B5EF4-FFF2-40B4-BE49-F238E27FC236}">
                      <a16:creationId xmlns:a16="http://schemas.microsoft.com/office/drawing/2014/main" id="{8CFAB0AB-85C9-5547-A32F-8EB34FFC8C27}"/>
                    </a:ext>
                  </a:extLst>
                </p:cNvPr>
                <p:cNvSpPr txBox="1"/>
                <p:nvPr/>
              </p:nvSpPr>
              <p:spPr>
                <a:xfrm>
                  <a:off x="7839487" y="4133705"/>
                  <a:ext cx="1120628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charset="0"/>
                          </a:rPr>
                          <m:t>𝑆𝑖𝑐𝑘</m:t>
                        </m:r>
                        <m:r>
                          <a:rPr lang="de-DE" b="0" i="1" smtClean="0">
                            <a:latin typeface="Cambria Math" charset="0"/>
                          </a:rPr>
                          <m:t>(</m:t>
                        </m:r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  <m:r>
                          <a:rPr lang="de-DE" b="0" i="1" smtClean="0">
                            <a:latin typeface="Cambria Math" charset="0"/>
                          </a:rPr>
                          <m:t>)</m:t>
                        </m:r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51" name="TextBox 50">
                  <a:extLst>
                    <a:ext uri="{FF2B5EF4-FFF2-40B4-BE49-F238E27FC236}">
                      <a16:creationId xmlns:a16="http://schemas.microsoft.com/office/drawing/2014/main" id="{8CFAB0AB-85C9-5547-A32F-8EB34FFC8C2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839487" y="4133705"/>
                  <a:ext cx="1120628" cy="389513"/>
                </a:xfrm>
                <a:prstGeom prst="ellipse">
                  <a:avLst/>
                </a:prstGeom>
                <a:blipFill>
                  <a:blip r:embed="rId15"/>
                  <a:stretch>
                    <a:fillRect b="-6061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7052D3F6-4688-7943-9BCE-AEBF5B3A25DE}"/>
                </a:ext>
              </a:extLst>
            </p:cNvPr>
            <p:cNvCxnSpPr>
              <a:cxnSpLocks/>
              <a:stCxn id="54" idx="0"/>
              <a:endCxn id="37" idx="5"/>
            </p:cNvCxnSpPr>
            <p:nvPr/>
          </p:nvCxnSpPr>
          <p:spPr>
            <a:xfrm flipH="1" flipV="1">
              <a:off x="7022751" y="3265050"/>
              <a:ext cx="1378108" cy="39229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55219CB4-5015-554D-B74F-B2AC839156E5}"/>
                </a:ext>
              </a:extLst>
            </p:cNvPr>
            <p:cNvCxnSpPr>
              <a:cxnSpLocks/>
              <a:stCxn id="54" idx="2"/>
              <a:endCxn id="51" idx="0"/>
            </p:cNvCxnSpPr>
            <p:nvPr/>
          </p:nvCxnSpPr>
          <p:spPr>
            <a:xfrm flipH="1">
              <a:off x="8399801" y="3801343"/>
              <a:ext cx="1058" cy="33236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48D2A222-BBA0-6C4C-B205-525C24839F79}"/>
                </a:ext>
              </a:extLst>
            </p:cNvPr>
            <p:cNvSpPr/>
            <p:nvPr/>
          </p:nvSpPr>
          <p:spPr>
            <a:xfrm>
              <a:off x="8328859" y="3657343"/>
              <a:ext cx="144000" cy="144000"/>
            </a:xfrm>
            <a:prstGeom prst="rect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5" name="TextBox 54">
                  <a:extLst>
                    <a:ext uri="{FF2B5EF4-FFF2-40B4-BE49-F238E27FC236}">
                      <a16:creationId xmlns:a16="http://schemas.microsoft.com/office/drawing/2014/main" id="{0E7C615D-8C4C-2E41-9639-57664AAD4DB1}"/>
                    </a:ext>
                  </a:extLst>
                </p:cNvPr>
                <p:cNvSpPr txBox="1"/>
                <p:nvPr/>
              </p:nvSpPr>
              <p:spPr>
                <a:xfrm>
                  <a:off x="8105000" y="3691962"/>
                  <a:ext cx="214931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55" name="TextBox 54">
                  <a:extLst>
                    <a:ext uri="{FF2B5EF4-FFF2-40B4-BE49-F238E27FC236}">
                      <a16:creationId xmlns:a16="http://schemas.microsoft.com/office/drawing/2014/main" id="{0E7C615D-8C4C-2E41-9639-57664AAD4DB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105000" y="3691962"/>
                  <a:ext cx="214931" cy="276999"/>
                </a:xfrm>
                <a:prstGeom prst="rect">
                  <a:avLst/>
                </a:prstGeom>
                <a:blipFill>
                  <a:blip r:embed="rId13"/>
                  <a:stretch>
                    <a:fillRect l="-33333" r="-27778" b="-33333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6" name="TextBox 55">
                  <a:extLst>
                    <a:ext uri="{FF2B5EF4-FFF2-40B4-BE49-F238E27FC236}">
                      <a16:creationId xmlns:a16="http://schemas.microsoft.com/office/drawing/2014/main" id="{A6497F9C-8774-6D4A-B433-1D1B26702DA3}"/>
                    </a:ext>
                  </a:extLst>
                </p:cNvPr>
                <p:cNvSpPr txBox="1"/>
                <p:nvPr/>
              </p:nvSpPr>
              <p:spPr>
                <a:xfrm>
                  <a:off x="7512894" y="4189961"/>
                  <a:ext cx="226023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…</m:t>
                        </m:r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56" name="TextBox 55">
                  <a:extLst>
                    <a:ext uri="{FF2B5EF4-FFF2-40B4-BE49-F238E27FC236}">
                      <a16:creationId xmlns:a16="http://schemas.microsoft.com/office/drawing/2014/main" id="{A6497F9C-8774-6D4A-B433-1D1B26702DA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512894" y="4189961"/>
                  <a:ext cx="226023" cy="276999"/>
                </a:xfrm>
                <a:prstGeom prst="rect">
                  <a:avLst/>
                </a:prstGeom>
                <a:blipFill>
                  <a:blip r:embed="rId1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FFAC8650-BC73-5E4D-95FB-5770D09AA1D2}"/>
                  </a:ext>
                </a:extLst>
              </p:cNvPr>
              <p:cNvSpPr/>
              <p:nvPr/>
            </p:nvSpPr>
            <p:spPr>
              <a:xfrm>
                <a:off x="347612" y="1412779"/>
                <a:ext cx="4572000" cy="2888483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 dirty="0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GB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i="1" dirty="0" err="1">
                              <a:latin typeface="Cambria Math" panose="02040503050406030204" pitchFamily="18" charset="0"/>
                            </a:rPr>
                            <m:t>𝐸𝑝𝑖𝑑</m:t>
                          </m:r>
                        </m:e>
                      </m:d>
                      <m:r>
                        <a:rPr lang="de-DE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 </m:t>
                      </m:r>
                      <m:nary>
                        <m:naryPr>
                          <m:chr m:val="∑"/>
                          <m:supHide m:val="on"/>
                          <m:ctrlPr>
                            <a:rPr lang="de-DE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de-DE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</m:t>
                          </m:r>
                          <m:r>
                            <a:rPr lang="de-DE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  <m:r>
                            <a:rPr lang="de-DE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ℛ</m:t>
                          </m:r>
                          <m:d>
                            <m:dPr>
                              <m:ctrlPr>
                                <a:rPr lang="de-DE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brk m:alnAt="7"/>
                                </m:rPr>
                                <a:rPr lang="de-DE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𝑆</m:t>
                              </m:r>
                              <m:r>
                                <a:rPr lang="de-DE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𝑖𝑐𝑘</m:t>
                              </m:r>
                              <m:d>
                                <m:dPr>
                                  <m:ctrlPr>
                                    <a:rPr lang="de-DE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de-DE" i="1" dirty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de-DE" i="1" dirty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m:rPr>
                                          <m:brk m:alnAt="7"/>
                                        </m:rPr>
                                        <a:rPr lang="de-DE" i="1" dirty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</m:sub>
                        <m:sup/>
                        <m:e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  <m:d>
                            <m:dPr>
                              <m:ctrlPr>
                                <a:rPr lang="de-DE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𝐸𝑝𝑖𝑑</m:t>
                              </m:r>
                              <m:r>
                                <a:rPr lang="de-DE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de-DE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𝑆𝑖𝑐𝑘</m:t>
                              </m:r>
                              <m:d>
                                <m:dPr>
                                  <m:ctrlPr>
                                    <a:rPr lang="de-DE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de-DE" i="1" dirty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i="1" dirty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de-DE" i="1" dirty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de-DE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de-DE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𝑠</m:t>
                              </m:r>
                            </m:e>
                          </m:d>
                          <m:r>
                            <a:rPr lang="de-DE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</m:e>
                      </m:nary>
                    </m:oMath>
                    <m:oMath xmlns:m="http://schemas.openxmlformats.org/officeDocument/2006/math">
                      <m:r>
                        <a:rPr lang="de-DE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 </m:t>
                      </m:r>
                      <m:r>
                        <a:rPr lang="de-DE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nary>
                        <m:naryPr>
                          <m:chr m:val="∑"/>
                          <m:supHide m:val="on"/>
                          <m:ctrlPr>
                            <a:rPr lang="de-DE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de-DE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</m:t>
                          </m:r>
                          <m:r>
                            <a:rPr lang="de-DE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  <m:r>
                            <a:rPr lang="de-DE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ℛ</m:t>
                          </m:r>
                          <m:d>
                            <m:dPr>
                              <m:ctrlPr>
                                <a:rPr lang="de-DE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brk m:alnAt="7"/>
                                </m:rPr>
                                <a:rPr lang="de-DE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𝑆</m:t>
                              </m:r>
                              <m:r>
                                <a:rPr lang="de-DE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𝑖𝑐𝑘</m:t>
                              </m:r>
                              <m:d>
                                <m:dPr>
                                  <m:ctrlPr>
                                    <a:rPr lang="de-DE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de-DE" i="1" dirty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de-DE" i="1" dirty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de-DE" i="1" dirty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</m:sub>
                        <m:sup/>
                        <m:e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  <m:d>
                            <m:dPr>
                              <m:ctrlPr>
                                <a:rPr lang="de-DE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𝐸𝑝𝑖𝑑</m:t>
                              </m:r>
                              <m:r>
                                <a:rPr lang="de-DE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de-DE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𝑆𝑖𝑐𝑘</m:t>
                              </m:r>
                              <m:d>
                                <m:dPr>
                                  <m:ctrlPr>
                                    <a:rPr lang="de-DE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de-DE" i="1" dirty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i="1" dirty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de-DE" i="1" dirty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de-DE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de-DE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𝑠</m:t>
                              </m:r>
                            </m:e>
                          </m:d>
                          <m:r>
                            <a:rPr lang="de-DE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</m:e>
                      </m:nary>
                    </m:oMath>
                    <m:oMath xmlns:m="http://schemas.openxmlformats.org/officeDocument/2006/math">
                      <m:r>
                        <a:rPr lang="de-DE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 </m:t>
                      </m:r>
                      <m:r>
                        <a:rPr lang="de-DE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∙…</m:t>
                      </m:r>
                    </m:oMath>
                    <m:oMath xmlns:m="http://schemas.openxmlformats.org/officeDocument/2006/math">
                      <m:r>
                        <a:rPr lang="de-DE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 </m:t>
                      </m:r>
                      <m:r>
                        <a:rPr lang="de-DE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nary>
                        <m:naryPr>
                          <m:chr m:val="∑"/>
                          <m:supHide m:val="on"/>
                          <m:ctrlPr>
                            <a:rPr lang="de-DE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de-DE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</m:t>
                          </m:r>
                          <m:r>
                            <a:rPr lang="de-DE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  <m:r>
                            <a:rPr lang="de-DE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ℛ</m:t>
                          </m:r>
                          <m:d>
                            <m:dPr>
                              <m:ctrlPr>
                                <a:rPr lang="de-DE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brk m:alnAt="7"/>
                                </m:rPr>
                                <a:rPr lang="de-DE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𝑆</m:t>
                              </m:r>
                              <m:r>
                                <a:rPr lang="de-DE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𝑖𝑐𝑘</m:t>
                              </m:r>
                              <m:d>
                                <m:dPr>
                                  <m:ctrlPr>
                                    <a:rPr lang="de-DE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de-DE" i="1" dirty="0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de-DE" i="1" dirty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de-DE" b="0" i="1" dirty="0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𝑛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</m:sub>
                        <m:sup/>
                        <m:e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  <m:d>
                            <m:dPr>
                              <m:ctrlPr>
                                <a:rPr lang="de-DE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𝐸𝑝𝑖𝑑</m:t>
                              </m:r>
                              <m:r>
                                <a:rPr lang="de-DE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de-DE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𝑆𝑖𝑐𝑘</m:t>
                              </m:r>
                              <m:d>
                                <m:dPr>
                                  <m:ctrlPr>
                                    <a:rPr lang="de-DE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de-DE" i="1" dirty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i="1" dirty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de-DE" b="0" i="1" dirty="0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𝑛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de-DE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de-DE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𝑠</m:t>
                              </m:r>
                            </m:e>
                          </m:d>
                          <m:r>
                            <a:rPr lang="de-DE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</m:e>
                      </m:nary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FFAC8650-BC73-5E4D-95FB-5770D09AA1D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7612" y="1412779"/>
                <a:ext cx="4572000" cy="2888483"/>
              </a:xfrm>
              <a:prstGeom prst="rect">
                <a:avLst/>
              </a:prstGeom>
              <a:blipFill>
                <a:blip r:embed="rId17"/>
                <a:stretch>
                  <a:fillRect t="-23144" b="-4148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E6C566ED-C82B-B541-AAFE-C3450B961258}"/>
                  </a:ext>
                </a:extLst>
              </p:cNvPr>
              <p:cNvSpPr/>
              <p:nvPr/>
            </p:nvSpPr>
            <p:spPr>
              <a:xfrm>
                <a:off x="464452" y="5233885"/>
                <a:ext cx="5280914" cy="87395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GB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i="1" dirty="0" err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𝐸𝑝𝑖𝑑</m:t>
                          </m:r>
                        </m:e>
                      </m:d>
                      <m:r>
                        <a:rPr lang="de-DE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sSup>
                        <m:sSupPr>
                          <m:ctrlPr>
                            <a:rPr lang="de-DE" b="0" i="1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de-DE" b="0" i="1" dirty="0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nary>
                                <m:naryPr>
                                  <m:chr m:val="∑"/>
                                  <m:supHide m:val="on"/>
                                  <m:ctrlPr>
                                    <a:rPr lang="de-DE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7"/>
                                    </m:rPr>
                                    <a:rPr lang="de-DE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𝑠</m:t>
                                  </m:r>
                                  <m:r>
                                    <a:rPr lang="de-DE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∈</m:t>
                                  </m:r>
                                  <m:r>
                                    <a:rPr lang="de-DE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𝑟</m:t>
                                  </m:r>
                                  <m:d>
                                    <m:dPr>
                                      <m:ctrlPr>
                                        <a:rPr lang="de-DE" i="1" dirty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de-DE" i="1" dirty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𝑆</m:t>
                                      </m:r>
                                      <m:r>
                                        <a:rPr lang="de-DE" i="1" dirty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𝑖𝑐𝑘</m:t>
                                      </m:r>
                                      <m:d>
                                        <m:dPr>
                                          <m:ctrlPr>
                                            <a:rPr lang="de-DE" i="1" dirty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de-DE" b="0" i="1" dirty="0" smtClean="0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</m:d>
                                    </m:e>
                                  </m:d>
                                </m:sub>
                                <m:sup/>
                                <m:e>
                                  <m:r>
                                    <a:rPr lang="de-DE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  <m:d>
                                    <m:dPr>
                                      <m:ctrlPr>
                                        <a:rPr lang="de-DE" i="1" dirty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de-DE" i="1" dirty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𝐸𝑝𝑖𝑑</m:t>
                                      </m:r>
                                      <m:r>
                                        <a:rPr lang="de-DE" i="1" dirty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de-DE" i="1" dirty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𝑆𝑖𝑐𝑘</m:t>
                                      </m:r>
                                      <m:d>
                                        <m:dPr>
                                          <m:ctrlPr>
                                            <a:rPr lang="de-DE" i="1" dirty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de-DE" b="0" i="1" dirty="0" smtClean="0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</m:d>
                                      <m:r>
                                        <a:rPr lang="de-DE" i="1" dirty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=</m:t>
                                      </m:r>
                                      <m:r>
                                        <a:rPr lang="de-DE" i="1" dirty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𝑠</m:t>
                                      </m:r>
                                    </m:e>
                                  </m:d>
                                  <m:r>
                                    <a:rPr lang="de-DE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 </m:t>
                                  </m:r>
                                </m:e>
                              </m:nary>
                            </m:e>
                          </m:d>
                        </m:e>
                        <m:sup>
                          <m:r>
                            <a:rPr lang="de-DE" b="0" i="1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sup>
                      </m:sSup>
                    </m:oMath>
                  </m:oMathPara>
                </a14:m>
                <a:endParaRPr lang="en-GB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E6C566ED-C82B-B541-AAFE-C3450B96125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4452" y="5233885"/>
                <a:ext cx="5280914" cy="873957"/>
              </a:xfrm>
              <a:prstGeom prst="rect">
                <a:avLst/>
              </a:prstGeom>
              <a:blipFill>
                <a:blip r:embed="rId18"/>
                <a:stretch>
                  <a:fillRect t="-101429" b="-13857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B96A6C6C-E319-5E49-90CD-254CEA7E9560}"/>
                  </a:ext>
                </a:extLst>
              </p:cNvPr>
              <p:cNvSpPr/>
              <p:nvPr/>
            </p:nvSpPr>
            <p:spPr>
              <a:xfrm>
                <a:off x="628650" y="4284983"/>
                <a:ext cx="390485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de-DE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  <m:sup>
                          <m:r>
                            <a:rPr lang="de-DE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d>
                        <m:dPr>
                          <m:ctrlPr>
                            <a:rPr lang="de-DE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𝐸𝑝𝑖𝑑</m:t>
                          </m:r>
                        </m:e>
                      </m:d>
                      <m:r>
                        <a:rPr lang="de-DE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p>
                        <m:sSupPr>
                          <m:ctrlPr>
                            <a:rPr lang="de-DE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  <m:sup>
                          <m:r>
                            <a:rPr lang="de-DE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d>
                        <m:dPr>
                          <m:ctrlPr>
                            <a:rPr lang="de-DE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𝐸𝑝𝑖𝑑</m:t>
                          </m:r>
                        </m:e>
                      </m:d>
                      <m:r>
                        <a:rPr lang="de-DE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∙…∙</m:t>
                      </m:r>
                      <m:sSup>
                        <m:sSupPr>
                          <m:ctrlPr>
                            <a:rPr lang="de-DE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  <m:sup>
                          <m:r>
                            <a:rPr lang="de-DE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d>
                        <m:dPr>
                          <m:ctrlPr>
                            <a:rPr lang="de-DE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𝐸𝑝𝑖𝑑</m:t>
                          </m:r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B96A6C6C-E319-5E49-90CD-254CEA7E956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650" y="4284983"/>
                <a:ext cx="3904852" cy="369332"/>
              </a:xfrm>
              <a:prstGeom prst="rect">
                <a:avLst/>
              </a:prstGeom>
              <a:blipFill>
                <a:blip r:embed="rId19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id="{4A9221EA-3AC6-114D-BCDE-139C41AF2D9D}"/>
                  </a:ext>
                </a:extLst>
              </p:cNvPr>
              <p:cNvSpPr/>
              <p:nvPr/>
            </p:nvSpPr>
            <p:spPr>
              <a:xfrm>
                <a:off x="4344305" y="4233682"/>
                <a:ext cx="1717201" cy="43710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de-DE" i="1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de-DE" i="1" dirty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de-DE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de-DE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p>
                                  <m:r>
                                    <a:rPr lang="de-DE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  <m:d>
                                <m:dPr>
                                  <m:ctrlPr>
                                    <a:rPr lang="de-DE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𝐸𝑝𝑖𝑑</m:t>
                                  </m:r>
                                </m:e>
                              </m:d>
                            </m:e>
                          </m:d>
                        </m:e>
                        <m:sup>
                          <m:r>
                            <a:rPr lang="de-DE" i="1" dirty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sup>
                      </m:sSup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id="{4A9221EA-3AC6-114D-BCDE-139C41AF2D9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44305" y="4233682"/>
                <a:ext cx="1717201" cy="437107"/>
              </a:xfrm>
              <a:prstGeom prst="rect">
                <a:avLst/>
              </a:prstGeom>
              <a:blipFill>
                <a:blip r:embed="rId20"/>
                <a:stretch>
                  <a:fillRect b="-555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4" name="Right Brace 63">
            <a:extLst>
              <a:ext uri="{FF2B5EF4-FFF2-40B4-BE49-F238E27FC236}">
                <a16:creationId xmlns:a16="http://schemas.microsoft.com/office/drawing/2014/main" id="{074EE9C0-D6E6-9140-B7E8-F3EA39804193}"/>
              </a:ext>
            </a:extLst>
          </p:cNvPr>
          <p:cNvSpPr/>
          <p:nvPr/>
        </p:nvSpPr>
        <p:spPr>
          <a:xfrm rot="5400000">
            <a:off x="2631918" y="2977987"/>
            <a:ext cx="127173" cy="3387235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F08240E5-511B-7D4C-9908-DF2E2FEFC312}"/>
                  </a:ext>
                </a:extLst>
              </p:cNvPr>
              <p:cNvSpPr/>
              <p:nvPr/>
            </p:nvSpPr>
            <p:spPr>
              <a:xfrm>
                <a:off x="2248789" y="4708747"/>
                <a:ext cx="893963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de-DE" b="0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GB" dirty="0">
                    <a:solidFill>
                      <a:schemeClr val="accent1"/>
                    </a:solidFill>
                  </a:rPr>
                  <a:t> times</a:t>
                </a:r>
              </a:p>
            </p:txBody>
          </p:sp>
        </mc:Choice>
        <mc:Fallback xmlns=""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F08240E5-511B-7D4C-9908-DF2E2FEFC31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48789" y="4708747"/>
                <a:ext cx="893963" cy="369332"/>
              </a:xfrm>
              <a:prstGeom prst="rect">
                <a:avLst/>
              </a:prstGeom>
              <a:blipFill>
                <a:blip r:embed="rId21"/>
                <a:stretch>
                  <a:fillRect t="-6667" r="-5634" b="-2333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DC2E24B1-1D4F-4F42-978B-01A440D146DA}"/>
                  </a:ext>
                </a:extLst>
              </p:cNvPr>
              <p:cNvSpPr/>
              <p:nvPr/>
            </p:nvSpPr>
            <p:spPr>
              <a:xfrm>
                <a:off x="5330595" y="5382861"/>
                <a:ext cx="1717201" cy="43710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de-DE" i="1" dirty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de-DE" i="1" dirty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de-DE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de-DE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p>
                                  <m:r>
                                    <a:rPr lang="de-DE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  <m:d>
                                <m:dPr>
                                  <m:ctrlPr>
                                    <a:rPr lang="de-DE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𝐸𝑝𝑖𝑑</m:t>
                                  </m:r>
                                </m:e>
                              </m:d>
                            </m:e>
                          </m:d>
                        </m:e>
                        <m:sup>
                          <m:r>
                            <a:rPr lang="de-DE" i="1" dirty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sup>
                      </m:sSup>
                    </m:oMath>
                  </m:oMathPara>
                </a14:m>
                <a:endParaRPr lang="en-GB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DC2E24B1-1D4F-4F42-978B-01A440D146D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0595" y="5382861"/>
                <a:ext cx="1717201" cy="437107"/>
              </a:xfrm>
              <a:prstGeom prst="rect">
                <a:avLst/>
              </a:prstGeom>
              <a:blipFill>
                <a:blip r:embed="rId22"/>
                <a:stretch>
                  <a:fillRect b="-857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1" name="Group 20">
            <a:extLst>
              <a:ext uri="{FF2B5EF4-FFF2-40B4-BE49-F238E27FC236}">
                <a16:creationId xmlns:a16="http://schemas.microsoft.com/office/drawing/2014/main" id="{41AB0CD5-2034-8C49-9FF6-1C44AD64B91B}"/>
              </a:ext>
            </a:extLst>
          </p:cNvPr>
          <p:cNvGrpSpPr/>
          <p:nvPr/>
        </p:nvGrpSpPr>
        <p:grpSpPr>
          <a:xfrm>
            <a:off x="2572144" y="5717491"/>
            <a:ext cx="4122475" cy="923819"/>
            <a:chOff x="2572144" y="5717491"/>
            <a:chExt cx="4122475" cy="92381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E2A562E8-CCC5-5B4E-A74F-BA8D615F5D61}"/>
                    </a:ext>
                  </a:extLst>
                </p:cNvPr>
                <p:cNvSpPr txBox="1"/>
                <p:nvPr/>
              </p:nvSpPr>
              <p:spPr>
                <a:xfrm>
                  <a:off x="2572144" y="6236327"/>
                  <a:ext cx="4122475" cy="404983"/>
                </a:xfrm>
                <a:prstGeom prst="rect">
                  <a:avLst/>
                </a:prstGeom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>
                  <a:spAutoFit/>
                </a:bodyPr>
                <a:lstStyle/>
                <a:p>
                  <a:r>
                    <a:rPr lang="en-GB" dirty="0"/>
                    <a:t>Representative for </a:t>
                  </a:r>
                  <a14:m>
                    <m:oMath xmlns:m="http://schemas.openxmlformats.org/officeDocument/2006/math">
                      <m:r>
                        <a:rPr lang="de-DE" b="0" i="1" dirty="0" smtClean="0">
                          <a:latin typeface="Cambria Math" panose="02040503050406030204" pitchFamily="18" charset="0"/>
                        </a:rPr>
                        <m:t>𝑋</m:t>
                      </m:r>
                    </m:oMath>
                  </a14:m>
                  <a:r>
                    <a:rPr lang="en-GB" dirty="0"/>
                    <a:t> in </a:t>
                  </a:r>
                  <a14:m>
                    <m:oMath xmlns:m="http://schemas.openxmlformats.org/officeDocument/2006/math">
                      <m:r>
                        <a:rPr lang="en-GB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𝜙</m:t>
                      </m:r>
                      <m:d>
                        <m:dPr>
                          <m:ctrlP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𝐸𝑝𝑖𝑑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𝑆𝑖𝑐𝑘</m:t>
                          </m:r>
                          <m:d>
                            <m:d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𝑋</m:t>
                              </m:r>
                            </m:e>
                          </m:d>
                        </m:e>
                      </m:d>
                    </m:oMath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E2A562E8-CCC5-5B4E-A74F-BA8D615F5D6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72144" y="6236327"/>
                  <a:ext cx="4122475" cy="404983"/>
                </a:xfrm>
                <a:prstGeom prst="rect">
                  <a:avLst/>
                </a:prstGeom>
                <a:blipFill>
                  <a:blip r:embed="rId2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E1E314FA-6C78-AD46-A12F-95D430241EF6}"/>
                </a:ext>
              </a:extLst>
            </p:cNvPr>
            <p:cNvCxnSpPr>
              <a:cxnSpLocks/>
              <a:stCxn id="12" idx="0"/>
            </p:cNvCxnSpPr>
            <p:nvPr/>
          </p:nvCxnSpPr>
          <p:spPr>
            <a:xfrm flipH="1" flipV="1">
              <a:off x="4450094" y="5717491"/>
              <a:ext cx="183288" cy="51883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Arrow Connector 56">
              <a:extLst>
                <a:ext uri="{FF2B5EF4-FFF2-40B4-BE49-F238E27FC236}">
                  <a16:creationId xmlns:a16="http://schemas.microsoft.com/office/drawing/2014/main" id="{DC35E54E-7A4B-0D4A-878C-993BEA93FCB5}"/>
                </a:ext>
              </a:extLst>
            </p:cNvPr>
            <p:cNvCxnSpPr>
              <a:cxnSpLocks/>
              <a:stCxn id="12" idx="0"/>
            </p:cNvCxnSpPr>
            <p:nvPr/>
          </p:nvCxnSpPr>
          <p:spPr>
            <a:xfrm flipH="1" flipV="1">
              <a:off x="2908663" y="5947954"/>
              <a:ext cx="1724719" cy="28837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B9D21566-10D0-9448-BC32-54EBD3B09CCB}"/>
              </a:ext>
            </a:extLst>
          </p:cNvPr>
          <p:cNvGrpSpPr/>
          <p:nvPr/>
        </p:nvGrpSpPr>
        <p:grpSpPr>
          <a:xfrm>
            <a:off x="6246996" y="4282185"/>
            <a:ext cx="2774221" cy="1180944"/>
            <a:chOff x="4185759" y="5773902"/>
            <a:chExt cx="2774221" cy="118094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7" name="TextBox 66">
                  <a:extLst>
                    <a:ext uri="{FF2B5EF4-FFF2-40B4-BE49-F238E27FC236}">
                      <a16:creationId xmlns:a16="http://schemas.microsoft.com/office/drawing/2014/main" id="{59A99AD1-5474-7C4D-A4B3-22885B1996D7}"/>
                    </a:ext>
                  </a:extLst>
                </p:cNvPr>
                <p:cNvSpPr txBox="1"/>
                <p:nvPr/>
              </p:nvSpPr>
              <p:spPr>
                <a:xfrm>
                  <a:off x="4185759" y="5773902"/>
                  <a:ext cx="2774221" cy="369332"/>
                </a:xfrm>
                <a:prstGeom prst="rect">
                  <a:avLst/>
                </a:prstGeom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>
                  <a:spAutoFit/>
                </a:bodyPr>
                <a:lstStyle/>
                <a:p>
                  <a:r>
                    <a:rPr lang="en-GB" dirty="0"/>
                    <a:t># of </a:t>
                  </a:r>
                  <a14:m>
                    <m:oMath xmlns:m="http://schemas.openxmlformats.org/officeDocument/2006/math">
                      <m:r>
                        <a:rPr lang="de-DE" b="0" i="1" dirty="0" smtClean="0">
                          <a:latin typeface="Cambria Math" panose="02040503050406030204" pitchFamily="18" charset="0"/>
                        </a:rPr>
                        <m:t>𝑋</m:t>
                      </m:r>
                    </m:oMath>
                  </a14:m>
                  <a:r>
                    <a:rPr lang="en-GB" dirty="0"/>
                    <a:t> relative to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  <m:sup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d>
                        <m:dPr>
                          <m:ctrlP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𝐸𝑝𝑖𝑑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</m:e>
                      </m:d>
                    </m:oMath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67" name="TextBox 66">
                  <a:extLst>
                    <a:ext uri="{FF2B5EF4-FFF2-40B4-BE49-F238E27FC236}">
                      <a16:creationId xmlns:a16="http://schemas.microsoft.com/office/drawing/2014/main" id="{59A99AD1-5474-7C4D-A4B3-22885B1996D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85759" y="5773902"/>
                  <a:ext cx="2774221" cy="369332"/>
                </a:xfrm>
                <a:prstGeom prst="rect">
                  <a:avLst/>
                </a:prstGeom>
                <a:blipFill>
                  <a:blip r:embed="rId2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69" name="Straight Arrow Connector 68">
              <a:extLst>
                <a:ext uri="{FF2B5EF4-FFF2-40B4-BE49-F238E27FC236}">
                  <a16:creationId xmlns:a16="http://schemas.microsoft.com/office/drawing/2014/main" id="{FD5BFAE7-402A-E246-8C0C-BC1EB8653428}"/>
                </a:ext>
              </a:extLst>
            </p:cNvPr>
            <p:cNvCxnSpPr>
              <a:cxnSpLocks/>
              <a:stCxn id="67" idx="2"/>
            </p:cNvCxnSpPr>
            <p:nvPr/>
          </p:nvCxnSpPr>
          <p:spPr>
            <a:xfrm flipH="1">
              <a:off x="4831722" y="6143234"/>
              <a:ext cx="741148" cy="81161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978609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/>
      <p:bldP spid="62" grpId="0"/>
      <p:bldP spid="63" grpId="0"/>
      <p:bldP spid="64" grpId="0" animBg="1"/>
      <p:bldP spid="65" grpId="0"/>
      <p:bldP spid="6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F4A444-730F-6744-8EB2-DD09D57250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Lifted Multiplication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AD47502-0310-5342-BDA7-0D82A6053F1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GB" dirty="0"/>
                  <a:t>Operator for multiplication as an ”enabler” for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GB" i="0" dirty="0" smtClean="0">
                        <a:latin typeface="Cambria Math" panose="02040503050406030204" pitchFamily="18" charset="0"/>
                      </a:rPr>
                      <m:t>sum</m:t>
                    </m:r>
                    <m:r>
                      <m:rPr>
                        <m:nor/>
                      </m:rPr>
                      <a:rPr lang="en-GB" i="0" dirty="0" smtClean="0">
                        <a:latin typeface="Cambria Math" panose="02040503050406030204" pitchFamily="18" charset="0"/>
                      </a:rPr>
                      <m:t>−</m:t>
                    </m:r>
                    <m:r>
                      <m:rPr>
                        <m:nor/>
                      </m:rPr>
                      <a:rPr lang="en-GB" i="0" dirty="0" smtClean="0">
                        <a:latin typeface="Cambria Math" panose="02040503050406030204" pitchFamily="18" charset="0"/>
                      </a:rPr>
                      <m:t>out</m:t>
                    </m:r>
                  </m:oMath>
                </a14:m>
                <a:r>
                  <a:rPr lang="en-GB" dirty="0"/>
                  <a:t> operator</a:t>
                </a:r>
              </a:p>
              <a:p>
                <a:pPr lvl="1"/>
                <a:r>
                  <a:rPr lang="en-GB" dirty="0"/>
                  <a:t>Precondition 1: PRV to sum out may only appear in one parfactor</a:t>
                </a:r>
              </a:p>
              <a:p>
                <a:r>
                  <a:rPr lang="en-GB" dirty="0"/>
                  <a:t>Multiply two </a:t>
                </a:r>
                <a:r>
                  <a:rPr lang="en-GB" dirty="0" err="1"/>
                  <a:t>parfactors</a:t>
                </a:r>
                <a:endParaRPr lang="en-GB" dirty="0"/>
              </a:p>
              <a:p>
                <a:pPr lvl="1"/>
                <a:r>
                  <a:rPr lang="en-GB" dirty="0"/>
                  <a:t>Still a join of over arguments and a product of potentials</a:t>
                </a:r>
              </a:p>
              <a:p>
                <a:pPr lvl="1"/>
                <a:r>
                  <a:rPr lang="en-GB" dirty="0"/>
                  <a:t>But, CAUTION:</a:t>
                </a:r>
                <a:br>
                  <a:rPr lang="en-GB" dirty="0"/>
                </a:br>
                <a:r>
                  <a:rPr lang="en-GB" dirty="0"/>
                  <a:t>Since two </a:t>
                </a:r>
                <a:r>
                  <a:rPr lang="en-GB" dirty="0" err="1"/>
                  <a:t>parfactors</a:t>
                </a:r>
                <a:r>
                  <a:rPr lang="en-GB" dirty="0"/>
                  <a:t> represent two (different) sets of factors, lifted multiplication has to work as a representative multiplication for those two sets</a:t>
                </a:r>
              </a:p>
              <a:p>
                <a:pPr lvl="1"/>
                <a:endParaRPr lang="en-GB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AD47502-0310-5342-BDA7-0D82A6053F1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447" t="-1768" r="-16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B2A8C9-DABA-7B4A-A421-79B5609212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771093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B8AC15-79BD-2445-A5C2-B1C09B80FA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Lifted Multiplication: Trivial Case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D139953-8BC0-7940-8032-A77BBFB4A6A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GB" dirty="0">
                    <a:solidFill>
                      <a:schemeClr val="accent1"/>
                    </a:solidFill>
                  </a:rPr>
                  <a:t>1-to-1</a:t>
                </a:r>
                <a:r>
                  <a:rPr lang="en-GB" dirty="0"/>
                  <a:t> correspondence between the ground factors of each parfactor</a:t>
                </a:r>
              </a:p>
              <a:p>
                <a:pPr lvl="1"/>
                <a:r>
                  <a:rPr lang="en-GB" dirty="0"/>
                  <a:t>E.g.,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𝑆</m:t>
                        </m:r>
                        <m:d>
                          <m:dPr>
                            <m:ctrlP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</m:e>
                    </m:d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</m:sSub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𝑆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  <m:d>
                          <m:dPr>
                            <m:ctrlP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</m:e>
                    </m:d>
                  </m:oMath>
                </a14:m>
                <a:endParaRPr lang="en-GB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D139953-8BC0-7940-8032-A77BBFB4A6A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447" t="-1768" r="-144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8FBBC8-CF5B-634B-BEC1-B096329051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31</a:t>
            </a:fld>
            <a:endParaRPr lang="en-GB"/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501359E6-AAC1-264F-8E93-8CABC366AE86}"/>
              </a:ext>
            </a:extLst>
          </p:cNvPr>
          <p:cNvGrpSpPr/>
          <p:nvPr/>
        </p:nvGrpSpPr>
        <p:grpSpPr>
          <a:xfrm>
            <a:off x="2854960" y="2580640"/>
            <a:ext cx="5660390" cy="3707899"/>
            <a:chOff x="1600200" y="2087563"/>
            <a:chExt cx="5943600" cy="4052514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678F8EC-B3EF-F24C-8BFE-4703641D1E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b="1658"/>
            <a:stretch/>
          </p:blipFill>
          <p:spPr>
            <a:xfrm>
              <a:off x="1600200" y="2087563"/>
              <a:ext cx="5943600" cy="4021625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16211ADC-FC17-644C-BDBD-21E31250B0F8}"/>
                </a:ext>
              </a:extLst>
            </p:cNvPr>
            <p:cNvGrpSpPr/>
            <p:nvPr/>
          </p:nvGrpSpPr>
          <p:grpSpPr>
            <a:xfrm>
              <a:off x="2670672" y="2093425"/>
              <a:ext cx="303288" cy="369332"/>
              <a:chOff x="2662651" y="2093425"/>
              <a:chExt cx="303288" cy="369332"/>
            </a:xfrm>
          </p:grpSpPr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FB73EB6D-7174-1C47-B103-C0A771B165A7}"/>
                  </a:ext>
                </a:extLst>
              </p:cNvPr>
              <p:cNvSpPr/>
              <p:nvPr/>
            </p:nvSpPr>
            <p:spPr>
              <a:xfrm>
                <a:off x="2716408" y="2208155"/>
                <a:ext cx="189006" cy="19672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" name="Rectangle 5">
                    <a:extLst>
                      <a:ext uri="{FF2B5EF4-FFF2-40B4-BE49-F238E27FC236}">
                        <a16:creationId xmlns:a16="http://schemas.microsoft.com/office/drawing/2014/main" id="{97293934-CC73-8946-9F2B-3461472702AA}"/>
                      </a:ext>
                    </a:extLst>
                  </p:cNvPr>
                  <p:cNvSpPr/>
                  <p:nvPr/>
                </p:nvSpPr>
                <p:spPr>
                  <a:xfrm>
                    <a:off x="2662651" y="2093425"/>
                    <a:ext cx="303288" cy="369332"/>
                  </a:xfrm>
                  <a:prstGeom prst="rect">
                    <a:avLst/>
                  </a:prstGeom>
                  <a:noFill/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6" name="Rectangle 5">
                    <a:extLst>
                      <a:ext uri="{FF2B5EF4-FFF2-40B4-BE49-F238E27FC236}">
                        <a16:creationId xmlns:a16="http://schemas.microsoft.com/office/drawing/2014/main" id="{97293934-CC73-8946-9F2B-3461472702AA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662651" y="2093425"/>
                    <a:ext cx="303288" cy="369332"/>
                  </a:xfrm>
                  <a:prstGeom prst="rect">
                    <a:avLst/>
                  </a:prstGeom>
                  <a:blipFill>
                    <a:blip r:embed="rId5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F9BD1458-2AF4-914A-B127-9C10C9B03602}"/>
                </a:ext>
              </a:extLst>
            </p:cNvPr>
            <p:cNvGrpSpPr/>
            <p:nvPr/>
          </p:nvGrpSpPr>
          <p:grpSpPr>
            <a:xfrm>
              <a:off x="2478039" y="4295731"/>
              <a:ext cx="303288" cy="369332"/>
              <a:chOff x="2662651" y="2093425"/>
              <a:chExt cx="303288" cy="369332"/>
            </a:xfrm>
          </p:grpSpPr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38CBE1D7-C4B7-FD49-8626-3D36446926D4}"/>
                  </a:ext>
                </a:extLst>
              </p:cNvPr>
              <p:cNvSpPr/>
              <p:nvPr/>
            </p:nvSpPr>
            <p:spPr>
              <a:xfrm>
                <a:off x="2740587" y="2216179"/>
                <a:ext cx="148004" cy="14727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9" name="Rectangle 18">
                    <a:extLst>
                      <a:ext uri="{FF2B5EF4-FFF2-40B4-BE49-F238E27FC236}">
                        <a16:creationId xmlns:a16="http://schemas.microsoft.com/office/drawing/2014/main" id="{CF96DD4F-B844-DC4D-8BE3-726EB051DA15}"/>
                      </a:ext>
                    </a:extLst>
                  </p:cNvPr>
                  <p:cNvSpPr/>
                  <p:nvPr/>
                </p:nvSpPr>
                <p:spPr>
                  <a:xfrm>
                    <a:off x="2662651" y="2093425"/>
                    <a:ext cx="303288" cy="369332"/>
                  </a:xfrm>
                  <a:prstGeom prst="rect">
                    <a:avLst/>
                  </a:prstGeom>
                  <a:noFill/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19" name="Rectangle 18">
                    <a:extLst>
                      <a:ext uri="{FF2B5EF4-FFF2-40B4-BE49-F238E27FC236}">
                        <a16:creationId xmlns:a16="http://schemas.microsoft.com/office/drawing/2014/main" id="{CF96DD4F-B844-DC4D-8BE3-726EB051DA15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662651" y="2093425"/>
                    <a:ext cx="303288" cy="369332"/>
                  </a:xfrm>
                  <a:prstGeom prst="rect">
                    <a:avLst/>
                  </a:prstGeom>
                  <a:blipFill>
                    <a:blip r:embed="rId6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91C50E4F-EC4F-1F41-A626-824F7E3BB25D}"/>
                </a:ext>
              </a:extLst>
            </p:cNvPr>
            <p:cNvGrpSpPr/>
            <p:nvPr/>
          </p:nvGrpSpPr>
          <p:grpSpPr>
            <a:xfrm>
              <a:off x="2670672" y="2510911"/>
              <a:ext cx="303288" cy="369332"/>
              <a:chOff x="2662651" y="2093425"/>
              <a:chExt cx="303288" cy="369332"/>
            </a:xfrm>
          </p:grpSpPr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8EE4A240-33A2-0F4A-9E4A-F65D3F158FD3}"/>
                  </a:ext>
                </a:extLst>
              </p:cNvPr>
              <p:cNvSpPr/>
              <p:nvPr/>
            </p:nvSpPr>
            <p:spPr>
              <a:xfrm>
                <a:off x="2726409" y="2197130"/>
                <a:ext cx="189006" cy="19672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5" name="Rectangle 24">
                    <a:extLst>
                      <a:ext uri="{FF2B5EF4-FFF2-40B4-BE49-F238E27FC236}">
                        <a16:creationId xmlns:a16="http://schemas.microsoft.com/office/drawing/2014/main" id="{E60B29A6-FA63-9D47-8508-0885D2A7B922}"/>
                      </a:ext>
                    </a:extLst>
                  </p:cNvPr>
                  <p:cNvSpPr/>
                  <p:nvPr/>
                </p:nvSpPr>
                <p:spPr>
                  <a:xfrm>
                    <a:off x="2662651" y="2093425"/>
                    <a:ext cx="303288" cy="369332"/>
                  </a:xfrm>
                  <a:prstGeom prst="rect">
                    <a:avLst/>
                  </a:prstGeom>
                  <a:noFill/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25" name="Rectangle 24">
                    <a:extLst>
                      <a:ext uri="{FF2B5EF4-FFF2-40B4-BE49-F238E27FC236}">
                        <a16:creationId xmlns:a16="http://schemas.microsoft.com/office/drawing/2014/main" id="{E60B29A6-FA63-9D47-8508-0885D2A7B922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662651" y="2093425"/>
                    <a:ext cx="303288" cy="369332"/>
                  </a:xfrm>
                  <a:prstGeom prst="rect">
                    <a:avLst/>
                  </a:prstGeom>
                  <a:blipFill>
                    <a:blip r:embed="rId7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1901FE21-5873-8F4C-A8EE-04558839EDC0}"/>
                </a:ext>
              </a:extLst>
            </p:cNvPr>
            <p:cNvGrpSpPr/>
            <p:nvPr/>
          </p:nvGrpSpPr>
          <p:grpSpPr>
            <a:xfrm>
              <a:off x="2494081" y="5770745"/>
              <a:ext cx="303288" cy="369332"/>
              <a:chOff x="2662651" y="2093425"/>
              <a:chExt cx="303288" cy="369332"/>
            </a:xfrm>
          </p:grpSpPr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E188657E-4AA9-9641-ACDD-5AF5A2D5808B}"/>
                  </a:ext>
                </a:extLst>
              </p:cNvPr>
              <p:cNvSpPr/>
              <p:nvPr/>
            </p:nvSpPr>
            <p:spPr>
              <a:xfrm>
                <a:off x="2723075" y="2194275"/>
                <a:ext cx="189006" cy="19672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8" name="Rectangle 27">
                    <a:extLst>
                      <a:ext uri="{FF2B5EF4-FFF2-40B4-BE49-F238E27FC236}">
                        <a16:creationId xmlns:a16="http://schemas.microsoft.com/office/drawing/2014/main" id="{C2F4D0A8-E7D0-214A-B333-255E0C5BA2C8}"/>
                      </a:ext>
                    </a:extLst>
                  </p:cNvPr>
                  <p:cNvSpPr/>
                  <p:nvPr/>
                </p:nvSpPr>
                <p:spPr>
                  <a:xfrm>
                    <a:off x="2662651" y="2093425"/>
                    <a:ext cx="303288" cy="369332"/>
                  </a:xfrm>
                  <a:prstGeom prst="rect">
                    <a:avLst/>
                  </a:prstGeom>
                  <a:noFill/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28" name="Rectangle 27">
                    <a:extLst>
                      <a:ext uri="{FF2B5EF4-FFF2-40B4-BE49-F238E27FC236}">
                        <a16:creationId xmlns:a16="http://schemas.microsoft.com/office/drawing/2014/main" id="{C2F4D0A8-E7D0-214A-B333-255E0C5BA2C8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662651" y="2093425"/>
                    <a:ext cx="303288" cy="369332"/>
                  </a:xfrm>
                  <a:prstGeom prst="rect">
                    <a:avLst/>
                  </a:prstGeom>
                  <a:blipFill>
                    <a:blip r:embed="rId6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CD948167-17E6-F34A-8CDF-883E29036B05}"/>
                </a:ext>
              </a:extLst>
            </p:cNvPr>
            <p:cNvGrpSpPr/>
            <p:nvPr/>
          </p:nvGrpSpPr>
          <p:grpSpPr>
            <a:xfrm>
              <a:off x="2670672" y="3248418"/>
              <a:ext cx="303288" cy="369332"/>
              <a:chOff x="2662651" y="2093425"/>
              <a:chExt cx="303288" cy="369332"/>
            </a:xfrm>
          </p:grpSpPr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60E1CD7F-FDCE-7949-9158-F145C8987DEF}"/>
                  </a:ext>
                </a:extLst>
              </p:cNvPr>
              <p:cNvSpPr/>
              <p:nvPr/>
            </p:nvSpPr>
            <p:spPr>
              <a:xfrm>
                <a:off x="2726409" y="2197173"/>
                <a:ext cx="189006" cy="19672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1" name="Rectangle 30">
                    <a:extLst>
                      <a:ext uri="{FF2B5EF4-FFF2-40B4-BE49-F238E27FC236}">
                        <a16:creationId xmlns:a16="http://schemas.microsoft.com/office/drawing/2014/main" id="{96000678-2DE3-644A-9B38-AB2BCEE77261}"/>
                      </a:ext>
                    </a:extLst>
                  </p:cNvPr>
                  <p:cNvSpPr/>
                  <p:nvPr/>
                </p:nvSpPr>
                <p:spPr>
                  <a:xfrm>
                    <a:off x="2662651" y="2093425"/>
                    <a:ext cx="303288" cy="369332"/>
                  </a:xfrm>
                  <a:prstGeom prst="rect">
                    <a:avLst/>
                  </a:prstGeom>
                  <a:noFill/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31" name="Rectangle 30">
                    <a:extLst>
                      <a:ext uri="{FF2B5EF4-FFF2-40B4-BE49-F238E27FC236}">
                        <a16:creationId xmlns:a16="http://schemas.microsoft.com/office/drawing/2014/main" id="{96000678-2DE3-644A-9B38-AB2BCEE77261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662651" y="2093425"/>
                    <a:ext cx="303288" cy="369332"/>
                  </a:xfrm>
                  <a:prstGeom prst="rect">
                    <a:avLst/>
                  </a:prstGeom>
                  <a:blipFill>
                    <a:blip r:embed="rId8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383DA871-FBD3-794A-9C8C-6B076EC57675}"/>
                  </a:ext>
                </a:extLst>
              </p:cNvPr>
              <p:cNvSpPr/>
              <p:nvPr/>
            </p:nvSpPr>
            <p:spPr>
              <a:xfrm>
                <a:off x="368960" y="3333088"/>
                <a:ext cx="2226310" cy="2029402"/>
              </a:xfrm>
              <a:prstGeom prst="rect">
                <a:avLst/>
              </a:prstGeom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wrap="square">
                <a:spAutoFit/>
              </a:bodyPr>
              <a:lstStyle/>
              <a:p>
                <a:pPr marL="9525" lvl="2"/>
                <a:r>
                  <a:rPr lang="en-GB" dirty="0"/>
                  <a:t>Each grounding of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en-GB" dirty="0"/>
                  <a:t> in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𝑔𝑟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𝑆</m:t>
                            </m:r>
                            <m:d>
                              <m:dPr>
                                <m:ctrlP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𝑋</m:t>
                                </m:r>
                              </m:e>
                            </m:d>
                          </m:e>
                        </m:d>
                      </m:e>
                    </m:d>
                  </m:oMath>
                </a14:m>
                <a:r>
                  <a:rPr lang="en-GB" dirty="0"/>
                  <a:t> interacts with one corresponding grounding of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en-GB" dirty="0"/>
                  <a:t> in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𝑔𝑟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𝑆</m:t>
                            </m:r>
                            <m:d>
                              <m:dPr>
                                <m:ctrlP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𝑋</m:t>
                                </m:r>
                              </m:e>
                            </m:d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𝐴</m:t>
                            </m:r>
                            <m:d>
                              <m:dPr>
                                <m:ctrlPr>
                                  <a:rPr lang="de-DE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𝑋</m:t>
                                </m:r>
                              </m:e>
                            </m:d>
                          </m:e>
                        </m:d>
                      </m:e>
                    </m:d>
                  </m:oMath>
                </a14:m>
                <a:endParaRPr lang="en-GB" dirty="0"/>
              </a:p>
            </p:txBody>
          </p:sp>
        </mc:Choice>
        <mc:Fallback xmlns=""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383DA871-FBD3-794A-9C8C-6B076EC5767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8960" y="3333088"/>
                <a:ext cx="2226310" cy="202940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F6B07B40-AA0A-F54F-B7D6-2E5BCAAF8955}"/>
              </a:ext>
            </a:extLst>
          </p:cNvPr>
          <p:cNvSpPr txBox="1"/>
          <p:nvPr/>
        </p:nvSpPr>
        <p:spPr>
          <a:xfrm>
            <a:off x="2036974" y="6293487"/>
            <a:ext cx="59808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>
                <a:solidFill>
                  <a:schemeClr val="accent3"/>
                </a:solidFill>
              </a:rPr>
              <a:t>Figure taken from: Nima Taghipour, </a:t>
            </a:r>
            <a:r>
              <a:rPr lang="en-GB" sz="1000" dirty="0" err="1">
                <a:solidFill>
                  <a:schemeClr val="accent3"/>
                </a:solidFill>
              </a:rPr>
              <a:t>Daan</a:t>
            </a:r>
            <a:r>
              <a:rPr lang="en-GB" sz="1000" dirty="0">
                <a:solidFill>
                  <a:schemeClr val="accent3"/>
                </a:solidFill>
              </a:rPr>
              <a:t> </a:t>
            </a:r>
            <a:r>
              <a:rPr lang="en-GB" sz="1000" dirty="0" err="1">
                <a:solidFill>
                  <a:schemeClr val="accent3"/>
                </a:solidFill>
              </a:rPr>
              <a:t>Fierens</a:t>
            </a:r>
            <a:r>
              <a:rPr lang="en-GB" sz="1000" dirty="0">
                <a:solidFill>
                  <a:schemeClr val="accent3"/>
                </a:solidFill>
              </a:rPr>
              <a:t>, Jesse Davis, and Hendrik </a:t>
            </a:r>
            <a:r>
              <a:rPr lang="en-GB" sz="1000" dirty="0" err="1">
                <a:solidFill>
                  <a:schemeClr val="accent3"/>
                </a:solidFill>
              </a:rPr>
              <a:t>Blockeel</a:t>
            </a:r>
            <a:r>
              <a:rPr lang="en-GB" sz="1000" dirty="0">
                <a:solidFill>
                  <a:schemeClr val="accent3"/>
                </a:solidFill>
              </a:rPr>
              <a:t>: Lifted Variable Elimination: Decoupling the Operators from the Constraint Language. In: </a:t>
            </a:r>
            <a:r>
              <a:rPr lang="en-GB" sz="1000" i="1" dirty="0">
                <a:solidFill>
                  <a:schemeClr val="accent3"/>
                </a:solidFill>
              </a:rPr>
              <a:t>Journal of Artificial Intelligence Research</a:t>
            </a:r>
            <a:r>
              <a:rPr lang="en-GB" sz="1000" dirty="0">
                <a:solidFill>
                  <a:schemeClr val="accent3"/>
                </a:solidFill>
              </a:rPr>
              <a:t>, 2013.</a:t>
            </a:r>
            <a:endParaRPr lang="en-GB" sz="1000" dirty="0"/>
          </a:p>
        </p:txBody>
      </p:sp>
    </p:spTree>
    <p:extLst>
      <p:ext uri="{BB962C8B-B14F-4D97-AF65-F5344CB8AC3E}">
        <p14:creationId xmlns:p14="http://schemas.microsoft.com/office/powerpoint/2010/main" val="292031489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BE1B49-D8FB-6644-8797-1863F69655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60986"/>
            <a:ext cx="8327274" cy="717866"/>
          </a:xfrm>
        </p:spPr>
        <p:txBody>
          <a:bodyPr>
            <a:normAutofit/>
          </a:bodyPr>
          <a:lstStyle/>
          <a:p>
            <a:r>
              <a:rPr lang="en-GB" dirty="0"/>
              <a:t>Lifted Multiplication: More General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C1B93F8-DEF2-1246-BAD5-29B97BEB5AF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r>
                      <a:rPr lang="de-DE" b="0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lang="en-GB" dirty="0">
                    <a:solidFill>
                      <a:schemeClr val="accent1"/>
                    </a:solidFill>
                  </a:rPr>
                  <a:t>-to-</a:t>
                </a:r>
                <a14:m>
                  <m:oMath xmlns:m="http://schemas.openxmlformats.org/officeDocument/2006/math">
                    <m:r>
                      <a:rPr lang="de-DE" b="0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en-GB" dirty="0"/>
                  <a:t> correspondence between the </a:t>
                </a:r>
                <a:br>
                  <a:rPr lang="en-GB" dirty="0"/>
                </a:br>
                <a:r>
                  <a:rPr lang="en-GB" dirty="0"/>
                  <a:t>ground factors of each parfactor</a:t>
                </a:r>
              </a:p>
              <a:p>
                <a:pPr lvl="1"/>
                <a:r>
                  <a:rPr lang="en-GB" dirty="0">
                    <a:solidFill>
                      <a:srgbClr val="C00000"/>
                    </a:solidFill>
                  </a:rPr>
                  <a:t>Scaling</a:t>
                </a:r>
                <a:r>
                  <a:rPr lang="en-GB" dirty="0"/>
                  <a:t> necessary</a:t>
                </a:r>
              </a:p>
              <a:p>
                <a:pPr lvl="1"/>
                <a:r>
                  <a:rPr lang="en-GB" dirty="0"/>
                  <a:t>E.g.,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𝑆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</m:e>
                    </m:d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</m:sSub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𝑆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𝐹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𝑋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𝑌</m:t>
                            </m:r>
                          </m:e>
                        </m:d>
                      </m:e>
                    </m:d>
                  </m:oMath>
                </a14:m>
                <a:endParaRPr lang="en-GB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C1B93F8-DEF2-1246-BAD5-29B97BEB5AF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447" t="-176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4D3CA6-137D-CD46-A3FD-55E6455961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32</a:t>
            </a:fld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C5924059-8CB1-2344-8325-7731F139F7A6}"/>
                  </a:ext>
                </a:extLst>
              </p:cNvPr>
              <p:cNvSpPr/>
              <p:nvPr/>
            </p:nvSpPr>
            <p:spPr>
              <a:xfrm>
                <a:off x="6415303" y="1528580"/>
                <a:ext cx="2540621" cy="1752403"/>
              </a:xfrm>
              <a:prstGeom prst="rect">
                <a:avLst/>
              </a:prstGeom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wrap="square">
                <a:spAutoFit/>
              </a:bodyPr>
              <a:lstStyle/>
              <a:p>
                <a:pPr marL="9525" lvl="2"/>
                <a:r>
                  <a:rPr lang="en-GB" dirty="0"/>
                  <a:t>Each grounding of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en-GB" dirty="0"/>
                  <a:t> in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𝑔𝑟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𝑆</m:t>
                            </m:r>
                            <m:d>
                              <m:dPr>
                                <m:ctrlP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𝑋</m:t>
                                </m:r>
                              </m:e>
                            </m:d>
                          </m:e>
                        </m:d>
                      </m:e>
                    </m:d>
                  </m:oMath>
                </a14:m>
                <a:r>
                  <a:rPr lang="en-GB" dirty="0"/>
                  <a:t> interacts with </a:t>
                </a:r>
                <a14:m>
                  <m:oMath xmlns:m="http://schemas.openxmlformats.org/officeDocument/2006/math">
                    <m:r>
                      <a:rPr lang="en-GB" i="1" dirty="0" smtClean="0"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en-GB" dirty="0"/>
                  <a:t> corresponding groundings of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𝑋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𝑌</m:t>
                    </m:r>
                  </m:oMath>
                </a14:m>
                <a:r>
                  <a:rPr lang="en-GB" dirty="0"/>
                  <a:t> in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𝑔𝑟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𝑆</m:t>
                            </m:r>
                            <m:d>
                              <m:dPr>
                                <m:ctrlP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𝑋</m:t>
                                </m:r>
                              </m:e>
                            </m:d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𝐹</m:t>
                            </m:r>
                            <m:d>
                              <m:dPr>
                                <m:ctrlPr>
                                  <a:rPr lang="de-DE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𝑋</m:t>
                                </m:r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𝑌</m:t>
                                </m:r>
                              </m:e>
                            </m:d>
                          </m:e>
                        </m:d>
                      </m:e>
                    </m:d>
                  </m:oMath>
                </a14:m>
                <a:endParaRPr lang="en-GB" dirty="0"/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C5924059-8CB1-2344-8325-7731F139F7A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15303" y="1528580"/>
                <a:ext cx="2540621" cy="175240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7" name="Group 46">
            <a:extLst>
              <a:ext uri="{FF2B5EF4-FFF2-40B4-BE49-F238E27FC236}">
                <a16:creationId xmlns:a16="http://schemas.microsoft.com/office/drawing/2014/main" id="{50FC45A6-D559-8D4D-8D32-7397B6BC33EB}"/>
              </a:ext>
            </a:extLst>
          </p:cNvPr>
          <p:cNvGrpSpPr/>
          <p:nvPr/>
        </p:nvGrpSpPr>
        <p:grpSpPr>
          <a:xfrm>
            <a:off x="177916" y="3651323"/>
            <a:ext cx="8788168" cy="2393877"/>
            <a:chOff x="177916" y="3651323"/>
            <a:chExt cx="8788168" cy="2393877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348D84D0-2EEC-6046-9486-29AEBA0F54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b="56329"/>
            <a:stretch/>
          </p:blipFill>
          <p:spPr>
            <a:xfrm>
              <a:off x="177916" y="3651323"/>
              <a:ext cx="8788168" cy="2393877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E488EA82-C4EB-C249-9D52-0FB53AC0ACA6}"/>
                </a:ext>
              </a:extLst>
            </p:cNvPr>
            <p:cNvSpPr/>
            <p:nvPr/>
          </p:nvSpPr>
          <p:spPr>
            <a:xfrm>
              <a:off x="4704080" y="3728720"/>
              <a:ext cx="243840" cy="142240"/>
            </a:xfrm>
            <a:prstGeom prst="rect">
              <a:avLst/>
            </a:prstGeom>
            <a:solidFill>
              <a:srgbClr val="C00000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5E17394-DEC0-6948-8A3E-9C3C51BE7672}"/>
                </a:ext>
              </a:extLst>
            </p:cNvPr>
            <p:cNvSpPr/>
            <p:nvPr/>
          </p:nvSpPr>
          <p:spPr>
            <a:xfrm>
              <a:off x="4515485" y="4217097"/>
              <a:ext cx="243840" cy="142240"/>
            </a:xfrm>
            <a:prstGeom prst="rect">
              <a:avLst/>
            </a:prstGeom>
            <a:solidFill>
              <a:srgbClr val="C00000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83AC5CA6-A7D6-F547-A10E-AC8D045DD24E}"/>
                </a:ext>
              </a:extLst>
            </p:cNvPr>
            <p:cNvSpPr/>
            <p:nvPr/>
          </p:nvSpPr>
          <p:spPr>
            <a:xfrm>
              <a:off x="4515485" y="4658557"/>
              <a:ext cx="243840" cy="142240"/>
            </a:xfrm>
            <a:prstGeom prst="rect">
              <a:avLst/>
            </a:prstGeom>
            <a:solidFill>
              <a:srgbClr val="C00000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C7A82490-9448-194B-B502-38E2A4F1D0F5}"/>
                </a:ext>
              </a:extLst>
            </p:cNvPr>
            <p:cNvSpPr/>
            <p:nvPr/>
          </p:nvSpPr>
          <p:spPr>
            <a:xfrm>
              <a:off x="4535805" y="5330464"/>
              <a:ext cx="243840" cy="142240"/>
            </a:xfrm>
            <a:prstGeom prst="rect">
              <a:avLst/>
            </a:prstGeom>
            <a:solidFill>
              <a:srgbClr val="C00000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03501C3D-F372-384A-BC6C-EBC90C700F59}"/>
                </a:ext>
              </a:extLst>
            </p:cNvPr>
            <p:cNvSpPr/>
            <p:nvPr/>
          </p:nvSpPr>
          <p:spPr>
            <a:xfrm>
              <a:off x="4535805" y="5771924"/>
              <a:ext cx="243840" cy="142240"/>
            </a:xfrm>
            <a:prstGeom prst="rect">
              <a:avLst/>
            </a:prstGeom>
            <a:solidFill>
              <a:srgbClr val="C00000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2D247F41-F5A5-924A-8975-81B692579F52}"/>
                </a:ext>
              </a:extLst>
            </p:cNvPr>
            <p:cNvGrpSpPr/>
            <p:nvPr/>
          </p:nvGrpSpPr>
          <p:grpSpPr>
            <a:xfrm>
              <a:off x="1102042" y="3704246"/>
              <a:ext cx="276038" cy="307777"/>
              <a:chOff x="1081723" y="4342788"/>
              <a:chExt cx="276038" cy="307777"/>
            </a:xfrm>
          </p:grpSpPr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6C21E2FF-716F-F143-9149-CD18F00983F4}"/>
                  </a:ext>
                </a:extLst>
              </p:cNvPr>
              <p:cNvSpPr/>
              <p:nvPr/>
            </p:nvSpPr>
            <p:spPr>
              <a:xfrm>
                <a:off x="1130819" y="4411245"/>
                <a:ext cx="177846" cy="17086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7" name="Rectangle 16">
                    <a:extLst>
                      <a:ext uri="{FF2B5EF4-FFF2-40B4-BE49-F238E27FC236}">
                        <a16:creationId xmlns:a16="http://schemas.microsoft.com/office/drawing/2014/main" id="{FCDCF4C5-6930-344B-83E9-70806CD33FB2}"/>
                      </a:ext>
                    </a:extLst>
                  </p:cNvPr>
                  <p:cNvSpPr/>
                  <p:nvPr/>
                </p:nvSpPr>
                <p:spPr>
                  <a:xfrm>
                    <a:off x="1081723" y="4342788"/>
                    <a:ext cx="276038" cy="307777"/>
                  </a:xfrm>
                  <a:prstGeom prst="rect">
                    <a:avLst/>
                  </a:prstGeom>
                  <a:noFill/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</m:oMath>
                      </m:oMathPara>
                    </a14:m>
                    <a:endParaRPr lang="en-GB" sz="1400" dirty="0"/>
                  </a:p>
                </p:txBody>
              </p:sp>
            </mc:Choice>
            <mc:Fallback xmlns="">
              <p:sp>
                <p:nvSpPr>
                  <p:cNvPr id="17" name="Rectangle 16">
                    <a:extLst>
                      <a:ext uri="{FF2B5EF4-FFF2-40B4-BE49-F238E27FC236}">
                        <a16:creationId xmlns:a16="http://schemas.microsoft.com/office/drawing/2014/main" id="{FCDCF4C5-6930-344B-83E9-70806CD33FB2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081723" y="4342788"/>
                    <a:ext cx="276038" cy="307777"/>
                  </a:xfrm>
                  <a:prstGeom prst="rect">
                    <a:avLst/>
                  </a:prstGeom>
                  <a:blipFill>
                    <a:blip r:embed="rId6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D769E205-0F29-014D-8A28-8D5D934CBE56}"/>
                </a:ext>
              </a:extLst>
            </p:cNvPr>
            <p:cNvGrpSpPr/>
            <p:nvPr/>
          </p:nvGrpSpPr>
          <p:grpSpPr>
            <a:xfrm>
              <a:off x="1086802" y="4344097"/>
              <a:ext cx="276038" cy="307777"/>
              <a:chOff x="1081723" y="4342788"/>
              <a:chExt cx="276038" cy="307777"/>
            </a:xfrm>
          </p:grpSpPr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E2320BB2-C7B0-3340-A29D-721C3697CEFC}"/>
                  </a:ext>
                </a:extLst>
              </p:cNvPr>
              <p:cNvSpPr/>
              <p:nvPr/>
            </p:nvSpPr>
            <p:spPr>
              <a:xfrm>
                <a:off x="1130819" y="4411245"/>
                <a:ext cx="177846" cy="17086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3" name="Rectangle 22">
                    <a:extLst>
                      <a:ext uri="{FF2B5EF4-FFF2-40B4-BE49-F238E27FC236}">
                        <a16:creationId xmlns:a16="http://schemas.microsoft.com/office/drawing/2014/main" id="{F0ADE509-44F2-334B-9EB6-236C28F87126}"/>
                      </a:ext>
                    </a:extLst>
                  </p:cNvPr>
                  <p:cNvSpPr/>
                  <p:nvPr/>
                </p:nvSpPr>
                <p:spPr>
                  <a:xfrm>
                    <a:off x="1081723" y="4342788"/>
                    <a:ext cx="276038" cy="307777"/>
                  </a:xfrm>
                  <a:prstGeom prst="rect">
                    <a:avLst/>
                  </a:prstGeom>
                  <a:noFill/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</m:oMath>
                      </m:oMathPara>
                    </a14:m>
                    <a:endParaRPr lang="en-GB" sz="1400" dirty="0"/>
                  </a:p>
                </p:txBody>
              </p:sp>
            </mc:Choice>
            <mc:Fallback xmlns="">
              <p:sp>
                <p:nvSpPr>
                  <p:cNvPr id="23" name="Rectangle 22">
                    <a:extLst>
                      <a:ext uri="{FF2B5EF4-FFF2-40B4-BE49-F238E27FC236}">
                        <a16:creationId xmlns:a16="http://schemas.microsoft.com/office/drawing/2014/main" id="{F0ADE509-44F2-334B-9EB6-236C28F87126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081723" y="4342788"/>
                    <a:ext cx="276038" cy="307777"/>
                  </a:xfrm>
                  <a:prstGeom prst="rect">
                    <a:avLst/>
                  </a:prstGeom>
                  <a:blipFill>
                    <a:blip r:embed="rId7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01E31627-CD47-0D47-94E4-B7FA0129DEE8}"/>
                </a:ext>
              </a:extLst>
            </p:cNvPr>
            <p:cNvGrpSpPr/>
            <p:nvPr/>
          </p:nvGrpSpPr>
          <p:grpSpPr>
            <a:xfrm>
              <a:off x="1135898" y="5473244"/>
              <a:ext cx="276038" cy="307777"/>
              <a:chOff x="1081723" y="4342788"/>
              <a:chExt cx="276038" cy="307777"/>
            </a:xfrm>
          </p:grpSpPr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5669C36E-4B81-9142-A2D7-21FBDE06A738}"/>
                  </a:ext>
                </a:extLst>
              </p:cNvPr>
              <p:cNvSpPr/>
              <p:nvPr/>
            </p:nvSpPr>
            <p:spPr>
              <a:xfrm>
                <a:off x="1130819" y="4411245"/>
                <a:ext cx="177846" cy="17086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6" name="Rectangle 25">
                    <a:extLst>
                      <a:ext uri="{FF2B5EF4-FFF2-40B4-BE49-F238E27FC236}">
                        <a16:creationId xmlns:a16="http://schemas.microsoft.com/office/drawing/2014/main" id="{008DE725-9E30-8D4C-A2F9-3BB9D9CEFD39}"/>
                      </a:ext>
                    </a:extLst>
                  </p:cNvPr>
                  <p:cNvSpPr/>
                  <p:nvPr/>
                </p:nvSpPr>
                <p:spPr>
                  <a:xfrm>
                    <a:off x="1081723" y="4342788"/>
                    <a:ext cx="276038" cy="307777"/>
                  </a:xfrm>
                  <a:prstGeom prst="rect">
                    <a:avLst/>
                  </a:prstGeom>
                  <a:noFill/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</m:oMath>
                      </m:oMathPara>
                    </a14:m>
                    <a:endParaRPr lang="en-GB" sz="1400" dirty="0"/>
                  </a:p>
                </p:txBody>
              </p:sp>
            </mc:Choice>
            <mc:Fallback xmlns="">
              <p:sp>
                <p:nvSpPr>
                  <p:cNvPr id="26" name="Rectangle 25">
                    <a:extLst>
                      <a:ext uri="{FF2B5EF4-FFF2-40B4-BE49-F238E27FC236}">
                        <a16:creationId xmlns:a16="http://schemas.microsoft.com/office/drawing/2014/main" id="{008DE725-9E30-8D4C-A2F9-3BB9D9CEFD39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081723" y="4342788"/>
                    <a:ext cx="276038" cy="307777"/>
                  </a:xfrm>
                  <a:prstGeom prst="rect">
                    <a:avLst/>
                  </a:prstGeom>
                  <a:blipFill>
                    <a:blip r:embed="rId8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0E3A6BE1-C7F9-6F45-BB07-387F28E2B815}"/>
                </a:ext>
              </a:extLst>
            </p:cNvPr>
            <p:cNvGrpSpPr/>
            <p:nvPr/>
          </p:nvGrpSpPr>
          <p:grpSpPr>
            <a:xfrm>
              <a:off x="4861913" y="4568695"/>
              <a:ext cx="276038" cy="307777"/>
              <a:chOff x="1081723" y="4342788"/>
              <a:chExt cx="276038" cy="307777"/>
            </a:xfrm>
          </p:grpSpPr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06E36FBD-6115-0549-AB7E-E5F169157FD3}"/>
                  </a:ext>
                </a:extLst>
              </p:cNvPr>
              <p:cNvSpPr/>
              <p:nvPr/>
            </p:nvSpPr>
            <p:spPr>
              <a:xfrm>
                <a:off x="1130819" y="4411245"/>
                <a:ext cx="177846" cy="17086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9" name="Rectangle 28">
                    <a:extLst>
                      <a:ext uri="{FF2B5EF4-FFF2-40B4-BE49-F238E27FC236}">
                        <a16:creationId xmlns:a16="http://schemas.microsoft.com/office/drawing/2014/main" id="{6708C125-0D67-3242-A749-A971260D9725}"/>
                      </a:ext>
                    </a:extLst>
                  </p:cNvPr>
                  <p:cNvSpPr/>
                  <p:nvPr/>
                </p:nvSpPr>
                <p:spPr>
                  <a:xfrm>
                    <a:off x="1081723" y="4342788"/>
                    <a:ext cx="276038" cy="307777"/>
                  </a:xfrm>
                  <a:prstGeom prst="rect">
                    <a:avLst/>
                  </a:prstGeom>
                  <a:noFill/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</m:oMath>
                      </m:oMathPara>
                    </a14:m>
                    <a:endParaRPr lang="en-GB" sz="1400" dirty="0"/>
                  </a:p>
                </p:txBody>
              </p:sp>
            </mc:Choice>
            <mc:Fallback xmlns="">
              <p:sp>
                <p:nvSpPr>
                  <p:cNvPr id="29" name="Rectangle 28">
                    <a:extLst>
                      <a:ext uri="{FF2B5EF4-FFF2-40B4-BE49-F238E27FC236}">
                        <a16:creationId xmlns:a16="http://schemas.microsoft.com/office/drawing/2014/main" id="{6708C125-0D67-3242-A749-A971260D9725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081723" y="4342788"/>
                    <a:ext cx="276038" cy="307777"/>
                  </a:xfrm>
                  <a:prstGeom prst="rect">
                    <a:avLst/>
                  </a:prstGeom>
                  <a:blipFill>
                    <a:blip r:embed="rId9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C85973B8-3B08-5C4A-9D83-BD759F7073E7}"/>
                </a:ext>
              </a:extLst>
            </p:cNvPr>
            <p:cNvGrpSpPr/>
            <p:nvPr/>
          </p:nvGrpSpPr>
          <p:grpSpPr>
            <a:xfrm>
              <a:off x="4861913" y="5233924"/>
              <a:ext cx="276038" cy="307777"/>
              <a:chOff x="1081723" y="4342788"/>
              <a:chExt cx="276038" cy="307777"/>
            </a:xfrm>
          </p:grpSpPr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D11E35B1-FE9F-DF47-B55C-F02EA4C90E82}"/>
                  </a:ext>
                </a:extLst>
              </p:cNvPr>
              <p:cNvSpPr/>
              <p:nvPr/>
            </p:nvSpPr>
            <p:spPr>
              <a:xfrm>
                <a:off x="1130819" y="4411245"/>
                <a:ext cx="177846" cy="17086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2" name="Rectangle 31">
                    <a:extLst>
                      <a:ext uri="{FF2B5EF4-FFF2-40B4-BE49-F238E27FC236}">
                        <a16:creationId xmlns:a16="http://schemas.microsoft.com/office/drawing/2014/main" id="{B59F99E3-F470-FD4E-A9C1-6863FA2369D5}"/>
                      </a:ext>
                    </a:extLst>
                  </p:cNvPr>
                  <p:cNvSpPr/>
                  <p:nvPr/>
                </p:nvSpPr>
                <p:spPr>
                  <a:xfrm>
                    <a:off x="1081723" y="4342788"/>
                    <a:ext cx="276038" cy="307777"/>
                  </a:xfrm>
                  <a:prstGeom prst="rect">
                    <a:avLst/>
                  </a:prstGeom>
                  <a:noFill/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</m:oMath>
                      </m:oMathPara>
                    </a14:m>
                    <a:endParaRPr lang="en-GB" sz="1400" dirty="0"/>
                  </a:p>
                </p:txBody>
              </p:sp>
            </mc:Choice>
            <mc:Fallback xmlns="">
              <p:sp>
                <p:nvSpPr>
                  <p:cNvPr id="32" name="Rectangle 31">
                    <a:extLst>
                      <a:ext uri="{FF2B5EF4-FFF2-40B4-BE49-F238E27FC236}">
                        <a16:creationId xmlns:a16="http://schemas.microsoft.com/office/drawing/2014/main" id="{B59F99E3-F470-FD4E-A9C1-6863FA2369D5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081723" y="4342788"/>
                    <a:ext cx="276038" cy="307777"/>
                  </a:xfrm>
                  <a:prstGeom prst="rect">
                    <a:avLst/>
                  </a:prstGeom>
                  <a:blipFill>
                    <a:blip r:embed="rId10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508B853F-FDBE-D34C-8934-D71A01C86DC2}"/>
                </a:ext>
              </a:extLst>
            </p:cNvPr>
            <p:cNvGrpSpPr/>
            <p:nvPr/>
          </p:nvGrpSpPr>
          <p:grpSpPr>
            <a:xfrm>
              <a:off x="4861913" y="5669516"/>
              <a:ext cx="276038" cy="307777"/>
              <a:chOff x="1081723" y="4342788"/>
              <a:chExt cx="276038" cy="307777"/>
            </a:xfrm>
          </p:grpSpPr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2A7E2155-007D-8E48-9F6C-7A9755F74C7A}"/>
                  </a:ext>
                </a:extLst>
              </p:cNvPr>
              <p:cNvSpPr/>
              <p:nvPr/>
            </p:nvSpPr>
            <p:spPr>
              <a:xfrm>
                <a:off x="1130819" y="4411245"/>
                <a:ext cx="177846" cy="17086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5" name="Rectangle 34">
                    <a:extLst>
                      <a:ext uri="{FF2B5EF4-FFF2-40B4-BE49-F238E27FC236}">
                        <a16:creationId xmlns:a16="http://schemas.microsoft.com/office/drawing/2014/main" id="{E1FA7354-BCAB-BA4E-8122-564AFB56272F}"/>
                      </a:ext>
                    </a:extLst>
                  </p:cNvPr>
                  <p:cNvSpPr/>
                  <p:nvPr/>
                </p:nvSpPr>
                <p:spPr>
                  <a:xfrm>
                    <a:off x="1081723" y="4342788"/>
                    <a:ext cx="276038" cy="307777"/>
                  </a:xfrm>
                  <a:prstGeom prst="rect">
                    <a:avLst/>
                  </a:prstGeom>
                  <a:noFill/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</m:oMath>
                      </m:oMathPara>
                    </a14:m>
                    <a:endParaRPr lang="en-GB" sz="1400" dirty="0"/>
                  </a:p>
                </p:txBody>
              </p:sp>
            </mc:Choice>
            <mc:Fallback xmlns="">
              <p:sp>
                <p:nvSpPr>
                  <p:cNvPr id="35" name="Rectangle 34">
                    <a:extLst>
                      <a:ext uri="{FF2B5EF4-FFF2-40B4-BE49-F238E27FC236}">
                        <a16:creationId xmlns:a16="http://schemas.microsoft.com/office/drawing/2014/main" id="{E1FA7354-BCAB-BA4E-8122-564AFB56272F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081723" y="4342788"/>
                    <a:ext cx="276038" cy="307777"/>
                  </a:xfrm>
                  <a:prstGeom prst="rect">
                    <a:avLst/>
                  </a:prstGeom>
                  <a:blipFill>
                    <a:blip r:embed="rId11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AE3AEE2E-D83A-5748-A658-F66EDAEE9C99}"/>
                </a:ext>
              </a:extLst>
            </p:cNvPr>
            <p:cNvGrpSpPr/>
            <p:nvPr/>
          </p:nvGrpSpPr>
          <p:grpSpPr>
            <a:xfrm>
              <a:off x="4861913" y="4129155"/>
              <a:ext cx="276038" cy="307777"/>
              <a:chOff x="1081723" y="4342788"/>
              <a:chExt cx="276038" cy="307777"/>
            </a:xfrm>
          </p:grpSpPr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2E38478A-7F8C-8A42-8A58-F57626D07561}"/>
                  </a:ext>
                </a:extLst>
              </p:cNvPr>
              <p:cNvSpPr/>
              <p:nvPr/>
            </p:nvSpPr>
            <p:spPr>
              <a:xfrm>
                <a:off x="1130819" y="4411245"/>
                <a:ext cx="177846" cy="17086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8" name="Rectangle 37">
                    <a:extLst>
                      <a:ext uri="{FF2B5EF4-FFF2-40B4-BE49-F238E27FC236}">
                        <a16:creationId xmlns:a16="http://schemas.microsoft.com/office/drawing/2014/main" id="{1242FB6E-76FD-EC42-B369-3B6BF5FBFCFE}"/>
                      </a:ext>
                    </a:extLst>
                  </p:cNvPr>
                  <p:cNvSpPr/>
                  <p:nvPr/>
                </p:nvSpPr>
                <p:spPr>
                  <a:xfrm>
                    <a:off x="1081723" y="4342788"/>
                    <a:ext cx="276038" cy="307777"/>
                  </a:xfrm>
                  <a:prstGeom prst="rect">
                    <a:avLst/>
                  </a:prstGeom>
                  <a:noFill/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</m:oMath>
                      </m:oMathPara>
                    </a14:m>
                    <a:endParaRPr lang="en-GB" sz="1400" dirty="0"/>
                  </a:p>
                </p:txBody>
              </p:sp>
            </mc:Choice>
            <mc:Fallback xmlns="">
              <p:sp>
                <p:nvSpPr>
                  <p:cNvPr id="38" name="Rectangle 37">
                    <a:extLst>
                      <a:ext uri="{FF2B5EF4-FFF2-40B4-BE49-F238E27FC236}">
                        <a16:creationId xmlns:a16="http://schemas.microsoft.com/office/drawing/2014/main" id="{1242FB6E-76FD-EC42-B369-3B6BF5FBFCFE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081723" y="4342788"/>
                    <a:ext cx="276038" cy="307777"/>
                  </a:xfrm>
                  <a:prstGeom prst="rect">
                    <a:avLst/>
                  </a:prstGeom>
                  <a:blipFill>
                    <a:blip r:embed="rId10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F781A0BE-1F27-0F4E-9B33-1704D2577056}"/>
                </a:ext>
              </a:extLst>
            </p:cNvPr>
            <p:cNvGrpSpPr/>
            <p:nvPr/>
          </p:nvGrpSpPr>
          <p:grpSpPr>
            <a:xfrm>
              <a:off x="4950836" y="3701718"/>
              <a:ext cx="276038" cy="307777"/>
              <a:chOff x="1081723" y="4342788"/>
              <a:chExt cx="276038" cy="307777"/>
            </a:xfrm>
          </p:grpSpPr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6563C370-E3C3-6547-82E2-CFFC2B36EED8}"/>
                  </a:ext>
                </a:extLst>
              </p:cNvPr>
              <p:cNvSpPr/>
              <p:nvPr/>
            </p:nvSpPr>
            <p:spPr>
              <a:xfrm>
                <a:off x="1130819" y="4411245"/>
                <a:ext cx="177846" cy="17086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1" name="Rectangle 40">
                    <a:extLst>
                      <a:ext uri="{FF2B5EF4-FFF2-40B4-BE49-F238E27FC236}">
                        <a16:creationId xmlns:a16="http://schemas.microsoft.com/office/drawing/2014/main" id="{DC90C4BC-6E6C-0B4E-AE99-F0455226F96C}"/>
                      </a:ext>
                    </a:extLst>
                  </p:cNvPr>
                  <p:cNvSpPr/>
                  <p:nvPr/>
                </p:nvSpPr>
                <p:spPr>
                  <a:xfrm>
                    <a:off x="1081723" y="4342788"/>
                    <a:ext cx="276038" cy="307777"/>
                  </a:xfrm>
                  <a:prstGeom prst="rect">
                    <a:avLst/>
                  </a:prstGeom>
                  <a:noFill/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</m:oMath>
                      </m:oMathPara>
                    </a14:m>
                    <a:endParaRPr lang="en-GB" sz="1400" dirty="0"/>
                  </a:p>
                </p:txBody>
              </p:sp>
            </mc:Choice>
            <mc:Fallback xmlns="">
              <p:sp>
                <p:nvSpPr>
                  <p:cNvPr id="41" name="Rectangle 40">
                    <a:extLst>
                      <a:ext uri="{FF2B5EF4-FFF2-40B4-BE49-F238E27FC236}">
                        <a16:creationId xmlns:a16="http://schemas.microsoft.com/office/drawing/2014/main" id="{DC90C4BC-6E6C-0B4E-AE99-F0455226F96C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081723" y="4342788"/>
                    <a:ext cx="276038" cy="307777"/>
                  </a:xfrm>
                  <a:prstGeom prst="rect">
                    <a:avLst/>
                  </a:prstGeom>
                  <a:blipFill>
                    <a:blip r:embed="rId11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1B47B105-9724-544E-AED4-C16B170B5D73}"/>
                </a:ext>
              </a:extLst>
            </p:cNvPr>
            <p:cNvSpPr/>
            <p:nvPr/>
          </p:nvSpPr>
          <p:spPr>
            <a:xfrm>
              <a:off x="3744652" y="3741887"/>
              <a:ext cx="349365" cy="199152"/>
            </a:xfrm>
            <a:prstGeom prst="rect">
              <a:avLst/>
            </a:prstGeom>
            <a:solidFill>
              <a:srgbClr val="C00000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E2178763-1DBB-EB4D-BC1F-4D555994F6F1}"/>
                  </a:ext>
                </a:extLst>
              </p:cNvPr>
              <p:cNvSpPr txBox="1"/>
              <p:nvPr/>
            </p:nvSpPr>
            <p:spPr>
              <a:xfrm>
                <a:off x="937400" y="3044719"/>
                <a:ext cx="4856522" cy="404983"/>
              </a:xfrm>
              <a:prstGeom prst="rect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wrap="none" rtlCol="0">
                <a:spAutoFit/>
              </a:bodyPr>
              <a:lstStyle/>
              <a:p>
                <a:r>
                  <a:rPr lang="en-GB" dirty="0"/>
                  <a:t>Distribute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𝑆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</m:e>
                    </m:d>
                  </m:oMath>
                </a14:m>
                <a:r>
                  <a:rPr lang="en-GB" dirty="0"/>
                  <a:t> into </a:t>
                </a:r>
                <a14:m>
                  <m:oMath xmlns:m="http://schemas.openxmlformats.org/officeDocument/2006/math">
                    <m:r>
                      <a:rPr lang="en-GB" i="1" dirty="0" smtClean="0"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en-GB" dirty="0"/>
                  <a:t> factors proportionally</a:t>
                </a:r>
              </a:p>
            </p:txBody>
          </p:sp>
        </mc:Choice>
        <mc:Fallback xmlns="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E2178763-1DBB-EB4D-BC1F-4D555994F6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7400" y="3044719"/>
                <a:ext cx="4856522" cy="404983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2" name="TextBox 41">
            <a:extLst>
              <a:ext uri="{FF2B5EF4-FFF2-40B4-BE49-F238E27FC236}">
                <a16:creationId xmlns:a16="http://schemas.microsoft.com/office/drawing/2014/main" id="{BD43EB55-D002-894A-AC1A-5031AF38BFED}"/>
              </a:ext>
            </a:extLst>
          </p:cNvPr>
          <p:cNvSpPr txBox="1"/>
          <p:nvPr/>
        </p:nvSpPr>
        <p:spPr>
          <a:xfrm>
            <a:off x="2036974" y="6293487"/>
            <a:ext cx="59808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>
                <a:solidFill>
                  <a:schemeClr val="accent3"/>
                </a:solidFill>
              </a:rPr>
              <a:t>Figure taken from: Nima Taghipour, </a:t>
            </a:r>
            <a:r>
              <a:rPr lang="en-GB" sz="1000" dirty="0" err="1">
                <a:solidFill>
                  <a:schemeClr val="accent3"/>
                </a:solidFill>
              </a:rPr>
              <a:t>Daan</a:t>
            </a:r>
            <a:r>
              <a:rPr lang="en-GB" sz="1000" dirty="0">
                <a:solidFill>
                  <a:schemeClr val="accent3"/>
                </a:solidFill>
              </a:rPr>
              <a:t> </a:t>
            </a:r>
            <a:r>
              <a:rPr lang="en-GB" sz="1000" dirty="0" err="1">
                <a:solidFill>
                  <a:schemeClr val="accent3"/>
                </a:solidFill>
              </a:rPr>
              <a:t>Fierens</a:t>
            </a:r>
            <a:r>
              <a:rPr lang="en-GB" sz="1000" dirty="0">
                <a:solidFill>
                  <a:schemeClr val="accent3"/>
                </a:solidFill>
              </a:rPr>
              <a:t>, Jesse Davis, and Hendrik </a:t>
            </a:r>
            <a:r>
              <a:rPr lang="en-GB" sz="1000" dirty="0" err="1">
                <a:solidFill>
                  <a:schemeClr val="accent3"/>
                </a:solidFill>
              </a:rPr>
              <a:t>Blockeel</a:t>
            </a:r>
            <a:r>
              <a:rPr lang="en-GB" sz="1000" dirty="0">
                <a:solidFill>
                  <a:schemeClr val="accent3"/>
                </a:solidFill>
              </a:rPr>
              <a:t>: Lifted Variable Elimination: Decoupling the Operators from the Constraint Language. In: </a:t>
            </a:r>
            <a:r>
              <a:rPr lang="en-GB" sz="1000" i="1" dirty="0">
                <a:solidFill>
                  <a:schemeClr val="accent3"/>
                </a:solidFill>
              </a:rPr>
              <a:t>Journal of Artificial Intelligence Research</a:t>
            </a:r>
            <a:r>
              <a:rPr lang="en-GB" sz="1000" dirty="0">
                <a:solidFill>
                  <a:schemeClr val="accent3"/>
                </a:solidFill>
              </a:rPr>
              <a:t>, 2013.</a:t>
            </a:r>
            <a:endParaRPr lang="en-GB" sz="1000" dirty="0"/>
          </a:p>
        </p:txBody>
      </p:sp>
    </p:spTree>
    <p:extLst>
      <p:ext uri="{BB962C8B-B14F-4D97-AF65-F5344CB8AC3E}">
        <p14:creationId xmlns:p14="http://schemas.microsoft.com/office/powerpoint/2010/main" val="4257214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BE1B49-D8FB-6644-8797-1863F69655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60986"/>
            <a:ext cx="8017510" cy="717866"/>
          </a:xfrm>
        </p:spPr>
        <p:txBody>
          <a:bodyPr>
            <a:normAutofit/>
          </a:bodyPr>
          <a:lstStyle/>
          <a:p>
            <a:r>
              <a:rPr lang="en-GB" dirty="0"/>
              <a:t>Lifted Multiplication: General Case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C1B93F8-DEF2-1246-BAD5-29B97BEB5AF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14:m>
                  <m:oMath xmlns:m="http://schemas.openxmlformats.org/officeDocument/2006/math">
                    <m:r>
                      <a:rPr lang="de-DE" b="0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GB" dirty="0">
                    <a:solidFill>
                      <a:schemeClr val="accent1"/>
                    </a:solidFill>
                  </a:rPr>
                  <a:t>-to-</a:t>
                </a:r>
                <a14:m>
                  <m:oMath xmlns:m="http://schemas.openxmlformats.org/officeDocument/2006/math">
                    <m:r>
                      <a:rPr lang="de-DE" b="0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en-GB" dirty="0"/>
                  <a:t> correspondence between the </a:t>
                </a:r>
                <a:br>
                  <a:rPr lang="en-GB" dirty="0"/>
                </a:br>
                <a:r>
                  <a:rPr lang="en-GB" dirty="0"/>
                  <a:t>ground factors of each parfactor</a:t>
                </a:r>
              </a:p>
              <a:p>
                <a:pPr lvl="1"/>
                <a:r>
                  <a:rPr lang="en-GB" dirty="0">
                    <a:solidFill>
                      <a:srgbClr val="C00000"/>
                    </a:solidFill>
                  </a:rPr>
                  <a:t>Scaling</a:t>
                </a:r>
                <a:r>
                  <a:rPr lang="en-GB" dirty="0"/>
                  <a:t> necessary in both directions</a:t>
                </a:r>
              </a:p>
              <a:p>
                <a:pPr lvl="1"/>
                <a:r>
                  <a:rPr lang="en-GB" dirty="0"/>
                  <a:t>E.g.,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𝑆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𝑇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𝑋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𝑍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</m:e>
                    </m:d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</m:sSub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𝑆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𝐹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𝑋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𝑌</m:t>
                            </m:r>
                          </m:e>
                        </m:d>
                      </m:e>
                    </m:d>
                  </m:oMath>
                </a14:m>
                <a:endParaRPr lang="en-GB" dirty="0"/>
              </a:p>
              <a:p>
                <a:pPr lvl="2"/>
                <a14:m>
                  <m:oMath xmlns:m="http://schemas.openxmlformats.org/officeDocument/2006/math">
                    <m:r>
                      <a:rPr lang="en-GB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𝒟</m:t>
                    </m:r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𝑋</m:t>
                        </m:r>
                      </m:e>
                    </m:d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,…,</m:t>
                        </m:r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𝑘</m:t>
                            </m:r>
                          </m:sub>
                        </m:sSub>
                      </m:e>
                    </m:d>
                    <m:r>
                      <a:rPr lang="de-DE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𝒟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𝑍</m:t>
                        </m:r>
                      </m:e>
                    </m:d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,…,</m:t>
                        </m:r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</m:e>
                    </m:d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</m:t>
                    </m:r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𝒟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𝑌</m:t>
                        </m:r>
                      </m:e>
                    </m:d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,…,</m:t>
                        </m:r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𝑚</m:t>
                            </m:r>
                          </m:sub>
                        </m:sSub>
                      </m:e>
                    </m:d>
                  </m:oMath>
                </a14:m>
                <a:endParaRPr lang="en-GB" dirty="0"/>
              </a:p>
              <a:p>
                <a:pPr lvl="2"/>
                <a:r>
                  <a:rPr lang="en-GB" dirty="0"/>
                  <a:t>Each grounding of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𝑋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𝑍</m:t>
                    </m:r>
                  </m:oMath>
                </a14:m>
                <a:r>
                  <a:rPr lang="en-GB" dirty="0"/>
                  <a:t>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GB" dirty="0"/>
                  <a:t> interacts with </a:t>
                </a:r>
                <a:br>
                  <a:rPr lang="en-GB" dirty="0"/>
                </a:br>
                <a14:m>
                  <m:oMath xmlns:m="http://schemas.openxmlformats.org/officeDocument/2006/math">
                    <m:r>
                      <a:rPr lang="en-GB" i="1" dirty="0" smtClean="0"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en-GB" dirty="0"/>
                  <a:t> groundings of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𝑋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𝑌</m:t>
                    </m:r>
                  </m:oMath>
                </a14:m>
                <a:r>
                  <a:rPr lang="en-GB" dirty="0"/>
                  <a:t>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endParaRPr lang="de-DE" dirty="0">
                  <a:ea typeface="Cambria Math" panose="02040503050406030204" pitchFamily="18" charset="0"/>
                </a:endParaRPr>
              </a:p>
              <a:p>
                <a:pPr lvl="2"/>
                <a:r>
                  <a:rPr lang="en-GB" dirty="0"/>
                  <a:t>Each grounding of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𝑋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𝑌</m:t>
                    </m:r>
                  </m:oMath>
                </a14:m>
                <a:r>
                  <a:rPr lang="en-GB" dirty="0"/>
                  <a:t>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GB" dirty="0"/>
                  <a:t> interacts with </a:t>
                </a:r>
                <a:br>
                  <a:rPr lang="en-GB" dirty="0"/>
                </a:br>
                <a14:m>
                  <m:oMath xmlns:m="http://schemas.openxmlformats.org/officeDocument/2006/math">
                    <m:r>
                      <a:rPr lang="de-DE" b="0" i="1" dirty="0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GB" dirty="0"/>
                  <a:t> groundings of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𝑋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𝑍</m:t>
                    </m:r>
                  </m:oMath>
                </a14:m>
                <a:r>
                  <a:rPr lang="en-GB" dirty="0"/>
                  <a:t>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endParaRPr lang="en-GB" dirty="0"/>
              </a:p>
              <a:p>
                <a:pPr lvl="2"/>
                <a:r>
                  <a:rPr lang="en-GB" dirty="0"/>
                  <a:t>Scaling:</a:t>
                </a:r>
                <a:br>
                  <a:rPr lang="en-GB" dirty="0"/>
                </a:br>
                <a:endParaRPr lang="de-DE" b="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1371600" lvl="3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∏"/>
                          <m:ctrlP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</m:sup>
                        <m:e>
                          <m:sSup>
                            <m:sSupPr>
                              <m:ctrl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GB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𝑆</m:t>
                                      </m:r>
                                      <m:d>
                                        <m:dPr>
                                          <m:ctrlPr>
                                            <a:rPr lang="de-DE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de-DE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𝑋</m:t>
                                          </m:r>
                                        </m:e>
                                      </m:d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𝑇</m:t>
                                      </m:r>
                                      <m:d>
                                        <m:dPr>
                                          <m:ctrlPr>
                                            <a:rPr lang="de-DE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de-DE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𝑋</m:t>
                                          </m:r>
                                          <m:r>
                                            <a:rPr lang="de-DE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,</m:t>
                                          </m:r>
                                          <m:r>
                                            <a:rPr lang="de-DE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𝑍</m:t>
                                          </m:r>
                                        </m:e>
                                      </m:d>
                                    </m:e>
                                  </m:d>
                                </m:e>
                              </m:d>
                            </m:e>
                            <m:sup>
                              <m:f>
                                <m:f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𝑚</m:t>
                                  </m:r>
                                </m:den>
                              </m:f>
                            </m:sup>
                          </m:sSup>
                        </m:e>
                      </m:nary>
                      <m:r>
                        <a:rPr lang="de-DE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nary>
                        <m:naryPr>
                          <m:chr m:val="∏"/>
                          <m:ctrlPr>
                            <a:rPr lang="de-DE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sup>
                        <m:e>
                          <m:sSup>
                            <m:sSupPr>
                              <m:ctrl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GB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𝑆</m:t>
                                      </m:r>
                                      <m:d>
                                        <m:dPr>
                                          <m:ctrlPr>
                                            <a:rPr lang="de-DE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de-DE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𝑋</m:t>
                                          </m:r>
                                        </m:e>
                                      </m:d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𝐹</m:t>
                                      </m:r>
                                      <m:d>
                                        <m:dPr>
                                          <m:ctrlPr>
                                            <a:rPr lang="de-DE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de-DE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𝑋</m:t>
                                          </m:r>
                                          <m:r>
                                            <a:rPr lang="de-DE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,</m:t>
                                          </m:r>
                                          <m:r>
                                            <a:rPr lang="de-DE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𝑌</m:t>
                                          </m:r>
                                        </m:e>
                                      </m:d>
                                    </m:e>
                                  </m:d>
                                </m:e>
                              </m:d>
                            </m:e>
                            <m:sup>
                              <m:f>
                                <m:f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𝑛</m:t>
                                  </m:r>
                                </m:den>
                              </m:f>
                            </m:sup>
                          </m:sSup>
                          <m:r>
                            <m:rPr>
                              <m:nor/>
                            </m:rPr>
                            <a:rPr lang="en-GB" dirty="0"/>
                            <m:t> </m:t>
                          </m:r>
                        </m:e>
                      </m:nary>
                    </m:oMath>
                  </m:oMathPara>
                </a14:m>
                <a:endParaRPr lang="en-GB" dirty="0"/>
              </a:p>
              <a:p>
                <a:pPr lvl="2"/>
                <a:endParaRPr lang="en-GB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C1B93F8-DEF2-1246-BAD5-29B97BEB5AF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447" t="-1768" b="-1691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4D3CA6-137D-CD46-A3FD-55E6455961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33</a:t>
            </a:fld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E4AEE1DD-45C7-5543-837D-DFD65F24E628}"/>
                  </a:ext>
                </a:extLst>
              </p:cNvPr>
              <p:cNvSpPr txBox="1"/>
              <p:nvPr/>
            </p:nvSpPr>
            <p:spPr>
              <a:xfrm>
                <a:off x="2309095" y="5907841"/>
                <a:ext cx="4656619" cy="717632"/>
              </a:xfrm>
              <a:prstGeom prst="rect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GB" dirty="0"/>
                  <a:t>Distribute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𝑆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𝑇</m:t>
                        </m:r>
                        <m:d>
                          <m:dPr>
                            <m:ctrlP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𝑋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𝑍</m:t>
                            </m:r>
                          </m:e>
                        </m:d>
                      </m:e>
                    </m:d>
                  </m:oMath>
                </a14:m>
                <a:r>
                  <a:rPr lang="en-GB" dirty="0"/>
                  <a:t> into </a:t>
                </a:r>
                <a14:m>
                  <m:oMath xmlns:m="http://schemas.openxmlformats.org/officeDocument/2006/math">
                    <m:r>
                      <a:rPr lang="en-GB" i="1" dirty="0" smtClean="0"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en-GB" dirty="0"/>
                  <a:t> factors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𝑆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𝐹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𝑋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𝑌</m:t>
                            </m:r>
                          </m:e>
                        </m:d>
                      </m:e>
                    </m:d>
                  </m:oMath>
                </a14:m>
                <a:r>
                  <a:rPr lang="en-GB" dirty="0"/>
                  <a:t> into </a:t>
                </a:r>
                <a14:m>
                  <m:oMath xmlns:m="http://schemas.openxmlformats.org/officeDocument/2006/math">
                    <m:r>
                      <a:rPr lang="de-DE" b="0" i="1" dirty="0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GB" dirty="0"/>
                  <a:t> factors proportionally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E4AEE1DD-45C7-5543-837D-DFD65F24E6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09095" y="5907841"/>
                <a:ext cx="4656619" cy="7176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Rectangle 12">
            <a:extLst>
              <a:ext uri="{FF2B5EF4-FFF2-40B4-BE49-F238E27FC236}">
                <a16:creationId xmlns:a16="http://schemas.microsoft.com/office/drawing/2014/main" id="{B46278BD-D461-C848-8BD2-AC0400BF13BA}"/>
              </a:ext>
            </a:extLst>
          </p:cNvPr>
          <p:cNvSpPr/>
          <p:nvPr/>
        </p:nvSpPr>
        <p:spPr>
          <a:xfrm>
            <a:off x="4381962" y="4930159"/>
            <a:ext cx="231602" cy="362523"/>
          </a:xfrm>
          <a:prstGeom prst="rect">
            <a:avLst/>
          </a:prstGeom>
          <a:solidFill>
            <a:srgbClr val="C0000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677A360-FB8C-8945-8518-289928772176}"/>
              </a:ext>
            </a:extLst>
          </p:cNvPr>
          <p:cNvSpPr/>
          <p:nvPr/>
        </p:nvSpPr>
        <p:spPr>
          <a:xfrm>
            <a:off x="2061325" y="4905668"/>
            <a:ext cx="380539" cy="812393"/>
          </a:xfrm>
          <a:prstGeom prst="rect">
            <a:avLst/>
          </a:prstGeom>
          <a:solidFill>
            <a:srgbClr val="C0000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FADF7D6-BADF-C944-8660-5103FA64FEDF}"/>
              </a:ext>
            </a:extLst>
          </p:cNvPr>
          <p:cNvSpPr/>
          <p:nvPr/>
        </p:nvSpPr>
        <p:spPr>
          <a:xfrm>
            <a:off x="7080134" y="4930159"/>
            <a:ext cx="172721" cy="362523"/>
          </a:xfrm>
          <a:prstGeom prst="rect">
            <a:avLst/>
          </a:prstGeom>
          <a:solidFill>
            <a:srgbClr val="C0000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7DB1E54-10B9-F64D-8EAB-765E77EF7886}"/>
              </a:ext>
            </a:extLst>
          </p:cNvPr>
          <p:cNvSpPr/>
          <p:nvPr/>
        </p:nvSpPr>
        <p:spPr>
          <a:xfrm>
            <a:off x="4749106" y="4905668"/>
            <a:ext cx="380539" cy="812393"/>
          </a:xfrm>
          <a:prstGeom prst="rect">
            <a:avLst/>
          </a:prstGeom>
          <a:solidFill>
            <a:srgbClr val="C0000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694092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B9BC5A-F16E-3E45-8566-9ACF2727E5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Lifted Multiplication: Operator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D15E54C-5AB1-FB4F-B9F0-B943DAE0AAE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28650" y="1158240"/>
                <a:ext cx="7886700" cy="5198111"/>
              </a:xfrm>
            </p:spPr>
            <p:txBody>
              <a:bodyPr>
                <a:normAutofit fontScale="77500" lnSpcReduction="20000"/>
              </a:bodyPr>
              <a:lstStyle/>
              <a:p>
                <a:r>
                  <a:rPr lang="en-GB" dirty="0"/>
                  <a:t>Inputs: </a:t>
                </a:r>
              </a:p>
              <a:p>
                <a:pPr lvl="1"/>
                <a:r>
                  <a:rPr lang="en-GB" dirty="0"/>
                  <a:t>Parfactor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GB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  <m:sSub>
                      <m:sSubPr>
                        <m:ctrlP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ctrlPr>
                              <a:rPr lang="en-GB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GB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𝒜</m:t>
                                </m:r>
                              </m:e>
                              <m:sub>
                                <m:r>
                                  <a:rPr lang="en-GB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e>
                        </m:d>
                      </m:e>
                      <m:sub>
                        <m: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|</m:t>
                        </m:r>
                        <m:sSub>
                          <m:sSubPr>
                            <m:ctrlPr>
                              <a:rPr lang="en-GB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𝐶</m:t>
                            </m:r>
                          </m:e>
                          <m:sub>
                            <m:r>
                              <a:rPr lang="en-GB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sub>
                    </m:sSub>
                    <m:r>
                      <a:rPr lang="en-GB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GB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GB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𝒳</m:t>
                            </m:r>
                          </m:e>
                          <m:sub>
                            <m:r>
                              <a:rPr lang="en-GB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GB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𝐶</m:t>
                            </m:r>
                          </m:e>
                          <m:sub>
                            <m:sSub>
                              <m:sSubPr>
                                <m:ctrlPr>
                                  <a:rPr lang="en-GB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𝒳</m:t>
                                </m:r>
                              </m:e>
                              <m:sub>
                                <m:r>
                                  <a:rPr lang="en-GB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sub>
                        </m:sSub>
                      </m:e>
                    </m:d>
                  </m:oMath>
                </a14:m>
                <a:endParaRPr lang="en-GB" dirty="0">
                  <a:ea typeface="Cambria Math" panose="02040503050406030204" pitchFamily="18" charset="0"/>
                </a:endParaRPr>
              </a:p>
              <a:p>
                <a:pPr lvl="1"/>
                <a:r>
                  <a:rPr lang="en-GB" dirty="0"/>
                  <a:t>Parfactor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GB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</m:sSub>
                    <m:sSub>
                      <m:sSubPr>
                        <m:ctrlP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ctrlPr>
                              <a:rPr lang="en-GB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GB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𝒜</m:t>
                                </m:r>
                              </m:e>
                              <m:sub>
                                <m:r>
                                  <a:rPr lang="en-GB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e>
                        </m:d>
                      </m:e>
                      <m:sub>
                        <m: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|</m:t>
                        </m:r>
                        <m:sSub>
                          <m:sSubPr>
                            <m:ctrlPr>
                              <a:rPr lang="en-GB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𝐶</m:t>
                            </m:r>
                          </m:e>
                          <m:sub>
                            <m:r>
                              <a:rPr lang="en-GB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sub>
                    </m:sSub>
                    <m:r>
                      <a:rPr lang="en-GB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GB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GB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𝒳</m:t>
                            </m:r>
                          </m:e>
                          <m:sub>
                            <m:r>
                              <a:rPr lang="en-GB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GB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𝐶</m:t>
                            </m:r>
                          </m:e>
                          <m:sub>
                            <m:sSub>
                              <m:sSubPr>
                                <m:ctrlPr>
                                  <a:rPr lang="en-GB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𝒳</m:t>
                                </m:r>
                              </m:e>
                              <m:sub>
                                <m:r>
                                  <a:rPr lang="en-GB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sub>
                        </m:sSub>
                      </m:e>
                    </m:d>
                  </m:oMath>
                </a14:m>
                <a:endParaRPr lang="en-GB" dirty="0">
                  <a:ea typeface="Cambria Math" panose="02040503050406030204" pitchFamily="18" charset="0"/>
                </a:endParaRPr>
              </a:p>
              <a:p>
                <a:pPr lvl="1"/>
                <a:r>
                  <a:rPr lang="en-GB" dirty="0">
                    <a:ea typeface="Cambria Math" panose="02040503050406030204" pitchFamily="18" charset="0"/>
                  </a:rPr>
                  <a:t>One-to-one substitution </a:t>
                </a:r>
                <a14:m>
                  <m:oMath xmlns:m="http://schemas.openxmlformats.org/officeDocument/2006/math">
                    <m:r>
                      <a:rPr lang="en-GB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  <m:r>
                      <a:rPr lang="en-GB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GB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𝒁</m:t>
                            </m:r>
                          </m:e>
                          <m:sub>
                            <m:r>
                              <a:rPr lang="en-GB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→</m:t>
                        </m:r>
                        <m:sSub>
                          <m:sSubPr>
                            <m:ctrlPr>
                              <a:rPr lang="en-GB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𝒁</m:t>
                            </m:r>
                          </m:e>
                          <m:sub>
                            <m:r>
                              <a:rPr lang="en-GB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d>
                  </m:oMath>
                </a14:m>
                <a:r>
                  <a:rPr lang="en-GB" dirty="0">
                    <a:ea typeface="Cambria Math" panose="02040503050406030204" pitchFamily="18" charset="0"/>
                  </a:rPr>
                  <a:t> between </a:t>
                </a:r>
                <a:br>
                  <a:rPr lang="en-GB" dirty="0">
                    <a:ea typeface="Cambria Math" panose="02040503050406030204" pitchFamily="18" charset="0"/>
                  </a:rPr>
                </a:br>
                <a:r>
                  <a:rPr lang="en-GB" dirty="0">
                    <a:ea typeface="Cambria Math" panose="02040503050406030204" pitchFamily="18" charset="0"/>
                  </a:rPr>
                  <a:t>the logvars of the shared PRVs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GB" dirty="0">
                    <a:ea typeface="Cambria Math" panose="02040503050406030204" pitchFamily="18" charset="0"/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endParaRPr lang="en-GB" dirty="0">
                  <a:ea typeface="Cambria Math" panose="02040503050406030204" pitchFamily="18" charset="0"/>
                </a:endParaRPr>
              </a:p>
              <a:p>
                <a:r>
                  <a:rPr lang="en-GB" dirty="0"/>
                  <a:t>Preconditions: </a:t>
                </a:r>
              </a:p>
              <a:p>
                <a:pPr lvl="1"/>
                <a:r>
                  <a:rPr lang="en-GB" dirty="0"/>
                  <a:t>For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𝑖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=1,2</m:t>
                    </m:r>
                  </m:oMath>
                </a14:m>
                <a:r>
                  <a:rPr lang="en-GB" dirty="0"/>
                  <a:t>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1" i="1" smtClean="0">
                            <a:latin typeface="Cambria Math" panose="02040503050406030204" pitchFamily="18" charset="0"/>
                          </a:rPr>
                          <m:t>𝒀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GB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de-DE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𝑿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GB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∖</m:t>
                    </m:r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𝒁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GB" dirty="0"/>
                  <a:t> count-normalised </a:t>
                </a:r>
                <a:r>
                  <a:rPr lang="en-GB" dirty="0" err="1"/>
                  <a:t>w.r.t</a:t>
                </a:r>
                <a:r>
                  <a:rPr lang="en-GB" dirty="0"/>
                  <a:t>.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𝒁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GB" dirty="0"/>
                  <a:t>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GB" dirty="0"/>
                  <a:t>, </a:t>
                </a:r>
                <a:br>
                  <a:rPr lang="en-GB" dirty="0"/>
                </a:br>
                <a:r>
                  <a:rPr lang="en-GB" dirty="0"/>
                  <a:t>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𝑿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GB" dirty="0"/>
                  <a:t> the set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𝒳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GB" dirty="0"/>
                  <a:t>, i.e.,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de-DE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GB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GB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n</m:t>
                    </m:r>
                    <m:sSub>
                      <m:sSubPr>
                        <m:ctrlPr>
                          <a:rPr lang="en-GB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GB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count</m:t>
                        </m:r>
                      </m:e>
                      <m:sub>
                        <m:sSub>
                          <m:sSubPr>
                            <m:ctrlPr>
                              <a:rPr lang="de-DE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𝒀</m:t>
                            </m:r>
                          </m:e>
                          <m:sub>
                            <m:r>
                              <a:rPr lang="de-DE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GB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|</m:t>
                        </m:r>
                        <m:sSub>
                          <m:sSubPr>
                            <m:ctrlPr>
                              <a:rPr lang="de-DE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𝒁</m:t>
                            </m:r>
                          </m:e>
                          <m:sub>
                            <m:r>
                              <a:rPr lang="de-DE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sub>
                    </m:sSub>
                    <m:d>
                      <m:dPr>
                        <m:ctrlPr>
                          <a:rPr lang="en-GB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  <m:sub>
                            <m:r>
                              <a:rPr lang="de-DE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d>
                  </m:oMath>
                </a14:m>
                <a:r>
                  <a:rPr lang="en-GB" dirty="0"/>
                  <a:t> exists</a:t>
                </a:r>
              </a:p>
              <a:p>
                <a:r>
                  <a:rPr lang="en-GB" dirty="0"/>
                  <a:t>Output: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  <m:sSub>
                      <m:sSubPr>
                        <m:ctrlP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ctrlPr>
                              <a:rPr lang="en-GB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𝒜</m:t>
                            </m:r>
                          </m:e>
                        </m:d>
                      </m:e>
                      <m:sub>
                        <m: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|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𝐶</m:t>
                        </m:r>
                      </m:sub>
                    </m:sSub>
                  </m:oMath>
                </a14:m>
                <a:r>
                  <a:rPr lang="en-GB" dirty="0"/>
                  <a:t> with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𝐶</m:t>
                    </m:r>
                    <m:r>
                      <a:rPr lang="en-GB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𝒳</m:t>
                        </m:r>
                        <m: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GB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𝐶</m:t>
                            </m:r>
                          </m:e>
                          <m:sub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𝒳</m:t>
                            </m:r>
                          </m:sub>
                        </m:sSub>
                      </m:e>
                    </m:d>
                  </m:oMath>
                </a14:m>
                <a:endParaRPr lang="en-GB" dirty="0"/>
              </a:p>
              <a:p>
                <a:pPr lvl="1"/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𝒜</m:t>
                    </m:r>
                    <m:r>
                      <a:rPr lang="en-GB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𝒜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GB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  <m:r>
                      <a:rPr lang="en-GB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⋈</m:t>
                    </m:r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𝒜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endParaRPr lang="de-DE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lvl="1"/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𝒳</m:t>
                    </m:r>
                    <m:r>
                      <a:rPr lang="en-GB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𝒳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⋈</m:t>
                    </m:r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𝒳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endParaRPr lang="en-GB" b="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𝒳</m:t>
                        </m:r>
                      </m:sub>
                    </m:sSub>
                    <m:r>
                      <a:rPr lang="en-GB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sSub>
                          <m:sSubPr>
                            <m:ctrlP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𝒳</m:t>
                            </m:r>
                          </m:e>
                          <m:sub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sub>
                    </m:sSub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⋈</m:t>
                    </m:r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𝒳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sub>
                    </m:sSub>
                  </m:oMath>
                </a14:m>
                <a:endParaRPr lang="en-GB" dirty="0"/>
              </a:p>
              <a:p>
                <a:pPr lvl="1"/>
                <a:r>
                  <a:rPr lang="en-GB" dirty="0"/>
                  <a:t>For each assignment </a:t>
                </a:r>
                <a14:m>
                  <m:oMath xmlns:m="http://schemas.openxmlformats.org/officeDocument/2006/math">
                    <m:r>
                      <a:rPr lang="de-DE" b="1" i="1" smtClean="0">
                        <a:latin typeface="Cambria Math" panose="02040503050406030204" pitchFamily="18" charset="0"/>
                      </a:rPr>
                      <m:t>𝒂</m:t>
                    </m:r>
                  </m:oMath>
                </a14:m>
                <a:r>
                  <a:rPr lang="en-GB" dirty="0"/>
                  <a:t> to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𝒜</m:t>
                    </m:r>
                  </m:oMath>
                </a14:m>
                <a:r>
                  <a:rPr lang="en-GB" dirty="0"/>
                  <a:t>, 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𝒂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e>
                      <m:sub>
                        <m:sSub>
                          <m:sSubPr>
                            <m:ctrlP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𝒜</m:t>
                            </m:r>
                          </m:e>
                          <m:sub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sub>
                    </m:sSub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𝒂</m:t>
                        </m:r>
                      </m:e>
                    </m:d>
                  </m:oMath>
                </a14:m>
                <a:r>
                  <a:rPr lang="en-GB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𝒂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e>
                      <m:sub>
                        <m:sSub>
                          <m:sSubPr>
                            <m:ctrlP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𝒜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sub>
                    </m:sSub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𝒂</m:t>
                        </m:r>
                      </m:e>
                    </m:d>
                  </m:oMath>
                </a14:m>
                <a:endParaRPr lang="en-GB" dirty="0"/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𝜙</m:t>
                      </m:r>
                      <m:d>
                        <m:dPr>
                          <m:ctrlP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1" i="1" smtClean="0">
                              <a:latin typeface="Cambria Math" panose="02040503050406030204" pitchFamily="18" charset="0"/>
                            </a:rPr>
                            <m:t>𝒂</m:t>
                          </m:r>
                        </m:e>
                      </m:d>
                      <m:r>
                        <a:rPr lang="en-GB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GB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de-DE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de-DE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de-DE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b="1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𝒂</m:t>
                                      </m:r>
                                    </m:e>
                                    <m:sub>
                                      <m:r>
                                        <a:rPr lang="de-DE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</m:e>
                        <m:sup>
                          <m:f>
                            <m:f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b="0" i="1" smtClean="0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  <m:sub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den>
                          </m:f>
                        </m:sup>
                      </m:sSup>
                      <m:r>
                        <a:rPr lang="en-GB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p>
                        <m:sSupPr>
                          <m:ctrlP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GB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b="1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𝒂</m:t>
                                      </m:r>
                                    </m:e>
                                    <m:sub>
                                      <m:r>
                                        <a:rPr lang="de-DE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</m:e>
                        <m:sup>
                          <m:f>
                            <m:f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i="1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  <m:sub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den>
                          </m:f>
                        </m:sup>
                      </m:sSup>
                    </m:oMath>
                  </m:oMathPara>
                </a14:m>
                <a:endParaRPr lang="en-GB" dirty="0"/>
              </a:p>
              <a:p>
                <a:r>
                  <a:rPr lang="en-GB" dirty="0"/>
                  <a:t>Postcondition: 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𝐺</m:t>
                      </m:r>
                      <m:r>
                        <a:rPr lang="de-DE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r>
                        <a:rPr lang="en-GB" i="1">
                          <a:latin typeface="Cambria Math" panose="02040503050406030204" pitchFamily="18" charset="0"/>
                        </a:rPr>
                        <m:t>𝐺</m:t>
                      </m:r>
                      <m:r>
                        <a:rPr lang="en-GB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∖</m:t>
                      </m:r>
                      <m:d>
                        <m:dPr>
                          <m:begChr m:val="{"/>
                          <m:endChr m:val="}"/>
                          <m:ctrlP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GB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∪</m:t>
                      </m:r>
                      <m:d>
                        <m:dPr>
                          <m:begChr m:val="{"/>
                          <m:endChr m:val="}"/>
                          <m:ctrlP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nor/>
                            </m:rPr>
                            <a:rPr lang="de-DE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multiply</m:t>
                          </m:r>
                          <m:d>
                            <m:dPr>
                              <m:ctrlPr>
                                <a:rPr lang="en-GB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de-DE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𝑔</m:t>
                                  </m:r>
                                </m:e>
                                <m:sub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GB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de-DE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𝑔</m:t>
                                  </m:r>
                                </m:e>
                                <m:sub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GB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D15E54C-5AB1-FB4F-B9F0-B943DAE0AAE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8650" y="1158240"/>
                <a:ext cx="7886700" cy="5198111"/>
              </a:xfrm>
              <a:blipFill>
                <a:blip r:embed="rId2"/>
                <a:stretch>
                  <a:fillRect l="-804" t="-219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4E025B-1C2A-D04D-B25C-5FEBC7C9FA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34</a:t>
            </a:fld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49D08FC-5F19-4342-9295-761A4534164E}"/>
              </a:ext>
            </a:extLst>
          </p:cNvPr>
          <p:cNvSpPr txBox="1"/>
          <p:nvPr/>
        </p:nvSpPr>
        <p:spPr>
          <a:xfrm>
            <a:off x="7099590" y="1170712"/>
            <a:ext cx="1826201" cy="1754326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GB" dirty="0"/>
              <a:t>Operator does not assume that logvars with the same applicable constants share the same name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058EF22E-9CAE-BC43-8E60-BFBC8EE7BF32}"/>
              </a:ext>
            </a:extLst>
          </p:cNvPr>
          <p:cNvCxnSpPr>
            <a:cxnSpLocks/>
            <a:stCxn id="5" idx="1"/>
          </p:cNvCxnSpPr>
          <p:nvPr/>
        </p:nvCxnSpPr>
        <p:spPr>
          <a:xfrm flipH="1">
            <a:off x="6276109" y="2047875"/>
            <a:ext cx="823481" cy="154998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06934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Lifted Multiplication: Example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GB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b>
                        <m:sSubPr>
                          <m:ctrlP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GB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ctrlPr>
                            <a:rPr lang="en-GB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mtClean="0">
                              <a:latin typeface="Cambria Math" panose="02040503050406030204" pitchFamily="18" charset="0"/>
                            </a:rPr>
                            <m:t>𝐸𝑝𝑖𝑑</m:t>
                          </m:r>
                          <m:r>
                            <a:rPr lang="en-GB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𝑇𝑟𝑎𝑣𝑒𝑙</m:t>
                          </m:r>
                          <m:d>
                            <m:dPr>
                              <m:ctrlPr>
                                <a:rPr lang="en-GB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</m:d>
                        </m:e>
                      </m:d>
                      <m:r>
                        <a:rPr lang="en-GB" smtClean="0">
                          <a:latin typeface="Cambria Math" panose="02040503050406030204" pitchFamily="18" charset="0"/>
                        </a:rPr>
                        <m:t>∙</m:t>
                      </m:r>
                      <m:sSub>
                        <m:sSub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en-GB" b="0" i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d>
                        <m:dPr>
                          <m:ctrlPr>
                            <a:rPr lang="en-GB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𝑇𝑟𝑎𝑣𝑒𝑙</m:t>
                          </m:r>
                          <m:d>
                            <m:dPr>
                              <m:ctrlP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</m:d>
                          <m:r>
                            <a:rPr lang="en-GB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GB" smtClean="0">
                              <a:latin typeface="Cambria Math" panose="02040503050406030204" pitchFamily="18" charset="0"/>
                            </a:rPr>
                            <m:t>𝑆𝑖𝑐𝑘</m:t>
                          </m:r>
                          <m:d>
                            <m:dPr>
                              <m:ctrlPr>
                                <a:rPr lang="en-GB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</m:d>
                        </m:e>
                      </m:d>
                      <m:r>
                        <a:rPr lang="en-GB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𝜙</m:t>
                      </m:r>
                      <m:d>
                        <m:d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>
                              <a:latin typeface="Cambria Math" panose="02040503050406030204" pitchFamily="18" charset="0"/>
                            </a:rPr>
                            <m:t>𝐸𝑝𝑖𝑑</m:t>
                          </m:r>
                          <m:r>
                            <a:rPr lang="en-GB"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𝑇𝑟𝑎𝑣𝑒𝑙</m:t>
                          </m:r>
                          <m:d>
                            <m:dPr>
                              <m:ctrlP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</m:d>
                          <m:r>
                            <a:rPr lang="en-GB" b="0" i="0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GB">
                              <a:latin typeface="Cambria Math" panose="02040503050406030204" pitchFamily="18" charset="0"/>
                            </a:rPr>
                            <m:t>𝑆𝑖𝑐𝑘</m:t>
                          </m:r>
                          <m:d>
                            <m:dPr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GB" dirty="0"/>
              </a:p>
              <a:p>
                <a14:m>
                  <m:oMath xmlns:m="http://schemas.openxmlformats.org/officeDocument/2006/math">
                    <m:r>
                      <a:rPr lang="en-GB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lang="en-GB" dirty="0">
                    <a:solidFill>
                      <a:schemeClr val="accent1"/>
                    </a:solidFill>
                  </a:rPr>
                  <a:t>-to-</a:t>
                </a:r>
                <a14:m>
                  <m:oMath xmlns:m="http://schemas.openxmlformats.org/officeDocument/2006/math">
                    <m:r>
                      <a:rPr lang="en-GB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endParaRPr lang="en-GB" dirty="0">
                  <a:solidFill>
                    <a:schemeClr val="accent1"/>
                  </a:solidFill>
                </a:endParaRP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GB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𝑿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GB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GB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𝑙𝑣</m:t>
                    </m:r>
                    <m:d>
                      <m:dPr>
                        <m:ctrlP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GB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en-GB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d>
                    <m:r>
                      <a:rPr lang="en-GB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𝑋</m:t>
                        </m:r>
                      </m:e>
                    </m:d>
                    <m:r>
                      <a:rPr lang="en-GB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GB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𝑙𝑣</m:t>
                    </m:r>
                    <m:d>
                      <m:dPr>
                        <m:ctrlP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GB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en-GB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d>
                    <m:r>
                      <a:rPr lang="en-GB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GB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𝑿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endParaRPr lang="en-GB" dirty="0">
                  <a:latin typeface="Cambria Math" panose="02040503050406030204" pitchFamily="18" charset="0"/>
                </a:endParaRP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𝒁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𝑙𝑣</m:t>
                    </m:r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𝑇𝑟𝑎𝑣𝑒𝑙</m:t>
                        </m:r>
                        <m:d>
                          <m:dPr>
                            <m:ctrlPr>
                              <a:rPr lang="en-GB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</m:e>
                    </m:d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𝑋</m:t>
                        </m:r>
                      </m:e>
                    </m:d>
                    <m:r>
                      <a:rPr lang="en-GB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GB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𝑙𝑣</m:t>
                    </m:r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𝑇𝑟𝑎𝑣𝑒𝑙</m:t>
                        </m:r>
                        <m:d>
                          <m:dPr>
                            <m:ctrlPr>
                              <a:rPr lang="en-GB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</m:e>
                    </m:d>
                    <m:r>
                      <a:rPr lang="en-GB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GB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𝒁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endParaRPr lang="en-GB" b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lvl="2"/>
                <a:r>
                  <a:rPr lang="en-GB" dirty="0"/>
                  <a:t>No substitution necessary to align logvar names 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1" i="1">
                            <a:latin typeface="Cambria Math" panose="02040503050406030204" pitchFamily="18" charset="0"/>
                          </a:rPr>
                          <m:t>𝒀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GB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GB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𝑿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∖</m:t>
                    </m:r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𝒁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=∅</m:t>
                    </m:r>
                  </m:oMath>
                </a14:m>
                <a:r>
                  <a:rPr lang="en-GB" dirty="0"/>
                  <a:t> count-normalised </a:t>
                </a:r>
                <a:r>
                  <a:rPr lang="en-GB" dirty="0" err="1"/>
                  <a:t>w.r.t</a:t>
                </a:r>
                <a:r>
                  <a:rPr lang="en-GB" dirty="0"/>
                  <a:t>.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𝒁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de-DE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de-DE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𝑋</m:t>
                        </m:r>
                      </m:e>
                    </m:d>
                  </m:oMath>
                </a14:m>
                <a:endParaRPr lang="de-DE" b="1" dirty="0">
                  <a:ea typeface="Cambria Math" panose="02040503050406030204" pitchFamily="18" charset="0"/>
                </a:endParaRP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1" i="1">
                            <a:latin typeface="Cambria Math" panose="02040503050406030204" pitchFamily="18" charset="0"/>
                          </a:rPr>
                          <m:t>𝒀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GB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GB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𝑿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∖</m:t>
                    </m:r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𝒁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=∅</m:t>
                    </m:r>
                  </m:oMath>
                </a14:m>
                <a:r>
                  <a:rPr lang="en-GB" dirty="0"/>
                  <a:t> count-normalised </a:t>
                </a:r>
                <a:r>
                  <a:rPr lang="en-GB" dirty="0" err="1"/>
                  <a:t>w.r.t</a:t>
                </a:r>
                <a:r>
                  <a:rPr lang="en-GB" dirty="0"/>
                  <a:t>.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𝒁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de-DE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de-DE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𝑋</m:t>
                        </m:r>
                      </m:e>
                    </m:d>
                  </m:oMath>
                </a14:m>
                <a:endParaRPr lang="en-GB" dirty="0"/>
              </a:p>
              <a:p>
                <a:pPr lvl="2"/>
                <a:r>
                  <a:rPr lang="en-GB" dirty="0"/>
                  <a:t>No scaling necessary</a:t>
                </a:r>
              </a:p>
              <a:p>
                <a:pPr lvl="1"/>
                <a:endParaRPr lang="en-GB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44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7C4649-800D-CB47-881A-AA04BFFFB18C}" type="slidenum">
              <a:rPr lang="en-GB" smtClean="0"/>
              <a:pPr/>
              <a:t>35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433167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Lifted Multiplication: Example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GB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b>
                        <m:sSubPr>
                          <m:ctrlP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GB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ctrlPr>
                            <a:rPr lang="en-GB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mtClean="0">
                              <a:latin typeface="Cambria Math" panose="02040503050406030204" pitchFamily="18" charset="0"/>
                            </a:rPr>
                            <m:t>𝐸𝑝𝑖𝑑</m:t>
                          </m:r>
                          <m:r>
                            <a:rPr lang="en-GB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𝑇𝑟𝑎𝑣𝑒𝑙</m:t>
                          </m:r>
                          <m:d>
                            <m:dPr>
                              <m:ctrlPr>
                                <a:rPr lang="en-GB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</m:d>
                        </m:e>
                      </m:d>
                      <m:r>
                        <a:rPr lang="en-GB" smtClean="0">
                          <a:latin typeface="Cambria Math" panose="02040503050406030204" pitchFamily="18" charset="0"/>
                        </a:rPr>
                        <m:t>∙</m:t>
                      </m:r>
                      <m:sSub>
                        <m:sSub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en-GB" b="0" i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d>
                        <m:dPr>
                          <m:ctrlPr>
                            <a:rPr lang="en-GB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𝑇𝑟𝑎𝑣𝑒𝑙</m:t>
                          </m:r>
                          <m:d>
                            <m:dPr>
                              <m:ctrlP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</m:d>
                          <m:r>
                            <a:rPr lang="en-GB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GB" smtClean="0">
                              <a:latin typeface="Cambria Math" panose="02040503050406030204" pitchFamily="18" charset="0"/>
                            </a:rPr>
                            <m:t>𝑆𝑖𝑐𝑘</m:t>
                          </m:r>
                          <m:d>
                            <m:dPr>
                              <m:ctrlPr>
                                <a:rPr lang="en-GB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</m:d>
                        </m:e>
                      </m:d>
                      <m:r>
                        <a:rPr lang="en-GB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𝜙</m:t>
                      </m:r>
                      <m:d>
                        <m:d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>
                              <a:latin typeface="Cambria Math" panose="02040503050406030204" pitchFamily="18" charset="0"/>
                            </a:rPr>
                            <m:t>𝐸𝑝𝑖𝑑</m:t>
                          </m:r>
                          <m:r>
                            <a:rPr lang="en-GB"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𝑇𝑟𝑎𝑣𝑒𝑙</m:t>
                          </m:r>
                          <m:d>
                            <m:dPr>
                              <m:ctrlP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</m:d>
                          <m:r>
                            <a:rPr lang="en-GB" b="0" i="0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GB">
                              <a:latin typeface="Cambria Math" panose="02040503050406030204" pitchFamily="18" charset="0"/>
                            </a:rPr>
                            <m:t>𝑆𝑖𝑐𝑘</m:t>
                          </m:r>
                          <m:d>
                            <m:dPr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7C4649-800D-CB47-881A-AA04BFFFB18C}" type="slidenum">
              <a:rPr lang="en-GB" smtClean="0"/>
              <a:pPr/>
              <a:t>36</a:t>
            </a:fld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6" name="Table 15">
                <a:extLst>
                  <a:ext uri="{FF2B5EF4-FFF2-40B4-BE49-F238E27FC236}">
                    <a16:creationId xmlns:a16="http://schemas.microsoft.com/office/drawing/2014/main" id="{F31A5E74-5873-A340-A0F0-3BE386E0BEF6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851964139"/>
                  </p:ext>
                </p:extLst>
              </p:nvPr>
            </p:nvGraphicFramePr>
            <p:xfrm>
              <a:off x="6079236" y="2321789"/>
              <a:ext cx="2436114" cy="182880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690181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1173480">
                      <a:extLst>
                        <a:ext uri="{9D8B030D-6E8A-4147-A177-3AD203B41FA5}">
                          <a16:colId xmlns:a16="http://schemas.microsoft.com/office/drawing/2014/main" val="250389994"/>
                        </a:ext>
                      </a:extLst>
                    </a:gridCol>
                    <a:gridCol w="572453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dirty="0" smtClean="0">
                                    <a:latin typeface="Cambria Math" panose="02040503050406030204" pitchFamily="18" charset="0"/>
                                  </a:rPr>
                                  <m:t>𝐸𝑝𝑖𝑑</m:t>
                                </m:r>
                              </m:oMath>
                            </m:oMathPara>
                          </a14:m>
                          <a:endParaRPr lang="en-US" sz="1800" b="0" dirty="0">
                            <a:solidFill>
                              <a:schemeClr val="accent1"/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b="0" i="1" dirty="0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𝑇𝑟𝑎𝑣𝑒𝑙</m:t>
                                </m:r>
                                <m:d>
                                  <m:dPr>
                                    <m:ctrlPr>
                                      <a:rPr lang="de-DE" sz="1800" b="0" i="1" dirty="0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z="1800" b="0" i="1" dirty="0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sz="1800" b="0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sz="1800" b="0" i="1" dirty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800" b="0" i="1" dirty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𝜙</m:t>
                                    </m:r>
                                  </m:e>
                                  <m:sub>
                                    <m:r>
                                      <a:rPr lang="de-DE" sz="1800" b="0" i="1" dirty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800" b="0" dirty="0">
                            <a:solidFill>
                              <a:schemeClr val="accent1"/>
                            </a:solidFill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4077124072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smtClean="0"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smtClean="0"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0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US" sz="1800" dirty="0">
                            <a:solidFill>
                              <a:schemeClr val="accent1"/>
                            </a:solidFill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smtClean="0"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b="0" dirty="0">
                            <a:solidFill>
                              <a:schemeClr val="accent1"/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smtClean="0"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b="0" dirty="0">
                            <a:solidFill>
                              <a:schemeClr val="accent1"/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oMath>
                            </m:oMathPara>
                          </a14:m>
                          <a:endParaRPr lang="en-US" sz="1800" dirty="0">
                            <a:solidFill>
                              <a:schemeClr val="accent1"/>
                            </a:solidFill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2954369886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smtClean="0"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b="0" dirty="0">
                            <a:solidFill>
                              <a:schemeClr val="accent1"/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smtClean="0"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b="0" dirty="0">
                            <a:solidFill>
                              <a:schemeClr val="accent1"/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0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oMath>
                            </m:oMathPara>
                          </a14:m>
                          <a:endParaRPr lang="en-US" sz="1800" dirty="0">
                            <a:solidFill>
                              <a:schemeClr val="accent1"/>
                            </a:solidFill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737777634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smtClean="0"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b="0" dirty="0">
                            <a:solidFill>
                              <a:schemeClr val="accent1"/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smtClean="0"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b="0" dirty="0">
                            <a:solidFill>
                              <a:schemeClr val="accent1"/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0" smtClean="0"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</m:oMath>
                            </m:oMathPara>
                          </a14:m>
                          <a:endParaRPr lang="en-US" sz="1800" dirty="0">
                            <a:solidFill>
                              <a:schemeClr val="accent1"/>
                            </a:solidFill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3969381442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6" name="Table 15">
                <a:extLst>
                  <a:ext uri="{FF2B5EF4-FFF2-40B4-BE49-F238E27FC236}">
                    <a16:creationId xmlns:a16="http://schemas.microsoft.com/office/drawing/2014/main" id="{F31A5E74-5873-A340-A0F0-3BE386E0BEF6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851964139"/>
                  </p:ext>
                </p:extLst>
              </p:nvPr>
            </p:nvGraphicFramePr>
            <p:xfrm>
              <a:off x="6079236" y="2321789"/>
              <a:ext cx="2436114" cy="182880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690181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1173480">
                      <a:extLst>
                        <a:ext uri="{9D8B030D-6E8A-4147-A177-3AD203B41FA5}">
                          <a16:colId xmlns:a16="http://schemas.microsoft.com/office/drawing/2014/main" val="250389994"/>
                        </a:ext>
                      </a:extLst>
                    </a:gridCol>
                    <a:gridCol w="572453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t="-3448" r="-250909" b="-4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59140" t="-3448" r="-48387" b="-4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328889" t="-3448" b="-4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077124072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t="-103448" r="-250909" b="-3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59140" t="-103448" r="-48387" b="-3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328889" t="-103448" b="-3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t="-203448" r="-250909" b="-2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59140" t="-203448" r="-48387" b="-2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328889" t="-203448" b="-2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954369886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t="-303448" r="-250909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59140" t="-303448" r="-48387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328889" t="-303448" b="-1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737777634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t="-403448" r="-25090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59140" t="-403448" r="-4838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328889" t="-40344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969381442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7" name="Table 16">
                <a:extLst>
                  <a:ext uri="{FF2B5EF4-FFF2-40B4-BE49-F238E27FC236}">
                    <a16:creationId xmlns:a16="http://schemas.microsoft.com/office/drawing/2014/main" id="{497305E2-2444-1245-B260-3DE72ADCDFBD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05483588"/>
                  </p:ext>
                </p:extLst>
              </p:nvPr>
            </p:nvGraphicFramePr>
            <p:xfrm>
              <a:off x="6073100" y="4348163"/>
              <a:ext cx="2661666" cy="182880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1173480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917321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570865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24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b="0" i="1" dirty="0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𝑇𝑟𝑎𝑣𝑒𝑙</m:t>
                                </m:r>
                                <m:d>
                                  <m:dPr>
                                    <m:ctrlPr>
                                      <a:rPr lang="de-DE" sz="1800" b="0" i="1" dirty="0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z="1800" b="0" i="1" dirty="0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sz="1800" b="0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smtClean="0">
                                    <a:latin typeface="Cambria Math" panose="02040503050406030204" pitchFamily="18" charset="0"/>
                                  </a:rPr>
                                  <m:t>𝑆𝑖𝑐𝑘</m:t>
                                </m:r>
                                <m:d>
                                  <m:dPr>
                                    <m:ctrlPr>
                                      <a:rPr lang="de-DE" sz="18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z="1800" b="0" i="1" smtClean="0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sz="1800" b="0" i="1" dirty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800" b="0" i="1" dirty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𝜙</m:t>
                                    </m:r>
                                  </m:e>
                                  <m:sub>
                                    <m:r>
                                      <a:rPr lang="de-DE" sz="1800" b="0" i="1" dirty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dirty="0" smtClean="0"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dirty="0" smtClean="0"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0" dirty="0" smtClean="0">
                                    <a:latin typeface="Cambria Math" panose="02040503050406030204" pitchFamily="18" charset="0"/>
                                  </a:rPr>
                                  <m:t>5</m:t>
                                </m:r>
                              </m:oMath>
                            </m:oMathPara>
                          </a14:m>
                          <a:endParaRPr lang="en-US" sz="1800" i="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dirty="0" smtClean="0"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dirty="0" smtClean="0"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0" dirty="0" smtClean="0">
                                    <a:latin typeface="Cambria Math" panose="02040503050406030204" pitchFamily="18" charset="0"/>
                                  </a:rPr>
                                  <m:t>6</m:t>
                                </m:r>
                              </m:oMath>
                            </m:oMathPara>
                          </a14:m>
                          <a:endParaRPr lang="en-US" sz="1800" i="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dirty="0" smtClean="0"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dirty="0" smtClean="0"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0" dirty="0" smtClean="0">
                                    <a:latin typeface="Cambria Math" panose="02040503050406030204" pitchFamily="18" charset="0"/>
                                  </a:rPr>
                                  <m:t>7</m:t>
                                </m:r>
                              </m:oMath>
                            </m:oMathPara>
                          </a14:m>
                          <a:endParaRPr lang="en-US" sz="1800" i="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dirty="0" smtClean="0"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dirty="0" smtClean="0"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8</m:t>
                                </m:r>
                              </m:oMath>
                            </m:oMathPara>
                          </a14:m>
                          <a:endParaRPr lang="en-US" sz="1800" i="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7" name="Table 16">
                <a:extLst>
                  <a:ext uri="{FF2B5EF4-FFF2-40B4-BE49-F238E27FC236}">
                    <a16:creationId xmlns:a16="http://schemas.microsoft.com/office/drawing/2014/main" id="{497305E2-2444-1245-B260-3DE72ADCDFBD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05483588"/>
                  </p:ext>
                </p:extLst>
              </p:nvPr>
            </p:nvGraphicFramePr>
            <p:xfrm>
              <a:off x="6073100" y="4348163"/>
              <a:ext cx="2661666" cy="182880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1173480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917321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570865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5"/>
                          <a:stretch>
                            <a:fillRect l="-1075" t="-3448" r="-125806" b="-4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5"/>
                          <a:stretch>
                            <a:fillRect l="-130556" t="-3448" r="-62500" b="-4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5"/>
                          <a:stretch>
                            <a:fillRect l="-368889" t="-3448" b="-4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5"/>
                          <a:stretch>
                            <a:fillRect l="-1075" t="-103448" r="-125806" b="-3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5"/>
                          <a:stretch>
                            <a:fillRect l="-130556" t="-103448" r="-62500" b="-3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5"/>
                          <a:stretch>
                            <a:fillRect l="-368889" t="-103448" b="-3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5"/>
                          <a:stretch>
                            <a:fillRect l="-1075" t="-203448" r="-125806" b="-2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5"/>
                          <a:stretch>
                            <a:fillRect l="-130556" t="-203448" r="-62500" b="-2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5"/>
                          <a:stretch>
                            <a:fillRect l="-368889" t="-203448" b="-2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5"/>
                          <a:stretch>
                            <a:fillRect l="-1075" t="-303448" r="-125806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5"/>
                          <a:stretch>
                            <a:fillRect l="-130556" t="-303448" r="-62500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5"/>
                          <a:stretch>
                            <a:fillRect l="-368889" t="-303448" b="-1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5"/>
                          <a:stretch>
                            <a:fillRect l="-1075" t="-403448" r="-12580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5"/>
                          <a:stretch>
                            <a:fillRect l="-130556" t="-403448" r="-625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5"/>
                          <a:stretch>
                            <a:fillRect l="-368889" t="-40344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7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8" name="Table 7">
                <a:extLst>
                  <a:ext uri="{FF2B5EF4-FFF2-40B4-BE49-F238E27FC236}">
                    <a16:creationId xmlns:a16="http://schemas.microsoft.com/office/drawing/2014/main" id="{77E806F3-C06D-2D4B-B9B6-426966B9A322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103970372"/>
                  </p:ext>
                </p:extLst>
              </p:nvPr>
            </p:nvGraphicFramePr>
            <p:xfrm>
              <a:off x="669448" y="2998742"/>
              <a:ext cx="3537966" cy="329184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688594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1231282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1053575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564515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24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charset="0"/>
                                  </a:rPr>
                                  <m:t>𝐸𝑝𝑖𝑑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b="0" i="1" dirty="0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𝑇𝑟𝑎𝑣𝑒𝑙</m:t>
                                </m:r>
                                <m:d>
                                  <m:dPr>
                                    <m:ctrlPr>
                                      <a:rPr lang="de-DE" sz="1800" b="0" i="1" dirty="0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z="1800" b="0" i="1" dirty="0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sz="1800" b="0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charset="0"/>
                                  </a:rPr>
                                  <m:t>𝑆𝑖𝑐𝑘</m:t>
                                </m:r>
                                <m:d>
                                  <m:dPr>
                                    <m:ctrlPr>
                                      <a:rPr lang="de-DE" sz="1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z="1800" b="0" i="1" smtClean="0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b="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𝜙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3479286668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endParaRPr lang="en-GB" dirty="0"/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endParaRPr lang="en-GB" dirty="0"/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2297098811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endParaRPr lang="en-GB"/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512894205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endParaRPr lang="en-GB" dirty="0"/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446757828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800" dirty="0"/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4237419726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800" dirty="0"/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207249892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800" dirty="0"/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2089924505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800" dirty="0"/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481364509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8" name="Table 7">
                <a:extLst>
                  <a:ext uri="{FF2B5EF4-FFF2-40B4-BE49-F238E27FC236}">
                    <a16:creationId xmlns:a16="http://schemas.microsoft.com/office/drawing/2014/main" id="{77E806F3-C06D-2D4B-B9B6-426966B9A322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103970372"/>
                  </p:ext>
                </p:extLst>
              </p:nvPr>
            </p:nvGraphicFramePr>
            <p:xfrm>
              <a:off x="669448" y="2998742"/>
              <a:ext cx="3537966" cy="329184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688594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1231282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1053575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564515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6"/>
                          <a:stretch>
                            <a:fillRect l="-1852" t="-3448" r="-418519" b="-79655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6"/>
                          <a:stretch>
                            <a:fillRect l="-56122" t="-3448" r="-130612" b="-79655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6"/>
                          <a:stretch>
                            <a:fillRect l="-184337" t="-3448" r="-54217" b="-79655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6"/>
                          <a:stretch>
                            <a:fillRect l="-524444" t="-3448" b="-79655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479286668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6"/>
                          <a:stretch>
                            <a:fillRect l="-1852" t="-103448" r="-418519" b="-69655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6"/>
                          <a:stretch>
                            <a:fillRect l="-56122" t="-103448" r="-130612" b="-69655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6"/>
                          <a:stretch>
                            <a:fillRect l="-184337" t="-103448" r="-54217" b="-69655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/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6"/>
                          <a:stretch>
                            <a:fillRect l="-1852" t="-203448" r="-418519" b="-59655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6"/>
                          <a:stretch>
                            <a:fillRect l="-56122" t="-203448" r="-130612" b="-59655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6"/>
                          <a:stretch>
                            <a:fillRect l="-184337" t="-203448" r="-54217" b="-59655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/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2297098811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6"/>
                          <a:stretch>
                            <a:fillRect l="-1852" t="-303448" r="-418519" b="-49655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6"/>
                          <a:stretch>
                            <a:fillRect l="-56122" t="-303448" r="-130612" b="-49655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6"/>
                          <a:stretch>
                            <a:fillRect l="-184337" t="-303448" r="-54217" b="-49655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/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512894205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6"/>
                          <a:stretch>
                            <a:fillRect l="-1852" t="-417857" r="-418519" b="-41428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6"/>
                          <a:stretch>
                            <a:fillRect l="-56122" t="-417857" r="-130612" b="-41428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6"/>
                          <a:stretch>
                            <a:fillRect l="-184337" t="-417857" r="-54217" b="-41428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dirty="0"/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446757828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6"/>
                          <a:stretch>
                            <a:fillRect l="-1852" t="-500000" r="-418519" b="-3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6"/>
                          <a:stretch>
                            <a:fillRect l="-56122" t="-500000" r="-130612" b="-3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6"/>
                          <a:stretch>
                            <a:fillRect l="-184337" t="-500000" r="-54217" b="-3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800" dirty="0"/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4237419726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6"/>
                          <a:stretch>
                            <a:fillRect l="-1852" t="-600000" r="-418519" b="-2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6"/>
                          <a:stretch>
                            <a:fillRect l="-56122" t="-600000" r="-130612" b="-2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6"/>
                          <a:stretch>
                            <a:fillRect l="-184337" t="-600000" r="-54217" b="-2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800" dirty="0"/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207249892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6"/>
                          <a:stretch>
                            <a:fillRect l="-1852" t="-700000" r="-418519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6"/>
                          <a:stretch>
                            <a:fillRect l="-56122" t="-700000" r="-130612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6"/>
                          <a:stretch>
                            <a:fillRect l="-184337" t="-700000" r="-54217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800" dirty="0"/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2089924505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6"/>
                          <a:stretch>
                            <a:fillRect l="-1852" t="-800000" r="-41851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6"/>
                          <a:stretch>
                            <a:fillRect l="-56122" t="-800000" r="-13061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6"/>
                          <a:stretch>
                            <a:fillRect l="-184337" t="-800000" r="-5421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800" dirty="0"/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481364509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CE1A5FF2-7C21-A742-A1F6-CE1517D924F1}"/>
                  </a:ext>
                </a:extLst>
              </p:cNvPr>
              <p:cNvSpPr/>
              <p:nvPr/>
            </p:nvSpPr>
            <p:spPr>
              <a:xfrm>
                <a:off x="3545053" y="3360521"/>
                <a:ext cx="66236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de-DE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de-DE" i="1" smtClean="0">
                          <a:solidFill>
                            <a:schemeClr val="accent4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5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CE1A5FF2-7C21-A742-A1F6-CE1517D924F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45053" y="3360521"/>
                <a:ext cx="662361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Rectangle 20">
            <a:extLst>
              <a:ext uri="{FF2B5EF4-FFF2-40B4-BE49-F238E27FC236}">
                <a16:creationId xmlns:a16="http://schemas.microsoft.com/office/drawing/2014/main" id="{B258851A-4DD7-5D4C-97BA-6A00119220C0}"/>
              </a:ext>
            </a:extLst>
          </p:cNvPr>
          <p:cNvSpPr/>
          <p:nvPr/>
        </p:nvSpPr>
        <p:spPr>
          <a:xfrm>
            <a:off x="513738" y="3335321"/>
            <a:ext cx="3849492" cy="445700"/>
          </a:xfrm>
          <a:prstGeom prst="rect">
            <a:avLst/>
          </a:prstGeom>
          <a:noFill/>
          <a:ln w="38100">
            <a:solidFill>
              <a:schemeClr val="accent4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6CC2D939-57C0-0A4E-AD7D-C78AD1C8AC04}"/>
              </a:ext>
            </a:extLst>
          </p:cNvPr>
          <p:cNvGrpSpPr/>
          <p:nvPr/>
        </p:nvGrpSpPr>
        <p:grpSpPr>
          <a:xfrm flipH="1">
            <a:off x="4331417" y="2872063"/>
            <a:ext cx="1741683" cy="2031903"/>
            <a:chOff x="3535089" y="3077336"/>
            <a:chExt cx="1741683" cy="2031903"/>
          </a:xfrm>
        </p:grpSpPr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3F12DA71-287E-F04A-956F-A30F04249C4B}"/>
                </a:ext>
              </a:extLst>
            </p:cNvPr>
            <p:cNvCxnSpPr>
              <a:cxnSpLocks/>
              <a:endCxn id="25" idx="1"/>
            </p:cNvCxnSpPr>
            <p:nvPr/>
          </p:nvCxnSpPr>
          <p:spPr>
            <a:xfrm>
              <a:off x="3535089" y="3077336"/>
              <a:ext cx="1438395" cy="695597"/>
            </a:xfrm>
            <a:prstGeom prst="line">
              <a:avLst/>
            </a:prstGeom>
            <a:ln w="381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A0AD48AA-5BB4-2A46-A1BD-11F07695F0B1}"/>
                </a:ext>
              </a:extLst>
            </p:cNvPr>
            <p:cNvCxnSpPr>
              <a:cxnSpLocks/>
              <a:endCxn id="25" idx="1"/>
            </p:cNvCxnSpPr>
            <p:nvPr/>
          </p:nvCxnSpPr>
          <p:spPr>
            <a:xfrm flipV="1">
              <a:off x="3535089" y="3772933"/>
              <a:ext cx="1438395" cy="1336306"/>
            </a:xfrm>
            <a:prstGeom prst="line">
              <a:avLst/>
            </a:prstGeom>
            <a:ln w="381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9E22CEBC-3592-614B-AC21-6284CA81D18F}"/>
                    </a:ext>
                  </a:extLst>
                </p:cNvPr>
                <p:cNvSpPr txBox="1"/>
                <p:nvPr/>
              </p:nvSpPr>
              <p:spPr>
                <a:xfrm>
                  <a:off x="4973484" y="3588267"/>
                  <a:ext cx="303288" cy="36933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b="1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</m:oMath>
                    </m:oMathPara>
                  </a14:m>
                  <a:endParaRPr lang="en-GB" b="1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9E22CEBC-3592-614B-AC21-6284CA81D18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973484" y="3588267"/>
                  <a:ext cx="303288" cy="369332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6" name="Rectangle 25">
            <a:extLst>
              <a:ext uri="{FF2B5EF4-FFF2-40B4-BE49-F238E27FC236}">
                <a16:creationId xmlns:a16="http://schemas.microsoft.com/office/drawing/2014/main" id="{6A550418-F45E-4244-A0BA-6788ECD2BA90}"/>
              </a:ext>
            </a:extLst>
          </p:cNvPr>
          <p:cNvSpPr/>
          <p:nvPr/>
        </p:nvSpPr>
        <p:spPr>
          <a:xfrm>
            <a:off x="5923421" y="2649213"/>
            <a:ext cx="2706842" cy="445700"/>
          </a:xfrm>
          <a:prstGeom prst="rect">
            <a:avLst/>
          </a:prstGeom>
          <a:solidFill>
            <a:schemeClr val="accent1">
              <a:alpha val="15000"/>
            </a:schemeClr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E16A8BBF-9FA6-A448-919E-FC2AF711E8AD}"/>
              </a:ext>
            </a:extLst>
          </p:cNvPr>
          <p:cNvSpPr/>
          <p:nvPr/>
        </p:nvSpPr>
        <p:spPr>
          <a:xfrm>
            <a:off x="5923805" y="4681116"/>
            <a:ext cx="2958938" cy="445700"/>
          </a:xfrm>
          <a:prstGeom prst="rect">
            <a:avLst/>
          </a:prstGeom>
          <a:solidFill>
            <a:schemeClr val="accent4">
              <a:alpha val="15000"/>
            </a:schemeClr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8C64252B-D2D1-604D-9D54-DDEF9532B392}"/>
                  </a:ext>
                </a:extLst>
              </p:cNvPr>
              <p:cNvSpPr/>
              <p:nvPr/>
            </p:nvSpPr>
            <p:spPr>
              <a:xfrm>
                <a:off x="4386463" y="2543344"/>
                <a:ext cx="1614866" cy="39600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𝐸𝑝𝑖𝑑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𝑇𝑟𝑎𝑣𝑒𝑙</m:t>
                          </m:r>
                          <m:d>
                            <m:d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𝑋</m:t>
                              </m:r>
                            </m:e>
                          </m:d>
                        </m:sub>
                      </m:sSub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8C64252B-D2D1-604D-9D54-DDEF9532B39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86463" y="2543344"/>
                <a:ext cx="1614866" cy="396006"/>
              </a:xfrm>
              <a:prstGeom prst="rect">
                <a:avLst/>
              </a:prstGeom>
              <a:blipFill>
                <a:blip r:embed="rId9"/>
                <a:stretch>
                  <a:fillRect b="-625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23F9DDB1-86A2-5A43-B977-A3075B7484E4}"/>
                  </a:ext>
                </a:extLst>
              </p:cNvPr>
              <p:cNvSpPr/>
              <p:nvPr/>
            </p:nvSpPr>
            <p:spPr>
              <a:xfrm>
                <a:off x="4322325" y="5068556"/>
                <a:ext cx="1876860" cy="38888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𝑇𝑟𝑎𝑣𝑒𝑙</m:t>
                          </m:r>
                          <m:d>
                            <m:d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𝑋</m:t>
                              </m:r>
                            </m:e>
                          </m:d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 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𝑆𝑖𝑐𝑘</m:t>
                          </m:r>
                          <m:d>
                            <m:d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𝑋</m:t>
                              </m:r>
                            </m:e>
                          </m:d>
                        </m:sub>
                      </m:sSub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23F9DDB1-86A2-5A43-B977-A3075B7484E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22325" y="5068556"/>
                <a:ext cx="1876860" cy="388889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Rectangle 29">
            <a:extLst>
              <a:ext uri="{FF2B5EF4-FFF2-40B4-BE49-F238E27FC236}">
                <a16:creationId xmlns:a16="http://schemas.microsoft.com/office/drawing/2014/main" id="{6616A241-193D-0543-BF1A-A5E549666C78}"/>
              </a:ext>
            </a:extLst>
          </p:cNvPr>
          <p:cNvSpPr/>
          <p:nvPr/>
        </p:nvSpPr>
        <p:spPr>
          <a:xfrm>
            <a:off x="516612" y="3335504"/>
            <a:ext cx="3846617" cy="445700"/>
          </a:xfrm>
          <a:prstGeom prst="rect">
            <a:avLst/>
          </a:prstGeom>
          <a:noFill/>
          <a:ln w="38100"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32443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1" grpId="1" animBg="1"/>
      <p:bldP spid="26" grpId="1" animBg="1"/>
      <p:bldP spid="27" grpId="0" animBg="1"/>
      <p:bldP spid="28" grpId="0"/>
      <p:bldP spid="29" grpId="0"/>
      <p:bldP spid="30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Lifted Multiplication: Example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GB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b>
                        <m:sSubPr>
                          <m:ctrlP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GB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ctrlPr>
                            <a:rPr lang="en-GB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mtClean="0">
                              <a:latin typeface="Cambria Math" panose="02040503050406030204" pitchFamily="18" charset="0"/>
                            </a:rPr>
                            <m:t>𝐸𝑝𝑖𝑑</m:t>
                          </m:r>
                          <m:r>
                            <a:rPr lang="en-GB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𝑇𝑟𝑎𝑣𝑒𝑙</m:t>
                          </m:r>
                          <m:d>
                            <m:dPr>
                              <m:ctrlPr>
                                <a:rPr lang="en-GB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</m:d>
                        </m:e>
                      </m:d>
                      <m:r>
                        <a:rPr lang="en-GB" smtClean="0">
                          <a:latin typeface="Cambria Math" panose="02040503050406030204" pitchFamily="18" charset="0"/>
                        </a:rPr>
                        <m:t>∙</m:t>
                      </m:r>
                      <m:sSub>
                        <m:sSub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en-GB" b="0" i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d>
                        <m:dPr>
                          <m:ctrlPr>
                            <a:rPr lang="en-GB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𝑇𝑟𝑎𝑣𝑒𝑙</m:t>
                          </m:r>
                          <m:d>
                            <m:dPr>
                              <m:ctrlP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</m:d>
                          <m:r>
                            <a:rPr lang="en-GB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GB" smtClean="0">
                              <a:latin typeface="Cambria Math" panose="02040503050406030204" pitchFamily="18" charset="0"/>
                            </a:rPr>
                            <m:t>𝑆𝑖𝑐𝑘</m:t>
                          </m:r>
                          <m:d>
                            <m:dPr>
                              <m:ctrlPr>
                                <a:rPr lang="en-GB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</m:d>
                        </m:e>
                      </m:d>
                      <m:r>
                        <a:rPr lang="en-GB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𝜙</m:t>
                      </m:r>
                      <m:d>
                        <m:d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>
                              <a:latin typeface="Cambria Math" panose="02040503050406030204" pitchFamily="18" charset="0"/>
                            </a:rPr>
                            <m:t>𝐸𝑝𝑖𝑑</m:t>
                          </m:r>
                          <m:r>
                            <a:rPr lang="en-GB"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𝑇𝑟𝑎𝑣𝑒𝑙</m:t>
                          </m:r>
                          <m:d>
                            <m:dPr>
                              <m:ctrlP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</m:d>
                          <m:r>
                            <a:rPr lang="en-GB" b="0" i="0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GB">
                              <a:latin typeface="Cambria Math" panose="02040503050406030204" pitchFamily="18" charset="0"/>
                            </a:rPr>
                            <m:t>𝑆𝑖𝑐𝑘</m:t>
                          </m:r>
                          <m:d>
                            <m:dPr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7C4649-800D-CB47-881A-AA04BFFFB18C}" type="slidenum">
              <a:rPr lang="en-GB" smtClean="0"/>
              <a:pPr/>
              <a:t>37</a:t>
            </a:fld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6" name="Table 15">
                <a:extLst>
                  <a:ext uri="{FF2B5EF4-FFF2-40B4-BE49-F238E27FC236}">
                    <a16:creationId xmlns:a16="http://schemas.microsoft.com/office/drawing/2014/main" id="{F31A5E74-5873-A340-A0F0-3BE386E0BEF6}"/>
                  </a:ext>
                </a:extLst>
              </p:cNvPr>
              <p:cNvGraphicFramePr>
                <a:graphicFrameLocks noGrp="1"/>
              </p:cNvGraphicFramePr>
              <p:nvPr>
                <p:extLst/>
              </p:nvPr>
            </p:nvGraphicFramePr>
            <p:xfrm>
              <a:off x="6079236" y="2321789"/>
              <a:ext cx="2436114" cy="182880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690181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1173480">
                      <a:extLst>
                        <a:ext uri="{9D8B030D-6E8A-4147-A177-3AD203B41FA5}">
                          <a16:colId xmlns:a16="http://schemas.microsoft.com/office/drawing/2014/main" val="250389994"/>
                        </a:ext>
                      </a:extLst>
                    </a:gridCol>
                    <a:gridCol w="572453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dirty="0" smtClean="0">
                                    <a:latin typeface="Cambria Math" panose="02040503050406030204" pitchFamily="18" charset="0"/>
                                  </a:rPr>
                                  <m:t>𝐸𝑝𝑖𝑑</m:t>
                                </m:r>
                              </m:oMath>
                            </m:oMathPara>
                          </a14:m>
                          <a:endParaRPr lang="en-US" sz="1800" b="0" dirty="0">
                            <a:solidFill>
                              <a:schemeClr val="accent1"/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b="0" i="1" dirty="0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𝑇𝑟𝑎𝑣𝑒𝑙</m:t>
                                </m:r>
                                <m:d>
                                  <m:dPr>
                                    <m:ctrlPr>
                                      <a:rPr lang="de-DE" sz="1800" b="0" i="1" dirty="0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z="1800" b="0" i="1" dirty="0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sz="1800" b="0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sz="1800" b="0" i="1" dirty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800" b="0" i="1" dirty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𝜙</m:t>
                                    </m:r>
                                  </m:e>
                                  <m:sub>
                                    <m:r>
                                      <a:rPr lang="de-DE" sz="1800" b="0" i="1" dirty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800" b="0" dirty="0">
                            <a:solidFill>
                              <a:schemeClr val="accent1"/>
                            </a:solidFill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4077124072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smtClean="0"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smtClean="0"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0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US" sz="1800" dirty="0">
                            <a:solidFill>
                              <a:schemeClr val="accent1"/>
                            </a:solidFill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smtClean="0"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b="0" dirty="0">
                            <a:solidFill>
                              <a:schemeClr val="accent1"/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smtClean="0"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b="0" dirty="0">
                            <a:solidFill>
                              <a:schemeClr val="accent1"/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oMath>
                            </m:oMathPara>
                          </a14:m>
                          <a:endParaRPr lang="en-US" sz="1800" dirty="0">
                            <a:solidFill>
                              <a:schemeClr val="accent1"/>
                            </a:solidFill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2954369886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smtClean="0"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b="0" dirty="0">
                            <a:solidFill>
                              <a:schemeClr val="accent1"/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smtClean="0"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b="0" dirty="0">
                            <a:solidFill>
                              <a:schemeClr val="accent1"/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0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oMath>
                            </m:oMathPara>
                          </a14:m>
                          <a:endParaRPr lang="en-US" sz="1800" dirty="0">
                            <a:solidFill>
                              <a:schemeClr val="accent1"/>
                            </a:solidFill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737777634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smtClean="0"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b="0" dirty="0">
                            <a:solidFill>
                              <a:schemeClr val="accent1"/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smtClean="0"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b="0" dirty="0">
                            <a:solidFill>
                              <a:schemeClr val="accent1"/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0" smtClean="0"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</m:oMath>
                            </m:oMathPara>
                          </a14:m>
                          <a:endParaRPr lang="en-US" sz="1800" dirty="0">
                            <a:solidFill>
                              <a:schemeClr val="accent1"/>
                            </a:solidFill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3969381442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6" name="Table 15">
                <a:extLst>
                  <a:ext uri="{FF2B5EF4-FFF2-40B4-BE49-F238E27FC236}">
                    <a16:creationId xmlns:a16="http://schemas.microsoft.com/office/drawing/2014/main" id="{F31A5E74-5873-A340-A0F0-3BE386E0BEF6}"/>
                  </a:ext>
                </a:extLst>
              </p:cNvPr>
              <p:cNvGraphicFramePr>
                <a:graphicFrameLocks noGrp="1"/>
              </p:cNvGraphicFramePr>
              <p:nvPr>
                <p:extLst/>
              </p:nvPr>
            </p:nvGraphicFramePr>
            <p:xfrm>
              <a:off x="6079236" y="2321789"/>
              <a:ext cx="2436114" cy="182880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690181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1173480">
                      <a:extLst>
                        <a:ext uri="{9D8B030D-6E8A-4147-A177-3AD203B41FA5}">
                          <a16:colId xmlns:a16="http://schemas.microsoft.com/office/drawing/2014/main" val="250389994"/>
                        </a:ext>
                      </a:extLst>
                    </a:gridCol>
                    <a:gridCol w="572453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t="-3448" r="-250909" b="-4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59140" t="-3448" r="-48387" b="-4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328889" t="-3448" b="-4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077124072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t="-103448" r="-250909" b="-3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59140" t="-103448" r="-48387" b="-3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328889" t="-103448" b="-3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t="-203448" r="-250909" b="-2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59140" t="-203448" r="-48387" b="-2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328889" t="-203448" b="-2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954369886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t="-303448" r="-250909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59140" t="-303448" r="-48387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328889" t="-303448" b="-1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737777634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t="-403448" r="-25090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59140" t="-403448" r="-4838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328889" t="-40344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969381442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7" name="Table 16">
                <a:extLst>
                  <a:ext uri="{FF2B5EF4-FFF2-40B4-BE49-F238E27FC236}">
                    <a16:creationId xmlns:a16="http://schemas.microsoft.com/office/drawing/2014/main" id="{497305E2-2444-1245-B260-3DE72ADCDFBD}"/>
                  </a:ext>
                </a:extLst>
              </p:cNvPr>
              <p:cNvGraphicFramePr>
                <a:graphicFrameLocks noGrp="1"/>
              </p:cNvGraphicFramePr>
              <p:nvPr>
                <p:extLst/>
              </p:nvPr>
            </p:nvGraphicFramePr>
            <p:xfrm>
              <a:off x="6073100" y="4348163"/>
              <a:ext cx="2661666" cy="182880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1173480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917321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570865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24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b="0" i="1" dirty="0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𝑇𝑟𝑎𝑣𝑒𝑙</m:t>
                                </m:r>
                                <m:d>
                                  <m:dPr>
                                    <m:ctrlPr>
                                      <a:rPr lang="de-DE" sz="1800" b="0" i="1" dirty="0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z="1800" b="0" i="1" dirty="0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sz="1800" b="0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smtClean="0">
                                    <a:latin typeface="Cambria Math" panose="02040503050406030204" pitchFamily="18" charset="0"/>
                                  </a:rPr>
                                  <m:t>𝑆𝑖𝑐𝑘</m:t>
                                </m:r>
                                <m:d>
                                  <m:dPr>
                                    <m:ctrlPr>
                                      <a:rPr lang="de-DE" sz="18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z="1800" b="0" i="1" smtClean="0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sz="1800" b="0" i="1" dirty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800" b="0" i="1" dirty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𝜙</m:t>
                                    </m:r>
                                  </m:e>
                                  <m:sub>
                                    <m:r>
                                      <a:rPr lang="de-DE" sz="1800" b="0" i="1" dirty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dirty="0" smtClean="0"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dirty="0" smtClean="0"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0" dirty="0" smtClean="0">
                                    <a:latin typeface="Cambria Math" panose="02040503050406030204" pitchFamily="18" charset="0"/>
                                  </a:rPr>
                                  <m:t>5</m:t>
                                </m:r>
                              </m:oMath>
                            </m:oMathPara>
                          </a14:m>
                          <a:endParaRPr lang="en-US" sz="1800" i="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dirty="0" smtClean="0"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dirty="0" smtClean="0"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0" dirty="0" smtClean="0">
                                    <a:latin typeface="Cambria Math" panose="02040503050406030204" pitchFamily="18" charset="0"/>
                                  </a:rPr>
                                  <m:t>6</m:t>
                                </m:r>
                              </m:oMath>
                            </m:oMathPara>
                          </a14:m>
                          <a:endParaRPr lang="en-US" sz="1800" i="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dirty="0" smtClean="0"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dirty="0" smtClean="0"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0" dirty="0" smtClean="0">
                                    <a:latin typeface="Cambria Math" panose="02040503050406030204" pitchFamily="18" charset="0"/>
                                  </a:rPr>
                                  <m:t>7</m:t>
                                </m:r>
                              </m:oMath>
                            </m:oMathPara>
                          </a14:m>
                          <a:endParaRPr lang="en-US" sz="1800" i="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dirty="0" smtClean="0"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dirty="0" smtClean="0"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8</m:t>
                                </m:r>
                              </m:oMath>
                            </m:oMathPara>
                          </a14:m>
                          <a:endParaRPr lang="en-US" sz="1800" i="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7" name="Table 16">
                <a:extLst>
                  <a:ext uri="{FF2B5EF4-FFF2-40B4-BE49-F238E27FC236}">
                    <a16:creationId xmlns:a16="http://schemas.microsoft.com/office/drawing/2014/main" id="{497305E2-2444-1245-B260-3DE72ADCDFBD}"/>
                  </a:ext>
                </a:extLst>
              </p:cNvPr>
              <p:cNvGraphicFramePr>
                <a:graphicFrameLocks noGrp="1"/>
              </p:cNvGraphicFramePr>
              <p:nvPr>
                <p:extLst/>
              </p:nvPr>
            </p:nvGraphicFramePr>
            <p:xfrm>
              <a:off x="6073100" y="4348163"/>
              <a:ext cx="2661666" cy="182880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1173480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917321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570865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5"/>
                          <a:stretch>
                            <a:fillRect l="-1075" t="-3448" r="-125806" b="-4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5"/>
                          <a:stretch>
                            <a:fillRect l="-130556" t="-3448" r="-62500" b="-4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5"/>
                          <a:stretch>
                            <a:fillRect l="-368889" t="-3448" b="-4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5"/>
                          <a:stretch>
                            <a:fillRect l="-1075" t="-103448" r="-125806" b="-3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5"/>
                          <a:stretch>
                            <a:fillRect l="-130556" t="-103448" r="-62500" b="-3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5"/>
                          <a:stretch>
                            <a:fillRect l="-368889" t="-103448" b="-3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5"/>
                          <a:stretch>
                            <a:fillRect l="-1075" t="-203448" r="-125806" b="-2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5"/>
                          <a:stretch>
                            <a:fillRect l="-130556" t="-203448" r="-62500" b="-2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5"/>
                          <a:stretch>
                            <a:fillRect l="-368889" t="-203448" b="-2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5"/>
                          <a:stretch>
                            <a:fillRect l="-1075" t="-303448" r="-125806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5"/>
                          <a:stretch>
                            <a:fillRect l="-130556" t="-303448" r="-62500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5"/>
                          <a:stretch>
                            <a:fillRect l="-368889" t="-303448" b="-1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5"/>
                          <a:stretch>
                            <a:fillRect l="-1075" t="-403448" r="-12580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5"/>
                          <a:stretch>
                            <a:fillRect l="-130556" t="-403448" r="-625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5"/>
                          <a:stretch>
                            <a:fillRect l="-368889" t="-40344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7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8" name="Table 7">
                <a:extLst>
                  <a:ext uri="{FF2B5EF4-FFF2-40B4-BE49-F238E27FC236}">
                    <a16:creationId xmlns:a16="http://schemas.microsoft.com/office/drawing/2014/main" id="{77E806F3-C06D-2D4B-B9B6-426966B9A322}"/>
                  </a:ext>
                </a:extLst>
              </p:cNvPr>
              <p:cNvGraphicFramePr>
                <a:graphicFrameLocks noGrp="1"/>
              </p:cNvGraphicFramePr>
              <p:nvPr>
                <p:extLst/>
              </p:nvPr>
            </p:nvGraphicFramePr>
            <p:xfrm>
              <a:off x="669448" y="2998742"/>
              <a:ext cx="3537966" cy="329184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688594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1231282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1053575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564515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24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charset="0"/>
                                  </a:rPr>
                                  <m:t>𝐸𝑝𝑖𝑑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b="0" i="1" dirty="0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𝑇𝑟𝑎𝑣𝑒𝑙</m:t>
                                </m:r>
                                <m:d>
                                  <m:dPr>
                                    <m:ctrlPr>
                                      <a:rPr lang="de-DE" sz="1800" b="0" i="1" dirty="0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z="1800" b="0" i="1" dirty="0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sz="1800" b="0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charset="0"/>
                                  </a:rPr>
                                  <m:t>𝑆𝑖𝑐𝑘</m:t>
                                </m:r>
                                <m:d>
                                  <m:dPr>
                                    <m:ctrlPr>
                                      <a:rPr lang="de-DE" sz="1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z="1800" b="0" i="1" smtClean="0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b="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𝜙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3479286668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endParaRPr lang="en-GB"/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endParaRPr lang="en-GB"/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2297098811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endParaRPr lang="en-GB"/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512894205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endParaRPr lang="en-GB" dirty="0"/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446757828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800" dirty="0"/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4237419726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800" dirty="0"/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207249892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800" dirty="0"/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2089924505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800" dirty="0"/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481364509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8" name="Table 7">
                <a:extLst>
                  <a:ext uri="{FF2B5EF4-FFF2-40B4-BE49-F238E27FC236}">
                    <a16:creationId xmlns:a16="http://schemas.microsoft.com/office/drawing/2014/main" id="{77E806F3-C06D-2D4B-B9B6-426966B9A322}"/>
                  </a:ext>
                </a:extLst>
              </p:cNvPr>
              <p:cNvGraphicFramePr>
                <a:graphicFrameLocks noGrp="1"/>
              </p:cNvGraphicFramePr>
              <p:nvPr>
                <p:extLst/>
              </p:nvPr>
            </p:nvGraphicFramePr>
            <p:xfrm>
              <a:off x="669448" y="2998742"/>
              <a:ext cx="3537966" cy="329184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688594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1231282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1053575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564515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6"/>
                          <a:stretch>
                            <a:fillRect l="-1852" t="-3448" r="-418519" b="-79655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6"/>
                          <a:stretch>
                            <a:fillRect l="-56122" t="-3448" r="-130612" b="-79655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6"/>
                          <a:stretch>
                            <a:fillRect l="-184337" t="-3448" r="-54217" b="-79655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6"/>
                          <a:stretch>
                            <a:fillRect l="-524444" t="-3448" b="-79655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479286668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6"/>
                          <a:stretch>
                            <a:fillRect l="-1852" t="-103448" r="-418519" b="-69655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6"/>
                          <a:stretch>
                            <a:fillRect l="-56122" t="-103448" r="-130612" b="-69655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6"/>
                          <a:stretch>
                            <a:fillRect l="-184337" t="-103448" r="-54217" b="-69655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/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6"/>
                          <a:stretch>
                            <a:fillRect l="-1852" t="-203448" r="-418519" b="-59655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6"/>
                          <a:stretch>
                            <a:fillRect l="-56122" t="-203448" r="-130612" b="-59655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6"/>
                          <a:stretch>
                            <a:fillRect l="-184337" t="-203448" r="-54217" b="-59655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/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2297098811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6"/>
                          <a:stretch>
                            <a:fillRect l="-1852" t="-303448" r="-418519" b="-49655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6"/>
                          <a:stretch>
                            <a:fillRect l="-56122" t="-303448" r="-130612" b="-49655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6"/>
                          <a:stretch>
                            <a:fillRect l="-184337" t="-303448" r="-54217" b="-49655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/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512894205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6"/>
                          <a:stretch>
                            <a:fillRect l="-1852" t="-417857" r="-418519" b="-41428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6"/>
                          <a:stretch>
                            <a:fillRect l="-56122" t="-417857" r="-130612" b="-41428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6"/>
                          <a:stretch>
                            <a:fillRect l="-184337" t="-417857" r="-54217" b="-41428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dirty="0"/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446757828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6"/>
                          <a:stretch>
                            <a:fillRect l="-1852" t="-500000" r="-418519" b="-3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6"/>
                          <a:stretch>
                            <a:fillRect l="-56122" t="-500000" r="-130612" b="-3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6"/>
                          <a:stretch>
                            <a:fillRect l="-184337" t="-500000" r="-54217" b="-3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800" dirty="0"/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4237419726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6"/>
                          <a:stretch>
                            <a:fillRect l="-1852" t="-600000" r="-418519" b="-2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6"/>
                          <a:stretch>
                            <a:fillRect l="-56122" t="-600000" r="-130612" b="-2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6"/>
                          <a:stretch>
                            <a:fillRect l="-184337" t="-600000" r="-54217" b="-2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800" dirty="0"/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207249892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6"/>
                          <a:stretch>
                            <a:fillRect l="-1852" t="-700000" r="-418519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6"/>
                          <a:stretch>
                            <a:fillRect l="-56122" t="-700000" r="-130612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6"/>
                          <a:stretch>
                            <a:fillRect l="-184337" t="-700000" r="-54217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800" dirty="0"/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2089924505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6"/>
                          <a:stretch>
                            <a:fillRect l="-1852" t="-800000" r="-41851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6"/>
                          <a:stretch>
                            <a:fillRect l="-56122" t="-800000" r="-13061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6"/>
                          <a:stretch>
                            <a:fillRect l="-184337" t="-800000" r="-5421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800" dirty="0"/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481364509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CE1A5FF2-7C21-A742-A1F6-CE1517D924F1}"/>
                  </a:ext>
                </a:extLst>
              </p:cNvPr>
              <p:cNvSpPr/>
              <p:nvPr/>
            </p:nvSpPr>
            <p:spPr>
              <a:xfrm>
                <a:off x="3545053" y="3360521"/>
                <a:ext cx="66236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de-DE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de-DE" i="1" smtClean="0">
                          <a:solidFill>
                            <a:schemeClr val="accent4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5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CE1A5FF2-7C21-A742-A1F6-CE1517D924F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45053" y="3360521"/>
                <a:ext cx="662361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E8C8C4C2-83E8-164D-BD0B-022217CE7DD2}"/>
                  </a:ext>
                </a:extLst>
              </p:cNvPr>
              <p:cNvSpPr/>
              <p:nvPr/>
            </p:nvSpPr>
            <p:spPr>
              <a:xfrm>
                <a:off x="3545052" y="3729853"/>
                <a:ext cx="66236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de-DE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de-DE" i="1" smtClean="0">
                          <a:solidFill>
                            <a:schemeClr val="accent4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6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E8C8C4C2-83E8-164D-BD0B-022217CE7DD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45052" y="3729853"/>
                <a:ext cx="662361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Rectangle 20">
            <a:extLst>
              <a:ext uri="{FF2B5EF4-FFF2-40B4-BE49-F238E27FC236}">
                <a16:creationId xmlns:a16="http://schemas.microsoft.com/office/drawing/2014/main" id="{B258851A-4DD7-5D4C-97BA-6A00119220C0}"/>
              </a:ext>
            </a:extLst>
          </p:cNvPr>
          <p:cNvSpPr/>
          <p:nvPr/>
        </p:nvSpPr>
        <p:spPr>
          <a:xfrm>
            <a:off x="513738" y="3687419"/>
            <a:ext cx="3849492" cy="445700"/>
          </a:xfrm>
          <a:prstGeom prst="rect">
            <a:avLst/>
          </a:prstGeom>
          <a:noFill/>
          <a:ln w="38100">
            <a:solidFill>
              <a:schemeClr val="accent4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6CC2D939-57C0-0A4E-AD7D-C78AD1C8AC04}"/>
              </a:ext>
            </a:extLst>
          </p:cNvPr>
          <p:cNvGrpSpPr/>
          <p:nvPr/>
        </p:nvGrpSpPr>
        <p:grpSpPr>
          <a:xfrm flipH="1">
            <a:off x="4373165" y="2881583"/>
            <a:ext cx="1699935" cy="2432555"/>
            <a:chOff x="3535089" y="3086856"/>
            <a:chExt cx="1699935" cy="2432555"/>
          </a:xfrm>
        </p:grpSpPr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3F12DA71-287E-F04A-956F-A30F04249C4B}"/>
                </a:ext>
              </a:extLst>
            </p:cNvPr>
            <p:cNvCxnSpPr>
              <a:cxnSpLocks/>
              <a:endCxn id="25" idx="1"/>
            </p:cNvCxnSpPr>
            <p:nvPr/>
          </p:nvCxnSpPr>
          <p:spPr>
            <a:xfrm>
              <a:off x="3535089" y="3086856"/>
              <a:ext cx="1396647" cy="1022412"/>
            </a:xfrm>
            <a:prstGeom prst="line">
              <a:avLst/>
            </a:prstGeom>
            <a:ln w="381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A0AD48AA-5BB4-2A46-A1BD-11F07695F0B1}"/>
                </a:ext>
              </a:extLst>
            </p:cNvPr>
            <p:cNvCxnSpPr>
              <a:cxnSpLocks/>
              <a:endCxn id="25" idx="1"/>
            </p:cNvCxnSpPr>
            <p:nvPr/>
          </p:nvCxnSpPr>
          <p:spPr>
            <a:xfrm flipV="1">
              <a:off x="3535093" y="4109268"/>
              <a:ext cx="1396643" cy="1410143"/>
            </a:xfrm>
            <a:prstGeom prst="line">
              <a:avLst/>
            </a:prstGeom>
            <a:ln w="381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9E22CEBC-3592-614B-AC21-6284CA81D18F}"/>
                    </a:ext>
                  </a:extLst>
                </p:cNvPr>
                <p:cNvSpPr txBox="1"/>
                <p:nvPr/>
              </p:nvSpPr>
              <p:spPr>
                <a:xfrm>
                  <a:off x="4931736" y="3924602"/>
                  <a:ext cx="303288" cy="36933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b="1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</m:oMath>
                    </m:oMathPara>
                  </a14:m>
                  <a:endParaRPr lang="en-GB" b="1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9E22CEBC-3592-614B-AC21-6284CA81D18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931736" y="3924602"/>
                  <a:ext cx="303288" cy="369332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6" name="Rectangle 25">
            <a:extLst>
              <a:ext uri="{FF2B5EF4-FFF2-40B4-BE49-F238E27FC236}">
                <a16:creationId xmlns:a16="http://schemas.microsoft.com/office/drawing/2014/main" id="{6A550418-F45E-4244-A0BA-6788ECD2BA90}"/>
              </a:ext>
            </a:extLst>
          </p:cNvPr>
          <p:cNvSpPr/>
          <p:nvPr/>
        </p:nvSpPr>
        <p:spPr>
          <a:xfrm>
            <a:off x="5923421" y="2649213"/>
            <a:ext cx="2706842" cy="445700"/>
          </a:xfrm>
          <a:prstGeom prst="rect">
            <a:avLst/>
          </a:prstGeom>
          <a:solidFill>
            <a:schemeClr val="accent1">
              <a:alpha val="15000"/>
            </a:schemeClr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E16A8BBF-9FA6-A448-919E-FC2AF711E8AD}"/>
              </a:ext>
            </a:extLst>
          </p:cNvPr>
          <p:cNvSpPr/>
          <p:nvPr/>
        </p:nvSpPr>
        <p:spPr>
          <a:xfrm>
            <a:off x="5923805" y="5033813"/>
            <a:ext cx="2958938" cy="445700"/>
          </a:xfrm>
          <a:prstGeom prst="rect">
            <a:avLst/>
          </a:prstGeom>
          <a:solidFill>
            <a:schemeClr val="accent4">
              <a:alpha val="15000"/>
            </a:schemeClr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8C64252B-D2D1-604D-9D54-DDEF9532B392}"/>
                  </a:ext>
                </a:extLst>
              </p:cNvPr>
              <p:cNvSpPr/>
              <p:nvPr/>
            </p:nvSpPr>
            <p:spPr>
              <a:xfrm>
                <a:off x="4386463" y="2543344"/>
                <a:ext cx="1614866" cy="39600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𝐸𝑝𝑖𝑑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𝑇𝑟𝑎𝑣𝑒𝑙</m:t>
                          </m:r>
                          <m:d>
                            <m:d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𝑋</m:t>
                              </m:r>
                            </m:e>
                          </m:d>
                        </m:sub>
                      </m:sSub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8C64252B-D2D1-604D-9D54-DDEF9532B39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86463" y="2543344"/>
                <a:ext cx="1614866" cy="396006"/>
              </a:xfrm>
              <a:prstGeom prst="rect">
                <a:avLst/>
              </a:prstGeom>
              <a:blipFill>
                <a:blip r:embed="rId10"/>
                <a:stretch>
                  <a:fillRect b="-625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23F9DDB1-86A2-5A43-B977-A3075B7484E4}"/>
                  </a:ext>
                </a:extLst>
              </p:cNvPr>
              <p:cNvSpPr/>
              <p:nvPr/>
            </p:nvSpPr>
            <p:spPr>
              <a:xfrm>
                <a:off x="4319452" y="5406315"/>
                <a:ext cx="1876860" cy="38888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𝑇𝑟𝑎𝑣𝑒𝑙</m:t>
                          </m:r>
                          <m:d>
                            <m:d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𝑋</m:t>
                              </m:r>
                            </m:e>
                          </m:d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 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𝑆𝑖𝑐𝑘</m:t>
                          </m:r>
                          <m:d>
                            <m:d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𝑋</m:t>
                              </m:r>
                            </m:e>
                          </m:d>
                        </m:sub>
                      </m:sSub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23F9DDB1-86A2-5A43-B977-A3075B7484E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19452" y="5406315"/>
                <a:ext cx="1876860" cy="388889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Rectangle 29">
            <a:extLst>
              <a:ext uri="{FF2B5EF4-FFF2-40B4-BE49-F238E27FC236}">
                <a16:creationId xmlns:a16="http://schemas.microsoft.com/office/drawing/2014/main" id="{6616A241-193D-0543-BF1A-A5E549666C78}"/>
              </a:ext>
            </a:extLst>
          </p:cNvPr>
          <p:cNvSpPr/>
          <p:nvPr/>
        </p:nvSpPr>
        <p:spPr>
          <a:xfrm>
            <a:off x="516612" y="3688204"/>
            <a:ext cx="3846617" cy="445700"/>
          </a:xfrm>
          <a:prstGeom prst="rect">
            <a:avLst/>
          </a:prstGeom>
          <a:noFill/>
          <a:ln w="38100"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3873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1" grpId="0" animBg="1"/>
      <p:bldP spid="26" grpId="0" animBg="1"/>
      <p:bldP spid="27" grpId="0" animBg="1"/>
      <p:bldP spid="28" grpId="0"/>
      <p:bldP spid="29" grpId="0"/>
      <p:bldP spid="30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Lifted Multiplication: Example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GB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b>
                        <m:sSubPr>
                          <m:ctrlP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GB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ctrlPr>
                            <a:rPr lang="en-GB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mtClean="0">
                              <a:latin typeface="Cambria Math" panose="02040503050406030204" pitchFamily="18" charset="0"/>
                            </a:rPr>
                            <m:t>𝐸𝑝𝑖𝑑</m:t>
                          </m:r>
                          <m:r>
                            <a:rPr lang="en-GB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𝑇𝑟𝑎𝑣𝑒𝑙</m:t>
                          </m:r>
                          <m:d>
                            <m:dPr>
                              <m:ctrlPr>
                                <a:rPr lang="en-GB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</m:d>
                        </m:e>
                      </m:d>
                      <m:r>
                        <a:rPr lang="en-GB" smtClean="0">
                          <a:latin typeface="Cambria Math" panose="02040503050406030204" pitchFamily="18" charset="0"/>
                        </a:rPr>
                        <m:t>∙</m:t>
                      </m:r>
                      <m:sSub>
                        <m:sSub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en-GB" b="0" i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d>
                        <m:dPr>
                          <m:ctrlPr>
                            <a:rPr lang="en-GB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𝑇𝑟𝑎𝑣𝑒𝑙</m:t>
                          </m:r>
                          <m:d>
                            <m:dPr>
                              <m:ctrlP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</m:d>
                          <m:r>
                            <a:rPr lang="en-GB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GB" smtClean="0">
                              <a:latin typeface="Cambria Math" panose="02040503050406030204" pitchFamily="18" charset="0"/>
                            </a:rPr>
                            <m:t>𝑆𝑖𝑐𝑘</m:t>
                          </m:r>
                          <m:d>
                            <m:dPr>
                              <m:ctrlPr>
                                <a:rPr lang="en-GB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</m:d>
                        </m:e>
                      </m:d>
                      <m:r>
                        <a:rPr lang="en-GB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𝜙</m:t>
                      </m:r>
                      <m:d>
                        <m:d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>
                              <a:latin typeface="Cambria Math" panose="02040503050406030204" pitchFamily="18" charset="0"/>
                            </a:rPr>
                            <m:t>𝐸𝑝𝑖𝑑</m:t>
                          </m:r>
                          <m:r>
                            <a:rPr lang="en-GB"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𝑇𝑟𝑎𝑣𝑒𝑙</m:t>
                          </m:r>
                          <m:d>
                            <m:dPr>
                              <m:ctrlP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</m:d>
                          <m:r>
                            <a:rPr lang="en-GB" b="0" i="0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GB">
                              <a:latin typeface="Cambria Math" panose="02040503050406030204" pitchFamily="18" charset="0"/>
                            </a:rPr>
                            <m:t>𝑆𝑖𝑐𝑘</m:t>
                          </m:r>
                          <m:d>
                            <m:dPr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7C4649-800D-CB47-881A-AA04BFFFB18C}" type="slidenum">
              <a:rPr lang="en-GB" smtClean="0"/>
              <a:pPr/>
              <a:t>38</a:t>
            </a:fld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6" name="Table 15">
                <a:extLst>
                  <a:ext uri="{FF2B5EF4-FFF2-40B4-BE49-F238E27FC236}">
                    <a16:creationId xmlns:a16="http://schemas.microsoft.com/office/drawing/2014/main" id="{F31A5E74-5873-A340-A0F0-3BE386E0BEF6}"/>
                  </a:ext>
                </a:extLst>
              </p:cNvPr>
              <p:cNvGraphicFramePr>
                <a:graphicFrameLocks noGrp="1"/>
              </p:cNvGraphicFramePr>
              <p:nvPr>
                <p:extLst/>
              </p:nvPr>
            </p:nvGraphicFramePr>
            <p:xfrm>
              <a:off x="6079236" y="2321789"/>
              <a:ext cx="2436114" cy="182880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690181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1173480">
                      <a:extLst>
                        <a:ext uri="{9D8B030D-6E8A-4147-A177-3AD203B41FA5}">
                          <a16:colId xmlns:a16="http://schemas.microsoft.com/office/drawing/2014/main" val="250389994"/>
                        </a:ext>
                      </a:extLst>
                    </a:gridCol>
                    <a:gridCol w="572453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dirty="0" smtClean="0">
                                    <a:latin typeface="Cambria Math" panose="02040503050406030204" pitchFamily="18" charset="0"/>
                                  </a:rPr>
                                  <m:t>𝐸𝑝𝑖𝑑</m:t>
                                </m:r>
                              </m:oMath>
                            </m:oMathPara>
                          </a14:m>
                          <a:endParaRPr lang="en-US" sz="1800" b="0" dirty="0">
                            <a:solidFill>
                              <a:schemeClr val="accent1"/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b="0" i="1" dirty="0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𝑇𝑟𝑎𝑣𝑒𝑙</m:t>
                                </m:r>
                                <m:d>
                                  <m:dPr>
                                    <m:ctrlPr>
                                      <a:rPr lang="de-DE" sz="1800" b="0" i="1" dirty="0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z="1800" b="0" i="1" dirty="0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sz="1800" b="0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sz="1800" b="0" i="1" dirty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800" b="0" i="1" dirty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𝜙</m:t>
                                    </m:r>
                                  </m:e>
                                  <m:sub>
                                    <m:r>
                                      <a:rPr lang="de-DE" sz="1800" b="0" i="1" dirty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800" b="0" dirty="0">
                            <a:solidFill>
                              <a:schemeClr val="accent1"/>
                            </a:solidFill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4077124072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smtClean="0"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smtClean="0"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0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US" sz="1800" dirty="0">
                            <a:solidFill>
                              <a:schemeClr val="accent1"/>
                            </a:solidFill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smtClean="0"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b="0" dirty="0">
                            <a:solidFill>
                              <a:schemeClr val="accent1"/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smtClean="0"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b="0" dirty="0">
                            <a:solidFill>
                              <a:schemeClr val="accent1"/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oMath>
                            </m:oMathPara>
                          </a14:m>
                          <a:endParaRPr lang="en-US" sz="1800" dirty="0">
                            <a:solidFill>
                              <a:schemeClr val="accent1"/>
                            </a:solidFill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2954369886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smtClean="0"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b="0" dirty="0">
                            <a:solidFill>
                              <a:schemeClr val="accent1"/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smtClean="0"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b="0" dirty="0">
                            <a:solidFill>
                              <a:schemeClr val="accent1"/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0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oMath>
                            </m:oMathPara>
                          </a14:m>
                          <a:endParaRPr lang="en-US" sz="1800" dirty="0">
                            <a:solidFill>
                              <a:schemeClr val="accent1"/>
                            </a:solidFill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737777634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smtClean="0"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b="0" dirty="0">
                            <a:solidFill>
                              <a:schemeClr val="accent1"/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smtClean="0"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b="0" dirty="0">
                            <a:solidFill>
                              <a:schemeClr val="accent1"/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0" smtClean="0"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</m:oMath>
                            </m:oMathPara>
                          </a14:m>
                          <a:endParaRPr lang="en-US" sz="1800" dirty="0">
                            <a:solidFill>
                              <a:schemeClr val="accent1"/>
                            </a:solidFill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3969381442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6" name="Table 15">
                <a:extLst>
                  <a:ext uri="{FF2B5EF4-FFF2-40B4-BE49-F238E27FC236}">
                    <a16:creationId xmlns:a16="http://schemas.microsoft.com/office/drawing/2014/main" id="{F31A5E74-5873-A340-A0F0-3BE386E0BEF6}"/>
                  </a:ext>
                </a:extLst>
              </p:cNvPr>
              <p:cNvGraphicFramePr>
                <a:graphicFrameLocks noGrp="1"/>
              </p:cNvGraphicFramePr>
              <p:nvPr>
                <p:extLst/>
              </p:nvPr>
            </p:nvGraphicFramePr>
            <p:xfrm>
              <a:off x="6079236" y="2321789"/>
              <a:ext cx="2436114" cy="182880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690181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1173480">
                      <a:extLst>
                        <a:ext uri="{9D8B030D-6E8A-4147-A177-3AD203B41FA5}">
                          <a16:colId xmlns:a16="http://schemas.microsoft.com/office/drawing/2014/main" val="250389994"/>
                        </a:ext>
                      </a:extLst>
                    </a:gridCol>
                    <a:gridCol w="572453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t="-3448" r="-250909" b="-4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59140" t="-3448" r="-48387" b="-4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328889" t="-3448" b="-4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077124072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t="-103448" r="-250909" b="-3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59140" t="-103448" r="-48387" b="-3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328889" t="-103448" b="-3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t="-203448" r="-250909" b="-2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59140" t="-203448" r="-48387" b="-2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328889" t="-203448" b="-2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954369886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t="-303448" r="-250909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59140" t="-303448" r="-48387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328889" t="-303448" b="-1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737777634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t="-403448" r="-25090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59140" t="-403448" r="-4838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328889" t="-40344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969381442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7" name="Table 16">
                <a:extLst>
                  <a:ext uri="{FF2B5EF4-FFF2-40B4-BE49-F238E27FC236}">
                    <a16:creationId xmlns:a16="http://schemas.microsoft.com/office/drawing/2014/main" id="{497305E2-2444-1245-B260-3DE72ADCDFBD}"/>
                  </a:ext>
                </a:extLst>
              </p:cNvPr>
              <p:cNvGraphicFramePr>
                <a:graphicFrameLocks noGrp="1"/>
              </p:cNvGraphicFramePr>
              <p:nvPr>
                <p:extLst/>
              </p:nvPr>
            </p:nvGraphicFramePr>
            <p:xfrm>
              <a:off x="6073100" y="4348163"/>
              <a:ext cx="2661666" cy="182880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1173480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917321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570865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24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b="0" i="1" dirty="0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𝑇𝑟𝑎𝑣𝑒𝑙</m:t>
                                </m:r>
                                <m:d>
                                  <m:dPr>
                                    <m:ctrlPr>
                                      <a:rPr lang="de-DE" sz="1800" b="0" i="1" dirty="0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z="1800" b="0" i="1" dirty="0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sz="1800" b="0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smtClean="0">
                                    <a:latin typeface="Cambria Math" panose="02040503050406030204" pitchFamily="18" charset="0"/>
                                  </a:rPr>
                                  <m:t>𝑆𝑖𝑐𝑘</m:t>
                                </m:r>
                                <m:d>
                                  <m:dPr>
                                    <m:ctrlPr>
                                      <a:rPr lang="de-DE" sz="18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z="1800" b="0" i="1" smtClean="0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sz="1800" b="0" i="1" dirty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800" b="0" i="1" dirty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𝜙</m:t>
                                    </m:r>
                                  </m:e>
                                  <m:sub>
                                    <m:r>
                                      <a:rPr lang="de-DE" sz="1800" b="0" i="1" dirty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dirty="0" smtClean="0"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dirty="0" smtClean="0"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0" dirty="0" smtClean="0">
                                    <a:latin typeface="Cambria Math" panose="02040503050406030204" pitchFamily="18" charset="0"/>
                                  </a:rPr>
                                  <m:t>5</m:t>
                                </m:r>
                              </m:oMath>
                            </m:oMathPara>
                          </a14:m>
                          <a:endParaRPr lang="en-US" sz="1800" i="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dirty="0" smtClean="0"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dirty="0" smtClean="0"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0" dirty="0" smtClean="0">
                                    <a:latin typeface="Cambria Math" panose="02040503050406030204" pitchFamily="18" charset="0"/>
                                  </a:rPr>
                                  <m:t>6</m:t>
                                </m:r>
                              </m:oMath>
                            </m:oMathPara>
                          </a14:m>
                          <a:endParaRPr lang="en-US" sz="1800" i="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dirty="0" smtClean="0"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dirty="0" smtClean="0"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0" dirty="0" smtClean="0">
                                    <a:latin typeface="Cambria Math" panose="02040503050406030204" pitchFamily="18" charset="0"/>
                                  </a:rPr>
                                  <m:t>7</m:t>
                                </m:r>
                              </m:oMath>
                            </m:oMathPara>
                          </a14:m>
                          <a:endParaRPr lang="en-US" sz="1800" i="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dirty="0" smtClean="0"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dirty="0" smtClean="0"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8</m:t>
                                </m:r>
                              </m:oMath>
                            </m:oMathPara>
                          </a14:m>
                          <a:endParaRPr lang="en-US" sz="1800" i="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7" name="Table 16">
                <a:extLst>
                  <a:ext uri="{FF2B5EF4-FFF2-40B4-BE49-F238E27FC236}">
                    <a16:creationId xmlns:a16="http://schemas.microsoft.com/office/drawing/2014/main" id="{497305E2-2444-1245-B260-3DE72ADCDFBD}"/>
                  </a:ext>
                </a:extLst>
              </p:cNvPr>
              <p:cNvGraphicFramePr>
                <a:graphicFrameLocks noGrp="1"/>
              </p:cNvGraphicFramePr>
              <p:nvPr>
                <p:extLst/>
              </p:nvPr>
            </p:nvGraphicFramePr>
            <p:xfrm>
              <a:off x="6073100" y="4348163"/>
              <a:ext cx="2661666" cy="182880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1173480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917321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570865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5"/>
                          <a:stretch>
                            <a:fillRect l="-1075" t="-3448" r="-125806" b="-4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5"/>
                          <a:stretch>
                            <a:fillRect l="-130556" t="-3448" r="-62500" b="-4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5"/>
                          <a:stretch>
                            <a:fillRect l="-368889" t="-3448" b="-4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5"/>
                          <a:stretch>
                            <a:fillRect l="-1075" t="-103448" r="-125806" b="-3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5"/>
                          <a:stretch>
                            <a:fillRect l="-130556" t="-103448" r="-62500" b="-3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5"/>
                          <a:stretch>
                            <a:fillRect l="-368889" t="-103448" b="-3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5"/>
                          <a:stretch>
                            <a:fillRect l="-1075" t="-203448" r="-125806" b="-2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5"/>
                          <a:stretch>
                            <a:fillRect l="-130556" t="-203448" r="-62500" b="-2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5"/>
                          <a:stretch>
                            <a:fillRect l="-368889" t="-203448" b="-2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5"/>
                          <a:stretch>
                            <a:fillRect l="-1075" t="-303448" r="-125806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5"/>
                          <a:stretch>
                            <a:fillRect l="-130556" t="-303448" r="-62500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5"/>
                          <a:stretch>
                            <a:fillRect l="-368889" t="-303448" b="-1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5"/>
                          <a:stretch>
                            <a:fillRect l="-1075" t="-403448" r="-12580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5"/>
                          <a:stretch>
                            <a:fillRect l="-130556" t="-403448" r="-625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5"/>
                          <a:stretch>
                            <a:fillRect l="-368889" t="-40344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7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8" name="Table 7">
                <a:extLst>
                  <a:ext uri="{FF2B5EF4-FFF2-40B4-BE49-F238E27FC236}">
                    <a16:creationId xmlns:a16="http://schemas.microsoft.com/office/drawing/2014/main" id="{77E806F3-C06D-2D4B-B9B6-426966B9A322}"/>
                  </a:ext>
                </a:extLst>
              </p:cNvPr>
              <p:cNvGraphicFramePr>
                <a:graphicFrameLocks noGrp="1"/>
              </p:cNvGraphicFramePr>
              <p:nvPr>
                <p:extLst/>
              </p:nvPr>
            </p:nvGraphicFramePr>
            <p:xfrm>
              <a:off x="669448" y="2998742"/>
              <a:ext cx="3537966" cy="329184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688594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1231282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1053575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564515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24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charset="0"/>
                                  </a:rPr>
                                  <m:t>𝐸𝑝𝑖𝑑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b="0" i="1" dirty="0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𝑇𝑟𝑎𝑣𝑒𝑙</m:t>
                                </m:r>
                                <m:d>
                                  <m:dPr>
                                    <m:ctrlPr>
                                      <a:rPr lang="de-DE" sz="1800" b="0" i="1" dirty="0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z="1800" b="0" i="1" dirty="0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sz="1800" b="0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charset="0"/>
                                  </a:rPr>
                                  <m:t>𝑆𝑖𝑐𝑘</m:t>
                                </m:r>
                                <m:d>
                                  <m:dPr>
                                    <m:ctrlPr>
                                      <a:rPr lang="de-DE" sz="1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z="1800" b="0" i="1" smtClean="0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b="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𝜙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3479286668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endParaRPr lang="en-GB"/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endParaRPr lang="en-GB"/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2297098811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endParaRPr lang="en-GB"/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512894205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endParaRPr lang="en-GB" dirty="0"/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446757828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800" dirty="0"/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4237419726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800" dirty="0"/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207249892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800" dirty="0"/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2089924505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800" dirty="0"/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481364509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8" name="Table 7">
                <a:extLst>
                  <a:ext uri="{FF2B5EF4-FFF2-40B4-BE49-F238E27FC236}">
                    <a16:creationId xmlns:a16="http://schemas.microsoft.com/office/drawing/2014/main" id="{77E806F3-C06D-2D4B-B9B6-426966B9A322}"/>
                  </a:ext>
                </a:extLst>
              </p:cNvPr>
              <p:cNvGraphicFramePr>
                <a:graphicFrameLocks noGrp="1"/>
              </p:cNvGraphicFramePr>
              <p:nvPr>
                <p:extLst/>
              </p:nvPr>
            </p:nvGraphicFramePr>
            <p:xfrm>
              <a:off x="669448" y="2998742"/>
              <a:ext cx="3537966" cy="329184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688594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1231282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1053575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564515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6"/>
                          <a:stretch>
                            <a:fillRect l="-1852" t="-3448" r="-418519" b="-79655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6"/>
                          <a:stretch>
                            <a:fillRect l="-56122" t="-3448" r="-130612" b="-79655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6"/>
                          <a:stretch>
                            <a:fillRect l="-184337" t="-3448" r="-54217" b="-79655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6"/>
                          <a:stretch>
                            <a:fillRect l="-524444" t="-3448" b="-79655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479286668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6"/>
                          <a:stretch>
                            <a:fillRect l="-1852" t="-103448" r="-418519" b="-69655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6"/>
                          <a:stretch>
                            <a:fillRect l="-56122" t="-103448" r="-130612" b="-69655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6"/>
                          <a:stretch>
                            <a:fillRect l="-184337" t="-103448" r="-54217" b="-69655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/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6"/>
                          <a:stretch>
                            <a:fillRect l="-1852" t="-203448" r="-418519" b="-59655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6"/>
                          <a:stretch>
                            <a:fillRect l="-56122" t="-203448" r="-130612" b="-59655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6"/>
                          <a:stretch>
                            <a:fillRect l="-184337" t="-203448" r="-54217" b="-59655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/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2297098811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6"/>
                          <a:stretch>
                            <a:fillRect l="-1852" t="-303448" r="-418519" b="-49655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6"/>
                          <a:stretch>
                            <a:fillRect l="-56122" t="-303448" r="-130612" b="-49655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6"/>
                          <a:stretch>
                            <a:fillRect l="-184337" t="-303448" r="-54217" b="-49655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/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512894205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6"/>
                          <a:stretch>
                            <a:fillRect l="-1852" t="-417857" r="-418519" b="-41428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6"/>
                          <a:stretch>
                            <a:fillRect l="-56122" t="-417857" r="-130612" b="-41428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6"/>
                          <a:stretch>
                            <a:fillRect l="-184337" t="-417857" r="-54217" b="-41428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dirty="0"/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446757828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6"/>
                          <a:stretch>
                            <a:fillRect l="-1852" t="-500000" r="-418519" b="-3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6"/>
                          <a:stretch>
                            <a:fillRect l="-56122" t="-500000" r="-130612" b="-3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6"/>
                          <a:stretch>
                            <a:fillRect l="-184337" t="-500000" r="-54217" b="-3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800" dirty="0"/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4237419726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6"/>
                          <a:stretch>
                            <a:fillRect l="-1852" t="-600000" r="-418519" b="-2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6"/>
                          <a:stretch>
                            <a:fillRect l="-56122" t="-600000" r="-130612" b="-2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6"/>
                          <a:stretch>
                            <a:fillRect l="-184337" t="-600000" r="-54217" b="-2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800" dirty="0"/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207249892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6"/>
                          <a:stretch>
                            <a:fillRect l="-1852" t="-700000" r="-418519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6"/>
                          <a:stretch>
                            <a:fillRect l="-56122" t="-700000" r="-130612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6"/>
                          <a:stretch>
                            <a:fillRect l="-184337" t="-700000" r="-54217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800" dirty="0"/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2089924505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6"/>
                          <a:stretch>
                            <a:fillRect l="-1852" t="-800000" r="-41851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6"/>
                          <a:stretch>
                            <a:fillRect l="-56122" t="-800000" r="-13061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6"/>
                          <a:stretch>
                            <a:fillRect l="-184337" t="-800000" r="-5421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800" dirty="0"/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481364509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CE1A5FF2-7C21-A742-A1F6-CE1517D924F1}"/>
                  </a:ext>
                </a:extLst>
              </p:cNvPr>
              <p:cNvSpPr/>
              <p:nvPr/>
            </p:nvSpPr>
            <p:spPr>
              <a:xfrm>
                <a:off x="3545053" y="3360521"/>
                <a:ext cx="66236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de-DE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de-DE" i="1" smtClean="0">
                          <a:solidFill>
                            <a:schemeClr val="accent4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5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CE1A5FF2-7C21-A742-A1F6-CE1517D924F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45053" y="3360521"/>
                <a:ext cx="662361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E8C8C4C2-83E8-164D-BD0B-022217CE7DD2}"/>
                  </a:ext>
                </a:extLst>
              </p:cNvPr>
              <p:cNvSpPr/>
              <p:nvPr/>
            </p:nvSpPr>
            <p:spPr>
              <a:xfrm>
                <a:off x="3545052" y="3729853"/>
                <a:ext cx="66236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de-DE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de-DE" i="1" smtClean="0">
                          <a:solidFill>
                            <a:schemeClr val="accent4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6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E8C8C4C2-83E8-164D-BD0B-022217CE7DD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45052" y="3729853"/>
                <a:ext cx="662361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E779FB61-5E1E-A941-949E-E31D8CD629BC}"/>
                  </a:ext>
                </a:extLst>
              </p:cNvPr>
              <p:cNvSpPr/>
              <p:nvPr/>
            </p:nvSpPr>
            <p:spPr>
              <a:xfrm>
                <a:off x="3545051" y="4103490"/>
                <a:ext cx="66236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de-DE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de-DE" i="1" smtClean="0">
                          <a:solidFill>
                            <a:schemeClr val="accent4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7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E779FB61-5E1E-A941-949E-E31D8CD629B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45051" y="4103490"/>
                <a:ext cx="662361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9999B897-C431-C745-9CFD-A9828A735746}"/>
                  </a:ext>
                </a:extLst>
              </p:cNvPr>
              <p:cNvSpPr/>
              <p:nvPr/>
            </p:nvSpPr>
            <p:spPr>
              <a:xfrm>
                <a:off x="3545049" y="4477127"/>
                <a:ext cx="66236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de-DE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de-DE" i="1" smtClean="0">
                          <a:solidFill>
                            <a:schemeClr val="accent4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8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9999B897-C431-C745-9CFD-A9828A73574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45049" y="4477127"/>
                <a:ext cx="662361" cy="36933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7BB3E256-39C9-7747-9AE3-DD9FE61F56D7}"/>
                  </a:ext>
                </a:extLst>
              </p:cNvPr>
              <p:cNvSpPr/>
              <p:nvPr/>
            </p:nvSpPr>
            <p:spPr>
              <a:xfrm>
                <a:off x="3545053" y="4830296"/>
                <a:ext cx="66236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de-DE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de-DE" i="1" smtClean="0">
                          <a:solidFill>
                            <a:schemeClr val="accent4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5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7BB3E256-39C9-7747-9AE3-DD9FE61F56D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45053" y="4830296"/>
                <a:ext cx="662361" cy="36933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7D28B5AA-B7E3-BA44-AC4D-64C11074EAAA}"/>
                  </a:ext>
                </a:extLst>
              </p:cNvPr>
              <p:cNvSpPr/>
              <p:nvPr/>
            </p:nvSpPr>
            <p:spPr>
              <a:xfrm>
                <a:off x="3545052" y="5199628"/>
                <a:ext cx="66236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de-DE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de-DE" i="1" smtClean="0">
                          <a:solidFill>
                            <a:schemeClr val="accent4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6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7D28B5AA-B7E3-BA44-AC4D-64C11074EAA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45052" y="5199628"/>
                <a:ext cx="662361" cy="369332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00740ED8-17CA-2847-9600-F5CE06D0CA91}"/>
                  </a:ext>
                </a:extLst>
              </p:cNvPr>
              <p:cNvSpPr/>
              <p:nvPr/>
            </p:nvSpPr>
            <p:spPr>
              <a:xfrm>
                <a:off x="3545051" y="5573265"/>
                <a:ext cx="66236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4</m:t>
                      </m:r>
                      <m:r>
                        <a:rPr lang="de-DE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de-DE" i="1" smtClean="0">
                          <a:solidFill>
                            <a:schemeClr val="accent4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7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00740ED8-17CA-2847-9600-F5CE06D0CA9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45051" y="5573265"/>
                <a:ext cx="662361" cy="369332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379B55B7-CDE2-9747-845F-0CF385AE98F8}"/>
                  </a:ext>
                </a:extLst>
              </p:cNvPr>
              <p:cNvSpPr/>
              <p:nvPr/>
            </p:nvSpPr>
            <p:spPr>
              <a:xfrm>
                <a:off x="3545049" y="5946902"/>
                <a:ext cx="66236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4</m:t>
                      </m:r>
                      <m:r>
                        <a:rPr lang="de-DE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de-DE" i="1" smtClean="0">
                          <a:solidFill>
                            <a:schemeClr val="accent4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8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379B55B7-CDE2-9747-845F-0CF385AE98F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45049" y="5946902"/>
                <a:ext cx="662361" cy="369332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8C64252B-D2D1-604D-9D54-DDEF9532B392}"/>
                  </a:ext>
                </a:extLst>
              </p:cNvPr>
              <p:cNvSpPr/>
              <p:nvPr/>
            </p:nvSpPr>
            <p:spPr>
              <a:xfrm>
                <a:off x="4373161" y="2933896"/>
                <a:ext cx="1614866" cy="39600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𝐸𝑝𝑖𝑑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𝑇𝑟𝑎𝑣𝑒𝑙</m:t>
                          </m:r>
                          <m:d>
                            <m:d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𝑋</m:t>
                              </m:r>
                            </m:e>
                          </m:d>
                        </m:sub>
                      </m:sSub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8C64252B-D2D1-604D-9D54-DDEF9532B39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73161" y="2933896"/>
                <a:ext cx="1614866" cy="396006"/>
              </a:xfrm>
              <a:prstGeom prst="rect">
                <a:avLst/>
              </a:prstGeom>
              <a:blipFill>
                <a:blip r:embed="rId16"/>
                <a:stretch>
                  <a:fillRect b="-625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23F9DDB1-86A2-5A43-B977-A3075B7484E4}"/>
                  </a:ext>
                </a:extLst>
              </p:cNvPr>
              <p:cNvSpPr/>
              <p:nvPr/>
            </p:nvSpPr>
            <p:spPr>
              <a:xfrm>
                <a:off x="4319448" y="6099555"/>
                <a:ext cx="1876860" cy="38888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𝑇𝑟𝑎𝑣𝑒𝑙</m:t>
                          </m:r>
                          <m:d>
                            <m:d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𝑋</m:t>
                              </m:r>
                            </m:e>
                          </m:d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 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𝑆𝑖𝑐𝑘</m:t>
                          </m:r>
                          <m:d>
                            <m:d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𝑋</m:t>
                              </m:r>
                            </m:e>
                          </m:d>
                        </m:sub>
                      </m:sSub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23F9DDB1-86A2-5A43-B977-A3075B7484E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19448" y="6099555"/>
                <a:ext cx="1876860" cy="388889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2" name="Group 21">
            <a:extLst>
              <a:ext uri="{FF2B5EF4-FFF2-40B4-BE49-F238E27FC236}">
                <a16:creationId xmlns:a16="http://schemas.microsoft.com/office/drawing/2014/main" id="{6CC2D939-57C0-0A4E-AD7D-C78AD1C8AC04}"/>
              </a:ext>
            </a:extLst>
          </p:cNvPr>
          <p:cNvGrpSpPr/>
          <p:nvPr/>
        </p:nvGrpSpPr>
        <p:grpSpPr>
          <a:xfrm flipH="1">
            <a:off x="4360098" y="3582714"/>
            <a:ext cx="1712216" cy="1556523"/>
            <a:chOff x="3522812" y="3787987"/>
            <a:chExt cx="1712216" cy="1556523"/>
          </a:xfrm>
        </p:grpSpPr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3F12DA71-287E-F04A-956F-A30F04249C4B}"/>
                </a:ext>
              </a:extLst>
            </p:cNvPr>
            <p:cNvCxnSpPr>
              <a:cxnSpLocks/>
              <a:endCxn id="25" idx="1"/>
            </p:cNvCxnSpPr>
            <p:nvPr/>
          </p:nvCxnSpPr>
          <p:spPr>
            <a:xfrm>
              <a:off x="3522812" y="3787987"/>
              <a:ext cx="1408928" cy="1371857"/>
            </a:xfrm>
            <a:prstGeom prst="line">
              <a:avLst/>
            </a:prstGeom>
            <a:ln w="381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A0AD48AA-5BB4-2A46-A1BD-11F07695F0B1}"/>
                </a:ext>
              </a:extLst>
            </p:cNvPr>
            <p:cNvCxnSpPr>
              <a:cxnSpLocks/>
              <a:endCxn id="25" idx="1"/>
            </p:cNvCxnSpPr>
            <p:nvPr/>
          </p:nvCxnSpPr>
          <p:spPr>
            <a:xfrm>
              <a:off x="3535089" y="5107177"/>
              <a:ext cx="1396651" cy="52667"/>
            </a:xfrm>
            <a:prstGeom prst="line">
              <a:avLst/>
            </a:prstGeom>
            <a:ln w="381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9E22CEBC-3592-614B-AC21-6284CA81D18F}"/>
                    </a:ext>
                  </a:extLst>
                </p:cNvPr>
                <p:cNvSpPr txBox="1"/>
                <p:nvPr/>
              </p:nvSpPr>
              <p:spPr>
                <a:xfrm>
                  <a:off x="4931740" y="4975178"/>
                  <a:ext cx="303288" cy="36933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b="1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</m:oMath>
                    </m:oMathPara>
                  </a14:m>
                  <a:endParaRPr lang="en-GB" b="1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9E22CEBC-3592-614B-AC21-6284CA81D18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931740" y="4975178"/>
                  <a:ext cx="303288" cy="369332"/>
                </a:xfrm>
                <a:prstGeom prst="rect">
                  <a:avLst/>
                </a:prstGeom>
                <a:blipFill>
                  <a:blip r:embed="rId15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C7423943-B186-0547-ABA4-746279B9E4A8}"/>
              </a:ext>
            </a:extLst>
          </p:cNvPr>
          <p:cNvGrpSpPr/>
          <p:nvPr/>
        </p:nvGrpSpPr>
        <p:grpSpPr>
          <a:xfrm flipH="1">
            <a:off x="4365036" y="3577284"/>
            <a:ext cx="1715403" cy="1949454"/>
            <a:chOff x="3519625" y="3395056"/>
            <a:chExt cx="1715403" cy="1949454"/>
          </a:xfrm>
        </p:grpSpPr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CC388E87-B341-E243-9B9F-4AC00497A1A6}"/>
                </a:ext>
              </a:extLst>
            </p:cNvPr>
            <p:cNvCxnSpPr>
              <a:cxnSpLocks/>
              <a:endCxn id="51" idx="1"/>
            </p:cNvCxnSpPr>
            <p:nvPr/>
          </p:nvCxnSpPr>
          <p:spPr>
            <a:xfrm>
              <a:off x="3519625" y="3395056"/>
              <a:ext cx="1412115" cy="1764788"/>
            </a:xfrm>
            <a:prstGeom prst="line">
              <a:avLst/>
            </a:prstGeom>
            <a:ln w="381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7C16923A-2E1E-C149-BD7A-5540696F36C0}"/>
                </a:ext>
              </a:extLst>
            </p:cNvPr>
            <p:cNvCxnSpPr>
              <a:cxnSpLocks/>
              <a:endCxn id="51" idx="1"/>
            </p:cNvCxnSpPr>
            <p:nvPr/>
          </p:nvCxnSpPr>
          <p:spPr>
            <a:xfrm>
              <a:off x="3535089" y="5107177"/>
              <a:ext cx="1396651" cy="52667"/>
            </a:xfrm>
            <a:prstGeom prst="line">
              <a:avLst/>
            </a:prstGeom>
            <a:ln w="381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1" name="TextBox 50">
                  <a:extLst>
                    <a:ext uri="{FF2B5EF4-FFF2-40B4-BE49-F238E27FC236}">
                      <a16:creationId xmlns:a16="http://schemas.microsoft.com/office/drawing/2014/main" id="{296B2CB4-A07E-6E4A-8FF0-E3A4AF9AAE50}"/>
                    </a:ext>
                  </a:extLst>
                </p:cNvPr>
                <p:cNvSpPr txBox="1"/>
                <p:nvPr/>
              </p:nvSpPr>
              <p:spPr>
                <a:xfrm>
                  <a:off x="4931740" y="4975178"/>
                  <a:ext cx="303288" cy="36933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b="1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</m:oMath>
                    </m:oMathPara>
                  </a14:m>
                  <a:endParaRPr lang="en-GB" b="1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51" name="TextBox 50">
                  <a:extLst>
                    <a:ext uri="{FF2B5EF4-FFF2-40B4-BE49-F238E27FC236}">
                      <a16:creationId xmlns:a16="http://schemas.microsoft.com/office/drawing/2014/main" id="{296B2CB4-A07E-6E4A-8FF0-E3A4AF9AAE5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931740" y="4975178"/>
                  <a:ext cx="303288" cy="369332"/>
                </a:xfrm>
                <a:prstGeom prst="rect">
                  <a:avLst/>
                </a:prstGeom>
                <a:blipFill>
                  <a:blip r:embed="rId18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5F7A5F0B-EC76-1E47-8A34-060C7FD92D38}"/>
              </a:ext>
            </a:extLst>
          </p:cNvPr>
          <p:cNvGrpSpPr/>
          <p:nvPr/>
        </p:nvGrpSpPr>
        <p:grpSpPr>
          <a:xfrm flipH="1">
            <a:off x="4377570" y="4000656"/>
            <a:ext cx="1707807" cy="1880579"/>
            <a:chOff x="3527221" y="3463931"/>
            <a:chExt cx="1707807" cy="1880579"/>
          </a:xfrm>
        </p:grpSpPr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04FCBAEA-C0F2-F04E-8CBF-C9F7BAB06782}"/>
                </a:ext>
              </a:extLst>
            </p:cNvPr>
            <p:cNvCxnSpPr>
              <a:cxnSpLocks/>
              <a:endCxn id="55" idx="1"/>
            </p:cNvCxnSpPr>
            <p:nvPr/>
          </p:nvCxnSpPr>
          <p:spPr>
            <a:xfrm>
              <a:off x="3527221" y="3463931"/>
              <a:ext cx="1404519" cy="1695913"/>
            </a:xfrm>
            <a:prstGeom prst="line">
              <a:avLst/>
            </a:prstGeom>
            <a:ln w="381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D22106D3-DECD-3645-93A5-8E3F62A45037}"/>
                </a:ext>
              </a:extLst>
            </p:cNvPr>
            <p:cNvCxnSpPr>
              <a:cxnSpLocks/>
              <a:endCxn id="55" idx="1"/>
            </p:cNvCxnSpPr>
            <p:nvPr/>
          </p:nvCxnSpPr>
          <p:spPr>
            <a:xfrm>
              <a:off x="3535089" y="5107177"/>
              <a:ext cx="1396651" cy="52667"/>
            </a:xfrm>
            <a:prstGeom prst="line">
              <a:avLst/>
            </a:prstGeom>
            <a:ln w="381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5" name="TextBox 54">
                  <a:extLst>
                    <a:ext uri="{FF2B5EF4-FFF2-40B4-BE49-F238E27FC236}">
                      <a16:creationId xmlns:a16="http://schemas.microsoft.com/office/drawing/2014/main" id="{1C2D85DB-81B5-EE42-9969-DA4D088909EE}"/>
                    </a:ext>
                  </a:extLst>
                </p:cNvPr>
                <p:cNvSpPr txBox="1"/>
                <p:nvPr/>
              </p:nvSpPr>
              <p:spPr>
                <a:xfrm>
                  <a:off x="4931740" y="4975178"/>
                  <a:ext cx="303288" cy="36933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b="1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</m:oMath>
                    </m:oMathPara>
                  </a14:m>
                  <a:endParaRPr lang="en-GB" b="1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55" name="TextBox 54">
                  <a:extLst>
                    <a:ext uri="{FF2B5EF4-FFF2-40B4-BE49-F238E27FC236}">
                      <a16:creationId xmlns:a16="http://schemas.microsoft.com/office/drawing/2014/main" id="{1C2D85DB-81B5-EE42-9969-DA4D088909E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931740" y="4975178"/>
                  <a:ext cx="303288" cy="369332"/>
                </a:xfrm>
                <a:prstGeom prst="rect">
                  <a:avLst/>
                </a:prstGeom>
                <a:blipFill>
                  <a:blip r:embed="rId18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BC977CEA-BADF-5E42-9A9E-6C65FB59A6A8}"/>
              </a:ext>
            </a:extLst>
          </p:cNvPr>
          <p:cNvGrpSpPr/>
          <p:nvPr/>
        </p:nvGrpSpPr>
        <p:grpSpPr>
          <a:xfrm flipH="1">
            <a:off x="4382508" y="4007228"/>
            <a:ext cx="1702340" cy="2261508"/>
            <a:chOff x="3532688" y="3083002"/>
            <a:chExt cx="1702340" cy="2261508"/>
          </a:xfrm>
        </p:grpSpPr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65BB820D-97D1-7842-91E9-B2DE212D0AC6}"/>
                </a:ext>
              </a:extLst>
            </p:cNvPr>
            <p:cNvCxnSpPr>
              <a:cxnSpLocks/>
              <a:endCxn id="59" idx="1"/>
            </p:cNvCxnSpPr>
            <p:nvPr/>
          </p:nvCxnSpPr>
          <p:spPr>
            <a:xfrm>
              <a:off x="3532688" y="3083002"/>
              <a:ext cx="1399052" cy="2076842"/>
            </a:xfrm>
            <a:prstGeom prst="line">
              <a:avLst/>
            </a:prstGeom>
            <a:ln w="381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068F44A6-7096-204B-A41E-6AD48F01FC02}"/>
                </a:ext>
              </a:extLst>
            </p:cNvPr>
            <p:cNvCxnSpPr>
              <a:cxnSpLocks/>
              <a:endCxn id="59" idx="1"/>
            </p:cNvCxnSpPr>
            <p:nvPr/>
          </p:nvCxnSpPr>
          <p:spPr>
            <a:xfrm>
              <a:off x="3535089" y="5107177"/>
              <a:ext cx="1396651" cy="52667"/>
            </a:xfrm>
            <a:prstGeom prst="line">
              <a:avLst/>
            </a:prstGeom>
            <a:ln w="381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9" name="TextBox 58">
                  <a:extLst>
                    <a:ext uri="{FF2B5EF4-FFF2-40B4-BE49-F238E27FC236}">
                      <a16:creationId xmlns:a16="http://schemas.microsoft.com/office/drawing/2014/main" id="{9B8A715C-EF15-0C4A-8E3E-20FA24F25570}"/>
                    </a:ext>
                  </a:extLst>
                </p:cNvPr>
                <p:cNvSpPr txBox="1"/>
                <p:nvPr/>
              </p:nvSpPr>
              <p:spPr>
                <a:xfrm>
                  <a:off x="4931740" y="4975178"/>
                  <a:ext cx="303288" cy="36933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b="1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</m:oMath>
                    </m:oMathPara>
                  </a14:m>
                  <a:endParaRPr lang="en-GB" b="1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59" name="TextBox 58">
                  <a:extLst>
                    <a:ext uri="{FF2B5EF4-FFF2-40B4-BE49-F238E27FC236}">
                      <a16:creationId xmlns:a16="http://schemas.microsoft.com/office/drawing/2014/main" id="{9B8A715C-EF15-0C4A-8E3E-20FA24F2557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931740" y="4975178"/>
                  <a:ext cx="303288" cy="369332"/>
                </a:xfrm>
                <a:prstGeom prst="rect">
                  <a:avLst/>
                </a:prstGeom>
                <a:blipFill>
                  <a:blip r:embed="rId19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7B397B2A-224B-404F-81EF-33121A7318E1}"/>
              </a:ext>
            </a:extLst>
          </p:cNvPr>
          <p:cNvGrpSpPr/>
          <p:nvPr/>
        </p:nvGrpSpPr>
        <p:grpSpPr>
          <a:xfrm flipH="1">
            <a:off x="4373161" y="3251159"/>
            <a:ext cx="1699935" cy="2432555"/>
            <a:chOff x="3535093" y="3456432"/>
            <a:chExt cx="1699935" cy="2432555"/>
          </a:xfrm>
        </p:grpSpPr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AA635F7B-522C-A64F-A223-CF2F583482E3}"/>
                </a:ext>
              </a:extLst>
            </p:cNvPr>
            <p:cNvCxnSpPr>
              <a:cxnSpLocks/>
              <a:endCxn id="63" idx="1"/>
            </p:cNvCxnSpPr>
            <p:nvPr/>
          </p:nvCxnSpPr>
          <p:spPr>
            <a:xfrm>
              <a:off x="3535093" y="3456432"/>
              <a:ext cx="1396647" cy="1022412"/>
            </a:xfrm>
            <a:prstGeom prst="line">
              <a:avLst/>
            </a:prstGeom>
            <a:ln w="381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A8E0216B-D488-5F49-94F8-E84B5EAF7662}"/>
                </a:ext>
              </a:extLst>
            </p:cNvPr>
            <p:cNvCxnSpPr>
              <a:cxnSpLocks/>
              <a:endCxn id="63" idx="1"/>
            </p:cNvCxnSpPr>
            <p:nvPr/>
          </p:nvCxnSpPr>
          <p:spPr>
            <a:xfrm flipV="1">
              <a:off x="3535097" y="4478844"/>
              <a:ext cx="1396643" cy="1410143"/>
            </a:xfrm>
            <a:prstGeom prst="line">
              <a:avLst/>
            </a:prstGeom>
            <a:ln w="381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3" name="TextBox 62">
                  <a:extLst>
                    <a:ext uri="{FF2B5EF4-FFF2-40B4-BE49-F238E27FC236}">
                      <a16:creationId xmlns:a16="http://schemas.microsoft.com/office/drawing/2014/main" id="{6C9958E4-609E-5344-BA9B-C46425F52AFC}"/>
                    </a:ext>
                  </a:extLst>
                </p:cNvPr>
                <p:cNvSpPr txBox="1"/>
                <p:nvPr/>
              </p:nvSpPr>
              <p:spPr>
                <a:xfrm>
                  <a:off x="4931740" y="4294178"/>
                  <a:ext cx="303288" cy="36933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b="1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</m:oMath>
                    </m:oMathPara>
                  </a14:m>
                  <a:endParaRPr lang="en-GB" b="1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9E22CEBC-3592-614B-AC21-6284CA81D18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931740" y="4294178"/>
                  <a:ext cx="303288" cy="369332"/>
                </a:xfrm>
                <a:prstGeom prst="rect">
                  <a:avLst/>
                </a:prstGeom>
                <a:blipFill>
                  <a:blip r:embed="rId20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FACFD5F8-1987-174F-9FBD-3CF40F2403B2}"/>
              </a:ext>
            </a:extLst>
          </p:cNvPr>
          <p:cNvGrpSpPr/>
          <p:nvPr/>
        </p:nvGrpSpPr>
        <p:grpSpPr>
          <a:xfrm flipH="1">
            <a:off x="4360880" y="3268972"/>
            <a:ext cx="1712216" cy="2782000"/>
            <a:chOff x="3535093" y="3474245"/>
            <a:chExt cx="1712216" cy="2782000"/>
          </a:xfrm>
        </p:grpSpPr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702C15FB-36A6-404B-BD5B-7131FC1A188E}"/>
                </a:ext>
              </a:extLst>
            </p:cNvPr>
            <p:cNvCxnSpPr>
              <a:cxnSpLocks/>
              <a:endCxn id="67" idx="1"/>
            </p:cNvCxnSpPr>
            <p:nvPr/>
          </p:nvCxnSpPr>
          <p:spPr>
            <a:xfrm>
              <a:off x="3535093" y="3474245"/>
              <a:ext cx="1408928" cy="1371857"/>
            </a:xfrm>
            <a:prstGeom prst="line">
              <a:avLst/>
            </a:prstGeom>
            <a:ln w="381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91F4E824-5130-A945-83AE-2F00F2DD82FF}"/>
                </a:ext>
              </a:extLst>
            </p:cNvPr>
            <p:cNvCxnSpPr>
              <a:cxnSpLocks/>
              <a:endCxn id="67" idx="1"/>
            </p:cNvCxnSpPr>
            <p:nvPr/>
          </p:nvCxnSpPr>
          <p:spPr>
            <a:xfrm flipV="1">
              <a:off x="3547378" y="4846102"/>
              <a:ext cx="1396643" cy="1410143"/>
            </a:xfrm>
            <a:prstGeom prst="line">
              <a:avLst/>
            </a:prstGeom>
            <a:ln w="381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7" name="TextBox 66">
                  <a:extLst>
                    <a:ext uri="{FF2B5EF4-FFF2-40B4-BE49-F238E27FC236}">
                      <a16:creationId xmlns:a16="http://schemas.microsoft.com/office/drawing/2014/main" id="{4CACD06B-E6A0-AA41-A0A8-50F62E63C726}"/>
                    </a:ext>
                  </a:extLst>
                </p:cNvPr>
                <p:cNvSpPr txBox="1"/>
                <p:nvPr/>
              </p:nvSpPr>
              <p:spPr>
                <a:xfrm>
                  <a:off x="4944021" y="4661436"/>
                  <a:ext cx="303288" cy="36933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b="1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</m:oMath>
                    </m:oMathPara>
                  </a14:m>
                  <a:endParaRPr lang="en-GB" b="1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9E22CEBC-3592-614B-AC21-6284CA81D18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944021" y="4661436"/>
                  <a:ext cx="303288" cy="369332"/>
                </a:xfrm>
                <a:prstGeom prst="rect">
                  <a:avLst/>
                </a:prstGeom>
                <a:blipFill>
                  <a:blip r:embed="rId21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91003192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Lifted Multiplication: Example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GB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b>
                        <m:sSubPr>
                          <m:ctrlP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GB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ctrlPr>
                            <a:rPr lang="en-GB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𝑆𝑖𝑐𝑘</m:t>
                          </m:r>
                          <m:d>
                            <m:dPr>
                              <m:ctrlPr>
                                <a:rPr lang="en-GB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</m:d>
                        </m:e>
                      </m:d>
                      <m:r>
                        <a:rPr lang="en-GB" smtClean="0">
                          <a:latin typeface="Cambria Math" panose="02040503050406030204" pitchFamily="18" charset="0"/>
                        </a:rPr>
                        <m:t>∙</m:t>
                      </m:r>
                      <m:sSub>
                        <m:sSub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en-GB" b="0" i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d>
                        <m:dPr>
                          <m:ctrlPr>
                            <a:rPr lang="en-GB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𝑆𝑖𝑐𝑘</m:t>
                          </m:r>
                          <m:d>
                            <m:dPr>
                              <m:ctrlP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</m:d>
                          <m:r>
                            <a:rPr lang="en-GB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𝑇𝑟𝑒𝑎𝑡</m:t>
                          </m:r>
                          <m:d>
                            <m:dPr>
                              <m:ctrlPr>
                                <a:rPr lang="en-GB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  <m:r>
                                <a:rPr lang="en-GB" b="0" i="0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e>
                          </m:d>
                        </m:e>
                      </m:d>
                      <m:r>
                        <a:rPr lang="en-GB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𝜙</m:t>
                      </m:r>
                      <m:d>
                        <m:d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𝑆𝑖𝑐𝑘</m:t>
                          </m:r>
                          <m:d>
                            <m:dPr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</m:d>
                          <m:r>
                            <a:rPr lang="en-GB"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𝑇𝑟𝑒𝑎𝑡</m:t>
                          </m:r>
                          <m:d>
                            <m:dPr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  <m:r>
                                <a:rPr lang="en-GB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GB" dirty="0"/>
              </a:p>
              <a:p>
                <a:pPr lvl="1"/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⊤</m:t>
                    </m:r>
                  </m:oMath>
                </a14:m>
                <a:r>
                  <a:rPr lang="en-GB" b="0" dirty="0">
                    <a:ea typeface="Cambria Math" panose="02040503050406030204" pitchFamily="18" charset="0"/>
                  </a:rPr>
                  <a:t> constraints</a:t>
                </a:r>
                <a:r>
                  <a:rPr lang="en-GB" dirty="0">
                    <a:ea typeface="Cambria Math" panose="02040503050406030204" pitchFamily="18" charset="0"/>
                  </a:rPr>
                  <a:t> with</a:t>
                </a:r>
                <a:r>
                  <a:rPr lang="en-GB" b="0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𝒟</m:t>
                        </m:r>
                        <m:d>
                          <m:dPr>
                            <m:ctrlPr>
                              <a:rPr lang="en-GB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𝑀</m:t>
                            </m:r>
                          </m:e>
                        </m:d>
                      </m:e>
                    </m:d>
                    <m:r>
                      <a:rPr lang="en-GB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=2</m:t>
                    </m:r>
                  </m:oMath>
                </a14:m>
                <a:endParaRPr lang="en-GB" dirty="0"/>
              </a:p>
              <a:p>
                <a14:m>
                  <m:oMath xmlns:m="http://schemas.openxmlformats.org/officeDocument/2006/math">
                    <m:r>
                      <a:rPr lang="en-GB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lang="en-GB" dirty="0">
                    <a:solidFill>
                      <a:schemeClr val="accent1"/>
                    </a:solidFill>
                  </a:rPr>
                  <a:t>-to-</a:t>
                </a:r>
                <a14:m>
                  <m:oMath xmlns:m="http://schemas.openxmlformats.org/officeDocument/2006/math">
                    <m:r>
                      <a:rPr lang="en-GB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endParaRPr lang="en-GB" dirty="0">
                  <a:solidFill>
                    <a:schemeClr val="accent1"/>
                  </a:solidFill>
                </a:endParaRP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GB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𝑿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GB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GB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𝑙𝑣</m:t>
                    </m:r>
                    <m:d>
                      <m:dPr>
                        <m:ctrlP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GB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en-GB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d>
                    <m:r>
                      <a:rPr lang="en-GB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𝑋</m:t>
                        </m:r>
                      </m:e>
                    </m:d>
                  </m:oMath>
                </a14:m>
                <a:endParaRPr lang="en-GB" b="0" i="0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GB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𝑿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GB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𝑙𝑣</m:t>
                    </m:r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d>
                    <m:r>
                      <a:rPr lang="en-GB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𝑋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𝑀</m:t>
                        </m:r>
                      </m:e>
                    </m:d>
                  </m:oMath>
                </a14:m>
                <a:endParaRPr lang="en-GB" dirty="0">
                  <a:latin typeface="Cambria Math" panose="02040503050406030204" pitchFamily="18" charset="0"/>
                </a:endParaRP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𝒁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𝑙𝑣</m:t>
                    </m:r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𝑆𝑖𝑐𝑘</m:t>
                        </m:r>
                        <m:d>
                          <m:dPr>
                            <m:ctrlPr>
                              <a:rPr lang="en-GB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</m:e>
                    </m:d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𝑋</m:t>
                        </m:r>
                      </m:e>
                    </m:d>
                    <m:r>
                      <a:rPr lang="en-GB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GB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𝑙𝑣</m:t>
                    </m:r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𝑆𝑖𝑐𝑘</m:t>
                        </m:r>
                        <m:d>
                          <m:dPr>
                            <m:ctrlPr>
                              <a:rPr lang="en-GB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</m:e>
                    </m:d>
                    <m:r>
                      <a:rPr lang="en-GB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GB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𝒁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endParaRPr lang="en-GB" b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lvl="2"/>
                <a:r>
                  <a:rPr lang="en-GB" dirty="0"/>
                  <a:t>No substitution necessary to align logvar names 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1" i="1">
                            <a:latin typeface="Cambria Math" panose="02040503050406030204" pitchFamily="18" charset="0"/>
                          </a:rPr>
                          <m:t>𝒀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GB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GB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𝑿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∖</m:t>
                    </m:r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𝒁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GB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=∅</m:t>
                    </m:r>
                  </m:oMath>
                </a14:m>
                <a:r>
                  <a:rPr lang="en-GB" dirty="0"/>
                  <a:t> count-normalised </a:t>
                </a:r>
                <a:r>
                  <a:rPr lang="en-GB" dirty="0" err="1"/>
                  <a:t>w.r.t</a:t>
                </a:r>
                <a:r>
                  <a:rPr lang="en-GB" dirty="0"/>
                  <a:t>.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𝒁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GB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en-GB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𝑋</m:t>
                        </m:r>
                      </m:e>
                    </m:d>
                  </m:oMath>
                </a14:m>
                <a:endParaRPr lang="en-GB" b="1" dirty="0">
                  <a:ea typeface="Cambria Math" panose="02040503050406030204" pitchFamily="18" charset="0"/>
                </a:endParaRP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1" i="1">
                            <a:latin typeface="Cambria Math" panose="02040503050406030204" pitchFamily="18" charset="0"/>
                          </a:rPr>
                          <m:t>𝒀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GB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GB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𝑿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∖</m:t>
                    </m:r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𝒁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𝑀</m:t>
                        </m:r>
                      </m:e>
                    </m:d>
                  </m:oMath>
                </a14:m>
                <a:r>
                  <a:rPr lang="en-GB" dirty="0"/>
                  <a:t> count-normalised </a:t>
                </a:r>
                <a:r>
                  <a:rPr lang="en-GB" dirty="0" err="1"/>
                  <a:t>w.r.t</a:t>
                </a:r>
                <a:r>
                  <a:rPr lang="en-GB" dirty="0"/>
                  <a:t>.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𝒁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GB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en-GB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b="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𝑋</m:t>
                        </m:r>
                      </m:e>
                    </m:d>
                  </m:oMath>
                </a14:m>
                <a:endParaRPr lang="en-GB" dirty="0"/>
              </a:p>
              <a:p>
                <a:pPr lvl="2"/>
                <a:r>
                  <a:rPr lang="en-GB" dirty="0"/>
                  <a:t>Scaling necessary: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GB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GB">
                        <a:latin typeface="Cambria Math" panose="02040503050406030204" pitchFamily="18" charset="0"/>
                      </a:rPr>
                      <m:t>n</m:t>
                    </m:r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GB">
                            <a:latin typeface="Cambria Math" panose="02040503050406030204" pitchFamily="18" charset="0"/>
                          </a:rPr>
                          <m:t>count</m:t>
                        </m:r>
                      </m:e>
                      <m:sub>
                        <m:sSub>
                          <m:sSubPr>
                            <m:ctrlPr>
                              <a:rPr lang="en-GB" b="1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b="1" i="1">
                                <a:latin typeface="Cambria Math" panose="02040503050406030204" pitchFamily="18" charset="0"/>
                              </a:rPr>
                              <m:t>𝒀</m:t>
                            </m:r>
                          </m:e>
                          <m:sub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GB" i="1">
                            <a:latin typeface="Cambria Math" panose="02040503050406030204" pitchFamily="18" charset="0"/>
                          </a:rPr>
                          <m:t>|</m:t>
                        </m:r>
                        <m:sSub>
                          <m:sSubPr>
                            <m:ctrlPr>
                              <a:rPr lang="en-GB" b="1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b="1" i="1">
                                <a:latin typeface="Cambria Math" panose="02040503050406030204" pitchFamily="18" charset="0"/>
                              </a:rPr>
                              <m:t>𝒁</m:t>
                            </m:r>
                          </m:e>
                          <m:sub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sub>
                    </m:sSub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  <m:sub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d>
                    <m:r>
                      <a:rPr lang="en-GB" b="0" i="1" smtClean="0">
                        <a:latin typeface="Cambria Math" panose="02040503050406030204" pitchFamily="18" charset="0"/>
                      </a:rPr>
                      <m:t>=2</m:t>
                    </m:r>
                  </m:oMath>
                </a14:m>
                <a:endParaRPr lang="en-GB" dirty="0"/>
              </a:p>
              <a:p>
                <a:pPr lvl="3"/>
                <a:r>
                  <a:rPr lang="en-GB" dirty="0"/>
                  <a:t>Scaling of potentials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endParaRPr lang="en-GB" dirty="0"/>
              </a:p>
              <a:p>
                <a:pPr lvl="1"/>
                <a:endParaRPr lang="en-GB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44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7C4649-800D-CB47-881A-AA04BFFFB18C}" type="slidenum">
              <a:rPr lang="en-GB" smtClean="0"/>
              <a:pPr/>
              <a:t>39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0015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Queries in Parameterised Models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Autofit/>
              </a:bodyPr>
              <a:lstStyle/>
              <a:p>
                <a:r>
                  <a:rPr lang="en-GB" dirty="0"/>
                  <a:t>Again as before:</a:t>
                </a:r>
              </a:p>
              <a:p>
                <a:r>
                  <a:rPr lang="en-GB" dirty="0"/>
                  <a:t>Query Answering Problem</a:t>
                </a:r>
              </a:p>
              <a:p>
                <a:pPr lvl="1"/>
                <a:r>
                  <a:rPr lang="en-GB" dirty="0"/>
                  <a:t>Compute an answer to a query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b="1" i="1">
                            <a:latin typeface="Cambria Math" panose="02040503050406030204" pitchFamily="18" charset="0"/>
                          </a:rPr>
                          <m:t>𝑺</m:t>
                        </m:r>
                        <m:r>
                          <a:rPr lang="en-GB" i="1"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en-GB" b="1" i="1">
                            <a:latin typeface="Cambria Math" panose="02040503050406030204" pitchFamily="18" charset="0"/>
                          </a:rPr>
                          <m:t>𝑻</m:t>
                        </m:r>
                      </m:e>
                    </m:d>
                  </m:oMath>
                </a14:m>
                <a:r>
                  <a:rPr lang="en-GB" dirty="0"/>
                  <a:t> given </a:t>
                </a:r>
                <a:r>
                  <a:rPr lang="en-GB" dirty="0">
                    <a:solidFill>
                      <a:schemeClr val="tx1"/>
                    </a:solidFill>
                  </a:rPr>
                  <a:t>a model </a:t>
                </a:r>
                <a14:m>
                  <m:oMath xmlns:m="http://schemas.openxmlformats.org/officeDocument/2006/math">
                    <m:r>
                      <a:rPr lang="en-GB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𝐺</m:t>
                    </m:r>
                  </m:oMath>
                </a14:m>
                <a:r>
                  <a:rPr lang="en-GB" dirty="0">
                    <a:solidFill>
                      <a:schemeClr val="tx1"/>
                    </a:solidFill>
                  </a:rPr>
                  <a:t> representing </a:t>
                </a:r>
                <a:r>
                  <a:rPr lang="en-GB" dirty="0"/>
                  <a:t>the full joint probability distribution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GB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𝐺</m:t>
                        </m:r>
                      </m:sub>
                    </m:sSub>
                  </m:oMath>
                </a14:m>
                <a:endParaRPr lang="en-GB" dirty="0"/>
              </a:p>
              <a:p>
                <a:pPr lvl="2"/>
                <a:r>
                  <a:rPr lang="en-GB" dirty="0"/>
                  <a:t>Query for a marginal (conditional) probability (distribution)</a:t>
                </a:r>
              </a:p>
              <a:p>
                <a:pPr lvl="2"/>
                <a:r>
                  <a:rPr lang="en-GB" dirty="0">
                    <a:solidFill>
                      <a:schemeClr val="accent1"/>
                    </a:solidFill>
                  </a:rPr>
                  <a:t>Avoid grounding (parts of) </a:t>
                </a:r>
                <a14:m>
                  <m:oMath xmlns:m="http://schemas.openxmlformats.org/officeDocument/2006/math">
                    <m:r>
                      <a:rPr lang="en-GB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𝐺</m:t>
                    </m:r>
                  </m:oMath>
                </a14:m>
                <a:endParaRPr lang="en-GB" dirty="0">
                  <a:solidFill>
                    <a:schemeClr val="accent1"/>
                  </a:solidFill>
                </a:endParaRPr>
              </a:p>
              <a:p>
                <a:pPr lvl="1"/>
                <a:r>
                  <a:rPr lang="en-GB" dirty="0"/>
                  <a:t>E.g.,</a:t>
                </a:r>
              </a:p>
              <a:p>
                <a:pPr lvl="2"/>
                <a14:m>
                  <m:oMath xmlns:m="http://schemas.openxmlformats.org/officeDocument/2006/math">
                    <m:r>
                      <a:rPr lang="en-GB" i="1">
                        <a:latin typeface="Cambria Math" charset="0"/>
                      </a:rPr>
                      <m:t>𝑃</m:t>
                    </m:r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𝑇𝑟𝑒𝑎𝑡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GB" i="1">
                            <a:latin typeface="Cambria Math" charset="0"/>
                          </a:rPr>
                          <m:t>𝑒𝑣𝑒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GB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d>
                  </m:oMath>
                </a14:m>
                <a:endParaRPr lang="en-GB" dirty="0"/>
              </a:p>
              <a:p>
                <a:pPr lvl="2"/>
                <a14:m>
                  <m:oMath xmlns:m="http://schemas.openxmlformats.org/officeDocument/2006/math">
                    <m:r>
                      <a:rPr lang="en-GB" i="1">
                        <a:latin typeface="Cambria Math" charset="0"/>
                      </a:rPr>
                      <m:t>𝑃</m:t>
                    </m:r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𝑇𝑟𝑎𝑣𝑒𝑙</m:t>
                        </m:r>
                        <m:d>
                          <m:dPr>
                            <m:ctrlPr>
                              <a:rPr lang="en-GB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i="1">
                                <a:latin typeface="Cambria Math" charset="0"/>
                              </a:rPr>
                              <m:t>𝑒𝑣𝑒</m:t>
                            </m:r>
                          </m:e>
                        </m:d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𝐸𝑝𝑖𝑑</m:t>
                        </m:r>
                      </m:e>
                    </m:d>
                  </m:oMath>
                </a14:m>
                <a:endParaRPr lang="en-GB" dirty="0"/>
              </a:p>
              <a:p>
                <a:pPr lvl="2"/>
                <a14:m>
                  <m:oMath xmlns:m="http://schemas.openxmlformats.org/officeDocument/2006/math">
                    <m:r>
                      <a:rPr lang="en-GB" i="1">
                        <a:latin typeface="Cambria Math" charset="0"/>
                      </a:rPr>
                      <m:t>𝑃</m:t>
                    </m:r>
                    <m:d>
                      <m:dPr>
                        <m:endChr m:val="|"/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𝑆𝑖𝑐𝑘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GB" i="1">
                            <a:latin typeface="Cambria Math" charset="0"/>
                          </a:rPr>
                          <m:t>𝑒𝑣𝑒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d>
                    <m:r>
                      <a:rPr lang="en-GB" b="0" i="1" smtClean="0">
                        <a:latin typeface="Cambria Math" charset="0"/>
                      </a:rPr>
                      <m:t>𝐸𝑝𝑖𝑑</m:t>
                    </m:r>
                    <m:r>
                      <a:rPr lang="en-GB" b="0" i="1" smtClean="0">
                        <a:latin typeface="Cambria Math" charset="0"/>
                      </a:rPr>
                      <m:t>)</m:t>
                    </m:r>
                  </m:oMath>
                </a14:m>
                <a:endParaRPr lang="en-GB" b="0" dirty="0"/>
              </a:p>
              <a:p>
                <a:pPr lvl="2"/>
                <a14:m>
                  <m:oMath xmlns:m="http://schemas.openxmlformats.org/officeDocument/2006/math">
                    <m:r>
                      <a:rPr lang="en-GB" i="1">
                        <a:latin typeface="Cambria Math" charset="0"/>
                      </a:rPr>
                      <m:t>𝑃</m:t>
                    </m:r>
                    <m:d>
                      <m:dPr>
                        <m:endChr m:val="|"/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𝐸𝑝𝑖𝑑</m:t>
                        </m:r>
                      </m:e>
                    </m:d>
                    <m:r>
                      <a:rPr lang="en-GB" b="0" i="1" smtClean="0">
                        <a:latin typeface="Cambria Math" panose="02040503050406030204" pitchFamily="18" charset="0"/>
                      </a:rPr>
                      <m:t>𝑆𝑖𝑐𝑘</m:t>
                    </m:r>
                    <m:d>
                      <m:d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𝑒𝑣𝑒</m:t>
                        </m:r>
                      </m:e>
                    </m:d>
                    <m:r>
                      <a:rPr lang="en-GB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𝑡𝑟𝑢𝑒</m:t>
                    </m:r>
                    <m:r>
                      <a:rPr lang="en-GB" i="1">
                        <a:latin typeface="Cambria Math" charset="0"/>
                      </a:rPr>
                      <m:t>)</m:t>
                    </m:r>
                  </m:oMath>
                </a14:m>
                <a:endParaRPr lang="en-GB" dirty="0"/>
              </a:p>
              <a:p>
                <a:pPr lvl="2"/>
                <a:r>
                  <a:rPr lang="en-GB" dirty="0"/>
                  <a:t>If a CRV occurs:</a:t>
                </a:r>
                <a:br>
                  <a:rPr lang="en-GB" dirty="0"/>
                </a:b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GB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#</m:t>
                            </m:r>
                          </m:e>
                          <m:sub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𝐸</m:t>
                            </m:r>
                          </m:sub>
                        </m:sSub>
                        <m:d>
                          <m:dPr>
                            <m:begChr m:val="["/>
                            <m:endChr m:val="]"/>
                            <m:ctrlPr>
                              <a:rPr lang="en-GB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𝐸𝑝𝑖𝑑</m:t>
                            </m:r>
                            <m:d>
                              <m:dPr>
                                <m:ctrlPr>
                                  <a:rPr lang="en-GB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GB" b="0" i="1" smtClean="0">
                                    <a:latin typeface="Cambria Math" panose="02040503050406030204" pitchFamily="18" charset="0"/>
                                  </a:rPr>
                                  <m:t>𝐸</m:t>
                                </m:r>
                              </m:e>
                            </m:d>
                          </m:e>
                        </m:d>
                      </m:e>
                    </m:d>
                  </m:oMath>
                </a14:m>
                <a:r>
                  <a:rPr lang="en-GB" dirty="0"/>
                  <a:t> </a:t>
                </a:r>
                <a:br>
                  <a:rPr lang="en-GB" dirty="0"/>
                </a:b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#</m:t>
                            </m:r>
                          </m:e>
                          <m:sub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𝐸</m:t>
                            </m:r>
                          </m:sub>
                        </m:sSub>
                        <m:d>
                          <m:dPr>
                            <m:begChr m:val="["/>
                            <m:endChr m:val="]"/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𝐸𝑝𝑖𝑑</m:t>
                            </m:r>
                            <m:d>
                              <m:dPr>
                                <m:ctrlPr>
                                  <a:rPr lang="en-GB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GB" i="1">
                                    <a:latin typeface="Cambria Math" panose="02040503050406030204" pitchFamily="18" charset="0"/>
                                  </a:rPr>
                                  <m:t>𝐸</m:t>
                                </m:r>
                              </m:e>
                            </m:d>
                          </m:e>
                        </m:d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=[2,2]</m:t>
                        </m:r>
                      </m:e>
                    </m:d>
                  </m:oMath>
                </a14:m>
                <a:r>
                  <a:rPr lang="en-GB" dirty="0"/>
                  <a:t> 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447" t="-1768" b="-101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7C4649-800D-CB47-881A-AA04BFFFB18C}" type="slidenum">
              <a:rPr lang="en-GB" smtClean="0"/>
              <a:t>4</a:t>
            </a:fld>
            <a:endParaRPr lang="en-GB" dirty="0"/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851230BC-7478-AD48-9A6F-10289373D3AD}"/>
              </a:ext>
            </a:extLst>
          </p:cNvPr>
          <p:cNvGrpSpPr/>
          <p:nvPr/>
        </p:nvGrpSpPr>
        <p:grpSpPr>
          <a:xfrm>
            <a:off x="4572000" y="4520711"/>
            <a:ext cx="4452825" cy="1946958"/>
            <a:chOff x="4691174" y="2813455"/>
            <a:chExt cx="4452825" cy="194695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TextBox 38">
                  <a:extLst>
                    <a:ext uri="{FF2B5EF4-FFF2-40B4-BE49-F238E27FC236}">
                      <a16:creationId xmlns:a16="http://schemas.microsoft.com/office/drawing/2014/main" id="{5EB17048-F270-224E-B6CE-33FCC1CB952D}"/>
                    </a:ext>
                  </a:extLst>
                </p:cNvPr>
                <p:cNvSpPr txBox="1"/>
                <p:nvPr/>
              </p:nvSpPr>
              <p:spPr>
                <a:xfrm>
                  <a:off x="6461825" y="3343955"/>
                  <a:ext cx="648000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en-GB" b="0" i="1" smtClean="0">
                            <a:latin typeface="Cambria Math" charset="0"/>
                          </a:rPr>
                          <m:t>𝐸𝑝𝑖𝑑</m:t>
                        </m:r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39" name="TextBox 38">
                  <a:extLst>
                    <a:ext uri="{FF2B5EF4-FFF2-40B4-BE49-F238E27FC236}">
                      <a16:creationId xmlns:a16="http://schemas.microsoft.com/office/drawing/2014/main" id="{5EB17048-F270-224E-B6CE-33FCC1CB952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461825" y="3343955"/>
                  <a:ext cx="648000" cy="389513"/>
                </a:xfrm>
                <a:prstGeom prst="ellipse">
                  <a:avLst/>
                </a:prstGeom>
                <a:blipFill>
                  <a:blip r:embed="rId4"/>
                  <a:stretch>
                    <a:fillRect r="-1887" b="-9375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DC032F0E-3F9D-9744-907B-2455CF3201DE}"/>
                    </a:ext>
                  </a:extLst>
                </p:cNvPr>
                <p:cNvSpPr txBox="1"/>
                <p:nvPr/>
              </p:nvSpPr>
              <p:spPr>
                <a:xfrm>
                  <a:off x="5388625" y="2813455"/>
                  <a:ext cx="985062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b="0" i="1" smtClean="0">
                            <a:latin typeface="Cambria Math" charset="0"/>
                          </a:rPr>
                          <m:t>𝑁𝑎𝑡</m:t>
                        </m:r>
                        <m:r>
                          <a:rPr lang="en-GB" b="0" i="1" smtClean="0">
                            <a:latin typeface="Cambria Math" charset="0"/>
                          </a:rPr>
                          <m:t>(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  <m:r>
                          <a:rPr lang="en-GB" b="0" i="1" smtClean="0">
                            <a:latin typeface="Cambria Math" charset="0"/>
                          </a:rPr>
                          <m:t>)</m:t>
                        </m:r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DC032F0E-3F9D-9744-907B-2455CF3201D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88625" y="2813455"/>
                  <a:ext cx="985062" cy="389513"/>
                </a:xfrm>
                <a:prstGeom prst="ellipse">
                  <a:avLst/>
                </a:prstGeom>
                <a:blipFill>
                  <a:blip r:embed="rId5"/>
                  <a:stretch>
                    <a:fillRect b="-6061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1" name="TextBox 40">
                  <a:extLst>
                    <a:ext uri="{FF2B5EF4-FFF2-40B4-BE49-F238E27FC236}">
                      <a16:creationId xmlns:a16="http://schemas.microsoft.com/office/drawing/2014/main" id="{71BD379F-2A67-5049-A80F-9BCDC04B3B00}"/>
                    </a:ext>
                  </a:extLst>
                </p:cNvPr>
                <p:cNvSpPr txBox="1"/>
                <p:nvPr/>
              </p:nvSpPr>
              <p:spPr>
                <a:xfrm>
                  <a:off x="7214462" y="2816487"/>
                  <a:ext cx="1144125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b="0" i="1" smtClean="0">
                            <a:latin typeface="Cambria Math" charset="0"/>
                          </a:rPr>
                          <m:t>𝑀𝑎𝑛</m:t>
                        </m:r>
                        <m:r>
                          <a:rPr lang="en-GB" b="0" i="1" smtClean="0">
                            <a:latin typeface="Cambria Math" charset="0"/>
                          </a:rPr>
                          <m:t>(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𝑊</m:t>
                        </m:r>
                        <m:r>
                          <a:rPr lang="en-GB" b="0" i="1" smtClean="0">
                            <a:latin typeface="Cambria Math" charset="0"/>
                          </a:rPr>
                          <m:t>)</m:t>
                        </m:r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41" name="TextBox 40">
                  <a:extLst>
                    <a:ext uri="{FF2B5EF4-FFF2-40B4-BE49-F238E27FC236}">
                      <a16:creationId xmlns:a16="http://schemas.microsoft.com/office/drawing/2014/main" id="{71BD379F-2A67-5049-A80F-9BCDC04B3B0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14462" y="2816487"/>
                  <a:ext cx="1144125" cy="389513"/>
                </a:xfrm>
                <a:prstGeom prst="ellipse">
                  <a:avLst/>
                </a:prstGeom>
                <a:blipFill>
                  <a:blip r:embed="rId6"/>
                  <a:stretch>
                    <a:fillRect b="-6061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2" name="TextBox 41">
                  <a:extLst>
                    <a:ext uri="{FF2B5EF4-FFF2-40B4-BE49-F238E27FC236}">
                      <a16:creationId xmlns:a16="http://schemas.microsoft.com/office/drawing/2014/main" id="{6806F868-5F49-8A42-8437-33C97890510D}"/>
                    </a:ext>
                  </a:extLst>
                </p:cNvPr>
                <p:cNvSpPr txBox="1"/>
                <p:nvPr/>
              </p:nvSpPr>
              <p:spPr>
                <a:xfrm>
                  <a:off x="4691174" y="3858871"/>
                  <a:ext cx="1383249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b="0" i="1" smtClean="0">
                            <a:latin typeface="Cambria Math" charset="0"/>
                          </a:rPr>
                          <m:t>𝑇𝑟𝑎𝑣𝑒𝑙</m:t>
                        </m:r>
                        <m:r>
                          <a:rPr lang="en-GB" b="0" i="1" smtClean="0">
                            <a:latin typeface="Cambria Math" charset="0"/>
                          </a:rPr>
                          <m:t>(</m:t>
                        </m:r>
                        <m:r>
                          <a:rPr lang="en-GB" b="0" i="1" smtClean="0">
                            <a:latin typeface="Cambria Math" charset="0"/>
                          </a:rPr>
                          <m:t>𝑋</m:t>
                        </m:r>
                        <m:r>
                          <a:rPr lang="en-GB" b="0" i="1" smtClean="0">
                            <a:latin typeface="Cambria Math" charset="0"/>
                          </a:rPr>
                          <m:t>)</m:t>
                        </m:r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42" name="TextBox 41">
                  <a:extLst>
                    <a:ext uri="{FF2B5EF4-FFF2-40B4-BE49-F238E27FC236}">
                      <a16:creationId xmlns:a16="http://schemas.microsoft.com/office/drawing/2014/main" id="{6806F868-5F49-8A42-8437-33C97890510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91174" y="3858871"/>
                  <a:ext cx="1383249" cy="389513"/>
                </a:xfrm>
                <a:prstGeom prst="ellipse">
                  <a:avLst/>
                </a:prstGeom>
                <a:blipFill>
                  <a:blip r:embed="rId7"/>
                  <a:stretch>
                    <a:fillRect b="-6061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3" name="TextBox 42">
                  <a:extLst>
                    <a:ext uri="{FF2B5EF4-FFF2-40B4-BE49-F238E27FC236}">
                      <a16:creationId xmlns:a16="http://schemas.microsoft.com/office/drawing/2014/main" id="{F390634E-6676-B34D-954A-92A1769A3631}"/>
                    </a:ext>
                  </a:extLst>
                </p:cNvPr>
                <p:cNvSpPr txBox="1"/>
                <p:nvPr/>
              </p:nvSpPr>
              <p:spPr>
                <a:xfrm>
                  <a:off x="6250457" y="4370900"/>
                  <a:ext cx="1120628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b="0" i="1" smtClean="0">
                            <a:latin typeface="Cambria Math" charset="0"/>
                          </a:rPr>
                          <m:t>𝑆𝑖𝑐𝑘</m:t>
                        </m:r>
                        <m:r>
                          <a:rPr lang="en-GB" b="0" i="1" smtClean="0">
                            <a:latin typeface="Cambria Math" charset="0"/>
                          </a:rPr>
                          <m:t>(</m:t>
                        </m:r>
                        <m:r>
                          <a:rPr lang="en-GB" b="0" i="1" smtClean="0">
                            <a:latin typeface="Cambria Math" charset="0"/>
                          </a:rPr>
                          <m:t>𝑋</m:t>
                        </m:r>
                        <m:r>
                          <a:rPr lang="en-GB" b="0" i="1" smtClean="0">
                            <a:latin typeface="Cambria Math" charset="0"/>
                          </a:rPr>
                          <m:t>)</m:t>
                        </m:r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43" name="TextBox 42">
                  <a:extLst>
                    <a:ext uri="{FF2B5EF4-FFF2-40B4-BE49-F238E27FC236}">
                      <a16:creationId xmlns:a16="http://schemas.microsoft.com/office/drawing/2014/main" id="{F390634E-6676-B34D-954A-92A1769A363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250457" y="4370900"/>
                  <a:ext cx="1120628" cy="389513"/>
                </a:xfrm>
                <a:prstGeom prst="ellipse">
                  <a:avLst/>
                </a:prstGeom>
                <a:blipFill>
                  <a:blip r:embed="rId8"/>
                  <a:stretch>
                    <a:fillRect b="-6250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4" name="TextBox 43">
                  <a:extLst>
                    <a:ext uri="{FF2B5EF4-FFF2-40B4-BE49-F238E27FC236}">
                      <a16:creationId xmlns:a16="http://schemas.microsoft.com/office/drawing/2014/main" id="{BE62FA5C-A666-A648-BC7A-D7C70199D9A4}"/>
                    </a:ext>
                  </a:extLst>
                </p:cNvPr>
                <p:cNvSpPr txBox="1"/>
                <p:nvPr/>
              </p:nvSpPr>
              <p:spPr>
                <a:xfrm>
                  <a:off x="7511218" y="3854122"/>
                  <a:ext cx="1632781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b="0" i="1" smtClean="0">
                            <a:latin typeface="Cambria Math" charset="0"/>
                          </a:rPr>
                          <m:t>𝑇𝑟𝑒𝑎𝑡</m:t>
                        </m:r>
                        <m:r>
                          <a:rPr lang="en-GB" b="0" i="1" smtClean="0">
                            <a:latin typeface="Cambria Math" charset="0"/>
                          </a:rPr>
                          <m:t>(</m:t>
                        </m:r>
                        <m:r>
                          <a:rPr lang="en-GB" b="0" i="1" smtClean="0">
                            <a:latin typeface="Cambria Math" charset="0"/>
                          </a:rPr>
                          <m:t>𝑋</m:t>
                        </m:r>
                        <m:r>
                          <a:rPr lang="en-GB" b="0" i="1" smtClean="0">
                            <a:latin typeface="Cambria Math" charset="0"/>
                          </a:rPr>
                          <m:t>,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  <m:r>
                          <a:rPr lang="en-GB" b="0" i="1" smtClean="0">
                            <a:latin typeface="Cambria Math" charset="0"/>
                          </a:rPr>
                          <m:t>)</m:t>
                        </m:r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44" name="TextBox 43">
                  <a:extLst>
                    <a:ext uri="{FF2B5EF4-FFF2-40B4-BE49-F238E27FC236}">
                      <a16:creationId xmlns:a16="http://schemas.microsoft.com/office/drawing/2014/main" id="{BE62FA5C-A666-A648-BC7A-D7C70199D9A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511218" y="3854122"/>
                  <a:ext cx="1632781" cy="389513"/>
                </a:xfrm>
                <a:prstGeom prst="ellipse">
                  <a:avLst/>
                </a:prstGeom>
                <a:blipFill>
                  <a:blip r:embed="rId9"/>
                  <a:stretch>
                    <a:fillRect b="-6061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3203D848-C537-8E44-A57A-FCB1DFB3C4EA}"/>
                </a:ext>
              </a:extLst>
            </p:cNvPr>
            <p:cNvCxnSpPr>
              <a:stCxn id="40" idx="6"/>
              <a:endCxn id="66" idx="1"/>
            </p:cNvCxnSpPr>
            <p:nvPr/>
          </p:nvCxnSpPr>
          <p:spPr>
            <a:xfrm>
              <a:off x="6373687" y="3008212"/>
              <a:ext cx="342370" cy="110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1A4BFB04-CD6A-E14B-838A-19F2FB9B40D1}"/>
                </a:ext>
              </a:extLst>
            </p:cNvPr>
            <p:cNvCxnSpPr>
              <a:cxnSpLocks/>
              <a:stCxn id="41" idx="2"/>
              <a:endCxn id="66" idx="3"/>
            </p:cNvCxnSpPr>
            <p:nvPr/>
          </p:nvCxnSpPr>
          <p:spPr>
            <a:xfrm flipH="1" flipV="1">
              <a:off x="6860057" y="3009320"/>
              <a:ext cx="354405" cy="192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C020CFF4-7D84-E74F-88C9-DE66E1E92462}"/>
                </a:ext>
              </a:extLst>
            </p:cNvPr>
            <p:cNvCxnSpPr>
              <a:cxnSpLocks/>
              <a:stCxn id="42" idx="6"/>
              <a:endCxn id="62" idx="1"/>
            </p:cNvCxnSpPr>
            <p:nvPr/>
          </p:nvCxnSpPr>
          <p:spPr>
            <a:xfrm>
              <a:off x="6074423" y="4053628"/>
              <a:ext cx="352313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E2F8F9C3-3CCB-B74D-8810-BC470836294E}"/>
                </a:ext>
              </a:extLst>
            </p:cNvPr>
            <p:cNvCxnSpPr>
              <a:cxnSpLocks/>
              <a:stCxn id="62" idx="0"/>
              <a:endCxn id="39" idx="4"/>
            </p:cNvCxnSpPr>
            <p:nvPr/>
          </p:nvCxnSpPr>
          <p:spPr>
            <a:xfrm flipV="1">
              <a:off x="6498736" y="3733468"/>
              <a:ext cx="287089" cy="24816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53E0A602-304C-4E48-8DC8-143B5EAAD1B3}"/>
                </a:ext>
              </a:extLst>
            </p:cNvPr>
            <p:cNvCxnSpPr>
              <a:cxnSpLocks/>
              <a:stCxn id="39" idx="4"/>
              <a:endCxn id="58" idx="0"/>
            </p:cNvCxnSpPr>
            <p:nvPr/>
          </p:nvCxnSpPr>
          <p:spPr>
            <a:xfrm>
              <a:off x="6785825" y="3733468"/>
              <a:ext cx="308081" cy="24230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1CC345A4-7EB6-D248-A2BE-D4930026B4FD}"/>
                </a:ext>
              </a:extLst>
            </p:cNvPr>
            <p:cNvCxnSpPr>
              <a:cxnSpLocks/>
              <a:stCxn id="44" idx="2"/>
              <a:endCxn id="58" idx="3"/>
            </p:cNvCxnSpPr>
            <p:nvPr/>
          </p:nvCxnSpPr>
          <p:spPr>
            <a:xfrm flipH="1" flipV="1">
              <a:off x="7165906" y="4047775"/>
              <a:ext cx="345312" cy="110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6BF39355-9ABF-B544-A0A6-86994891E6A7}"/>
                </a:ext>
              </a:extLst>
            </p:cNvPr>
            <p:cNvCxnSpPr>
              <a:cxnSpLocks/>
              <a:stCxn id="62" idx="2"/>
              <a:endCxn id="43" idx="0"/>
            </p:cNvCxnSpPr>
            <p:nvPr/>
          </p:nvCxnSpPr>
          <p:spPr>
            <a:xfrm>
              <a:off x="6498736" y="4125628"/>
              <a:ext cx="312035" cy="24527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F375F12E-913B-714E-A954-8F968A0E8F2A}"/>
                </a:ext>
              </a:extLst>
            </p:cNvPr>
            <p:cNvCxnSpPr>
              <a:cxnSpLocks/>
              <a:stCxn id="58" idx="2"/>
              <a:endCxn id="43" idx="0"/>
            </p:cNvCxnSpPr>
            <p:nvPr/>
          </p:nvCxnSpPr>
          <p:spPr>
            <a:xfrm flipH="1">
              <a:off x="6810771" y="4119775"/>
              <a:ext cx="283135" cy="25112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1815C4C9-BB27-2245-91BD-E913384D8621}"/>
                </a:ext>
              </a:extLst>
            </p:cNvPr>
            <p:cNvCxnSpPr>
              <a:cxnSpLocks/>
              <a:stCxn id="39" idx="0"/>
              <a:endCxn id="66" idx="2"/>
            </p:cNvCxnSpPr>
            <p:nvPr/>
          </p:nvCxnSpPr>
          <p:spPr>
            <a:xfrm flipV="1">
              <a:off x="6785825" y="3081320"/>
              <a:ext cx="2232" cy="26263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B1575B7C-4D65-B048-922F-7ABAD32FD456}"/>
                </a:ext>
              </a:extLst>
            </p:cNvPr>
            <p:cNvGrpSpPr/>
            <p:nvPr/>
          </p:nvGrpSpPr>
          <p:grpSpPr>
            <a:xfrm>
              <a:off x="6669977" y="2891240"/>
              <a:ext cx="521894" cy="393368"/>
              <a:chOff x="6669977" y="2891240"/>
              <a:chExt cx="521894" cy="393368"/>
            </a:xfrm>
          </p:grpSpPr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3A04FBF4-BBD6-5648-8CD3-4BADD995D6BA}"/>
                  </a:ext>
                </a:extLst>
              </p:cNvPr>
              <p:cNvSpPr/>
              <p:nvPr/>
            </p:nvSpPr>
            <p:spPr>
              <a:xfrm>
                <a:off x="6669977" y="2891240"/>
                <a:ext cx="144000" cy="144000"/>
              </a:xfrm>
              <a:prstGeom prst="rect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F31FF78E-8522-6341-88E5-ECC6A374926B}"/>
                  </a:ext>
                </a:extLst>
              </p:cNvPr>
              <p:cNvSpPr/>
              <p:nvPr/>
            </p:nvSpPr>
            <p:spPr>
              <a:xfrm>
                <a:off x="6716057" y="2937320"/>
                <a:ext cx="144000" cy="144000"/>
              </a:xfrm>
              <a:prstGeom prst="rect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4A10A0AF-DB4F-E34A-A49A-F621E660EA24}"/>
                  </a:ext>
                </a:extLst>
              </p:cNvPr>
              <p:cNvSpPr/>
              <p:nvPr/>
            </p:nvSpPr>
            <p:spPr>
              <a:xfrm>
                <a:off x="6762137" y="2983400"/>
                <a:ext cx="144000" cy="144000"/>
              </a:xfrm>
              <a:prstGeom prst="rect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8" name="TextBox 67">
                    <a:extLst>
                      <a:ext uri="{FF2B5EF4-FFF2-40B4-BE49-F238E27FC236}">
                        <a16:creationId xmlns:a16="http://schemas.microsoft.com/office/drawing/2014/main" id="{C3439D2F-79DB-114C-9C44-437E0F64A4E2}"/>
                      </a:ext>
                    </a:extLst>
                  </p:cNvPr>
                  <p:cNvSpPr txBox="1"/>
                  <p:nvPr/>
                </p:nvSpPr>
                <p:spPr>
                  <a:xfrm>
                    <a:off x="6903780" y="3007609"/>
                    <a:ext cx="288091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b="0" i="1" smtClean="0"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en-GB" b="0" i="1" smtClean="0">
                                  <a:latin typeface="Cambria Math" charset="0"/>
                                </a:rPr>
                                <m:t>1</m:t>
                              </m:r>
                            </m:sub>
                          </m:sSub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68" name="TextBox 67">
                    <a:extLst>
                      <a:ext uri="{FF2B5EF4-FFF2-40B4-BE49-F238E27FC236}">
                        <a16:creationId xmlns:a16="http://schemas.microsoft.com/office/drawing/2014/main" id="{C3439D2F-79DB-114C-9C44-437E0F64A4E2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903780" y="3007609"/>
                    <a:ext cx="288091" cy="276999"/>
                  </a:xfrm>
                  <a:prstGeom prst="rect">
                    <a:avLst/>
                  </a:prstGeom>
                  <a:blipFill>
                    <a:blip r:embed="rId10"/>
                    <a:stretch>
                      <a:fillRect l="-16667" r="-4167" b="-21739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82B04EA4-872C-A84F-8BF4-42AC440F3208}"/>
                </a:ext>
              </a:extLst>
            </p:cNvPr>
            <p:cNvGrpSpPr/>
            <p:nvPr/>
          </p:nvGrpSpPr>
          <p:grpSpPr>
            <a:xfrm>
              <a:off x="6191042" y="3935548"/>
              <a:ext cx="425774" cy="392260"/>
              <a:chOff x="6191042" y="3935548"/>
              <a:chExt cx="425774" cy="392260"/>
            </a:xfrm>
          </p:grpSpPr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8AF72D24-38C4-A740-B3BD-9F212D914787}"/>
                  </a:ext>
                </a:extLst>
              </p:cNvPr>
              <p:cNvSpPr/>
              <p:nvPr/>
            </p:nvSpPr>
            <p:spPr>
              <a:xfrm>
                <a:off x="6380656" y="3935548"/>
                <a:ext cx="144000" cy="144000"/>
              </a:xfrm>
              <a:prstGeom prst="rect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CB507E30-3DDC-6E4A-B161-9BD7F158EEB4}"/>
                  </a:ext>
                </a:extLst>
              </p:cNvPr>
              <p:cNvSpPr/>
              <p:nvPr/>
            </p:nvSpPr>
            <p:spPr>
              <a:xfrm>
                <a:off x="6426736" y="3981628"/>
                <a:ext cx="144000" cy="144000"/>
              </a:xfrm>
              <a:prstGeom prst="rect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id="{0BDF4BEF-8C78-FC49-A14D-334AE2AB1C7E}"/>
                  </a:ext>
                </a:extLst>
              </p:cNvPr>
              <p:cNvSpPr/>
              <p:nvPr/>
            </p:nvSpPr>
            <p:spPr>
              <a:xfrm>
                <a:off x="6472816" y="4027708"/>
                <a:ext cx="144000" cy="144000"/>
              </a:xfrm>
              <a:prstGeom prst="rect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4" name="TextBox 63">
                    <a:extLst>
                      <a:ext uri="{FF2B5EF4-FFF2-40B4-BE49-F238E27FC236}">
                        <a16:creationId xmlns:a16="http://schemas.microsoft.com/office/drawing/2014/main" id="{C823DA94-E122-0947-A8DD-58EE4A4042B6}"/>
                      </a:ext>
                    </a:extLst>
                  </p:cNvPr>
                  <p:cNvSpPr txBox="1"/>
                  <p:nvPr/>
                </p:nvSpPr>
                <p:spPr>
                  <a:xfrm>
                    <a:off x="6191042" y="4050809"/>
                    <a:ext cx="293414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b="0" i="1" smtClean="0"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en-GB" b="0" i="1" smtClean="0">
                                  <a:latin typeface="Cambria Math" charset="0"/>
                                </a:rPr>
                                <m:t>2</m:t>
                              </m:r>
                            </m:sub>
                          </m:sSub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58" name="TextBox 57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191042" y="4050809"/>
                    <a:ext cx="293414" cy="276999"/>
                  </a:xfrm>
                  <a:prstGeom prst="rect">
                    <a:avLst/>
                  </a:prstGeom>
                  <a:blipFill>
                    <a:blip r:embed="rId11"/>
                    <a:stretch>
                      <a:fillRect l="-16667" r="-4167" b="-21739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559FFE75-FB15-CC4B-9052-360BD29E5582}"/>
                </a:ext>
              </a:extLst>
            </p:cNvPr>
            <p:cNvGrpSpPr/>
            <p:nvPr/>
          </p:nvGrpSpPr>
          <p:grpSpPr>
            <a:xfrm>
              <a:off x="6975826" y="3929695"/>
              <a:ext cx="516037" cy="397857"/>
              <a:chOff x="6975826" y="3929695"/>
              <a:chExt cx="516037" cy="397857"/>
            </a:xfrm>
          </p:grpSpPr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id="{12C8A2CE-9E4A-184B-B285-92E8D6743C5B}"/>
                  </a:ext>
                </a:extLst>
              </p:cNvPr>
              <p:cNvSpPr/>
              <p:nvPr/>
            </p:nvSpPr>
            <p:spPr>
              <a:xfrm>
                <a:off x="6975826" y="3929695"/>
                <a:ext cx="144000" cy="144000"/>
              </a:xfrm>
              <a:prstGeom prst="rect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72CFA66A-4F25-E648-AA70-0CC805CF67F3}"/>
                  </a:ext>
                </a:extLst>
              </p:cNvPr>
              <p:cNvSpPr/>
              <p:nvPr/>
            </p:nvSpPr>
            <p:spPr>
              <a:xfrm>
                <a:off x="7021906" y="3975775"/>
                <a:ext cx="144000" cy="144000"/>
              </a:xfrm>
              <a:prstGeom prst="rect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ECEB240B-22A9-BF46-9A4B-872D6BF632F4}"/>
                  </a:ext>
                </a:extLst>
              </p:cNvPr>
              <p:cNvSpPr/>
              <p:nvPr/>
            </p:nvSpPr>
            <p:spPr>
              <a:xfrm>
                <a:off x="7067986" y="4021855"/>
                <a:ext cx="144000" cy="144000"/>
              </a:xfrm>
              <a:prstGeom prst="rect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0" name="TextBox 59">
                    <a:extLst>
                      <a:ext uri="{FF2B5EF4-FFF2-40B4-BE49-F238E27FC236}">
                        <a16:creationId xmlns:a16="http://schemas.microsoft.com/office/drawing/2014/main" id="{D4DD882F-A54E-B749-AE12-3A08C9EB1C5E}"/>
                      </a:ext>
                    </a:extLst>
                  </p:cNvPr>
                  <p:cNvSpPr txBox="1"/>
                  <p:nvPr/>
                </p:nvSpPr>
                <p:spPr>
                  <a:xfrm>
                    <a:off x="7198449" y="4050553"/>
                    <a:ext cx="293414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b="0" i="1" smtClean="0"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en-GB" b="0" i="1" smtClean="0">
                                  <a:latin typeface="Cambria Math" charset="0"/>
                                </a:rPr>
                                <m:t>3</m:t>
                              </m:r>
                            </m:sub>
                          </m:sSub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59" name="TextBox 58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198449" y="4050553"/>
                    <a:ext cx="293414" cy="276999"/>
                  </a:xfrm>
                  <a:prstGeom prst="rect">
                    <a:avLst/>
                  </a:prstGeom>
                  <a:blipFill>
                    <a:blip r:embed="rId12"/>
                    <a:stretch>
                      <a:fillRect l="-16667" r="-4167" b="-21739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</p:spTree>
    <p:extLst>
      <p:ext uri="{BB962C8B-B14F-4D97-AF65-F5344CB8AC3E}">
        <p14:creationId xmlns:p14="http://schemas.microsoft.com/office/powerpoint/2010/main" val="231018423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Lifted Multiplication: Example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GB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b>
                        <m:sSubPr>
                          <m:ctrlP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GB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ctrlPr>
                            <a:rPr lang="en-GB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𝑆𝑖𝑐𝑘</m:t>
                          </m:r>
                          <m:d>
                            <m:dPr>
                              <m:ctrlPr>
                                <a:rPr lang="en-GB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</m:d>
                        </m:e>
                      </m:d>
                      <m:r>
                        <a:rPr lang="en-GB" smtClean="0">
                          <a:latin typeface="Cambria Math" panose="02040503050406030204" pitchFamily="18" charset="0"/>
                        </a:rPr>
                        <m:t>∙</m:t>
                      </m:r>
                      <m:sSub>
                        <m:sSub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en-GB" b="0" i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d>
                        <m:dPr>
                          <m:ctrlPr>
                            <a:rPr lang="en-GB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𝑆𝑖𝑐𝑘</m:t>
                          </m:r>
                          <m:d>
                            <m:dPr>
                              <m:ctrlP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</m:d>
                          <m:r>
                            <a:rPr lang="en-GB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𝑇𝑟𝑒𝑎𝑡</m:t>
                          </m:r>
                          <m:d>
                            <m:dPr>
                              <m:ctrlPr>
                                <a:rPr lang="en-GB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  <m:r>
                                <a:rPr lang="de-DE" b="0" i="0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e>
                          </m:d>
                        </m:e>
                      </m:d>
                      <m:r>
                        <a:rPr lang="en-GB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𝜙</m:t>
                      </m:r>
                      <m:d>
                        <m:d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𝑆𝑖𝑐𝑘</m:t>
                          </m:r>
                          <m:d>
                            <m:dPr>
                              <m:ctrlP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</m:d>
                          <m:r>
                            <a:rPr lang="en-GB" b="0" i="0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𝑇𝑟𝑒𝑎𝑡</m:t>
                          </m:r>
                          <m:d>
                            <m:dPr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  <m:r>
                                <a:rPr lang="de-DE" b="0" i="0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de-DE" dirty="0"/>
              </a:p>
              <a:p>
                <a:pPr marL="0" indent="0">
                  <a:buNone/>
                </a:pPr>
                <a:endParaRPr lang="en-GB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7C4649-800D-CB47-881A-AA04BFFFB18C}" type="slidenum">
              <a:rPr lang="en-GB" smtClean="0"/>
              <a:pPr/>
              <a:t>40</a:t>
            </a:fld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6" name="Table 15">
                <a:extLst>
                  <a:ext uri="{FF2B5EF4-FFF2-40B4-BE49-F238E27FC236}">
                    <a16:creationId xmlns:a16="http://schemas.microsoft.com/office/drawing/2014/main" id="{F31A5E74-5873-A340-A0F0-3BE386E0BEF6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712454686"/>
                  </p:ext>
                </p:extLst>
              </p:nvPr>
            </p:nvGraphicFramePr>
            <p:xfrm>
              <a:off x="6079236" y="2321789"/>
              <a:ext cx="1489774" cy="109728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917321">
                      <a:extLst>
                        <a:ext uri="{9D8B030D-6E8A-4147-A177-3AD203B41FA5}">
                          <a16:colId xmlns:a16="http://schemas.microsoft.com/office/drawing/2014/main" val="250389994"/>
                        </a:ext>
                      </a:extLst>
                    </a:gridCol>
                    <a:gridCol w="572453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dirty="0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𝑆𝑖𝑐𝑘</m:t>
                                </m:r>
                                <m:d>
                                  <m:dPr>
                                    <m:ctrlPr>
                                      <a:rPr lang="de-DE" sz="1800" b="0" i="1" dirty="0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z="1800" b="0" i="1" dirty="0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sz="1800" b="0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sz="1800" b="0" i="1" dirty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800" b="0" i="1" dirty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𝜙</m:t>
                                    </m:r>
                                  </m:e>
                                  <m:sub>
                                    <m:r>
                                      <a:rPr lang="de-DE" sz="1800" b="0" i="1" dirty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800" b="0" dirty="0">
                            <a:solidFill>
                              <a:schemeClr val="accent1"/>
                            </a:solidFill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4077124072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smtClean="0"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0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US" sz="1800" dirty="0">
                            <a:solidFill>
                              <a:schemeClr val="accent1"/>
                            </a:solidFill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smtClean="0"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b="0" dirty="0">
                            <a:solidFill>
                              <a:schemeClr val="accent1"/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0" smtClean="0"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</m:oMath>
                            </m:oMathPara>
                          </a14:m>
                          <a:endParaRPr lang="en-US" sz="1800" dirty="0">
                            <a:solidFill>
                              <a:schemeClr val="accent1"/>
                            </a:solidFill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295436988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6" name="Table 15">
                <a:extLst>
                  <a:ext uri="{FF2B5EF4-FFF2-40B4-BE49-F238E27FC236}">
                    <a16:creationId xmlns:a16="http://schemas.microsoft.com/office/drawing/2014/main" id="{F31A5E74-5873-A340-A0F0-3BE386E0BEF6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712454686"/>
                  </p:ext>
                </p:extLst>
              </p:nvPr>
            </p:nvGraphicFramePr>
            <p:xfrm>
              <a:off x="6079236" y="2321789"/>
              <a:ext cx="1489774" cy="109728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917321">
                      <a:extLst>
                        <a:ext uri="{9D8B030D-6E8A-4147-A177-3AD203B41FA5}">
                          <a16:colId xmlns:a16="http://schemas.microsoft.com/office/drawing/2014/main" val="250389994"/>
                        </a:ext>
                      </a:extLst>
                    </a:gridCol>
                    <a:gridCol w="572453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t="-3448" r="-63014" b="-20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162222" t="-3448" r="-2222" b="-20344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077124072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t="-100000" r="-63014" b="-9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162222" t="-100000" r="-2222" b="-966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t="-206897" r="-6301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162222" t="-206897" r="-222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954369886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7" name="Table 16">
                <a:extLst>
                  <a:ext uri="{FF2B5EF4-FFF2-40B4-BE49-F238E27FC236}">
                    <a16:creationId xmlns:a16="http://schemas.microsoft.com/office/drawing/2014/main" id="{497305E2-2444-1245-B260-3DE72ADCDFBD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163612020"/>
                  </p:ext>
                </p:extLst>
              </p:nvPr>
            </p:nvGraphicFramePr>
            <p:xfrm>
              <a:off x="6073100" y="4348163"/>
              <a:ext cx="2841815" cy="182880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917321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1353629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570865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24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dirty="0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𝑆𝑖𝑐𝑘</m:t>
                                </m:r>
                                <m:d>
                                  <m:dPr>
                                    <m:ctrlPr>
                                      <a:rPr lang="de-DE" sz="1800" b="0" i="1" dirty="0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z="1800" b="0" i="1" dirty="0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sz="1800" b="0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</a:rPr>
                                  <m:t>𝑇𝑟𝑒𝑎𝑡</m:t>
                                </m:r>
                                <m:d>
                                  <m:dPr>
                                    <m:ctrlPr>
                                      <a:rPr lang="de-DE" sz="18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z="1800" b="0" i="1" smtClean="0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  <m:r>
                                      <a:rPr lang="de-DE" sz="1800" b="0" i="1" smtClean="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de-DE" sz="1800" b="0" i="1" smtClean="0">
                                        <a:latin typeface="Cambria Math" panose="02040503050406030204" pitchFamily="18" charset="0"/>
                                      </a:rPr>
                                      <m:t>𝑀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sz="1800" b="0" i="1" dirty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800" b="0" i="1" dirty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𝜙</m:t>
                                    </m:r>
                                  </m:e>
                                  <m:sub>
                                    <m:r>
                                      <a:rPr lang="de-DE" sz="1800" b="0" i="1" dirty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dirty="0" smtClean="0"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dirty="0" smtClean="0"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0" dirty="0" smtClean="0">
                                    <a:latin typeface="Cambria Math" panose="02040503050406030204" pitchFamily="18" charset="0"/>
                                  </a:rPr>
                                  <m:t>5</m:t>
                                </m:r>
                              </m:oMath>
                            </m:oMathPara>
                          </a14:m>
                          <a:endParaRPr lang="en-US" sz="1800" i="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dirty="0" smtClean="0"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dirty="0" smtClean="0"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0" dirty="0" smtClean="0">
                                    <a:latin typeface="Cambria Math" panose="02040503050406030204" pitchFamily="18" charset="0"/>
                                  </a:rPr>
                                  <m:t>6</m:t>
                                </m:r>
                              </m:oMath>
                            </m:oMathPara>
                          </a14:m>
                          <a:endParaRPr lang="en-US" sz="1800" i="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dirty="0" smtClean="0"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dirty="0" smtClean="0"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0" dirty="0" smtClean="0">
                                    <a:latin typeface="Cambria Math" panose="02040503050406030204" pitchFamily="18" charset="0"/>
                                  </a:rPr>
                                  <m:t>7</m:t>
                                </m:r>
                              </m:oMath>
                            </m:oMathPara>
                          </a14:m>
                          <a:endParaRPr lang="en-US" sz="1800" i="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dirty="0" smtClean="0"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dirty="0" smtClean="0"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8</m:t>
                                </m:r>
                              </m:oMath>
                            </m:oMathPara>
                          </a14:m>
                          <a:endParaRPr lang="en-US" sz="1800" i="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7" name="Table 16">
                <a:extLst>
                  <a:ext uri="{FF2B5EF4-FFF2-40B4-BE49-F238E27FC236}">
                    <a16:creationId xmlns:a16="http://schemas.microsoft.com/office/drawing/2014/main" id="{497305E2-2444-1245-B260-3DE72ADCDFBD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163612020"/>
                  </p:ext>
                </p:extLst>
              </p:nvPr>
            </p:nvGraphicFramePr>
            <p:xfrm>
              <a:off x="6073100" y="4348163"/>
              <a:ext cx="2841815" cy="182880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917321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1353629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570865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5"/>
                          <a:stretch>
                            <a:fillRect l="-1389" t="-3448" r="-212500" b="-4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5"/>
                          <a:stretch>
                            <a:fillRect l="-68224" t="-3448" r="-42991" b="-4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5"/>
                          <a:stretch>
                            <a:fillRect l="-400000" t="-3448" r="-2222" b="-4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5"/>
                          <a:stretch>
                            <a:fillRect l="-1389" t="-103448" r="-212500" b="-3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5"/>
                          <a:stretch>
                            <a:fillRect l="-68224" t="-103448" r="-42991" b="-3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5"/>
                          <a:stretch>
                            <a:fillRect l="-400000" t="-103448" r="-2222" b="-3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5"/>
                          <a:stretch>
                            <a:fillRect l="-1389" t="-203448" r="-212500" b="-2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5"/>
                          <a:stretch>
                            <a:fillRect l="-68224" t="-203448" r="-42991" b="-2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5"/>
                          <a:stretch>
                            <a:fillRect l="-400000" t="-203448" r="-2222" b="-2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5"/>
                          <a:stretch>
                            <a:fillRect l="-1389" t="-303448" r="-212500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5"/>
                          <a:stretch>
                            <a:fillRect l="-68224" t="-303448" r="-42991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5"/>
                          <a:stretch>
                            <a:fillRect l="-400000" t="-303448" r="-2222" b="-1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5"/>
                          <a:stretch>
                            <a:fillRect l="-1389" t="-403448" r="-2125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5"/>
                          <a:stretch>
                            <a:fillRect l="-68224" t="-403448" r="-4299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5"/>
                          <a:stretch>
                            <a:fillRect l="-400000" t="-403448" r="-222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7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8" name="Table 7">
                <a:extLst>
                  <a:ext uri="{FF2B5EF4-FFF2-40B4-BE49-F238E27FC236}">
                    <a16:creationId xmlns:a16="http://schemas.microsoft.com/office/drawing/2014/main" id="{77E806F3-C06D-2D4B-B9B6-426966B9A322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150042781"/>
                  </p:ext>
                </p:extLst>
              </p:nvPr>
            </p:nvGraphicFramePr>
            <p:xfrm>
              <a:off x="628650" y="3233873"/>
              <a:ext cx="2835465" cy="182880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917321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1353629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564515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dirty="0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𝑆𝑖𝑐𝑘</m:t>
                                </m:r>
                                <m:d>
                                  <m:dPr>
                                    <m:ctrlPr>
                                      <a:rPr lang="de-DE" sz="1800" b="0" i="1" dirty="0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z="1800" b="0" i="1" dirty="0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sz="1800" b="0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</a:rPr>
                                  <m:t>𝑇𝑟𝑒𝑎𝑡</m:t>
                                </m:r>
                                <m:d>
                                  <m:dPr>
                                    <m:ctrlPr>
                                      <a:rPr lang="de-DE" sz="1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z="1800" b="0" i="1" smtClean="0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  <m:r>
                                      <a:rPr lang="de-DE" sz="1800" b="0" i="1" smtClean="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de-DE" sz="1800" b="0" i="1" smtClean="0">
                                        <a:latin typeface="Cambria Math" panose="02040503050406030204" pitchFamily="18" charset="0"/>
                                      </a:rPr>
                                      <m:t>𝑀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b="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𝜙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3479286668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endParaRPr lang="en-GB"/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endParaRPr lang="en-GB"/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2297098811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endParaRPr lang="en-GB"/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512894205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endParaRPr lang="en-GB" dirty="0"/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44675782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8" name="Table 7">
                <a:extLst>
                  <a:ext uri="{FF2B5EF4-FFF2-40B4-BE49-F238E27FC236}">
                    <a16:creationId xmlns:a16="http://schemas.microsoft.com/office/drawing/2014/main" id="{77E806F3-C06D-2D4B-B9B6-426966B9A322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150042781"/>
                  </p:ext>
                </p:extLst>
              </p:nvPr>
            </p:nvGraphicFramePr>
            <p:xfrm>
              <a:off x="628650" y="3233873"/>
              <a:ext cx="2835465" cy="182880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917321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1353629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564515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6"/>
                          <a:stretch>
                            <a:fillRect l="-1389" t="-3448" r="-212500" b="-4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6"/>
                          <a:stretch>
                            <a:fillRect l="-68224" t="-3448" r="-42991" b="-4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6"/>
                          <a:stretch>
                            <a:fillRect l="-400000" t="-3448" r="-2222" b="-4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479286668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6"/>
                          <a:stretch>
                            <a:fillRect l="-1389" t="-103448" r="-212500" b="-3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6"/>
                          <a:stretch>
                            <a:fillRect l="-68224" t="-103448" r="-42991" b="-3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/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6"/>
                          <a:stretch>
                            <a:fillRect l="-1389" t="-203448" r="-212500" b="-2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6"/>
                          <a:stretch>
                            <a:fillRect l="-68224" t="-203448" r="-42991" b="-2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/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2297098811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6"/>
                          <a:stretch>
                            <a:fillRect l="-1389" t="-303448" r="-212500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6"/>
                          <a:stretch>
                            <a:fillRect l="-68224" t="-303448" r="-42991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/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512894205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6"/>
                          <a:stretch>
                            <a:fillRect l="-1389" t="-403448" r="-2125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6"/>
                          <a:stretch>
                            <a:fillRect l="-68224" t="-403448" r="-4299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dirty="0"/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446757828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42" name="Rectangle 41">
            <a:extLst>
              <a:ext uri="{FF2B5EF4-FFF2-40B4-BE49-F238E27FC236}">
                <a16:creationId xmlns:a16="http://schemas.microsoft.com/office/drawing/2014/main" id="{14A49282-D062-C64C-81E2-AAFF725DC418}"/>
              </a:ext>
            </a:extLst>
          </p:cNvPr>
          <p:cNvSpPr/>
          <p:nvPr/>
        </p:nvSpPr>
        <p:spPr>
          <a:xfrm>
            <a:off x="513738" y="3544548"/>
            <a:ext cx="3024564" cy="445700"/>
          </a:xfrm>
          <a:prstGeom prst="rect">
            <a:avLst/>
          </a:prstGeom>
          <a:noFill/>
          <a:ln w="38100">
            <a:solidFill>
              <a:schemeClr val="accent4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21561B49-EB9F-214A-8E18-D8BDF0BE5AA1}"/>
              </a:ext>
            </a:extLst>
          </p:cNvPr>
          <p:cNvGrpSpPr/>
          <p:nvPr/>
        </p:nvGrpSpPr>
        <p:grpSpPr>
          <a:xfrm flipH="1">
            <a:off x="3564381" y="2834640"/>
            <a:ext cx="2508719" cy="2063931"/>
            <a:chOff x="3535089" y="3039913"/>
            <a:chExt cx="2508719" cy="2063931"/>
          </a:xfrm>
        </p:grpSpPr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A4E1C29B-7D06-204E-874C-DC5E4A652EB6}"/>
                </a:ext>
              </a:extLst>
            </p:cNvPr>
            <p:cNvCxnSpPr>
              <a:cxnSpLocks/>
              <a:endCxn id="46" idx="1"/>
            </p:cNvCxnSpPr>
            <p:nvPr/>
          </p:nvCxnSpPr>
          <p:spPr>
            <a:xfrm>
              <a:off x="3535089" y="3039913"/>
              <a:ext cx="2205431" cy="927113"/>
            </a:xfrm>
            <a:prstGeom prst="line">
              <a:avLst/>
            </a:prstGeom>
            <a:ln w="381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2DBA9D32-F29B-7E48-8BA7-3B3BF302D27E}"/>
                </a:ext>
              </a:extLst>
            </p:cNvPr>
            <p:cNvCxnSpPr>
              <a:cxnSpLocks/>
              <a:endCxn id="46" idx="1"/>
            </p:cNvCxnSpPr>
            <p:nvPr/>
          </p:nvCxnSpPr>
          <p:spPr>
            <a:xfrm flipV="1">
              <a:off x="3535089" y="3967026"/>
              <a:ext cx="2205431" cy="1136818"/>
            </a:xfrm>
            <a:prstGeom prst="line">
              <a:avLst/>
            </a:prstGeom>
            <a:ln w="381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6" name="TextBox 45">
                  <a:extLst>
                    <a:ext uri="{FF2B5EF4-FFF2-40B4-BE49-F238E27FC236}">
                      <a16:creationId xmlns:a16="http://schemas.microsoft.com/office/drawing/2014/main" id="{C0453D13-A866-3145-B7D5-6243145E445E}"/>
                    </a:ext>
                  </a:extLst>
                </p:cNvPr>
                <p:cNvSpPr txBox="1"/>
                <p:nvPr/>
              </p:nvSpPr>
              <p:spPr>
                <a:xfrm>
                  <a:off x="5740520" y="3782360"/>
                  <a:ext cx="303288" cy="36933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b="1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</m:oMath>
                    </m:oMathPara>
                  </a14:m>
                  <a:endParaRPr lang="en-GB" b="1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46" name="TextBox 45">
                  <a:extLst>
                    <a:ext uri="{FF2B5EF4-FFF2-40B4-BE49-F238E27FC236}">
                      <a16:creationId xmlns:a16="http://schemas.microsoft.com/office/drawing/2014/main" id="{C0453D13-A866-3145-B7D5-6243145E445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740520" y="3782360"/>
                  <a:ext cx="303288" cy="369332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47" name="Rectangle 46">
            <a:extLst>
              <a:ext uri="{FF2B5EF4-FFF2-40B4-BE49-F238E27FC236}">
                <a16:creationId xmlns:a16="http://schemas.microsoft.com/office/drawing/2014/main" id="{2CD4B5F0-A7F7-864B-B29B-FF464CB7673E}"/>
              </a:ext>
            </a:extLst>
          </p:cNvPr>
          <p:cNvSpPr/>
          <p:nvPr/>
        </p:nvSpPr>
        <p:spPr>
          <a:xfrm>
            <a:off x="5923421" y="2649213"/>
            <a:ext cx="1770602" cy="445700"/>
          </a:xfrm>
          <a:prstGeom prst="rect">
            <a:avLst/>
          </a:prstGeom>
          <a:solidFill>
            <a:schemeClr val="accent1">
              <a:alpha val="15000"/>
            </a:schemeClr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863B6DF9-7464-C544-8E19-B028F6E87097}"/>
              </a:ext>
            </a:extLst>
          </p:cNvPr>
          <p:cNvSpPr/>
          <p:nvPr/>
        </p:nvSpPr>
        <p:spPr>
          <a:xfrm>
            <a:off x="5923805" y="4681116"/>
            <a:ext cx="3075934" cy="445700"/>
          </a:xfrm>
          <a:prstGeom prst="rect">
            <a:avLst/>
          </a:prstGeom>
          <a:solidFill>
            <a:schemeClr val="accent4">
              <a:alpha val="15000"/>
            </a:schemeClr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A471A5B9-7173-B747-B546-0917855DE300}"/>
                  </a:ext>
                </a:extLst>
              </p:cNvPr>
              <p:cNvSpPr/>
              <p:nvPr/>
            </p:nvSpPr>
            <p:spPr>
              <a:xfrm>
                <a:off x="4386463" y="2543344"/>
                <a:ext cx="980653" cy="38888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𝑆𝑖𝑐𝑘</m:t>
                          </m:r>
                          <m:d>
                            <m:d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𝑋</m:t>
                              </m:r>
                            </m:e>
                          </m:d>
                        </m:sub>
                      </m:sSub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A471A5B9-7173-B747-B546-0917855DE30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86463" y="2543344"/>
                <a:ext cx="980653" cy="388889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1D8043C2-B20E-4B43-96A5-058376A70CE3}"/>
                  </a:ext>
                </a:extLst>
              </p:cNvPr>
              <p:cNvSpPr/>
              <p:nvPr/>
            </p:nvSpPr>
            <p:spPr>
              <a:xfrm>
                <a:off x="4141930" y="5015003"/>
                <a:ext cx="1931170" cy="38888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𝑆𝑖𝑐𝑘</m:t>
                          </m:r>
                          <m:d>
                            <m:d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𝑋</m:t>
                              </m:r>
                            </m:e>
                          </m:d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 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𝑇𝑟𝑒𝑎𝑡</m:t>
                          </m:r>
                          <m:d>
                            <m:d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𝑋</m:t>
                              </m:r>
                              <m: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𝑀</m:t>
                              </m:r>
                            </m:e>
                          </m:d>
                        </m:sub>
                      </m:sSub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1D8043C2-B20E-4B43-96A5-058376A70CE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41930" y="5015003"/>
                <a:ext cx="1931170" cy="388889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1" name="Rectangle 50">
            <a:extLst>
              <a:ext uri="{FF2B5EF4-FFF2-40B4-BE49-F238E27FC236}">
                <a16:creationId xmlns:a16="http://schemas.microsoft.com/office/drawing/2014/main" id="{4035EE2C-E111-064E-9DA3-D371B0E07AB0}"/>
              </a:ext>
            </a:extLst>
          </p:cNvPr>
          <p:cNvSpPr/>
          <p:nvPr/>
        </p:nvSpPr>
        <p:spPr>
          <a:xfrm>
            <a:off x="516612" y="3544511"/>
            <a:ext cx="3022305" cy="445700"/>
          </a:xfrm>
          <a:prstGeom prst="rect">
            <a:avLst/>
          </a:prstGeom>
          <a:noFill/>
          <a:ln w="38100"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EF0DD098-6C04-F945-A6A4-E261F9D0E586}"/>
                  </a:ext>
                </a:extLst>
              </p:cNvPr>
              <p:cNvSpPr/>
              <p:nvPr/>
            </p:nvSpPr>
            <p:spPr>
              <a:xfrm>
                <a:off x="2789982" y="3611818"/>
                <a:ext cx="66236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de-DE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de-DE" i="1" smtClean="0">
                          <a:solidFill>
                            <a:schemeClr val="accent4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5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EF0DD098-6C04-F945-A6A4-E261F9D0E58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89982" y="3611818"/>
                <a:ext cx="662361" cy="36933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3A9E61DF-C18D-A340-BCCE-A8BC1914B881}"/>
                  </a:ext>
                </a:extLst>
              </p:cNvPr>
              <p:cNvSpPr/>
              <p:nvPr/>
            </p:nvSpPr>
            <p:spPr>
              <a:xfrm>
                <a:off x="7636688" y="2623790"/>
                <a:ext cx="1508555" cy="4932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de-DE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e>
                        <m:sup>
                          <m:f>
                            <m:fPr>
                              <m:ctrlPr>
                                <a:rPr lang="de-DE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de-DE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de-DE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sup>
                      </m:sSup>
                      <m:r>
                        <a:rPr lang="de-DE" b="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ctrlPr>
                            <a:rPr lang="de-DE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>
                          <m:r>
                            <m:rPr>
                              <m:brk m:alnAt="7"/>
                            </m:rPr>
                            <a:rPr lang="de-DE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g>
                        <m:e>
                          <m:r>
                            <a:rPr lang="de-DE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e>
                      </m:rad>
                      <m:r>
                        <a:rPr lang="de-DE" b="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3A9E61DF-C18D-A340-BCCE-A8BC1914B88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36688" y="2623790"/>
                <a:ext cx="1508555" cy="493277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40755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7" grpId="0" animBg="1"/>
      <p:bldP spid="48" grpId="0" animBg="1"/>
      <p:bldP spid="49" grpId="0"/>
      <p:bldP spid="50" grpId="0"/>
      <p:bldP spid="51" grpId="0" animBg="1"/>
      <p:bldP spid="41" grpId="0"/>
      <p:bldP spid="52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Lifted Multiplication: Example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GB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b>
                        <m:sSubPr>
                          <m:ctrlP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GB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ctrlPr>
                            <a:rPr lang="en-GB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𝑆𝑖𝑐𝑘</m:t>
                          </m:r>
                          <m:d>
                            <m:dPr>
                              <m:ctrlPr>
                                <a:rPr lang="en-GB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</m:d>
                        </m:e>
                      </m:d>
                      <m:r>
                        <a:rPr lang="en-GB" smtClean="0">
                          <a:latin typeface="Cambria Math" panose="02040503050406030204" pitchFamily="18" charset="0"/>
                        </a:rPr>
                        <m:t>∙</m:t>
                      </m:r>
                      <m:sSub>
                        <m:sSub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en-GB" b="0" i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d>
                        <m:dPr>
                          <m:ctrlPr>
                            <a:rPr lang="en-GB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𝑆𝑖𝑐𝑘</m:t>
                          </m:r>
                          <m:d>
                            <m:dPr>
                              <m:ctrlP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</m:d>
                          <m:r>
                            <a:rPr lang="en-GB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𝑇𝑟𝑒𝑎𝑡</m:t>
                          </m:r>
                          <m:d>
                            <m:dPr>
                              <m:ctrlPr>
                                <a:rPr lang="en-GB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  <m:r>
                                <a:rPr lang="de-DE" b="0" i="0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e>
                          </m:d>
                        </m:e>
                      </m:d>
                      <m:r>
                        <a:rPr lang="en-GB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𝜙</m:t>
                      </m:r>
                      <m:d>
                        <m:d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𝑆𝑖𝑐𝑘</m:t>
                          </m:r>
                          <m:d>
                            <m:dPr>
                              <m:ctrlP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</m:d>
                          <m:r>
                            <a:rPr lang="en-GB" b="0" i="0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𝑇𝑟𝑒𝑎𝑡</m:t>
                          </m:r>
                          <m:d>
                            <m:dPr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  <m:r>
                                <a:rPr lang="de-DE" b="0" i="0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de-DE" dirty="0"/>
              </a:p>
              <a:p>
                <a:pPr marL="0" indent="0">
                  <a:buNone/>
                </a:pPr>
                <a:endParaRPr lang="en-GB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7C4649-800D-CB47-881A-AA04BFFFB18C}" type="slidenum">
              <a:rPr lang="en-GB" smtClean="0"/>
              <a:pPr/>
              <a:t>41</a:t>
            </a:fld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6" name="Table 15">
                <a:extLst>
                  <a:ext uri="{FF2B5EF4-FFF2-40B4-BE49-F238E27FC236}">
                    <a16:creationId xmlns:a16="http://schemas.microsoft.com/office/drawing/2014/main" id="{F31A5E74-5873-A340-A0F0-3BE386E0BEF6}"/>
                  </a:ext>
                </a:extLst>
              </p:cNvPr>
              <p:cNvGraphicFramePr>
                <a:graphicFrameLocks noGrp="1"/>
              </p:cNvGraphicFramePr>
              <p:nvPr>
                <p:extLst/>
              </p:nvPr>
            </p:nvGraphicFramePr>
            <p:xfrm>
              <a:off x="6079236" y="2321789"/>
              <a:ext cx="1489774" cy="109728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917321">
                      <a:extLst>
                        <a:ext uri="{9D8B030D-6E8A-4147-A177-3AD203B41FA5}">
                          <a16:colId xmlns:a16="http://schemas.microsoft.com/office/drawing/2014/main" val="250389994"/>
                        </a:ext>
                      </a:extLst>
                    </a:gridCol>
                    <a:gridCol w="572453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dirty="0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𝑆𝑖𝑐𝑘</m:t>
                                </m:r>
                                <m:d>
                                  <m:dPr>
                                    <m:ctrlPr>
                                      <a:rPr lang="de-DE" sz="1800" b="0" i="1" dirty="0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z="1800" b="0" i="1" dirty="0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sz="1800" b="0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sz="1800" b="0" i="1" dirty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800" b="0" i="1" dirty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𝜙</m:t>
                                    </m:r>
                                  </m:e>
                                  <m:sub>
                                    <m:r>
                                      <a:rPr lang="de-DE" sz="1800" b="0" i="1" dirty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800" b="0" dirty="0">
                            <a:solidFill>
                              <a:schemeClr val="accent1"/>
                            </a:solidFill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4077124072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smtClean="0"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0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US" sz="1800" dirty="0">
                            <a:solidFill>
                              <a:schemeClr val="accent1"/>
                            </a:solidFill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smtClean="0"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b="0" dirty="0">
                            <a:solidFill>
                              <a:schemeClr val="accent1"/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0" smtClean="0"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</m:oMath>
                            </m:oMathPara>
                          </a14:m>
                          <a:endParaRPr lang="en-US" sz="1800" dirty="0">
                            <a:solidFill>
                              <a:schemeClr val="accent1"/>
                            </a:solidFill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295436988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6" name="Table 15">
                <a:extLst>
                  <a:ext uri="{FF2B5EF4-FFF2-40B4-BE49-F238E27FC236}">
                    <a16:creationId xmlns:a16="http://schemas.microsoft.com/office/drawing/2014/main" id="{F31A5E74-5873-A340-A0F0-3BE386E0BEF6}"/>
                  </a:ext>
                </a:extLst>
              </p:cNvPr>
              <p:cNvGraphicFramePr>
                <a:graphicFrameLocks noGrp="1"/>
              </p:cNvGraphicFramePr>
              <p:nvPr>
                <p:extLst/>
              </p:nvPr>
            </p:nvGraphicFramePr>
            <p:xfrm>
              <a:off x="6079236" y="2321789"/>
              <a:ext cx="1489774" cy="109728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917321">
                      <a:extLst>
                        <a:ext uri="{9D8B030D-6E8A-4147-A177-3AD203B41FA5}">
                          <a16:colId xmlns:a16="http://schemas.microsoft.com/office/drawing/2014/main" val="250389994"/>
                        </a:ext>
                      </a:extLst>
                    </a:gridCol>
                    <a:gridCol w="572453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t="-3448" r="-63014" b="-20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162222" t="-3448" r="-2222" b="-20344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077124072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t="-100000" r="-63014" b="-9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162222" t="-100000" r="-2222" b="-966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t="-206897" r="-6301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162222" t="-206897" r="-222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954369886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7" name="Table 16">
                <a:extLst>
                  <a:ext uri="{FF2B5EF4-FFF2-40B4-BE49-F238E27FC236}">
                    <a16:creationId xmlns:a16="http://schemas.microsoft.com/office/drawing/2014/main" id="{497305E2-2444-1245-B260-3DE72ADCDFBD}"/>
                  </a:ext>
                </a:extLst>
              </p:cNvPr>
              <p:cNvGraphicFramePr>
                <a:graphicFrameLocks noGrp="1"/>
              </p:cNvGraphicFramePr>
              <p:nvPr>
                <p:extLst/>
              </p:nvPr>
            </p:nvGraphicFramePr>
            <p:xfrm>
              <a:off x="6073100" y="4348163"/>
              <a:ext cx="2841815" cy="182880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917321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1353629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570865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24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dirty="0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𝑆𝑖𝑐𝑘</m:t>
                                </m:r>
                                <m:d>
                                  <m:dPr>
                                    <m:ctrlPr>
                                      <a:rPr lang="de-DE" sz="1800" b="0" i="1" dirty="0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z="1800" b="0" i="1" dirty="0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sz="1800" b="0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</a:rPr>
                                  <m:t>𝑇𝑟𝑒𝑎𝑡</m:t>
                                </m:r>
                                <m:d>
                                  <m:dPr>
                                    <m:ctrlPr>
                                      <a:rPr lang="de-DE" sz="18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z="1800" b="0" i="1" smtClean="0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  <m:r>
                                      <a:rPr lang="de-DE" sz="1800" b="0" i="1" smtClean="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de-DE" sz="1800" b="0" i="1" smtClean="0">
                                        <a:latin typeface="Cambria Math" panose="02040503050406030204" pitchFamily="18" charset="0"/>
                                      </a:rPr>
                                      <m:t>𝑀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sz="1800" b="0" i="1" dirty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800" b="0" i="1" dirty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𝜙</m:t>
                                    </m:r>
                                  </m:e>
                                  <m:sub>
                                    <m:r>
                                      <a:rPr lang="de-DE" sz="1800" b="0" i="1" dirty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dirty="0" smtClean="0"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dirty="0" smtClean="0"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0" dirty="0" smtClean="0">
                                    <a:latin typeface="Cambria Math" panose="02040503050406030204" pitchFamily="18" charset="0"/>
                                  </a:rPr>
                                  <m:t>5</m:t>
                                </m:r>
                              </m:oMath>
                            </m:oMathPara>
                          </a14:m>
                          <a:endParaRPr lang="en-US" sz="1800" i="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dirty="0" smtClean="0"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dirty="0" smtClean="0"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0" dirty="0" smtClean="0">
                                    <a:latin typeface="Cambria Math" panose="02040503050406030204" pitchFamily="18" charset="0"/>
                                  </a:rPr>
                                  <m:t>6</m:t>
                                </m:r>
                              </m:oMath>
                            </m:oMathPara>
                          </a14:m>
                          <a:endParaRPr lang="en-US" sz="1800" i="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dirty="0" smtClean="0"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dirty="0" smtClean="0"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0" dirty="0" smtClean="0">
                                    <a:latin typeface="Cambria Math" panose="02040503050406030204" pitchFamily="18" charset="0"/>
                                  </a:rPr>
                                  <m:t>7</m:t>
                                </m:r>
                              </m:oMath>
                            </m:oMathPara>
                          </a14:m>
                          <a:endParaRPr lang="en-US" sz="1800" i="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dirty="0" smtClean="0"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dirty="0" smtClean="0"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8</m:t>
                                </m:r>
                              </m:oMath>
                            </m:oMathPara>
                          </a14:m>
                          <a:endParaRPr lang="en-US" sz="1800" i="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7" name="Table 16">
                <a:extLst>
                  <a:ext uri="{FF2B5EF4-FFF2-40B4-BE49-F238E27FC236}">
                    <a16:creationId xmlns:a16="http://schemas.microsoft.com/office/drawing/2014/main" id="{497305E2-2444-1245-B260-3DE72ADCDFBD}"/>
                  </a:ext>
                </a:extLst>
              </p:cNvPr>
              <p:cNvGraphicFramePr>
                <a:graphicFrameLocks noGrp="1"/>
              </p:cNvGraphicFramePr>
              <p:nvPr>
                <p:extLst/>
              </p:nvPr>
            </p:nvGraphicFramePr>
            <p:xfrm>
              <a:off x="6073100" y="4348163"/>
              <a:ext cx="2841815" cy="182880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917321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1353629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570865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5"/>
                          <a:stretch>
                            <a:fillRect l="-1389" t="-3448" r="-212500" b="-4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5"/>
                          <a:stretch>
                            <a:fillRect l="-68224" t="-3448" r="-42991" b="-4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5"/>
                          <a:stretch>
                            <a:fillRect l="-400000" t="-3448" r="-2222" b="-4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5"/>
                          <a:stretch>
                            <a:fillRect l="-1389" t="-103448" r="-212500" b="-3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5"/>
                          <a:stretch>
                            <a:fillRect l="-68224" t="-103448" r="-42991" b="-3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5"/>
                          <a:stretch>
                            <a:fillRect l="-400000" t="-103448" r="-2222" b="-3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5"/>
                          <a:stretch>
                            <a:fillRect l="-1389" t="-203448" r="-212500" b="-2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5"/>
                          <a:stretch>
                            <a:fillRect l="-68224" t="-203448" r="-42991" b="-2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5"/>
                          <a:stretch>
                            <a:fillRect l="-400000" t="-203448" r="-2222" b="-2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5"/>
                          <a:stretch>
                            <a:fillRect l="-1389" t="-303448" r="-212500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5"/>
                          <a:stretch>
                            <a:fillRect l="-68224" t="-303448" r="-42991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5"/>
                          <a:stretch>
                            <a:fillRect l="-400000" t="-303448" r="-2222" b="-1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5"/>
                          <a:stretch>
                            <a:fillRect l="-1389" t="-403448" r="-2125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5"/>
                          <a:stretch>
                            <a:fillRect l="-68224" t="-403448" r="-4299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5"/>
                          <a:stretch>
                            <a:fillRect l="-400000" t="-403448" r="-222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7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8" name="Table 7">
                <a:extLst>
                  <a:ext uri="{FF2B5EF4-FFF2-40B4-BE49-F238E27FC236}">
                    <a16:creationId xmlns:a16="http://schemas.microsoft.com/office/drawing/2014/main" id="{77E806F3-C06D-2D4B-B9B6-426966B9A322}"/>
                  </a:ext>
                </a:extLst>
              </p:cNvPr>
              <p:cNvGraphicFramePr>
                <a:graphicFrameLocks noGrp="1"/>
              </p:cNvGraphicFramePr>
              <p:nvPr>
                <p:extLst/>
              </p:nvPr>
            </p:nvGraphicFramePr>
            <p:xfrm>
              <a:off x="628650" y="3233873"/>
              <a:ext cx="2835465" cy="182880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917321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1353629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564515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dirty="0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𝑆𝑖𝑐𝑘</m:t>
                                </m:r>
                                <m:d>
                                  <m:dPr>
                                    <m:ctrlPr>
                                      <a:rPr lang="de-DE" sz="1800" b="0" i="1" dirty="0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z="1800" b="0" i="1" dirty="0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sz="1800" b="0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</a:rPr>
                                  <m:t>𝑇𝑟𝑒𝑎𝑡</m:t>
                                </m:r>
                                <m:d>
                                  <m:dPr>
                                    <m:ctrlPr>
                                      <a:rPr lang="de-DE" sz="1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z="1800" b="0" i="1" smtClean="0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  <m:r>
                                      <a:rPr lang="de-DE" sz="1800" b="0" i="1" smtClean="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de-DE" sz="1800" b="0" i="1" smtClean="0">
                                        <a:latin typeface="Cambria Math" panose="02040503050406030204" pitchFamily="18" charset="0"/>
                                      </a:rPr>
                                      <m:t>𝑀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b="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𝜙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3479286668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endParaRPr lang="en-GB"/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endParaRPr lang="en-GB"/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2297098811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endParaRPr lang="en-GB"/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512894205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endParaRPr lang="en-GB" dirty="0"/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44675782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8" name="Table 7">
                <a:extLst>
                  <a:ext uri="{FF2B5EF4-FFF2-40B4-BE49-F238E27FC236}">
                    <a16:creationId xmlns:a16="http://schemas.microsoft.com/office/drawing/2014/main" id="{77E806F3-C06D-2D4B-B9B6-426966B9A322}"/>
                  </a:ext>
                </a:extLst>
              </p:cNvPr>
              <p:cNvGraphicFramePr>
                <a:graphicFrameLocks noGrp="1"/>
              </p:cNvGraphicFramePr>
              <p:nvPr>
                <p:extLst/>
              </p:nvPr>
            </p:nvGraphicFramePr>
            <p:xfrm>
              <a:off x="628650" y="3233873"/>
              <a:ext cx="2835465" cy="182880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917321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1353629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564515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6"/>
                          <a:stretch>
                            <a:fillRect l="-1389" t="-3448" r="-212500" b="-4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6"/>
                          <a:stretch>
                            <a:fillRect l="-68224" t="-3448" r="-42991" b="-4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6"/>
                          <a:stretch>
                            <a:fillRect l="-400000" t="-3448" r="-2222" b="-4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479286668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6"/>
                          <a:stretch>
                            <a:fillRect l="-1389" t="-103448" r="-212500" b="-3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6"/>
                          <a:stretch>
                            <a:fillRect l="-68224" t="-103448" r="-42991" b="-3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/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6"/>
                          <a:stretch>
                            <a:fillRect l="-1389" t="-203448" r="-212500" b="-2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6"/>
                          <a:stretch>
                            <a:fillRect l="-68224" t="-203448" r="-42991" b="-2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/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2297098811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6"/>
                          <a:stretch>
                            <a:fillRect l="-1389" t="-303448" r="-212500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6"/>
                          <a:stretch>
                            <a:fillRect l="-68224" t="-303448" r="-42991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/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512894205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6"/>
                          <a:stretch>
                            <a:fillRect l="-1389" t="-403448" r="-2125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6"/>
                          <a:stretch>
                            <a:fillRect l="-68224" t="-403448" r="-4299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dirty="0"/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446757828"/>
                      </a:ext>
                    </a:extLst>
                  </a:tr>
                </a:tbl>
              </a:graphicData>
            </a:graphic>
          </p:graphicFrame>
        </mc:Fallback>
      </mc:AlternateContent>
      <p:grpSp>
        <p:nvGrpSpPr>
          <p:cNvPr id="24" name="Group 23">
            <a:extLst>
              <a:ext uri="{FF2B5EF4-FFF2-40B4-BE49-F238E27FC236}">
                <a16:creationId xmlns:a16="http://schemas.microsoft.com/office/drawing/2014/main" id="{5C55C5CC-AE48-1549-BD0C-7AE0676AE897}"/>
              </a:ext>
            </a:extLst>
          </p:cNvPr>
          <p:cNvGrpSpPr/>
          <p:nvPr/>
        </p:nvGrpSpPr>
        <p:grpSpPr>
          <a:xfrm flipH="1">
            <a:off x="3564381" y="2882546"/>
            <a:ext cx="2514855" cy="2371631"/>
            <a:chOff x="3528953" y="3087819"/>
            <a:chExt cx="2514855" cy="2371631"/>
          </a:xfrm>
        </p:grpSpPr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DBAE09DD-0D64-DF4A-879C-0F2E689109A3}"/>
                </a:ext>
              </a:extLst>
            </p:cNvPr>
            <p:cNvCxnSpPr>
              <a:cxnSpLocks/>
              <a:endCxn id="27" idx="1"/>
            </p:cNvCxnSpPr>
            <p:nvPr/>
          </p:nvCxnSpPr>
          <p:spPr>
            <a:xfrm>
              <a:off x="3528953" y="3087819"/>
              <a:ext cx="2211567" cy="1234813"/>
            </a:xfrm>
            <a:prstGeom prst="line">
              <a:avLst/>
            </a:prstGeom>
            <a:ln w="381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73DE0880-1338-2A40-B2A6-522D72AB12B0}"/>
                </a:ext>
              </a:extLst>
            </p:cNvPr>
            <p:cNvCxnSpPr>
              <a:cxnSpLocks/>
              <a:endCxn id="27" idx="1"/>
            </p:cNvCxnSpPr>
            <p:nvPr/>
          </p:nvCxnSpPr>
          <p:spPr>
            <a:xfrm flipV="1">
              <a:off x="3535089" y="4322632"/>
              <a:ext cx="2205431" cy="1136818"/>
            </a:xfrm>
            <a:prstGeom prst="line">
              <a:avLst/>
            </a:prstGeom>
            <a:ln w="381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15D12BFC-F1BE-BF4D-BB7F-6026A7E94792}"/>
                    </a:ext>
                  </a:extLst>
                </p:cNvPr>
                <p:cNvSpPr txBox="1"/>
                <p:nvPr/>
              </p:nvSpPr>
              <p:spPr>
                <a:xfrm>
                  <a:off x="5740520" y="4137966"/>
                  <a:ext cx="303288" cy="36933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b="1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</m:oMath>
                    </m:oMathPara>
                  </a14:m>
                  <a:endParaRPr lang="en-GB" b="1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46" name="TextBox 45">
                  <a:extLst>
                    <a:ext uri="{FF2B5EF4-FFF2-40B4-BE49-F238E27FC236}">
                      <a16:creationId xmlns:a16="http://schemas.microsoft.com/office/drawing/2014/main" id="{C0453D13-A866-3145-B7D5-6243145E445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740520" y="4137966"/>
                  <a:ext cx="303288" cy="369332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868FD619-9058-5245-B30D-9FEB7FEB9281}"/>
              </a:ext>
            </a:extLst>
          </p:cNvPr>
          <p:cNvGrpSpPr/>
          <p:nvPr/>
        </p:nvGrpSpPr>
        <p:grpSpPr>
          <a:xfrm flipH="1">
            <a:off x="3564381" y="3261369"/>
            <a:ext cx="2514855" cy="2371631"/>
            <a:chOff x="3528953" y="3087819"/>
            <a:chExt cx="2514855" cy="2371631"/>
          </a:xfrm>
        </p:grpSpPr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86DDBA54-7FBD-D240-A3A8-132BDEC7B7A3}"/>
                </a:ext>
              </a:extLst>
            </p:cNvPr>
            <p:cNvCxnSpPr>
              <a:cxnSpLocks/>
              <a:endCxn id="31" idx="1"/>
            </p:cNvCxnSpPr>
            <p:nvPr/>
          </p:nvCxnSpPr>
          <p:spPr>
            <a:xfrm>
              <a:off x="3528953" y="3087819"/>
              <a:ext cx="2211567" cy="1234813"/>
            </a:xfrm>
            <a:prstGeom prst="line">
              <a:avLst/>
            </a:prstGeom>
            <a:ln w="381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235C59C8-467E-8641-ACCF-46E2A0B3064B}"/>
                </a:ext>
              </a:extLst>
            </p:cNvPr>
            <p:cNvCxnSpPr>
              <a:cxnSpLocks/>
              <a:endCxn id="31" idx="1"/>
            </p:cNvCxnSpPr>
            <p:nvPr/>
          </p:nvCxnSpPr>
          <p:spPr>
            <a:xfrm flipV="1">
              <a:off x="3535089" y="4322632"/>
              <a:ext cx="2205431" cy="1136818"/>
            </a:xfrm>
            <a:prstGeom prst="line">
              <a:avLst/>
            </a:prstGeom>
            <a:ln w="381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96375B56-49B3-6C4C-92F3-7D7CDE0DD930}"/>
                    </a:ext>
                  </a:extLst>
                </p:cNvPr>
                <p:cNvSpPr txBox="1"/>
                <p:nvPr/>
              </p:nvSpPr>
              <p:spPr>
                <a:xfrm>
                  <a:off x="5740520" y="4137966"/>
                  <a:ext cx="303288" cy="36933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b="1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</m:oMath>
                    </m:oMathPara>
                  </a14:m>
                  <a:endParaRPr lang="en-GB" b="1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46" name="TextBox 45">
                  <a:extLst>
                    <a:ext uri="{FF2B5EF4-FFF2-40B4-BE49-F238E27FC236}">
                      <a16:creationId xmlns:a16="http://schemas.microsoft.com/office/drawing/2014/main" id="{C0453D13-A866-3145-B7D5-6243145E445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740520" y="4137966"/>
                  <a:ext cx="303288" cy="369332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21561B49-EB9F-214A-8E18-D8BDF0BE5AA1}"/>
              </a:ext>
            </a:extLst>
          </p:cNvPr>
          <p:cNvGrpSpPr/>
          <p:nvPr/>
        </p:nvGrpSpPr>
        <p:grpSpPr>
          <a:xfrm flipH="1">
            <a:off x="3564381" y="3261369"/>
            <a:ext cx="2508719" cy="2763521"/>
            <a:chOff x="3535089" y="2695929"/>
            <a:chExt cx="2508719" cy="2763521"/>
          </a:xfrm>
        </p:grpSpPr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A4E1C29B-7D06-204E-874C-DC5E4A652EB6}"/>
                </a:ext>
              </a:extLst>
            </p:cNvPr>
            <p:cNvCxnSpPr>
              <a:cxnSpLocks/>
              <a:endCxn id="46" idx="1"/>
            </p:cNvCxnSpPr>
            <p:nvPr/>
          </p:nvCxnSpPr>
          <p:spPr>
            <a:xfrm>
              <a:off x="3535089" y="2695929"/>
              <a:ext cx="2205431" cy="1626703"/>
            </a:xfrm>
            <a:prstGeom prst="line">
              <a:avLst/>
            </a:prstGeom>
            <a:ln w="381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2DBA9D32-F29B-7E48-8BA7-3B3BF302D27E}"/>
                </a:ext>
              </a:extLst>
            </p:cNvPr>
            <p:cNvCxnSpPr>
              <a:cxnSpLocks/>
              <a:endCxn id="46" idx="1"/>
            </p:cNvCxnSpPr>
            <p:nvPr/>
          </p:nvCxnSpPr>
          <p:spPr>
            <a:xfrm flipV="1">
              <a:off x="3535089" y="4322632"/>
              <a:ext cx="2205431" cy="1136818"/>
            </a:xfrm>
            <a:prstGeom prst="line">
              <a:avLst/>
            </a:prstGeom>
            <a:ln w="381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6" name="TextBox 45">
                  <a:extLst>
                    <a:ext uri="{FF2B5EF4-FFF2-40B4-BE49-F238E27FC236}">
                      <a16:creationId xmlns:a16="http://schemas.microsoft.com/office/drawing/2014/main" id="{C0453D13-A866-3145-B7D5-6243145E445E}"/>
                    </a:ext>
                  </a:extLst>
                </p:cNvPr>
                <p:cNvSpPr txBox="1"/>
                <p:nvPr/>
              </p:nvSpPr>
              <p:spPr>
                <a:xfrm>
                  <a:off x="5740520" y="4137966"/>
                  <a:ext cx="303288" cy="36933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b="1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</m:oMath>
                    </m:oMathPara>
                  </a14:m>
                  <a:endParaRPr lang="en-GB" b="1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46" name="TextBox 45">
                  <a:extLst>
                    <a:ext uri="{FF2B5EF4-FFF2-40B4-BE49-F238E27FC236}">
                      <a16:creationId xmlns:a16="http://schemas.microsoft.com/office/drawing/2014/main" id="{C0453D13-A866-3145-B7D5-6243145E445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740520" y="4137966"/>
                  <a:ext cx="303288" cy="369332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1D8043C2-B20E-4B43-96A5-058376A70CE3}"/>
                  </a:ext>
                </a:extLst>
              </p:cNvPr>
              <p:cNvSpPr/>
              <p:nvPr/>
            </p:nvSpPr>
            <p:spPr>
              <a:xfrm>
                <a:off x="3977554" y="5806803"/>
                <a:ext cx="1931170" cy="38888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𝑆𝑖𝑐𝑘</m:t>
                          </m:r>
                          <m:d>
                            <m:d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𝑋</m:t>
                              </m:r>
                            </m:e>
                          </m:d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 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𝑇𝑟𝑒𝑎𝑡</m:t>
                          </m:r>
                          <m:d>
                            <m:d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𝑋</m:t>
                              </m:r>
                              <m: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𝑀</m:t>
                              </m:r>
                            </m:e>
                          </m:d>
                        </m:sub>
                      </m:sSub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1D8043C2-B20E-4B43-96A5-058376A70CE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77554" y="5806803"/>
                <a:ext cx="1931170" cy="388889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EF0DD098-6C04-F945-A6A4-E261F9D0E586}"/>
                  </a:ext>
                </a:extLst>
              </p:cNvPr>
              <p:cNvSpPr/>
              <p:nvPr/>
            </p:nvSpPr>
            <p:spPr>
              <a:xfrm>
                <a:off x="2789982" y="3611818"/>
                <a:ext cx="66236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de-DE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de-DE" i="1" smtClean="0">
                          <a:solidFill>
                            <a:schemeClr val="accent4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5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EF0DD098-6C04-F945-A6A4-E261F9D0E58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89982" y="3611818"/>
                <a:ext cx="662361" cy="36933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3A9E61DF-C18D-A340-BCCE-A8BC1914B881}"/>
                  </a:ext>
                </a:extLst>
              </p:cNvPr>
              <p:cNvSpPr/>
              <p:nvPr/>
            </p:nvSpPr>
            <p:spPr>
              <a:xfrm>
                <a:off x="7636688" y="2989552"/>
                <a:ext cx="1508555" cy="4932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de-DE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e>
                        <m:sup>
                          <m:f>
                            <m:fPr>
                              <m:ctrlPr>
                                <a:rPr lang="de-DE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de-DE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de-DE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sup>
                      </m:sSup>
                      <m:r>
                        <a:rPr lang="de-DE" b="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ctrlPr>
                            <a:rPr lang="de-DE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>
                          <m:r>
                            <m:rPr>
                              <m:brk m:alnAt="7"/>
                            </m:rPr>
                            <a:rPr lang="de-DE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g>
                        <m:e>
                          <m:r>
                            <a:rPr lang="de-DE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e>
                      </m:rad>
                      <m:r>
                        <a:rPr lang="de-DE" b="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=2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3A9E61DF-C18D-A340-BCCE-A8BC1914B88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36688" y="2989552"/>
                <a:ext cx="1508555" cy="493277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43E9E7B7-CFC7-9B40-973C-A6ED2C587582}"/>
                  </a:ext>
                </a:extLst>
              </p:cNvPr>
              <p:cNvSpPr/>
              <p:nvPr/>
            </p:nvSpPr>
            <p:spPr>
              <a:xfrm>
                <a:off x="2785520" y="3998261"/>
                <a:ext cx="66236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de-DE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de-DE" b="0" i="1" smtClean="0">
                          <a:solidFill>
                            <a:schemeClr val="accent4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6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43E9E7B7-CFC7-9B40-973C-A6ED2C58758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85520" y="3998261"/>
                <a:ext cx="662361" cy="369332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168F6891-E0A6-9649-9CB0-4B0F4B37F20D}"/>
                  </a:ext>
                </a:extLst>
              </p:cNvPr>
              <p:cNvSpPr/>
              <p:nvPr/>
            </p:nvSpPr>
            <p:spPr>
              <a:xfrm>
                <a:off x="2785519" y="4358578"/>
                <a:ext cx="66236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de-DE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de-DE" b="0" i="1" smtClean="0">
                          <a:solidFill>
                            <a:schemeClr val="accent4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7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168F6891-E0A6-9649-9CB0-4B0F4B37F20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85519" y="4358578"/>
                <a:ext cx="662361" cy="369332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95CD09D1-B4BB-BB4A-B990-8953614986A7}"/>
                  </a:ext>
                </a:extLst>
              </p:cNvPr>
              <p:cNvSpPr/>
              <p:nvPr/>
            </p:nvSpPr>
            <p:spPr>
              <a:xfrm>
                <a:off x="2793636" y="4731228"/>
                <a:ext cx="66236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de-DE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de-DE" b="0" i="1" smtClean="0">
                          <a:solidFill>
                            <a:schemeClr val="accent4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8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95CD09D1-B4BB-BB4A-B990-8953614986A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93636" y="4731228"/>
                <a:ext cx="662361" cy="369332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4B6B3507-4E0C-C343-B017-F348DDDF0848}"/>
                  </a:ext>
                </a:extLst>
              </p:cNvPr>
              <p:cNvSpPr/>
              <p:nvPr/>
            </p:nvSpPr>
            <p:spPr>
              <a:xfrm>
                <a:off x="4386463" y="2543344"/>
                <a:ext cx="980653" cy="38888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𝑆𝑖𝑐𝑘</m:t>
                          </m:r>
                          <m:d>
                            <m:d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𝑋</m:t>
                              </m:r>
                            </m:e>
                          </m:d>
                        </m:sub>
                      </m:sSub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4B6B3507-4E0C-C343-B017-F348DDDF084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86463" y="2543344"/>
                <a:ext cx="980653" cy="388889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F97E97D8-DA0E-8747-99FF-E95F078B148C}"/>
                  </a:ext>
                </a:extLst>
              </p:cNvPr>
              <p:cNvSpPr/>
              <p:nvPr/>
            </p:nvSpPr>
            <p:spPr>
              <a:xfrm>
                <a:off x="7636688" y="2623790"/>
                <a:ext cx="1508555" cy="4932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de-DE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e>
                        <m:sup>
                          <m:f>
                            <m:fPr>
                              <m:ctrlPr>
                                <a:rPr lang="de-DE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de-DE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de-DE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sup>
                      </m:sSup>
                      <m:r>
                        <a:rPr lang="de-DE" b="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ctrlPr>
                            <a:rPr lang="de-DE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>
                          <m:r>
                            <m:rPr>
                              <m:brk m:alnAt="7"/>
                            </m:rPr>
                            <a:rPr lang="de-DE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g>
                        <m:e>
                          <m:r>
                            <a:rPr lang="de-DE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e>
                      </m:rad>
                      <m:r>
                        <a:rPr lang="de-DE" b="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F97E97D8-DA0E-8747-99FF-E95F078B148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36688" y="2623790"/>
                <a:ext cx="1508555" cy="493277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8424936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B37254-E62B-7F4B-BF8D-B6B2EE5D92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Count Conversion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C4DCF1C-DE61-F345-A93C-A93A53EFE88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GB" dirty="0"/>
                  <a:t>Recall Precondition 2 of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GB" dirty="0">
                        <a:latin typeface="Cambria Math" panose="02040503050406030204" pitchFamily="18" charset="0"/>
                      </a:rPr>
                      <m:t>sum</m:t>
                    </m:r>
                    <m:r>
                      <m:rPr>
                        <m:nor/>
                      </m:rPr>
                      <a:rPr lang="de-DE" b="0" i="0" dirty="0" smtClean="0">
                        <a:latin typeface="Cambria Math" panose="02040503050406030204" pitchFamily="18" charset="0"/>
                      </a:rPr>
                      <m:t>−</m:t>
                    </m:r>
                    <m:r>
                      <m:rPr>
                        <m:nor/>
                      </m:rPr>
                      <a:rPr lang="en-GB" dirty="0">
                        <a:latin typeface="Cambria Math" panose="02040503050406030204" pitchFamily="18" charset="0"/>
                      </a:rPr>
                      <m:t>out</m:t>
                    </m:r>
                  </m:oMath>
                </a14:m>
                <a:r>
                  <a:rPr lang="en-GB" dirty="0"/>
                  <a:t> operator</a:t>
                </a:r>
              </a:p>
              <a:p>
                <a:pPr lvl="1"/>
                <a:r>
                  <a:rPr lang="en-GB" dirty="0"/>
                  <a:t>PRV to sum out has to contain all logvars of a parfactor</a:t>
                </a:r>
              </a:p>
              <a:p>
                <a:endParaRPr lang="en-GB" dirty="0"/>
              </a:p>
              <a:p>
                <a:r>
                  <a:rPr lang="en-GB" dirty="0"/>
                  <a:t>What if no PRV contains all logvars?</a:t>
                </a:r>
              </a:p>
              <a:p>
                <a:pPr lvl="1"/>
                <a:r>
                  <a:rPr lang="en-GB" dirty="0"/>
                  <a:t>E.g., </a:t>
                </a:r>
              </a:p>
              <a:p>
                <a:pPr lvl="2"/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de-DE" b="0" i="0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l-G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𝐸𝑝𝑖𝑑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 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𝑀𝑎𝑛</m:t>
                        </m:r>
                        <m:d>
                          <m:dPr>
                            <m:ctrlP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𝑊</m:t>
                            </m:r>
                          </m:e>
                        </m:d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𝑁𝑎𝑡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𝐷</m:t>
                            </m:r>
                          </m:e>
                        </m:d>
                      </m:e>
                    </m:d>
                  </m:oMath>
                </a14:m>
                <a:endParaRPr lang="en-GB" dirty="0"/>
              </a:p>
              <a:p>
                <a:endParaRPr lang="en-GB" dirty="0"/>
              </a:p>
              <a:p>
                <a:pPr lvl="1"/>
                <a:r>
                  <a:rPr lang="en-GB" dirty="0">
                    <a:solidFill>
                      <a:srgbClr val="C00000"/>
                    </a:solidFill>
                  </a:rPr>
                  <a:t>Ground a logvar?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C4DCF1C-DE61-F345-A93C-A93A53EFE88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447" t="-176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9B4156-E3C0-0C47-85F8-6274D1E982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42</a:t>
            </a:fld>
            <a:endParaRPr lang="en-GB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B9791E1-E5D9-6E40-A411-C3FAE8C151E6}"/>
              </a:ext>
            </a:extLst>
          </p:cNvPr>
          <p:cNvGrpSpPr/>
          <p:nvPr/>
        </p:nvGrpSpPr>
        <p:grpSpPr>
          <a:xfrm>
            <a:off x="4572000" y="4520711"/>
            <a:ext cx="4452825" cy="1946958"/>
            <a:chOff x="4691174" y="2813455"/>
            <a:chExt cx="4452825" cy="194695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B11F219B-D3EE-3C4F-8EF7-66723DC9B4C1}"/>
                    </a:ext>
                  </a:extLst>
                </p:cNvPr>
                <p:cNvSpPr txBox="1"/>
                <p:nvPr/>
              </p:nvSpPr>
              <p:spPr>
                <a:xfrm>
                  <a:off x="6461825" y="3343955"/>
                  <a:ext cx="648000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en-GB" b="0" i="1" smtClean="0">
                            <a:solidFill>
                              <a:schemeClr val="accent1"/>
                            </a:solidFill>
                            <a:latin typeface="Cambria Math" charset="0"/>
                          </a:rPr>
                          <m:t>𝐸𝑝𝑖𝑑</m:t>
                        </m:r>
                      </m:oMath>
                    </m:oMathPara>
                  </a14:m>
                  <a:endParaRPr lang="en-GB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B11F219B-D3EE-3C4F-8EF7-66723DC9B4C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461825" y="3343955"/>
                  <a:ext cx="648000" cy="389513"/>
                </a:xfrm>
                <a:prstGeom prst="ellipse">
                  <a:avLst/>
                </a:prstGeom>
                <a:blipFill>
                  <a:blip r:embed="rId3"/>
                  <a:stretch>
                    <a:fillRect r="-1887" b="-9375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A6E71012-5EAD-464D-A105-4CD49C71372C}"/>
                    </a:ext>
                  </a:extLst>
                </p:cNvPr>
                <p:cNvSpPr txBox="1"/>
                <p:nvPr/>
              </p:nvSpPr>
              <p:spPr>
                <a:xfrm>
                  <a:off x="5388625" y="2813455"/>
                  <a:ext cx="985062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b="0" i="1" smtClean="0">
                            <a:solidFill>
                              <a:schemeClr val="accent1"/>
                            </a:solidFill>
                            <a:latin typeface="Cambria Math" charset="0"/>
                          </a:rPr>
                          <m:t>𝑁𝑎𝑡</m:t>
                        </m:r>
                        <m:r>
                          <a:rPr lang="en-GB" b="0" i="1" smtClean="0">
                            <a:solidFill>
                              <a:schemeClr val="accent1"/>
                            </a:solidFill>
                            <a:latin typeface="Cambria Math" charset="0"/>
                          </a:rPr>
                          <m:t>(</m:t>
                        </m:r>
                        <m:r>
                          <a:rPr lang="en-GB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𝐷</m:t>
                        </m:r>
                        <m:r>
                          <a:rPr lang="en-GB" b="0" i="1" smtClean="0">
                            <a:solidFill>
                              <a:schemeClr val="accent1"/>
                            </a:solidFill>
                            <a:latin typeface="Cambria Math" charset="0"/>
                          </a:rPr>
                          <m:t>)</m:t>
                        </m:r>
                      </m:oMath>
                    </m:oMathPara>
                  </a14:m>
                  <a:endParaRPr lang="en-GB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A6E71012-5EAD-464D-A105-4CD49C71372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88625" y="2813455"/>
                  <a:ext cx="985062" cy="389513"/>
                </a:xfrm>
                <a:prstGeom prst="ellipse">
                  <a:avLst/>
                </a:prstGeom>
                <a:blipFill>
                  <a:blip r:embed="rId4"/>
                  <a:stretch>
                    <a:fillRect b="-6061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F469FB70-EF82-E447-A8E6-DBD71118E532}"/>
                    </a:ext>
                  </a:extLst>
                </p:cNvPr>
                <p:cNvSpPr txBox="1"/>
                <p:nvPr/>
              </p:nvSpPr>
              <p:spPr>
                <a:xfrm>
                  <a:off x="7214462" y="2816487"/>
                  <a:ext cx="1144125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b="0" i="1" smtClean="0">
                            <a:solidFill>
                              <a:schemeClr val="accent1"/>
                            </a:solidFill>
                            <a:latin typeface="Cambria Math" charset="0"/>
                          </a:rPr>
                          <m:t>𝑀𝑎𝑛</m:t>
                        </m:r>
                        <m:r>
                          <a:rPr lang="en-GB" b="0" i="1" smtClean="0">
                            <a:solidFill>
                              <a:schemeClr val="accent1"/>
                            </a:solidFill>
                            <a:latin typeface="Cambria Math" charset="0"/>
                          </a:rPr>
                          <m:t>(</m:t>
                        </m:r>
                        <m:r>
                          <a:rPr lang="en-GB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𝑊</m:t>
                        </m:r>
                        <m:r>
                          <a:rPr lang="en-GB" b="0" i="1" smtClean="0">
                            <a:solidFill>
                              <a:schemeClr val="accent1"/>
                            </a:solidFill>
                            <a:latin typeface="Cambria Math" charset="0"/>
                          </a:rPr>
                          <m:t>)</m:t>
                        </m:r>
                      </m:oMath>
                    </m:oMathPara>
                  </a14:m>
                  <a:endParaRPr lang="en-GB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F469FB70-EF82-E447-A8E6-DBD71118E53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14462" y="2816487"/>
                  <a:ext cx="1144125" cy="389513"/>
                </a:xfrm>
                <a:prstGeom prst="ellipse">
                  <a:avLst/>
                </a:prstGeom>
                <a:blipFill>
                  <a:blip r:embed="rId5"/>
                  <a:stretch>
                    <a:fillRect b="-6061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BC66CD23-7D54-404B-86C5-E6DDCB4D1E81}"/>
                    </a:ext>
                  </a:extLst>
                </p:cNvPr>
                <p:cNvSpPr txBox="1"/>
                <p:nvPr/>
              </p:nvSpPr>
              <p:spPr>
                <a:xfrm>
                  <a:off x="4691174" y="3858871"/>
                  <a:ext cx="1383249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𝑇𝑟𝑎𝑣𝑒𝑙</m:t>
                        </m:r>
                        <m:r>
                          <a:rPr lang="en-GB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(</m:t>
                        </m:r>
                        <m:r>
                          <a:rPr lang="en-GB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𝑋</m:t>
                        </m:r>
                        <m:r>
                          <a:rPr lang="en-GB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)</m:t>
                        </m:r>
                      </m:oMath>
                    </m:oMathPara>
                  </a14:m>
                  <a:endParaRPr lang="en-GB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BC66CD23-7D54-404B-86C5-E6DDCB4D1E8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91174" y="3858871"/>
                  <a:ext cx="1383249" cy="389513"/>
                </a:xfrm>
                <a:prstGeom prst="ellipse">
                  <a:avLst/>
                </a:prstGeom>
                <a:blipFill>
                  <a:blip r:embed="rId6"/>
                  <a:stretch>
                    <a:fillRect b="-6061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2B6AF37D-FC6C-E449-8CF0-6B37CBEE5AE7}"/>
                    </a:ext>
                  </a:extLst>
                </p:cNvPr>
                <p:cNvSpPr txBox="1"/>
                <p:nvPr/>
              </p:nvSpPr>
              <p:spPr>
                <a:xfrm>
                  <a:off x="6250457" y="4370900"/>
                  <a:ext cx="1120628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𝑆𝑖𝑐𝑘</m:t>
                        </m:r>
                        <m:r>
                          <a:rPr lang="en-GB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(</m:t>
                        </m:r>
                        <m:r>
                          <a:rPr lang="en-GB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𝑋</m:t>
                        </m:r>
                        <m:r>
                          <a:rPr lang="en-GB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)</m:t>
                        </m:r>
                      </m:oMath>
                    </m:oMathPara>
                  </a14:m>
                  <a:endParaRPr lang="en-GB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2B6AF37D-FC6C-E449-8CF0-6B37CBEE5AE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250457" y="4370900"/>
                  <a:ext cx="1120628" cy="389513"/>
                </a:xfrm>
                <a:prstGeom prst="ellipse">
                  <a:avLst/>
                </a:prstGeom>
                <a:blipFill>
                  <a:blip r:embed="rId7"/>
                  <a:stretch>
                    <a:fillRect b="-6250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1386805A-38C7-3647-84E5-6C9D7E071AA0}"/>
                    </a:ext>
                  </a:extLst>
                </p:cNvPr>
                <p:cNvSpPr txBox="1"/>
                <p:nvPr/>
              </p:nvSpPr>
              <p:spPr>
                <a:xfrm>
                  <a:off x="7511218" y="3854122"/>
                  <a:ext cx="1632781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𝑇𝑟𝑒𝑎𝑡</m:t>
                        </m:r>
                        <m:r>
                          <a:rPr lang="en-GB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(</m:t>
                        </m:r>
                        <m:r>
                          <a:rPr lang="en-GB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𝑋</m:t>
                        </m:r>
                        <m:r>
                          <a:rPr lang="en-GB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,</m:t>
                        </m:r>
                        <m:r>
                          <a:rPr lang="en-GB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𝑀</m:t>
                        </m:r>
                        <m:r>
                          <a:rPr lang="en-GB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)</m:t>
                        </m:r>
                      </m:oMath>
                    </m:oMathPara>
                  </a14:m>
                  <a:endParaRPr lang="en-GB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1386805A-38C7-3647-84E5-6C9D7E071AA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511218" y="3854122"/>
                  <a:ext cx="1632781" cy="389513"/>
                </a:xfrm>
                <a:prstGeom prst="ellipse">
                  <a:avLst/>
                </a:prstGeom>
                <a:blipFill>
                  <a:blip r:embed="rId8"/>
                  <a:stretch>
                    <a:fillRect b="-6061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5C8BC100-6802-594E-A86F-49B6423FE601}"/>
                </a:ext>
              </a:extLst>
            </p:cNvPr>
            <p:cNvCxnSpPr>
              <a:stCxn id="7" idx="6"/>
              <a:endCxn id="33" idx="1"/>
            </p:cNvCxnSpPr>
            <p:nvPr/>
          </p:nvCxnSpPr>
          <p:spPr>
            <a:xfrm>
              <a:off x="6373687" y="3008212"/>
              <a:ext cx="342370" cy="110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6F6CBB25-8B82-8449-BC91-F9A98F7694AE}"/>
                </a:ext>
              </a:extLst>
            </p:cNvPr>
            <p:cNvCxnSpPr>
              <a:cxnSpLocks/>
              <a:stCxn id="8" idx="2"/>
              <a:endCxn id="33" idx="3"/>
            </p:cNvCxnSpPr>
            <p:nvPr/>
          </p:nvCxnSpPr>
          <p:spPr>
            <a:xfrm flipH="1" flipV="1">
              <a:off x="6860057" y="3009320"/>
              <a:ext cx="354405" cy="192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5A147DD8-7B56-8949-A033-900FF20E5F4B}"/>
                </a:ext>
              </a:extLst>
            </p:cNvPr>
            <p:cNvCxnSpPr>
              <a:cxnSpLocks/>
              <a:stCxn id="9" idx="6"/>
              <a:endCxn id="29" idx="1"/>
            </p:cNvCxnSpPr>
            <p:nvPr/>
          </p:nvCxnSpPr>
          <p:spPr>
            <a:xfrm>
              <a:off x="6074423" y="4053628"/>
              <a:ext cx="352313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CED3CB07-7A40-6C46-B20D-DC6E7F5301CB}"/>
                </a:ext>
              </a:extLst>
            </p:cNvPr>
            <p:cNvCxnSpPr>
              <a:cxnSpLocks/>
              <a:stCxn id="29" idx="0"/>
              <a:endCxn id="6" idx="4"/>
            </p:cNvCxnSpPr>
            <p:nvPr/>
          </p:nvCxnSpPr>
          <p:spPr>
            <a:xfrm flipV="1">
              <a:off x="6498736" y="3733468"/>
              <a:ext cx="287089" cy="24816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D0C789B9-4108-CE47-9925-09CCAB338C0C}"/>
                </a:ext>
              </a:extLst>
            </p:cNvPr>
            <p:cNvCxnSpPr>
              <a:cxnSpLocks/>
              <a:stCxn id="6" idx="4"/>
              <a:endCxn id="25" idx="0"/>
            </p:cNvCxnSpPr>
            <p:nvPr/>
          </p:nvCxnSpPr>
          <p:spPr>
            <a:xfrm>
              <a:off x="6785825" y="3733468"/>
              <a:ext cx="308081" cy="24230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D717DFEB-C988-3E48-AACE-4CD7E1EA47BF}"/>
                </a:ext>
              </a:extLst>
            </p:cNvPr>
            <p:cNvCxnSpPr>
              <a:cxnSpLocks/>
              <a:stCxn id="11" idx="2"/>
              <a:endCxn id="25" idx="3"/>
            </p:cNvCxnSpPr>
            <p:nvPr/>
          </p:nvCxnSpPr>
          <p:spPr>
            <a:xfrm flipH="1" flipV="1">
              <a:off x="7165906" y="4047775"/>
              <a:ext cx="345312" cy="110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9659CC65-FA68-2844-8CDF-100C2D6C93FF}"/>
                </a:ext>
              </a:extLst>
            </p:cNvPr>
            <p:cNvCxnSpPr>
              <a:cxnSpLocks/>
              <a:stCxn id="29" idx="2"/>
              <a:endCxn id="10" idx="0"/>
            </p:cNvCxnSpPr>
            <p:nvPr/>
          </p:nvCxnSpPr>
          <p:spPr>
            <a:xfrm>
              <a:off x="6498736" y="4125628"/>
              <a:ext cx="312035" cy="24527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329CFBCB-6684-A94C-BC5A-C99D378FCF2B}"/>
                </a:ext>
              </a:extLst>
            </p:cNvPr>
            <p:cNvCxnSpPr>
              <a:cxnSpLocks/>
              <a:stCxn id="25" idx="2"/>
              <a:endCxn id="10" idx="0"/>
            </p:cNvCxnSpPr>
            <p:nvPr/>
          </p:nvCxnSpPr>
          <p:spPr>
            <a:xfrm flipH="1">
              <a:off x="6810771" y="4119775"/>
              <a:ext cx="283135" cy="25112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4328EC28-9AFC-2C4D-8F89-EE27F9C3457E}"/>
                </a:ext>
              </a:extLst>
            </p:cNvPr>
            <p:cNvCxnSpPr>
              <a:cxnSpLocks/>
              <a:stCxn id="6" idx="0"/>
              <a:endCxn id="33" idx="2"/>
            </p:cNvCxnSpPr>
            <p:nvPr/>
          </p:nvCxnSpPr>
          <p:spPr>
            <a:xfrm flipV="1">
              <a:off x="6785825" y="3081320"/>
              <a:ext cx="2232" cy="26263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49F9A1CA-62B7-7147-95DE-521181F69552}"/>
                </a:ext>
              </a:extLst>
            </p:cNvPr>
            <p:cNvGrpSpPr/>
            <p:nvPr/>
          </p:nvGrpSpPr>
          <p:grpSpPr>
            <a:xfrm>
              <a:off x="6669977" y="2891240"/>
              <a:ext cx="521894" cy="393368"/>
              <a:chOff x="6669977" y="2891240"/>
              <a:chExt cx="521894" cy="393368"/>
            </a:xfrm>
          </p:grpSpPr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5EBD641D-73B1-8742-92CD-21BFDB6E4B23}"/>
                  </a:ext>
                </a:extLst>
              </p:cNvPr>
              <p:cNvSpPr/>
              <p:nvPr/>
            </p:nvSpPr>
            <p:spPr>
              <a:xfrm>
                <a:off x="6669977" y="2891240"/>
                <a:ext cx="144000" cy="144000"/>
              </a:xfrm>
              <a:prstGeom prst="rect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232C032A-1336-F84C-96ED-A714FCD917B8}"/>
                  </a:ext>
                </a:extLst>
              </p:cNvPr>
              <p:cNvSpPr/>
              <p:nvPr/>
            </p:nvSpPr>
            <p:spPr>
              <a:xfrm>
                <a:off x="6716057" y="2937320"/>
                <a:ext cx="144000" cy="144000"/>
              </a:xfrm>
              <a:prstGeom prst="rect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45F281F1-139B-A145-A7B9-0A3BB8D5DC75}"/>
                  </a:ext>
                </a:extLst>
              </p:cNvPr>
              <p:cNvSpPr/>
              <p:nvPr/>
            </p:nvSpPr>
            <p:spPr>
              <a:xfrm>
                <a:off x="6762137" y="2983400"/>
                <a:ext cx="144000" cy="144000"/>
              </a:xfrm>
              <a:prstGeom prst="rect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5" name="TextBox 34">
                    <a:extLst>
                      <a:ext uri="{FF2B5EF4-FFF2-40B4-BE49-F238E27FC236}">
                        <a16:creationId xmlns:a16="http://schemas.microsoft.com/office/drawing/2014/main" id="{10B1A506-6F35-EC40-B9AA-AEED5024EAAC}"/>
                      </a:ext>
                    </a:extLst>
                  </p:cNvPr>
                  <p:cNvSpPr txBox="1"/>
                  <p:nvPr/>
                </p:nvSpPr>
                <p:spPr>
                  <a:xfrm>
                    <a:off x="6903780" y="3007609"/>
                    <a:ext cx="288091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GB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b="0" i="1" smtClean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en-GB" b="0" i="1" smtClean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1</m:t>
                              </m:r>
                            </m:sub>
                          </m:sSub>
                        </m:oMath>
                      </m:oMathPara>
                    </a14:m>
                    <a:endParaRPr lang="en-GB" dirty="0">
                      <a:solidFill>
                        <a:schemeClr val="accent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35" name="TextBox 34">
                    <a:extLst>
                      <a:ext uri="{FF2B5EF4-FFF2-40B4-BE49-F238E27FC236}">
                        <a16:creationId xmlns:a16="http://schemas.microsoft.com/office/drawing/2014/main" id="{10B1A506-6F35-EC40-B9AA-AEED5024EAAC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903780" y="3007609"/>
                    <a:ext cx="288091" cy="276999"/>
                  </a:xfrm>
                  <a:prstGeom prst="rect">
                    <a:avLst/>
                  </a:prstGeom>
                  <a:blipFill>
                    <a:blip r:embed="rId9"/>
                    <a:stretch>
                      <a:fillRect l="-16667" r="-4167" b="-21739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CC6B6100-1BDC-AF41-9B8C-92E93123D427}"/>
                </a:ext>
              </a:extLst>
            </p:cNvPr>
            <p:cNvGrpSpPr/>
            <p:nvPr/>
          </p:nvGrpSpPr>
          <p:grpSpPr>
            <a:xfrm>
              <a:off x="6191042" y="3935548"/>
              <a:ext cx="425774" cy="392260"/>
              <a:chOff x="6191042" y="3935548"/>
              <a:chExt cx="425774" cy="392260"/>
            </a:xfrm>
          </p:grpSpPr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38B1FA58-92E5-8D4A-929F-B710A09B3C46}"/>
                  </a:ext>
                </a:extLst>
              </p:cNvPr>
              <p:cNvSpPr/>
              <p:nvPr/>
            </p:nvSpPr>
            <p:spPr>
              <a:xfrm>
                <a:off x="6380656" y="3935548"/>
                <a:ext cx="144000" cy="144000"/>
              </a:xfrm>
              <a:prstGeom prst="rect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F414F797-DC85-AE49-AB6A-5D30364F730A}"/>
                  </a:ext>
                </a:extLst>
              </p:cNvPr>
              <p:cNvSpPr/>
              <p:nvPr/>
            </p:nvSpPr>
            <p:spPr>
              <a:xfrm>
                <a:off x="6426736" y="3981628"/>
                <a:ext cx="144000" cy="144000"/>
              </a:xfrm>
              <a:prstGeom prst="rect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719B6888-4602-1249-BD70-7A2327F96D2F}"/>
                  </a:ext>
                </a:extLst>
              </p:cNvPr>
              <p:cNvSpPr/>
              <p:nvPr/>
            </p:nvSpPr>
            <p:spPr>
              <a:xfrm>
                <a:off x="6472816" y="4027708"/>
                <a:ext cx="144000" cy="144000"/>
              </a:xfrm>
              <a:prstGeom prst="rect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1" name="TextBox 30">
                    <a:extLst>
                      <a:ext uri="{FF2B5EF4-FFF2-40B4-BE49-F238E27FC236}">
                        <a16:creationId xmlns:a16="http://schemas.microsoft.com/office/drawing/2014/main" id="{9BC4B1E9-CA38-C54F-BD45-A84488B8FA6E}"/>
                      </a:ext>
                    </a:extLst>
                  </p:cNvPr>
                  <p:cNvSpPr txBox="1"/>
                  <p:nvPr/>
                </p:nvSpPr>
                <p:spPr>
                  <a:xfrm>
                    <a:off x="6191042" y="4050809"/>
                    <a:ext cx="293414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b="0" i="1" smtClean="0"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en-GB" b="0" i="1" smtClean="0">
                                  <a:latin typeface="Cambria Math" charset="0"/>
                                </a:rPr>
                                <m:t>2</m:t>
                              </m:r>
                            </m:sub>
                          </m:sSub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58" name="TextBox 57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191042" y="4050809"/>
                    <a:ext cx="293414" cy="276999"/>
                  </a:xfrm>
                  <a:prstGeom prst="rect">
                    <a:avLst/>
                  </a:prstGeom>
                  <a:blipFill>
                    <a:blip r:embed="rId11"/>
                    <a:stretch>
                      <a:fillRect l="-16667" r="-4167" b="-21739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7582B359-A57D-FF48-878A-DA61B00FE966}"/>
                </a:ext>
              </a:extLst>
            </p:cNvPr>
            <p:cNvGrpSpPr/>
            <p:nvPr/>
          </p:nvGrpSpPr>
          <p:grpSpPr>
            <a:xfrm>
              <a:off x="6975826" y="3929695"/>
              <a:ext cx="516037" cy="397857"/>
              <a:chOff x="6975826" y="3929695"/>
              <a:chExt cx="516037" cy="397857"/>
            </a:xfrm>
          </p:grpSpPr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DFF16DA7-2AE8-D541-A5B2-1A1FEAF65098}"/>
                  </a:ext>
                </a:extLst>
              </p:cNvPr>
              <p:cNvSpPr/>
              <p:nvPr/>
            </p:nvSpPr>
            <p:spPr>
              <a:xfrm>
                <a:off x="6975826" y="3929695"/>
                <a:ext cx="144000" cy="144000"/>
              </a:xfrm>
              <a:prstGeom prst="rect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C016E5A5-2B25-9F40-B91A-8A4B9CA08B01}"/>
                  </a:ext>
                </a:extLst>
              </p:cNvPr>
              <p:cNvSpPr/>
              <p:nvPr/>
            </p:nvSpPr>
            <p:spPr>
              <a:xfrm>
                <a:off x="7021906" y="3975775"/>
                <a:ext cx="144000" cy="144000"/>
              </a:xfrm>
              <a:prstGeom prst="rect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43F4DE3E-98F8-3747-A638-1C6E429C5D98}"/>
                  </a:ext>
                </a:extLst>
              </p:cNvPr>
              <p:cNvSpPr/>
              <p:nvPr/>
            </p:nvSpPr>
            <p:spPr>
              <a:xfrm>
                <a:off x="7067986" y="4021855"/>
                <a:ext cx="144000" cy="144000"/>
              </a:xfrm>
              <a:prstGeom prst="rect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7" name="TextBox 26">
                    <a:extLst>
                      <a:ext uri="{FF2B5EF4-FFF2-40B4-BE49-F238E27FC236}">
                        <a16:creationId xmlns:a16="http://schemas.microsoft.com/office/drawing/2014/main" id="{5BBE479C-4C56-8E46-BA76-7EEE7CD02033}"/>
                      </a:ext>
                    </a:extLst>
                  </p:cNvPr>
                  <p:cNvSpPr txBox="1"/>
                  <p:nvPr/>
                </p:nvSpPr>
                <p:spPr>
                  <a:xfrm>
                    <a:off x="7198449" y="4050553"/>
                    <a:ext cx="293414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GB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b="0" i="1" smtClean="0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en-GB" b="0" i="1" smtClean="0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3</m:t>
                              </m:r>
                            </m:sub>
                          </m:sSub>
                        </m:oMath>
                      </m:oMathPara>
                    </a14:m>
                    <a:endParaRPr lang="en-GB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27" name="TextBox 26">
                    <a:extLst>
                      <a:ext uri="{FF2B5EF4-FFF2-40B4-BE49-F238E27FC236}">
                        <a16:creationId xmlns:a16="http://schemas.microsoft.com/office/drawing/2014/main" id="{5BBE479C-4C56-8E46-BA76-7EEE7CD02033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198449" y="4050553"/>
                    <a:ext cx="293414" cy="276999"/>
                  </a:xfrm>
                  <a:prstGeom prst="rect">
                    <a:avLst/>
                  </a:prstGeom>
                  <a:blipFill>
                    <a:blip r:embed="rId12"/>
                    <a:stretch>
                      <a:fillRect l="-16000" b="-21739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sp>
        <p:nvSpPr>
          <p:cNvPr id="37" name="Rectangle 36">
            <a:extLst>
              <a:ext uri="{FF2B5EF4-FFF2-40B4-BE49-F238E27FC236}">
                <a16:creationId xmlns:a16="http://schemas.microsoft.com/office/drawing/2014/main" id="{BA60F785-D4D9-3F44-A8AF-BDCE7308C7F1}"/>
              </a:ext>
            </a:extLst>
          </p:cNvPr>
          <p:cNvSpPr/>
          <p:nvPr/>
        </p:nvSpPr>
        <p:spPr>
          <a:xfrm>
            <a:off x="4572000" y="5448797"/>
            <a:ext cx="4572000" cy="1026000"/>
          </a:xfrm>
          <a:prstGeom prst="rect">
            <a:avLst/>
          </a:prstGeom>
          <a:solidFill>
            <a:schemeClr val="bg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74140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B37254-E62B-7F4B-BF8D-B6B2EE5D92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Grounding?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C4DCF1C-DE61-F345-A93C-A93A53EFE88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de-DE" dirty="0">
                    <a:solidFill>
                      <a:srgbClr val="C00000"/>
                    </a:solidFill>
                  </a:rPr>
                  <a:t>Grounding</a:t>
                </a:r>
                <a:r>
                  <a:rPr lang="de-DE" dirty="0"/>
                  <a:t> a </a:t>
                </a:r>
                <a:r>
                  <a:rPr lang="de-DE" dirty="0" err="1"/>
                  <a:t>logvar</a:t>
                </a:r>
                <a:endParaRPr lang="en-GB" dirty="0"/>
              </a:p>
              <a:p>
                <a:pPr lvl="1"/>
                <a:r>
                  <a:rPr lang="en-GB" dirty="0"/>
                  <a:t>E.g.,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𝐷</m:t>
                    </m:r>
                  </m:oMath>
                </a14:m>
                <a:r>
                  <a:rPr lang="en-GB" dirty="0"/>
                  <a:t>, with </a:t>
                </a:r>
                <a14:m>
                  <m:oMath xmlns:m="http://schemas.openxmlformats.org/officeDocument/2006/math">
                    <m:r>
                      <a:rPr lang="en-GB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𝒟</m:t>
                    </m:r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𝐷</m:t>
                        </m:r>
                      </m:e>
                    </m:d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𝑑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𝑑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d>
                  </m:oMath>
                </a14:m>
                <a:endParaRPr lang="en-GB" dirty="0"/>
              </a:p>
              <a:p>
                <a:pPr lvl="2"/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de-DE" b="0" i="0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l-G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𝐸𝑝𝑖𝑑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 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𝑀𝑎𝑛</m:t>
                        </m:r>
                        <m:d>
                          <m:dPr>
                            <m:ctrlP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𝑊</m:t>
                            </m:r>
                          </m:e>
                        </m:d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𝑁𝑎𝑡</m:t>
                        </m:r>
                        <m:d>
                          <m:dPr>
                            <m:ctrlP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𝐷</m:t>
                            </m:r>
                          </m:e>
                        </m:d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</m:e>
                    </m:d>
                  </m:oMath>
                </a14:m>
                <a:endParaRPr lang="en-GB" dirty="0"/>
              </a:p>
              <a:p>
                <a:pPr lvl="1"/>
                <a:r>
                  <a:rPr lang="en-GB" dirty="0"/>
                  <a:t>Grounding:</a:t>
                </a:r>
              </a:p>
              <a:p>
                <a:pPr lvl="2"/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de-DE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l-G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𝐸𝑝𝑖𝑑</m:t>
                        </m:r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𝑀𝑎𝑛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𝑊</m:t>
                            </m:r>
                          </m:e>
                        </m:d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 </m:t>
                        </m:r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𝑁𝑎𝑡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𝑑</m:t>
                                </m:r>
                              </m:e>
                              <m:sub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e>
                        </m:d>
                      </m:e>
                    </m:d>
                  </m:oMath>
                </a14:m>
                <a:endParaRPr lang="en-GB" dirty="0"/>
              </a:p>
              <a:p>
                <a:pPr lvl="2"/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de-DE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l-G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𝐸𝑝𝑖𝑑</m:t>
                        </m:r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𝑀𝑎𝑛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𝑊</m:t>
                            </m:r>
                          </m:e>
                        </m:d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 </m:t>
                        </m:r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𝑁𝑎𝑡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𝑑</m:t>
                                </m:r>
                              </m:e>
                              <m:sub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e>
                        </m:d>
                      </m:e>
                    </m:d>
                  </m:oMath>
                </a14:m>
                <a:endParaRPr lang="en-GB" dirty="0"/>
              </a:p>
              <a:p>
                <a:pPr lvl="1"/>
                <a:r>
                  <a:rPr lang="en-GB" dirty="0"/>
                  <a:t>Now,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𝑀𝑎𝑛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𝑊</m:t>
                        </m:r>
                      </m:e>
                    </m:d>
                  </m:oMath>
                </a14:m>
                <a:r>
                  <a:rPr lang="en-GB" dirty="0"/>
                  <a:t> contains all logvars</a:t>
                </a:r>
              </a:p>
              <a:p>
                <a:pPr lvl="1"/>
                <a:r>
                  <a:rPr lang="en-GB" dirty="0"/>
                  <a:t>But, to sum-out</a:t>
                </a:r>
              </a:p>
              <a:p>
                <a:pPr lvl="2"/>
                <a:r>
                  <a:rPr lang="en-GB" dirty="0"/>
                  <a:t>Multiply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11</m:t>
                        </m:r>
                      </m:sub>
                    </m:sSub>
                  </m:oMath>
                </a14:m>
                <a:r>
                  <a:rPr lang="en-GB" dirty="0"/>
                  <a:t>,</a:t>
                </a:r>
                <a:r>
                  <a:rPr lang="de-DE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br>
                  <a:rPr lang="de-DE" dirty="0"/>
                </a:br>
                <a:r>
                  <a:rPr lang="en-GB" dirty="0"/>
                  <a:t>to fulfil Precondition 1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C4DCF1C-DE61-F345-A93C-A93A53EFE88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447" t="-176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9B4156-E3C0-0C47-85F8-6274D1E982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43</a:t>
            </a:fld>
            <a:endParaRPr lang="en-GB"/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271CD6FF-7D88-9548-AD98-7B08458B93A4}"/>
              </a:ext>
            </a:extLst>
          </p:cNvPr>
          <p:cNvGrpSpPr/>
          <p:nvPr/>
        </p:nvGrpSpPr>
        <p:grpSpPr>
          <a:xfrm>
            <a:off x="4572000" y="4520711"/>
            <a:ext cx="4452825" cy="1946958"/>
            <a:chOff x="4691174" y="2813455"/>
            <a:chExt cx="4452825" cy="194695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TextBox 38">
                  <a:extLst>
                    <a:ext uri="{FF2B5EF4-FFF2-40B4-BE49-F238E27FC236}">
                      <a16:creationId xmlns:a16="http://schemas.microsoft.com/office/drawing/2014/main" id="{CA84FA32-ADC2-DD47-8824-7AB57A3144C6}"/>
                    </a:ext>
                  </a:extLst>
                </p:cNvPr>
                <p:cNvSpPr txBox="1"/>
                <p:nvPr/>
              </p:nvSpPr>
              <p:spPr>
                <a:xfrm>
                  <a:off x="6461825" y="3343955"/>
                  <a:ext cx="648000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en-GB" b="0" i="1" smtClean="0">
                            <a:solidFill>
                              <a:schemeClr val="accent1"/>
                            </a:solidFill>
                            <a:latin typeface="Cambria Math" charset="0"/>
                          </a:rPr>
                          <m:t>𝐸𝑝𝑖𝑑</m:t>
                        </m:r>
                      </m:oMath>
                    </m:oMathPara>
                  </a14:m>
                  <a:endParaRPr lang="en-GB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39" name="TextBox 38">
                  <a:extLst>
                    <a:ext uri="{FF2B5EF4-FFF2-40B4-BE49-F238E27FC236}">
                      <a16:creationId xmlns:a16="http://schemas.microsoft.com/office/drawing/2014/main" id="{CA84FA32-ADC2-DD47-8824-7AB57A3144C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461825" y="3343955"/>
                  <a:ext cx="648000" cy="389513"/>
                </a:xfrm>
                <a:prstGeom prst="ellipse">
                  <a:avLst/>
                </a:prstGeom>
                <a:blipFill>
                  <a:blip r:embed="rId3"/>
                  <a:stretch>
                    <a:fillRect r="-1887" b="-9375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DD3629A0-F8AE-5743-95E2-A15214A89856}"/>
                    </a:ext>
                  </a:extLst>
                </p:cNvPr>
                <p:cNvSpPr txBox="1"/>
                <p:nvPr/>
              </p:nvSpPr>
              <p:spPr>
                <a:xfrm>
                  <a:off x="5388625" y="2813455"/>
                  <a:ext cx="985062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b="0" i="1" smtClean="0">
                            <a:solidFill>
                              <a:schemeClr val="accent1"/>
                            </a:solidFill>
                            <a:latin typeface="Cambria Math" charset="0"/>
                          </a:rPr>
                          <m:t>𝑁𝑎𝑡</m:t>
                        </m:r>
                        <m:r>
                          <a:rPr lang="en-GB" b="0" i="1" smtClean="0">
                            <a:solidFill>
                              <a:schemeClr val="accent1"/>
                            </a:solidFill>
                            <a:latin typeface="Cambria Math" charset="0"/>
                          </a:rPr>
                          <m:t>(</m:t>
                        </m:r>
                        <m:r>
                          <a:rPr lang="en-GB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𝐷</m:t>
                        </m:r>
                        <m:r>
                          <a:rPr lang="en-GB" b="0" i="1" smtClean="0">
                            <a:solidFill>
                              <a:schemeClr val="accent1"/>
                            </a:solidFill>
                            <a:latin typeface="Cambria Math" charset="0"/>
                          </a:rPr>
                          <m:t>)</m:t>
                        </m:r>
                      </m:oMath>
                    </m:oMathPara>
                  </a14:m>
                  <a:endParaRPr lang="en-GB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DD3629A0-F8AE-5743-95E2-A15214A8985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88625" y="2813455"/>
                  <a:ext cx="985062" cy="389513"/>
                </a:xfrm>
                <a:prstGeom prst="ellipse">
                  <a:avLst/>
                </a:prstGeom>
                <a:blipFill>
                  <a:blip r:embed="rId4"/>
                  <a:stretch>
                    <a:fillRect b="-6061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1" name="TextBox 40">
                  <a:extLst>
                    <a:ext uri="{FF2B5EF4-FFF2-40B4-BE49-F238E27FC236}">
                      <a16:creationId xmlns:a16="http://schemas.microsoft.com/office/drawing/2014/main" id="{3D35A4B5-82FC-9B40-9407-C61A7031744F}"/>
                    </a:ext>
                  </a:extLst>
                </p:cNvPr>
                <p:cNvSpPr txBox="1"/>
                <p:nvPr/>
              </p:nvSpPr>
              <p:spPr>
                <a:xfrm>
                  <a:off x="7214462" y="2816487"/>
                  <a:ext cx="1144125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b="0" i="1" smtClean="0">
                            <a:solidFill>
                              <a:schemeClr val="accent1"/>
                            </a:solidFill>
                            <a:latin typeface="Cambria Math" charset="0"/>
                          </a:rPr>
                          <m:t>𝑀𝑎𝑛</m:t>
                        </m:r>
                        <m:r>
                          <a:rPr lang="en-GB" b="0" i="1" smtClean="0">
                            <a:solidFill>
                              <a:schemeClr val="accent1"/>
                            </a:solidFill>
                            <a:latin typeface="Cambria Math" charset="0"/>
                          </a:rPr>
                          <m:t>(</m:t>
                        </m:r>
                        <m:r>
                          <a:rPr lang="en-GB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𝑊</m:t>
                        </m:r>
                        <m:r>
                          <a:rPr lang="en-GB" b="0" i="1" smtClean="0">
                            <a:solidFill>
                              <a:schemeClr val="accent1"/>
                            </a:solidFill>
                            <a:latin typeface="Cambria Math" charset="0"/>
                          </a:rPr>
                          <m:t>)</m:t>
                        </m:r>
                      </m:oMath>
                    </m:oMathPara>
                  </a14:m>
                  <a:endParaRPr lang="en-GB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41" name="TextBox 40">
                  <a:extLst>
                    <a:ext uri="{FF2B5EF4-FFF2-40B4-BE49-F238E27FC236}">
                      <a16:creationId xmlns:a16="http://schemas.microsoft.com/office/drawing/2014/main" id="{3D35A4B5-82FC-9B40-9407-C61A7031744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14462" y="2816487"/>
                  <a:ext cx="1144125" cy="389513"/>
                </a:xfrm>
                <a:prstGeom prst="ellipse">
                  <a:avLst/>
                </a:prstGeom>
                <a:blipFill>
                  <a:blip r:embed="rId5"/>
                  <a:stretch>
                    <a:fillRect b="-6061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2" name="TextBox 41">
                  <a:extLst>
                    <a:ext uri="{FF2B5EF4-FFF2-40B4-BE49-F238E27FC236}">
                      <a16:creationId xmlns:a16="http://schemas.microsoft.com/office/drawing/2014/main" id="{2C41609F-14B6-7544-8EB9-ABC74C0647C4}"/>
                    </a:ext>
                  </a:extLst>
                </p:cNvPr>
                <p:cNvSpPr txBox="1"/>
                <p:nvPr/>
              </p:nvSpPr>
              <p:spPr>
                <a:xfrm>
                  <a:off x="4691174" y="3858871"/>
                  <a:ext cx="1383249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𝑇𝑟𝑎𝑣𝑒𝑙</m:t>
                        </m:r>
                        <m:r>
                          <a:rPr lang="en-GB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(</m:t>
                        </m:r>
                        <m:r>
                          <a:rPr lang="en-GB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𝑋</m:t>
                        </m:r>
                        <m:r>
                          <a:rPr lang="en-GB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)</m:t>
                        </m:r>
                      </m:oMath>
                    </m:oMathPara>
                  </a14:m>
                  <a:endParaRPr lang="en-GB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42" name="TextBox 41">
                  <a:extLst>
                    <a:ext uri="{FF2B5EF4-FFF2-40B4-BE49-F238E27FC236}">
                      <a16:creationId xmlns:a16="http://schemas.microsoft.com/office/drawing/2014/main" id="{2C41609F-14B6-7544-8EB9-ABC74C0647C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91174" y="3858871"/>
                  <a:ext cx="1383249" cy="389513"/>
                </a:xfrm>
                <a:prstGeom prst="ellipse">
                  <a:avLst/>
                </a:prstGeom>
                <a:blipFill>
                  <a:blip r:embed="rId6"/>
                  <a:stretch>
                    <a:fillRect b="-6061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3" name="TextBox 42">
                  <a:extLst>
                    <a:ext uri="{FF2B5EF4-FFF2-40B4-BE49-F238E27FC236}">
                      <a16:creationId xmlns:a16="http://schemas.microsoft.com/office/drawing/2014/main" id="{BEB07417-116E-FF45-B5BB-8D9F61E068CA}"/>
                    </a:ext>
                  </a:extLst>
                </p:cNvPr>
                <p:cNvSpPr txBox="1"/>
                <p:nvPr/>
              </p:nvSpPr>
              <p:spPr>
                <a:xfrm>
                  <a:off x="6250457" y="4370900"/>
                  <a:ext cx="1120628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𝑆𝑖𝑐𝑘</m:t>
                        </m:r>
                        <m:r>
                          <a:rPr lang="en-GB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(</m:t>
                        </m:r>
                        <m:r>
                          <a:rPr lang="en-GB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𝑋</m:t>
                        </m:r>
                        <m:r>
                          <a:rPr lang="en-GB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)</m:t>
                        </m:r>
                      </m:oMath>
                    </m:oMathPara>
                  </a14:m>
                  <a:endParaRPr lang="en-GB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43" name="TextBox 42">
                  <a:extLst>
                    <a:ext uri="{FF2B5EF4-FFF2-40B4-BE49-F238E27FC236}">
                      <a16:creationId xmlns:a16="http://schemas.microsoft.com/office/drawing/2014/main" id="{BEB07417-116E-FF45-B5BB-8D9F61E068C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250457" y="4370900"/>
                  <a:ext cx="1120628" cy="389513"/>
                </a:xfrm>
                <a:prstGeom prst="ellipse">
                  <a:avLst/>
                </a:prstGeom>
                <a:blipFill>
                  <a:blip r:embed="rId7"/>
                  <a:stretch>
                    <a:fillRect b="-6250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4" name="TextBox 43">
                  <a:extLst>
                    <a:ext uri="{FF2B5EF4-FFF2-40B4-BE49-F238E27FC236}">
                      <a16:creationId xmlns:a16="http://schemas.microsoft.com/office/drawing/2014/main" id="{8C2F84A0-D7A0-294E-B92B-E7DC8151A4B2}"/>
                    </a:ext>
                  </a:extLst>
                </p:cNvPr>
                <p:cNvSpPr txBox="1"/>
                <p:nvPr/>
              </p:nvSpPr>
              <p:spPr>
                <a:xfrm>
                  <a:off x="7511218" y="3854122"/>
                  <a:ext cx="1632781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𝑇𝑟𝑒𝑎𝑡</m:t>
                        </m:r>
                        <m:r>
                          <a:rPr lang="en-GB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(</m:t>
                        </m:r>
                        <m:r>
                          <a:rPr lang="en-GB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𝑋</m:t>
                        </m:r>
                        <m:r>
                          <a:rPr lang="en-GB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,</m:t>
                        </m:r>
                        <m:r>
                          <a:rPr lang="en-GB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𝑀</m:t>
                        </m:r>
                        <m:r>
                          <a:rPr lang="en-GB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)</m:t>
                        </m:r>
                      </m:oMath>
                    </m:oMathPara>
                  </a14:m>
                  <a:endParaRPr lang="en-GB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44" name="TextBox 43">
                  <a:extLst>
                    <a:ext uri="{FF2B5EF4-FFF2-40B4-BE49-F238E27FC236}">
                      <a16:creationId xmlns:a16="http://schemas.microsoft.com/office/drawing/2014/main" id="{8C2F84A0-D7A0-294E-B92B-E7DC8151A4B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511218" y="3854122"/>
                  <a:ext cx="1632781" cy="389513"/>
                </a:xfrm>
                <a:prstGeom prst="ellipse">
                  <a:avLst/>
                </a:prstGeom>
                <a:blipFill>
                  <a:blip r:embed="rId8"/>
                  <a:stretch>
                    <a:fillRect b="-6061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46880B1F-6465-B34B-A41A-E49A9F02642C}"/>
                </a:ext>
              </a:extLst>
            </p:cNvPr>
            <p:cNvCxnSpPr>
              <a:stCxn id="40" idx="6"/>
              <a:endCxn id="66" idx="1"/>
            </p:cNvCxnSpPr>
            <p:nvPr/>
          </p:nvCxnSpPr>
          <p:spPr>
            <a:xfrm>
              <a:off x="6373687" y="3008212"/>
              <a:ext cx="342370" cy="110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57E484CA-BD71-9346-BB9C-55E4BAA16AB2}"/>
                </a:ext>
              </a:extLst>
            </p:cNvPr>
            <p:cNvCxnSpPr>
              <a:cxnSpLocks/>
              <a:stCxn id="41" idx="2"/>
              <a:endCxn id="66" idx="3"/>
            </p:cNvCxnSpPr>
            <p:nvPr/>
          </p:nvCxnSpPr>
          <p:spPr>
            <a:xfrm flipH="1" flipV="1">
              <a:off x="6860057" y="3009320"/>
              <a:ext cx="354405" cy="192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0652E2B5-8914-AB48-B5B1-DD359BCEC2B7}"/>
                </a:ext>
              </a:extLst>
            </p:cNvPr>
            <p:cNvCxnSpPr>
              <a:cxnSpLocks/>
              <a:stCxn id="42" idx="6"/>
              <a:endCxn id="62" idx="1"/>
            </p:cNvCxnSpPr>
            <p:nvPr/>
          </p:nvCxnSpPr>
          <p:spPr>
            <a:xfrm>
              <a:off x="6074423" y="4053628"/>
              <a:ext cx="352313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3493BF72-1470-0C46-8163-E34D9B9BCEB6}"/>
                </a:ext>
              </a:extLst>
            </p:cNvPr>
            <p:cNvCxnSpPr>
              <a:cxnSpLocks/>
              <a:stCxn id="62" idx="0"/>
              <a:endCxn id="39" idx="4"/>
            </p:cNvCxnSpPr>
            <p:nvPr/>
          </p:nvCxnSpPr>
          <p:spPr>
            <a:xfrm flipV="1">
              <a:off x="6498736" y="3733468"/>
              <a:ext cx="287089" cy="24816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6C6BED4D-AF3B-AB40-A54A-ED16136DD5D8}"/>
                </a:ext>
              </a:extLst>
            </p:cNvPr>
            <p:cNvCxnSpPr>
              <a:cxnSpLocks/>
              <a:stCxn id="39" idx="4"/>
              <a:endCxn id="58" idx="0"/>
            </p:cNvCxnSpPr>
            <p:nvPr/>
          </p:nvCxnSpPr>
          <p:spPr>
            <a:xfrm>
              <a:off x="6785825" y="3733468"/>
              <a:ext cx="308081" cy="24230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A6985EA2-0255-7540-B1CA-56C07350455D}"/>
                </a:ext>
              </a:extLst>
            </p:cNvPr>
            <p:cNvCxnSpPr>
              <a:cxnSpLocks/>
              <a:stCxn id="44" idx="2"/>
              <a:endCxn id="58" idx="3"/>
            </p:cNvCxnSpPr>
            <p:nvPr/>
          </p:nvCxnSpPr>
          <p:spPr>
            <a:xfrm flipH="1" flipV="1">
              <a:off x="7165906" y="4047775"/>
              <a:ext cx="345312" cy="110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607F6AC6-4A57-894F-8E3D-DF64163238CD}"/>
                </a:ext>
              </a:extLst>
            </p:cNvPr>
            <p:cNvCxnSpPr>
              <a:cxnSpLocks/>
              <a:stCxn id="62" idx="2"/>
              <a:endCxn id="43" idx="0"/>
            </p:cNvCxnSpPr>
            <p:nvPr/>
          </p:nvCxnSpPr>
          <p:spPr>
            <a:xfrm>
              <a:off x="6498736" y="4125628"/>
              <a:ext cx="312035" cy="24527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C793E3D5-E7F9-4841-8E0B-4C92EF4B4C41}"/>
                </a:ext>
              </a:extLst>
            </p:cNvPr>
            <p:cNvCxnSpPr>
              <a:cxnSpLocks/>
              <a:stCxn id="58" idx="2"/>
              <a:endCxn id="43" idx="0"/>
            </p:cNvCxnSpPr>
            <p:nvPr/>
          </p:nvCxnSpPr>
          <p:spPr>
            <a:xfrm flipH="1">
              <a:off x="6810771" y="4119775"/>
              <a:ext cx="283135" cy="25112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EC4D98CD-01B1-9D4E-B36B-DDA034EA0B4A}"/>
                </a:ext>
              </a:extLst>
            </p:cNvPr>
            <p:cNvCxnSpPr>
              <a:cxnSpLocks/>
              <a:stCxn id="39" idx="0"/>
              <a:endCxn id="66" idx="2"/>
            </p:cNvCxnSpPr>
            <p:nvPr/>
          </p:nvCxnSpPr>
          <p:spPr>
            <a:xfrm flipV="1">
              <a:off x="6785825" y="3081320"/>
              <a:ext cx="2232" cy="26263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60F6C050-4457-B742-8EFE-851650DFE7D5}"/>
                </a:ext>
              </a:extLst>
            </p:cNvPr>
            <p:cNvGrpSpPr/>
            <p:nvPr/>
          </p:nvGrpSpPr>
          <p:grpSpPr>
            <a:xfrm>
              <a:off x="6669977" y="2891240"/>
              <a:ext cx="521894" cy="393368"/>
              <a:chOff x="6669977" y="2891240"/>
              <a:chExt cx="521894" cy="393368"/>
            </a:xfrm>
          </p:grpSpPr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35702348-33AE-6343-AC68-6A7AC047557F}"/>
                  </a:ext>
                </a:extLst>
              </p:cNvPr>
              <p:cNvSpPr/>
              <p:nvPr/>
            </p:nvSpPr>
            <p:spPr>
              <a:xfrm>
                <a:off x="6669977" y="2891240"/>
                <a:ext cx="144000" cy="144000"/>
              </a:xfrm>
              <a:prstGeom prst="rect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7F57D6B9-17C5-7F40-B4E7-10340D2DF720}"/>
                  </a:ext>
                </a:extLst>
              </p:cNvPr>
              <p:cNvSpPr/>
              <p:nvPr/>
            </p:nvSpPr>
            <p:spPr>
              <a:xfrm>
                <a:off x="6716057" y="2937320"/>
                <a:ext cx="144000" cy="144000"/>
              </a:xfrm>
              <a:prstGeom prst="rect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277FC80C-289C-814A-AAF5-85350FC65138}"/>
                  </a:ext>
                </a:extLst>
              </p:cNvPr>
              <p:cNvSpPr/>
              <p:nvPr/>
            </p:nvSpPr>
            <p:spPr>
              <a:xfrm>
                <a:off x="6762137" y="2983400"/>
                <a:ext cx="144000" cy="144000"/>
              </a:xfrm>
              <a:prstGeom prst="rect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8" name="TextBox 67">
                    <a:extLst>
                      <a:ext uri="{FF2B5EF4-FFF2-40B4-BE49-F238E27FC236}">
                        <a16:creationId xmlns:a16="http://schemas.microsoft.com/office/drawing/2014/main" id="{5B2E22F0-1B0C-0E47-AFD3-DE6A36387280}"/>
                      </a:ext>
                    </a:extLst>
                  </p:cNvPr>
                  <p:cNvSpPr txBox="1"/>
                  <p:nvPr/>
                </p:nvSpPr>
                <p:spPr>
                  <a:xfrm>
                    <a:off x="6903780" y="3007609"/>
                    <a:ext cx="288091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GB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b="0" i="1" smtClean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en-GB" b="0" i="1" smtClean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1</m:t>
                              </m:r>
                            </m:sub>
                          </m:sSub>
                        </m:oMath>
                      </m:oMathPara>
                    </a14:m>
                    <a:endParaRPr lang="en-GB" dirty="0">
                      <a:solidFill>
                        <a:schemeClr val="accent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68" name="TextBox 67">
                    <a:extLst>
                      <a:ext uri="{FF2B5EF4-FFF2-40B4-BE49-F238E27FC236}">
                        <a16:creationId xmlns:a16="http://schemas.microsoft.com/office/drawing/2014/main" id="{5B2E22F0-1B0C-0E47-AFD3-DE6A36387280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903780" y="3007609"/>
                    <a:ext cx="288091" cy="276999"/>
                  </a:xfrm>
                  <a:prstGeom prst="rect">
                    <a:avLst/>
                  </a:prstGeom>
                  <a:blipFill>
                    <a:blip r:embed="rId9"/>
                    <a:stretch>
                      <a:fillRect l="-16667" r="-4167" b="-21739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B5F05F08-9570-144E-8D71-BFD0688343EA}"/>
                </a:ext>
              </a:extLst>
            </p:cNvPr>
            <p:cNvGrpSpPr/>
            <p:nvPr/>
          </p:nvGrpSpPr>
          <p:grpSpPr>
            <a:xfrm>
              <a:off x="6191042" y="3935548"/>
              <a:ext cx="425774" cy="392260"/>
              <a:chOff x="6191042" y="3935548"/>
              <a:chExt cx="425774" cy="392260"/>
            </a:xfrm>
          </p:grpSpPr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22CB74D3-621D-3441-8FFF-DF06E094FCDD}"/>
                  </a:ext>
                </a:extLst>
              </p:cNvPr>
              <p:cNvSpPr/>
              <p:nvPr/>
            </p:nvSpPr>
            <p:spPr>
              <a:xfrm>
                <a:off x="6380656" y="3935548"/>
                <a:ext cx="144000" cy="144000"/>
              </a:xfrm>
              <a:prstGeom prst="rect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54E27368-953A-BF42-8935-F3F8F92703B1}"/>
                  </a:ext>
                </a:extLst>
              </p:cNvPr>
              <p:cNvSpPr/>
              <p:nvPr/>
            </p:nvSpPr>
            <p:spPr>
              <a:xfrm>
                <a:off x="6426736" y="3981628"/>
                <a:ext cx="144000" cy="144000"/>
              </a:xfrm>
              <a:prstGeom prst="rect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id="{021FADA7-429A-C849-9148-3D0F102EEDCD}"/>
                  </a:ext>
                </a:extLst>
              </p:cNvPr>
              <p:cNvSpPr/>
              <p:nvPr/>
            </p:nvSpPr>
            <p:spPr>
              <a:xfrm>
                <a:off x="6472816" y="4027708"/>
                <a:ext cx="144000" cy="144000"/>
              </a:xfrm>
              <a:prstGeom prst="rect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4" name="TextBox 63">
                    <a:extLst>
                      <a:ext uri="{FF2B5EF4-FFF2-40B4-BE49-F238E27FC236}">
                        <a16:creationId xmlns:a16="http://schemas.microsoft.com/office/drawing/2014/main" id="{2E60C68B-76EE-2B49-AD16-A0FE215FDBF8}"/>
                      </a:ext>
                    </a:extLst>
                  </p:cNvPr>
                  <p:cNvSpPr txBox="1"/>
                  <p:nvPr/>
                </p:nvSpPr>
                <p:spPr>
                  <a:xfrm>
                    <a:off x="6191042" y="4050809"/>
                    <a:ext cx="293414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b="0" i="1" smtClean="0"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en-GB" b="0" i="1" smtClean="0">
                                  <a:latin typeface="Cambria Math" charset="0"/>
                                </a:rPr>
                                <m:t>2</m:t>
                              </m:r>
                            </m:sub>
                          </m:sSub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58" name="TextBox 57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191042" y="4050809"/>
                    <a:ext cx="293414" cy="276999"/>
                  </a:xfrm>
                  <a:prstGeom prst="rect">
                    <a:avLst/>
                  </a:prstGeom>
                  <a:blipFill>
                    <a:blip r:embed="rId11"/>
                    <a:stretch>
                      <a:fillRect l="-16667" r="-4167" b="-21739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A2DF34F6-CE0A-3B4C-896A-A71CE8EA8C15}"/>
                </a:ext>
              </a:extLst>
            </p:cNvPr>
            <p:cNvGrpSpPr/>
            <p:nvPr/>
          </p:nvGrpSpPr>
          <p:grpSpPr>
            <a:xfrm>
              <a:off x="6975826" y="3929695"/>
              <a:ext cx="516037" cy="397857"/>
              <a:chOff x="6975826" y="3929695"/>
              <a:chExt cx="516037" cy="397857"/>
            </a:xfrm>
          </p:grpSpPr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id="{9257B0FA-C4E9-A348-ABDA-EE7DB566B6CD}"/>
                  </a:ext>
                </a:extLst>
              </p:cNvPr>
              <p:cNvSpPr/>
              <p:nvPr/>
            </p:nvSpPr>
            <p:spPr>
              <a:xfrm>
                <a:off x="6975826" y="3929695"/>
                <a:ext cx="144000" cy="144000"/>
              </a:xfrm>
              <a:prstGeom prst="rect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798CDC73-B817-0841-80B3-124F358E45ED}"/>
                  </a:ext>
                </a:extLst>
              </p:cNvPr>
              <p:cNvSpPr/>
              <p:nvPr/>
            </p:nvSpPr>
            <p:spPr>
              <a:xfrm>
                <a:off x="7021906" y="3975775"/>
                <a:ext cx="144000" cy="144000"/>
              </a:xfrm>
              <a:prstGeom prst="rect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294EA613-BC39-4347-9FC5-57061EDBA9EB}"/>
                  </a:ext>
                </a:extLst>
              </p:cNvPr>
              <p:cNvSpPr/>
              <p:nvPr/>
            </p:nvSpPr>
            <p:spPr>
              <a:xfrm>
                <a:off x="7067986" y="4021855"/>
                <a:ext cx="144000" cy="144000"/>
              </a:xfrm>
              <a:prstGeom prst="rect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0" name="TextBox 59">
                    <a:extLst>
                      <a:ext uri="{FF2B5EF4-FFF2-40B4-BE49-F238E27FC236}">
                        <a16:creationId xmlns:a16="http://schemas.microsoft.com/office/drawing/2014/main" id="{829E0716-7C85-1248-9D55-1D9D5E4660A2}"/>
                      </a:ext>
                    </a:extLst>
                  </p:cNvPr>
                  <p:cNvSpPr txBox="1"/>
                  <p:nvPr/>
                </p:nvSpPr>
                <p:spPr>
                  <a:xfrm>
                    <a:off x="7198449" y="4050553"/>
                    <a:ext cx="293414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GB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b="0" i="1" smtClean="0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en-GB" b="0" i="1" smtClean="0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3</m:t>
                              </m:r>
                            </m:sub>
                          </m:sSub>
                        </m:oMath>
                      </m:oMathPara>
                    </a14:m>
                    <a:endParaRPr lang="en-GB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60" name="TextBox 59">
                    <a:extLst>
                      <a:ext uri="{FF2B5EF4-FFF2-40B4-BE49-F238E27FC236}">
                        <a16:creationId xmlns:a16="http://schemas.microsoft.com/office/drawing/2014/main" id="{829E0716-7C85-1248-9D55-1D9D5E4660A2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198449" y="4050553"/>
                    <a:ext cx="293414" cy="276999"/>
                  </a:xfrm>
                  <a:prstGeom prst="rect">
                    <a:avLst/>
                  </a:prstGeom>
                  <a:blipFill>
                    <a:blip r:embed="rId12"/>
                    <a:stretch>
                      <a:fillRect l="-16000" b="-21739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sp>
        <p:nvSpPr>
          <p:cNvPr id="69" name="Rectangle 68">
            <a:extLst>
              <a:ext uri="{FF2B5EF4-FFF2-40B4-BE49-F238E27FC236}">
                <a16:creationId xmlns:a16="http://schemas.microsoft.com/office/drawing/2014/main" id="{64BFFF28-5BE1-3E4F-B464-754F57101F45}"/>
              </a:ext>
            </a:extLst>
          </p:cNvPr>
          <p:cNvSpPr/>
          <p:nvPr/>
        </p:nvSpPr>
        <p:spPr>
          <a:xfrm>
            <a:off x="4572000" y="5448797"/>
            <a:ext cx="4572000" cy="1026000"/>
          </a:xfrm>
          <a:prstGeom prst="rect">
            <a:avLst/>
          </a:prstGeom>
          <a:solidFill>
            <a:schemeClr val="bg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9313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5A3AB6-B3B6-0347-B41C-D9D03709E9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Grounding?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439D3D1-98ED-8D42-A48D-A2E70E48DD6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28650" y="1158240"/>
                <a:ext cx="7886700" cy="1075509"/>
              </a:xfrm>
            </p:spPr>
            <p:txBody>
              <a:bodyPr>
                <a:normAutofit fontScale="77500" lnSpcReduction="20000"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11</m:t>
                        </m:r>
                      </m:sub>
                    </m:sSub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12</m:t>
                        </m:r>
                      </m:sub>
                    </m:sSub>
                  </m:oMath>
                </a14:m>
                <a:br>
                  <a:rPr lang="de-DE" b="0" i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</a:b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l-G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𝐸𝑝𝑖𝑑</m:t>
                        </m:r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 </m:t>
                        </m:r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𝑀𝑎𝑛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𝑊</m:t>
                            </m:r>
                          </m:e>
                        </m:d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𝑁𝑎𝑡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𝑑</m:t>
                                </m:r>
                              </m:e>
                              <m:sub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e>
                        </m:d>
                      </m:e>
                    </m:d>
                    <m:r>
                      <a:rPr lang="de-DE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l-G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𝐸𝑝𝑖𝑑</m:t>
                        </m:r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𝑀𝑎𝑛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𝑊</m:t>
                            </m:r>
                          </m:e>
                        </m:d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 </m:t>
                        </m:r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𝑁𝑎𝑡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𝑑</m:t>
                                </m:r>
                              </m:e>
                              <m:sub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e>
                        </m:d>
                      </m:e>
                    </m:d>
                  </m:oMath>
                </a14:m>
                <a:br>
                  <a:rPr lang="de-DE" i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</a:b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l-G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𝐸𝑝𝑖𝑑</m:t>
                        </m:r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𝑀𝑎𝑛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𝑊</m:t>
                            </m:r>
                          </m:e>
                        </m:d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de-DE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𝑁𝑎𝑡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𝑑</m:t>
                                </m:r>
                              </m:e>
                              <m:sub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e>
                        </m:d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𝑁𝑎𝑡</m:t>
                        </m:r>
                        <m:d>
                          <m:dPr>
                            <m:ctrlP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de-DE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𝑑</m:t>
                                </m:r>
                              </m:e>
                              <m:sub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e>
                        </m:d>
                      </m:e>
                    </m:d>
                  </m:oMath>
                </a14:m>
                <a:endParaRPr lang="en-GB" dirty="0"/>
              </a:p>
              <a:p>
                <a:endParaRPr lang="en-GB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439D3D1-98ED-8D42-A48D-A2E70E48DD6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8650" y="1158240"/>
                <a:ext cx="7886700" cy="1075509"/>
              </a:xfrm>
              <a:blipFill>
                <a:blip r:embed="rId2"/>
                <a:stretch>
                  <a:fillRect l="-804" t="-4651" b="-46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3F7F99-1A53-2845-B5A6-CE75CD95B0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44</a:t>
            </a:fld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" name="Table 4">
                <a:extLst>
                  <a:ext uri="{FF2B5EF4-FFF2-40B4-BE49-F238E27FC236}">
                    <a16:creationId xmlns:a16="http://schemas.microsoft.com/office/drawing/2014/main" id="{AA348575-6FF8-F94B-A769-B641B68377E8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933470009"/>
                  </p:ext>
                </p:extLst>
              </p:nvPr>
            </p:nvGraphicFramePr>
            <p:xfrm>
              <a:off x="826202" y="2254614"/>
              <a:ext cx="3227197" cy="329184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688594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956119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1017969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564515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24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charset="0"/>
                                  </a:rPr>
                                  <m:t>𝐸𝑝𝑖𝑑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</a:rPr>
                                  <m:t>𝑀𝑎𝑛</m:t>
                                </m:r>
                                <m:d>
                                  <m:dPr>
                                    <m:ctrlPr>
                                      <a:rPr lang="de-DE" sz="1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z="1800" b="0" i="1" smtClean="0">
                                        <a:latin typeface="Cambria Math" panose="02040503050406030204" pitchFamily="18" charset="0"/>
                                      </a:rPr>
                                      <m:t>𝑊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sz="1800" b="0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dirty="0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𝑁𝑎𝑡</m:t>
                                </m:r>
                                <m:d>
                                  <m:dPr>
                                    <m:ctrlPr>
                                      <a:rPr lang="de-DE" sz="1800" b="0" i="1" dirty="0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de-DE" sz="1800" b="0" i="1" dirty="0" smtClean="0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de-DE" sz="1800" b="0" i="1" dirty="0" smtClean="0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𝑑</m:t>
                                        </m:r>
                                      </m:e>
                                      <m:sub>
                                        <m:r>
                                          <a:rPr lang="de-DE" sz="1800" b="0" i="1" dirty="0" smtClean="0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</m:e>
                                </m:d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sz="1800" b="0" i="1" dirty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800" b="0" i="1" dirty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𝜙</m:t>
                                    </m:r>
                                  </m:e>
                                  <m:sub>
                                    <m:r>
                                      <a:rPr lang="de-DE" sz="1800" b="0" i="1" dirty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3479286668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i="1" dirty="0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dirty="0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2297098811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dirty="0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512894205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dirty="0" smtClean="0"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446757828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dirty="0" smtClean="0">
                                    <a:latin typeface="Cambria Math" panose="02040503050406030204" pitchFamily="18" charset="0"/>
                                  </a:rPr>
                                  <m:t>5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4237419726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dirty="0" smtClean="0">
                                    <a:latin typeface="Cambria Math" panose="02040503050406030204" pitchFamily="18" charset="0"/>
                                  </a:rPr>
                                  <m:t>6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207249892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</a:rPr>
                                  <m:t>7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2089924505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dirty="0" smtClean="0">
                                    <a:latin typeface="Cambria Math" panose="02040503050406030204" pitchFamily="18" charset="0"/>
                                  </a:rPr>
                                  <m:t>8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481364509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5" name="Table 4">
                <a:extLst>
                  <a:ext uri="{FF2B5EF4-FFF2-40B4-BE49-F238E27FC236}">
                    <a16:creationId xmlns:a16="http://schemas.microsoft.com/office/drawing/2014/main" id="{AA348575-6FF8-F94B-A769-B641B68377E8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933470009"/>
                  </p:ext>
                </p:extLst>
              </p:nvPr>
            </p:nvGraphicFramePr>
            <p:xfrm>
              <a:off x="826202" y="2254614"/>
              <a:ext cx="3227197" cy="329184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688594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956119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1017969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564515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1852" t="-3448" r="-372222" b="-79655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72368" t="-3448" r="-164474" b="-79655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163750" t="-3448" r="-56250" b="-79655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468889" t="-3448" b="-79655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479286668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1852" t="-103448" r="-372222" b="-69655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72368" t="-103448" r="-164474" b="-69655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163750" t="-103448" r="-56250" b="-69655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468889" t="-103448" b="-69655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1852" t="-203448" r="-372222" b="-59655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72368" t="-203448" r="-164474" b="-59655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163750" t="-203448" r="-56250" b="-59655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468889" t="-203448" b="-59655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297098811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1852" t="-303448" r="-372222" b="-49655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72368" t="-303448" r="-164474" b="-49655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163750" t="-303448" r="-56250" b="-49655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468889" t="-303448" b="-49655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512894205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1852" t="-417857" r="-372222" b="-41428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72368" t="-417857" r="-164474" b="-41428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163750" t="-417857" r="-56250" b="-41428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468889" t="-417857" b="-41428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446757828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1852" t="-500000" r="-372222" b="-3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72368" t="-500000" r="-164474" b="-3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163750" t="-500000" r="-56250" b="-3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468889" t="-500000" b="-3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237419726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1852" t="-600000" r="-372222" b="-2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72368" t="-600000" r="-164474" b="-2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163750" t="-600000" r="-56250" b="-2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468889" t="-600000" b="-2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07249892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1852" t="-700000" r="-372222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72368" t="-700000" r="-164474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163750" t="-700000" r="-56250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468889" t="-700000" b="-1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089924505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1852" t="-800000" r="-37222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72368" t="-800000" r="-16447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163750" t="-800000" r="-5625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468889" t="-8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481364509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" name="Table 5">
                <a:extLst>
                  <a:ext uri="{FF2B5EF4-FFF2-40B4-BE49-F238E27FC236}">
                    <a16:creationId xmlns:a16="http://schemas.microsoft.com/office/drawing/2014/main" id="{EE4734A3-0C6C-0945-9B44-9762413E69C0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268303051"/>
                  </p:ext>
                </p:extLst>
              </p:nvPr>
            </p:nvGraphicFramePr>
            <p:xfrm>
              <a:off x="5132590" y="2254614"/>
              <a:ext cx="3227197" cy="329184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688594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956119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1017969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564515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24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charset="0"/>
                                  </a:rPr>
                                  <m:t>𝐸𝑝𝑖𝑑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</a:rPr>
                                  <m:t>𝑀𝑎𝑛</m:t>
                                </m:r>
                                <m:d>
                                  <m:dPr>
                                    <m:ctrlPr>
                                      <a:rPr lang="de-DE" sz="1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z="1800" b="0" i="1" smtClean="0">
                                        <a:latin typeface="Cambria Math" panose="02040503050406030204" pitchFamily="18" charset="0"/>
                                      </a:rPr>
                                      <m:t>𝑊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sz="1800" b="0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</a:rPr>
                                  <m:t>𝑁𝑎𝑡</m:t>
                                </m:r>
                                <m:d>
                                  <m:dPr>
                                    <m:ctrlPr>
                                      <a:rPr lang="de-DE" sz="1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de-DE" sz="18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de-DE" sz="1800" b="0" i="1" smtClean="0">
                                            <a:latin typeface="Cambria Math" panose="02040503050406030204" pitchFamily="18" charset="0"/>
                                          </a:rPr>
                                          <m:t>𝑑</m:t>
                                        </m:r>
                                      </m:e>
                                      <m:sub>
                                        <m:r>
                                          <a:rPr lang="de-DE" sz="1800" b="0" i="1" smtClean="0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b>
                                    </m:sSub>
                                  </m:e>
                                </m:d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sz="1800" b="1" i="1" dirty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800" b="0" i="1" dirty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𝜙</m:t>
                                    </m:r>
                                  </m:e>
                                  <m:sub>
                                    <m:r>
                                      <a:rPr lang="de-DE" sz="1800" b="1" i="0" dirty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𝟏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3479286668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i="1" dirty="0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dirty="0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2297098811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dirty="0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512894205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dirty="0" smtClean="0"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446757828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dirty="0" smtClean="0">
                                    <a:latin typeface="Cambria Math" panose="02040503050406030204" pitchFamily="18" charset="0"/>
                                  </a:rPr>
                                  <m:t>5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4237419726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dirty="0" smtClean="0">
                                    <a:latin typeface="Cambria Math" panose="02040503050406030204" pitchFamily="18" charset="0"/>
                                  </a:rPr>
                                  <m:t>6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207249892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</a:rPr>
                                  <m:t>7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2089924505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dirty="0" smtClean="0">
                                    <a:latin typeface="Cambria Math" panose="02040503050406030204" pitchFamily="18" charset="0"/>
                                  </a:rPr>
                                  <m:t>8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481364509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6" name="Table 5">
                <a:extLst>
                  <a:ext uri="{FF2B5EF4-FFF2-40B4-BE49-F238E27FC236}">
                    <a16:creationId xmlns:a16="http://schemas.microsoft.com/office/drawing/2014/main" id="{EE4734A3-0C6C-0945-9B44-9762413E69C0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268303051"/>
                  </p:ext>
                </p:extLst>
              </p:nvPr>
            </p:nvGraphicFramePr>
            <p:xfrm>
              <a:off x="5132590" y="2254614"/>
              <a:ext cx="3227197" cy="329184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688594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956119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1017969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564515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1852" t="-3448" r="-372222" b="-79655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72368" t="-3448" r="-164474" b="-79655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163750" t="-3448" r="-56250" b="-79655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468889" t="-3448" b="-79655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479286668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1852" t="-103448" r="-372222" b="-69655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72368" t="-103448" r="-164474" b="-69655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163750" t="-103448" r="-56250" b="-69655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468889" t="-103448" b="-69655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1852" t="-203448" r="-372222" b="-59655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72368" t="-203448" r="-164474" b="-59655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163750" t="-203448" r="-56250" b="-59655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468889" t="-203448" b="-59655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297098811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1852" t="-303448" r="-372222" b="-49655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72368" t="-303448" r="-164474" b="-49655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163750" t="-303448" r="-56250" b="-49655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468889" t="-303448" b="-49655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512894205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1852" t="-417857" r="-372222" b="-41428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72368" t="-417857" r="-164474" b="-41428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163750" t="-417857" r="-56250" b="-41428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468889" t="-417857" b="-41428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446757828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1852" t="-500000" r="-372222" b="-3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72368" t="-500000" r="-164474" b="-3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163750" t="-500000" r="-56250" b="-3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468889" t="-500000" b="-3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237419726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1852" t="-600000" r="-372222" b="-2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72368" t="-600000" r="-164474" b="-2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163750" t="-600000" r="-56250" b="-2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468889" t="-600000" b="-2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07249892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1852" t="-700000" r="-372222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72368" t="-700000" r="-164474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163750" t="-700000" r="-56250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468889" t="-700000" b="-1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089924505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1852" t="-800000" r="-37222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72368" t="-800000" r="-16447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163750" t="-800000" r="-5625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468889" t="-8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481364509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99C8D04-BCE3-C44B-8A6C-417F9F0AE5CE}"/>
                  </a:ext>
                </a:extLst>
              </p:cNvPr>
              <p:cNvSpPr txBox="1"/>
              <p:nvPr/>
            </p:nvSpPr>
            <p:spPr>
              <a:xfrm>
                <a:off x="4324331" y="3438869"/>
                <a:ext cx="537327" cy="9233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5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</m:oMath>
                  </m:oMathPara>
                </a14:m>
                <a:endParaRPr lang="en-GB" sz="54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99C8D04-BCE3-C44B-8A6C-417F9F0AE5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24331" y="3438869"/>
                <a:ext cx="537327" cy="92333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9338032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5A3AB6-B3B6-0347-B41C-D9D03709E9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Grounding?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439D3D1-98ED-8D42-A48D-A2E70E48DD6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28650" y="1158240"/>
                <a:ext cx="7886700" cy="1075509"/>
              </a:xfrm>
            </p:spPr>
            <p:txBody>
              <a:bodyPr>
                <a:normAutofit fontScale="77500" lnSpcReduction="20000"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11</m:t>
                        </m:r>
                      </m:sub>
                    </m:sSub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12</m:t>
                        </m:r>
                      </m:sub>
                    </m:sSub>
                  </m:oMath>
                </a14:m>
                <a:br>
                  <a:rPr lang="de-DE" b="0" i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</a:b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l-G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𝐸𝑝𝑖𝑑</m:t>
                        </m:r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 </m:t>
                        </m:r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𝑀𝑎𝑛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𝑊</m:t>
                            </m:r>
                          </m:e>
                        </m:d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𝑁𝑎𝑡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𝑑</m:t>
                                </m:r>
                              </m:e>
                              <m:sub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e>
                        </m:d>
                      </m:e>
                    </m:d>
                    <m:r>
                      <a:rPr lang="de-DE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l-G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𝐸𝑝𝑖𝑑</m:t>
                        </m:r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𝑀𝑎𝑛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𝑊</m:t>
                            </m:r>
                          </m:e>
                        </m:d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 </m:t>
                        </m:r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𝑁𝑎𝑡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𝑑</m:t>
                                </m:r>
                              </m:e>
                              <m:sub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e>
                        </m:d>
                      </m:e>
                    </m:d>
                  </m:oMath>
                </a14:m>
                <a:br>
                  <a:rPr lang="de-DE" i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</a:b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l-G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𝐸𝑝𝑖𝑑</m:t>
                        </m:r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𝑀𝑎𝑛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𝑊</m:t>
                            </m:r>
                          </m:e>
                        </m:d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de-DE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𝑁𝑎𝑡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𝑑</m:t>
                                </m:r>
                              </m:e>
                              <m:sub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e>
                        </m:d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𝑁𝑎𝑡</m:t>
                        </m:r>
                        <m:d>
                          <m:dPr>
                            <m:ctrlP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de-DE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𝑑</m:t>
                                </m:r>
                              </m:e>
                              <m:sub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e>
                        </m:d>
                      </m:e>
                    </m:d>
                  </m:oMath>
                </a14:m>
                <a:endParaRPr lang="en-GB" dirty="0"/>
              </a:p>
              <a:p>
                <a:endParaRPr lang="en-GB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439D3D1-98ED-8D42-A48D-A2E70E48DD6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8650" y="1158240"/>
                <a:ext cx="7886700" cy="1075509"/>
              </a:xfrm>
              <a:blipFill>
                <a:blip r:embed="rId2"/>
                <a:stretch>
                  <a:fillRect l="-804" t="-4651" b="-46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3F7F99-1A53-2845-B5A6-CE75CD95B0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45</a:t>
            </a:fld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" name="Table 4">
                <a:extLst>
                  <a:ext uri="{FF2B5EF4-FFF2-40B4-BE49-F238E27FC236}">
                    <a16:creationId xmlns:a16="http://schemas.microsoft.com/office/drawing/2014/main" id="{AA348575-6FF8-F94B-A769-B641B68377E8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049536764"/>
                  </p:ext>
                </p:extLst>
              </p:nvPr>
            </p:nvGraphicFramePr>
            <p:xfrm>
              <a:off x="826202" y="2254614"/>
              <a:ext cx="3227197" cy="146304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688594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956119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1017969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564515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24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charset="0"/>
                                  </a:rPr>
                                  <m:t>𝐸𝑝𝑖𝑑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</a:rPr>
                                  <m:t>𝑀𝑎𝑛</m:t>
                                </m:r>
                                <m:d>
                                  <m:dPr>
                                    <m:ctrlPr>
                                      <a:rPr lang="de-DE" sz="1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z="1800" b="0" i="1" smtClean="0">
                                        <a:latin typeface="Cambria Math" panose="02040503050406030204" pitchFamily="18" charset="0"/>
                                      </a:rPr>
                                      <m:t>𝑊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sz="1800" b="0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dirty="0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𝑁𝑎𝑡</m:t>
                                </m:r>
                                <m:d>
                                  <m:dPr>
                                    <m:ctrlPr>
                                      <a:rPr lang="de-DE" sz="1800" b="0" i="1" dirty="0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de-DE" sz="1800" b="0" i="1" dirty="0" smtClean="0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de-DE" sz="1800" b="0" i="1" dirty="0" smtClean="0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𝑑</m:t>
                                        </m:r>
                                      </m:e>
                                      <m:sub>
                                        <m:r>
                                          <a:rPr lang="de-DE" sz="1800" b="0" i="1" dirty="0" smtClean="0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</m:e>
                                </m:d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sz="1800" b="0" i="1" dirty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800" b="0" i="1" dirty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𝜙</m:t>
                                    </m:r>
                                  </m:e>
                                  <m:sub>
                                    <m:r>
                                      <a:rPr lang="de-DE" sz="1800" b="0" i="1" dirty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3479286668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dirty="0">
                            <a:solidFill>
                              <a:schemeClr val="accent1"/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i="1" dirty="0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GB" dirty="0">
                            <a:solidFill>
                              <a:schemeClr val="accent1"/>
                            </a:solidFill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dirty="0">
                            <a:solidFill>
                              <a:schemeClr val="accent1"/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dirty="0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oMath>
                            </m:oMathPara>
                          </a14:m>
                          <a:endParaRPr lang="en-GB" dirty="0">
                            <a:solidFill>
                              <a:schemeClr val="accent1"/>
                            </a:solidFill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2297098811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⋮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⋮</m:t>
                                </m:r>
                              </m:oMath>
                            </m:oMathPara>
                          </a14:m>
                          <a:endParaRPr lang="en-US" sz="18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⋮</m:t>
                                </m:r>
                              </m:oMath>
                            </m:oMathPara>
                          </a14:m>
                          <a:endParaRPr lang="en-US" sz="1800" dirty="0">
                            <a:solidFill>
                              <a:schemeClr val="accent1"/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⋮</m:t>
                                </m:r>
                              </m:oMath>
                            </m:oMathPara>
                          </a14:m>
                          <a:endParaRPr lang="en-GB" dirty="0">
                            <a:solidFill>
                              <a:schemeClr val="accent1"/>
                            </a:solidFill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512894205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5" name="Table 4">
                <a:extLst>
                  <a:ext uri="{FF2B5EF4-FFF2-40B4-BE49-F238E27FC236}">
                    <a16:creationId xmlns:a16="http://schemas.microsoft.com/office/drawing/2014/main" id="{AA348575-6FF8-F94B-A769-B641B68377E8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049536764"/>
                  </p:ext>
                </p:extLst>
              </p:nvPr>
            </p:nvGraphicFramePr>
            <p:xfrm>
              <a:off x="826202" y="2254614"/>
              <a:ext cx="3227197" cy="146304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688594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956119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1017969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564515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1852" t="-3448" r="-372222" b="-3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72368" t="-3448" r="-164474" b="-3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163750" t="-3448" r="-56250" b="-3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468889" t="-3448" b="-3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479286668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1852" t="-103448" r="-372222" b="-2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72368" t="-103448" r="-164474" b="-2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163750" t="-103448" r="-56250" b="-2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468889" t="-103448" b="-2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1852" t="-203448" r="-372222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72368" t="-203448" r="-164474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163750" t="-203448" r="-56250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468889" t="-203448" b="-1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297098811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1852" t="-303448" r="-37222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72368" t="-303448" r="-16447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163750" t="-303448" r="-5625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468889" t="-30344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512894205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" name="Table 5">
                <a:extLst>
                  <a:ext uri="{FF2B5EF4-FFF2-40B4-BE49-F238E27FC236}">
                    <a16:creationId xmlns:a16="http://schemas.microsoft.com/office/drawing/2014/main" id="{EE4734A3-0C6C-0945-9B44-9762413E69C0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68620359"/>
                  </p:ext>
                </p:extLst>
              </p:nvPr>
            </p:nvGraphicFramePr>
            <p:xfrm>
              <a:off x="5132590" y="2254614"/>
              <a:ext cx="3227197" cy="146304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688594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956119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1017969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564515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24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charset="0"/>
                                  </a:rPr>
                                  <m:t>𝐸𝑝𝑖𝑑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</a:rPr>
                                  <m:t>𝑀𝑎𝑛</m:t>
                                </m:r>
                                <m:d>
                                  <m:dPr>
                                    <m:ctrlPr>
                                      <a:rPr lang="de-DE" sz="1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z="1800" b="0" i="1" smtClean="0">
                                        <a:latin typeface="Cambria Math" panose="02040503050406030204" pitchFamily="18" charset="0"/>
                                      </a:rPr>
                                      <m:t>𝑊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sz="1800" b="0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</a:rPr>
                                  <m:t>𝑁𝑎𝑡</m:t>
                                </m:r>
                                <m:d>
                                  <m:dPr>
                                    <m:ctrlPr>
                                      <a:rPr lang="de-DE" sz="1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de-DE" sz="18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de-DE" sz="1800" b="0" i="1" smtClean="0">
                                            <a:latin typeface="Cambria Math" panose="02040503050406030204" pitchFamily="18" charset="0"/>
                                          </a:rPr>
                                          <m:t>𝑑</m:t>
                                        </m:r>
                                      </m:e>
                                      <m:sub>
                                        <m:r>
                                          <a:rPr lang="de-DE" sz="1800" b="0" i="1" smtClean="0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b>
                                    </m:sSub>
                                  </m:e>
                                </m:d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sz="1800" b="0" i="1" dirty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800" b="0" i="1" dirty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𝜙</m:t>
                                    </m:r>
                                  </m:e>
                                  <m:sub>
                                    <m:r>
                                      <a:rPr lang="de-DE" sz="1800" b="0" i="1" dirty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3479286668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solidFill>
                                      <a:schemeClr val="accent4"/>
                                    </a:solidFill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dirty="0">
                            <a:solidFill>
                              <a:schemeClr val="accent4"/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i="1" dirty="0" smtClean="0">
                                    <a:solidFill>
                                      <a:schemeClr val="accent4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GB" dirty="0">
                            <a:solidFill>
                              <a:schemeClr val="accent4"/>
                            </a:solidFill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solidFill>
                                      <a:schemeClr val="accent4"/>
                                    </a:solidFill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dirty="0">
                            <a:solidFill>
                              <a:schemeClr val="accent4"/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dirty="0" smtClean="0">
                                    <a:solidFill>
                                      <a:schemeClr val="accent4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oMath>
                            </m:oMathPara>
                          </a14:m>
                          <a:endParaRPr lang="en-GB" dirty="0">
                            <a:solidFill>
                              <a:schemeClr val="accent4"/>
                            </a:solidFill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2297098811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⋮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⋮</m:t>
                                </m:r>
                              </m:oMath>
                            </m:oMathPara>
                          </a14:m>
                          <a:endParaRPr lang="en-US" sz="18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solidFill>
                                      <a:schemeClr val="accent4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⋮</m:t>
                                </m:r>
                              </m:oMath>
                            </m:oMathPara>
                          </a14:m>
                          <a:endParaRPr lang="en-US" sz="1800" dirty="0">
                            <a:solidFill>
                              <a:schemeClr val="accent4"/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solidFill>
                                      <a:schemeClr val="accent4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⋮</m:t>
                                </m:r>
                              </m:oMath>
                            </m:oMathPara>
                          </a14:m>
                          <a:endParaRPr lang="en-GB" dirty="0">
                            <a:solidFill>
                              <a:schemeClr val="accent4"/>
                            </a:solidFill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512894205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6" name="Table 5">
                <a:extLst>
                  <a:ext uri="{FF2B5EF4-FFF2-40B4-BE49-F238E27FC236}">
                    <a16:creationId xmlns:a16="http://schemas.microsoft.com/office/drawing/2014/main" id="{EE4734A3-0C6C-0945-9B44-9762413E69C0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68620359"/>
                  </p:ext>
                </p:extLst>
              </p:nvPr>
            </p:nvGraphicFramePr>
            <p:xfrm>
              <a:off x="5132590" y="2254614"/>
              <a:ext cx="3227197" cy="146304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688594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956119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1017969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564515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1852" t="-3448" r="-372222" b="-3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72368" t="-3448" r="-164474" b="-3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163750" t="-3448" r="-56250" b="-3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468889" t="-3448" b="-3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479286668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1852" t="-103448" r="-372222" b="-2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72368" t="-103448" r="-164474" b="-2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163750" t="-103448" r="-56250" b="-2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468889" t="-103448" b="-2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1852" t="-203448" r="-372222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72368" t="-203448" r="-164474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163750" t="-203448" r="-56250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468889" t="-203448" b="-1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297098811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1852" t="-303448" r="-37222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72368" t="-303448" r="-16447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163750" t="-303448" r="-5625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468889" t="-30344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512894205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99C8D04-BCE3-C44B-8A6C-417F9F0AE5CE}"/>
                  </a:ext>
                </a:extLst>
              </p:cNvPr>
              <p:cNvSpPr txBox="1"/>
              <p:nvPr/>
            </p:nvSpPr>
            <p:spPr>
              <a:xfrm>
                <a:off x="4324331" y="2524469"/>
                <a:ext cx="537327" cy="9233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5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</m:oMath>
                  </m:oMathPara>
                </a14:m>
                <a:endParaRPr lang="en-GB" sz="54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99C8D04-BCE3-C44B-8A6C-417F9F0AE5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24331" y="2524469"/>
                <a:ext cx="537327" cy="92333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8" name="Table 7">
                <a:extLst>
                  <a:ext uri="{FF2B5EF4-FFF2-40B4-BE49-F238E27FC236}">
                    <a16:creationId xmlns:a16="http://schemas.microsoft.com/office/drawing/2014/main" id="{6477B53C-2DA1-BB44-B9E1-714A48566F1F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083838869"/>
                  </p:ext>
                </p:extLst>
              </p:nvPr>
            </p:nvGraphicFramePr>
            <p:xfrm>
              <a:off x="2500542" y="4161791"/>
              <a:ext cx="4184903" cy="219456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690181">
                      <a:extLst>
                        <a:ext uri="{9D8B030D-6E8A-4147-A177-3AD203B41FA5}">
                          <a16:colId xmlns:a16="http://schemas.microsoft.com/office/drawing/2014/main" val="428372927"/>
                        </a:ext>
                      </a:extLst>
                    </a:gridCol>
                    <a:gridCol w="956119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956119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1017969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564515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24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charset="0"/>
                                  </a:rPr>
                                  <m:t>𝐸𝑝𝑖𝑑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</a:rPr>
                                  <m:t>𝑀𝑎𝑛</m:t>
                                </m:r>
                                <m:d>
                                  <m:dPr>
                                    <m:ctrlPr>
                                      <a:rPr lang="de-DE" sz="1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z="1800" b="0" i="1" smtClean="0">
                                        <a:latin typeface="Cambria Math" panose="02040503050406030204" pitchFamily="18" charset="0"/>
                                      </a:rPr>
                                      <m:t>𝑊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dirty="0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𝑁𝑎𝑡</m:t>
                                </m:r>
                                <m:d>
                                  <m:dPr>
                                    <m:ctrlPr>
                                      <a:rPr lang="de-DE" sz="1800" b="0" i="1" dirty="0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de-DE" sz="1800" b="0" i="1" dirty="0" smtClean="0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de-DE" sz="1800" b="0" i="1" dirty="0" smtClean="0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𝑑</m:t>
                                        </m:r>
                                      </m:e>
                                      <m:sub>
                                        <m:r>
                                          <a:rPr lang="de-DE" sz="1800" b="0" i="1" dirty="0" smtClean="0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</m:e>
                                </m:d>
                              </m:oMath>
                            </m:oMathPara>
                          </a14:m>
                          <a:endParaRPr lang="en-US" sz="1800" b="0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dirty="0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𝑁𝑎𝑡</m:t>
                                </m:r>
                                <m:d>
                                  <m:dPr>
                                    <m:ctrlPr>
                                      <a:rPr lang="de-DE" sz="1800" b="0" i="1" dirty="0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de-DE" sz="1800" b="0" i="1" dirty="0" smtClean="0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de-DE" sz="1800" b="0" i="1" dirty="0" smtClean="0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𝑑</m:t>
                                        </m:r>
                                      </m:e>
                                      <m:sub>
                                        <m:r>
                                          <a:rPr lang="de-DE" sz="1800" b="0" i="1" dirty="0" smtClean="0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b>
                                    </m:sSub>
                                  </m:e>
                                </m:d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b="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𝜙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3479286668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dirty="0">
                            <a:solidFill>
                              <a:schemeClr val="accent1"/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solidFill>
                                      <a:schemeClr val="accent4"/>
                                    </a:solidFill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dirty="0">
                            <a:solidFill>
                              <a:schemeClr val="accent4"/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i="1" dirty="0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  <m:r>
                                  <a:rPr lang="en-GB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∙</m:t>
                                </m:r>
                                <m:r>
                                  <a:rPr lang="de-DE" b="0" i="1" dirty="0" smtClean="0">
                                    <a:solidFill>
                                      <a:schemeClr val="accent4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dirty="0">
                            <a:solidFill>
                              <a:schemeClr val="accent1"/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solidFill>
                                      <a:schemeClr val="accent4"/>
                                    </a:solidFill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dirty="0">
                            <a:solidFill>
                              <a:schemeClr val="accent4"/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dirty="0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  <m:r>
                                  <a:rPr lang="de-DE" b="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∙</m:t>
                                </m:r>
                                <m:r>
                                  <a:rPr lang="de-DE" b="0" i="1" dirty="0" smtClean="0">
                                    <a:solidFill>
                                      <a:schemeClr val="accent4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2297098811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dirty="0">
                            <a:solidFill>
                              <a:schemeClr val="accent1"/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solidFill>
                                      <a:schemeClr val="accent4"/>
                                    </a:solidFill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dirty="0">
                            <a:solidFill>
                              <a:schemeClr val="accent4"/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dirty="0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de-DE" b="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∙</m:t>
                                </m:r>
                                <m:r>
                                  <a:rPr lang="de-DE" b="0" i="1" dirty="0" smtClean="0">
                                    <a:solidFill>
                                      <a:schemeClr val="accent4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512894205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dirty="0">
                            <a:solidFill>
                              <a:schemeClr val="accent1"/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solidFill>
                                      <a:schemeClr val="accent4"/>
                                    </a:solidFill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dirty="0">
                            <a:solidFill>
                              <a:schemeClr val="accent4"/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dirty="0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de-DE" b="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∙</m:t>
                                </m:r>
                                <m:r>
                                  <a:rPr lang="de-DE" b="0" i="1" dirty="0" smtClean="0">
                                    <a:solidFill>
                                      <a:schemeClr val="accent4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446757828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⋮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⋮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⋮</m:t>
                                </m:r>
                              </m:oMath>
                            </m:oMathPara>
                          </a14:m>
                          <a:endParaRPr lang="en-US" sz="1800" dirty="0">
                            <a:solidFill>
                              <a:schemeClr val="accent1"/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solidFill>
                                      <a:schemeClr val="accent4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⋮</m:t>
                                </m:r>
                              </m:oMath>
                            </m:oMathPara>
                          </a14:m>
                          <a:endParaRPr lang="en-US" sz="1800" dirty="0">
                            <a:solidFill>
                              <a:schemeClr val="accent4"/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⋮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423741972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8" name="Table 7">
                <a:extLst>
                  <a:ext uri="{FF2B5EF4-FFF2-40B4-BE49-F238E27FC236}">
                    <a16:creationId xmlns:a16="http://schemas.microsoft.com/office/drawing/2014/main" id="{6477B53C-2DA1-BB44-B9E1-714A48566F1F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083838869"/>
                  </p:ext>
                </p:extLst>
              </p:nvPr>
            </p:nvGraphicFramePr>
            <p:xfrm>
              <a:off x="2500542" y="4161791"/>
              <a:ext cx="4184903" cy="219456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690181">
                      <a:extLst>
                        <a:ext uri="{9D8B030D-6E8A-4147-A177-3AD203B41FA5}">
                          <a16:colId xmlns:a16="http://schemas.microsoft.com/office/drawing/2014/main" val="428372927"/>
                        </a:ext>
                      </a:extLst>
                    </a:gridCol>
                    <a:gridCol w="956119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956119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1017969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564515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6"/>
                          <a:stretch>
                            <a:fillRect t="-3448" r="-501818" b="-5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6"/>
                          <a:stretch>
                            <a:fillRect l="-73333" t="-3448" r="-268000" b="-5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6"/>
                          <a:stretch>
                            <a:fillRect l="-171053" t="-3448" r="-164474" b="-5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6"/>
                          <a:stretch>
                            <a:fillRect l="-257500" t="-3448" r="-56250" b="-5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6"/>
                          <a:stretch>
                            <a:fillRect l="-635556" t="-3448" b="-5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479286668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6"/>
                          <a:stretch>
                            <a:fillRect t="-103448" r="-501818" b="-4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6"/>
                          <a:stretch>
                            <a:fillRect l="-73333" t="-103448" r="-268000" b="-4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6"/>
                          <a:stretch>
                            <a:fillRect l="-171053" t="-103448" r="-164474" b="-4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6"/>
                          <a:stretch>
                            <a:fillRect l="-257500" t="-103448" r="-56250" b="-4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6"/>
                          <a:stretch>
                            <a:fillRect l="-635556" t="-103448" b="-4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6"/>
                          <a:stretch>
                            <a:fillRect t="-203448" r="-501818" b="-3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6"/>
                          <a:stretch>
                            <a:fillRect l="-73333" t="-203448" r="-268000" b="-3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6"/>
                          <a:stretch>
                            <a:fillRect l="-171053" t="-203448" r="-164474" b="-3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6"/>
                          <a:stretch>
                            <a:fillRect l="-257500" t="-203448" r="-56250" b="-3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6"/>
                          <a:stretch>
                            <a:fillRect l="-635556" t="-203448" b="-3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297098811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6"/>
                          <a:stretch>
                            <a:fillRect t="-303448" r="-501818" b="-2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6"/>
                          <a:stretch>
                            <a:fillRect l="-73333" t="-303448" r="-268000" b="-2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6"/>
                          <a:stretch>
                            <a:fillRect l="-171053" t="-303448" r="-164474" b="-2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6"/>
                          <a:stretch>
                            <a:fillRect l="-257500" t="-303448" r="-56250" b="-2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6"/>
                          <a:stretch>
                            <a:fillRect l="-635556" t="-303448" b="-2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512894205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6"/>
                          <a:stretch>
                            <a:fillRect t="-403448" r="-501818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6"/>
                          <a:stretch>
                            <a:fillRect l="-73333" t="-403448" r="-268000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6"/>
                          <a:stretch>
                            <a:fillRect l="-171053" t="-403448" r="-164474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6"/>
                          <a:stretch>
                            <a:fillRect l="-257500" t="-403448" r="-56250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6"/>
                          <a:stretch>
                            <a:fillRect l="-635556" t="-403448" b="-1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446757828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6"/>
                          <a:stretch>
                            <a:fillRect t="-503448" r="-50181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6"/>
                          <a:stretch>
                            <a:fillRect l="-73333" t="-503448" r="-268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6"/>
                          <a:stretch>
                            <a:fillRect l="-171053" t="-503448" r="-16447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6"/>
                          <a:stretch>
                            <a:fillRect l="-257500" t="-503448" r="-5625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6"/>
                          <a:stretch>
                            <a:fillRect l="-635556" t="-50344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237419726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17" name="Rectangle 16">
            <a:extLst>
              <a:ext uri="{FF2B5EF4-FFF2-40B4-BE49-F238E27FC236}">
                <a16:creationId xmlns:a16="http://schemas.microsoft.com/office/drawing/2014/main" id="{18695DCA-B5E8-7944-B090-DB1EC2B51C84}"/>
              </a:ext>
            </a:extLst>
          </p:cNvPr>
          <p:cNvSpPr/>
          <p:nvPr/>
        </p:nvSpPr>
        <p:spPr>
          <a:xfrm>
            <a:off x="6960099" y="2592280"/>
            <a:ext cx="648000" cy="435005"/>
          </a:xfrm>
          <a:prstGeom prst="rect">
            <a:avLst/>
          </a:prstGeom>
          <a:solidFill>
            <a:srgbClr val="C00000">
              <a:alpha val="10000"/>
            </a:srgbClr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1A22498-1224-DA4C-8FB5-03FE70E28B2A}"/>
              </a:ext>
            </a:extLst>
          </p:cNvPr>
          <p:cNvSpPr/>
          <p:nvPr/>
        </p:nvSpPr>
        <p:spPr>
          <a:xfrm>
            <a:off x="2651540" y="2592280"/>
            <a:ext cx="648000" cy="435005"/>
          </a:xfrm>
          <a:prstGeom prst="rect">
            <a:avLst/>
          </a:prstGeom>
          <a:solidFill>
            <a:srgbClr val="C00000">
              <a:alpha val="10000"/>
            </a:srgbClr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7A58302-B6EC-424E-B081-2BA6507319C0}"/>
              </a:ext>
            </a:extLst>
          </p:cNvPr>
          <p:cNvSpPr/>
          <p:nvPr/>
        </p:nvSpPr>
        <p:spPr>
          <a:xfrm>
            <a:off x="3638426" y="2592280"/>
            <a:ext cx="252000" cy="435005"/>
          </a:xfrm>
          <a:prstGeom prst="rect">
            <a:avLst/>
          </a:prstGeom>
          <a:solidFill>
            <a:srgbClr val="C00000">
              <a:alpha val="10000"/>
            </a:srgbClr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997D500-ADEE-A24D-81AE-B20FD5FE2435}"/>
              </a:ext>
            </a:extLst>
          </p:cNvPr>
          <p:cNvSpPr/>
          <p:nvPr/>
        </p:nvSpPr>
        <p:spPr>
          <a:xfrm>
            <a:off x="7942876" y="2592279"/>
            <a:ext cx="252000" cy="435005"/>
          </a:xfrm>
          <a:prstGeom prst="rect">
            <a:avLst/>
          </a:prstGeom>
          <a:solidFill>
            <a:srgbClr val="C00000">
              <a:alpha val="10000"/>
            </a:srgbClr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6661C84A-ED39-594D-9422-800C72828167}"/>
              </a:ext>
            </a:extLst>
          </p:cNvPr>
          <p:cNvCxnSpPr>
            <a:stCxn id="18" idx="3"/>
            <a:endCxn id="19" idx="1"/>
          </p:cNvCxnSpPr>
          <p:nvPr/>
        </p:nvCxnSpPr>
        <p:spPr>
          <a:xfrm>
            <a:off x="3299540" y="2809783"/>
            <a:ext cx="338886" cy="0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B5AE49B3-8DFB-D741-ACA4-CED1576B4418}"/>
              </a:ext>
            </a:extLst>
          </p:cNvPr>
          <p:cNvCxnSpPr>
            <a:cxnSpLocks/>
            <a:stCxn id="17" idx="3"/>
            <a:endCxn id="20" idx="1"/>
          </p:cNvCxnSpPr>
          <p:nvPr/>
        </p:nvCxnSpPr>
        <p:spPr>
          <a:xfrm flipV="1">
            <a:off x="7608099" y="2809782"/>
            <a:ext cx="334777" cy="1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>
            <a:extLst>
              <a:ext uri="{FF2B5EF4-FFF2-40B4-BE49-F238E27FC236}">
                <a16:creationId xmlns:a16="http://schemas.microsoft.com/office/drawing/2014/main" id="{21C8BE86-E232-0D4D-9137-B6D60CD45D54}"/>
              </a:ext>
            </a:extLst>
          </p:cNvPr>
          <p:cNvSpPr/>
          <p:nvPr/>
        </p:nvSpPr>
        <p:spPr>
          <a:xfrm>
            <a:off x="6960099" y="2949274"/>
            <a:ext cx="648000" cy="435005"/>
          </a:xfrm>
          <a:prstGeom prst="rect">
            <a:avLst/>
          </a:prstGeom>
          <a:solidFill>
            <a:schemeClr val="tx1">
              <a:lumMod val="50000"/>
              <a:lumOff val="50000"/>
              <a:alpha val="10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63DC99F9-0524-E646-84BB-50E635085FB3}"/>
              </a:ext>
            </a:extLst>
          </p:cNvPr>
          <p:cNvSpPr/>
          <p:nvPr/>
        </p:nvSpPr>
        <p:spPr>
          <a:xfrm>
            <a:off x="2651540" y="2949274"/>
            <a:ext cx="648000" cy="435005"/>
          </a:xfrm>
          <a:prstGeom prst="rect">
            <a:avLst/>
          </a:prstGeom>
          <a:solidFill>
            <a:schemeClr val="tx1">
              <a:lumMod val="50000"/>
              <a:lumOff val="50000"/>
              <a:alpha val="10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795162DD-C30A-3541-8CFE-E304486A1F3A}"/>
              </a:ext>
            </a:extLst>
          </p:cNvPr>
          <p:cNvSpPr/>
          <p:nvPr/>
        </p:nvSpPr>
        <p:spPr>
          <a:xfrm>
            <a:off x="3638426" y="2949274"/>
            <a:ext cx="252000" cy="435005"/>
          </a:xfrm>
          <a:prstGeom prst="rect">
            <a:avLst/>
          </a:prstGeom>
          <a:solidFill>
            <a:schemeClr val="tx1">
              <a:lumMod val="50000"/>
              <a:lumOff val="50000"/>
              <a:alpha val="10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32706E2B-2907-AC40-A327-9C05BCA93EB8}"/>
              </a:ext>
            </a:extLst>
          </p:cNvPr>
          <p:cNvSpPr/>
          <p:nvPr/>
        </p:nvSpPr>
        <p:spPr>
          <a:xfrm>
            <a:off x="7942876" y="2949273"/>
            <a:ext cx="252000" cy="435005"/>
          </a:xfrm>
          <a:prstGeom prst="rect">
            <a:avLst/>
          </a:prstGeom>
          <a:solidFill>
            <a:schemeClr val="tx1">
              <a:lumMod val="50000"/>
              <a:lumOff val="50000"/>
              <a:alpha val="10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9D5BD590-74BA-B340-9044-DED699DEC98E}"/>
              </a:ext>
            </a:extLst>
          </p:cNvPr>
          <p:cNvCxnSpPr>
            <a:stCxn id="28" idx="3"/>
            <a:endCxn id="29" idx="1"/>
          </p:cNvCxnSpPr>
          <p:nvPr/>
        </p:nvCxnSpPr>
        <p:spPr>
          <a:xfrm>
            <a:off x="3299540" y="3166777"/>
            <a:ext cx="338886" cy="0"/>
          </a:xfrm>
          <a:prstGeom prst="straightConnector1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CDFE63D4-BCB6-5447-B578-E6261830064E}"/>
              </a:ext>
            </a:extLst>
          </p:cNvPr>
          <p:cNvCxnSpPr>
            <a:cxnSpLocks/>
            <a:stCxn id="27" idx="3"/>
            <a:endCxn id="30" idx="1"/>
          </p:cNvCxnSpPr>
          <p:nvPr/>
        </p:nvCxnSpPr>
        <p:spPr>
          <a:xfrm flipV="1">
            <a:off x="7608099" y="3166776"/>
            <a:ext cx="334777" cy="1"/>
          </a:xfrm>
          <a:prstGeom prst="straightConnector1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36958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  <p:bldP spid="27" grpId="0" animBg="1"/>
      <p:bldP spid="28" grpId="0" animBg="1"/>
      <p:bldP spid="29" grpId="0" animBg="1"/>
      <p:bldP spid="30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5A3AB6-B3B6-0347-B41C-D9D03709E9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Symmetries Within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439D3D1-98ED-8D42-A48D-A2E70E48DD6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28650" y="1158240"/>
                <a:ext cx="7886700" cy="1075509"/>
              </a:xfrm>
            </p:spPr>
            <p:txBody>
              <a:bodyPr>
                <a:normAutofit fontScale="77500" lnSpcReduction="20000"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11</m:t>
                        </m:r>
                      </m:sub>
                    </m:sSub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12</m:t>
                        </m:r>
                      </m:sub>
                    </m:sSub>
                  </m:oMath>
                </a14:m>
                <a:br>
                  <a:rPr lang="de-DE" b="0" i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</a:b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l-G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𝐸𝑝𝑖𝑑</m:t>
                        </m:r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 </m:t>
                        </m:r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𝑀𝑎𝑛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𝑊</m:t>
                            </m:r>
                          </m:e>
                        </m:d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𝑁𝑎𝑡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𝑑</m:t>
                                </m:r>
                              </m:e>
                              <m:sub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e>
                        </m:d>
                      </m:e>
                    </m:d>
                    <m:r>
                      <a:rPr lang="de-DE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l-G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𝐸𝑝𝑖𝑑</m:t>
                        </m:r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𝑀𝑎𝑛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𝑊</m:t>
                            </m:r>
                          </m:e>
                        </m:d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 </m:t>
                        </m:r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𝑁𝑎𝑡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𝑑</m:t>
                                </m:r>
                              </m:e>
                              <m:sub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e>
                        </m:d>
                      </m:e>
                    </m:d>
                  </m:oMath>
                </a14:m>
                <a:br>
                  <a:rPr lang="de-DE" i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</a:b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l-G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𝐸𝑝𝑖𝑑</m:t>
                        </m:r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𝑀𝑎𝑛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𝑊</m:t>
                            </m:r>
                          </m:e>
                        </m:d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de-DE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𝑁𝑎𝑡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𝑑</m:t>
                                </m:r>
                              </m:e>
                              <m:sub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e>
                        </m:d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𝑁𝑎𝑡</m:t>
                        </m:r>
                        <m:d>
                          <m:dPr>
                            <m:ctrlP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de-DE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𝑑</m:t>
                                </m:r>
                              </m:e>
                              <m:sub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e>
                        </m:d>
                      </m:e>
                    </m:d>
                  </m:oMath>
                </a14:m>
                <a:endParaRPr lang="en-GB" dirty="0"/>
              </a:p>
              <a:p>
                <a:endParaRPr lang="en-GB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439D3D1-98ED-8D42-A48D-A2E70E48DD6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8650" y="1158240"/>
                <a:ext cx="7886700" cy="1075509"/>
              </a:xfrm>
              <a:blipFill>
                <a:blip r:embed="rId2"/>
                <a:stretch>
                  <a:fillRect l="-804" t="-4651" b="-46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3F7F99-1A53-2845-B5A6-CE75CD95B0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46</a:t>
            </a:fld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" name="Table 4">
                <a:extLst>
                  <a:ext uri="{FF2B5EF4-FFF2-40B4-BE49-F238E27FC236}">
                    <a16:creationId xmlns:a16="http://schemas.microsoft.com/office/drawing/2014/main" id="{AA348575-6FF8-F94B-A769-B641B68377E8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029397576"/>
                  </p:ext>
                </p:extLst>
              </p:nvPr>
            </p:nvGraphicFramePr>
            <p:xfrm>
              <a:off x="826202" y="2254614"/>
              <a:ext cx="3227197" cy="146304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688594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956119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1017969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564515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24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charset="0"/>
                                  </a:rPr>
                                  <m:t>𝐸𝑝𝑖𝑑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</a:rPr>
                                  <m:t>𝑀𝑎𝑛</m:t>
                                </m:r>
                                <m:d>
                                  <m:dPr>
                                    <m:ctrlPr>
                                      <a:rPr lang="de-DE" sz="1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z="1800" b="0" i="1" smtClean="0">
                                        <a:latin typeface="Cambria Math" panose="02040503050406030204" pitchFamily="18" charset="0"/>
                                      </a:rPr>
                                      <m:t>𝑊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sz="1800" b="0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dirty="0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𝑁𝑎𝑡</m:t>
                                </m:r>
                                <m:d>
                                  <m:dPr>
                                    <m:ctrlPr>
                                      <a:rPr lang="de-DE" sz="1800" b="0" i="1" dirty="0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de-DE" sz="1800" b="0" i="1" dirty="0" smtClean="0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de-DE" sz="1800" b="0" i="1" dirty="0" smtClean="0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𝑑</m:t>
                                        </m:r>
                                      </m:e>
                                      <m:sub>
                                        <m:r>
                                          <a:rPr lang="de-DE" sz="1800" b="0" i="1" dirty="0" smtClean="0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</m:e>
                                </m:d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sz="1800" b="0" i="1" dirty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800" b="0" i="1" dirty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𝜙</m:t>
                                    </m:r>
                                  </m:e>
                                  <m:sub>
                                    <m:r>
                                      <a:rPr lang="de-DE" sz="1800" b="0" i="1" dirty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3479286668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i="1" dirty="0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dirty="0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2297098811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⋮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⋮</m:t>
                                </m:r>
                              </m:oMath>
                            </m:oMathPara>
                          </a14:m>
                          <a:endParaRPr lang="en-US" sz="18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⋮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⋮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512894205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5" name="Table 4">
                <a:extLst>
                  <a:ext uri="{FF2B5EF4-FFF2-40B4-BE49-F238E27FC236}">
                    <a16:creationId xmlns:a16="http://schemas.microsoft.com/office/drawing/2014/main" id="{AA348575-6FF8-F94B-A769-B641B68377E8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029397576"/>
                  </p:ext>
                </p:extLst>
              </p:nvPr>
            </p:nvGraphicFramePr>
            <p:xfrm>
              <a:off x="826202" y="2254614"/>
              <a:ext cx="3227197" cy="146304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688594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956119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1017969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564515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1852" t="-3448" r="-372222" b="-3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72368" t="-3448" r="-164474" b="-3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163750" t="-3448" r="-56250" b="-3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468889" t="-3448" b="-3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479286668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1852" t="-103448" r="-372222" b="-2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72368" t="-103448" r="-164474" b="-2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163750" t="-103448" r="-56250" b="-2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468889" t="-103448" b="-2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1852" t="-203448" r="-372222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72368" t="-203448" r="-164474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163750" t="-203448" r="-56250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468889" t="-203448" b="-1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297098811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1852" t="-303448" r="-37222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72368" t="-303448" r="-16447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163750" t="-303448" r="-5625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468889" t="-30344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512894205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" name="Table 5">
                <a:extLst>
                  <a:ext uri="{FF2B5EF4-FFF2-40B4-BE49-F238E27FC236}">
                    <a16:creationId xmlns:a16="http://schemas.microsoft.com/office/drawing/2014/main" id="{EE4734A3-0C6C-0945-9B44-9762413E69C0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475364638"/>
                  </p:ext>
                </p:extLst>
              </p:nvPr>
            </p:nvGraphicFramePr>
            <p:xfrm>
              <a:off x="5132590" y="2254614"/>
              <a:ext cx="3227197" cy="146304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688594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956119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1017969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564515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24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charset="0"/>
                                  </a:rPr>
                                  <m:t>𝐸𝑝𝑖𝑑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</a:rPr>
                                  <m:t>𝑀𝑎𝑛</m:t>
                                </m:r>
                                <m:d>
                                  <m:dPr>
                                    <m:ctrlPr>
                                      <a:rPr lang="de-DE" sz="1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z="1800" b="0" i="1" smtClean="0">
                                        <a:latin typeface="Cambria Math" panose="02040503050406030204" pitchFamily="18" charset="0"/>
                                      </a:rPr>
                                      <m:t>𝑊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sz="1800" b="0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</a:rPr>
                                  <m:t>𝑁𝑎𝑡</m:t>
                                </m:r>
                                <m:d>
                                  <m:dPr>
                                    <m:ctrlPr>
                                      <a:rPr lang="de-DE" sz="1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de-DE" sz="18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de-DE" sz="1800" b="0" i="1" smtClean="0">
                                            <a:latin typeface="Cambria Math" panose="02040503050406030204" pitchFamily="18" charset="0"/>
                                          </a:rPr>
                                          <m:t>𝑑</m:t>
                                        </m:r>
                                      </m:e>
                                      <m:sub>
                                        <m:r>
                                          <a:rPr lang="de-DE" sz="1800" b="0" i="1" smtClean="0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b>
                                    </m:sSub>
                                  </m:e>
                                </m:d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sz="1800" b="0" i="1" dirty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800" b="0" i="1" dirty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𝜙</m:t>
                                    </m:r>
                                  </m:e>
                                  <m:sub>
                                    <m:r>
                                      <a:rPr lang="de-DE" sz="1800" b="0" i="1" dirty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3479286668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dirty="0">
                            <a:solidFill>
                              <a:srgbClr val="C00000"/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i="1" dirty="0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dirty="0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2297098811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⋮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⋮</m:t>
                                </m:r>
                              </m:oMath>
                            </m:oMathPara>
                          </a14:m>
                          <a:endParaRPr lang="en-US" sz="18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⋮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⋮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512894205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6" name="Table 5">
                <a:extLst>
                  <a:ext uri="{FF2B5EF4-FFF2-40B4-BE49-F238E27FC236}">
                    <a16:creationId xmlns:a16="http://schemas.microsoft.com/office/drawing/2014/main" id="{EE4734A3-0C6C-0945-9B44-9762413E69C0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475364638"/>
                  </p:ext>
                </p:extLst>
              </p:nvPr>
            </p:nvGraphicFramePr>
            <p:xfrm>
              <a:off x="5132590" y="2254614"/>
              <a:ext cx="3227197" cy="146304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688594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956119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1017969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564515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1852" t="-3448" r="-372222" b="-3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72368" t="-3448" r="-164474" b="-3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163750" t="-3448" r="-56250" b="-3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468889" t="-3448" b="-3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479286668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1852" t="-103448" r="-372222" b="-2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72368" t="-103448" r="-164474" b="-2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163750" t="-103448" r="-56250" b="-2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468889" t="-103448" b="-2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1852" t="-203448" r="-372222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72368" t="-203448" r="-164474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163750" t="-203448" r="-56250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468889" t="-203448" b="-1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297098811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1852" t="-303448" r="-37222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72368" t="-303448" r="-16447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163750" t="-303448" r="-5625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468889" t="-30344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512894205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99C8D04-BCE3-C44B-8A6C-417F9F0AE5CE}"/>
                  </a:ext>
                </a:extLst>
              </p:cNvPr>
              <p:cNvSpPr txBox="1"/>
              <p:nvPr/>
            </p:nvSpPr>
            <p:spPr>
              <a:xfrm>
                <a:off x="4324331" y="2524469"/>
                <a:ext cx="537327" cy="9233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5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</m:oMath>
                  </m:oMathPara>
                </a14:m>
                <a:endParaRPr lang="en-GB" sz="54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99C8D04-BCE3-C44B-8A6C-417F9F0AE5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24331" y="2524469"/>
                <a:ext cx="537327" cy="92333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8" name="Table 7">
                <a:extLst>
                  <a:ext uri="{FF2B5EF4-FFF2-40B4-BE49-F238E27FC236}">
                    <a16:creationId xmlns:a16="http://schemas.microsoft.com/office/drawing/2014/main" id="{6477B53C-2DA1-BB44-B9E1-714A48566F1F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067223118"/>
                  </p:ext>
                </p:extLst>
              </p:nvPr>
            </p:nvGraphicFramePr>
            <p:xfrm>
              <a:off x="2500542" y="4161791"/>
              <a:ext cx="4184903" cy="219456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690181">
                      <a:extLst>
                        <a:ext uri="{9D8B030D-6E8A-4147-A177-3AD203B41FA5}">
                          <a16:colId xmlns:a16="http://schemas.microsoft.com/office/drawing/2014/main" val="428372927"/>
                        </a:ext>
                      </a:extLst>
                    </a:gridCol>
                    <a:gridCol w="956119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956119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1017969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564515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24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charset="0"/>
                                  </a:rPr>
                                  <m:t>𝐸𝑝𝑖𝑑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</a:rPr>
                                  <m:t>𝑀𝑎𝑛</m:t>
                                </m:r>
                                <m:d>
                                  <m:dPr>
                                    <m:ctrlPr>
                                      <a:rPr lang="de-DE" sz="1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z="1800" b="0" i="1" smtClean="0">
                                        <a:latin typeface="Cambria Math" panose="02040503050406030204" pitchFamily="18" charset="0"/>
                                      </a:rPr>
                                      <m:t>𝑊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dirty="0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𝑁𝑎𝑡</m:t>
                                </m:r>
                                <m:d>
                                  <m:dPr>
                                    <m:ctrlPr>
                                      <a:rPr lang="de-DE" sz="1800" b="0" i="1" dirty="0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de-DE" sz="1800" b="0" i="1" dirty="0" smtClean="0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de-DE" sz="1800" b="0" i="1" dirty="0" smtClean="0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𝑑</m:t>
                                        </m:r>
                                      </m:e>
                                      <m:sub>
                                        <m:r>
                                          <a:rPr lang="de-DE" sz="1800" b="0" i="1" dirty="0" smtClean="0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</m:e>
                                </m:d>
                              </m:oMath>
                            </m:oMathPara>
                          </a14:m>
                          <a:endParaRPr lang="en-US" sz="1800" b="0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dirty="0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𝑁𝑎𝑡</m:t>
                                </m:r>
                                <m:d>
                                  <m:dPr>
                                    <m:ctrlPr>
                                      <a:rPr lang="de-DE" sz="1800" b="0" i="1" dirty="0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de-DE" sz="1800" b="0" i="1" dirty="0" smtClean="0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de-DE" sz="1800" b="0" i="1" dirty="0" smtClean="0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𝑑</m:t>
                                        </m:r>
                                      </m:e>
                                      <m:sub>
                                        <m:r>
                                          <a:rPr lang="de-DE" sz="1800" b="0" i="1" dirty="0" smtClean="0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b>
                                    </m:sSub>
                                  </m:e>
                                </m:d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b="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𝜙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3479286668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dirty="0">
                            <a:solidFill>
                              <a:srgbClr val="C00000"/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dirty="0">
                            <a:solidFill>
                              <a:srgbClr val="C00000"/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i="1" dirty="0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  <m:r>
                                  <a:rPr lang="en-GB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∙</m:t>
                                </m:r>
                                <m:r>
                                  <a:rPr lang="de-DE" b="0" i="1" dirty="0" smtClean="0">
                                    <a:solidFill>
                                      <a:schemeClr val="accent4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dirty="0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  <m:r>
                                  <a:rPr lang="de-DE" b="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∙</m:t>
                                </m:r>
                                <m:r>
                                  <a:rPr lang="de-DE" b="0" i="1" dirty="0" smtClean="0">
                                    <a:solidFill>
                                      <a:schemeClr val="accent4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2297098811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dirty="0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de-DE" b="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∙</m:t>
                                </m:r>
                                <m:r>
                                  <a:rPr lang="de-DE" b="0" i="1" dirty="0" smtClean="0">
                                    <a:solidFill>
                                      <a:schemeClr val="accent4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512894205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dirty="0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de-DE" b="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∙</m:t>
                                </m:r>
                                <m:r>
                                  <a:rPr lang="de-DE" b="0" i="1" dirty="0" smtClean="0">
                                    <a:solidFill>
                                      <a:schemeClr val="accent4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446757828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⋮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⋮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⋮</m:t>
                                </m:r>
                              </m:oMath>
                            </m:oMathPara>
                          </a14:m>
                          <a:endParaRPr lang="en-US" sz="18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⋮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⋮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423741972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8" name="Table 7">
                <a:extLst>
                  <a:ext uri="{FF2B5EF4-FFF2-40B4-BE49-F238E27FC236}">
                    <a16:creationId xmlns:a16="http://schemas.microsoft.com/office/drawing/2014/main" id="{6477B53C-2DA1-BB44-B9E1-714A48566F1F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067223118"/>
                  </p:ext>
                </p:extLst>
              </p:nvPr>
            </p:nvGraphicFramePr>
            <p:xfrm>
              <a:off x="2500542" y="4161791"/>
              <a:ext cx="4184903" cy="219456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690181">
                      <a:extLst>
                        <a:ext uri="{9D8B030D-6E8A-4147-A177-3AD203B41FA5}">
                          <a16:colId xmlns:a16="http://schemas.microsoft.com/office/drawing/2014/main" val="428372927"/>
                        </a:ext>
                      </a:extLst>
                    </a:gridCol>
                    <a:gridCol w="956119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956119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1017969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564515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6"/>
                          <a:stretch>
                            <a:fillRect t="-3448" r="-501818" b="-5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6"/>
                          <a:stretch>
                            <a:fillRect l="-73333" t="-3448" r="-268000" b="-5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6"/>
                          <a:stretch>
                            <a:fillRect l="-171053" t="-3448" r="-164474" b="-5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6"/>
                          <a:stretch>
                            <a:fillRect l="-257500" t="-3448" r="-56250" b="-5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6"/>
                          <a:stretch>
                            <a:fillRect l="-635556" t="-3448" b="-5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479286668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6"/>
                          <a:stretch>
                            <a:fillRect t="-103448" r="-501818" b="-4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6"/>
                          <a:stretch>
                            <a:fillRect l="-73333" t="-103448" r="-268000" b="-4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6"/>
                          <a:stretch>
                            <a:fillRect l="-171053" t="-103448" r="-164474" b="-4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6"/>
                          <a:stretch>
                            <a:fillRect l="-257500" t="-103448" r="-56250" b="-4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6"/>
                          <a:stretch>
                            <a:fillRect l="-635556" t="-103448" b="-4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6"/>
                          <a:stretch>
                            <a:fillRect t="-203448" r="-501818" b="-3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6"/>
                          <a:stretch>
                            <a:fillRect l="-73333" t="-203448" r="-268000" b="-3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6"/>
                          <a:stretch>
                            <a:fillRect l="-171053" t="-203448" r="-164474" b="-3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6"/>
                          <a:stretch>
                            <a:fillRect l="-257500" t="-203448" r="-56250" b="-3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6"/>
                          <a:stretch>
                            <a:fillRect l="-635556" t="-203448" b="-3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297098811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6"/>
                          <a:stretch>
                            <a:fillRect t="-303448" r="-501818" b="-2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6"/>
                          <a:stretch>
                            <a:fillRect l="-73333" t="-303448" r="-268000" b="-2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6"/>
                          <a:stretch>
                            <a:fillRect l="-171053" t="-303448" r="-164474" b="-2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6"/>
                          <a:stretch>
                            <a:fillRect l="-257500" t="-303448" r="-56250" b="-2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6"/>
                          <a:stretch>
                            <a:fillRect l="-635556" t="-303448" b="-2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512894205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6"/>
                          <a:stretch>
                            <a:fillRect t="-403448" r="-501818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6"/>
                          <a:stretch>
                            <a:fillRect l="-73333" t="-403448" r="-268000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6"/>
                          <a:stretch>
                            <a:fillRect l="-171053" t="-403448" r="-164474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6"/>
                          <a:stretch>
                            <a:fillRect l="-257500" t="-403448" r="-56250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6"/>
                          <a:stretch>
                            <a:fillRect l="-635556" t="-403448" b="-1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446757828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6"/>
                          <a:stretch>
                            <a:fillRect t="-503448" r="-50181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6"/>
                          <a:stretch>
                            <a:fillRect l="-73333" t="-503448" r="-268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6"/>
                          <a:stretch>
                            <a:fillRect l="-171053" t="-503448" r="-16447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6"/>
                          <a:stretch>
                            <a:fillRect l="-257500" t="-503448" r="-5625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6"/>
                          <a:stretch>
                            <a:fillRect l="-635556" t="-50344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237419726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9" name="Rectangle 8">
            <a:extLst>
              <a:ext uri="{FF2B5EF4-FFF2-40B4-BE49-F238E27FC236}">
                <a16:creationId xmlns:a16="http://schemas.microsoft.com/office/drawing/2014/main" id="{C5A9FEE3-590D-6A4C-B0E0-AA87B98653C5}"/>
              </a:ext>
            </a:extLst>
          </p:cNvPr>
          <p:cNvSpPr/>
          <p:nvPr/>
        </p:nvSpPr>
        <p:spPr>
          <a:xfrm>
            <a:off x="6008726" y="4505647"/>
            <a:ext cx="758212" cy="432000"/>
          </a:xfrm>
          <a:prstGeom prst="rect">
            <a:avLst/>
          </a:prstGeom>
          <a:noFill/>
          <a:ln w="38100">
            <a:solidFill>
              <a:schemeClr val="accent4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CCEACD40-0FD5-0340-9B21-30078381D47A}"/>
              </a:ext>
            </a:extLst>
          </p:cNvPr>
          <p:cNvGrpSpPr/>
          <p:nvPr/>
        </p:nvGrpSpPr>
        <p:grpSpPr>
          <a:xfrm flipH="1">
            <a:off x="3776024" y="3023407"/>
            <a:ext cx="4336939" cy="1869782"/>
            <a:chOff x="1495226" y="2457967"/>
            <a:chExt cx="4336939" cy="1869782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16927745-36CC-8749-B0E3-738FD41F4B2C}"/>
                </a:ext>
              </a:extLst>
            </p:cNvPr>
            <p:cNvCxnSpPr>
              <a:cxnSpLocks/>
              <a:stCxn id="14" idx="2"/>
              <a:endCxn id="13" idx="0"/>
            </p:cNvCxnSpPr>
            <p:nvPr/>
          </p:nvCxnSpPr>
          <p:spPr>
            <a:xfrm flipH="1">
              <a:off x="3199716" y="2457967"/>
              <a:ext cx="2632449" cy="1500450"/>
            </a:xfrm>
            <a:prstGeom prst="line">
              <a:avLst/>
            </a:prstGeom>
            <a:ln w="381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EF56E220-AD30-3D43-BBF0-0DB20E3DFE34}"/>
                </a:ext>
              </a:extLst>
            </p:cNvPr>
            <p:cNvCxnSpPr>
              <a:cxnSpLocks/>
              <a:stCxn id="15" idx="2"/>
              <a:endCxn id="13" idx="0"/>
            </p:cNvCxnSpPr>
            <p:nvPr/>
          </p:nvCxnSpPr>
          <p:spPr>
            <a:xfrm>
              <a:off x="1495226" y="2464759"/>
              <a:ext cx="1704490" cy="1493658"/>
            </a:xfrm>
            <a:prstGeom prst="line">
              <a:avLst/>
            </a:prstGeom>
            <a:ln w="381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03AB3990-911F-A544-97FD-412B270C08C7}"/>
                    </a:ext>
                  </a:extLst>
                </p:cNvPr>
                <p:cNvSpPr txBox="1"/>
                <p:nvPr/>
              </p:nvSpPr>
              <p:spPr>
                <a:xfrm>
                  <a:off x="3048072" y="3958417"/>
                  <a:ext cx="303288" cy="36933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b="1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</m:oMath>
                    </m:oMathPara>
                  </a14:m>
                  <a:endParaRPr lang="en-GB" b="1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03AB3990-911F-A544-97FD-412B270C08C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48072" y="3958417"/>
                  <a:ext cx="303288" cy="369332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B52AE73D-CE05-7D44-8067-18CA80C8FE5E}"/>
              </a:ext>
            </a:extLst>
          </p:cNvPr>
          <p:cNvSpPr/>
          <p:nvPr/>
        </p:nvSpPr>
        <p:spPr>
          <a:xfrm>
            <a:off x="3409406" y="2577707"/>
            <a:ext cx="733236" cy="445700"/>
          </a:xfrm>
          <a:prstGeom prst="rect">
            <a:avLst/>
          </a:prstGeom>
          <a:solidFill>
            <a:schemeClr val="accent1">
              <a:alpha val="15000"/>
            </a:schemeClr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4F773A3-F35A-F843-BE29-E34C860C3311}"/>
              </a:ext>
            </a:extLst>
          </p:cNvPr>
          <p:cNvSpPr/>
          <p:nvPr/>
        </p:nvSpPr>
        <p:spPr>
          <a:xfrm>
            <a:off x="7775892" y="2584499"/>
            <a:ext cx="674142" cy="445700"/>
          </a:xfrm>
          <a:prstGeom prst="rect">
            <a:avLst/>
          </a:prstGeom>
          <a:solidFill>
            <a:schemeClr val="accent4">
              <a:alpha val="15000"/>
            </a:schemeClr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6FDD8CC-1C4D-2E48-BF36-952A74AF35B2}"/>
              </a:ext>
            </a:extLst>
          </p:cNvPr>
          <p:cNvSpPr/>
          <p:nvPr/>
        </p:nvSpPr>
        <p:spPr>
          <a:xfrm>
            <a:off x="6008914" y="4502729"/>
            <a:ext cx="757646" cy="435600"/>
          </a:xfrm>
          <a:prstGeom prst="rect">
            <a:avLst/>
          </a:prstGeom>
          <a:noFill/>
          <a:ln w="38100"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C3FEE0A3-6B43-1546-B694-A61DF9FEEE17}"/>
                  </a:ext>
                </a:extLst>
              </p:cNvPr>
              <p:cNvSpPr/>
              <p:nvPr/>
            </p:nvSpPr>
            <p:spPr>
              <a:xfrm>
                <a:off x="6932670" y="4523857"/>
                <a:ext cx="702115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de-DE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  <m:r>
                            <a:rPr lang="de-DE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de-DE" b="0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</m:d>
                    </m:oMath>
                  </m:oMathPara>
                </a14:m>
                <a:endParaRPr lang="en-US" i="1" dirty="0">
                  <a:solidFill>
                    <a:schemeClr val="accent1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C3FEE0A3-6B43-1546-B694-A61DF9FEEE1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32670" y="4523857"/>
                <a:ext cx="702115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4" name="Group 23">
            <a:extLst>
              <a:ext uri="{FF2B5EF4-FFF2-40B4-BE49-F238E27FC236}">
                <a16:creationId xmlns:a16="http://schemas.microsoft.com/office/drawing/2014/main" id="{18D9C918-19D0-E844-B186-A680FA1426D5}"/>
              </a:ext>
            </a:extLst>
          </p:cNvPr>
          <p:cNvGrpSpPr/>
          <p:nvPr/>
        </p:nvGrpSpPr>
        <p:grpSpPr>
          <a:xfrm>
            <a:off x="6720174" y="3696911"/>
            <a:ext cx="1263082" cy="915011"/>
            <a:chOff x="61442" y="3378097"/>
            <a:chExt cx="1263082" cy="91501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Rectangle 24">
                  <a:extLst>
                    <a:ext uri="{FF2B5EF4-FFF2-40B4-BE49-F238E27FC236}">
                      <a16:creationId xmlns:a16="http://schemas.microsoft.com/office/drawing/2014/main" id="{6B6C665E-856B-D648-A0C5-D69A9B1B3525}"/>
                    </a:ext>
                  </a:extLst>
                </p:cNvPr>
                <p:cNvSpPr/>
                <p:nvPr/>
              </p:nvSpPr>
              <p:spPr>
                <a:xfrm>
                  <a:off x="504363" y="3650183"/>
                  <a:ext cx="820161" cy="39158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#</m:t>
                            </m:r>
                          </m:e>
                          <m:sub>
                            <m:r>
                              <a:rPr lang="de-DE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𝑓𝑎𝑙𝑠𝑒</m:t>
                            </m:r>
                          </m:sub>
                        </m:sSub>
                      </m:oMath>
                    </m:oMathPara>
                  </a14:m>
                  <a:endParaRPr lang="en-GB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2" name="Rectangle 1">
                  <a:extLst>
                    <a:ext uri="{FF2B5EF4-FFF2-40B4-BE49-F238E27FC236}">
                      <a16:creationId xmlns:a16="http://schemas.microsoft.com/office/drawing/2014/main" id="{48E5DFAB-DB0A-E948-B939-45632BBBA93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04363" y="3650183"/>
                  <a:ext cx="820161" cy="391582"/>
                </a:xfrm>
                <a:prstGeom prst="rect">
                  <a:avLst/>
                </a:prstGeom>
                <a:blipFill>
                  <a:blip r:embed="rId9"/>
                  <a:stretch>
                    <a:fillRect b="-6250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C90BF0E5-2B6A-9A46-8324-F79E67B17D4A}"/>
                    </a:ext>
                  </a:extLst>
                </p:cNvPr>
                <p:cNvSpPr/>
                <p:nvPr/>
              </p:nvSpPr>
              <p:spPr>
                <a:xfrm>
                  <a:off x="61442" y="3378097"/>
                  <a:ext cx="758734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#</m:t>
                            </m:r>
                          </m:e>
                          <m:sub>
                            <m:r>
                              <a:rPr lang="de-DE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𝑡𝑟𝑢𝑒</m:t>
                            </m:r>
                          </m:sub>
                        </m:sSub>
                      </m:oMath>
                    </m:oMathPara>
                  </a14:m>
                  <a:endParaRPr lang="en-GB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3" name="Rectangle 2">
                  <a:extLst>
                    <a:ext uri="{FF2B5EF4-FFF2-40B4-BE49-F238E27FC236}">
                      <a16:creationId xmlns:a16="http://schemas.microsoft.com/office/drawing/2014/main" id="{0A82C935-DCF3-874E-9176-551B8427B43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1442" y="3378097"/>
                  <a:ext cx="758734" cy="369332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ABD29530-5A84-9E4E-A40C-36C28196263A}"/>
                </a:ext>
              </a:extLst>
            </p:cNvPr>
            <p:cNvCxnSpPr>
              <a:cxnSpLocks/>
              <a:stCxn id="26" idx="2"/>
            </p:cNvCxnSpPr>
            <p:nvPr/>
          </p:nvCxnSpPr>
          <p:spPr>
            <a:xfrm>
              <a:off x="440809" y="3747429"/>
              <a:ext cx="75681" cy="54567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9A2F71F6-504F-A847-A0CA-E1C78902D827}"/>
                </a:ext>
              </a:extLst>
            </p:cNvPr>
            <p:cNvCxnSpPr>
              <a:cxnSpLocks/>
              <a:stCxn id="25" idx="2"/>
            </p:cNvCxnSpPr>
            <p:nvPr/>
          </p:nvCxnSpPr>
          <p:spPr>
            <a:xfrm flipH="1">
              <a:off x="742349" y="4041765"/>
              <a:ext cx="172095" cy="185638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82B88E6A-B7FB-B942-8F83-6C280C30E65B}"/>
                  </a:ext>
                </a:extLst>
              </p:cNvPr>
              <p:cNvSpPr/>
              <p:nvPr/>
            </p:nvSpPr>
            <p:spPr>
              <a:xfrm>
                <a:off x="7772611" y="4523857"/>
                <a:ext cx="87543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de-DE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de-DE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  <m:r>
                        <a:rPr lang="de-DE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p>
                        <m:sSupPr>
                          <m:ctrlPr>
                            <a:rPr lang="de-DE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e>
                        <m:sup>
                          <m:r>
                            <a:rPr lang="de-DE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i="1" dirty="0">
                  <a:solidFill>
                    <a:schemeClr val="tx1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82B88E6A-B7FB-B942-8F83-6C280C30E65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72611" y="4523857"/>
                <a:ext cx="875432" cy="36933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9443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9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5A3AB6-B3B6-0347-B41C-D9D03709E9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Symmetries Within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439D3D1-98ED-8D42-A48D-A2E70E48DD6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28650" y="1158240"/>
                <a:ext cx="7886700" cy="1075509"/>
              </a:xfrm>
            </p:spPr>
            <p:txBody>
              <a:bodyPr>
                <a:normAutofit fontScale="77500" lnSpcReduction="20000"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11</m:t>
                        </m:r>
                      </m:sub>
                    </m:sSub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12</m:t>
                        </m:r>
                      </m:sub>
                    </m:sSub>
                  </m:oMath>
                </a14:m>
                <a:br>
                  <a:rPr lang="de-DE" b="0" i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</a:b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l-G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𝐸𝑝𝑖𝑑</m:t>
                        </m:r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 </m:t>
                        </m:r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𝑀𝑎𝑛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𝑊</m:t>
                            </m:r>
                          </m:e>
                        </m:d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𝑁𝑎𝑡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𝑑</m:t>
                                </m:r>
                              </m:e>
                              <m:sub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e>
                        </m:d>
                      </m:e>
                    </m:d>
                    <m:r>
                      <a:rPr lang="de-DE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l-G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𝐸𝑝𝑖𝑑</m:t>
                        </m:r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𝑀𝑎𝑛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𝑊</m:t>
                            </m:r>
                          </m:e>
                        </m:d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 </m:t>
                        </m:r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𝑁𝑎𝑡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𝑑</m:t>
                                </m:r>
                              </m:e>
                              <m:sub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e>
                        </m:d>
                      </m:e>
                    </m:d>
                  </m:oMath>
                </a14:m>
                <a:br>
                  <a:rPr lang="de-DE" i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</a:b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l-G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𝐸𝑝𝑖𝑑</m:t>
                        </m:r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𝑀𝑎𝑛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𝑊</m:t>
                            </m:r>
                          </m:e>
                        </m:d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de-DE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𝑁𝑎𝑡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𝑑</m:t>
                                </m:r>
                              </m:e>
                              <m:sub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e>
                        </m:d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𝑁𝑎𝑡</m:t>
                        </m:r>
                        <m:d>
                          <m:dPr>
                            <m:ctrlP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de-DE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𝑑</m:t>
                                </m:r>
                              </m:e>
                              <m:sub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e>
                        </m:d>
                      </m:e>
                    </m:d>
                  </m:oMath>
                </a14:m>
                <a:endParaRPr lang="en-GB" dirty="0"/>
              </a:p>
              <a:p>
                <a:endParaRPr lang="en-GB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439D3D1-98ED-8D42-A48D-A2E70E48DD6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8650" y="1158240"/>
                <a:ext cx="7886700" cy="1075509"/>
              </a:xfrm>
              <a:blipFill>
                <a:blip r:embed="rId2"/>
                <a:stretch>
                  <a:fillRect l="-804" t="-4651" b="-46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3F7F99-1A53-2845-B5A6-CE75CD95B0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47</a:t>
            </a:fld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" name="Table 4">
                <a:extLst>
                  <a:ext uri="{FF2B5EF4-FFF2-40B4-BE49-F238E27FC236}">
                    <a16:creationId xmlns:a16="http://schemas.microsoft.com/office/drawing/2014/main" id="{AA348575-6FF8-F94B-A769-B641B68377E8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157406092"/>
                  </p:ext>
                </p:extLst>
              </p:nvPr>
            </p:nvGraphicFramePr>
            <p:xfrm>
              <a:off x="826202" y="2254614"/>
              <a:ext cx="3227197" cy="146304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688594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956119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1017969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564515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24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charset="0"/>
                                  </a:rPr>
                                  <m:t>𝐸𝑝𝑖𝑑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</a:rPr>
                                  <m:t>𝑀𝑎𝑛</m:t>
                                </m:r>
                                <m:d>
                                  <m:dPr>
                                    <m:ctrlPr>
                                      <a:rPr lang="de-DE" sz="1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z="1800" b="0" i="1" smtClean="0">
                                        <a:latin typeface="Cambria Math" panose="02040503050406030204" pitchFamily="18" charset="0"/>
                                      </a:rPr>
                                      <m:t>𝑊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sz="1800" b="0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dirty="0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𝑁𝑎𝑡</m:t>
                                </m:r>
                                <m:d>
                                  <m:dPr>
                                    <m:ctrlPr>
                                      <a:rPr lang="de-DE" sz="1800" b="0" i="1" dirty="0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de-DE" sz="1800" b="0" i="1" dirty="0" smtClean="0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de-DE" sz="1800" b="0" i="1" dirty="0" smtClean="0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𝑑</m:t>
                                        </m:r>
                                      </m:e>
                                      <m:sub>
                                        <m:r>
                                          <a:rPr lang="de-DE" sz="1800" b="0" i="1" dirty="0" smtClean="0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</m:e>
                                </m:d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sz="1800" b="0" i="1" dirty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800" b="0" i="1" dirty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𝜙</m:t>
                                    </m:r>
                                  </m:e>
                                  <m:sub>
                                    <m:r>
                                      <a:rPr lang="de-DE" sz="1800" b="0" i="1" dirty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3479286668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i="1" dirty="0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dirty="0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2297098811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⋮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⋮</m:t>
                                </m:r>
                              </m:oMath>
                            </m:oMathPara>
                          </a14:m>
                          <a:endParaRPr lang="en-US" sz="18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⋮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⋮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512894205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5" name="Table 4">
                <a:extLst>
                  <a:ext uri="{FF2B5EF4-FFF2-40B4-BE49-F238E27FC236}">
                    <a16:creationId xmlns:a16="http://schemas.microsoft.com/office/drawing/2014/main" id="{AA348575-6FF8-F94B-A769-B641B68377E8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157406092"/>
                  </p:ext>
                </p:extLst>
              </p:nvPr>
            </p:nvGraphicFramePr>
            <p:xfrm>
              <a:off x="826202" y="2254614"/>
              <a:ext cx="3227197" cy="146304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688594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956119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1017969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564515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1852" t="-3448" r="-372222" b="-3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72368" t="-3448" r="-164474" b="-3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163750" t="-3448" r="-56250" b="-3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468889" t="-3448" b="-3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479286668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1852" t="-103448" r="-372222" b="-2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72368" t="-103448" r="-164474" b="-2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163750" t="-103448" r="-56250" b="-2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468889" t="-103448" b="-2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1852" t="-203448" r="-372222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72368" t="-203448" r="-164474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163750" t="-203448" r="-56250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468889" t="-203448" b="-1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297098811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1852" t="-303448" r="-37222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72368" t="-303448" r="-16447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163750" t="-303448" r="-5625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468889" t="-30344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512894205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" name="Table 5">
                <a:extLst>
                  <a:ext uri="{FF2B5EF4-FFF2-40B4-BE49-F238E27FC236}">
                    <a16:creationId xmlns:a16="http://schemas.microsoft.com/office/drawing/2014/main" id="{EE4734A3-0C6C-0945-9B44-9762413E69C0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594336126"/>
                  </p:ext>
                </p:extLst>
              </p:nvPr>
            </p:nvGraphicFramePr>
            <p:xfrm>
              <a:off x="5132590" y="2254614"/>
              <a:ext cx="3227197" cy="146304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688594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956119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1017969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564515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24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charset="0"/>
                                  </a:rPr>
                                  <m:t>𝐸𝑝𝑖𝑑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</a:rPr>
                                  <m:t>𝑀𝑎𝑛</m:t>
                                </m:r>
                                <m:d>
                                  <m:dPr>
                                    <m:ctrlPr>
                                      <a:rPr lang="de-DE" sz="1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z="1800" b="0" i="1" smtClean="0">
                                        <a:latin typeface="Cambria Math" panose="02040503050406030204" pitchFamily="18" charset="0"/>
                                      </a:rPr>
                                      <m:t>𝑊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sz="1800" b="0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</a:rPr>
                                  <m:t>𝑁𝑎𝑡</m:t>
                                </m:r>
                                <m:d>
                                  <m:dPr>
                                    <m:ctrlPr>
                                      <a:rPr lang="de-DE" sz="1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de-DE" sz="18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de-DE" sz="1800" b="0" i="1" smtClean="0">
                                            <a:latin typeface="Cambria Math" panose="02040503050406030204" pitchFamily="18" charset="0"/>
                                          </a:rPr>
                                          <m:t>𝑑</m:t>
                                        </m:r>
                                      </m:e>
                                      <m:sub>
                                        <m:r>
                                          <a:rPr lang="de-DE" sz="1800" b="0" i="1" smtClean="0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b>
                                    </m:sSub>
                                  </m:e>
                                </m:d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sz="1800" b="0" i="1" dirty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800" b="0" i="1" dirty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𝜙</m:t>
                                    </m:r>
                                  </m:e>
                                  <m:sub>
                                    <m:r>
                                      <a:rPr lang="de-DE" sz="1800" b="0" i="1" dirty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3479286668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dirty="0">
                            <a:solidFill>
                              <a:srgbClr val="C00000"/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i="1" dirty="0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dirty="0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2297098811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⋮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⋮</m:t>
                                </m:r>
                              </m:oMath>
                            </m:oMathPara>
                          </a14:m>
                          <a:endParaRPr lang="en-US" sz="18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⋮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⋮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512894205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6" name="Table 5">
                <a:extLst>
                  <a:ext uri="{FF2B5EF4-FFF2-40B4-BE49-F238E27FC236}">
                    <a16:creationId xmlns:a16="http://schemas.microsoft.com/office/drawing/2014/main" id="{EE4734A3-0C6C-0945-9B44-9762413E69C0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594336126"/>
                  </p:ext>
                </p:extLst>
              </p:nvPr>
            </p:nvGraphicFramePr>
            <p:xfrm>
              <a:off x="5132590" y="2254614"/>
              <a:ext cx="3227197" cy="146304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688594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956119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1017969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564515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1852" t="-3448" r="-372222" b="-3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72368" t="-3448" r="-164474" b="-3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163750" t="-3448" r="-56250" b="-3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468889" t="-3448" b="-3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479286668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1852" t="-103448" r="-372222" b="-2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72368" t="-103448" r="-164474" b="-2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163750" t="-103448" r="-56250" b="-2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468889" t="-103448" b="-2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1852" t="-203448" r="-372222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72368" t="-203448" r="-164474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163750" t="-203448" r="-56250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468889" t="-203448" b="-1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297098811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1852" t="-303448" r="-37222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72368" t="-303448" r="-16447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163750" t="-303448" r="-5625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468889" t="-30344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512894205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99C8D04-BCE3-C44B-8A6C-417F9F0AE5CE}"/>
                  </a:ext>
                </a:extLst>
              </p:cNvPr>
              <p:cNvSpPr txBox="1"/>
              <p:nvPr/>
            </p:nvSpPr>
            <p:spPr>
              <a:xfrm>
                <a:off x="4324331" y="2524469"/>
                <a:ext cx="537327" cy="9233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5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</m:oMath>
                  </m:oMathPara>
                </a14:m>
                <a:endParaRPr lang="en-GB" sz="54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99C8D04-BCE3-C44B-8A6C-417F9F0AE5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24331" y="2524469"/>
                <a:ext cx="537327" cy="92333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8" name="Table 7">
                <a:extLst>
                  <a:ext uri="{FF2B5EF4-FFF2-40B4-BE49-F238E27FC236}">
                    <a16:creationId xmlns:a16="http://schemas.microsoft.com/office/drawing/2014/main" id="{6477B53C-2DA1-BB44-B9E1-714A48566F1F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631312356"/>
                  </p:ext>
                </p:extLst>
              </p:nvPr>
            </p:nvGraphicFramePr>
            <p:xfrm>
              <a:off x="2500542" y="4161791"/>
              <a:ext cx="4184903" cy="219456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690181">
                      <a:extLst>
                        <a:ext uri="{9D8B030D-6E8A-4147-A177-3AD203B41FA5}">
                          <a16:colId xmlns:a16="http://schemas.microsoft.com/office/drawing/2014/main" val="428372927"/>
                        </a:ext>
                      </a:extLst>
                    </a:gridCol>
                    <a:gridCol w="956119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956119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1017969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564515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24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charset="0"/>
                                  </a:rPr>
                                  <m:t>𝐸𝑝𝑖𝑑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</a:rPr>
                                  <m:t>𝑀𝑎𝑛</m:t>
                                </m:r>
                                <m:d>
                                  <m:dPr>
                                    <m:ctrlPr>
                                      <a:rPr lang="de-DE" sz="1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z="1800" b="0" i="1" smtClean="0">
                                        <a:latin typeface="Cambria Math" panose="02040503050406030204" pitchFamily="18" charset="0"/>
                                      </a:rPr>
                                      <m:t>𝑊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dirty="0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𝑁𝑎𝑡</m:t>
                                </m:r>
                                <m:d>
                                  <m:dPr>
                                    <m:ctrlPr>
                                      <a:rPr lang="de-DE" sz="1800" b="0" i="1" dirty="0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de-DE" sz="1800" b="0" i="1" dirty="0" smtClean="0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de-DE" sz="1800" b="0" i="1" dirty="0" smtClean="0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𝑑</m:t>
                                        </m:r>
                                      </m:e>
                                      <m:sub>
                                        <m:r>
                                          <a:rPr lang="de-DE" sz="1800" b="0" i="1" dirty="0" smtClean="0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</m:e>
                                </m:d>
                              </m:oMath>
                            </m:oMathPara>
                          </a14:m>
                          <a:endParaRPr lang="en-US" sz="1800" b="0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dirty="0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𝑁𝑎𝑡</m:t>
                                </m:r>
                                <m:d>
                                  <m:dPr>
                                    <m:ctrlPr>
                                      <a:rPr lang="de-DE" sz="1800" b="0" i="1" dirty="0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de-DE" sz="1800" b="0" i="1" dirty="0" smtClean="0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de-DE" sz="1800" b="0" i="1" dirty="0" smtClean="0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𝑑</m:t>
                                        </m:r>
                                      </m:e>
                                      <m:sub>
                                        <m:r>
                                          <a:rPr lang="de-DE" sz="1800" b="0" i="1" dirty="0" smtClean="0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b>
                                    </m:sSub>
                                  </m:e>
                                </m:d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b="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𝜙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3479286668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i="1" dirty="0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  <m:r>
                                  <a:rPr lang="en-GB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∙</m:t>
                                </m:r>
                                <m:r>
                                  <a:rPr lang="de-DE" b="0" i="1" dirty="0" smtClean="0">
                                    <a:solidFill>
                                      <a:schemeClr val="accent4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dirty="0">
                            <a:solidFill>
                              <a:srgbClr val="C00000"/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dirty="0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  <m:r>
                                  <a:rPr lang="de-DE" b="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∙</m:t>
                                </m:r>
                                <m:r>
                                  <a:rPr lang="de-DE" b="0" i="1" dirty="0" smtClean="0">
                                    <a:solidFill>
                                      <a:schemeClr val="accent4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2297098811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dirty="0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de-DE" b="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∙</m:t>
                                </m:r>
                                <m:r>
                                  <a:rPr lang="de-DE" b="0" i="1" dirty="0" smtClean="0">
                                    <a:solidFill>
                                      <a:schemeClr val="accent4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512894205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dirty="0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de-DE" b="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∙</m:t>
                                </m:r>
                                <m:r>
                                  <a:rPr lang="de-DE" b="0" i="1" dirty="0" smtClean="0">
                                    <a:solidFill>
                                      <a:schemeClr val="accent4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446757828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⋮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⋮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⋮</m:t>
                                </m:r>
                              </m:oMath>
                            </m:oMathPara>
                          </a14:m>
                          <a:endParaRPr lang="en-US" sz="18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⋮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⋮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423741972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8" name="Table 7">
                <a:extLst>
                  <a:ext uri="{FF2B5EF4-FFF2-40B4-BE49-F238E27FC236}">
                    <a16:creationId xmlns:a16="http://schemas.microsoft.com/office/drawing/2014/main" id="{6477B53C-2DA1-BB44-B9E1-714A48566F1F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631312356"/>
                  </p:ext>
                </p:extLst>
              </p:nvPr>
            </p:nvGraphicFramePr>
            <p:xfrm>
              <a:off x="2500542" y="4161791"/>
              <a:ext cx="4184903" cy="219456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690181">
                      <a:extLst>
                        <a:ext uri="{9D8B030D-6E8A-4147-A177-3AD203B41FA5}">
                          <a16:colId xmlns:a16="http://schemas.microsoft.com/office/drawing/2014/main" val="428372927"/>
                        </a:ext>
                      </a:extLst>
                    </a:gridCol>
                    <a:gridCol w="956119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956119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1017969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564515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6"/>
                          <a:stretch>
                            <a:fillRect t="-3448" r="-501818" b="-5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6"/>
                          <a:stretch>
                            <a:fillRect l="-73333" t="-3448" r="-268000" b="-5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6"/>
                          <a:stretch>
                            <a:fillRect l="-171053" t="-3448" r="-164474" b="-5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6"/>
                          <a:stretch>
                            <a:fillRect l="-257500" t="-3448" r="-56250" b="-5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6"/>
                          <a:stretch>
                            <a:fillRect l="-635556" t="-3448" b="-5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479286668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6"/>
                          <a:stretch>
                            <a:fillRect t="-103448" r="-501818" b="-4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6"/>
                          <a:stretch>
                            <a:fillRect l="-73333" t="-103448" r="-268000" b="-4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6"/>
                          <a:stretch>
                            <a:fillRect l="-171053" t="-103448" r="-164474" b="-4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6"/>
                          <a:stretch>
                            <a:fillRect l="-257500" t="-103448" r="-56250" b="-4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6"/>
                          <a:stretch>
                            <a:fillRect l="-635556" t="-103448" b="-4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6"/>
                          <a:stretch>
                            <a:fillRect t="-203448" r="-501818" b="-3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6"/>
                          <a:stretch>
                            <a:fillRect l="-73333" t="-203448" r="-268000" b="-3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6"/>
                          <a:stretch>
                            <a:fillRect l="-171053" t="-203448" r="-164474" b="-3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6"/>
                          <a:stretch>
                            <a:fillRect l="-257500" t="-203448" r="-56250" b="-3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6"/>
                          <a:stretch>
                            <a:fillRect l="-635556" t="-203448" b="-3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297098811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6"/>
                          <a:stretch>
                            <a:fillRect t="-303448" r="-501818" b="-2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6"/>
                          <a:stretch>
                            <a:fillRect l="-73333" t="-303448" r="-268000" b="-2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6"/>
                          <a:stretch>
                            <a:fillRect l="-171053" t="-303448" r="-164474" b="-2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6"/>
                          <a:stretch>
                            <a:fillRect l="-257500" t="-303448" r="-56250" b="-2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6"/>
                          <a:stretch>
                            <a:fillRect l="-635556" t="-303448" b="-2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512894205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6"/>
                          <a:stretch>
                            <a:fillRect t="-403448" r="-501818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6"/>
                          <a:stretch>
                            <a:fillRect l="-73333" t="-403448" r="-268000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6"/>
                          <a:stretch>
                            <a:fillRect l="-171053" t="-403448" r="-164474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6"/>
                          <a:stretch>
                            <a:fillRect l="-257500" t="-403448" r="-56250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6"/>
                          <a:stretch>
                            <a:fillRect l="-635556" t="-403448" b="-1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446757828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6"/>
                          <a:stretch>
                            <a:fillRect t="-503448" r="-50181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6"/>
                          <a:stretch>
                            <a:fillRect l="-73333" t="-503448" r="-268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6"/>
                          <a:stretch>
                            <a:fillRect l="-171053" t="-503448" r="-16447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6"/>
                          <a:stretch>
                            <a:fillRect l="-257500" t="-503448" r="-5625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6"/>
                          <a:stretch>
                            <a:fillRect l="-635556" t="-50344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237419726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9" name="Rectangle 8">
            <a:extLst>
              <a:ext uri="{FF2B5EF4-FFF2-40B4-BE49-F238E27FC236}">
                <a16:creationId xmlns:a16="http://schemas.microsoft.com/office/drawing/2014/main" id="{C5A9FEE3-590D-6A4C-B0E0-AA87B98653C5}"/>
              </a:ext>
            </a:extLst>
          </p:cNvPr>
          <p:cNvSpPr/>
          <p:nvPr/>
        </p:nvSpPr>
        <p:spPr>
          <a:xfrm>
            <a:off x="6008726" y="4851125"/>
            <a:ext cx="758212" cy="432000"/>
          </a:xfrm>
          <a:prstGeom prst="rect">
            <a:avLst/>
          </a:prstGeom>
          <a:noFill/>
          <a:ln w="38100">
            <a:solidFill>
              <a:schemeClr val="accent4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CCEACD40-0FD5-0340-9B21-30078381D47A}"/>
              </a:ext>
            </a:extLst>
          </p:cNvPr>
          <p:cNvGrpSpPr/>
          <p:nvPr/>
        </p:nvGrpSpPr>
        <p:grpSpPr>
          <a:xfrm flipH="1">
            <a:off x="3776024" y="3023409"/>
            <a:ext cx="4336939" cy="2235543"/>
            <a:chOff x="1495226" y="2457969"/>
            <a:chExt cx="4336939" cy="2235543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16927745-36CC-8749-B0E3-738FD41F4B2C}"/>
                </a:ext>
              </a:extLst>
            </p:cNvPr>
            <p:cNvCxnSpPr>
              <a:cxnSpLocks/>
              <a:stCxn id="14" idx="2"/>
              <a:endCxn id="13" idx="0"/>
            </p:cNvCxnSpPr>
            <p:nvPr/>
          </p:nvCxnSpPr>
          <p:spPr>
            <a:xfrm flipH="1">
              <a:off x="3199716" y="2457969"/>
              <a:ext cx="2632449" cy="1866211"/>
            </a:xfrm>
            <a:prstGeom prst="line">
              <a:avLst/>
            </a:prstGeom>
            <a:ln w="381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EF56E220-AD30-3D43-BBF0-0DB20E3DFE34}"/>
                </a:ext>
              </a:extLst>
            </p:cNvPr>
            <p:cNvCxnSpPr>
              <a:cxnSpLocks/>
              <a:stCxn id="15" idx="2"/>
              <a:endCxn id="13" idx="0"/>
            </p:cNvCxnSpPr>
            <p:nvPr/>
          </p:nvCxnSpPr>
          <p:spPr>
            <a:xfrm>
              <a:off x="1495226" y="2817459"/>
              <a:ext cx="1704490" cy="1506721"/>
            </a:xfrm>
            <a:prstGeom prst="line">
              <a:avLst/>
            </a:prstGeom>
            <a:ln w="381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03AB3990-911F-A544-97FD-412B270C08C7}"/>
                    </a:ext>
                  </a:extLst>
                </p:cNvPr>
                <p:cNvSpPr txBox="1"/>
                <p:nvPr/>
              </p:nvSpPr>
              <p:spPr>
                <a:xfrm>
                  <a:off x="3048072" y="4324180"/>
                  <a:ext cx="303288" cy="36933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b="1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</m:oMath>
                    </m:oMathPara>
                  </a14:m>
                  <a:endParaRPr lang="en-GB" b="1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03AB3990-911F-A544-97FD-412B270C08C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48072" y="4324180"/>
                  <a:ext cx="303288" cy="369332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B52AE73D-CE05-7D44-8067-18CA80C8FE5E}"/>
              </a:ext>
            </a:extLst>
          </p:cNvPr>
          <p:cNvSpPr/>
          <p:nvPr/>
        </p:nvSpPr>
        <p:spPr>
          <a:xfrm>
            <a:off x="3409406" y="2577709"/>
            <a:ext cx="733236" cy="445700"/>
          </a:xfrm>
          <a:prstGeom prst="rect">
            <a:avLst/>
          </a:prstGeom>
          <a:solidFill>
            <a:schemeClr val="accent1">
              <a:alpha val="15000"/>
            </a:schemeClr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4F773A3-F35A-F843-BE29-E34C860C3311}"/>
              </a:ext>
            </a:extLst>
          </p:cNvPr>
          <p:cNvSpPr/>
          <p:nvPr/>
        </p:nvSpPr>
        <p:spPr>
          <a:xfrm>
            <a:off x="7775892" y="2937199"/>
            <a:ext cx="674142" cy="445700"/>
          </a:xfrm>
          <a:prstGeom prst="rect">
            <a:avLst/>
          </a:prstGeom>
          <a:solidFill>
            <a:schemeClr val="accent4">
              <a:alpha val="15000"/>
            </a:schemeClr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6FDD8CC-1C4D-2E48-BF36-952A74AF35B2}"/>
              </a:ext>
            </a:extLst>
          </p:cNvPr>
          <p:cNvSpPr/>
          <p:nvPr/>
        </p:nvSpPr>
        <p:spPr>
          <a:xfrm>
            <a:off x="6008914" y="4851436"/>
            <a:ext cx="757646" cy="435600"/>
          </a:xfrm>
          <a:prstGeom prst="rect">
            <a:avLst/>
          </a:prstGeom>
          <a:noFill/>
          <a:ln w="38100"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C3FEE0A3-6B43-1546-B694-A61DF9FEEE17}"/>
                  </a:ext>
                </a:extLst>
              </p:cNvPr>
              <p:cNvSpPr/>
              <p:nvPr/>
            </p:nvSpPr>
            <p:spPr>
              <a:xfrm>
                <a:off x="6932670" y="4523857"/>
                <a:ext cx="702115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de-DE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  <m:r>
                            <a:rPr lang="de-DE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de-DE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</m:d>
                    </m:oMath>
                  </m:oMathPara>
                </a14:m>
                <a:endParaRPr lang="en-US" i="1" dirty="0">
                  <a:solidFill>
                    <a:schemeClr val="tx1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C3FEE0A3-6B43-1546-B694-A61DF9FEEE1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32670" y="4523857"/>
                <a:ext cx="702115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4" name="Group 23">
            <a:extLst>
              <a:ext uri="{FF2B5EF4-FFF2-40B4-BE49-F238E27FC236}">
                <a16:creationId xmlns:a16="http://schemas.microsoft.com/office/drawing/2014/main" id="{18D9C918-19D0-E844-B186-A680FA1426D5}"/>
              </a:ext>
            </a:extLst>
          </p:cNvPr>
          <p:cNvGrpSpPr/>
          <p:nvPr/>
        </p:nvGrpSpPr>
        <p:grpSpPr>
          <a:xfrm>
            <a:off x="6720174" y="3696911"/>
            <a:ext cx="1263082" cy="915011"/>
            <a:chOff x="61442" y="3378097"/>
            <a:chExt cx="1263082" cy="91501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Rectangle 24">
                  <a:extLst>
                    <a:ext uri="{FF2B5EF4-FFF2-40B4-BE49-F238E27FC236}">
                      <a16:creationId xmlns:a16="http://schemas.microsoft.com/office/drawing/2014/main" id="{6B6C665E-856B-D648-A0C5-D69A9B1B3525}"/>
                    </a:ext>
                  </a:extLst>
                </p:cNvPr>
                <p:cNvSpPr/>
                <p:nvPr/>
              </p:nvSpPr>
              <p:spPr>
                <a:xfrm>
                  <a:off x="504363" y="3650183"/>
                  <a:ext cx="820161" cy="39158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#</m:t>
                            </m:r>
                          </m:e>
                          <m:sub>
                            <m:r>
                              <a:rPr lang="de-DE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𝑓𝑎𝑙𝑠𝑒</m:t>
                            </m:r>
                          </m:sub>
                        </m:sSub>
                      </m:oMath>
                    </m:oMathPara>
                  </a14:m>
                  <a:endParaRPr lang="en-GB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2" name="Rectangle 1">
                  <a:extLst>
                    <a:ext uri="{FF2B5EF4-FFF2-40B4-BE49-F238E27FC236}">
                      <a16:creationId xmlns:a16="http://schemas.microsoft.com/office/drawing/2014/main" id="{48E5DFAB-DB0A-E948-B939-45632BBBA93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04363" y="3650183"/>
                  <a:ext cx="820161" cy="391582"/>
                </a:xfrm>
                <a:prstGeom prst="rect">
                  <a:avLst/>
                </a:prstGeom>
                <a:blipFill>
                  <a:blip r:embed="rId9"/>
                  <a:stretch>
                    <a:fillRect b="-6250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C90BF0E5-2B6A-9A46-8324-F79E67B17D4A}"/>
                    </a:ext>
                  </a:extLst>
                </p:cNvPr>
                <p:cNvSpPr/>
                <p:nvPr/>
              </p:nvSpPr>
              <p:spPr>
                <a:xfrm>
                  <a:off x="61442" y="3378097"/>
                  <a:ext cx="758734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#</m:t>
                            </m:r>
                          </m:e>
                          <m:sub>
                            <m:r>
                              <a:rPr lang="de-DE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𝑡𝑟𝑢𝑒</m:t>
                            </m:r>
                          </m:sub>
                        </m:sSub>
                      </m:oMath>
                    </m:oMathPara>
                  </a14:m>
                  <a:endParaRPr lang="en-GB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3" name="Rectangle 2">
                  <a:extLst>
                    <a:ext uri="{FF2B5EF4-FFF2-40B4-BE49-F238E27FC236}">
                      <a16:creationId xmlns:a16="http://schemas.microsoft.com/office/drawing/2014/main" id="{0A82C935-DCF3-874E-9176-551B8427B43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1442" y="3378097"/>
                  <a:ext cx="758734" cy="369332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ABD29530-5A84-9E4E-A40C-36C28196263A}"/>
                </a:ext>
              </a:extLst>
            </p:cNvPr>
            <p:cNvCxnSpPr>
              <a:cxnSpLocks/>
              <a:stCxn id="26" idx="2"/>
            </p:cNvCxnSpPr>
            <p:nvPr/>
          </p:nvCxnSpPr>
          <p:spPr>
            <a:xfrm>
              <a:off x="440809" y="3747429"/>
              <a:ext cx="75681" cy="54567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9A2F71F6-504F-A847-A0CA-E1C78902D827}"/>
                </a:ext>
              </a:extLst>
            </p:cNvPr>
            <p:cNvCxnSpPr>
              <a:cxnSpLocks/>
              <a:stCxn id="25" idx="2"/>
            </p:cNvCxnSpPr>
            <p:nvPr/>
          </p:nvCxnSpPr>
          <p:spPr>
            <a:xfrm flipH="1">
              <a:off x="742349" y="4041765"/>
              <a:ext cx="172095" cy="185638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0988BC45-9D0A-4B40-A7E6-02ECCD2200E3}"/>
                  </a:ext>
                </a:extLst>
              </p:cNvPr>
              <p:cNvSpPr/>
              <p:nvPr/>
            </p:nvSpPr>
            <p:spPr>
              <a:xfrm>
                <a:off x="7772611" y="4523857"/>
                <a:ext cx="87543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de-DE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de-DE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  <m:r>
                        <a:rPr lang="de-DE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p>
                        <m:sSupPr>
                          <m:ctrlPr>
                            <a:rPr lang="de-DE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e>
                        <m:sup>
                          <m:r>
                            <a:rPr lang="de-DE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i="1" dirty="0">
                  <a:solidFill>
                    <a:schemeClr val="tx1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0988BC45-9D0A-4B40-A7E6-02ECCD2200E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72611" y="4523857"/>
                <a:ext cx="875432" cy="36933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2330E141-BDF0-A44B-8542-750A9EC63560}"/>
                  </a:ext>
                </a:extLst>
              </p:cNvPr>
              <p:cNvSpPr/>
              <p:nvPr/>
            </p:nvSpPr>
            <p:spPr>
              <a:xfrm>
                <a:off x="6932670" y="4927804"/>
                <a:ext cx="702115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de-DE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0" i="0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de-DE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de-DE" b="0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e>
                      </m:d>
                    </m:oMath>
                  </m:oMathPara>
                </a14:m>
                <a:endParaRPr lang="en-US" i="1" dirty="0">
                  <a:solidFill>
                    <a:schemeClr val="accent1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2330E141-BDF0-A44B-8542-750A9EC6356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32670" y="4927804"/>
                <a:ext cx="702115" cy="369332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EA6E948A-341F-E448-B255-EEEAD6B99B33}"/>
                  </a:ext>
                </a:extLst>
              </p:cNvPr>
              <p:cNvSpPr/>
              <p:nvPr/>
            </p:nvSpPr>
            <p:spPr>
              <a:xfrm>
                <a:off x="7772611" y="4927804"/>
                <a:ext cx="87543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de-DE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de-DE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p>
                      </m:sSup>
                      <m:r>
                        <a:rPr lang="de-DE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p>
                        <m:sSupPr>
                          <m:ctrlPr>
                            <a:rPr lang="de-DE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e>
                        <m:sup>
                          <m:r>
                            <a:rPr lang="de-DE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p>
                      </m:sSup>
                    </m:oMath>
                  </m:oMathPara>
                </a14:m>
                <a:endParaRPr lang="en-US" i="1" dirty="0">
                  <a:solidFill>
                    <a:schemeClr val="tx1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EA6E948A-341F-E448-B255-EEEAD6B99B3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72611" y="4927804"/>
                <a:ext cx="875432" cy="369332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05538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5A3AB6-B3B6-0347-B41C-D9D03709E9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Symmetries Within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439D3D1-98ED-8D42-A48D-A2E70E48DD6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28650" y="1158240"/>
                <a:ext cx="7886700" cy="1075509"/>
              </a:xfrm>
            </p:spPr>
            <p:txBody>
              <a:bodyPr>
                <a:normAutofit fontScale="77500" lnSpcReduction="20000"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11</m:t>
                        </m:r>
                      </m:sub>
                    </m:sSub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12</m:t>
                        </m:r>
                      </m:sub>
                    </m:sSub>
                  </m:oMath>
                </a14:m>
                <a:br>
                  <a:rPr lang="de-DE" b="0" i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</a:b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l-G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𝐸𝑝𝑖𝑑</m:t>
                        </m:r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 </m:t>
                        </m:r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𝑀𝑎𝑛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𝑊</m:t>
                            </m:r>
                          </m:e>
                        </m:d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𝑁𝑎𝑡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𝑑</m:t>
                                </m:r>
                              </m:e>
                              <m:sub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e>
                        </m:d>
                      </m:e>
                    </m:d>
                    <m:r>
                      <a:rPr lang="de-DE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l-G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𝐸𝑝𝑖𝑑</m:t>
                        </m:r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𝑀𝑎𝑛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𝑊</m:t>
                            </m:r>
                          </m:e>
                        </m:d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 </m:t>
                        </m:r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𝑁𝑎𝑡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𝑑</m:t>
                                </m:r>
                              </m:e>
                              <m:sub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e>
                        </m:d>
                      </m:e>
                    </m:d>
                  </m:oMath>
                </a14:m>
                <a:br>
                  <a:rPr lang="de-DE" i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</a:b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l-G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𝐸𝑝𝑖𝑑</m:t>
                        </m:r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𝑀𝑎𝑛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𝑊</m:t>
                            </m:r>
                          </m:e>
                        </m:d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de-DE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𝑁𝑎𝑡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𝑑</m:t>
                                </m:r>
                              </m:e>
                              <m:sub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e>
                        </m:d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𝑁𝑎𝑡</m:t>
                        </m:r>
                        <m:d>
                          <m:dPr>
                            <m:ctrlP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de-DE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𝑑</m:t>
                                </m:r>
                              </m:e>
                              <m:sub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e>
                        </m:d>
                      </m:e>
                    </m:d>
                  </m:oMath>
                </a14:m>
                <a:endParaRPr lang="en-GB" dirty="0"/>
              </a:p>
              <a:p>
                <a:endParaRPr lang="en-GB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439D3D1-98ED-8D42-A48D-A2E70E48DD6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8650" y="1158240"/>
                <a:ext cx="7886700" cy="1075509"/>
              </a:xfrm>
              <a:blipFill>
                <a:blip r:embed="rId2"/>
                <a:stretch>
                  <a:fillRect l="-804" t="-4651" b="-46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3F7F99-1A53-2845-B5A6-CE75CD95B0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48</a:t>
            </a:fld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" name="Table 4">
                <a:extLst>
                  <a:ext uri="{FF2B5EF4-FFF2-40B4-BE49-F238E27FC236}">
                    <a16:creationId xmlns:a16="http://schemas.microsoft.com/office/drawing/2014/main" id="{AA348575-6FF8-F94B-A769-B641B68377E8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863349972"/>
                  </p:ext>
                </p:extLst>
              </p:nvPr>
            </p:nvGraphicFramePr>
            <p:xfrm>
              <a:off x="826202" y="2254614"/>
              <a:ext cx="3227197" cy="146304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688594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956119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1017969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564515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24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charset="0"/>
                                  </a:rPr>
                                  <m:t>𝐸𝑝𝑖𝑑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</a:rPr>
                                  <m:t>𝑀𝑎𝑛</m:t>
                                </m:r>
                                <m:d>
                                  <m:dPr>
                                    <m:ctrlPr>
                                      <a:rPr lang="de-DE" sz="1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z="1800" b="0" i="1" smtClean="0">
                                        <a:latin typeface="Cambria Math" panose="02040503050406030204" pitchFamily="18" charset="0"/>
                                      </a:rPr>
                                      <m:t>𝑊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sz="1800" b="0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dirty="0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𝑁𝑎𝑡</m:t>
                                </m:r>
                                <m:d>
                                  <m:dPr>
                                    <m:ctrlPr>
                                      <a:rPr lang="de-DE" sz="1800" b="0" i="1" dirty="0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de-DE" sz="1800" b="0" i="1" dirty="0" smtClean="0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de-DE" sz="1800" b="0" i="1" dirty="0" smtClean="0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𝑑</m:t>
                                        </m:r>
                                      </m:e>
                                      <m:sub>
                                        <m:r>
                                          <a:rPr lang="de-DE" sz="1800" b="0" i="1" dirty="0" smtClean="0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</m:e>
                                </m:d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sz="1800" b="0" i="1" dirty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800" b="0" i="1" dirty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𝜙</m:t>
                                    </m:r>
                                  </m:e>
                                  <m:sub>
                                    <m:r>
                                      <a:rPr lang="de-DE" sz="1800" b="0" i="1" dirty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3479286668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i="1" dirty="0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dirty="0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2297098811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⋮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⋮</m:t>
                                </m:r>
                              </m:oMath>
                            </m:oMathPara>
                          </a14:m>
                          <a:endParaRPr lang="en-US" sz="18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⋮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⋮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512894205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5" name="Table 4">
                <a:extLst>
                  <a:ext uri="{FF2B5EF4-FFF2-40B4-BE49-F238E27FC236}">
                    <a16:creationId xmlns:a16="http://schemas.microsoft.com/office/drawing/2014/main" id="{AA348575-6FF8-F94B-A769-B641B68377E8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863349972"/>
                  </p:ext>
                </p:extLst>
              </p:nvPr>
            </p:nvGraphicFramePr>
            <p:xfrm>
              <a:off x="826202" y="2254614"/>
              <a:ext cx="3227197" cy="146304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688594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956119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1017969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564515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1852" t="-3448" r="-372222" b="-3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72368" t="-3448" r="-164474" b="-3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163750" t="-3448" r="-56250" b="-3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468889" t="-3448" b="-3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479286668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1852" t="-103448" r="-372222" b="-2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72368" t="-103448" r="-164474" b="-2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163750" t="-103448" r="-56250" b="-2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468889" t="-103448" b="-2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1852" t="-203448" r="-372222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72368" t="-203448" r="-164474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163750" t="-203448" r="-56250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468889" t="-203448" b="-1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297098811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1852" t="-303448" r="-37222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72368" t="-303448" r="-16447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163750" t="-303448" r="-5625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468889" t="-30344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512894205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" name="Table 5">
                <a:extLst>
                  <a:ext uri="{FF2B5EF4-FFF2-40B4-BE49-F238E27FC236}">
                    <a16:creationId xmlns:a16="http://schemas.microsoft.com/office/drawing/2014/main" id="{EE4734A3-0C6C-0945-9B44-9762413E69C0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068976"/>
                  </p:ext>
                </p:extLst>
              </p:nvPr>
            </p:nvGraphicFramePr>
            <p:xfrm>
              <a:off x="5132590" y="2254614"/>
              <a:ext cx="3227197" cy="146304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688594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956119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1017969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564515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24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charset="0"/>
                                  </a:rPr>
                                  <m:t>𝐸𝑝𝑖𝑑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</a:rPr>
                                  <m:t>𝑀𝑎𝑛</m:t>
                                </m:r>
                                <m:d>
                                  <m:dPr>
                                    <m:ctrlPr>
                                      <a:rPr lang="de-DE" sz="1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z="1800" b="0" i="1" smtClean="0">
                                        <a:latin typeface="Cambria Math" panose="02040503050406030204" pitchFamily="18" charset="0"/>
                                      </a:rPr>
                                      <m:t>𝑊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sz="1800" b="0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</a:rPr>
                                  <m:t>𝑁𝑎𝑡</m:t>
                                </m:r>
                                <m:d>
                                  <m:dPr>
                                    <m:ctrlPr>
                                      <a:rPr lang="de-DE" sz="1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de-DE" sz="18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de-DE" sz="1800" b="0" i="1" smtClean="0">
                                            <a:latin typeface="Cambria Math" panose="02040503050406030204" pitchFamily="18" charset="0"/>
                                          </a:rPr>
                                          <m:t>𝑑</m:t>
                                        </m:r>
                                      </m:e>
                                      <m:sub>
                                        <m:r>
                                          <a:rPr lang="de-DE" sz="1800" b="0" i="1" smtClean="0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b>
                                    </m:sSub>
                                  </m:e>
                                </m:d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sz="1800" b="0" i="1" dirty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800" b="0" i="1" dirty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𝜙</m:t>
                                    </m:r>
                                  </m:e>
                                  <m:sub>
                                    <m:r>
                                      <a:rPr lang="de-DE" sz="1800" b="0" i="1" dirty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3479286668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dirty="0">
                            <a:solidFill>
                              <a:srgbClr val="C00000"/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i="1" dirty="0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dirty="0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2297098811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⋮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⋮</m:t>
                                </m:r>
                              </m:oMath>
                            </m:oMathPara>
                          </a14:m>
                          <a:endParaRPr lang="en-US" sz="18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⋮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⋮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512894205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6" name="Table 5">
                <a:extLst>
                  <a:ext uri="{FF2B5EF4-FFF2-40B4-BE49-F238E27FC236}">
                    <a16:creationId xmlns:a16="http://schemas.microsoft.com/office/drawing/2014/main" id="{EE4734A3-0C6C-0945-9B44-9762413E69C0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068976"/>
                  </p:ext>
                </p:extLst>
              </p:nvPr>
            </p:nvGraphicFramePr>
            <p:xfrm>
              <a:off x="5132590" y="2254614"/>
              <a:ext cx="3227197" cy="146304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688594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956119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1017969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564515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1852" t="-3448" r="-372222" b="-3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72368" t="-3448" r="-164474" b="-3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163750" t="-3448" r="-56250" b="-3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468889" t="-3448" b="-3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479286668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1852" t="-103448" r="-372222" b="-2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72368" t="-103448" r="-164474" b="-2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163750" t="-103448" r="-56250" b="-2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468889" t="-103448" b="-2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1852" t="-203448" r="-372222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72368" t="-203448" r="-164474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163750" t="-203448" r="-56250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468889" t="-203448" b="-1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297098811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1852" t="-303448" r="-37222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72368" t="-303448" r="-16447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163750" t="-303448" r="-5625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468889" t="-30344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512894205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99C8D04-BCE3-C44B-8A6C-417F9F0AE5CE}"/>
                  </a:ext>
                </a:extLst>
              </p:cNvPr>
              <p:cNvSpPr txBox="1"/>
              <p:nvPr/>
            </p:nvSpPr>
            <p:spPr>
              <a:xfrm>
                <a:off x="4324331" y="2524469"/>
                <a:ext cx="537327" cy="9233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5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</m:oMath>
                  </m:oMathPara>
                </a14:m>
                <a:endParaRPr lang="en-GB" sz="54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99C8D04-BCE3-C44B-8A6C-417F9F0AE5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24331" y="2524469"/>
                <a:ext cx="537327" cy="92333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8" name="Table 7">
                <a:extLst>
                  <a:ext uri="{FF2B5EF4-FFF2-40B4-BE49-F238E27FC236}">
                    <a16:creationId xmlns:a16="http://schemas.microsoft.com/office/drawing/2014/main" id="{6477B53C-2DA1-BB44-B9E1-714A48566F1F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827470666"/>
                  </p:ext>
                </p:extLst>
              </p:nvPr>
            </p:nvGraphicFramePr>
            <p:xfrm>
              <a:off x="2500542" y="4161791"/>
              <a:ext cx="4184903" cy="219456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690181">
                      <a:extLst>
                        <a:ext uri="{9D8B030D-6E8A-4147-A177-3AD203B41FA5}">
                          <a16:colId xmlns:a16="http://schemas.microsoft.com/office/drawing/2014/main" val="428372927"/>
                        </a:ext>
                      </a:extLst>
                    </a:gridCol>
                    <a:gridCol w="956119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956119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1017969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564515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24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charset="0"/>
                                  </a:rPr>
                                  <m:t>𝐸𝑝𝑖𝑑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</a:rPr>
                                  <m:t>𝑀𝑎𝑛</m:t>
                                </m:r>
                                <m:d>
                                  <m:dPr>
                                    <m:ctrlPr>
                                      <a:rPr lang="de-DE" sz="1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z="1800" b="0" i="1" smtClean="0">
                                        <a:latin typeface="Cambria Math" panose="02040503050406030204" pitchFamily="18" charset="0"/>
                                      </a:rPr>
                                      <m:t>𝑊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dirty="0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𝑁𝑎𝑡</m:t>
                                </m:r>
                                <m:d>
                                  <m:dPr>
                                    <m:ctrlPr>
                                      <a:rPr lang="de-DE" sz="1800" b="0" i="1" dirty="0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de-DE" sz="1800" b="0" i="1" dirty="0" smtClean="0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de-DE" sz="1800" b="0" i="1" dirty="0" smtClean="0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𝑑</m:t>
                                        </m:r>
                                      </m:e>
                                      <m:sub>
                                        <m:r>
                                          <a:rPr lang="de-DE" sz="1800" b="0" i="1" dirty="0" smtClean="0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</m:e>
                                </m:d>
                              </m:oMath>
                            </m:oMathPara>
                          </a14:m>
                          <a:endParaRPr lang="en-US" sz="1800" b="0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dirty="0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𝑁𝑎𝑡</m:t>
                                </m:r>
                                <m:d>
                                  <m:dPr>
                                    <m:ctrlPr>
                                      <a:rPr lang="de-DE" sz="1800" b="0" i="1" dirty="0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de-DE" sz="1800" b="0" i="1" dirty="0" smtClean="0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de-DE" sz="1800" b="0" i="1" dirty="0" smtClean="0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𝑑</m:t>
                                        </m:r>
                                      </m:e>
                                      <m:sub>
                                        <m:r>
                                          <a:rPr lang="de-DE" sz="1800" b="0" i="1" dirty="0" smtClean="0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b>
                                    </m:sSub>
                                  </m:e>
                                </m:d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b="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𝜙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3479286668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i="1" dirty="0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  <m:r>
                                  <a:rPr lang="en-GB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∙</m:t>
                                </m:r>
                                <m:r>
                                  <a:rPr lang="de-DE" b="0" i="1" dirty="0" smtClean="0">
                                    <a:solidFill>
                                      <a:schemeClr val="accent4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dirty="0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  <m:r>
                                  <a:rPr lang="de-DE" b="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∙</m:t>
                                </m:r>
                                <m:r>
                                  <a:rPr lang="de-DE" b="0" i="1" dirty="0" smtClean="0">
                                    <a:solidFill>
                                      <a:schemeClr val="accent4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2297098811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dirty="0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de-DE" b="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∙</m:t>
                                </m:r>
                                <m:r>
                                  <a:rPr lang="de-DE" b="0" i="1" dirty="0" smtClean="0">
                                    <a:solidFill>
                                      <a:schemeClr val="accent4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512894205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dirty="0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de-DE" b="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∙</m:t>
                                </m:r>
                                <m:r>
                                  <a:rPr lang="de-DE" b="0" i="1" dirty="0" smtClean="0">
                                    <a:solidFill>
                                      <a:schemeClr val="accent4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446757828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⋮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⋮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⋮</m:t>
                                </m:r>
                              </m:oMath>
                            </m:oMathPara>
                          </a14:m>
                          <a:endParaRPr lang="en-US" sz="18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⋮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⋮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423741972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8" name="Table 7">
                <a:extLst>
                  <a:ext uri="{FF2B5EF4-FFF2-40B4-BE49-F238E27FC236}">
                    <a16:creationId xmlns:a16="http://schemas.microsoft.com/office/drawing/2014/main" id="{6477B53C-2DA1-BB44-B9E1-714A48566F1F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827470666"/>
                  </p:ext>
                </p:extLst>
              </p:nvPr>
            </p:nvGraphicFramePr>
            <p:xfrm>
              <a:off x="2500542" y="4161791"/>
              <a:ext cx="4184903" cy="219456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690181">
                      <a:extLst>
                        <a:ext uri="{9D8B030D-6E8A-4147-A177-3AD203B41FA5}">
                          <a16:colId xmlns:a16="http://schemas.microsoft.com/office/drawing/2014/main" val="428372927"/>
                        </a:ext>
                      </a:extLst>
                    </a:gridCol>
                    <a:gridCol w="956119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956119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1017969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564515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6"/>
                          <a:stretch>
                            <a:fillRect t="-3448" r="-501818" b="-5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6"/>
                          <a:stretch>
                            <a:fillRect l="-73333" t="-3448" r="-268000" b="-5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6"/>
                          <a:stretch>
                            <a:fillRect l="-171053" t="-3448" r="-164474" b="-5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6"/>
                          <a:stretch>
                            <a:fillRect l="-257500" t="-3448" r="-56250" b="-5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6"/>
                          <a:stretch>
                            <a:fillRect l="-635556" t="-3448" b="-5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479286668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6"/>
                          <a:stretch>
                            <a:fillRect t="-103448" r="-501818" b="-4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6"/>
                          <a:stretch>
                            <a:fillRect l="-73333" t="-103448" r="-268000" b="-4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6"/>
                          <a:stretch>
                            <a:fillRect l="-171053" t="-103448" r="-164474" b="-4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6"/>
                          <a:stretch>
                            <a:fillRect l="-257500" t="-103448" r="-56250" b="-4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6"/>
                          <a:stretch>
                            <a:fillRect l="-635556" t="-103448" b="-4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6"/>
                          <a:stretch>
                            <a:fillRect t="-203448" r="-501818" b="-3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6"/>
                          <a:stretch>
                            <a:fillRect l="-73333" t="-203448" r="-268000" b="-3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6"/>
                          <a:stretch>
                            <a:fillRect l="-171053" t="-203448" r="-164474" b="-3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6"/>
                          <a:stretch>
                            <a:fillRect l="-257500" t="-203448" r="-56250" b="-3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6"/>
                          <a:stretch>
                            <a:fillRect l="-635556" t="-203448" b="-3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297098811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6"/>
                          <a:stretch>
                            <a:fillRect t="-303448" r="-501818" b="-2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6"/>
                          <a:stretch>
                            <a:fillRect l="-73333" t="-303448" r="-268000" b="-2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6"/>
                          <a:stretch>
                            <a:fillRect l="-171053" t="-303448" r="-164474" b="-2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6"/>
                          <a:stretch>
                            <a:fillRect l="-257500" t="-303448" r="-56250" b="-2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6"/>
                          <a:stretch>
                            <a:fillRect l="-635556" t="-303448" b="-2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512894205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6"/>
                          <a:stretch>
                            <a:fillRect t="-403448" r="-501818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6"/>
                          <a:stretch>
                            <a:fillRect l="-73333" t="-403448" r="-268000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6"/>
                          <a:stretch>
                            <a:fillRect l="-171053" t="-403448" r="-164474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6"/>
                          <a:stretch>
                            <a:fillRect l="-257500" t="-403448" r="-56250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6"/>
                          <a:stretch>
                            <a:fillRect l="-635556" t="-403448" b="-1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446757828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6"/>
                          <a:stretch>
                            <a:fillRect t="-503448" r="-50181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6"/>
                          <a:stretch>
                            <a:fillRect l="-73333" t="-503448" r="-268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6"/>
                          <a:stretch>
                            <a:fillRect l="-171053" t="-503448" r="-16447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6"/>
                          <a:stretch>
                            <a:fillRect l="-257500" t="-503448" r="-5625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6"/>
                          <a:stretch>
                            <a:fillRect l="-635556" t="-50344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237419726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9" name="Rectangle 8">
            <a:extLst>
              <a:ext uri="{FF2B5EF4-FFF2-40B4-BE49-F238E27FC236}">
                <a16:creationId xmlns:a16="http://schemas.microsoft.com/office/drawing/2014/main" id="{C5A9FEE3-590D-6A4C-B0E0-AA87B98653C5}"/>
              </a:ext>
            </a:extLst>
          </p:cNvPr>
          <p:cNvSpPr/>
          <p:nvPr/>
        </p:nvSpPr>
        <p:spPr>
          <a:xfrm>
            <a:off x="6008726" y="5220328"/>
            <a:ext cx="758212" cy="432000"/>
          </a:xfrm>
          <a:prstGeom prst="rect">
            <a:avLst/>
          </a:prstGeom>
          <a:noFill/>
          <a:ln w="38100">
            <a:solidFill>
              <a:schemeClr val="accent4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CCEACD40-0FD5-0340-9B21-30078381D47A}"/>
              </a:ext>
            </a:extLst>
          </p:cNvPr>
          <p:cNvGrpSpPr/>
          <p:nvPr/>
        </p:nvGrpSpPr>
        <p:grpSpPr>
          <a:xfrm flipH="1">
            <a:off x="3776024" y="3025228"/>
            <a:ext cx="4336939" cy="2599486"/>
            <a:chOff x="1495226" y="2459788"/>
            <a:chExt cx="4336939" cy="2599486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16927745-36CC-8749-B0E3-738FD41F4B2C}"/>
                </a:ext>
              </a:extLst>
            </p:cNvPr>
            <p:cNvCxnSpPr>
              <a:cxnSpLocks/>
              <a:stCxn id="14" idx="2"/>
              <a:endCxn id="13" idx="0"/>
            </p:cNvCxnSpPr>
            <p:nvPr/>
          </p:nvCxnSpPr>
          <p:spPr>
            <a:xfrm flipH="1">
              <a:off x="3199716" y="2823731"/>
              <a:ext cx="2632449" cy="1866211"/>
            </a:xfrm>
            <a:prstGeom prst="line">
              <a:avLst/>
            </a:prstGeom>
            <a:ln w="381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EF56E220-AD30-3D43-BBF0-0DB20E3DFE34}"/>
                </a:ext>
              </a:extLst>
            </p:cNvPr>
            <p:cNvCxnSpPr>
              <a:cxnSpLocks/>
              <a:stCxn id="15" idx="2"/>
              <a:endCxn id="13" idx="0"/>
            </p:cNvCxnSpPr>
            <p:nvPr/>
          </p:nvCxnSpPr>
          <p:spPr>
            <a:xfrm>
              <a:off x="1495226" y="2459788"/>
              <a:ext cx="1704490" cy="2230154"/>
            </a:xfrm>
            <a:prstGeom prst="line">
              <a:avLst/>
            </a:prstGeom>
            <a:ln w="381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03AB3990-911F-A544-97FD-412B270C08C7}"/>
                    </a:ext>
                  </a:extLst>
                </p:cNvPr>
                <p:cNvSpPr txBox="1"/>
                <p:nvPr/>
              </p:nvSpPr>
              <p:spPr>
                <a:xfrm>
                  <a:off x="3048072" y="4689942"/>
                  <a:ext cx="303288" cy="36933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b="1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</m:oMath>
                    </m:oMathPara>
                  </a14:m>
                  <a:endParaRPr lang="en-GB" b="1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03AB3990-911F-A544-97FD-412B270C08C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48072" y="4689942"/>
                  <a:ext cx="303288" cy="369332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B52AE73D-CE05-7D44-8067-18CA80C8FE5E}"/>
              </a:ext>
            </a:extLst>
          </p:cNvPr>
          <p:cNvSpPr/>
          <p:nvPr/>
        </p:nvSpPr>
        <p:spPr>
          <a:xfrm>
            <a:off x="3409406" y="2943471"/>
            <a:ext cx="733236" cy="445700"/>
          </a:xfrm>
          <a:prstGeom prst="rect">
            <a:avLst/>
          </a:prstGeom>
          <a:solidFill>
            <a:schemeClr val="accent1">
              <a:alpha val="15000"/>
            </a:schemeClr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4F773A3-F35A-F843-BE29-E34C860C3311}"/>
              </a:ext>
            </a:extLst>
          </p:cNvPr>
          <p:cNvSpPr/>
          <p:nvPr/>
        </p:nvSpPr>
        <p:spPr>
          <a:xfrm>
            <a:off x="7775892" y="2579528"/>
            <a:ext cx="674142" cy="445700"/>
          </a:xfrm>
          <a:prstGeom prst="rect">
            <a:avLst/>
          </a:prstGeom>
          <a:solidFill>
            <a:schemeClr val="accent4">
              <a:alpha val="15000"/>
            </a:schemeClr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6FDD8CC-1C4D-2E48-BF36-952A74AF35B2}"/>
              </a:ext>
            </a:extLst>
          </p:cNvPr>
          <p:cNvSpPr/>
          <p:nvPr/>
        </p:nvSpPr>
        <p:spPr>
          <a:xfrm>
            <a:off x="6008914" y="5217197"/>
            <a:ext cx="757646" cy="435600"/>
          </a:xfrm>
          <a:prstGeom prst="rect">
            <a:avLst/>
          </a:prstGeom>
          <a:noFill/>
          <a:ln w="38100"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C3FEE0A3-6B43-1546-B694-A61DF9FEEE17}"/>
                  </a:ext>
                </a:extLst>
              </p:cNvPr>
              <p:cNvSpPr/>
              <p:nvPr/>
            </p:nvSpPr>
            <p:spPr>
              <a:xfrm>
                <a:off x="6932670" y="4523857"/>
                <a:ext cx="702115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de-DE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  <m:r>
                            <a:rPr lang="de-DE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de-DE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</m:d>
                    </m:oMath>
                  </m:oMathPara>
                </a14:m>
                <a:endParaRPr lang="en-US" i="1" dirty="0">
                  <a:solidFill>
                    <a:schemeClr val="tx1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C3FEE0A3-6B43-1546-B694-A61DF9FEEE1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32670" y="4523857"/>
                <a:ext cx="702115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4" name="Group 23">
            <a:extLst>
              <a:ext uri="{FF2B5EF4-FFF2-40B4-BE49-F238E27FC236}">
                <a16:creationId xmlns:a16="http://schemas.microsoft.com/office/drawing/2014/main" id="{18D9C918-19D0-E844-B186-A680FA1426D5}"/>
              </a:ext>
            </a:extLst>
          </p:cNvPr>
          <p:cNvGrpSpPr/>
          <p:nvPr/>
        </p:nvGrpSpPr>
        <p:grpSpPr>
          <a:xfrm>
            <a:off x="6720174" y="3696911"/>
            <a:ext cx="1263082" cy="915011"/>
            <a:chOff x="61442" y="3378097"/>
            <a:chExt cx="1263082" cy="91501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Rectangle 24">
                  <a:extLst>
                    <a:ext uri="{FF2B5EF4-FFF2-40B4-BE49-F238E27FC236}">
                      <a16:creationId xmlns:a16="http://schemas.microsoft.com/office/drawing/2014/main" id="{6B6C665E-856B-D648-A0C5-D69A9B1B3525}"/>
                    </a:ext>
                  </a:extLst>
                </p:cNvPr>
                <p:cNvSpPr/>
                <p:nvPr/>
              </p:nvSpPr>
              <p:spPr>
                <a:xfrm>
                  <a:off x="504363" y="3650183"/>
                  <a:ext cx="820161" cy="39158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#</m:t>
                            </m:r>
                          </m:e>
                          <m:sub>
                            <m:r>
                              <a:rPr lang="de-DE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𝑓𝑎𝑙𝑠𝑒</m:t>
                            </m:r>
                          </m:sub>
                        </m:sSub>
                      </m:oMath>
                    </m:oMathPara>
                  </a14:m>
                  <a:endParaRPr lang="en-GB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2" name="Rectangle 1">
                  <a:extLst>
                    <a:ext uri="{FF2B5EF4-FFF2-40B4-BE49-F238E27FC236}">
                      <a16:creationId xmlns:a16="http://schemas.microsoft.com/office/drawing/2014/main" id="{48E5DFAB-DB0A-E948-B939-45632BBBA93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04363" y="3650183"/>
                  <a:ext cx="820161" cy="391582"/>
                </a:xfrm>
                <a:prstGeom prst="rect">
                  <a:avLst/>
                </a:prstGeom>
                <a:blipFill>
                  <a:blip r:embed="rId9"/>
                  <a:stretch>
                    <a:fillRect b="-6250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C90BF0E5-2B6A-9A46-8324-F79E67B17D4A}"/>
                    </a:ext>
                  </a:extLst>
                </p:cNvPr>
                <p:cNvSpPr/>
                <p:nvPr/>
              </p:nvSpPr>
              <p:spPr>
                <a:xfrm>
                  <a:off x="61442" y="3378097"/>
                  <a:ext cx="758734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#</m:t>
                            </m:r>
                          </m:e>
                          <m:sub>
                            <m:r>
                              <a:rPr lang="de-DE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𝑡𝑟𝑢𝑒</m:t>
                            </m:r>
                          </m:sub>
                        </m:sSub>
                      </m:oMath>
                    </m:oMathPara>
                  </a14:m>
                  <a:endParaRPr lang="en-GB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3" name="Rectangle 2">
                  <a:extLst>
                    <a:ext uri="{FF2B5EF4-FFF2-40B4-BE49-F238E27FC236}">
                      <a16:creationId xmlns:a16="http://schemas.microsoft.com/office/drawing/2014/main" id="{0A82C935-DCF3-874E-9176-551B8427B43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1442" y="3378097"/>
                  <a:ext cx="758734" cy="369332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ABD29530-5A84-9E4E-A40C-36C28196263A}"/>
                </a:ext>
              </a:extLst>
            </p:cNvPr>
            <p:cNvCxnSpPr>
              <a:cxnSpLocks/>
              <a:stCxn id="26" idx="2"/>
            </p:cNvCxnSpPr>
            <p:nvPr/>
          </p:nvCxnSpPr>
          <p:spPr>
            <a:xfrm>
              <a:off x="440809" y="3747429"/>
              <a:ext cx="75681" cy="54567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9A2F71F6-504F-A847-A0CA-E1C78902D827}"/>
                </a:ext>
              </a:extLst>
            </p:cNvPr>
            <p:cNvCxnSpPr>
              <a:cxnSpLocks/>
              <a:stCxn id="25" idx="2"/>
            </p:cNvCxnSpPr>
            <p:nvPr/>
          </p:nvCxnSpPr>
          <p:spPr>
            <a:xfrm flipH="1">
              <a:off x="742349" y="4041765"/>
              <a:ext cx="172095" cy="185638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0988BC45-9D0A-4B40-A7E6-02ECCD2200E3}"/>
                  </a:ext>
                </a:extLst>
              </p:cNvPr>
              <p:cNvSpPr/>
              <p:nvPr/>
            </p:nvSpPr>
            <p:spPr>
              <a:xfrm>
                <a:off x="7772611" y="4523857"/>
                <a:ext cx="87543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de-DE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de-DE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  <m:r>
                        <a:rPr lang="de-DE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p>
                        <m:sSupPr>
                          <m:ctrlPr>
                            <a:rPr lang="de-DE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e>
                        <m:sup>
                          <m:r>
                            <a:rPr lang="de-DE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i="1" dirty="0">
                  <a:solidFill>
                    <a:schemeClr val="tx1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0988BC45-9D0A-4B40-A7E6-02ECCD2200E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72611" y="4523857"/>
                <a:ext cx="875432" cy="36933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2330E141-BDF0-A44B-8542-750A9EC63560}"/>
                  </a:ext>
                </a:extLst>
              </p:cNvPr>
              <p:cNvSpPr/>
              <p:nvPr/>
            </p:nvSpPr>
            <p:spPr>
              <a:xfrm>
                <a:off x="6932670" y="4927804"/>
                <a:ext cx="702115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de-DE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de-DE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de-DE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e>
                      </m:d>
                    </m:oMath>
                  </m:oMathPara>
                </a14:m>
                <a:endParaRPr lang="en-US" i="1" dirty="0">
                  <a:solidFill>
                    <a:schemeClr val="tx1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2330E141-BDF0-A44B-8542-750A9EC6356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32670" y="4927804"/>
                <a:ext cx="702115" cy="369332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EA6E948A-341F-E448-B255-EEEAD6B99B33}"/>
                  </a:ext>
                </a:extLst>
              </p:cNvPr>
              <p:cNvSpPr/>
              <p:nvPr/>
            </p:nvSpPr>
            <p:spPr>
              <a:xfrm>
                <a:off x="7772611" y="4927804"/>
                <a:ext cx="87543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de-DE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de-DE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p>
                      </m:sSup>
                      <m:r>
                        <a:rPr lang="de-DE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p>
                        <m:sSupPr>
                          <m:ctrlPr>
                            <a:rPr lang="de-DE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e>
                        <m:sup>
                          <m:r>
                            <a:rPr lang="de-DE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p>
                      </m:sSup>
                    </m:oMath>
                  </m:oMathPara>
                </a14:m>
                <a:endParaRPr lang="en-US" i="1" dirty="0">
                  <a:solidFill>
                    <a:schemeClr val="tx1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EA6E948A-341F-E448-B255-EEEAD6B99B3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72611" y="4927804"/>
                <a:ext cx="875432" cy="369332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BA3D2735-C68A-014F-9ECF-70F18DD9DF9B}"/>
                  </a:ext>
                </a:extLst>
              </p:cNvPr>
              <p:cNvSpPr/>
              <p:nvPr/>
            </p:nvSpPr>
            <p:spPr>
              <a:xfrm>
                <a:off x="6932670" y="5288075"/>
                <a:ext cx="702115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de-DE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0" i="0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de-DE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de-DE" b="0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e>
                      </m:d>
                    </m:oMath>
                  </m:oMathPara>
                </a14:m>
                <a:endParaRPr lang="en-US" i="1" dirty="0">
                  <a:solidFill>
                    <a:schemeClr val="accent1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BA3D2735-C68A-014F-9ECF-70F18DD9DF9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32670" y="5288075"/>
                <a:ext cx="702115" cy="369332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D5C9CF8F-C92B-514A-8812-5A3F731578FA}"/>
                  </a:ext>
                </a:extLst>
              </p:cNvPr>
              <p:cNvSpPr/>
              <p:nvPr/>
            </p:nvSpPr>
            <p:spPr>
              <a:xfrm>
                <a:off x="7772611" y="5288075"/>
                <a:ext cx="87543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de-DE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de-DE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p>
                      </m:sSup>
                      <m:r>
                        <a:rPr lang="de-DE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p>
                        <m:sSupPr>
                          <m:ctrlPr>
                            <a:rPr lang="de-DE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e>
                        <m:sup>
                          <m:r>
                            <a:rPr lang="de-DE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p>
                      </m:sSup>
                    </m:oMath>
                  </m:oMathPara>
                </a14:m>
                <a:endParaRPr lang="en-US" i="1" dirty="0">
                  <a:solidFill>
                    <a:schemeClr val="tx1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D5C9CF8F-C92B-514A-8812-5A3F731578F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72611" y="5288075"/>
                <a:ext cx="875432" cy="369332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09325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3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5A3AB6-B3B6-0347-B41C-D9D03709E9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Symmetries Within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439D3D1-98ED-8D42-A48D-A2E70E48DD6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28650" y="1158240"/>
                <a:ext cx="7886700" cy="1075509"/>
              </a:xfrm>
            </p:spPr>
            <p:txBody>
              <a:bodyPr>
                <a:normAutofit fontScale="77500" lnSpcReduction="20000"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11</m:t>
                        </m:r>
                      </m:sub>
                    </m:sSub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12</m:t>
                        </m:r>
                      </m:sub>
                    </m:sSub>
                  </m:oMath>
                </a14:m>
                <a:br>
                  <a:rPr lang="de-DE" b="0" i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</a:b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l-G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𝐸𝑝𝑖𝑑</m:t>
                        </m:r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 </m:t>
                        </m:r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𝑀𝑎𝑛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𝑊</m:t>
                            </m:r>
                          </m:e>
                        </m:d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𝑁𝑎𝑡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𝑑</m:t>
                                </m:r>
                              </m:e>
                              <m:sub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e>
                        </m:d>
                      </m:e>
                    </m:d>
                    <m:r>
                      <a:rPr lang="de-DE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l-G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𝐸𝑝𝑖𝑑</m:t>
                        </m:r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𝑀𝑎𝑛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𝑊</m:t>
                            </m:r>
                          </m:e>
                        </m:d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 </m:t>
                        </m:r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𝑁𝑎𝑡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𝑑</m:t>
                                </m:r>
                              </m:e>
                              <m:sub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e>
                        </m:d>
                      </m:e>
                    </m:d>
                  </m:oMath>
                </a14:m>
                <a:br>
                  <a:rPr lang="de-DE" i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</a:b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l-G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𝐸𝑝𝑖𝑑</m:t>
                        </m:r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𝑀𝑎𝑛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𝑊</m:t>
                            </m:r>
                          </m:e>
                        </m:d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de-DE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𝑁𝑎𝑡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𝑑</m:t>
                                </m:r>
                              </m:e>
                              <m:sub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e>
                        </m:d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𝑁𝑎𝑡</m:t>
                        </m:r>
                        <m:d>
                          <m:dPr>
                            <m:ctrlP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de-DE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𝑑</m:t>
                                </m:r>
                              </m:e>
                              <m:sub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e>
                        </m:d>
                      </m:e>
                    </m:d>
                  </m:oMath>
                </a14:m>
                <a:endParaRPr lang="en-GB" dirty="0"/>
              </a:p>
              <a:p>
                <a:endParaRPr lang="en-GB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439D3D1-98ED-8D42-A48D-A2E70E48DD6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8650" y="1158240"/>
                <a:ext cx="7886700" cy="1075509"/>
              </a:xfrm>
              <a:blipFill>
                <a:blip r:embed="rId2"/>
                <a:stretch>
                  <a:fillRect l="-804" t="-4651" b="-46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3F7F99-1A53-2845-B5A6-CE75CD95B0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49</a:t>
            </a:fld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" name="Table 4">
                <a:extLst>
                  <a:ext uri="{FF2B5EF4-FFF2-40B4-BE49-F238E27FC236}">
                    <a16:creationId xmlns:a16="http://schemas.microsoft.com/office/drawing/2014/main" id="{AA348575-6FF8-F94B-A769-B641B68377E8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21957972"/>
                  </p:ext>
                </p:extLst>
              </p:nvPr>
            </p:nvGraphicFramePr>
            <p:xfrm>
              <a:off x="826202" y="2254614"/>
              <a:ext cx="3227197" cy="146304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688594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956119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1017969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564515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24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charset="0"/>
                                  </a:rPr>
                                  <m:t>𝐸𝑝𝑖𝑑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</a:rPr>
                                  <m:t>𝑀𝑎𝑛</m:t>
                                </m:r>
                                <m:d>
                                  <m:dPr>
                                    <m:ctrlPr>
                                      <a:rPr lang="de-DE" sz="1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z="1800" b="0" i="1" smtClean="0">
                                        <a:latin typeface="Cambria Math" panose="02040503050406030204" pitchFamily="18" charset="0"/>
                                      </a:rPr>
                                      <m:t>𝑊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sz="1800" b="0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dirty="0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𝑁𝑎𝑡</m:t>
                                </m:r>
                                <m:d>
                                  <m:dPr>
                                    <m:ctrlPr>
                                      <a:rPr lang="de-DE" sz="1800" b="0" i="1" dirty="0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de-DE" sz="1800" b="0" i="1" dirty="0" smtClean="0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de-DE" sz="1800" b="0" i="1" dirty="0" smtClean="0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𝑑</m:t>
                                        </m:r>
                                      </m:e>
                                      <m:sub>
                                        <m:r>
                                          <a:rPr lang="de-DE" sz="1800" b="0" i="1" dirty="0" smtClean="0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</m:e>
                                </m:d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sz="1800" b="0" i="1" dirty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800" b="0" i="1" dirty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𝜙</m:t>
                                    </m:r>
                                  </m:e>
                                  <m:sub>
                                    <m:r>
                                      <a:rPr lang="de-DE" sz="1800" b="0" i="1" dirty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3479286668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i="1" dirty="0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dirty="0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2297098811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⋮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⋮</m:t>
                                </m:r>
                              </m:oMath>
                            </m:oMathPara>
                          </a14:m>
                          <a:endParaRPr lang="en-US" sz="18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⋮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⋮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512894205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5" name="Table 4">
                <a:extLst>
                  <a:ext uri="{FF2B5EF4-FFF2-40B4-BE49-F238E27FC236}">
                    <a16:creationId xmlns:a16="http://schemas.microsoft.com/office/drawing/2014/main" id="{AA348575-6FF8-F94B-A769-B641B68377E8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21957972"/>
                  </p:ext>
                </p:extLst>
              </p:nvPr>
            </p:nvGraphicFramePr>
            <p:xfrm>
              <a:off x="826202" y="2254614"/>
              <a:ext cx="3227197" cy="146304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688594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956119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1017969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564515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1852" t="-3448" r="-372222" b="-3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72368" t="-3448" r="-164474" b="-3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163750" t="-3448" r="-56250" b="-3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468889" t="-3448" b="-3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479286668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1852" t="-103448" r="-372222" b="-2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72368" t="-103448" r="-164474" b="-2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163750" t="-103448" r="-56250" b="-2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468889" t="-103448" b="-2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1852" t="-203448" r="-372222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72368" t="-203448" r="-164474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163750" t="-203448" r="-56250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468889" t="-203448" b="-1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297098811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1852" t="-303448" r="-37222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72368" t="-303448" r="-16447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163750" t="-303448" r="-5625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468889" t="-30344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512894205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" name="Table 5">
                <a:extLst>
                  <a:ext uri="{FF2B5EF4-FFF2-40B4-BE49-F238E27FC236}">
                    <a16:creationId xmlns:a16="http://schemas.microsoft.com/office/drawing/2014/main" id="{EE4734A3-0C6C-0945-9B44-9762413E69C0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598910733"/>
                  </p:ext>
                </p:extLst>
              </p:nvPr>
            </p:nvGraphicFramePr>
            <p:xfrm>
              <a:off x="5132590" y="2254614"/>
              <a:ext cx="3227197" cy="146304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688594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956119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1017969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564515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24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charset="0"/>
                                  </a:rPr>
                                  <m:t>𝐸𝑝𝑖𝑑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</a:rPr>
                                  <m:t>𝑀𝑎𝑛</m:t>
                                </m:r>
                                <m:d>
                                  <m:dPr>
                                    <m:ctrlPr>
                                      <a:rPr lang="de-DE" sz="1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z="1800" b="0" i="1" smtClean="0">
                                        <a:latin typeface="Cambria Math" panose="02040503050406030204" pitchFamily="18" charset="0"/>
                                      </a:rPr>
                                      <m:t>𝑊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sz="1800" b="0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</a:rPr>
                                  <m:t>𝑁𝑎𝑡</m:t>
                                </m:r>
                                <m:d>
                                  <m:dPr>
                                    <m:ctrlPr>
                                      <a:rPr lang="de-DE" sz="1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de-DE" sz="18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de-DE" sz="1800" b="0" i="1" smtClean="0">
                                            <a:latin typeface="Cambria Math" panose="02040503050406030204" pitchFamily="18" charset="0"/>
                                          </a:rPr>
                                          <m:t>𝑑</m:t>
                                        </m:r>
                                      </m:e>
                                      <m:sub>
                                        <m:r>
                                          <a:rPr lang="de-DE" sz="1800" b="0" i="1" smtClean="0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b>
                                    </m:sSub>
                                  </m:e>
                                </m:d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sz="1800" b="0" i="1" dirty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800" b="0" i="1" dirty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𝜙</m:t>
                                    </m:r>
                                  </m:e>
                                  <m:sub>
                                    <m:r>
                                      <a:rPr lang="de-DE" sz="1800" b="0" i="1" dirty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3479286668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dirty="0">
                            <a:solidFill>
                              <a:srgbClr val="C00000"/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i="1" dirty="0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dirty="0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2297098811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⋮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⋮</m:t>
                                </m:r>
                              </m:oMath>
                            </m:oMathPara>
                          </a14:m>
                          <a:endParaRPr lang="en-US" sz="18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⋮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⋮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512894205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6" name="Table 5">
                <a:extLst>
                  <a:ext uri="{FF2B5EF4-FFF2-40B4-BE49-F238E27FC236}">
                    <a16:creationId xmlns:a16="http://schemas.microsoft.com/office/drawing/2014/main" id="{EE4734A3-0C6C-0945-9B44-9762413E69C0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598910733"/>
                  </p:ext>
                </p:extLst>
              </p:nvPr>
            </p:nvGraphicFramePr>
            <p:xfrm>
              <a:off x="5132590" y="2254614"/>
              <a:ext cx="3227197" cy="146304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688594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956119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1017969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564515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1852" t="-3448" r="-372222" b="-3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72368" t="-3448" r="-164474" b="-3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163750" t="-3448" r="-56250" b="-3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468889" t="-3448" b="-3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479286668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1852" t="-103448" r="-372222" b="-2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72368" t="-103448" r="-164474" b="-2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163750" t="-103448" r="-56250" b="-2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468889" t="-103448" b="-2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1852" t="-203448" r="-372222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72368" t="-203448" r="-164474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163750" t="-203448" r="-56250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468889" t="-203448" b="-1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297098811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1852" t="-303448" r="-37222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72368" t="-303448" r="-16447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163750" t="-303448" r="-5625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468889" t="-30344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512894205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99C8D04-BCE3-C44B-8A6C-417F9F0AE5CE}"/>
                  </a:ext>
                </a:extLst>
              </p:cNvPr>
              <p:cNvSpPr txBox="1"/>
              <p:nvPr/>
            </p:nvSpPr>
            <p:spPr>
              <a:xfrm>
                <a:off x="4324331" y="2524469"/>
                <a:ext cx="537327" cy="9233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5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</m:oMath>
                  </m:oMathPara>
                </a14:m>
                <a:endParaRPr lang="en-GB" sz="54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99C8D04-BCE3-C44B-8A6C-417F9F0AE5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24331" y="2524469"/>
                <a:ext cx="537327" cy="92333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8" name="Table 7">
                <a:extLst>
                  <a:ext uri="{FF2B5EF4-FFF2-40B4-BE49-F238E27FC236}">
                    <a16:creationId xmlns:a16="http://schemas.microsoft.com/office/drawing/2014/main" id="{6477B53C-2DA1-BB44-B9E1-714A48566F1F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866696961"/>
                  </p:ext>
                </p:extLst>
              </p:nvPr>
            </p:nvGraphicFramePr>
            <p:xfrm>
              <a:off x="2500542" y="4161791"/>
              <a:ext cx="4184903" cy="219456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690181">
                      <a:extLst>
                        <a:ext uri="{9D8B030D-6E8A-4147-A177-3AD203B41FA5}">
                          <a16:colId xmlns:a16="http://schemas.microsoft.com/office/drawing/2014/main" val="428372927"/>
                        </a:ext>
                      </a:extLst>
                    </a:gridCol>
                    <a:gridCol w="956119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956119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1017969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564515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24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charset="0"/>
                                  </a:rPr>
                                  <m:t>𝐸𝑝𝑖𝑑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</a:rPr>
                                  <m:t>𝑀𝑎𝑛</m:t>
                                </m:r>
                                <m:d>
                                  <m:dPr>
                                    <m:ctrlPr>
                                      <a:rPr lang="de-DE" sz="1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z="1800" b="0" i="1" smtClean="0">
                                        <a:latin typeface="Cambria Math" panose="02040503050406030204" pitchFamily="18" charset="0"/>
                                      </a:rPr>
                                      <m:t>𝑊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dirty="0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𝑁𝑎𝑡</m:t>
                                </m:r>
                                <m:d>
                                  <m:dPr>
                                    <m:ctrlPr>
                                      <a:rPr lang="de-DE" sz="1800" b="0" i="1" dirty="0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de-DE" sz="1800" b="0" i="1" dirty="0" smtClean="0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de-DE" sz="1800" b="0" i="1" dirty="0" smtClean="0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𝑑</m:t>
                                        </m:r>
                                      </m:e>
                                      <m:sub>
                                        <m:r>
                                          <a:rPr lang="de-DE" sz="1800" b="0" i="1" dirty="0" smtClean="0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</m:e>
                                </m:d>
                              </m:oMath>
                            </m:oMathPara>
                          </a14:m>
                          <a:endParaRPr lang="en-US" sz="1800" b="0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dirty="0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𝑁𝑎𝑡</m:t>
                                </m:r>
                                <m:d>
                                  <m:dPr>
                                    <m:ctrlPr>
                                      <a:rPr lang="de-DE" sz="1800" b="0" i="1" dirty="0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de-DE" sz="1800" b="0" i="1" dirty="0" smtClean="0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de-DE" sz="1800" b="0" i="1" dirty="0" smtClean="0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𝑑</m:t>
                                        </m:r>
                                      </m:e>
                                      <m:sub>
                                        <m:r>
                                          <a:rPr lang="de-DE" sz="1800" b="0" i="1" dirty="0" smtClean="0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b>
                                    </m:sSub>
                                  </m:e>
                                </m:d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b="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𝜙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3479286668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i="1" dirty="0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  <m:r>
                                  <a:rPr lang="en-GB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∙</m:t>
                                </m:r>
                                <m:r>
                                  <a:rPr lang="de-DE" b="0" i="1" dirty="0" smtClean="0">
                                    <a:solidFill>
                                      <a:schemeClr val="accent4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dirty="0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  <m:r>
                                  <a:rPr lang="de-DE" b="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∙</m:t>
                                </m:r>
                                <m:r>
                                  <a:rPr lang="de-DE" b="0" i="1" dirty="0" smtClean="0">
                                    <a:solidFill>
                                      <a:schemeClr val="accent4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2297098811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dirty="0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de-DE" b="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∙</m:t>
                                </m:r>
                                <m:r>
                                  <a:rPr lang="de-DE" b="0" i="1" dirty="0" smtClean="0">
                                    <a:solidFill>
                                      <a:schemeClr val="accent4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512894205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dirty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dirty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dirty="0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de-DE" b="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∙</m:t>
                                </m:r>
                                <m:r>
                                  <a:rPr lang="de-DE" b="0" i="1" dirty="0" smtClean="0">
                                    <a:solidFill>
                                      <a:schemeClr val="accent4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446757828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⋮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⋮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⋮</m:t>
                                </m:r>
                              </m:oMath>
                            </m:oMathPara>
                          </a14:m>
                          <a:endParaRPr lang="en-US" sz="18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⋮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⋮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423741972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8" name="Table 7">
                <a:extLst>
                  <a:ext uri="{FF2B5EF4-FFF2-40B4-BE49-F238E27FC236}">
                    <a16:creationId xmlns:a16="http://schemas.microsoft.com/office/drawing/2014/main" id="{6477B53C-2DA1-BB44-B9E1-714A48566F1F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866696961"/>
                  </p:ext>
                </p:extLst>
              </p:nvPr>
            </p:nvGraphicFramePr>
            <p:xfrm>
              <a:off x="2500542" y="4161791"/>
              <a:ext cx="4184903" cy="219456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690181">
                      <a:extLst>
                        <a:ext uri="{9D8B030D-6E8A-4147-A177-3AD203B41FA5}">
                          <a16:colId xmlns:a16="http://schemas.microsoft.com/office/drawing/2014/main" val="428372927"/>
                        </a:ext>
                      </a:extLst>
                    </a:gridCol>
                    <a:gridCol w="956119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956119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1017969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564515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6"/>
                          <a:stretch>
                            <a:fillRect t="-3448" r="-501818" b="-5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6"/>
                          <a:stretch>
                            <a:fillRect l="-73333" t="-3448" r="-268000" b="-5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6"/>
                          <a:stretch>
                            <a:fillRect l="-171053" t="-3448" r="-164474" b="-5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6"/>
                          <a:stretch>
                            <a:fillRect l="-257500" t="-3448" r="-56250" b="-5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6"/>
                          <a:stretch>
                            <a:fillRect l="-635556" t="-3448" b="-5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479286668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6"/>
                          <a:stretch>
                            <a:fillRect t="-103448" r="-501818" b="-4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6"/>
                          <a:stretch>
                            <a:fillRect l="-73333" t="-103448" r="-268000" b="-4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6"/>
                          <a:stretch>
                            <a:fillRect l="-171053" t="-103448" r="-164474" b="-4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6"/>
                          <a:stretch>
                            <a:fillRect l="-257500" t="-103448" r="-56250" b="-4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6"/>
                          <a:stretch>
                            <a:fillRect l="-635556" t="-103448" b="-4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6"/>
                          <a:stretch>
                            <a:fillRect t="-203448" r="-501818" b="-3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6"/>
                          <a:stretch>
                            <a:fillRect l="-73333" t="-203448" r="-268000" b="-3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6"/>
                          <a:stretch>
                            <a:fillRect l="-171053" t="-203448" r="-164474" b="-3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6"/>
                          <a:stretch>
                            <a:fillRect l="-257500" t="-203448" r="-56250" b="-3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6"/>
                          <a:stretch>
                            <a:fillRect l="-635556" t="-203448" b="-3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297098811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6"/>
                          <a:stretch>
                            <a:fillRect t="-303448" r="-501818" b="-2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6"/>
                          <a:stretch>
                            <a:fillRect l="-73333" t="-303448" r="-268000" b="-2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6"/>
                          <a:stretch>
                            <a:fillRect l="-171053" t="-303448" r="-164474" b="-2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6"/>
                          <a:stretch>
                            <a:fillRect l="-257500" t="-303448" r="-56250" b="-2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6"/>
                          <a:stretch>
                            <a:fillRect l="-635556" t="-303448" b="-2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512894205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6"/>
                          <a:stretch>
                            <a:fillRect t="-403448" r="-501818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6"/>
                          <a:stretch>
                            <a:fillRect l="-73333" t="-403448" r="-268000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6"/>
                          <a:stretch>
                            <a:fillRect l="-171053" t="-403448" r="-164474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6"/>
                          <a:stretch>
                            <a:fillRect l="-257500" t="-403448" r="-56250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6"/>
                          <a:stretch>
                            <a:fillRect l="-635556" t="-403448" b="-1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446757828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6"/>
                          <a:stretch>
                            <a:fillRect t="-503448" r="-50181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6"/>
                          <a:stretch>
                            <a:fillRect l="-73333" t="-503448" r="-268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6"/>
                          <a:stretch>
                            <a:fillRect l="-171053" t="-503448" r="-16447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6"/>
                          <a:stretch>
                            <a:fillRect l="-257500" t="-503448" r="-5625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6"/>
                          <a:stretch>
                            <a:fillRect l="-635556" t="-50344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237419726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9" name="Rectangle 8">
            <a:extLst>
              <a:ext uri="{FF2B5EF4-FFF2-40B4-BE49-F238E27FC236}">
                <a16:creationId xmlns:a16="http://schemas.microsoft.com/office/drawing/2014/main" id="{C5A9FEE3-590D-6A4C-B0E0-AA87B98653C5}"/>
              </a:ext>
            </a:extLst>
          </p:cNvPr>
          <p:cNvSpPr/>
          <p:nvPr/>
        </p:nvSpPr>
        <p:spPr>
          <a:xfrm>
            <a:off x="6008726" y="5583059"/>
            <a:ext cx="758212" cy="432000"/>
          </a:xfrm>
          <a:prstGeom prst="rect">
            <a:avLst/>
          </a:prstGeom>
          <a:noFill/>
          <a:ln w="38100">
            <a:solidFill>
              <a:schemeClr val="accent4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CCEACD40-0FD5-0340-9B21-30078381D47A}"/>
              </a:ext>
            </a:extLst>
          </p:cNvPr>
          <p:cNvGrpSpPr/>
          <p:nvPr/>
        </p:nvGrpSpPr>
        <p:grpSpPr>
          <a:xfrm flipH="1">
            <a:off x="3776024" y="3382898"/>
            <a:ext cx="4336939" cy="2607579"/>
            <a:chOff x="1495226" y="2817458"/>
            <a:chExt cx="4336939" cy="2607579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16927745-36CC-8749-B0E3-738FD41F4B2C}"/>
                </a:ext>
              </a:extLst>
            </p:cNvPr>
            <p:cNvCxnSpPr>
              <a:cxnSpLocks/>
              <a:stCxn id="14" idx="2"/>
              <a:endCxn id="13" idx="0"/>
            </p:cNvCxnSpPr>
            <p:nvPr/>
          </p:nvCxnSpPr>
          <p:spPr>
            <a:xfrm flipH="1">
              <a:off x="3199716" y="2823731"/>
              <a:ext cx="2632449" cy="2231974"/>
            </a:xfrm>
            <a:prstGeom prst="line">
              <a:avLst/>
            </a:prstGeom>
            <a:ln w="381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EF56E220-AD30-3D43-BBF0-0DB20E3DFE34}"/>
                </a:ext>
              </a:extLst>
            </p:cNvPr>
            <p:cNvCxnSpPr>
              <a:cxnSpLocks/>
              <a:stCxn id="15" idx="2"/>
              <a:endCxn id="13" idx="0"/>
            </p:cNvCxnSpPr>
            <p:nvPr/>
          </p:nvCxnSpPr>
          <p:spPr>
            <a:xfrm>
              <a:off x="1495226" y="2817458"/>
              <a:ext cx="1704490" cy="2238247"/>
            </a:xfrm>
            <a:prstGeom prst="line">
              <a:avLst/>
            </a:prstGeom>
            <a:ln w="381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03AB3990-911F-A544-97FD-412B270C08C7}"/>
                    </a:ext>
                  </a:extLst>
                </p:cNvPr>
                <p:cNvSpPr txBox="1"/>
                <p:nvPr/>
              </p:nvSpPr>
              <p:spPr>
                <a:xfrm>
                  <a:off x="3048072" y="5055705"/>
                  <a:ext cx="303288" cy="36933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b="1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</m:oMath>
                    </m:oMathPara>
                  </a14:m>
                  <a:endParaRPr lang="en-GB" b="1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03AB3990-911F-A544-97FD-412B270C08C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48072" y="5055705"/>
                  <a:ext cx="303288" cy="369332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B52AE73D-CE05-7D44-8067-18CA80C8FE5E}"/>
              </a:ext>
            </a:extLst>
          </p:cNvPr>
          <p:cNvSpPr/>
          <p:nvPr/>
        </p:nvSpPr>
        <p:spPr>
          <a:xfrm>
            <a:off x="3409406" y="2943471"/>
            <a:ext cx="733236" cy="445700"/>
          </a:xfrm>
          <a:prstGeom prst="rect">
            <a:avLst/>
          </a:prstGeom>
          <a:solidFill>
            <a:schemeClr val="accent1">
              <a:alpha val="15000"/>
            </a:schemeClr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4F773A3-F35A-F843-BE29-E34C860C3311}"/>
              </a:ext>
            </a:extLst>
          </p:cNvPr>
          <p:cNvSpPr/>
          <p:nvPr/>
        </p:nvSpPr>
        <p:spPr>
          <a:xfrm>
            <a:off x="7775892" y="2937198"/>
            <a:ext cx="674142" cy="445700"/>
          </a:xfrm>
          <a:prstGeom prst="rect">
            <a:avLst/>
          </a:prstGeom>
          <a:solidFill>
            <a:schemeClr val="accent4">
              <a:alpha val="15000"/>
            </a:schemeClr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6FDD8CC-1C4D-2E48-BF36-952A74AF35B2}"/>
              </a:ext>
            </a:extLst>
          </p:cNvPr>
          <p:cNvSpPr/>
          <p:nvPr/>
        </p:nvSpPr>
        <p:spPr>
          <a:xfrm>
            <a:off x="6008914" y="5582959"/>
            <a:ext cx="757646" cy="432000"/>
          </a:xfrm>
          <a:prstGeom prst="rect">
            <a:avLst/>
          </a:prstGeom>
          <a:noFill/>
          <a:ln w="38100"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C3FEE0A3-6B43-1546-B694-A61DF9FEEE17}"/>
                  </a:ext>
                </a:extLst>
              </p:cNvPr>
              <p:cNvSpPr/>
              <p:nvPr/>
            </p:nvSpPr>
            <p:spPr>
              <a:xfrm>
                <a:off x="6932670" y="4523857"/>
                <a:ext cx="702115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de-DE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  <m:r>
                            <a:rPr lang="de-DE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de-DE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</m:d>
                    </m:oMath>
                  </m:oMathPara>
                </a14:m>
                <a:endParaRPr lang="en-US" i="1" dirty="0">
                  <a:solidFill>
                    <a:schemeClr val="tx1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C3FEE0A3-6B43-1546-B694-A61DF9FEEE1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32670" y="4523857"/>
                <a:ext cx="702115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4" name="Group 23">
            <a:extLst>
              <a:ext uri="{FF2B5EF4-FFF2-40B4-BE49-F238E27FC236}">
                <a16:creationId xmlns:a16="http://schemas.microsoft.com/office/drawing/2014/main" id="{18D9C918-19D0-E844-B186-A680FA1426D5}"/>
              </a:ext>
            </a:extLst>
          </p:cNvPr>
          <p:cNvGrpSpPr/>
          <p:nvPr/>
        </p:nvGrpSpPr>
        <p:grpSpPr>
          <a:xfrm>
            <a:off x="6720174" y="3696911"/>
            <a:ext cx="1263082" cy="915011"/>
            <a:chOff x="61442" y="3378097"/>
            <a:chExt cx="1263082" cy="91501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Rectangle 24">
                  <a:extLst>
                    <a:ext uri="{FF2B5EF4-FFF2-40B4-BE49-F238E27FC236}">
                      <a16:creationId xmlns:a16="http://schemas.microsoft.com/office/drawing/2014/main" id="{6B6C665E-856B-D648-A0C5-D69A9B1B3525}"/>
                    </a:ext>
                  </a:extLst>
                </p:cNvPr>
                <p:cNvSpPr/>
                <p:nvPr/>
              </p:nvSpPr>
              <p:spPr>
                <a:xfrm>
                  <a:off x="504363" y="3650183"/>
                  <a:ext cx="820161" cy="39158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#</m:t>
                            </m:r>
                          </m:e>
                          <m:sub>
                            <m:r>
                              <a:rPr lang="de-DE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𝑓𝑎𝑙𝑠𝑒</m:t>
                            </m:r>
                          </m:sub>
                        </m:sSub>
                      </m:oMath>
                    </m:oMathPara>
                  </a14:m>
                  <a:endParaRPr lang="en-GB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2" name="Rectangle 1">
                  <a:extLst>
                    <a:ext uri="{FF2B5EF4-FFF2-40B4-BE49-F238E27FC236}">
                      <a16:creationId xmlns:a16="http://schemas.microsoft.com/office/drawing/2014/main" id="{48E5DFAB-DB0A-E948-B939-45632BBBA93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04363" y="3650183"/>
                  <a:ext cx="820161" cy="391582"/>
                </a:xfrm>
                <a:prstGeom prst="rect">
                  <a:avLst/>
                </a:prstGeom>
                <a:blipFill>
                  <a:blip r:embed="rId9"/>
                  <a:stretch>
                    <a:fillRect b="-6250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C90BF0E5-2B6A-9A46-8324-F79E67B17D4A}"/>
                    </a:ext>
                  </a:extLst>
                </p:cNvPr>
                <p:cNvSpPr/>
                <p:nvPr/>
              </p:nvSpPr>
              <p:spPr>
                <a:xfrm>
                  <a:off x="61442" y="3378097"/>
                  <a:ext cx="758734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#</m:t>
                            </m:r>
                          </m:e>
                          <m:sub>
                            <m:r>
                              <a:rPr lang="de-DE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𝑡𝑟𝑢𝑒</m:t>
                            </m:r>
                          </m:sub>
                        </m:sSub>
                      </m:oMath>
                    </m:oMathPara>
                  </a14:m>
                  <a:endParaRPr lang="en-GB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3" name="Rectangle 2">
                  <a:extLst>
                    <a:ext uri="{FF2B5EF4-FFF2-40B4-BE49-F238E27FC236}">
                      <a16:creationId xmlns:a16="http://schemas.microsoft.com/office/drawing/2014/main" id="{0A82C935-DCF3-874E-9176-551B8427B43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1442" y="3378097"/>
                  <a:ext cx="758734" cy="369332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ABD29530-5A84-9E4E-A40C-36C28196263A}"/>
                </a:ext>
              </a:extLst>
            </p:cNvPr>
            <p:cNvCxnSpPr>
              <a:cxnSpLocks/>
              <a:stCxn id="26" idx="2"/>
            </p:cNvCxnSpPr>
            <p:nvPr/>
          </p:nvCxnSpPr>
          <p:spPr>
            <a:xfrm>
              <a:off x="440809" y="3747429"/>
              <a:ext cx="75681" cy="54567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9A2F71F6-504F-A847-A0CA-E1C78902D827}"/>
                </a:ext>
              </a:extLst>
            </p:cNvPr>
            <p:cNvCxnSpPr>
              <a:cxnSpLocks/>
              <a:stCxn id="25" idx="2"/>
            </p:cNvCxnSpPr>
            <p:nvPr/>
          </p:nvCxnSpPr>
          <p:spPr>
            <a:xfrm flipH="1">
              <a:off x="742349" y="4041765"/>
              <a:ext cx="172095" cy="185638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0988BC45-9D0A-4B40-A7E6-02ECCD2200E3}"/>
                  </a:ext>
                </a:extLst>
              </p:cNvPr>
              <p:cNvSpPr/>
              <p:nvPr/>
            </p:nvSpPr>
            <p:spPr>
              <a:xfrm>
                <a:off x="7772611" y="4523857"/>
                <a:ext cx="87543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de-DE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de-DE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  <m:r>
                        <a:rPr lang="de-DE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p>
                        <m:sSupPr>
                          <m:ctrlPr>
                            <a:rPr lang="de-DE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e>
                        <m:sup>
                          <m:r>
                            <a:rPr lang="de-DE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i="1" dirty="0">
                  <a:solidFill>
                    <a:schemeClr val="tx1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0988BC45-9D0A-4B40-A7E6-02ECCD2200E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72611" y="4523857"/>
                <a:ext cx="875432" cy="36933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2330E141-BDF0-A44B-8542-750A9EC63560}"/>
                  </a:ext>
                </a:extLst>
              </p:cNvPr>
              <p:cNvSpPr/>
              <p:nvPr/>
            </p:nvSpPr>
            <p:spPr>
              <a:xfrm>
                <a:off x="6932670" y="4927804"/>
                <a:ext cx="702115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de-DE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de-DE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de-DE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e>
                      </m:d>
                    </m:oMath>
                  </m:oMathPara>
                </a14:m>
                <a:endParaRPr lang="en-US" i="1" dirty="0">
                  <a:solidFill>
                    <a:schemeClr val="tx1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2330E141-BDF0-A44B-8542-750A9EC6356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32670" y="4927804"/>
                <a:ext cx="702115" cy="369332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EA6E948A-341F-E448-B255-EEEAD6B99B33}"/>
                  </a:ext>
                </a:extLst>
              </p:cNvPr>
              <p:cNvSpPr/>
              <p:nvPr/>
            </p:nvSpPr>
            <p:spPr>
              <a:xfrm>
                <a:off x="7772611" y="4927804"/>
                <a:ext cx="87543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de-DE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de-DE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p>
                      </m:sSup>
                      <m:r>
                        <a:rPr lang="de-DE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p>
                        <m:sSupPr>
                          <m:ctrlPr>
                            <a:rPr lang="de-DE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e>
                        <m:sup>
                          <m:r>
                            <a:rPr lang="de-DE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p>
                      </m:sSup>
                    </m:oMath>
                  </m:oMathPara>
                </a14:m>
                <a:endParaRPr lang="en-US" i="1" dirty="0">
                  <a:solidFill>
                    <a:schemeClr val="tx1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EA6E948A-341F-E448-B255-EEEAD6B99B3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72611" y="4927804"/>
                <a:ext cx="875432" cy="369332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BA3D2735-C68A-014F-9ECF-70F18DD9DF9B}"/>
                  </a:ext>
                </a:extLst>
              </p:cNvPr>
              <p:cNvSpPr/>
              <p:nvPr/>
            </p:nvSpPr>
            <p:spPr>
              <a:xfrm>
                <a:off x="6932670" y="5288075"/>
                <a:ext cx="702115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de-DE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de-DE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de-DE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e>
                      </m:d>
                    </m:oMath>
                  </m:oMathPara>
                </a14:m>
                <a:endParaRPr lang="en-US" i="1" dirty="0">
                  <a:solidFill>
                    <a:schemeClr val="tx1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BA3D2735-C68A-014F-9ECF-70F18DD9DF9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32670" y="5288075"/>
                <a:ext cx="702115" cy="369332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D5C9CF8F-C92B-514A-8812-5A3F731578FA}"/>
                  </a:ext>
                </a:extLst>
              </p:cNvPr>
              <p:cNvSpPr/>
              <p:nvPr/>
            </p:nvSpPr>
            <p:spPr>
              <a:xfrm>
                <a:off x="7772611" y="5288075"/>
                <a:ext cx="87543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de-DE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de-DE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p>
                      </m:sSup>
                      <m:r>
                        <a:rPr lang="de-DE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p>
                        <m:sSupPr>
                          <m:ctrlPr>
                            <a:rPr lang="de-DE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e>
                        <m:sup>
                          <m:r>
                            <a:rPr lang="de-DE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p>
                      </m:sSup>
                    </m:oMath>
                  </m:oMathPara>
                </a14:m>
                <a:endParaRPr lang="en-US" i="1" dirty="0">
                  <a:solidFill>
                    <a:schemeClr val="tx1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D5C9CF8F-C92B-514A-8812-5A3F731578F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72611" y="5288075"/>
                <a:ext cx="875432" cy="369332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715FAD33-4A6C-8347-A621-249D9ECD87CE}"/>
                  </a:ext>
                </a:extLst>
              </p:cNvPr>
              <p:cNvSpPr/>
              <p:nvPr/>
            </p:nvSpPr>
            <p:spPr>
              <a:xfrm>
                <a:off x="6932670" y="5624828"/>
                <a:ext cx="702115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de-DE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0" i="0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de-DE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de-DE" b="0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</m:d>
                    </m:oMath>
                  </m:oMathPara>
                </a14:m>
                <a:endParaRPr lang="en-US" i="1" dirty="0">
                  <a:solidFill>
                    <a:schemeClr val="accent1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715FAD33-4A6C-8347-A621-249D9ECD87C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32670" y="5624828"/>
                <a:ext cx="702115" cy="369332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0A4AF5F9-1B67-DB47-9629-3D82F7469F99}"/>
                  </a:ext>
                </a:extLst>
              </p:cNvPr>
              <p:cNvSpPr/>
              <p:nvPr/>
            </p:nvSpPr>
            <p:spPr>
              <a:xfrm>
                <a:off x="7772611" y="5624828"/>
                <a:ext cx="87543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de-DE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de-DE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de-DE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p>
                        <m:sSupPr>
                          <m:ctrlPr>
                            <a:rPr lang="de-DE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e>
                        <m:sup>
                          <m:r>
                            <a:rPr lang="de-DE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</m:oMath>
                  </m:oMathPara>
                </a14:m>
                <a:endParaRPr lang="en-US" i="1" dirty="0">
                  <a:solidFill>
                    <a:schemeClr val="tx1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0A4AF5F9-1B67-DB47-9629-3D82F7469F9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72611" y="5624828"/>
                <a:ext cx="875432" cy="369332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39857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063BCE-9D74-1D46-8936-935CCCE5B2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Semantics of Parameterised Models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3D15ADA-0D1F-9A48-9F68-837AA2FE7294}"/>
              </a:ext>
            </a:extLst>
          </p:cNvPr>
          <p:cNvSpPr/>
          <p:nvPr/>
        </p:nvSpPr>
        <p:spPr>
          <a:xfrm>
            <a:off x="1359243" y="2017505"/>
            <a:ext cx="6809399" cy="751304"/>
          </a:xfrm>
          <a:prstGeom prst="rect">
            <a:avLst/>
          </a:prstGeom>
          <a:solidFill>
            <a:schemeClr val="accent1">
              <a:alpha val="25000"/>
            </a:schemeClr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30243BC3-5BAB-F74D-A944-DC7F7CF30CF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28650" y="1158240"/>
                <a:ext cx="7966710" cy="5018723"/>
              </a:xfrm>
            </p:spPr>
            <p:txBody>
              <a:bodyPr>
                <a:normAutofit/>
              </a:bodyPr>
              <a:lstStyle/>
              <a:p>
                <a:r>
                  <a:rPr lang="en-GB" dirty="0"/>
                  <a:t>Given model 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𝐺</m:t>
                    </m:r>
                    <m:r>
                      <a:rPr lang="en-GB" i="1" smtClean="0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GB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GB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𝑔</m:t>
                                </m:r>
                              </m:e>
                              <m:sub>
                                <m:r>
                                  <a:rPr lang="en-GB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d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</m:sSubSup>
                  </m:oMath>
                </a14:m>
                <a:endParaRPr lang="en-GB" b="0" i="1" dirty="0">
                  <a:latin typeface="Cambria Math" panose="02040503050406030204" pitchFamily="18" charset="0"/>
                </a:endParaRPr>
              </a:p>
              <a:p>
                <a:pPr lvl="1"/>
                <a:r>
                  <a:rPr lang="en-GB" dirty="0"/>
                  <a:t>Over PRVs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</a:rPr>
                      <m:t>𝑟𝑣</m:t>
                    </m:r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</m:d>
                  </m:oMath>
                </a14:m>
                <a:endParaRPr lang="en-GB" b="0" dirty="0"/>
              </a:p>
              <a:p>
                <a:pPr lvl="1"/>
                <a:r>
                  <a:rPr lang="en-GB" b="0" dirty="0">
                    <a:solidFill>
                      <a:schemeClr val="accent1"/>
                    </a:solidFill>
                  </a:rPr>
                  <a:t>Equivalent</a:t>
                </a:r>
                <a:r>
                  <a:rPr lang="en-GB" b="0" dirty="0"/>
                  <a:t> propositional model over random variables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𝐹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i="1">
                        <a:latin typeface="Cambria Math" panose="02040503050406030204" pitchFamily="18" charset="0"/>
                      </a:rPr>
                      <m:t>𝑔𝑟</m:t>
                    </m:r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𝑟𝑣</m:t>
                        </m:r>
                        <m:d>
                          <m:dPr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𝐺</m:t>
                            </m:r>
                          </m:e>
                        </m:d>
                      </m:e>
                    </m:d>
                    <m:r>
                      <a:rPr lang="en-GB" i="1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GB" i="1">
                            <a:latin typeface="Cambria Math" panose="02040503050406030204" pitchFamily="18" charset="0"/>
                          </a:rPr>
                          <m:t>,…, </m:t>
                        </m:r>
                        <m:sSub>
                          <m:sSubPr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𝑁</m:t>
                            </m:r>
                          </m:sub>
                        </m:sSub>
                      </m:e>
                    </m:d>
                  </m:oMath>
                </a14:m>
                <a:r>
                  <a:rPr lang="en-GB" dirty="0"/>
                  <a:t> with semantics over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 dirty="0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𝐹</m:t>
                        </m:r>
                      </m:sub>
                    </m:sSub>
                  </m:oMath>
                </a14:m>
                <a:endParaRPr lang="en-GB" b="0" dirty="0"/>
              </a:p>
              <a:p>
                <a:r>
                  <a:rPr lang="en-GB" dirty="0"/>
                  <a:t>Semantics: Build full joint probability distribution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𝐺</m:t>
                        </m:r>
                      </m:sub>
                    </m:sSub>
                  </m:oMath>
                </a14:m>
                <a:endParaRPr lang="en-GB" i="1" dirty="0">
                  <a:latin typeface="Cambria Math" panose="02040503050406030204" pitchFamily="18" charset="0"/>
                </a:endParaRPr>
              </a:p>
              <a:p>
                <a:endParaRPr lang="en-GB" i="1" dirty="0">
                  <a:latin typeface="Cambria Math" panose="02040503050406030204" pitchFamily="18" charset="0"/>
                </a:endParaRPr>
              </a:p>
              <a:p>
                <a:pPr marL="457200" lvl="1" indent="0">
                  <a:buNone/>
                </a:pPr>
                <a:endParaRPr lang="en-GB" dirty="0"/>
              </a:p>
            </p:txBody>
          </p:sp>
        </mc:Choice>
        <mc:Fallback xmlns="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30243BC3-5BAB-F74D-A944-DC7F7CF30CF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8650" y="1158240"/>
                <a:ext cx="7966710" cy="5018723"/>
              </a:xfrm>
              <a:blipFill>
                <a:blip r:embed="rId2"/>
                <a:stretch>
                  <a:fillRect l="-1433" t="-176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17B9A95-08EC-3348-8934-FF97EA617F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5</a:t>
            </a:fld>
            <a:endParaRPr lang="en-GB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6A2A4D8A-E47B-7847-9736-2E2554286BC1}"/>
              </a:ext>
            </a:extLst>
          </p:cNvPr>
          <p:cNvGrpSpPr/>
          <p:nvPr/>
        </p:nvGrpSpPr>
        <p:grpSpPr>
          <a:xfrm>
            <a:off x="843155" y="3299773"/>
            <a:ext cx="4068345" cy="2337178"/>
            <a:chOff x="832845" y="3464352"/>
            <a:chExt cx="3480907" cy="233717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Rectangle 7">
                  <a:extLst>
                    <a:ext uri="{FF2B5EF4-FFF2-40B4-BE49-F238E27FC236}">
                      <a16:creationId xmlns:a16="http://schemas.microsoft.com/office/drawing/2014/main" id="{0D804589-92C6-E349-9B8F-273F1BE0D97F}"/>
                    </a:ext>
                  </a:extLst>
                </p:cNvPr>
                <p:cNvSpPr/>
                <p:nvPr/>
              </p:nvSpPr>
              <p:spPr>
                <a:xfrm>
                  <a:off x="832845" y="3464352"/>
                  <a:ext cx="3480907" cy="2337178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6350" lvl="1" indent="0">
                    <a:buNone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2400" i="1"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de-DE" sz="2400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𝐺</m:t>
                            </m:r>
                          </m:sub>
                        </m:sSub>
                        <m:r>
                          <a:rPr lang="de-DE" sz="2400" i="1">
                            <a:latin typeface="Cambria Math" panose="02040503050406030204" pitchFamily="18" charset="0"/>
                          </a:rPr>
                          <m:t>= </m:t>
                        </m:r>
                        <m:f>
                          <m:fPr>
                            <m:ctrlPr>
                              <a:rPr lang="de-DE" sz="24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de-DE" sz="24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de-DE" sz="2400" i="1">
                                <a:latin typeface="Cambria Math" panose="02040503050406030204" pitchFamily="18" charset="0"/>
                              </a:rPr>
                              <m:t>𝑍</m:t>
                            </m:r>
                          </m:den>
                        </m:f>
                        <m:nary>
                          <m:naryPr>
                            <m:chr m:val="∏"/>
                            <m:supHide m:val="on"/>
                            <m:ctrlPr>
                              <a:rPr lang="de-DE" sz="2400" i="1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a:rPr lang="de-DE" sz="2400" i="1">
                                <a:latin typeface="Cambria Math" panose="02040503050406030204" pitchFamily="18" charset="0"/>
                              </a:rPr>
                              <m:t>𝑓</m:t>
                            </m:r>
                            <m:r>
                              <a:rPr lang="de-DE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∈</m:t>
                            </m:r>
                            <m:r>
                              <a:rPr lang="de-DE" sz="2400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𝑔𝑟</m:t>
                            </m:r>
                            <m:d>
                              <m:dPr>
                                <m:ctrlPr>
                                  <a:rPr lang="de-DE" sz="2400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sz="2400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𝐺</m:t>
                                </m:r>
                              </m:e>
                            </m:d>
                          </m:sub>
                          <m:sup/>
                          <m:e>
                            <m:r>
                              <a:rPr lang="de-DE" sz="2400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𝑓</m:t>
                            </m:r>
                          </m:e>
                        </m:nary>
                      </m:oMath>
                    </m:oMathPara>
                  </a14:m>
                  <a:endParaRPr lang="de-DE" sz="2400" i="1" dirty="0">
                    <a:latin typeface="Cambria Math" panose="02040503050406030204" pitchFamily="18" charset="0"/>
                    <a:ea typeface="Cambria Math" panose="02040503050406030204" pitchFamily="18" charset="0"/>
                  </a:endParaRPr>
                </a:p>
                <a:p>
                  <a:pPr marL="6350" lvl="1" indent="0">
                    <a:buNone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2400" i="1">
                            <a:latin typeface="Cambria Math" panose="02040503050406030204" pitchFamily="18" charset="0"/>
                          </a:rPr>
                          <m:t>𝑍</m:t>
                        </m:r>
                        <m:r>
                          <a:rPr lang="de-DE" sz="2400" i="1">
                            <a:latin typeface="Cambria Math" panose="02040503050406030204" pitchFamily="18" charset="0"/>
                          </a:rPr>
                          <m:t>=</m:t>
                        </m:r>
                        <m:nary>
                          <m:naryPr>
                            <m:chr m:val="∑"/>
                            <m:supHide m:val="on"/>
                            <m:ctrlPr>
                              <a:rPr lang="de-DE" sz="2400" i="1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sSub>
                              <m:sSubPr>
                                <m:ctrlPr>
                                  <a:rPr lang="de-DE" sz="2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2400" i="1">
                                    <a:latin typeface="Cambria Math" panose="02040503050406030204" pitchFamily="18" charset="0"/>
                                  </a:rPr>
                                  <m:t>𝑟</m:t>
                                </m:r>
                              </m:e>
                              <m:sub>
                                <m:r>
                                  <a:rPr lang="de-DE" sz="2400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de-DE" sz="2400" i="1">
                                <a:latin typeface="Cambria Math" panose="02040503050406030204" pitchFamily="18" charset="0"/>
                              </a:rPr>
                              <m:t>∈</m:t>
                            </m:r>
                            <m:r>
                              <a:rPr lang="de-DE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ℛ</m:t>
                            </m:r>
                            <m:r>
                              <a:rPr lang="de-DE" sz="2400" i="1">
                                <a:latin typeface="Cambria Math" panose="02040503050406030204" pitchFamily="18" charset="0"/>
                              </a:rPr>
                              <m:t>(</m:t>
                            </m:r>
                            <m:sSub>
                              <m:sSubPr>
                                <m:ctrlPr>
                                  <a:rPr lang="de-DE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2400" i="1">
                                    <a:latin typeface="Cambria Math" panose="02040503050406030204" pitchFamily="18" charset="0"/>
                                  </a:rPr>
                                  <m:t>𝑅</m:t>
                                </m:r>
                              </m:e>
                              <m:sub>
                                <m:r>
                                  <a:rPr lang="de-DE" sz="2400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de-DE" sz="2400" i="1">
                                <a:latin typeface="Cambria Math" panose="02040503050406030204" pitchFamily="18" charset="0"/>
                              </a:rPr>
                              <m:t>)</m:t>
                            </m:r>
                          </m:sub>
                          <m:sup/>
                          <m:e>
                            <m:nary>
                              <m:naryPr>
                                <m:chr m:val="∑"/>
                                <m:supHide m:val="on"/>
                                <m:ctrlPr>
                                  <a:rPr lang="de-DE" sz="2400" i="1">
                                    <a:latin typeface="Cambria Math" panose="02040503050406030204" pitchFamily="18" charset="0"/>
                                  </a:rPr>
                                </m:ctrlPr>
                              </m:naryPr>
                              <m:sub>
                                <m:sSub>
                                  <m:sSubPr>
                                    <m:ctrlPr>
                                      <a:rPr lang="de-DE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sz="2400" i="1">
                                        <a:latin typeface="Cambria Math" panose="02040503050406030204" pitchFamily="18" charset="0"/>
                                      </a:rPr>
                                      <m:t>𝑟</m:t>
                                    </m:r>
                                  </m:e>
                                  <m:sub>
                                    <m:r>
                                      <a:rPr lang="de-DE" sz="2400" i="1">
                                        <a:latin typeface="Cambria Math" panose="02040503050406030204" pitchFamily="18" charset="0"/>
                                      </a:rPr>
                                      <m:t>𝑁</m:t>
                                    </m:r>
                                  </m:sub>
                                </m:sSub>
                                <m:r>
                                  <a:rPr lang="de-DE" sz="2400" i="1">
                                    <a:latin typeface="Cambria Math" panose="02040503050406030204" pitchFamily="18" charset="0"/>
                                  </a:rPr>
                                  <m:t>∈</m:t>
                                </m:r>
                                <m:r>
                                  <a:rPr lang="de-DE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ℛ</m:t>
                                </m:r>
                                <m:r>
                                  <a:rPr lang="de-DE" sz="2400" i="1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sSub>
                                  <m:sSubPr>
                                    <m:ctrlPr>
                                      <a:rPr lang="de-DE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sz="2400" i="1">
                                        <a:latin typeface="Cambria Math" panose="02040503050406030204" pitchFamily="18" charset="0"/>
                                      </a:rPr>
                                      <m:t>𝑅</m:t>
                                    </m:r>
                                  </m:e>
                                  <m:sub>
                                    <m:r>
                                      <a:rPr lang="de-DE" sz="2400" i="1">
                                        <a:latin typeface="Cambria Math" panose="02040503050406030204" pitchFamily="18" charset="0"/>
                                      </a:rPr>
                                      <m:t>𝑁</m:t>
                                    </m:r>
                                  </m:sub>
                                </m:sSub>
                                <m:r>
                                  <a:rPr lang="de-DE" sz="2400" i="1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sub>
                              <m:sup/>
                              <m:e>
                                <m:nary>
                                  <m:naryPr>
                                    <m:chr m:val="∏"/>
                                    <m:supHide m:val="on"/>
                                    <m:ctrlPr>
                                      <a:rPr lang="de-DE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naryPr>
                                  <m:sub>
                                    <m:r>
                                      <a:rPr lang="de-DE" sz="2400" i="1" dirty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𝑓</m:t>
                                    </m:r>
                                    <m:r>
                                      <a:rPr lang="de-DE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∈</m:t>
                                    </m:r>
                                    <m:r>
                                      <a:rPr lang="de-DE" sz="2400" i="1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𝑔𝑟</m:t>
                                    </m:r>
                                    <m:d>
                                      <m:dPr>
                                        <m:ctrlPr>
                                          <a:rPr lang="de-DE" sz="2400" i="1">
                                            <a:solidFill>
                                              <a:schemeClr val="accent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de-DE" sz="2400" i="1">
                                            <a:solidFill>
                                              <a:schemeClr val="accent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𝐺</m:t>
                                        </m:r>
                                      </m:e>
                                    </m:d>
                                  </m:sub>
                                  <m:sup/>
                                  <m:e>
                                    <m:r>
                                      <a:rPr lang="de-DE" sz="2400" i="1" dirty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𝑓</m:t>
                                    </m:r>
                                  </m:e>
                                </m:nary>
                              </m:e>
                            </m:nary>
                          </m:e>
                        </m:nary>
                      </m:oMath>
                    </m:oMathPara>
                  </a14:m>
                  <a:endParaRPr lang="de-DE" sz="2400" dirty="0">
                    <a:solidFill>
                      <a:srgbClr val="C00000"/>
                    </a:solidFill>
                  </a:endParaRPr>
                </a:p>
              </p:txBody>
            </p:sp>
          </mc:Choice>
          <mc:Fallback xmlns="">
            <p:sp>
              <p:nvSpPr>
                <p:cNvPr id="8" name="Rectangle 7">
                  <a:extLst>
                    <a:ext uri="{FF2B5EF4-FFF2-40B4-BE49-F238E27FC236}">
                      <a16:creationId xmlns:a16="http://schemas.microsoft.com/office/drawing/2014/main" id="{0D804589-92C6-E349-9B8F-273F1BE0D97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2845" y="3464352"/>
                  <a:ext cx="3480907" cy="2337178"/>
                </a:xfrm>
                <a:prstGeom prst="rect">
                  <a:avLst/>
                </a:prstGeom>
                <a:blipFill>
                  <a:blip r:embed="rId3"/>
                  <a:stretch>
                    <a:fillRect l="-4658" t="-55676" r="-3727" b="-58378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TextBox 3">
                  <a:extLst>
                    <a:ext uri="{FF2B5EF4-FFF2-40B4-BE49-F238E27FC236}">
                      <a16:creationId xmlns:a16="http://schemas.microsoft.com/office/drawing/2014/main" id="{B98600C2-7B16-D349-A82E-A86F887AAEFF}"/>
                    </a:ext>
                  </a:extLst>
                </p:cNvPr>
                <p:cNvSpPr txBox="1"/>
                <p:nvPr/>
              </p:nvSpPr>
              <p:spPr>
                <a:xfrm>
                  <a:off x="2101834" y="4552479"/>
                  <a:ext cx="394986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2400" b="0" i="1" smtClean="0">
                            <a:latin typeface="Cambria Math" panose="02040503050406030204" pitchFamily="18" charset="0"/>
                          </a:rPr>
                          <m:t>…</m:t>
                        </m:r>
                      </m:oMath>
                    </m:oMathPara>
                  </a14:m>
                  <a:endParaRPr lang="en-GB" sz="2400" dirty="0"/>
                </a:p>
              </p:txBody>
            </p:sp>
          </mc:Choice>
          <mc:Fallback xmlns="">
            <p:sp>
              <p:nvSpPr>
                <p:cNvPr id="4" name="TextBox 3">
                  <a:extLst>
                    <a:ext uri="{FF2B5EF4-FFF2-40B4-BE49-F238E27FC236}">
                      <a16:creationId xmlns:a16="http://schemas.microsoft.com/office/drawing/2014/main" id="{B98600C2-7B16-D349-A82E-A86F887AAEF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01834" y="4552479"/>
                  <a:ext cx="394986" cy="461665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73" name="Group 172">
            <a:extLst>
              <a:ext uri="{FF2B5EF4-FFF2-40B4-BE49-F238E27FC236}">
                <a16:creationId xmlns:a16="http://schemas.microsoft.com/office/drawing/2014/main" id="{633E233E-5B4F-B847-B8B3-7805CBD65F97}"/>
              </a:ext>
            </a:extLst>
          </p:cNvPr>
          <p:cNvGrpSpPr/>
          <p:nvPr/>
        </p:nvGrpSpPr>
        <p:grpSpPr>
          <a:xfrm>
            <a:off x="4572000" y="4520711"/>
            <a:ext cx="4452825" cy="1946958"/>
            <a:chOff x="4691174" y="2813455"/>
            <a:chExt cx="4452825" cy="194695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4" name="TextBox 173">
                  <a:extLst>
                    <a:ext uri="{FF2B5EF4-FFF2-40B4-BE49-F238E27FC236}">
                      <a16:creationId xmlns:a16="http://schemas.microsoft.com/office/drawing/2014/main" id="{ADCFDF4F-13C0-2E45-AFEC-FCBB1A238BDC}"/>
                    </a:ext>
                  </a:extLst>
                </p:cNvPr>
                <p:cNvSpPr txBox="1"/>
                <p:nvPr/>
              </p:nvSpPr>
              <p:spPr>
                <a:xfrm>
                  <a:off x="6461825" y="3343955"/>
                  <a:ext cx="648000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charset="0"/>
                          </a:rPr>
                          <m:t>𝐸𝑝𝑖𝑑</m:t>
                        </m:r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74" name="TextBox 173">
                  <a:extLst>
                    <a:ext uri="{FF2B5EF4-FFF2-40B4-BE49-F238E27FC236}">
                      <a16:creationId xmlns:a16="http://schemas.microsoft.com/office/drawing/2014/main" id="{ADCFDF4F-13C0-2E45-AFEC-FCBB1A238BD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461825" y="3343955"/>
                  <a:ext cx="648000" cy="389513"/>
                </a:xfrm>
                <a:prstGeom prst="ellipse">
                  <a:avLst/>
                </a:prstGeom>
                <a:blipFill>
                  <a:blip r:embed="rId5"/>
                  <a:stretch>
                    <a:fillRect r="-1887" b="-9375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5" name="TextBox 174">
                  <a:extLst>
                    <a:ext uri="{FF2B5EF4-FFF2-40B4-BE49-F238E27FC236}">
                      <a16:creationId xmlns:a16="http://schemas.microsoft.com/office/drawing/2014/main" id="{92B8748E-35ED-3847-8481-720F7A467855}"/>
                    </a:ext>
                  </a:extLst>
                </p:cNvPr>
                <p:cNvSpPr txBox="1"/>
                <p:nvPr/>
              </p:nvSpPr>
              <p:spPr>
                <a:xfrm>
                  <a:off x="5388625" y="2813455"/>
                  <a:ext cx="985062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charset="0"/>
                          </a:rPr>
                          <m:t>𝑁𝑎𝑡</m:t>
                        </m:r>
                        <m:r>
                          <a:rPr lang="de-DE" b="0" i="1" smtClean="0">
                            <a:latin typeface="Cambria Math" charset="0"/>
                          </a:rPr>
                          <m:t>(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  <m:r>
                          <a:rPr lang="de-DE" b="0" i="1" smtClean="0">
                            <a:latin typeface="Cambria Math" charset="0"/>
                          </a:rPr>
                          <m:t>)</m:t>
                        </m:r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75" name="TextBox 174">
                  <a:extLst>
                    <a:ext uri="{FF2B5EF4-FFF2-40B4-BE49-F238E27FC236}">
                      <a16:creationId xmlns:a16="http://schemas.microsoft.com/office/drawing/2014/main" id="{92B8748E-35ED-3847-8481-720F7A46785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88625" y="2813455"/>
                  <a:ext cx="985062" cy="389513"/>
                </a:xfrm>
                <a:prstGeom prst="ellipse">
                  <a:avLst/>
                </a:prstGeom>
                <a:blipFill>
                  <a:blip r:embed="rId6"/>
                  <a:stretch>
                    <a:fillRect b="-6061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6" name="TextBox 175">
                  <a:extLst>
                    <a:ext uri="{FF2B5EF4-FFF2-40B4-BE49-F238E27FC236}">
                      <a16:creationId xmlns:a16="http://schemas.microsoft.com/office/drawing/2014/main" id="{B05C0AB8-EA97-8145-8A70-4D0A2C69DB42}"/>
                    </a:ext>
                  </a:extLst>
                </p:cNvPr>
                <p:cNvSpPr txBox="1"/>
                <p:nvPr/>
              </p:nvSpPr>
              <p:spPr>
                <a:xfrm>
                  <a:off x="7214462" y="2816487"/>
                  <a:ext cx="1144125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charset="0"/>
                          </a:rPr>
                          <m:t>𝑀𝑎𝑛</m:t>
                        </m:r>
                        <m:r>
                          <a:rPr lang="de-DE" b="0" i="1" smtClean="0">
                            <a:latin typeface="Cambria Math" charset="0"/>
                          </a:rPr>
                          <m:t>(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𝑊</m:t>
                        </m:r>
                        <m:r>
                          <a:rPr lang="de-DE" b="0" i="1" smtClean="0">
                            <a:latin typeface="Cambria Math" charset="0"/>
                          </a:rPr>
                          <m:t>)</m:t>
                        </m:r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76" name="TextBox 175">
                  <a:extLst>
                    <a:ext uri="{FF2B5EF4-FFF2-40B4-BE49-F238E27FC236}">
                      <a16:creationId xmlns:a16="http://schemas.microsoft.com/office/drawing/2014/main" id="{B05C0AB8-EA97-8145-8A70-4D0A2C69DB4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14462" y="2816487"/>
                  <a:ext cx="1144125" cy="389513"/>
                </a:xfrm>
                <a:prstGeom prst="ellipse">
                  <a:avLst/>
                </a:prstGeom>
                <a:blipFill>
                  <a:blip r:embed="rId7"/>
                  <a:stretch>
                    <a:fillRect b="-6061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7" name="TextBox 176">
                  <a:extLst>
                    <a:ext uri="{FF2B5EF4-FFF2-40B4-BE49-F238E27FC236}">
                      <a16:creationId xmlns:a16="http://schemas.microsoft.com/office/drawing/2014/main" id="{FF00987F-FE1B-6244-8348-F71E8B727F74}"/>
                    </a:ext>
                  </a:extLst>
                </p:cNvPr>
                <p:cNvSpPr txBox="1"/>
                <p:nvPr/>
              </p:nvSpPr>
              <p:spPr>
                <a:xfrm>
                  <a:off x="4691174" y="3858871"/>
                  <a:ext cx="1383249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charset="0"/>
                          </a:rPr>
                          <m:t>𝑇𝑟𝑎𝑣𝑒𝑙</m:t>
                        </m:r>
                        <m:r>
                          <a:rPr lang="de-DE" b="0" i="1" smtClean="0">
                            <a:latin typeface="Cambria Math" charset="0"/>
                          </a:rPr>
                          <m:t>(</m:t>
                        </m:r>
                        <m:r>
                          <a:rPr lang="de-DE" b="0" i="1" smtClean="0">
                            <a:latin typeface="Cambria Math" charset="0"/>
                          </a:rPr>
                          <m:t>𝑋</m:t>
                        </m:r>
                        <m:r>
                          <a:rPr lang="de-DE" b="0" i="1" smtClean="0">
                            <a:latin typeface="Cambria Math" charset="0"/>
                          </a:rPr>
                          <m:t>)</m:t>
                        </m:r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77" name="TextBox 176">
                  <a:extLst>
                    <a:ext uri="{FF2B5EF4-FFF2-40B4-BE49-F238E27FC236}">
                      <a16:creationId xmlns:a16="http://schemas.microsoft.com/office/drawing/2014/main" id="{FF00987F-FE1B-6244-8348-F71E8B727F7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91174" y="3858871"/>
                  <a:ext cx="1383249" cy="389513"/>
                </a:xfrm>
                <a:prstGeom prst="ellipse">
                  <a:avLst/>
                </a:prstGeom>
                <a:blipFill>
                  <a:blip r:embed="rId8"/>
                  <a:stretch>
                    <a:fillRect b="-6061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8" name="TextBox 177">
                  <a:extLst>
                    <a:ext uri="{FF2B5EF4-FFF2-40B4-BE49-F238E27FC236}">
                      <a16:creationId xmlns:a16="http://schemas.microsoft.com/office/drawing/2014/main" id="{33F57F02-3E0F-3F46-9FD7-D063DC9D0194}"/>
                    </a:ext>
                  </a:extLst>
                </p:cNvPr>
                <p:cNvSpPr txBox="1"/>
                <p:nvPr/>
              </p:nvSpPr>
              <p:spPr>
                <a:xfrm>
                  <a:off x="6250457" y="4370900"/>
                  <a:ext cx="1120628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charset="0"/>
                          </a:rPr>
                          <m:t>𝑆𝑖𝑐𝑘</m:t>
                        </m:r>
                        <m:r>
                          <a:rPr lang="de-DE" b="0" i="1" smtClean="0">
                            <a:latin typeface="Cambria Math" charset="0"/>
                          </a:rPr>
                          <m:t>(</m:t>
                        </m:r>
                        <m:r>
                          <a:rPr lang="de-DE" b="0" i="1" smtClean="0">
                            <a:latin typeface="Cambria Math" charset="0"/>
                          </a:rPr>
                          <m:t>𝑋</m:t>
                        </m:r>
                        <m:r>
                          <a:rPr lang="de-DE" b="0" i="1" smtClean="0">
                            <a:latin typeface="Cambria Math" charset="0"/>
                          </a:rPr>
                          <m:t>)</m:t>
                        </m:r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78" name="TextBox 177">
                  <a:extLst>
                    <a:ext uri="{FF2B5EF4-FFF2-40B4-BE49-F238E27FC236}">
                      <a16:creationId xmlns:a16="http://schemas.microsoft.com/office/drawing/2014/main" id="{33F57F02-3E0F-3F46-9FD7-D063DC9D019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250457" y="4370900"/>
                  <a:ext cx="1120628" cy="389513"/>
                </a:xfrm>
                <a:prstGeom prst="ellipse">
                  <a:avLst/>
                </a:prstGeom>
                <a:blipFill>
                  <a:blip r:embed="rId9"/>
                  <a:stretch>
                    <a:fillRect b="-6250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9" name="TextBox 178">
                  <a:extLst>
                    <a:ext uri="{FF2B5EF4-FFF2-40B4-BE49-F238E27FC236}">
                      <a16:creationId xmlns:a16="http://schemas.microsoft.com/office/drawing/2014/main" id="{7DD08AA5-747D-D041-BDE8-9614250BAC3B}"/>
                    </a:ext>
                  </a:extLst>
                </p:cNvPr>
                <p:cNvSpPr txBox="1"/>
                <p:nvPr/>
              </p:nvSpPr>
              <p:spPr>
                <a:xfrm>
                  <a:off x="7511218" y="3854122"/>
                  <a:ext cx="1632781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charset="0"/>
                          </a:rPr>
                          <m:t>𝑇𝑟𝑒𝑎𝑡</m:t>
                        </m:r>
                        <m:r>
                          <a:rPr lang="de-DE" b="0" i="1" smtClean="0">
                            <a:latin typeface="Cambria Math" charset="0"/>
                          </a:rPr>
                          <m:t>(</m:t>
                        </m:r>
                        <m:r>
                          <a:rPr lang="de-DE" b="0" i="1" smtClean="0">
                            <a:latin typeface="Cambria Math" charset="0"/>
                          </a:rPr>
                          <m:t>𝑋</m:t>
                        </m:r>
                        <m:r>
                          <a:rPr lang="de-DE" b="0" i="1" smtClean="0">
                            <a:latin typeface="Cambria Math" charset="0"/>
                          </a:rPr>
                          <m:t>,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  <m:r>
                          <a:rPr lang="de-DE" b="0" i="1" smtClean="0">
                            <a:latin typeface="Cambria Math" charset="0"/>
                          </a:rPr>
                          <m:t>)</m:t>
                        </m:r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79" name="TextBox 178">
                  <a:extLst>
                    <a:ext uri="{FF2B5EF4-FFF2-40B4-BE49-F238E27FC236}">
                      <a16:creationId xmlns:a16="http://schemas.microsoft.com/office/drawing/2014/main" id="{7DD08AA5-747D-D041-BDE8-9614250BAC3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511218" y="3854122"/>
                  <a:ext cx="1632781" cy="389513"/>
                </a:xfrm>
                <a:prstGeom prst="ellipse">
                  <a:avLst/>
                </a:prstGeom>
                <a:blipFill>
                  <a:blip r:embed="rId10"/>
                  <a:stretch>
                    <a:fillRect b="-6061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80" name="Straight Connector 179">
              <a:extLst>
                <a:ext uri="{FF2B5EF4-FFF2-40B4-BE49-F238E27FC236}">
                  <a16:creationId xmlns:a16="http://schemas.microsoft.com/office/drawing/2014/main" id="{EFF66D83-6BD5-A74A-A23A-599DE732BBAE}"/>
                </a:ext>
              </a:extLst>
            </p:cNvPr>
            <p:cNvCxnSpPr>
              <a:stCxn id="175" idx="6"/>
              <a:endCxn id="201" idx="1"/>
            </p:cNvCxnSpPr>
            <p:nvPr/>
          </p:nvCxnSpPr>
          <p:spPr>
            <a:xfrm>
              <a:off x="6373687" y="3008212"/>
              <a:ext cx="342370" cy="110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Straight Connector 180">
              <a:extLst>
                <a:ext uri="{FF2B5EF4-FFF2-40B4-BE49-F238E27FC236}">
                  <a16:creationId xmlns:a16="http://schemas.microsoft.com/office/drawing/2014/main" id="{7F697A72-9841-AA43-AB49-56CF808AD36E}"/>
                </a:ext>
              </a:extLst>
            </p:cNvPr>
            <p:cNvCxnSpPr>
              <a:cxnSpLocks/>
              <a:stCxn id="176" idx="2"/>
              <a:endCxn id="201" idx="3"/>
            </p:cNvCxnSpPr>
            <p:nvPr/>
          </p:nvCxnSpPr>
          <p:spPr>
            <a:xfrm flipH="1" flipV="1">
              <a:off x="6860057" y="3009320"/>
              <a:ext cx="354405" cy="192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Straight Connector 181">
              <a:extLst>
                <a:ext uri="{FF2B5EF4-FFF2-40B4-BE49-F238E27FC236}">
                  <a16:creationId xmlns:a16="http://schemas.microsoft.com/office/drawing/2014/main" id="{E896F976-9BBB-1C47-B244-8F96D4A479F2}"/>
                </a:ext>
              </a:extLst>
            </p:cNvPr>
            <p:cNvCxnSpPr>
              <a:cxnSpLocks/>
              <a:stCxn id="177" idx="6"/>
              <a:endCxn id="197" idx="1"/>
            </p:cNvCxnSpPr>
            <p:nvPr/>
          </p:nvCxnSpPr>
          <p:spPr>
            <a:xfrm>
              <a:off x="6074423" y="4053628"/>
              <a:ext cx="352313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Straight Connector 182">
              <a:extLst>
                <a:ext uri="{FF2B5EF4-FFF2-40B4-BE49-F238E27FC236}">
                  <a16:creationId xmlns:a16="http://schemas.microsoft.com/office/drawing/2014/main" id="{8D9D9638-9122-8D44-B3D3-0DA47CCAD9F8}"/>
                </a:ext>
              </a:extLst>
            </p:cNvPr>
            <p:cNvCxnSpPr>
              <a:cxnSpLocks/>
              <a:stCxn id="197" idx="0"/>
              <a:endCxn id="174" idx="4"/>
            </p:cNvCxnSpPr>
            <p:nvPr/>
          </p:nvCxnSpPr>
          <p:spPr>
            <a:xfrm flipV="1">
              <a:off x="6498736" y="3733468"/>
              <a:ext cx="287089" cy="24816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Straight Connector 183">
              <a:extLst>
                <a:ext uri="{FF2B5EF4-FFF2-40B4-BE49-F238E27FC236}">
                  <a16:creationId xmlns:a16="http://schemas.microsoft.com/office/drawing/2014/main" id="{DAD3E668-6B05-A548-B8D4-816E5EA3DB2F}"/>
                </a:ext>
              </a:extLst>
            </p:cNvPr>
            <p:cNvCxnSpPr>
              <a:cxnSpLocks/>
              <a:stCxn id="174" idx="4"/>
              <a:endCxn id="193" idx="0"/>
            </p:cNvCxnSpPr>
            <p:nvPr/>
          </p:nvCxnSpPr>
          <p:spPr>
            <a:xfrm>
              <a:off x="6785825" y="3733468"/>
              <a:ext cx="308081" cy="24230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Straight Connector 184">
              <a:extLst>
                <a:ext uri="{FF2B5EF4-FFF2-40B4-BE49-F238E27FC236}">
                  <a16:creationId xmlns:a16="http://schemas.microsoft.com/office/drawing/2014/main" id="{617E813E-6A49-ED4B-8D7B-0A93865E9A7A}"/>
                </a:ext>
              </a:extLst>
            </p:cNvPr>
            <p:cNvCxnSpPr>
              <a:cxnSpLocks/>
              <a:stCxn id="179" idx="2"/>
              <a:endCxn id="193" idx="3"/>
            </p:cNvCxnSpPr>
            <p:nvPr/>
          </p:nvCxnSpPr>
          <p:spPr>
            <a:xfrm flipH="1" flipV="1">
              <a:off x="7165906" y="4047775"/>
              <a:ext cx="345312" cy="110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Straight Connector 185">
              <a:extLst>
                <a:ext uri="{FF2B5EF4-FFF2-40B4-BE49-F238E27FC236}">
                  <a16:creationId xmlns:a16="http://schemas.microsoft.com/office/drawing/2014/main" id="{11FA7793-3AB0-2E40-8777-BCD993657810}"/>
                </a:ext>
              </a:extLst>
            </p:cNvPr>
            <p:cNvCxnSpPr>
              <a:cxnSpLocks/>
              <a:stCxn id="197" idx="2"/>
              <a:endCxn id="178" idx="0"/>
            </p:cNvCxnSpPr>
            <p:nvPr/>
          </p:nvCxnSpPr>
          <p:spPr>
            <a:xfrm>
              <a:off x="6498736" y="4125628"/>
              <a:ext cx="312035" cy="24527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Straight Connector 186">
              <a:extLst>
                <a:ext uri="{FF2B5EF4-FFF2-40B4-BE49-F238E27FC236}">
                  <a16:creationId xmlns:a16="http://schemas.microsoft.com/office/drawing/2014/main" id="{4DE6F25E-304D-854C-9521-497AA5B0E4DD}"/>
                </a:ext>
              </a:extLst>
            </p:cNvPr>
            <p:cNvCxnSpPr>
              <a:cxnSpLocks/>
              <a:stCxn id="193" idx="2"/>
              <a:endCxn id="178" idx="0"/>
            </p:cNvCxnSpPr>
            <p:nvPr/>
          </p:nvCxnSpPr>
          <p:spPr>
            <a:xfrm flipH="1">
              <a:off x="6810771" y="4119775"/>
              <a:ext cx="283135" cy="25112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Straight Connector 187">
              <a:extLst>
                <a:ext uri="{FF2B5EF4-FFF2-40B4-BE49-F238E27FC236}">
                  <a16:creationId xmlns:a16="http://schemas.microsoft.com/office/drawing/2014/main" id="{13E40F51-F361-5F42-BC26-FA471D3BE69A}"/>
                </a:ext>
              </a:extLst>
            </p:cNvPr>
            <p:cNvCxnSpPr>
              <a:cxnSpLocks/>
              <a:stCxn id="174" idx="0"/>
              <a:endCxn id="201" idx="2"/>
            </p:cNvCxnSpPr>
            <p:nvPr/>
          </p:nvCxnSpPr>
          <p:spPr>
            <a:xfrm flipV="1">
              <a:off x="6785825" y="3081320"/>
              <a:ext cx="2232" cy="26263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89" name="Group 188">
              <a:extLst>
                <a:ext uri="{FF2B5EF4-FFF2-40B4-BE49-F238E27FC236}">
                  <a16:creationId xmlns:a16="http://schemas.microsoft.com/office/drawing/2014/main" id="{69D14963-190B-2A44-A09C-AB56F1FD0FF2}"/>
                </a:ext>
              </a:extLst>
            </p:cNvPr>
            <p:cNvGrpSpPr/>
            <p:nvPr/>
          </p:nvGrpSpPr>
          <p:grpSpPr>
            <a:xfrm>
              <a:off x="6669977" y="2891240"/>
              <a:ext cx="521894" cy="393368"/>
              <a:chOff x="6669977" y="2891240"/>
              <a:chExt cx="521894" cy="393368"/>
            </a:xfrm>
          </p:grpSpPr>
          <p:sp>
            <p:nvSpPr>
              <p:cNvPr id="200" name="Rectangle 199">
                <a:extLst>
                  <a:ext uri="{FF2B5EF4-FFF2-40B4-BE49-F238E27FC236}">
                    <a16:creationId xmlns:a16="http://schemas.microsoft.com/office/drawing/2014/main" id="{8B385DBA-4C64-3048-BA8A-DCA10A93D58B}"/>
                  </a:ext>
                </a:extLst>
              </p:cNvPr>
              <p:cNvSpPr/>
              <p:nvPr/>
            </p:nvSpPr>
            <p:spPr>
              <a:xfrm>
                <a:off x="6669977" y="2891240"/>
                <a:ext cx="144000" cy="144000"/>
              </a:xfrm>
              <a:prstGeom prst="rect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01" name="Rectangle 200">
                <a:extLst>
                  <a:ext uri="{FF2B5EF4-FFF2-40B4-BE49-F238E27FC236}">
                    <a16:creationId xmlns:a16="http://schemas.microsoft.com/office/drawing/2014/main" id="{22F17823-2842-C041-A139-60C3F16C21B3}"/>
                  </a:ext>
                </a:extLst>
              </p:cNvPr>
              <p:cNvSpPr/>
              <p:nvPr/>
            </p:nvSpPr>
            <p:spPr>
              <a:xfrm>
                <a:off x="6716057" y="2937320"/>
                <a:ext cx="144000" cy="144000"/>
              </a:xfrm>
              <a:prstGeom prst="rect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02" name="Rectangle 201">
                <a:extLst>
                  <a:ext uri="{FF2B5EF4-FFF2-40B4-BE49-F238E27FC236}">
                    <a16:creationId xmlns:a16="http://schemas.microsoft.com/office/drawing/2014/main" id="{BCE4D8CC-5DC2-4541-8C7E-D155B14ED679}"/>
                  </a:ext>
                </a:extLst>
              </p:cNvPr>
              <p:cNvSpPr/>
              <p:nvPr/>
            </p:nvSpPr>
            <p:spPr>
              <a:xfrm>
                <a:off x="6762137" y="2983400"/>
                <a:ext cx="144000" cy="144000"/>
              </a:xfrm>
              <a:prstGeom prst="rect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03" name="TextBox 202">
                    <a:extLst>
                      <a:ext uri="{FF2B5EF4-FFF2-40B4-BE49-F238E27FC236}">
                        <a16:creationId xmlns:a16="http://schemas.microsoft.com/office/drawing/2014/main" id="{30F7C540-F368-DD4E-80E0-9E69DBE7AC4B}"/>
                      </a:ext>
                    </a:extLst>
                  </p:cNvPr>
                  <p:cNvSpPr txBox="1"/>
                  <p:nvPr/>
                </p:nvSpPr>
                <p:spPr>
                  <a:xfrm>
                    <a:off x="6903780" y="3007609"/>
                    <a:ext cx="288091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b="0" i="1" smtClean="0"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de-DE" b="0" i="1" smtClean="0">
                                  <a:latin typeface="Cambria Math" charset="0"/>
                                </a:rPr>
                                <m:t>1</m:t>
                              </m:r>
                            </m:sub>
                          </m:sSub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203" name="TextBox 202">
                    <a:extLst>
                      <a:ext uri="{FF2B5EF4-FFF2-40B4-BE49-F238E27FC236}">
                        <a16:creationId xmlns:a16="http://schemas.microsoft.com/office/drawing/2014/main" id="{30F7C540-F368-DD4E-80E0-9E69DBE7AC4B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903780" y="3007609"/>
                    <a:ext cx="288091" cy="276999"/>
                  </a:xfrm>
                  <a:prstGeom prst="rect">
                    <a:avLst/>
                  </a:prstGeom>
                  <a:blipFill>
                    <a:blip r:embed="rId11"/>
                    <a:stretch>
                      <a:fillRect l="-16667" r="-4167" b="-21739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190" name="Group 189">
              <a:extLst>
                <a:ext uri="{FF2B5EF4-FFF2-40B4-BE49-F238E27FC236}">
                  <a16:creationId xmlns:a16="http://schemas.microsoft.com/office/drawing/2014/main" id="{0415C29E-CF23-9148-8121-405C4044A3B8}"/>
                </a:ext>
              </a:extLst>
            </p:cNvPr>
            <p:cNvGrpSpPr/>
            <p:nvPr/>
          </p:nvGrpSpPr>
          <p:grpSpPr>
            <a:xfrm>
              <a:off x="6191042" y="3935548"/>
              <a:ext cx="425774" cy="392260"/>
              <a:chOff x="6191042" y="3935548"/>
              <a:chExt cx="425774" cy="392260"/>
            </a:xfrm>
          </p:grpSpPr>
          <p:sp>
            <p:nvSpPr>
              <p:cNvPr id="196" name="Rectangle 195">
                <a:extLst>
                  <a:ext uri="{FF2B5EF4-FFF2-40B4-BE49-F238E27FC236}">
                    <a16:creationId xmlns:a16="http://schemas.microsoft.com/office/drawing/2014/main" id="{15DBBFA5-797F-CC40-97C5-7138F9FD56A4}"/>
                  </a:ext>
                </a:extLst>
              </p:cNvPr>
              <p:cNvSpPr/>
              <p:nvPr/>
            </p:nvSpPr>
            <p:spPr>
              <a:xfrm>
                <a:off x="6380656" y="3935548"/>
                <a:ext cx="144000" cy="144000"/>
              </a:xfrm>
              <a:prstGeom prst="rect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97" name="Rectangle 196">
                <a:extLst>
                  <a:ext uri="{FF2B5EF4-FFF2-40B4-BE49-F238E27FC236}">
                    <a16:creationId xmlns:a16="http://schemas.microsoft.com/office/drawing/2014/main" id="{A9965204-94C7-984B-B136-00225D820F32}"/>
                  </a:ext>
                </a:extLst>
              </p:cNvPr>
              <p:cNvSpPr/>
              <p:nvPr/>
            </p:nvSpPr>
            <p:spPr>
              <a:xfrm>
                <a:off x="6426736" y="3981628"/>
                <a:ext cx="144000" cy="144000"/>
              </a:xfrm>
              <a:prstGeom prst="rect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98" name="Rectangle 197">
                <a:extLst>
                  <a:ext uri="{FF2B5EF4-FFF2-40B4-BE49-F238E27FC236}">
                    <a16:creationId xmlns:a16="http://schemas.microsoft.com/office/drawing/2014/main" id="{0139602D-00E7-6A4F-9148-338976189EE4}"/>
                  </a:ext>
                </a:extLst>
              </p:cNvPr>
              <p:cNvSpPr/>
              <p:nvPr/>
            </p:nvSpPr>
            <p:spPr>
              <a:xfrm>
                <a:off x="6472816" y="4027708"/>
                <a:ext cx="144000" cy="144000"/>
              </a:xfrm>
              <a:prstGeom prst="rect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99" name="TextBox 198">
                    <a:extLst>
                      <a:ext uri="{FF2B5EF4-FFF2-40B4-BE49-F238E27FC236}">
                        <a16:creationId xmlns:a16="http://schemas.microsoft.com/office/drawing/2014/main" id="{4646098B-198C-C441-A5D2-C4CD5C509E23}"/>
                      </a:ext>
                    </a:extLst>
                  </p:cNvPr>
                  <p:cNvSpPr txBox="1"/>
                  <p:nvPr/>
                </p:nvSpPr>
                <p:spPr>
                  <a:xfrm>
                    <a:off x="6191042" y="4050809"/>
                    <a:ext cx="293414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b="0" i="1" smtClean="0"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de-DE" b="0" i="1" smtClean="0">
                                  <a:latin typeface="Cambria Math" charset="0"/>
                                </a:rPr>
                                <m:t>2</m:t>
                              </m:r>
                            </m:sub>
                          </m:sSub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58" name="TextBox 57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191042" y="4050809"/>
                    <a:ext cx="293414" cy="276999"/>
                  </a:xfrm>
                  <a:prstGeom prst="rect">
                    <a:avLst/>
                  </a:prstGeom>
                  <a:blipFill>
                    <a:blip r:embed="rId12"/>
                    <a:stretch>
                      <a:fillRect l="-16667" r="-4167" b="-21739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191" name="Group 190">
              <a:extLst>
                <a:ext uri="{FF2B5EF4-FFF2-40B4-BE49-F238E27FC236}">
                  <a16:creationId xmlns:a16="http://schemas.microsoft.com/office/drawing/2014/main" id="{C37AFAC8-98B6-8B4D-8068-575D459C7EDA}"/>
                </a:ext>
              </a:extLst>
            </p:cNvPr>
            <p:cNvGrpSpPr/>
            <p:nvPr/>
          </p:nvGrpSpPr>
          <p:grpSpPr>
            <a:xfrm>
              <a:off x="6975826" y="3929695"/>
              <a:ext cx="516037" cy="397857"/>
              <a:chOff x="6975826" y="3929695"/>
              <a:chExt cx="516037" cy="397857"/>
            </a:xfrm>
          </p:grpSpPr>
          <p:sp>
            <p:nvSpPr>
              <p:cNvPr id="192" name="Rectangle 191">
                <a:extLst>
                  <a:ext uri="{FF2B5EF4-FFF2-40B4-BE49-F238E27FC236}">
                    <a16:creationId xmlns:a16="http://schemas.microsoft.com/office/drawing/2014/main" id="{AC6DDAB0-18BB-1241-82FF-B596E263A29F}"/>
                  </a:ext>
                </a:extLst>
              </p:cNvPr>
              <p:cNvSpPr/>
              <p:nvPr/>
            </p:nvSpPr>
            <p:spPr>
              <a:xfrm>
                <a:off x="6975826" y="3929695"/>
                <a:ext cx="144000" cy="144000"/>
              </a:xfrm>
              <a:prstGeom prst="rect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93" name="Rectangle 192">
                <a:extLst>
                  <a:ext uri="{FF2B5EF4-FFF2-40B4-BE49-F238E27FC236}">
                    <a16:creationId xmlns:a16="http://schemas.microsoft.com/office/drawing/2014/main" id="{C96A8102-77C8-DB48-8813-BD808A1DA638}"/>
                  </a:ext>
                </a:extLst>
              </p:cNvPr>
              <p:cNvSpPr/>
              <p:nvPr/>
            </p:nvSpPr>
            <p:spPr>
              <a:xfrm>
                <a:off x="7021906" y="3975775"/>
                <a:ext cx="144000" cy="144000"/>
              </a:xfrm>
              <a:prstGeom prst="rect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94" name="Rectangle 193">
                <a:extLst>
                  <a:ext uri="{FF2B5EF4-FFF2-40B4-BE49-F238E27FC236}">
                    <a16:creationId xmlns:a16="http://schemas.microsoft.com/office/drawing/2014/main" id="{CE72C3D3-C011-F94F-8083-1822E67C036E}"/>
                  </a:ext>
                </a:extLst>
              </p:cNvPr>
              <p:cNvSpPr/>
              <p:nvPr/>
            </p:nvSpPr>
            <p:spPr>
              <a:xfrm>
                <a:off x="7067986" y="4021855"/>
                <a:ext cx="144000" cy="144000"/>
              </a:xfrm>
              <a:prstGeom prst="rect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95" name="TextBox 194">
                    <a:extLst>
                      <a:ext uri="{FF2B5EF4-FFF2-40B4-BE49-F238E27FC236}">
                        <a16:creationId xmlns:a16="http://schemas.microsoft.com/office/drawing/2014/main" id="{5148B696-1681-4847-ADFD-885E07D755FF}"/>
                      </a:ext>
                    </a:extLst>
                  </p:cNvPr>
                  <p:cNvSpPr txBox="1"/>
                  <p:nvPr/>
                </p:nvSpPr>
                <p:spPr>
                  <a:xfrm>
                    <a:off x="7198449" y="4050553"/>
                    <a:ext cx="293414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b="0" i="1" smtClean="0"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de-DE" b="0" i="1" smtClean="0">
                                  <a:latin typeface="Cambria Math" charset="0"/>
                                </a:rPr>
                                <m:t>3</m:t>
                              </m:r>
                            </m:sub>
                          </m:sSub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59" name="TextBox 58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198449" y="4050553"/>
                    <a:ext cx="293414" cy="276999"/>
                  </a:xfrm>
                  <a:prstGeom prst="rect">
                    <a:avLst/>
                  </a:prstGeom>
                  <a:blipFill>
                    <a:blip r:embed="rId13"/>
                    <a:stretch>
                      <a:fillRect l="-16667" r="-4167" b="-21739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1DE3AABD-E623-FC42-A103-75EACECC2D97}"/>
              </a:ext>
            </a:extLst>
          </p:cNvPr>
          <p:cNvSpPr txBox="1"/>
          <p:nvPr/>
        </p:nvSpPr>
        <p:spPr>
          <a:xfrm>
            <a:off x="5011943" y="1318205"/>
            <a:ext cx="3242619" cy="36933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GB" dirty="0"/>
              <a:t>As a way of ensuring correctness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C885E75-B086-934F-902F-834931DDBF21}"/>
              </a:ext>
            </a:extLst>
          </p:cNvPr>
          <p:cNvCxnSpPr>
            <a:cxnSpLocks/>
            <a:stCxn id="15" idx="0"/>
            <a:endCxn id="3" idx="2"/>
          </p:cNvCxnSpPr>
          <p:nvPr/>
        </p:nvCxnSpPr>
        <p:spPr>
          <a:xfrm flipV="1">
            <a:off x="4763943" y="1687537"/>
            <a:ext cx="1869310" cy="32996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867702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5A3AB6-B3B6-0347-B41C-D9D03709E9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Encoding with a CRV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439D3D1-98ED-8D42-A48D-A2E70E48DD6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28650" y="1158241"/>
                <a:ext cx="7886700" cy="1696739"/>
              </a:xfrm>
            </p:spPr>
            <p:txBody>
              <a:bodyPr>
                <a:normAutofit fontScale="77500" lnSpcReduction="20000"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11</m:t>
                        </m:r>
                      </m:sub>
                    </m:sSub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12</m:t>
                        </m:r>
                      </m:sub>
                    </m:sSub>
                  </m:oMath>
                </a14:m>
                <a:br>
                  <a:rPr lang="de-DE" b="0" i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</a:b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l-G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𝐸𝑝𝑖𝑑</m:t>
                        </m:r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 </m:t>
                        </m:r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𝑀𝑎𝑛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𝑊</m:t>
                            </m:r>
                          </m:e>
                        </m:d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𝑁𝑎𝑡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𝑑</m:t>
                                </m:r>
                              </m:e>
                              <m:sub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e>
                        </m:d>
                      </m:e>
                    </m:d>
                    <m:r>
                      <a:rPr lang="de-DE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l-G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𝐸𝑝𝑖𝑑</m:t>
                        </m:r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𝑀𝑎𝑛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𝑊</m:t>
                            </m:r>
                          </m:e>
                        </m:d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 </m:t>
                        </m:r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𝑁𝑎𝑡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𝑑</m:t>
                                </m:r>
                              </m:e>
                              <m:sub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e>
                        </m:d>
                      </m:e>
                    </m:d>
                  </m:oMath>
                </a14:m>
                <a:br>
                  <a:rPr lang="de-DE" i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</a:b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l-G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𝐸𝑝𝑖𝑑</m:t>
                        </m:r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𝑀𝑎𝑛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𝑊</m:t>
                            </m:r>
                          </m:e>
                        </m:d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de-DE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𝑁𝑎𝑡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𝑑</m:t>
                                </m:r>
                              </m:e>
                              <m:sub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e>
                        </m:d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𝑁𝑎𝑡</m:t>
                        </m:r>
                        <m:d>
                          <m:dPr>
                            <m:ctrlP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de-DE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𝑑</m:t>
                                </m:r>
                              </m:e>
                              <m:sub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e>
                        </m:d>
                      </m:e>
                    </m:d>
                  </m:oMath>
                </a14:m>
                <a:br>
                  <a:rPr lang="de-DE" i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</a:b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de-DE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l-GR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de-DE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′</m:t>
                        </m:r>
                      </m:sup>
                    </m:sSubSup>
                    <m:d>
                      <m:dPr>
                        <m:ctrlP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𝐸𝑝𝑖𝑑</m:t>
                        </m:r>
                        <m: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𝑀𝑎𝑛</m:t>
                        </m:r>
                        <m:d>
                          <m:dPr>
                            <m:ctrlP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𝑊</m:t>
                            </m:r>
                          </m:e>
                        </m:d>
                        <m: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de-DE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#</m:t>
                            </m:r>
                          </m:e>
                          <m:sub>
                            <m:r>
                              <a:rPr lang="de-DE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𝐷</m:t>
                            </m:r>
                          </m:sub>
                        </m:sSub>
                        <m:r>
                          <a:rPr lang="de-DE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[</m:t>
                        </m:r>
                        <m: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𝑁𝑎𝑡</m:t>
                        </m:r>
                        <m:d>
                          <m:dPr>
                            <m:ctrlP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𝐷</m:t>
                            </m:r>
                          </m:e>
                        </m:d>
                        <m:r>
                          <a:rPr lang="de-DE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]</m:t>
                        </m:r>
                      </m:e>
                    </m:d>
                  </m:oMath>
                </a14:m>
                <a:endParaRPr lang="de-DE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endParaRPr lang="en-GB" dirty="0"/>
              </a:p>
              <a:p>
                <a:endParaRPr lang="en-GB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439D3D1-98ED-8D42-A48D-A2E70E48DD6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8650" y="1158241"/>
                <a:ext cx="7886700" cy="1696739"/>
              </a:xfrm>
              <a:blipFill>
                <a:blip r:embed="rId2"/>
                <a:stretch>
                  <a:fillRect l="-804" t="-296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3F7F99-1A53-2845-B5A6-CE75CD95B0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50</a:t>
            </a:fld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8" name="Table 7">
                <a:extLst>
                  <a:ext uri="{FF2B5EF4-FFF2-40B4-BE49-F238E27FC236}">
                    <a16:creationId xmlns:a16="http://schemas.microsoft.com/office/drawing/2014/main" id="{6477B53C-2DA1-BB44-B9E1-714A48566F1F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081424232"/>
                  </p:ext>
                </p:extLst>
              </p:nvPr>
            </p:nvGraphicFramePr>
            <p:xfrm>
              <a:off x="419597" y="2675258"/>
              <a:ext cx="4184903" cy="219456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690181">
                      <a:extLst>
                        <a:ext uri="{9D8B030D-6E8A-4147-A177-3AD203B41FA5}">
                          <a16:colId xmlns:a16="http://schemas.microsoft.com/office/drawing/2014/main" val="428372927"/>
                        </a:ext>
                      </a:extLst>
                    </a:gridCol>
                    <a:gridCol w="956119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956119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1017969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564515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24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charset="0"/>
                                  </a:rPr>
                                  <m:t>𝐸𝑝𝑖𝑑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</a:rPr>
                                  <m:t>𝑀𝑎𝑛</m:t>
                                </m:r>
                                <m:d>
                                  <m:dPr>
                                    <m:ctrlPr>
                                      <a:rPr lang="de-DE" sz="1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z="1800" b="0" i="1" smtClean="0">
                                        <a:latin typeface="Cambria Math" panose="02040503050406030204" pitchFamily="18" charset="0"/>
                                      </a:rPr>
                                      <m:t>𝑊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dirty="0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𝑁𝑎𝑡</m:t>
                                </m:r>
                                <m:d>
                                  <m:dPr>
                                    <m:ctrlPr>
                                      <a:rPr lang="de-DE" sz="1800" b="0" i="1" dirty="0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de-DE" sz="1800" b="0" i="1" dirty="0" smtClean="0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de-DE" sz="1800" b="0" i="1" dirty="0" smtClean="0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𝑑</m:t>
                                        </m:r>
                                      </m:e>
                                      <m:sub>
                                        <m:r>
                                          <a:rPr lang="de-DE" sz="1800" b="0" i="1" dirty="0" smtClean="0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</m:e>
                                </m:d>
                              </m:oMath>
                            </m:oMathPara>
                          </a14:m>
                          <a:endParaRPr lang="en-US" sz="1800" b="0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dirty="0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𝑁𝑎𝑡</m:t>
                                </m:r>
                                <m:d>
                                  <m:dPr>
                                    <m:ctrlPr>
                                      <a:rPr lang="de-DE" sz="1800" b="0" i="1" dirty="0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de-DE" sz="1800" b="0" i="1" dirty="0" smtClean="0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de-DE" sz="1800" b="0" i="1" dirty="0" smtClean="0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𝑑</m:t>
                                        </m:r>
                                      </m:e>
                                      <m:sub>
                                        <m:r>
                                          <a:rPr lang="de-DE" sz="1800" b="0" i="1" dirty="0" smtClean="0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b>
                                    </m:sSub>
                                  </m:e>
                                </m:d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b="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𝜙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3479286668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dirty="0">
                            <a:solidFill>
                              <a:srgbClr val="C00000"/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dirty="0">
                            <a:solidFill>
                              <a:srgbClr val="C00000"/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i="1" dirty="0" smtClean="0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  <m:r>
                                  <a:rPr lang="en-GB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∙</m:t>
                                </m:r>
                                <m:r>
                                  <a:rPr lang="de-DE" b="0" i="1" dirty="0" smtClean="0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GB" dirty="0">
                            <a:solidFill>
                              <a:schemeClr val="accent1"/>
                            </a:solidFill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dirty="0" smtClean="0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  <m:r>
                                  <a:rPr lang="de-DE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∙</m:t>
                                </m:r>
                                <m:r>
                                  <a:rPr lang="de-DE" b="0" i="1" dirty="0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oMath>
                            </m:oMathPara>
                          </a14:m>
                          <a:endParaRPr lang="en-GB" dirty="0">
                            <a:solidFill>
                              <a:schemeClr val="accent1"/>
                            </a:solidFill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2297098811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dirty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dirty="0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de-DE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∙</m:t>
                                </m:r>
                                <m:r>
                                  <a:rPr lang="de-DE" b="0" i="1" dirty="0" smtClean="0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GB" dirty="0">
                            <a:solidFill>
                              <a:schemeClr val="accent1"/>
                            </a:solidFill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512894205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dirty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dirty="0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de-DE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∙</m:t>
                                </m:r>
                                <m:r>
                                  <a:rPr lang="de-DE" b="0" i="1" dirty="0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oMath>
                            </m:oMathPara>
                          </a14:m>
                          <a:endParaRPr lang="en-GB" dirty="0">
                            <a:solidFill>
                              <a:schemeClr val="accent6"/>
                            </a:solidFill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446757828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⋮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⋮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⋮</m:t>
                                </m:r>
                              </m:oMath>
                            </m:oMathPara>
                          </a14:m>
                          <a:endParaRPr lang="en-US" sz="18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⋮</m:t>
                                </m:r>
                              </m:oMath>
                            </m:oMathPara>
                          </a14:m>
                          <a:endParaRPr lang="en-US" sz="18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⋮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423741972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8" name="Table 7">
                <a:extLst>
                  <a:ext uri="{FF2B5EF4-FFF2-40B4-BE49-F238E27FC236}">
                    <a16:creationId xmlns:a16="http://schemas.microsoft.com/office/drawing/2014/main" id="{6477B53C-2DA1-BB44-B9E1-714A48566F1F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081424232"/>
                  </p:ext>
                </p:extLst>
              </p:nvPr>
            </p:nvGraphicFramePr>
            <p:xfrm>
              <a:off x="419597" y="2675258"/>
              <a:ext cx="4184903" cy="219456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690181">
                      <a:extLst>
                        <a:ext uri="{9D8B030D-6E8A-4147-A177-3AD203B41FA5}">
                          <a16:colId xmlns:a16="http://schemas.microsoft.com/office/drawing/2014/main" val="428372927"/>
                        </a:ext>
                      </a:extLst>
                    </a:gridCol>
                    <a:gridCol w="956119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956119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1017969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564515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1852" t="-3448" r="-511111" b="-5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72368" t="-3448" r="-263158" b="-5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174667" t="-3448" r="-166667" b="-5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257500" t="-3448" r="-56250" b="-5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635556" t="-3448" b="-5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479286668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1852" t="-103448" r="-511111" b="-4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72368" t="-103448" r="-263158" b="-4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174667" t="-103448" r="-166667" b="-4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257500" t="-103448" r="-56250" b="-4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635556" t="-103448" b="-4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1852" t="-203448" r="-511111" b="-3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72368" t="-203448" r="-263158" b="-3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174667" t="-203448" r="-166667" b="-3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257500" t="-203448" r="-56250" b="-3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635556" t="-203448" b="-3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297098811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1852" t="-303448" r="-511111" b="-2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72368" t="-303448" r="-263158" b="-2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174667" t="-303448" r="-166667" b="-2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257500" t="-303448" r="-56250" b="-2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635556" t="-303448" b="-2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512894205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1852" t="-403448" r="-511111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72368" t="-403448" r="-263158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174667" t="-403448" r="-166667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257500" t="-403448" r="-56250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635556" t="-403448" b="-1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446757828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1852" t="-503448" r="-51111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72368" t="-503448" r="-26315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174667" t="-503448" r="-16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257500" t="-503448" r="-5625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635556" t="-50344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237419726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C3FEE0A3-6B43-1546-B694-A61DF9FEEE17}"/>
                  </a:ext>
                </a:extLst>
              </p:cNvPr>
              <p:cNvSpPr/>
              <p:nvPr/>
            </p:nvSpPr>
            <p:spPr>
              <a:xfrm>
                <a:off x="4742577" y="3039175"/>
                <a:ext cx="702115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de-DE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  <m:r>
                            <a:rPr lang="de-DE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de-DE" b="0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</m:d>
                    </m:oMath>
                  </m:oMathPara>
                </a14:m>
                <a:endParaRPr lang="en-US" i="1" dirty="0">
                  <a:solidFill>
                    <a:schemeClr val="tx1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C3FEE0A3-6B43-1546-B694-A61DF9FEEE1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42577" y="3039175"/>
                <a:ext cx="702115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4" name="Group 23">
            <a:extLst>
              <a:ext uri="{FF2B5EF4-FFF2-40B4-BE49-F238E27FC236}">
                <a16:creationId xmlns:a16="http://schemas.microsoft.com/office/drawing/2014/main" id="{18D9C918-19D0-E844-B186-A680FA1426D5}"/>
              </a:ext>
            </a:extLst>
          </p:cNvPr>
          <p:cNvGrpSpPr/>
          <p:nvPr/>
        </p:nvGrpSpPr>
        <p:grpSpPr>
          <a:xfrm>
            <a:off x="4640113" y="2283676"/>
            <a:ext cx="1381421" cy="809212"/>
            <a:chOff x="197600" y="3485295"/>
            <a:chExt cx="1381421" cy="80921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Rectangle 24">
                  <a:extLst>
                    <a:ext uri="{FF2B5EF4-FFF2-40B4-BE49-F238E27FC236}">
                      <a16:creationId xmlns:a16="http://schemas.microsoft.com/office/drawing/2014/main" id="{6B6C665E-856B-D648-A0C5-D69A9B1B3525}"/>
                    </a:ext>
                  </a:extLst>
                </p:cNvPr>
                <p:cNvSpPr/>
                <p:nvPr/>
              </p:nvSpPr>
              <p:spPr>
                <a:xfrm>
                  <a:off x="758860" y="3485295"/>
                  <a:ext cx="820161" cy="39158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#</m:t>
                            </m:r>
                          </m:e>
                          <m:sub>
                            <m:r>
                              <a:rPr lang="de-DE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𝑓𝑎𝑙𝑠𝑒</m:t>
                            </m:r>
                          </m:sub>
                        </m:sSub>
                      </m:oMath>
                    </m:oMathPara>
                  </a14:m>
                  <a:endParaRPr lang="en-GB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25" name="Rectangle 24">
                  <a:extLst>
                    <a:ext uri="{FF2B5EF4-FFF2-40B4-BE49-F238E27FC236}">
                      <a16:creationId xmlns:a16="http://schemas.microsoft.com/office/drawing/2014/main" id="{6B6C665E-856B-D648-A0C5-D69A9B1B352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58860" y="3485295"/>
                  <a:ext cx="820161" cy="391582"/>
                </a:xfrm>
                <a:prstGeom prst="rect">
                  <a:avLst/>
                </a:prstGeom>
                <a:blipFill>
                  <a:blip r:embed="rId5"/>
                  <a:stretch>
                    <a:fillRect b="-6452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C90BF0E5-2B6A-9A46-8324-F79E67B17D4A}"/>
                    </a:ext>
                  </a:extLst>
                </p:cNvPr>
                <p:cNvSpPr/>
                <p:nvPr/>
              </p:nvSpPr>
              <p:spPr>
                <a:xfrm>
                  <a:off x="197600" y="3650438"/>
                  <a:ext cx="758734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#</m:t>
                            </m:r>
                          </m:e>
                          <m:sub>
                            <m:r>
                              <a:rPr lang="de-DE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𝑡𝑟𝑢𝑒</m:t>
                            </m:r>
                          </m:sub>
                        </m:sSub>
                      </m:oMath>
                    </m:oMathPara>
                  </a14:m>
                  <a:endParaRPr lang="en-GB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C90BF0E5-2B6A-9A46-8324-F79E67B17D4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7600" y="3650438"/>
                  <a:ext cx="758734" cy="369332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ABD29530-5A84-9E4E-A40C-36C28196263A}"/>
                </a:ext>
              </a:extLst>
            </p:cNvPr>
            <p:cNvCxnSpPr>
              <a:cxnSpLocks/>
              <a:stCxn id="26" idx="2"/>
            </p:cNvCxnSpPr>
            <p:nvPr/>
          </p:nvCxnSpPr>
          <p:spPr>
            <a:xfrm flipH="1">
              <a:off x="531453" y="4019770"/>
              <a:ext cx="45514" cy="252467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9A2F71F6-504F-A847-A0CA-E1C78902D827}"/>
                </a:ext>
              </a:extLst>
            </p:cNvPr>
            <p:cNvCxnSpPr>
              <a:cxnSpLocks/>
              <a:stCxn id="25" idx="2"/>
            </p:cNvCxnSpPr>
            <p:nvPr/>
          </p:nvCxnSpPr>
          <p:spPr>
            <a:xfrm flipH="1">
              <a:off x="758860" y="3876877"/>
              <a:ext cx="410081" cy="41763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0988BC45-9D0A-4B40-A7E6-02ECCD2200E3}"/>
                  </a:ext>
                </a:extLst>
              </p:cNvPr>
              <p:cNvSpPr/>
              <p:nvPr/>
            </p:nvSpPr>
            <p:spPr>
              <a:xfrm>
                <a:off x="5582518" y="3039175"/>
                <a:ext cx="87543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de-DE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de-DE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  <m:r>
                        <a:rPr lang="de-DE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p>
                        <m:sSupPr>
                          <m:ctrlPr>
                            <a:rPr lang="de-DE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e>
                        <m:sup>
                          <m:r>
                            <a:rPr lang="de-DE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i="1" dirty="0">
                  <a:solidFill>
                    <a:schemeClr val="tx1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0988BC45-9D0A-4B40-A7E6-02ECCD2200E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82518" y="3039175"/>
                <a:ext cx="875432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2330E141-BDF0-A44B-8542-750A9EC63560}"/>
                  </a:ext>
                </a:extLst>
              </p:cNvPr>
              <p:cNvSpPr/>
              <p:nvPr/>
            </p:nvSpPr>
            <p:spPr>
              <a:xfrm>
                <a:off x="4742577" y="3406165"/>
                <a:ext cx="702115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de-DE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0" i="0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de-DE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de-DE" b="0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e>
                      </m:d>
                    </m:oMath>
                  </m:oMathPara>
                </a14:m>
                <a:endParaRPr lang="en-US" i="1" dirty="0">
                  <a:solidFill>
                    <a:schemeClr val="tx1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2330E141-BDF0-A44B-8542-750A9EC6356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42577" y="3406165"/>
                <a:ext cx="702115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EA6E948A-341F-E448-B255-EEEAD6B99B33}"/>
                  </a:ext>
                </a:extLst>
              </p:cNvPr>
              <p:cNvSpPr/>
              <p:nvPr/>
            </p:nvSpPr>
            <p:spPr>
              <a:xfrm>
                <a:off x="5582518" y="3403206"/>
                <a:ext cx="87543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de-DE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de-DE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p>
                      </m:sSup>
                      <m:r>
                        <a:rPr lang="de-DE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p>
                        <m:sSupPr>
                          <m:ctrlPr>
                            <a:rPr lang="de-DE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e>
                        <m:sup>
                          <m:r>
                            <a:rPr lang="de-DE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p>
                      </m:sSup>
                    </m:oMath>
                  </m:oMathPara>
                </a14:m>
                <a:endParaRPr lang="en-US" i="1" dirty="0">
                  <a:solidFill>
                    <a:schemeClr val="tx1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EA6E948A-341F-E448-B255-EEEAD6B99B3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82518" y="3403206"/>
                <a:ext cx="875432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BA3D2735-C68A-014F-9ECF-70F18DD9DF9B}"/>
                  </a:ext>
                </a:extLst>
              </p:cNvPr>
              <p:cNvSpPr/>
              <p:nvPr/>
            </p:nvSpPr>
            <p:spPr>
              <a:xfrm>
                <a:off x="4742577" y="3773155"/>
                <a:ext cx="702115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de-DE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0" i="0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de-DE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de-DE" b="0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e>
                      </m:d>
                    </m:oMath>
                  </m:oMathPara>
                </a14:m>
                <a:endParaRPr lang="en-US" i="1" dirty="0">
                  <a:solidFill>
                    <a:schemeClr val="tx1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BA3D2735-C68A-014F-9ECF-70F18DD9DF9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42577" y="3773155"/>
                <a:ext cx="702115" cy="36933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D5C9CF8F-C92B-514A-8812-5A3F731578FA}"/>
                  </a:ext>
                </a:extLst>
              </p:cNvPr>
              <p:cNvSpPr/>
              <p:nvPr/>
            </p:nvSpPr>
            <p:spPr>
              <a:xfrm>
                <a:off x="5582518" y="3773155"/>
                <a:ext cx="87543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de-DE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de-DE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p>
                      </m:sSup>
                      <m:r>
                        <a:rPr lang="de-DE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p>
                        <m:sSupPr>
                          <m:ctrlPr>
                            <a:rPr lang="de-DE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e>
                        <m:sup>
                          <m:r>
                            <a:rPr lang="de-DE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p>
                      </m:sSup>
                    </m:oMath>
                  </m:oMathPara>
                </a14:m>
                <a:endParaRPr lang="en-US" i="1" dirty="0">
                  <a:solidFill>
                    <a:schemeClr val="tx1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D5C9CF8F-C92B-514A-8812-5A3F731578F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82518" y="3773155"/>
                <a:ext cx="875432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715FAD33-4A6C-8347-A621-249D9ECD87CE}"/>
                  </a:ext>
                </a:extLst>
              </p:cNvPr>
              <p:cNvSpPr/>
              <p:nvPr/>
            </p:nvSpPr>
            <p:spPr>
              <a:xfrm>
                <a:off x="4742577" y="4140146"/>
                <a:ext cx="702115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de-DE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0" i="0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de-DE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de-DE" b="0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</m:d>
                    </m:oMath>
                  </m:oMathPara>
                </a14:m>
                <a:endParaRPr lang="en-US" i="1" dirty="0">
                  <a:solidFill>
                    <a:schemeClr val="tx1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715FAD33-4A6C-8347-A621-249D9ECD87C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42577" y="4140146"/>
                <a:ext cx="702115" cy="36933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0A4AF5F9-1B67-DB47-9629-3D82F7469F99}"/>
                  </a:ext>
                </a:extLst>
              </p:cNvPr>
              <p:cNvSpPr/>
              <p:nvPr/>
            </p:nvSpPr>
            <p:spPr>
              <a:xfrm>
                <a:off x="5582518" y="4140146"/>
                <a:ext cx="87543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de-DE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de-DE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de-DE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p>
                        <m:sSupPr>
                          <m:ctrlPr>
                            <a:rPr lang="de-DE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e>
                        <m:sup>
                          <m:r>
                            <a:rPr lang="de-DE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</m:oMath>
                  </m:oMathPara>
                </a14:m>
                <a:endParaRPr lang="en-US" i="1" dirty="0">
                  <a:solidFill>
                    <a:schemeClr val="tx1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0A4AF5F9-1B67-DB47-9629-3D82F7469F9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82518" y="4140146"/>
                <a:ext cx="875432" cy="369332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6" name="Table 35">
                <a:extLst>
                  <a:ext uri="{FF2B5EF4-FFF2-40B4-BE49-F238E27FC236}">
                    <a16:creationId xmlns:a16="http://schemas.microsoft.com/office/drawing/2014/main" id="{2D7FC6D3-6B2F-CC4F-8DAD-F237B2E303CB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762475959"/>
                  </p:ext>
                </p:extLst>
              </p:nvPr>
            </p:nvGraphicFramePr>
            <p:xfrm>
              <a:off x="4742577" y="4615005"/>
              <a:ext cx="3805047" cy="1828800"/>
            </p:xfrm>
            <a:graphic>
              <a:graphicData uri="http://schemas.openxmlformats.org/drawingml/2006/table">
                <a:tbl>
                  <a:tblPr firstRow="1" bandRow="1">
                    <a:tableStyleId>{B301B821-A1FF-4177-AEE7-76D212191A09}</a:tableStyleId>
                  </a:tblPr>
                  <a:tblGrid>
                    <a:gridCol w="690181">
                      <a:extLst>
                        <a:ext uri="{9D8B030D-6E8A-4147-A177-3AD203B41FA5}">
                          <a16:colId xmlns:a16="http://schemas.microsoft.com/office/drawing/2014/main" val="428372927"/>
                        </a:ext>
                      </a:extLst>
                    </a:gridCol>
                    <a:gridCol w="1017969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1321371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775526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24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charset="0"/>
                                  </a:rPr>
                                  <m:t>𝐸𝑝𝑖𝑑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</a:rPr>
                                  <m:t>𝑀𝑎𝑛</m:t>
                                </m:r>
                                <m:d>
                                  <m:dPr>
                                    <m:ctrlPr>
                                      <a:rPr lang="de-DE" sz="1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z="1800" b="0" i="1" smtClean="0">
                                        <a:latin typeface="Cambria Math" panose="02040503050406030204" pitchFamily="18" charset="0"/>
                                      </a:rPr>
                                      <m:t>𝑊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#</m:t>
                                    </m:r>
                                  </m:e>
                                  <m:sub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𝐷</m:t>
                                    </m:r>
                                  </m:sub>
                                </m:sSub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[</m:t>
                                </m:r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𝑁𝑎𝑡</m:t>
                                </m:r>
                                <m:d>
                                  <m:dPr>
                                    <m:ctrlP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𝐷</m:t>
                                    </m:r>
                                  </m:e>
                                </m:d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]</m:t>
                                </m:r>
                              </m:oMath>
                            </m:oMathPara>
                          </a14:m>
                          <a:endParaRPr lang="en-US" sz="1800" b="0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de-DE" sz="1800" b="0" i="1" dirty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800" b="0" i="1" dirty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𝜙</m:t>
                                    </m:r>
                                  </m:e>
                                  <m:sub>
                                    <m:r>
                                      <a:rPr lang="de-DE" sz="1800" b="0" i="1" dirty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  <m:sup>
                                    <m:r>
                                      <a:rPr lang="de-DE" sz="1800" b="0" i="1" dirty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′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3479286668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[</m:t>
                                </m:r>
                                <m:r>
                                  <a:rPr lang="de-DE" sz="1800" b="0" i="1" smtClean="0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  <m:r>
                                  <a:rPr lang="de-DE" sz="1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de-DE" sz="1800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de-DE" sz="1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]</m:t>
                                </m:r>
                              </m:oMath>
                            </m:oMathPara>
                          </a14:m>
                          <a:endParaRPr lang="en-US" sz="18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de-DE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de-DE" b="0" i="1" smtClean="0">
                                        <a:solidFill>
                                          <a:schemeClr val="tx1">
                                            <a:lumMod val="50000"/>
                                            <a:lumOff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e>
                                  <m:sup>
                                    <m:r>
                                      <a:rPr lang="de-DE" b="0" i="1" smtClean="0">
                                        <a:solidFill>
                                          <a:schemeClr val="tx1">
                                            <a:lumMod val="50000"/>
                                            <a:lumOff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0</m:t>
                                    </m:r>
                                  </m:sup>
                                </m:sSup>
                                <m:r>
                                  <a:rPr lang="de-DE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∙</m:t>
                                </m:r>
                                <m:sSup>
                                  <m:sSupPr>
                                    <m:ctrlPr>
                                      <a:rPr lang="de-DE" b="0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de-DE" b="0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</m:e>
                                  <m:sup>
                                    <m:r>
                                      <a:rPr lang="de-DE" b="0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[</m:t>
                                </m:r>
                                <m:r>
                                  <a:rPr lang="de-DE" sz="1800" b="0" i="1" smtClean="0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  <m:r>
                                  <a:rPr lang="de-DE" sz="1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de-DE" sz="1800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  <m:r>
                                  <a:rPr lang="de-DE" sz="1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]</m:t>
                                </m:r>
                              </m:oMath>
                            </m:oMathPara>
                          </a14:m>
                          <a:endParaRPr lang="en-US" sz="18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de-DE" b="0" i="1" smtClean="0">
                                        <a:solidFill>
                                          <a:schemeClr val="tx1">
                                            <a:lumMod val="50000"/>
                                            <a:lumOff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de-DE" b="0" i="1" smtClean="0">
                                        <a:solidFill>
                                          <a:schemeClr val="tx1">
                                            <a:lumMod val="50000"/>
                                            <a:lumOff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e>
                                  <m:sup>
                                    <m:r>
                                      <a:rPr lang="de-DE" b="0" i="1" smtClean="0">
                                        <a:solidFill>
                                          <a:schemeClr val="tx1">
                                            <a:lumMod val="50000"/>
                                            <a:lumOff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</m:sup>
                                </m:sSup>
                                <m:r>
                                  <a:rPr lang="de-DE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∙</m:t>
                                </m:r>
                                <m:sSup>
                                  <m:sSupPr>
                                    <m:ctrlPr>
                                      <a:rPr lang="de-DE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de-DE" b="0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</m:e>
                                  <m:sup>
                                    <m:r>
                                      <a:rPr lang="de-DE" b="0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2297098811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[</m:t>
                                </m:r>
                                <m:r>
                                  <a:rPr lang="de-DE" sz="1800" b="0" i="1" smtClean="0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de-DE" sz="1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de-DE" sz="1800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  <m:r>
                                  <a:rPr lang="de-DE" sz="1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]</m:t>
                                </m:r>
                              </m:oMath>
                            </m:oMathPara>
                          </a14:m>
                          <a:endParaRPr lang="en-US" sz="18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de-DE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de-DE" b="0" i="1" smtClean="0">
                                        <a:solidFill>
                                          <a:schemeClr val="tx1">
                                            <a:lumMod val="50000"/>
                                            <a:lumOff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e>
                                  <m:sup>
                                    <m:r>
                                      <a:rPr lang="de-DE" b="0" i="1" smtClean="0">
                                        <a:solidFill>
                                          <a:schemeClr val="tx1">
                                            <a:lumMod val="50000"/>
                                            <a:lumOff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  <m:r>
                                  <a:rPr lang="de-DE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∙</m:t>
                                </m:r>
                                <m:sSup>
                                  <m:sSupPr>
                                    <m:ctrlPr>
                                      <a:rPr lang="de-DE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de-DE" b="0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</m:e>
                                  <m:sup>
                                    <m:r>
                                      <a:rPr lang="de-DE" b="0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0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446757828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⋮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⋮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⋮</m:t>
                                </m:r>
                              </m:oMath>
                            </m:oMathPara>
                          </a14:m>
                          <a:endParaRPr lang="en-US" sz="18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⋮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423741972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36" name="Table 35">
                <a:extLst>
                  <a:ext uri="{FF2B5EF4-FFF2-40B4-BE49-F238E27FC236}">
                    <a16:creationId xmlns:a16="http://schemas.microsoft.com/office/drawing/2014/main" id="{2D7FC6D3-6B2F-CC4F-8DAD-F237B2E303CB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762475959"/>
                  </p:ext>
                </p:extLst>
              </p:nvPr>
            </p:nvGraphicFramePr>
            <p:xfrm>
              <a:off x="4742577" y="4615005"/>
              <a:ext cx="3805047" cy="1828800"/>
            </p:xfrm>
            <a:graphic>
              <a:graphicData uri="http://schemas.openxmlformats.org/drawingml/2006/table">
                <a:tbl>
                  <a:tblPr firstRow="1" bandRow="1">
                    <a:tableStyleId>{B301B821-A1FF-4177-AEE7-76D212191A09}</a:tableStyleId>
                  </a:tblPr>
                  <a:tblGrid>
                    <a:gridCol w="690181">
                      <a:extLst>
                        <a:ext uri="{9D8B030D-6E8A-4147-A177-3AD203B41FA5}">
                          <a16:colId xmlns:a16="http://schemas.microsoft.com/office/drawing/2014/main" val="428372927"/>
                        </a:ext>
                      </a:extLst>
                    </a:gridCol>
                    <a:gridCol w="1017969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1321371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775526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13"/>
                          <a:stretch>
                            <a:fillRect l="-1818" t="-3448" r="-447273" b="-4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13"/>
                          <a:stretch>
                            <a:fillRect l="-70000" t="-3448" r="-207500" b="-4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13"/>
                          <a:stretch>
                            <a:fillRect l="-129524" t="-3448" r="-58095" b="-4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13"/>
                          <a:stretch>
                            <a:fillRect l="-395082" t="-3448" b="-4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479286668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13"/>
                          <a:stretch>
                            <a:fillRect l="-1818" t="-103448" r="-447273" b="-3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13"/>
                          <a:stretch>
                            <a:fillRect l="-70000" t="-103448" r="-207500" b="-3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13"/>
                          <a:stretch>
                            <a:fillRect l="-129524" t="-103448" r="-58095" b="-3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13"/>
                          <a:stretch>
                            <a:fillRect l="-395082" t="-103448" b="-3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13"/>
                          <a:stretch>
                            <a:fillRect l="-1818" t="-203448" r="-447273" b="-2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13"/>
                          <a:stretch>
                            <a:fillRect l="-70000" t="-203448" r="-207500" b="-2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13"/>
                          <a:stretch>
                            <a:fillRect l="-129524" t="-203448" r="-58095" b="-2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13"/>
                          <a:stretch>
                            <a:fillRect l="-395082" t="-203448" b="-2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297098811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13"/>
                          <a:stretch>
                            <a:fillRect l="-1818" t="-303448" r="-447273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13"/>
                          <a:stretch>
                            <a:fillRect l="-70000" t="-303448" r="-207500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13"/>
                          <a:stretch>
                            <a:fillRect l="-129524" t="-303448" r="-58095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13"/>
                          <a:stretch>
                            <a:fillRect l="-395082" t="-303448" b="-1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446757828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13"/>
                          <a:stretch>
                            <a:fillRect l="-1818" t="-403448" r="-44727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13"/>
                          <a:stretch>
                            <a:fillRect l="-70000" t="-403448" r="-2075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13"/>
                          <a:stretch>
                            <a:fillRect l="-129524" t="-403448" r="-5809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13"/>
                          <a:stretch>
                            <a:fillRect l="-395082" t="-40344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237419726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7" name="Table 36">
                <a:extLst>
                  <a:ext uri="{FF2B5EF4-FFF2-40B4-BE49-F238E27FC236}">
                    <a16:creationId xmlns:a16="http://schemas.microsoft.com/office/drawing/2014/main" id="{D58F7E49-F931-9248-8417-ED6278036D49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058193918"/>
                  </p:ext>
                </p:extLst>
              </p:nvPr>
            </p:nvGraphicFramePr>
            <p:xfrm>
              <a:off x="908000" y="4980765"/>
              <a:ext cx="3227197" cy="146304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688594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956119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1017969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564515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24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charset="0"/>
                                  </a:rPr>
                                  <m:t>𝐸𝑝𝑖𝑑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</a:rPr>
                                  <m:t>𝑀𝑎𝑛</m:t>
                                </m:r>
                                <m:d>
                                  <m:dPr>
                                    <m:ctrlPr>
                                      <a:rPr lang="de-DE" sz="1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z="1800" b="0" i="1" smtClean="0">
                                        <a:latin typeface="Cambria Math" panose="02040503050406030204" pitchFamily="18" charset="0"/>
                                      </a:rPr>
                                      <m:t>𝑊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sz="1800" b="0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</a:rPr>
                                  <m:t>𝑁𝑎𝑡</m:t>
                                </m:r>
                                <m:d>
                                  <m:dPr>
                                    <m:ctrlPr>
                                      <a:rPr lang="de-DE" sz="1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z="1800" b="0" i="1" smtClean="0">
                                        <a:latin typeface="Cambria Math" panose="02040503050406030204" pitchFamily="18" charset="0"/>
                                      </a:rPr>
                                      <m:t>𝐷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sz="1800" b="0" i="1" dirty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800" b="0" i="1" dirty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𝜙</m:t>
                                    </m:r>
                                  </m:e>
                                  <m:sub>
                                    <m:r>
                                      <a:rPr lang="de-DE" sz="1800" b="0" i="1" dirty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3479286668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dirty="0">
                            <a:solidFill>
                              <a:srgbClr val="C00000"/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i="1" dirty="0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GB" dirty="0">
                            <a:solidFill>
                              <a:srgbClr val="C00000"/>
                            </a:solidFill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dirty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dirty="0" smtClean="0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oMath>
                            </m:oMathPara>
                          </a14:m>
                          <a:endParaRPr lang="en-GB" dirty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2297098811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⋮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⋮</m:t>
                                </m:r>
                              </m:oMath>
                            </m:oMathPara>
                          </a14:m>
                          <a:endParaRPr lang="en-US" sz="18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⋮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⋮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512894205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37" name="Table 36">
                <a:extLst>
                  <a:ext uri="{FF2B5EF4-FFF2-40B4-BE49-F238E27FC236}">
                    <a16:creationId xmlns:a16="http://schemas.microsoft.com/office/drawing/2014/main" id="{D58F7E49-F931-9248-8417-ED6278036D49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058193918"/>
                  </p:ext>
                </p:extLst>
              </p:nvPr>
            </p:nvGraphicFramePr>
            <p:xfrm>
              <a:off x="908000" y="4980765"/>
              <a:ext cx="3227197" cy="146304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688594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956119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1017969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564515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14"/>
                          <a:stretch>
                            <a:fillRect l="-1852" t="-3448" r="-372222" b="-3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14"/>
                          <a:stretch>
                            <a:fillRect l="-72368" t="-3448" r="-164474" b="-3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14"/>
                          <a:stretch>
                            <a:fillRect l="-163750" t="-3448" r="-56250" b="-3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14"/>
                          <a:stretch>
                            <a:fillRect l="-468889" t="-3448" b="-3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479286668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14"/>
                          <a:stretch>
                            <a:fillRect l="-1852" t="-103448" r="-372222" b="-2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14"/>
                          <a:stretch>
                            <a:fillRect l="-72368" t="-103448" r="-164474" b="-2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14"/>
                          <a:stretch>
                            <a:fillRect l="-163750" t="-103448" r="-56250" b="-2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14"/>
                          <a:stretch>
                            <a:fillRect l="-468889" t="-103448" b="-2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14"/>
                          <a:stretch>
                            <a:fillRect l="-1852" t="-203448" r="-372222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14"/>
                          <a:stretch>
                            <a:fillRect l="-72368" t="-203448" r="-164474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14"/>
                          <a:stretch>
                            <a:fillRect l="-163750" t="-203448" r="-56250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14"/>
                          <a:stretch>
                            <a:fillRect l="-468889" t="-203448" b="-1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297098811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14"/>
                          <a:stretch>
                            <a:fillRect l="-1852" t="-303448" r="-37222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14"/>
                          <a:stretch>
                            <a:fillRect l="-72368" t="-303448" r="-16447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14"/>
                          <a:stretch>
                            <a:fillRect l="-163750" t="-303448" r="-5625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14"/>
                          <a:stretch>
                            <a:fillRect l="-468889" t="-30344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512894205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398453921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5A3AB6-B3B6-0347-B41C-D9D03709E9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trike="sngStrike" dirty="0"/>
              <a:t>Grounding?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439D3D1-98ED-8D42-A48D-A2E70E48DD6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28650" y="1158241"/>
                <a:ext cx="4068478" cy="1710087"/>
              </a:xfrm>
            </p:spPr>
            <p:txBody>
              <a:bodyPr>
                <a:normAutofit/>
              </a:bodyPr>
              <a:lstStyle/>
              <a:p>
                <a:r>
                  <a:rPr lang="en-GB" dirty="0">
                    <a:ea typeface="Cambria Math" panose="02040503050406030204" pitchFamily="18" charset="0"/>
                  </a:rPr>
                  <a:t>Logvar 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𝐷</m:t>
                    </m:r>
                  </m:oMath>
                </a14:m>
                <a:r>
                  <a:rPr lang="en-GB" dirty="0">
                    <a:ea typeface="Cambria Math" panose="02040503050406030204" pitchFamily="18" charset="0"/>
                  </a:rPr>
                  <a:t>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GB" dirty="0">
                    <a:ea typeface="Cambria Math" panose="02040503050406030204" pitchFamily="18" charset="0"/>
                  </a:rPr>
                  <a:t> grounded </a:t>
                </a:r>
                <a:br>
                  <a:rPr lang="en-GB" i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</a:b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𝐸𝑝𝑖𝑑</m:t>
                    </m:r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𝑀𝑎𝑛</m:t>
                    </m:r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𝑊</m:t>
                        </m:r>
                      </m:e>
                    </m:d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        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𝑁𝑎𝑡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𝑑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d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𝑁𝑎𝑡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𝑑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d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endParaRPr lang="en-GB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lvl="1"/>
                <a:r>
                  <a:rPr lang="en-GB" dirty="0">
                    <a:ea typeface="Cambria Math" panose="02040503050406030204" pitchFamily="18" charset="0"/>
                  </a:rPr>
                  <a:t>16 mappings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439D3D1-98ED-8D42-A48D-A2E70E48DD6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8650" y="1158241"/>
                <a:ext cx="4068478" cy="1710087"/>
              </a:xfrm>
              <a:blipFill>
                <a:blip r:embed="rId2"/>
                <a:stretch>
                  <a:fillRect l="-2804" t="-5147" r="-2492" b="-294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3F7F99-1A53-2845-B5A6-CE75CD95B0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51</a:t>
            </a:fld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" name="Table 4">
                <a:extLst>
                  <a:ext uri="{FF2B5EF4-FFF2-40B4-BE49-F238E27FC236}">
                    <a16:creationId xmlns:a16="http://schemas.microsoft.com/office/drawing/2014/main" id="{AA348575-6FF8-F94B-A769-B641B68377E8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307897450"/>
                  </p:ext>
                </p:extLst>
              </p:nvPr>
            </p:nvGraphicFramePr>
            <p:xfrm>
              <a:off x="4635703" y="138431"/>
              <a:ext cx="4184903" cy="621792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600891">
                      <a:extLst>
                        <a:ext uri="{9D8B030D-6E8A-4147-A177-3AD203B41FA5}">
                          <a16:colId xmlns:a16="http://schemas.microsoft.com/office/drawing/2014/main" val="428372927"/>
                        </a:ext>
                      </a:extLst>
                    </a:gridCol>
                    <a:gridCol w="1045409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956119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1017969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564515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24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charset="0"/>
                                  </a:rPr>
                                  <m:t>𝐸𝑝𝑖𝑑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</a:rPr>
                                  <m:t>𝑀𝑎𝑛</m:t>
                                </m:r>
                                <m:d>
                                  <m:dPr>
                                    <m:ctrlPr>
                                      <a:rPr lang="de-DE" sz="1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z="1800" b="0" i="1" smtClean="0">
                                        <a:latin typeface="Cambria Math" panose="02040503050406030204" pitchFamily="18" charset="0"/>
                                      </a:rPr>
                                      <m:t>𝑊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dirty="0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𝑁𝑎𝑡</m:t>
                                </m:r>
                                <m:d>
                                  <m:dPr>
                                    <m:ctrlPr>
                                      <a:rPr lang="de-DE" sz="1800" b="0" i="1" dirty="0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de-DE" sz="1800" b="0" i="1" dirty="0" smtClean="0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de-DE" sz="1800" b="0" i="1" dirty="0" smtClean="0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𝑑</m:t>
                                        </m:r>
                                      </m:e>
                                      <m:sub>
                                        <m:r>
                                          <a:rPr lang="de-DE" sz="1800" b="0" i="1" dirty="0" smtClean="0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</m:e>
                                </m:d>
                              </m:oMath>
                            </m:oMathPara>
                          </a14:m>
                          <a:endParaRPr lang="en-US" sz="1800" b="0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dirty="0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𝑁𝑎𝑡</m:t>
                                </m:r>
                                <m:d>
                                  <m:dPr>
                                    <m:ctrlPr>
                                      <a:rPr lang="de-DE" sz="1800" b="0" i="1" dirty="0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de-DE" sz="1800" b="0" i="1" dirty="0" smtClean="0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de-DE" sz="1800" b="0" i="1" dirty="0" smtClean="0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𝑑</m:t>
                                        </m:r>
                                      </m:e>
                                      <m:sub>
                                        <m:r>
                                          <a:rPr lang="de-DE" sz="1800" b="0" i="1" dirty="0" smtClean="0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b>
                                    </m:sSub>
                                  </m:e>
                                </m:d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b="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𝜙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3479286668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i="1" dirty="0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  <m:r>
                                  <a:rPr lang="en-GB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∙</m:t>
                                </m:r>
                                <m:r>
                                  <a:rPr lang="de-DE" b="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dirty="0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  <m:r>
                                  <a:rPr lang="de-DE" b="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∙2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2297098811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dirty="0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de-DE" b="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∙1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512894205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dirty="0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de-DE" b="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∙2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446757828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dirty="0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  <m:r>
                                  <a:rPr lang="de-DE" b="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∙3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4237419726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dirty="0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  <m:r>
                                  <a:rPr lang="de-DE" b="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∙4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207249892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  <m:r>
                                  <a:rPr lang="de-DE" b="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∙3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2089924505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dirty="0" smtClean="0"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  <m:r>
                                  <a:rPr lang="de-DE" b="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∙4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481364509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dirty="0" smtClean="0">
                                    <a:latin typeface="Cambria Math" panose="02040503050406030204" pitchFamily="18" charset="0"/>
                                  </a:rPr>
                                  <m:t>5</m:t>
                                </m:r>
                                <m:r>
                                  <a:rPr lang="en-GB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∙</m:t>
                                </m:r>
                                <m:r>
                                  <a:rPr lang="de-DE" b="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5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4044635576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dirty="0" smtClean="0">
                                    <a:latin typeface="Cambria Math" panose="02040503050406030204" pitchFamily="18" charset="0"/>
                                  </a:rPr>
                                  <m:t>5</m:t>
                                </m:r>
                                <m:r>
                                  <a:rPr lang="en-GB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∙</m:t>
                                </m:r>
                                <m:r>
                                  <a:rPr lang="de-DE" b="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6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622854430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dirty="0" smtClean="0">
                                    <a:latin typeface="Cambria Math" panose="02040503050406030204" pitchFamily="18" charset="0"/>
                                  </a:rPr>
                                  <m:t>6</m:t>
                                </m:r>
                                <m:r>
                                  <a:rPr lang="en-GB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∙</m:t>
                                </m:r>
                                <m:r>
                                  <a:rPr lang="de-DE" b="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5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4158748693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dirty="0" smtClean="0">
                                    <a:latin typeface="Cambria Math" panose="02040503050406030204" pitchFamily="18" charset="0"/>
                                  </a:rPr>
                                  <m:t>6</m:t>
                                </m:r>
                                <m:r>
                                  <a:rPr lang="en-GB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∙</m:t>
                                </m:r>
                                <m:r>
                                  <a:rPr lang="de-DE" b="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6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2619026291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dirty="0" smtClean="0">
                                    <a:latin typeface="Cambria Math" panose="02040503050406030204" pitchFamily="18" charset="0"/>
                                  </a:rPr>
                                  <m:t>7</m:t>
                                </m:r>
                                <m:r>
                                  <a:rPr lang="en-GB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∙</m:t>
                                </m:r>
                                <m:r>
                                  <a:rPr lang="de-DE" b="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7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3436958381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dirty="0" smtClean="0">
                                    <a:latin typeface="Cambria Math" panose="02040503050406030204" pitchFamily="18" charset="0"/>
                                  </a:rPr>
                                  <m:t>7</m:t>
                                </m:r>
                                <m:r>
                                  <a:rPr lang="en-GB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∙</m:t>
                                </m:r>
                                <m:r>
                                  <a:rPr lang="de-DE" b="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8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9715308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dirty="0" smtClean="0">
                                    <a:latin typeface="Cambria Math" panose="02040503050406030204" pitchFamily="18" charset="0"/>
                                  </a:rPr>
                                  <m:t>8</m:t>
                                </m:r>
                                <m:r>
                                  <a:rPr lang="en-GB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∙</m:t>
                                </m:r>
                                <m:r>
                                  <a:rPr lang="de-DE" b="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7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3366136448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dirty="0" smtClean="0">
                                    <a:latin typeface="Cambria Math" panose="02040503050406030204" pitchFamily="18" charset="0"/>
                                  </a:rPr>
                                  <m:t>8</m:t>
                                </m:r>
                                <m:r>
                                  <a:rPr lang="en-GB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∙</m:t>
                                </m:r>
                                <m:r>
                                  <a:rPr lang="de-DE" b="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8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94367499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5" name="Table 4">
                <a:extLst>
                  <a:ext uri="{FF2B5EF4-FFF2-40B4-BE49-F238E27FC236}">
                    <a16:creationId xmlns:a16="http://schemas.microsoft.com/office/drawing/2014/main" id="{AA348575-6FF8-F94B-A769-B641B68377E8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307897450"/>
                  </p:ext>
                </p:extLst>
              </p:nvPr>
            </p:nvGraphicFramePr>
            <p:xfrm>
              <a:off x="4635703" y="138431"/>
              <a:ext cx="4184903" cy="621792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600891">
                      <a:extLst>
                        <a:ext uri="{9D8B030D-6E8A-4147-A177-3AD203B41FA5}">
                          <a16:colId xmlns:a16="http://schemas.microsoft.com/office/drawing/2014/main" val="428372927"/>
                        </a:ext>
                      </a:extLst>
                    </a:gridCol>
                    <a:gridCol w="1045409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956119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1017969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564515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2128" r="-604255" b="-159310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57831" r="-242169" b="-159310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174667" r="-168000" b="-159310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257500" r="-57500" b="-159310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635556" r="-2222" b="-159310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479286668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2128" t="-100000" r="-604255" b="-149310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57831" t="-100000" r="-242169" b="-149310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174667" t="-100000" r="-168000" b="-149310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257500" t="-100000" r="-57500" b="-149310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635556" t="-100000" r="-2222" b="-149310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2128" t="-200000" r="-604255" b="-139310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57831" t="-200000" r="-242169" b="-139310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174667" t="-200000" r="-168000" b="-139310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257500" t="-200000" r="-57500" b="-139310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635556" t="-200000" r="-2222" b="-139310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297098811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2128" t="-300000" r="-604255" b="-129310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57831" t="-300000" r="-242169" b="-129310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174667" t="-300000" r="-168000" b="-129310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257500" t="-300000" r="-57500" b="-129310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635556" t="-300000" r="-2222" b="-129310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512894205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2128" t="-414286" r="-604255" b="-123928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57831" t="-414286" r="-242169" b="-123928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174667" t="-414286" r="-168000" b="-123928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257500" t="-414286" r="-57500" b="-123928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635556" t="-414286" r="-2222" b="-123928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446757828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2128" t="-496552" r="-604255" b="-109655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57831" t="-496552" r="-242169" b="-109655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174667" t="-496552" r="-168000" b="-109655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257500" t="-496552" r="-57500" b="-109655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635556" t="-496552" r="-2222" b="-109655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237419726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2128" t="-596552" r="-604255" b="-99655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57831" t="-596552" r="-242169" b="-99655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174667" t="-596552" r="-168000" b="-99655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257500" t="-596552" r="-57500" b="-99655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635556" t="-596552" r="-2222" b="-99655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07249892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2128" t="-696552" r="-604255" b="-89655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57831" t="-696552" r="-242169" b="-89655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174667" t="-696552" r="-168000" b="-89655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257500" t="-696552" r="-57500" b="-89655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635556" t="-696552" r="-2222" b="-89655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089924505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2128" t="-796552" r="-604255" b="-79655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57831" t="-796552" r="-242169" b="-79655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174667" t="-796552" r="-168000" b="-79655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257500" t="-796552" r="-57500" b="-79655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635556" t="-796552" r="-2222" b="-79655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481364509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2128" t="-896552" r="-604255" b="-69655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57831" t="-896552" r="-242169" b="-69655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174667" t="-896552" r="-168000" b="-69655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257500" t="-896552" r="-57500" b="-69655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635556" t="-896552" r="-2222" b="-69655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044635576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2128" t="-996552" r="-604255" b="-59655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57831" t="-996552" r="-242169" b="-59655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174667" t="-996552" r="-168000" b="-59655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257500" t="-996552" r="-57500" b="-59655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635556" t="-996552" r="-2222" b="-59655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622854430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2128" t="-1096552" r="-604255" b="-49655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57831" t="-1096552" r="-242169" b="-49655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174667" t="-1096552" r="-168000" b="-49655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257500" t="-1096552" r="-57500" b="-49655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635556" t="-1096552" r="-2222" b="-49655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158748693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2128" t="-1239286" r="-604255" b="-41428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57831" t="-1239286" r="-242169" b="-41428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174667" t="-1239286" r="-168000" b="-41428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257500" t="-1239286" r="-57500" b="-41428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635556" t="-1239286" r="-2222" b="-41428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619026291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2128" t="-1293103" r="-604255" b="-3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57831" t="-1293103" r="-242169" b="-3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174667" t="-1293103" r="-168000" b="-3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257500" t="-1293103" r="-57500" b="-3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635556" t="-1293103" r="-2222" b="-3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436958381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2128" t="-1393103" r="-604255" b="-2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57831" t="-1393103" r="-242169" b="-2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174667" t="-1393103" r="-168000" b="-2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257500" t="-1393103" r="-57500" b="-2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635556" t="-1393103" r="-2222" b="-2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9715308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2128" t="-1493103" r="-604255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57831" t="-1493103" r="-242169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174667" t="-1493103" r="-168000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257500" t="-1493103" r="-57500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635556" t="-1493103" r="-2222" b="-1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66136448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2128" t="-1593103" r="-60425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57831" t="-1593103" r="-24216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174667" t="-1593103" r="-168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257500" t="-1593103" r="-575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635556" t="-1593103" r="-222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943674993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9" name="Table 8">
                <a:extLst>
                  <a:ext uri="{FF2B5EF4-FFF2-40B4-BE49-F238E27FC236}">
                    <a16:creationId xmlns:a16="http://schemas.microsoft.com/office/drawing/2014/main" id="{F5199BB4-DBF9-F644-808F-7C3A72DCD59F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041071724"/>
                  </p:ext>
                </p:extLst>
              </p:nvPr>
            </p:nvGraphicFramePr>
            <p:xfrm>
              <a:off x="837656" y="3009085"/>
              <a:ext cx="3227197" cy="329184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688594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956119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1017969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564515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24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charset="0"/>
                                  </a:rPr>
                                  <m:t>𝐸𝑝𝑖𝑑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</a:rPr>
                                  <m:t>𝑀𝑎𝑛</m:t>
                                </m:r>
                                <m:d>
                                  <m:dPr>
                                    <m:ctrlPr>
                                      <a:rPr lang="de-DE" sz="1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z="1800" b="0" i="1" smtClean="0">
                                        <a:latin typeface="Cambria Math" panose="02040503050406030204" pitchFamily="18" charset="0"/>
                                      </a:rPr>
                                      <m:t>𝑊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sz="1800" b="0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dirty="0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𝑁𝑎𝑡</m:t>
                                </m:r>
                                <m:d>
                                  <m:dPr>
                                    <m:ctrlPr>
                                      <a:rPr lang="de-DE" sz="1800" b="0" i="1" dirty="0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z="1800" b="0" i="1" dirty="0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𝐷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sz="1800" b="0" i="1" dirty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800" b="0" i="1" dirty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𝜙</m:t>
                                    </m:r>
                                  </m:e>
                                  <m:sub>
                                    <m:r>
                                      <a:rPr lang="de-DE" sz="1800" b="0" i="1" dirty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3479286668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i="1" dirty="0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dirty="0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2297098811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dirty="0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512894205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dirty="0" smtClean="0"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446757828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dirty="0" smtClean="0">
                                    <a:latin typeface="Cambria Math" panose="02040503050406030204" pitchFamily="18" charset="0"/>
                                  </a:rPr>
                                  <m:t>5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4237419726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dirty="0" smtClean="0">
                                    <a:latin typeface="Cambria Math" panose="02040503050406030204" pitchFamily="18" charset="0"/>
                                  </a:rPr>
                                  <m:t>6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207249892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</a:rPr>
                                  <m:t>7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2089924505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dirty="0" smtClean="0">
                                    <a:latin typeface="Cambria Math" panose="02040503050406030204" pitchFamily="18" charset="0"/>
                                  </a:rPr>
                                  <m:t>8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481364509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9" name="Table 8">
                <a:extLst>
                  <a:ext uri="{FF2B5EF4-FFF2-40B4-BE49-F238E27FC236}">
                    <a16:creationId xmlns:a16="http://schemas.microsoft.com/office/drawing/2014/main" id="{F5199BB4-DBF9-F644-808F-7C3A72DCD59F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041071724"/>
                  </p:ext>
                </p:extLst>
              </p:nvPr>
            </p:nvGraphicFramePr>
            <p:xfrm>
              <a:off x="837656" y="3009085"/>
              <a:ext cx="3227197" cy="329184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688594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956119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1017969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564515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r="-365455" b="-8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73333" r="-168000" b="-8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160494" r="-55556" b="-8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468889" b="-8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479286668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t="-100000" r="-365455" b="-7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73333" t="-100000" r="-168000" b="-7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160494" t="-100000" r="-55556" b="-7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468889" t="-100000" b="-7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t="-200000" r="-365455" b="-6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73333" t="-200000" r="-168000" b="-6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160494" t="-200000" r="-55556" b="-6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468889" t="-200000" b="-6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297098811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t="-300000" r="-365455" b="-5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73333" t="-300000" r="-168000" b="-5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160494" t="-300000" r="-55556" b="-5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468889" t="-300000" b="-5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512894205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t="-400000" r="-365455" b="-4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73333" t="-400000" r="-168000" b="-4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160494" t="-400000" r="-55556" b="-4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468889" t="-400000" b="-4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446757828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t="-500000" r="-365455" b="-3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73333" t="-500000" r="-168000" b="-3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160494" t="-500000" r="-55556" b="-3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468889" t="-500000" b="-3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237419726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t="-600000" r="-365455" b="-2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73333" t="-600000" r="-168000" b="-2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160494" t="-600000" r="-55556" b="-2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468889" t="-600000" b="-2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07249892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t="-700000" r="-365455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73333" t="-700000" r="-168000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160494" t="-700000" r="-55556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468889" t="-700000" b="-1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089924505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t="-800000" r="-36545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73333" t="-800000" r="-168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160494" t="-800000" r="-5555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468889" t="-8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481364509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413333390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5A3AB6-B3B6-0347-B41C-D9D03709E9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Counting!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439D3D1-98ED-8D42-A48D-A2E70E48DD6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28650" y="1158240"/>
                <a:ext cx="4217670" cy="5018723"/>
              </a:xfrm>
            </p:spPr>
            <p:txBody>
              <a:bodyPr>
                <a:normAutofit/>
              </a:bodyPr>
              <a:lstStyle/>
              <a:p>
                <a:r>
                  <a:rPr lang="en-GB" dirty="0">
                    <a:ea typeface="Cambria Math" panose="02040503050406030204" pitchFamily="18" charset="0"/>
                  </a:rPr>
                  <a:t>Logvar 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𝐷</m:t>
                    </m:r>
                  </m:oMath>
                </a14:m>
                <a:r>
                  <a:rPr lang="en-GB" dirty="0">
                    <a:ea typeface="Cambria Math" panose="02040503050406030204" pitchFamily="18" charset="0"/>
                  </a:rPr>
                  <a:t>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GB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GB" dirty="0">
                    <a:ea typeface="Cambria Math" panose="02040503050406030204" pitchFamily="18" charset="0"/>
                  </a:rPr>
                  <a:t>counted</a:t>
                </a:r>
                <a:br>
                  <a:rPr lang="en-GB" i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</a:b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′</m:t>
                        </m:r>
                      </m:sup>
                    </m:sSubSup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𝐸𝑝𝑖𝑑</m:t>
                    </m:r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</m:t>
                    </m:r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𝑀𝑎𝑛</m:t>
                    </m:r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𝑊</m:t>
                        </m:r>
                      </m:e>
                    </m:d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                   </m:t>
                    </m:r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#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𝐷</m:t>
                        </m:r>
                      </m:sub>
                    </m:sSub>
                    <m:d>
                      <m:dPr>
                        <m:begChr m:val="["/>
                        <m:endChr m:val="]"/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𝑁𝑎𝑡</m:t>
                        </m:r>
                        <m:d>
                          <m:dPr>
                            <m:ctrlP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𝐷</m:t>
                            </m:r>
                          </m:e>
                        </m:d>
                      </m:e>
                    </m:d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endParaRPr lang="en-GB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lvl="1"/>
                <a:r>
                  <a:rPr lang="en-GB" dirty="0">
                    <a:ea typeface="Cambria Math" panose="02040503050406030204" pitchFamily="18" charset="0"/>
                  </a:rPr>
                  <a:t>12 mappings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439D3D1-98ED-8D42-A48D-A2E70E48DD6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8650" y="1158240"/>
                <a:ext cx="4217670" cy="5018723"/>
              </a:xfrm>
              <a:blipFill>
                <a:blip r:embed="rId2"/>
                <a:stretch>
                  <a:fillRect l="-2703" t="-176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3F7F99-1A53-2845-B5A6-CE75CD95B0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52</a:t>
            </a:fld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0" name="Table 9">
                <a:extLst>
                  <a:ext uri="{FF2B5EF4-FFF2-40B4-BE49-F238E27FC236}">
                    <a16:creationId xmlns:a16="http://schemas.microsoft.com/office/drawing/2014/main" id="{E79A5299-E929-A042-864C-A19D478F88A1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721376538"/>
                  </p:ext>
                </p:extLst>
              </p:nvPr>
            </p:nvGraphicFramePr>
            <p:xfrm>
              <a:off x="5077409" y="1601471"/>
              <a:ext cx="3743197" cy="475488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690181">
                      <a:extLst>
                        <a:ext uri="{9D8B030D-6E8A-4147-A177-3AD203B41FA5}">
                          <a16:colId xmlns:a16="http://schemas.microsoft.com/office/drawing/2014/main" val="428372927"/>
                        </a:ext>
                      </a:extLst>
                    </a:gridCol>
                    <a:gridCol w="956119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1321371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775526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24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charset="0"/>
                                  </a:rPr>
                                  <m:t>𝐸𝑝𝑖𝑑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</a:rPr>
                                  <m:t>𝑀𝑎𝑛</m:t>
                                </m:r>
                                <m:d>
                                  <m:dPr>
                                    <m:ctrlPr>
                                      <a:rPr lang="de-DE" sz="1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z="1800" b="0" i="1" smtClean="0">
                                        <a:latin typeface="Cambria Math" panose="02040503050406030204" pitchFamily="18" charset="0"/>
                                      </a:rPr>
                                      <m:t>𝑊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#</m:t>
                                    </m:r>
                                  </m:e>
                                  <m:sub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𝐷</m:t>
                                    </m:r>
                                  </m:sub>
                                </m:sSub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[</m:t>
                                </m:r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𝑁𝑎𝑡</m:t>
                                </m:r>
                                <m:d>
                                  <m:dPr>
                                    <m:ctrlP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𝐷</m:t>
                                    </m:r>
                                  </m:e>
                                </m:d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]</m:t>
                                </m:r>
                              </m:oMath>
                            </m:oMathPara>
                          </a14:m>
                          <a:endParaRPr lang="en-US" sz="1800" b="0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de-DE" sz="1800" b="0" i="1" dirty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800" b="0" i="1" dirty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𝜙</m:t>
                                    </m:r>
                                  </m:e>
                                  <m:sub>
                                    <m:r>
                                      <a:rPr lang="de-DE" sz="1800" b="0" i="1" dirty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  <m:sup>
                                    <m:r>
                                      <a:rPr lang="de-DE" sz="1800" b="0" i="1" dirty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′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3479286668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[0,2]</m:t>
                                </m:r>
                              </m:oMath>
                            </m:oMathPara>
                          </a14:m>
                          <a:endParaRPr lang="en-US" sz="18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de-DE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de-DE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e>
                                  <m:sup>
                                    <m:r>
                                      <a:rPr lang="de-DE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0</m:t>
                                    </m:r>
                                  </m:sup>
                                </m:sSup>
                                <m:r>
                                  <a:rPr lang="de-DE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∙</m:t>
                                </m:r>
                                <m:sSup>
                                  <m:sSupPr>
                                    <m:ctrlPr>
                                      <a:rPr lang="de-DE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de-DE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</m:e>
                                  <m:sup>
                                    <m:r>
                                      <a:rPr lang="de-DE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[1,1]</m:t>
                                </m:r>
                              </m:oMath>
                            </m:oMathPara>
                          </a14:m>
                          <a:endParaRPr lang="en-US" sz="18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de-DE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de-DE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e>
                                  <m:sup>
                                    <m:r>
                                      <a:rPr lang="de-DE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</m:sup>
                                </m:sSup>
                                <m:r>
                                  <a:rPr lang="de-DE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∙</m:t>
                                </m:r>
                                <m:sSup>
                                  <m:sSupPr>
                                    <m:ctrlPr>
                                      <a:rPr lang="de-DE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de-DE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</m:e>
                                  <m:sup>
                                    <m:r>
                                      <a:rPr lang="de-DE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2297098811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[2,0]</m:t>
                                </m:r>
                              </m:oMath>
                            </m:oMathPara>
                          </a14:m>
                          <a:endParaRPr lang="en-US" sz="18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de-DE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de-DE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e>
                                  <m:sup>
                                    <m:r>
                                      <a:rPr lang="de-DE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  <m:r>
                                  <a:rPr lang="de-DE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∙</m:t>
                                </m:r>
                                <m:sSup>
                                  <m:sSupPr>
                                    <m:ctrlPr>
                                      <a:rPr lang="de-DE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de-DE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</m:e>
                                  <m:sup>
                                    <m:r>
                                      <a:rPr lang="de-DE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0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446757828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[0,2]</m:t>
                                </m:r>
                              </m:oMath>
                            </m:oMathPara>
                          </a14:m>
                          <a:endParaRPr lang="en-US" sz="18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de-DE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de-DE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4</m:t>
                                    </m:r>
                                  </m:e>
                                  <m:sup>
                                    <m:r>
                                      <a:rPr lang="de-DE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0</m:t>
                                    </m:r>
                                  </m:sup>
                                </m:sSup>
                                <m:r>
                                  <a:rPr lang="de-DE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∙</m:t>
                                </m:r>
                                <m:sSup>
                                  <m:sSupPr>
                                    <m:ctrlPr>
                                      <a:rPr lang="de-DE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de-DE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3</m:t>
                                    </m:r>
                                  </m:e>
                                  <m:sup>
                                    <m:r>
                                      <a:rPr lang="de-DE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4237419726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[1,1]</m:t>
                                </m:r>
                              </m:oMath>
                            </m:oMathPara>
                          </a14:m>
                          <a:endParaRPr lang="en-US" sz="18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de-DE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de-DE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4</m:t>
                                    </m:r>
                                  </m:e>
                                  <m:sup>
                                    <m:r>
                                      <a:rPr lang="de-DE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</m:sup>
                                </m:sSup>
                                <m:r>
                                  <a:rPr lang="de-DE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∙</m:t>
                                </m:r>
                                <m:sSup>
                                  <m:sSupPr>
                                    <m:ctrlPr>
                                      <a:rPr lang="de-DE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de-DE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3</m:t>
                                    </m:r>
                                  </m:e>
                                  <m:sup>
                                    <m:r>
                                      <a:rPr lang="de-DE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3368046886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[2,0]</m:t>
                                </m:r>
                              </m:oMath>
                            </m:oMathPara>
                          </a14:m>
                          <a:endParaRPr lang="en-US" sz="18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de-DE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de-DE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4</m:t>
                                    </m:r>
                                  </m:e>
                                  <m:sup>
                                    <m:r>
                                      <a:rPr lang="de-DE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  <m:r>
                                  <a:rPr lang="de-DE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∙</m:t>
                                </m:r>
                                <m:sSup>
                                  <m:sSupPr>
                                    <m:ctrlPr>
                                      <a:rPr lang="de-DE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de-DE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3</m:t>
                                    </m:r>
                                  </m:e>
                                  <m:sup>
                                    <m:r>
                                      <a:rPr lang="de-DE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0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794285372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[0,2]</m:t>
                                </m:r>
                              </m:oMath>
                            </m:oMathPara>
                          </a14:m>
                          <a:endParaRPr lang="en-US" sz="18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de-DE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de-DE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6</m:t>
                                    </m:r>
                                  </m:e>
                                  <m:sup>
                                    <m:r>
                                      <a:rPr lang="de-DE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0</m:t>
                                    </m:r>
                                  </m:sup>
                                </m:sSup>
                                <m:r>
                                  <a:rPr lang="de-DE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∙</m:t>
                                </m:r>
                                <m:sSup>
                                  <m:sSupPr>
                                    <m:ctrlPr>
                                      <a:rPr lang="de-DE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de-DE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5</m:t>
                                    </m:r>
                                  </m:e>
                                  <m:sup>
                                    <m:r>
                                      <a:rPr lang="de-DE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2830539079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[1,1]</m:t>
                                </m:r>
                              </m:oMath>
                            </m:oMathPara>
                          </a14:m>
                          <a:endParaRPr lang="en-US" sz="18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de-DE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de-DE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6</m:t>
                                    </m:r>
                                  </m:e>
                                  <m:sup>
                                    <m:r>
                                      <a:rPr lang="de-DE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</m:sup>
                                </m:sSup>
                                <m:r>
                                  <a:rPr lang="de-DE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∙</m:t>
                                </m:r>
                                <m:sSup>
                                  <m:sSupPr>
                                    <m:ctrlPr>
                                      <a:rPr lang="de-DE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de-DE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5</m:t>
                                    </m:r>
                                  </m:e>
                                  <m:sup>
                                    <m:r>
                                      <a:rPr lang="de-DE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2693917766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[2,0]</m:t>
                                </m:r>
                              </m:oMath>
                            </m:oMathPara>
                          </a14:m>
                          <a:endParaRPr lang="en-US" sz="18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de-DE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de-DE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6</m:t>
                                    </m:r>
                                  </m:e>
                                  <m:sup>
                                    <m:r>
                                      <a:rPr lang="de-DE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  <m:r>
                                  <a:rPr lang="de-DE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∙</m:t>
                                </m:r>
                                <m:sSup>
                                  <m:sSupPr>
                                    <m:ctrlPr>
                                      <a:rPr lang="de-DE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de-DE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5</m:t>
                                    </m:r>
                                  </m:e>
                                  <m:sup>
                                    <m:r>
                                      <a:rPr lang="de-DE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0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568053992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[0,2]</m:t>
                                </m:r>
                              </m:oMath>
                            </m:oMathPara>
                          </a14:m>
                          <a:endParaRPr lang="en-US" sz="18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de-DE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de-DE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8</m:t>
                                    </m:r>
                                  </m:e>
                                  <m:sup>
                                    <m:r>
                                      <a:rPr lang="de-DE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0</m:t>
                                    </m:r>
                                  </m:sup>
                                </m:sSup>
                                <m:r>
                                  <a:rPr lang="de-DE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∙</m:t>
                                </m:r>
                                <m:sSup>
                                  <m:sSupPr>
                                    <m:ctrlPr>
                                      <a:rPr lang="de-DE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de-DE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7</m:t>
                                    </m:r>
                                  </m:e>
                                  <m:sup>
                                    <m:r>
                                      <a:rPr lang="de-DE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2183225186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[1,1]</m:t>
                                </m:r>
                              </m:oMath>
                            </m:oMathPara>
                          </a14:m>
                          <a:endParaRPr lang="en-US" sz="18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de-DE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de-DE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8</m:t>
                                    </m:r>
                                  </m:e>
                                  <m:sup>
                                    <m:r>
                                      <a:rPr lang="de-DE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</m:sup>
                                </m:sSup>
                                <m:r>
                                  <a:rPr lang="de-DE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∙</m:t>
                                </m:r>
                                <m:sSup>
                                  <m:sSupPr>
                                    <m:ctrlPr>
                                      <a:rPr lang="de-DE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de-DE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7</m:t>
                                    </m:r>
                                  </m:e>
                                  <m:sup>
                                    <m:r>
                                      <a:rPr lang="de-DE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8052743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[2,0]</m:t>
                                </m:r>
                              </m:oMath>
                            </m:oMathPara>
                          </a14:m>
                          <a:endParaRPr lang="en-US" sz="18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de-DE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de-DE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8</m:t>
                                    </m:r>
                                  </m:e>
                                  <m:sup>
                                    <m:r>
                                      <a:rPr lang="de-DE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  <m:r>
                                  <a:rPr lang="de-DE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∙</m:t>
                                </m:r>
                                <m:sSup>
                                  <m:sSupPr>
                                    <m:ctrlPr>
                                      <a:rPr lang="de-DE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de-DE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7</m:t>
                                    </m:r>
                                  </m:e>
                                  <m:sup>
                                    <m:r>
                                      <a:rPr lang="de-DE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0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395597509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0" name="Table 9">
                <a:extLst>
                  <a:ext uri="{FF2B5EF4-FFF2-40B4-BE49-F238E27FC236}">
                    <a16:creationId xmlns:a16="http://schemas.microsoft.com/office/drawing/2014/main" id="{E79A5299-E929-A042-864C-A19D478F88A1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721376538"/>
                  </p:ext>
                </p:extLst>
              </p:nvPr>
            </p:nvGraphicFramePr>
            <p:xfrm>
              <a:off x="5077409" y="1601471"/>
              <a:ext cx="3743197" cy="475488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690181">
                      <a:extLst>
                        <a:ext uri="{9D8B030D-6E8A-4147-A177-3AD203B41FA5}">
                          <a16:colId xmlns:a16="http://schemas.microsoft.com/office/drawing/2014/main" val="428372927"/>
                        </a:ext>
                      </a:extLst>
                    </a:gridCol>
                    <a:gridCol w="956119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1321371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775526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1818" t="-3448" r="-440000" b="-120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74667" t="-3448" r="-222667" b="-120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124762" t="-3448" r="-59048" b="-120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386885" t="-3448" r="-1639" b="-120344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479286668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1818" t="-103448" r="-440000" b="-110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74667" t="-103448" r="-222667" b="-110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124762" t="-103448" r="-59048" b="-110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386885" t="-103448" r="-1639" b="-110344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1818" t="-203448" r="-440000" b="-100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74667" t="-203448" r="-222667" b="-100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124762" t="-203448" r="-59048" b="-100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386885" t="-203448" r="-1639" b="-100344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297098811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1818" t="-314286" r="-440000" b="-93928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74667" t="-314286" r="-222667" b="-93928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124762" t="-314286" r="-59048" b="-93928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386885" t="-314286" r="-1639" b="-93928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446757828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1818" t="-400000" r="-440000" b="-8068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74667" t="-400000" r="-222667" b="-8068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124762" t="-400000" r="-59048" b="-8068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386885" t="-400000" r="-1639" b="-80689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237419726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1818" t="-500000" r="-440000" b="-7068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74667" t="-500000" r="-222667" b="-7068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124762" t="-500000" r="-59048" b="-7068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386885" t="-500000" r="-1639" b="-70689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68046886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1818" t="-600000" r="-440000" b="-6068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74667" t="-600000" r="-222667" b="-6068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124762" t="-600000" r="-59048" b="-6068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386885" t="-600000" r="-1639" b="-60689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794285372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1818" t="-700000" r="-440000" b="-5068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74667" t="-700000" r="-222667" b="-5068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124762" t="-700000" r="-59048" b="-5068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386885" t="-700000" r="-1639" b="-50689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830539079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1818" t="-800000" r="-440000" b="-4068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74667" t="-800000" r="-222667" b="-4068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124762" t="-800000" r="-59048" b="-4068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386885" t="-800000" r="-1639" b="-40689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693917766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1818" t="-932143" r="-440000" b="-32142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74667" t="-932143" r="-222667" b="-32142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124762" t="-932143" r="-59048" b="-32142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386885" t="-932143" r="-1639" b="-32142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568053992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1818" t="-996552" r="-440000" b="-2103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74667" t="-996552" r="-222667" b="-2103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124762" t="-996552" r="-59048" b="-2103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386885" t="-996552" r="-1639" b="-21034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183225186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1818" t="-1096552" r="-440000" b="-1103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74667" t="-1096552" r="-222667" b="-1103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124762" t="-1096552" r="-59048" b="-1103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386885" t="-1096552" r="-1639" b="-11034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8052743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1818" t="-1196552" r="-440000" b="-103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74667" t="-1196552" r="-222667" b="-103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124762" t="-1196552" r="-59048" b="-103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386885" t="-1196552" r="-1639" b="-1034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955975096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8" name="Table 7">
                <a:extLst>
                  <a:ext uri="{FF2B5EF4-FFF2-40B4-BE49-F238E27FC236}">
                    <a16:creationId xmlns:a16="http://schemas.microsoft.com/office/drawing/2014/main" id="{74B57E64-CF87-AA40-BF44-D214E776361B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744832506"/>
                  </p:ext>
                </p:extLst>
              </p:nvPr>
            </p:nvGraphicFramePr>
            <p:xfrm>
              <a:off x="837656" y="3009085"/>
              <a:ext cx="3227197" cy="329184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688594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956119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1017969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564515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24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charset="0"/>
                                  </a:rPr>
                                  <m:t>𝐸𝑝𝑖𝑑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</a:rPr>
                                  <m:t>𝑀𝑎𝑛</m:t>
                                </m:r>
                                <m:d>
                                  <m:dPr>
                                    <m:ctrlPr>
                                      <a:rPr lang="de-DE" sz="1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z="1800" b="0" i="1" smtClean="0">
                                        <a:latin typeface="Cambria Math" panose="02040503050406030204" pitchFamily="18" charset="0"/>
                                      </a:rPr>
                                      <m:t>𝑊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sz="1800" b="0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dirty="0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𝑁𝑎𝑡</m:t>
                                </m:r>
                                <m:d>
                                  <m:dPr>
                                    <m:ctrlPr>
                                      <a:rPr lang="de-DE" sz="1800" b="0" i="1" dirty="0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z="1800" b="0" i="1" dirty="0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𝐷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sz="1800" b="0" i="1" dirty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800" b="0" i="1" dirty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𝜙</m:t>
                                    </m:r>
                                  </m:e>
                                  <m:sub>
                                    <m:r>
                                      <a:rPr lang="de-DE" sz="1800" b="0" i="1" dirty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3479286668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i="1" dirty="0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dirty="0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2297098811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dirty="0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512894205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dirty="0" smtClean="0"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446757828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dirty="0" smtClean="0">
                                    <a:latin typeface="Cambria Math" panose="02040503050406030204" pitchFamily="18" charset="0"/>
                                  </a:rPr>
                                  <m:t>5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4237419726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dirty="0" smtClean="0">
                                    <a:latin typeface="Cambria Math" panose="02040503050406030204" pitchFamily="18" charset="0"/>
                                  </a:rPr>
                                  <m:t>6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207249892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</a:rPr>
                                  <m:t>7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2089924505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dirty="0" smtClean="0">
                                    <a:latin typeface="Cambria Math" panose="02040503050406030204" pitchFamily="18" charset="0"/>
                                  </a:rPr>
                                  <m:t>8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481364509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8" name="Table 7">
                <a:extLst>
                  <a:ext uri="{FF2B5EF4-FFF2-40B4-BE49-F238E27FC236}">
                    <a16:creationId xmlns:a16="http://schemas.microsoft.com/office/drawing/2014/main" id="{74B57E64-CF87-AA40-BF44-D214E776361B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744832506"/>
                  </p:ext>
                </p:extLst>
              </p:nvPr>
            </p:nvGraphicFramePr>
            <p:xfrm>
              <a:off x="837656" y="3009085"/>
              <a:ext cx="3227197" cy="329184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688594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956119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1017969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564515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r="-365455" b="-8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73333" r="-168000" b="-8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160494" r="-55556" b="-8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468889" b="-8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479286668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t="-100000" r="-365455" b="-7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73333" t="-100000" r="-168000" b="-7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160494" t="-100000" r="-55556" b="-7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468889" t="-100000" b="-7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t="-200000" r="-365455" b="-6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73333" t="-200000" r="-168000" b="-6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160494" t="-200000" r="-55556" b="-6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468889" t="-200000" b="-6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297098811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t="-300000" r="-365455" b="-5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73333" t="-300000" r="-168000" b="-5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160494" t="-300000" r="-55556" b="-5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468889" t="-300000" b="-5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512894205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t="-400000" r="-365455" b="-4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73333" t="-400000" r="-168000" b="-4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160494" t="-400000" r="-55556" b="-4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468889" t="-400000" b="-4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446757828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t="-500000" r="-365455" b="-3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73333" t="-500000" r="-168000" b="-3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160494" t="-500000" r="-55556" b="-3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468889" t="-500000" b="-3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237419726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t="-600000" r="-365455" b="-2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73333" t="-600000" r="-168000" b="-2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160494" t="-600000" r="-55556" b="-2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468889" t="-600000" b="-2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07249892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t="-700000" r="-365455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73333" t="-700000" r="-168000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160494" t="-700000" r="-55556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468889" t="-700000" b="-1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089924505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t="-800000" r="-36545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73333" t="-800000" r="-168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160494" t="-800000" r="-5555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468889" t="-8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481364509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355112253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ED1D65-B1A2-2045-8C47-9D8A6C1CE2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Count Conversion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50C46CE-D05B-E24A-8EE6-817F72E050F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GB" dirty="0"/>
                  <a:t>Remember: Counting a logvar </a:t>
                </a:r>
                <a:r>
                  <a:rPr lang="en-GB" dirty="0">
                    <a:solidFill>
                      <a:schemeClr val="accent1"/>
                    </a:solidFill>
                  </a:rPr>
                  <a:t>binds a logvar</a:t>
                </a:r>
                <a:r>
                  <a:rPr lang="en-GB" dirty="0"/>
                  <a:t>, i.e., removes logvar from the logvars of the parfactor</a:t>
                </a:r>
              </a:p>
              <a:p>
                <a:pPr lvl="1"/>
                <a:r>
                  <a:rPr lang="en-GB" dirty="0"/>
                  <a:t>E.g., </a:t>
                </a:r>
              </a:p>
              <a:p>
                <a:pPr lvl="2"/>
                <a14:m>
                  <m:oMath xmlns:m="http://schemas.openxmlformats.org/officeDocument/2006/math"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GB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GB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𝐸𝑝𝑖𝑑</m:t>
                    </m:r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𝑀𝑎𝑛</m:t>
                    </m:r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𝑊</m:t>
                        </m:r>
                      </m:e>
                    </m:d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a:rPr lang="en-GB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𝑁𝑎𝑡</m:t>
                    </m:r>
                    <m:d>
                      <m:dPr>
                        <m:ctrlP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𝐷</m:t>
                        </m:r>
                      </m:e>
                    </m:d>
                    <m:r>
                      <a:rPr lang="en-GB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GB" dirty="0">
                    <a:ea typeface="Cambria Math" panose="02040503050406030204" pitchFamily="18" charset="0"/>
                  </a:rPr>
                  <a:t> ➝ 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𝑙𝑣</m:t>
                    </m:r>
                    <m:d>
                      <m:dPr>
                        <m:ctrlP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GB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en-GB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d>
                    <m:r>
                      <a:rPr lang="en-GB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𝐷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𝑊</m:t>
                        </m:r>
                      </m:e>
                    </m:d>
                  </m:oMath>
                </a14:m>
                <a:endParaRPr lang="en-GB" dirty="0">
                  <a:ea typeface="Cambria Math" panose="02040503050406030204" pitchFamily="18" charset="0"/>
                </a:endParaRPr>
              </a:p>
              <a:p>
                <a:pPr lvl="2"/>
                <a14:m>
                  <m:oMath xmlns:m="http://schemas.openxmlformats.org/officeDocument/2006/math">
                    <m:sSubSup>
                      <m:sSubSupPr>
                        <m:ctrlP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′</m:t>
                        </m:r>
                      </m:sup>
                    </m:sSubSup>
                    <m:r>
                      <a:rPr lang="en-GB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′</m:t>
                        </m:r>
                      </m:sup>
                    </m:sSubSup>
                    <m:r>
                      <a:rPr lang="en-GB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𝐸𝑝𝑖𝑑</m:t>
                    </m:r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𝑀𝑎𝑛</m:t>
                    </m:r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𝑊</m:t>
                        </m:r>
                      </m:e>
                    </m:d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#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𝐷</m:t>
                        </m:r>
                      </m:sub>
                    </m:sSub>
                    <m:d>
                      <m:dPr>
                        <m:begChr m:val="["/>
                        <m:endChr m:val="]"/>
                        <m:ctrlP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𝑁𝑎𝑡</m:t>
                        </m:r>
                        <m:d>
                          <m:dPr>
                            <m:ctrlPr>
                              <a:rPr lang="en-GB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𝐷</m:t>
                            </m:r>
                          </m:e>
                        </m:d>
                      </m:e>
                    </m:d>
                    <m:r>
                      <a:rPr lang="en-GB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GB" dirty="0">
                    <a:ea typeface="Cambria Math" panose="02040503050406030204" pitchFamily="18" charset="0"/>
                  </a:rPr>
                  <a:t> ➝ </a:t>
                </a:r>
                <a14:m>
                  <m:oMath xmlns:m="http://schemas.openxmlformats.org/officeDocument/2006/math">
                    <m:r>
                      <a:rPr lang="en-GB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𝑙𝑣</m:t>
                    </m:r>
                    <m:d>
                      <m:dPr>
                        <m:ctrlP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GB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GB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en-GB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  <m:sup>
                            <m:r>
                              <a:rPr lang="en-GB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′</m:t>
                            </m:r>
                          </m:sup>
                        </m:sSubSup>
                      </m:e>
                    </m:d>
                    <m:r>
                      <a:rPr lang="en-GB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𝑊</m:t>
                        </m:r>
                      </m:e>
                    </m:d>
                  </m:oMath>
                </a14:m>
                <a:endParaRPr lang="en-GB" dirty="0">
                  <a:ea typeface="Cambria Math" panose="02040503050406030204" pitchFamily="18" charset="0"/>
                </a:endParaRPr>
              </a:p>
              <a:p>
                <a:pPr lvl="1"/>
                <a:r>
                  <a:rPr lang="en-GB" dirty="0">
                    <a:solidFill>
                      <a:schemeClr val="accent1"/>
                    </a:solidFill>
                  </a:rPr>
                  <a:t>Helps with Precondition 2 of summing out!</a:t>
                </a:r>
              </a:p>
              <a:p>
                <a:pPr lvl="2"/>
                <a:r>
                  <a:rPr lang="en-GB" dirty="0"/>
                  <a:t>Precondition 2: PRV to sum out has to contain all logvars of parfactor</a:t>
                </a:r>
              </a:p>
              <a:p>
                <a:pPr lvl="1"/>
                <a:endParaRPr lang="en-GB" dirty="0"/>
              </a:p>
              <a:p>
                <a:r>
                  <a:rPr lang="en-GB" dirty="0"/>
                  <a:t>Operator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GB" i="0" dirty="0" smtClean="0">
                        <a:latin typeface="Cambria Math" panose="02040503050406030204" pitchFamily="18" charset="0"/>
                      </a:rPr>
                      <m:t>count</m:t>
                    </m:r>
                    <m:r>
                      <m:rPr>
                        <m:nor/>
                      </m:rPr>
                      <a:rPr lang="en-GB" i="0" dirty="0" smtClean="0">
                        <a:latin typeface="Cambria Math" panose="02040503050406030204" pitchFamily="18" charset="0"/>
                      </a:rPr>
                      <m:t>−</m:t>
                    </m:r>
                    <m:r>
                      <m:rPr>
                        <m:nor/>
                      </m:rPr>
                      <a:rPr lang="en-GB" i="0" dirty="0" smtClean="0">
                        <a:latin typeface="Cambria Math" panose="02040503050406030204" pitchFamily="18" charset="0"/>
                      </a:rPr>
                      <m:t>convert</m:t>
                    </m:r>
                  </m:oMath>
                </a14:m>
                <a:endParaRPr lang="en-GB" dirty="0"/>
              </a:p>
              <a:p>
                <a:pPr lvl="1"/>
                <a:r>
                  <a:rPr lang="en-GB" dirty="0"/>
                  <a:t>Count a logvar ➝ convert a PRV into a (P)CRV</a:t>
                </a:r>
              </a:p>
              <a:p>
                <a:pPr lvl="1"/>
                <a:r>
                  <a:rPr lang="en-GB" dirty="0"/>
                  <a:t>Works as an ”enabler” for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GB" dirty="0">
                        <a:latin typeface="Cambria Math" panose="02040503050406030204" pitchFamily="18" charset="0"/>
                      </a:rPr>
                      <m:t>sum</m:t>
                    </m:r>
                    <m:r>
                      <m:rPr>
                        <m:nor/>
                      </m:rPr>
                      <a:rPr lang="en-GB" dirty="0">
                        <a:latin typeface="Cambria Math" panose="02040503050406030204" pitchFamily="18" charset="0"/>
                      </a:rPr>
                      <m:t>−</m:t>
                    </m:r>
                    <m:r>
                      <m:rPr>
                        <m:nor/>
                      </m:rPr>
                      <a:rPr lang="en-GB" dirty="0">
                        <a:latin typeface="Cambria Math" panose="02040503050406030204" pitchFamily="18" charset="0"/>
                      </a:rPr>
                      <m:t>out</m:t>
                    </m:r>
                  </m:oMath>
                </a14:m>
                <a:r>
                  <a:rPr lang="en-GB" dirty="0"/>
                  <a:t> operator</a:t>
                </a:r>
              </a:p>
              <a:p>
                <a:pPr lvl="1"/>
                <a:r>
                  <a:rPr lang="en-GB" dirty="0"/>
                  <a:t>Preconditions for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GB" dirty="0">
                        <a:latin typeface="Cambria Math" panose="02040503050406030204" pitchFamily="18" charset="0"/>
                      </a:rPr>
                      <m:t>count</m:t>
                    </m:r>
                    <m:r>
                      <m:rPr>
                        <m:nor/>
                      </m:rPr>
                      <a:rPr lang="en-GB" dirty="0">
                        <a:latin typeface="Cambria Math" panose="02040503050406030204" pitchFamily="18" charset="0"/>
                      </a:rPr>
                      <m:t>−</m:t>
                    </m:r>
                    <m:r>
                      <m:rPr>
                        <m:nor/>
                      </m:rPr>
                      <a:rPr lang="en-GB" dirty="0">
                        <a:latin typeface="Cambria Math" panose="02040503050406030204" pitchFamily="18" charset="0"/>
                      </a:rPr>
                      <m:t>convert</m:t>
                    </m:r>
                  </m:oMath>
                </a14:m>
                <a:r>
                  <a:rPr lang="en-GB" dirty="0"/>
                  <a:t> as well</a:t>
                </a:r>
              </a:p>
              <a:p>
                <a:endParaRPr lang="en-GB" dirty="0">
                  <a:ea typeface="Cambria Math" panose="02040503050406030204" pitchFamily="18" charset="0"/>
                </a:endParaRPr>
              </a:p>
              <a:p>
                <a:pPr lvl="2"/>
                <a:endParaRPr lang="en-GB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50C46CE-D05B-E24A-8EE6-817F72E050F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447" t="-1768" b="-252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2125FD-94CE-C14A-95A1-6C367EE9E5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53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2193787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5BC176-F364-0A44-9697-931551E405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Preconditions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0B3DDAC-3B4D-F240-BD38-D2FAA3A18C2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28650" y="1158241"/>
                <a:ext cx="7886700" cy="2164624"/>
              </a:xfrm>
            </p:spPr>
            <p:txBody>
              <a:bodyPr>
                <a:normAutofit fontScale="92500" lnSpcReduction="10000"/>
              </a:bodyPr>
              <a:lstStyle/>
              <a:p>
                <a:r>
                  <a:rPr lang="en-GB" dirty="0"/>
                  <a:t>Inputs: Logvar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en-GB" dirty="0"/>
                  <a:t> occurring in </a:t>
                </a:r>
                <a:r>
                  <a:rPr lang="en-GB" dirty="0">
                    <a:ea typeface="Cambria Math" panose="02040503050406030204" pitchFamily="18" charset="0"/>
                  </a:rPr>
                  <a:t>p</a:t>
                </a:r>
                <a:r>
                  <a:rPr lang="en-GB" dirty="0"/>
                  <a:t>arfactor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𝑔</m:t>
                    </m:r>
                    <m:r>
                      <a:rPr lang="en-GB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ctrlP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𝒜</m:t>
                            </m:r>
                          </m:e>
                        </m:d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|</m:t>
                        </m:r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𝐶</m:t>
                        </m:r>
                      </m:sub>
                    </m:sSub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</m:t>
                    </m:r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𝐶</m:t>
                    </m:r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𝒳</m:t>
                        </m:r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𝐶</m:t>
                            </m:r>
                          </m:e>
                          <m:sub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𝒳</m:t>
                            </m:r>
                          </m:sub>
                        </m:sSub>
                      </m:e>
                    </m:d>
                  </m:oMath>
                </a14:m>
                <a:endParaRPr lang="en-GB" dirty="0">
                  <a:ea typeface="Cambria Math" panose="02040503050406030204" pitchFamily="18" charset="0"/>
                </a:endParaRPr>
              </a:p>
              <a:p>
                <a:r>
                  <a:rPr lang="en-GB" dirty="0">
                    <a:ea typeface="Cambria Math" panose="02040503050406030204" pitchFamily="18" charset="0"/>
                  </a:rPr>
                  <a:t>Three preconditions for correctness</a:t>
                </a:r>
              </a:p>
              <a:p>
                <a:pPr marL="914400" lvl="1" indent="-457200">
                  <a:buFont typeface="+mj-lt"/>
                  <a:buAutoNum type="arabicPeriod"/>
                </a:pPr>
                <a:r>
                  <a:rPr lang="en-GB" dirty="0">
                    <a:ea typeface="Cambria Math" panose="02040503050406030204" pitchFamily="18" charset="0"/>
                  </a:rPr>
                  <a:t>There is exactly one PRV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GB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𝑟𝑣</m:t>
                    </m:r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𝑔</m:t>
                        </m:r>
                      </m:e>
                    </m:d>
                  </m:oMath>
                </a14:m>
                <a:r>
                  <a:rPr lang="en-GB" dirty="0">
                    <a:ea typeface="Cambria Math" panose="02040503050406030204" pitchFamily="18" charset="0"/>
                  </a:rPr>
                  <a:t> </a:t>
                </a:r>
                <a:r>
                  <a:rPr lang="en-GB" dirty="0" err="1">
                    <a:ea typeface="Cambria Math" panose="02040503050406030204" pitchFamily="18" charset="0"/>
                  </a:rPr>
                  <a:t>s.t.</a:t>
                </a:r>
                <a:r>
                  <a:rPr lang="en-GB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𝑙𝑣</m:t>
                    </m:r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d>
                  </m:oMath>
                </a14:m>
                <a:endParaRPr lang="en-GB" dirty="0">
                  <a:ea typeface="Cambria Math" panose="02040503050406030204" pitchFamily="18" charset="0"/>
                </a:endParaRPr>
              </a:p>
              <a:p>
                <a:pPr lvl="2"/>
                <a:r>
                  <a:rPr lang="en-GB" dirty="0">
                    <a:ea typeface="Cambria Math" panose="02040503050406030204" pitchFamily="18" charset="0"/>
                  </a:rPr>
                  <a:t>For this simple version of count conversion</a:t>
                </a:r>
              </a:p>
              <a:p>
                <a:pPr lvl="2"/>
                <a:r>
                  <a:rPr lang="en-GB" dirty="0">
                    <a:ea typeface="Cambria Math" panose="02040503050406030204" pitchFamily="18" charset="0"/>
                  </a:rPr>
                  <a:t>More generalised versions exist to count</a:t>
                </a:r>
              </a:p>
              <a:p>
                <a:pPr lvl="3"/>
                <a:endParaRPr lang="en-GB" dirty="0"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0B3DDAC-3B4D-F240-BD38-D2FAA3A18C2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8650" y="1158241"/>
                <a:ext cx="7886700" cy="2164624"/>
              </a:xfrm>
              <a:blipFill>
                <a:blip r:embed="rId2"/>
                <a:stretch>
                  <a:fillRect l="-1286" t="-5233" b="-232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9D97A4-D64C-AE48-A2C8-0452DF50F2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54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546355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B2C9F9-86C9-D343-A3E8-42FF33351A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Preconditions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128770F-93F4-BE4B-BFE7-00BDD630007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28650" y="1158240"/>
                <a:ext cx="7886700" cy="2182665"/>
              </a:xfrm>
            </p:spPr>
            <p:txBody>
              <a:bodyPr>
                <a:normAutofit fontScale="92500" lnSpcReduction="10000"/>
              </a:bodyPr>
              <a:lstStyle/>
              <a:p>
                <a:r>
                  <a:rPr lang="en-GB" dirty="0"/>
                  <a:t>Inputs: Logvar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en-GB" dirty="0"/>
                  <a:t> occurring in </a:t>
                </a:r>
                <a:r>
                  <a:rPr lang="en-GB" dirty="0">
                    <a:ea typeface="Cambria Math" panose="02040503050406030204" pitchFamily="18" charset="0"/>
                  </a:rPr>
                  <a:t>p</a:t>
                </a:r>
                <a:r>
                  <a:rPr lang="en-GB" dirty="0"/>
                  <a:t>arfactor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𝑔</m:t>
                    </m:r>
                    <m:r>
                      <a:rPr lang="en-GB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ctrlP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𝒜</m:t>
                            </m:r>
                          </m:e>
                        </m:d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|</m:t>
                        </m:r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𝐶</m:t>
                        </m:r>
                      </m:sub>
                    </m:sSub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</m:t>
                    </m:r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𝐶</m:t>
                    </m:r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𝒳</m:t>
                        </m:r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𝐶</m:t>
                            </m:r>
                          </m:e>
                          <m:sub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𝒳</m:t>
                            </m:r>
                          </m:sub>
                        </m:sSub>
                      </m:e>
                    </m:d>
                  </m:oMath>
                </a14:m>
                <a:endParaRPr lang="en-GB" dirty="0">
                  <a:ea typeface="Cambria Math" panose="02040503050406030204" pitchFamily="18" charset="0"/>
                </a:endParaRPr>
              </a:p>
              <a:p>
                <a:r>
                  <a:rPr lang="en-GB" dirty="0">
                    <a:ea typeface="Cambria Math" panose="02040503050406030204" pitchFamily="18" charset="0"/>
                  </a:rPr>
                  <a:t>Three preconditions for correctness</a:t>
                </a:r>
              </a:p>
              <a:p>
                <a:pPr marL="914400" lvl="1" indent="-457200">
                  <a:buFont typeface="+mj-lt"/>
                  <a:buAutoNum type="arabicPeriod" startAt="2"/>
                </a:pPr>
                <a:r>
                  <a:rPr lang="en-GB" dirty="0"/>
                  <a:t>Logvar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en-GB" dirty="0"/>
                  <a:t> is count-normalised </a:t>
                </a:r>
                <a:r>
                  <a:rPr lang="en-GB" dirty="0" err="1"/>
                  <a:t>w.r.t</a:t>
                </a:r>
                <a:r>
                  <a:rPr lang="en-GB" dirty="0"/>
                  <a:t>. </a:t>
                </a:r>
                <a14:m>
                  <m:oMath xmlns:m="http://schemas.openxmlformats.org/officeDocument/2006/math">
                    <m:r>
                      <a:rPr lang="en-GB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𝑿</m:t>
                    </m:r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∖</m:t>
                    </m:r>
                    <m:d>
                      <m:dPr>
                        <m:begChr m:val="{"/>
                        <m:endChr m:val="}"/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𝑋</m:t>
                        </m:r>
                      </m:e>
                    </m:d>
                  </m:oMath>
                </a14:m>
                <a:r>
                  <a:rPr lang="en-GB" dirty="0"/>
                  <a:t> </a:t>
                </a:r>
                <a:br>
                  <a:rPr lang="en-GB" dirty="0"/>
                </a:br>
                <a:r>
                  <a:rPr lang="en-GB" dirty="0"/>
                  <a:t>in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</a:rPr>
                      <m:t>𝐶</m:t>
                    </m:r>
                  </m:oMath>
                </a14:m>
                <a:r>
                  <a:rPr lang="en-GB" dirty="0"/>
                  <a:t>, with </a:t>
                </a:r>
                <a14:m>
                  <m:oMath xmlns:m="http://schemas.openxmlformats.org/officeDocument/2006/math">
                    <m:r>
                      <a:rPr lang="en-GB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𝑿</m:t>
                    </m:r>
                  </m:oMath>
                </a14:m>
                <a:r>
                  <a:rPr lang="en-GB" dirty="0"/>
                  <a:t> the set of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𝒳</m:t>
                    </m:r>
                  </m:oMath>
                </a14:m>
                <a:endParaRPr lang="en-GB" dirty="0">
                  <a:ea typeface="Cambria Math" panose="02040503050406030204" pitchFamily="18" charset="0"/>
                </a:endParaRPr>
              </a:p>
              <a:p>
                <a:pPr lvl="2"/>
                <a:r>
                  <a:rPr lang="en-GB" dirty="0">
                    <a:ea typeface="Cambria Math" panose="02040503050406030204" pitchFamily="18" charset="0"/>
                  </a:rPr>
                  <a:t>Identical histograms for all cases of</a:t>
                </a:r>
                <a:r>
                  <a:rPr lang="en-GB" b="1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GB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𝑿</m:t>
                    </m:r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∖</m:t>
                    </m:r>
                    <m:d>
                      <m:dPr>
                        <m:begChr m:val="{"/>
                        <m:endChr m:val="}"/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𝑋</m:t>
                        </m:r>
                      </m:e>
                    </m:d>
                  </m:oMath>
                </a14:m>
                <a:endParaRPr lang="en-GB" dirty="0">
                  <a:ea typeface="Cambria Math" panose="02040503050406030204" pitchFamily="18" charset="0"/>
                </a:endParaRPr>
              </a:p>
              <a:p>
                <a:pPr lvl="2"/>
                <a:endParaRPr lang="en-GB" dirty="0">
                  <a:ea typeface="Cambria Math" panose="02040503050406030204" pitchFamily="18" charset="0"/>
                </a:endParaRPr>
              </a:p>
              <a:p>
                <a:endParaRPr lang="en-GB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128770F-93F4-BE4B-BFE7-00BDD630007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8650" y="1158240"/>
                <a:ext cx="7886700" cy="2182665"/>
              </a:xfrm>
              <a:blipFill>
                <a:blip r:embed="rId2"/>
                <a:stretch>
                  <a:fillRect l="-1286" t="-5202" b="-57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AE6BB0-C953-5248-9AA5-F520791632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55</a:t>
            </a:fld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D0E9B6EB-9724-A744-9239-FF6A90B341E3}"/>
                  </a:ext>
                </a:extLst>
              </p:cNvPr>
              <p:cNvSpPr/>
              <p:nvPr/>
            </p:nvSpPr>
            <p:spPr>
              <a:xfrm>
                <a:off x="6791127" y="1747911"/>
                <a:ext cx="2098873" cy="1477328"/>
              </a:xfrm>
              <a:prstGeom prst="rect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wrap="square">
                <a:spAutoFit/>
              </a:bodyPr>
              <a:lstStyle/>
              <a:p>
                <a:pPr marL="9525" lvl="2"/>
                <a:r>
                  <a:rPr lang="en-GB" dirty="0">
                    <a:ea typeface="Cambria Math" panose="02040503050406030204" pitchFamily="18" charset="0"/>
                  </a:rPr>
                  <a:t>Each grounding of </a:t>
                </a:r>
                <a14:m>
                  <m:oMath xmlns:m="http://schemas.openxmlformats.org/officeDocument/2006/math">
                    <m:r>
                      <a:rPr lang="en-GB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𝑿</m:t>
                    </m:r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∖</m:t>
                    </m:r>
                    <m:d>
                      <m:dPr>
                        <m:begChr m:val="{"/>
                        <m:endChr m:val="}"/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𝑋</m:t>
                        </m:r>
                      </m:e>
                    </m:d>
                  </m:oMath>
                </a14:m>
                <a:r>
                  <a:rPr lang="en-GB" dirty="0">
                    <a:ea typeface="Cambria Math" panose="02040503050406030204" pitchFamily="18" charset="0"/>
                  </a:rPr>
                  <a:t> needs have the same number of groundings of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en-GB" dirty="0">
                    <a:ea typeface="Cambria Math" panose="02040503050406030204" pitchFamily="18" charset="0"/>
                  </a:rPr>
                  <a:t> in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</a:rPr>
                      <m:t>𝐶</m:t>
                    </m:r>
                  </m:oMath>
                </a14:m>
                <a:r>
                  <a:rPr lang="en-GB" dirty="0">
                    <a:ea typeface="Cambria Math" panose="02040503050406030204" pitchFamily="18" charset="0"/>
                  </a:rPr>
                  <a:t> (</a:t>
                </a:r>
                <a14:m>
                  <m:oMath xmlns:m="http://schemas.openxmlformats.org/officeDocument/2006/math">
                    <m:r>
                      <a:rPr lang="de-DE" b="0" i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𝑌</m:t>
                    </m:r>
                  </m:oMath>
                </a14:m>
                <a:r>
                  <a:rPr lang="en-GB" dirty="0">
                    <a:ea typeface="Cambria Math" panose="02040503050406030204" pitchFamily="18" charset="0"/>
                  </a:rPr>
                  <a:t> in graphics)</a:t>
                </a:r>
              </a:p>
            </p:txBody>
          </p:sp>
        </mc:Choice>
        <mc:Fallback xmlns="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D0E9B6EB-9724-A744-9239-FF6A90B341E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91127" y="1747911"/>
                <a:ext cx="2098873" cy="1477328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8" name="Group 17">
            <a:extLst>
              <a:ext uri="{FF2B5EF4-FFF2-40B4-BE49-F238E27FC236}">
                <a16:creationId xmlns:a16="http://schemas.microsoft.com/office/drawing/2014/main" id="{7514C26F-9772-3243-8A5A-AC35BB99AF9C}"/>
              </a:ext>
            </a:extLst>
          </p:cNvPr>
          <p:cNvGrpSpPr/>
          <p:nvPr/>
        </p:nvGrpSpPr>
        <p:grpSpPr>
          <a:xfrm>
            <a:off x="929004" y="3742400"/>
            <a:ext cx="7285990" cy="2519336"/>
            <a:chOff x="1399635" y="3587776"/>
            <a:chExt cx="6344725" cy="2232388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57C8D72D-8671-2343-AF32-70AB2F70F1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10585" b="2519"/>
            <a:stretch/>
          </p:blipFill>
          <p:spPr>
            <a:xfrm>
              <a:off x="1399635" y="3587776"/>
              <a:ext cx="6344725" cy="2232388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923948A8-E5CA-394C-AC6F-60F8AA4E842C}"/>
                </a:ext>
              </a:extLst>
            </p:cNvPr>
            <p:cNvGrpSpPr/>
            <p:nvPr/>
          </p:nvGrpSpPr>
          <p:grpSpPr>
            <a:xfrm>
              <a:off x="2895866" y="4011838"/>
              <a:ext cx="276038" cy="307777"/>
              <a:chOff x="1086802" y="4344097"/>
              <a:chExt cx="276038" cy="307777"/>
            </a:xfrm>
          </p:grpSpPr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883F1638-0EA2-ED45-9BBF-2E79BC991AE1}"/>
                  </a:ext>
                </a:extLst>
              </p:cNvPr>
              <p:cNvSpPr/>
              <p:nvPr/>
            </p:nvSpPr>
            <p:spPr>
              <a:xfrm>
                <a:off x="1135898" y="4412554"/>
                <a:ext cx="177846" cy="17086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9" name="Rectangle 8">
                    <a:extLst>
                      <a:ext uri="{FF2B5EF4-FFF2-40B4-BE49-F238E27FC236}">
                        <a16:creationId xmlns:a16="http://schemas.microsoft.com/office/drawing/2014/main" id="{7B39DB86-D39C-234D-A0F4-3F6C152A4115}"/>
                      </a:ext>
                    </a:extLst>
                  </p:cNvPr>
                  <p:cNvSpPr/>
                  <p:nvPr/>
                </p:nvSpPr>
                <p:spPr>
                  <a:xfrm>
                    <a:off x="1086802" y="4344097"/>
                    <a:ext cx="276038" cy="307777"/>
                  </a:xfrm>
                  <a:prstGeom prst="rect">
                    <a:avLst/>
                  </a:prstGeom>
                  <a:noFill/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</m:oMath>
                      </m:oMathPara>
                    </a14:m>
                    <a:endParaRPr lang="en-GB" sz="1400" dirty="0"/>
                  </a:p>
                </p:txBody>
              </p:sp>
            </mc:Choice>
            <mc:Fallback xmlns="">
              <p:sp>
                <p:nvSpPr>
                  <p:cNvPr id="9" name="Rectangle 8">
                    <a:extLst>
                      <a:ext uri="{FF2B5EF4-FFF2-40B4-BE49-F238E27FC236}">
                        <a16:creationId xmlns:a16="http://schemas.microsoft.com/office/drawing/2014/main" id="{7B39DB86-D39C-234D-A0F4-3F6C152A4115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086802" y="4344097"/>
                    <a:ext cx="276038" cy="307777"/>
                  </a:xfrm>
                  <a:prstGeom prst="rect">
                    <a:avLst/>
                  </a:prstGeom>
                  <a:blipFill>
                    <a:blip r:embed="rId5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0883A2C9-6028-7C44-8611-D7BCDE3570E7}"/>
                </a:ext>
              </a:extLst>
            </p:cNvPr>
            <p:cNvGrpSpPr/>
            <p:nvPr/>
          </p:nvGrpSpPr>
          <p:grpSpPr>
            <a:xfrm>
              <a:off x="2917250" y="5237832"/>
              <a:ext cx="276038" cy="307777"/>
              <a:chOff x="1086802" y="4358565"/>
              <a:chExt cx="276038" cy="307777"/>
            </a:xfrm>
          </p:grpSpPr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D7A38314-501D-E34C-B442-FA1BC6CE0351}"/>
                  </a:ext>
                </a:extLst>
              </p:cNvPr>
              <p:cNvSpPr/>
              <p:nvPr/>
            </p:nvSpPr>
            <p:spPr>
              <a:xfrm>
                <a:off x="1135898" y="4412554"/>
                <a:ext cx="177846" cy="17086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3" name="Rectangle 12">
                    <a:extLst>
                      <a:ext uri="{FF2B5EF4-FFF2-40B4-BE49-F238E27FC236}">
                        <a16:creationId xmlns:a16="http://schemas.microsoft.com/office/drawing/2014/main" id="{50BEF356-9B70-BD4C-BE7A-13238EBD2061}"/>
                      </a:ext>
                    </a:extLst>
                  </p:cNvPr>
                  <p:cNvSpPr/>
                  <p:nvPr/>
                </p:nvSpPr>
                <p:spPr>
                  <a:xfrm>
                    <a:off x="1086802" y="4358565"/>
                    <a:ext cx="276038" cy="307777"/>
                  </a:xfrm>
                  <a:prstGeom prst="rect">
                    <a:avLst/>
                  </a:prstGeom>
                  <a:noFill/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</m:oMath>
                      </m:oMathPara>
                    </a14:m>
                    <a:endParaRPr lang="en-GB" sz="1400" dirty="0"/>
                  </a:p>
                </p:txBody>
              </p:sp>
            </mc:Choice>
            <mc:Fallback xmlns="">
              <p:sp>
                <p:nvSpPr>
                  <p:cNvPr id="13" name="Rectangle 12">
                    <a:extLst>
                      <a:ext uri="{FF2B5EF4-FFF2-40B4-BE49-F238E27FC236}">
                        <a16:creationId xmlns:a16="http://schemas.microsoft.com/office/drawing/2014/main" id="{50BEF356-9B70-BD4C-BE7A-13238EBD2061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086802" y="4358565"/>
                    <a:ext cx="276038" cy="307777"/>
                  </a:xfrm>
                  <a:prstGeom prst="rect">
                    <a:avLst/>
                  </a:prstGeom>
                  <a:blipFill>
                    <a:blip r:embed="rId6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72258E15-C8B6-1A4B-AAB4-D7F6E235667F}"/>
                </a:ext>
              </a:extLst>
            </p:cNvPr>
            <p:cNvSpPr/>
            <p:nvPr/>
          </p:nvSpPr>
          <p:spPr>
            <a:xfrm>
              <a:off x="2489195" y="3927897"/>
              <a:ext cx="172720" cy="652638"/>
            </a:xfrm>
            <a:prstGeom prst="rect">
              <a:avLst/>
            </a:prstGeom>
            <a:solidFill>
              <a:srgbClr val="C00000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741FBBF0-6EC6-BB4E-A520-007BDA901A62}"/>
                </a:ext>
              </a:extLst>
            </p:cNvPr>
            <p:cNvSpPr/>
            <p:nvPr/>
          </p:nvSpPr>
          <p:spPr>
            <a:xfrm>
              <a:off x="2509520" y="5109300"/>
              <a:ext cx="172720" cy="652638"/>
            </a:xfrm>
            <a:prstGeom prst="rect">
              <a:avLst/>
            </a:prstGeom>
            <a:solidFill>
              <a:srgbClr val="C00000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F8BCB75E-4C5D-D34A-B198-CC713A658B91}"/>
              </a:ext>
            </a:extLst>
          </p:cNvPr>
          <p:cNvSpPr txBox="1"/>
          <p:nvPr/>
        </p:nvSpPr>
        <p:spPr>
          <a:xfrm>
            <a:off x="2036974" y="6293487"/>
            <a:ext cx="59808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>
                <a:solidFill>
                  <a:schemeClr val="accent3"/>
                </a:solidFill>
              </a:rPr>
              <a:t>Figure taken from: Nima Taghipour, </a:t>
            </a:r>
            <a:r>
              <a:rPr lang="en-GB" sz="1000" dirty="0" err="1">
                <a:solidFill>
                  <a:schemeClr val="accent3"/>
                </a:solidFill>
              </a:rPr>
              <a:t>Daan</a:t>
            </a:r>
            <a:r>
              <a:rPr lang="en-GB" sz="1000" dirty="0">
                <a:solidFill>
                  <a:schemeClr val="accent3"/>
                </a:solidFill>
              </a:rPr>
              <a:t> </a:t>
            </a:r>
            <a:r>
              <a:rPr lang="en-GB" sz="1000" dirty="0" err="1">
                <a:solidFill>
                  <a:schemeClr val="accent3"/>
                </a:solidFill>
              </a:rPr>
              <a:t>Fierens</a:t>
            </a:r>
            <a:r>
              <a:rPr lang="en-GB" sz="1000" dirty="0">
                <a:solidFill>
                  <a:schemeClr val="accent3"/>
                </a:solidFill>
              </a:rPr>
              <a:t>, Jesse Davis, and Hendrik </a:t>
            </a:r>
            <a:r>
              <a:rPr lang="en-GB" sz="1000" dirty="0" err="1">
                <a:solidFill>
                  <a:schemeClr val="accent3"/>
                </a:solidFill>
              </a:rPr>
              <a:t>Blockeel</a:t>
            </a:r>
            <a:r>
              <a:rPr lang="en-GB" sz="1000" dirty="0">
                <a:solidFill>
                  <a:schemeClr val="accent3"/>
                </a:solidFill>
              </a:rPr>
              <a:t>: Lifted Variable Elimination: Decoupling the Operators from the Constraint Language. In: </a:t>
            </a:r>
            <a:r>
              <a:rPr lang="en-GB" sz="1000" i="1" dirty="0">
                <a:solidFill>
                  <a:schemeClr val="accent3"/>
                </a:solidFill>
              </a:rPr>
              <a:t>Journal of Artificial Intelligence Research</a:t>
            </a:r>
            <a:r>
              <a:rPr lang="en-GB" sz="1000" dirty="0">
                <a:solidFill>
                  <a:schemeClr val="accent3"/>
                </a:solidFill>
              </a:rPr>
              <a:t>, 2013.</a:t>
            </a:r>
            <a:endParaRPr lang="en-GB" sz="1000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4FCCEB5D-0E4E-F345-BFAB-02CAAC429A9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89415"/>
          <a:stretch/>
        </p:blipFill>
        <p:spPr>
          <a:xfrm>
            <a:off x="929005" y="3435520"/>
            <a:ext cx="7285990" cy="306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968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B2C9F9-86C9-D343-A3E8-42FF33351A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Preconditions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128770F-93F4-BE4B-BFE7-00BDD630007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92500" lnSpcReduction="10000"/>
              </a:bodyPr>
              <a:lstStyle/>
              <a:p>
                <a:r>
                  <a:rPr lang="en-GB" dirty="0"/>
                  <a:t>Inputs: Logvar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en-GB" dirty="0"/>
                  <a:t> occurring in </a:t>
                </a:r>
                <a:r>
                  <a:rPr lang="en-GB" dirty="0">
                    <a:ea typeface="Cambria Math" panose="02040503050406030204" pitchFamily="18" charset="0"/>
                  </a:rPr>
                  <a:t>p</a:t>
                </a:r>
                <a:r>
                  <a:rPr lang="en-GB" dirty="0"/>
                  <a:t>arfactor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𝑔</m:t>
                    </m:r>
                    <m:r>
                      <a:rPr lang="en-GB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ctrlP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𝒜</m:t>
                            </m:r>
                          </m:e>
                        </m:d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|</m:t>
                        </m:r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𝐶</m:t>
                        </m:r>
                      </m:sub>
                    </m:sSub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</m:t>
                    </m:r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𝐶</m:t>
                    </m:r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𝒳</m:t>
                        </m:r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𝐶</m:t>
                            </m:r>
                          </m:e>
                          <m:sub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𝒳</m:t>
                            </m:r>
                          </m:sub>
                        </m:sSub>
                      </m:e>
                    </m:d>
                  </m:oMath>
                </a14:m>
                <a:endParaRPr lang="en-GB" dirty="0">
                  <a:ea typeface="Cambria Math" panose="02040503050406030204" pitchFamily="18" charset="0"/>
                </a:endParaRPr>
              </a:p>
              <a:p>
                <a:r>
                  <a:rPr lang="en-GB" dirty="0">
                    <a:ea typeface="Cambria Math" panose="02040503050406030204" pitchFamily="18" charset="0"/>
                  </a:rPr>
                  <a:t>Three preconditions for correctness</a:t>
                </a:r>
              </a:p>
              <a:p>
                <a:pPr marL="914400" lvl="1" indent="-457200">
                  <a:buFont typeface="+mj-lt"/>
                  <a:buAutoNum type="arabicPeriod" startAt="3"/>
                </a:pPr>
                <a:r>
                  <a:rPr lang="en-GB" dirty="0"/>
                  <a:t>For all counted logvars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p>
                        <m:r>
                          <a:rPr lang="en-GB" i="1">
                            <a:latin typeface="Cambria Math" panose="02040503050406030204" pitchFamily="18" charset="0"/>
                          </a:rPr>
                          <m:t>#</m:t>
                        </m:r>
                      </m:sup>
                    </m:sSup>
                  </m:oMath>
                </a14:m>
                <a:r>
                  <a:rPr lang="en-GB" dirty="0"/>
                  <a:t> in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</a:rPr>
                      <m:t>𝑔</m:t>
                    </m:r>
                  </m:oMath>
                </a14:m>
                <a:r>
                  <a:rPr lang="en-GB" dirty="0"/>
                  <a:t>: </a:t>
                </a:r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e>
                        <m:sub>
                          <m: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𝑋</m:t>
                          </m:r>
                          <m: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en-GB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p>
                              <m:r>
                                <a:rPr lang="en-GB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#</m:t>
                              </m:r>
                            </m:sup>
                          </m:sSup>
                        </m:sub>
                      </m:sSub>
                      <m:d>
                        <m:dPr>
                          <m:ctrlP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GB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GB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𝒳</m:t>
                              </m:r>
                            </m:sub>
                          </m:sSub>
                        </m:e>
                      </m:d>
                      <m:r>
                        <a:rPr lang="en-GB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e>
                        <m:sub>
                          <m: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𝑋</m:t>
                          </m:r>
                        </m:sub>
                      </m:sSub>
                      <m:d>
                        <m:dPr>
                          <m:ctrlP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GB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GB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𝒳</m:t>
                              </m:r>
                            </m:sub>
                          </m:sSub>
                        </m:e>
                      </m:d>
                      <m:r>
                        <a:rPr lang="en-GB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sSub>
                        <m:sSubPr>
                          <m:ctrlP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e>
                        <m:sub>
                          <m:sSup>
                            <m:sSupPr>
                              <m:ctrlPr>
                                <a:rPr lang="en-GB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p>
                              <m:r>
                                <a:rPr lang="en-GB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#</m:t>
                              </m:r>
                            </m:sup>
                          </m:sSup>
                        </m:sub>
                      </m:sSub>
                      <m:d>
                        <m:dPr>
                          <m:ctrlP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GB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GB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𝒳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GB" dirty="0"/>
              </a:p>
              <a:p>
                <a:pPr lvl="2"/>
                <a:r>
                  <a:rPr lang="en-GB" dirty="0"/>
                  <a:t>I.e., no inequality constraint exists between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en-GB" dirty="0"/>
                  <a:t> and any other counted logvar in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𝑔</m:t>
                    </m:r>
                  </m:oMath>
                </a14:m>
                <a:endParaRPr lang="en-GB" dirty="0"/>
              </a:p>
              <a:p>
                <a:pPr lvl="2"/>
                <a:r>
                  <a:rPr lang="en-GB" dirty="0"/>
                  <a:t>Test it out </a:t>
                </a:r>
              </a:p>
              <a:p>
                <a:pPr lvl="3"/>
                <a:r>
                  <a:rPr lang="en-GB" dirty="0"/>
                  <a:t>with</a:t>
                </a:r>
              </a:p>
              <a:p>
                <a:pPr marL="1371600" lvl="3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𝜙</m:t>
                      </m:r>
                      <m:sSub>
                        <m:sSubPr>
                          <m:ctrlP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𝑅</m:t>
                              </m:r>
                              <m:d>
                                <m:dPr>
                                  <m:ctrlPr>
                                    <a:rPr lang="de-DE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</m:d>
                              <m: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de-DE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#</m:t>
                                  </m:r>
                                </m:e>
                                <m:sub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𝑌</m:t>
                                  </m:r>
                                </m:sub>
                              </m:sSub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de-DE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𝑆</m:t>
                                  </m:r>
                                  <m:d>
                                    <m:dPr>
                                      <m:ctrlPr>
                                        <a:rPr lang="de-DE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de-DE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𝑌</m:t>
                                      </m:r>
                                    </m:e>
                                  </m:d>
                                </m:e>
                              </m:d>
                            </m:e>
                          </m:d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|</m:t>
                          </m:r>
                          <m:d>
                            <m:d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ctrlPr>
                                    <a:rPr lang="de-DE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𝑋</m:t>
                                  </m:r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𝑌</m:t>
                                  </m:r>
                                </m:e>
                              </m:d>
                              <m: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d>
                                <m:dPr>
                                  <m:begChr m:val="{"/>
                                  <m:endChr m:val="}"/>
                                  <m:ctrlPr>
                                    <a:rPr lang="de-DE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d>
                                    <m:dPr>
                                      <m:ctrlPr>
                                        <a:rPr lang="de-DE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de-DE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de-DE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de-DE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sub>
                                      </m:sSub>
                                      <m:r>
                                        <a:rPr lang="de-DE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,</m:t>
                                      </m:r>
                                      <m:sSub>
                                        <m:sSubPr>
                                          <m:ctrlPr>
                                            <a:rPr lang="de-DE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de-DE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𝑦</m:t>
                                          </m:r>
                                        </m:e>
                                        <m:sub>
                                          <m:r>
                                            <a:rPr lang="de-DE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b>
                                      </m:sSub>
                                    </m:e>
                                  </m:d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,</m:t>
                                  </m:r>
                                  <m:d>
                                    <m:dPr>
                                      <m:ctrlPr>
                                        <a:rPr lang="de-DE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de-DE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de-DE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de-DE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sub>
                                      </m:sSub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,</m:t>
                                      </m:r>
                                      <m:sSub>
                                        <m:sSubPr>
                                          <m:ctrlPr>
                                            <a:rPr lang="de-DE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de-DE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𝑦</m:t>
                                          </m:r>
                                        </m:e>
                                        <m:sub>
                                          <m:r>
                                            <a:rPr lang="de-DE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3</m:t>
                                          </m:r>
                                        </m:sub>
                                      </m:sSub>
                                    </m:e>
                                  </m:d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,</m:t>
                                  </m:r>
                                  <m:d>
                                    <m:dPr>
                                      <m:ctrlP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de-DE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de-DE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de-DE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b>
                                      </m:sSub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,</m:t>
                                      </m:r>
                                      <m:sSub>
                                        <m:sSubPr>
                                          <m:ctrlPr>
                                            <a:rPr lang="de-DE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de-DE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𝑦</m:t>
                                          </m:r>
                                        </m:e>
                                        <m:sub>
                                          <m:r>
                                            <a:rPr lang="de-DE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sub>
                                      </m:sSub>
                                    </m:e>
                                  </m:d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,</m:t>
                                  </m:r>
                                  <m:d>
                                    <m:dPr>
                                      <m:ctrlP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de-DE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de-DE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de-DE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b>
                                      </m:sSub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,</m:t>
                                      </m:r>
                                      <m:sSub>
                                        <m:sSubPr>
                                          <m:ctrlPr>
                                            <a:rPr lang="de-DE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de-DE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𝑦</m:t>
                                          </m:r>
                                        </m:e>
                                        <m:sub>
                                          <m:r>
                                            <a:rPr lang="de-DE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3</m:t>
                                          </m:r>
                                        </m:sub>
                                      </m:sSub>
                                    </m:e>
                                  </m:d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,</m:t>
                                  </m:r>
                                  <m:d>
                                    <m:dPr>
                                      <m:ctrlP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de-DE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de-DE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de-DE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3</m:t>
                                          </m:r>
                                        </m:sub>
                                      </m:sSub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,</m:t>
                                      </m:r>
                                      <m:sSub>
                                        <m:sSubPr>
                                          <m:ctrlPr>
                                            <a:rPr lang="de-DE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de-DE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𝑦</m:t>
                                          </m:r>
                                        </m:e>
                                        <m:sub>
                                          <m:r>
                                            <a:rPr lang="de-DE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sub>
                                      </m:sSub>
                                    </m:e>
                                  </m:d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(</m:t>
                                  </m:r>
                                  <m:sSub>
                                    <m:sSubPr>
                                      <m:ctrlP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de-DE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3</m:t>
                                      </m:r>
                                    </m:sub>
                                  </m:sSub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,</m:t>
                                  </m:r>
                                  <m:sSub>
                                    <m:sSubPr>
                                      <m:ctrlP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𝑦</m:t>
                                      </m:r>
                                    </m:e>
                                    <m:sub>
                                      <m:r>
                                        <a:rPr lang="de-DE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)</m:t>
                                  </m:r>
                                </m:e>
                              </m:d>
                            </m:e>
                          </m:d>
                        </m:sub>
                      </m:sSub>
                    </m:oMath>
                  </m:oMathPara>
                </a14:m>
                <a:endParaRPr lang="en-GB" dirty="0"/>
              </a:p>
              <a:p>
                <a:pPr lvl="4"/>
                <a:r>
                  <a:rPr lang="en-GB" dirty="0"/>
                  <a:t>Inequality constraint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𝑋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𝑌</m:t>
                    </m:r>
                  </m:oMath>
                </a14:m>
                <a:r>
                  <a:rPr lang="en-GB" dirty="0"/>
                  <a:t> encoded in constraint</a:t>
                </a:r>
              </a:p>
              <a:p>
                <a:pPr lvl="4"/>
                <a:r>
                  <a:rPr lang="en-GB" dirty="0"/>
                  <a:t>Does not fulfil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𝑋</m:t>
                        </m:r>
                      </m:sub>
                    </m:sSub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𝐶</m:t>
                            </m:r>
                          </m:e>
                          <m:sub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𝒳</m:t>
                            </m:r>
                          </m:sub>
                        </m:sSub>
                      </m:e>
                    </m:d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e>
                      <m:sub>
                        <m:sSup>
                          <m:sSupPr>
                            <m:ctrlP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𝑋</m:t>
                            </m:r>
                          </m:e>
                          <m:sup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#</m:t>
                            </m:r>
                          </m:sup>
                        </m:sSup>
                      </m:sub>
                    </m:sSub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𝐶</m:t>
                            </m:r>
                          </m:e>
                          <m:sub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𝒳</m:t>
                            </m:r>
                          </m:sub>
                        </m:sSub>
                      </m:e>
                    </m:d>
                  </m:oMath>
                </a14:m>
                <a:endParaRPr lang="de-DE" dirty="0">
                  <a:ea typeface="Cambria Math" panose="02040503050406030204" pitchFamily="18" charset="0"/>
                </a:endParaRPr>
              </a:p>
              <a:p>
                <a:pPr lvl="3"/>
                <a:r>
                  <a:rPr lang="en-GB" dirty="0"/>
                  <a:t>and</a:t>
                </a:r>
              </a:p>
              <a:p>
                <a:pPr marL="7938" lvl="3" indent="0"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GB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𝜙</m:t>
                      </m:r>
                      <m:sSub>
                        <m:sSubPr>
                          <m:ctrlP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𝑅</m:t>
                              </m:r>
                              <m:d>
                                <m:d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</m:d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#</m:t>
                                  </m:r>
                                </m:e>
                                <m:sub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𝑌</m:t>
                                  </m:r>
                                </m:sub>
                              </m:sSub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𝑆</m:t>
                                  </m:r>
                                  <m:d>
                                    <m:dPr>
                                      <m:ctrlP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𝑌</m:t>
                                      </m:r>
                                    </m:e>
                                  </m:d>
                                </m:e>
                              </m:d>
                            </m:e>
                          </m:d>
                        </m:e>
                        <m:sub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|</m:t>
                          </m:r>
                          <m:d>
                            <m:dPr>
                              <m:ctrl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𝑋</m:t>
                                  </m:r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𝑌</m:t>
                                  </m:r>
                                </m:e>
                              </m:d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d>
                                <m:dPr>
                                  <m:begChr m:val="{"/>
                                  <m:endChr m:val="}"/>
                                  <m:ctrlP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,</m:t>
                                  </m:r>
                                  <m:sSub>
                                    <m:sSubPr>
                                      <m:ctrlP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,</m:t>
                                  </m:r>
                                  <m:sSub>
                                    <m:sSubPr>
                                      <m:ctrlP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3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×</m:t>
                              </m:r>
                              <m:d>
                                <m:dPr>
                                  <m:begChr m:val="{"/>
                                  <m:endChr m:val="}"/>
                                  <m:ctrlP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𝑦</m:t>
                                      </m:r>
                                    </m:e>
                                    <m:sub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,</m:t>
                                  </m:r>
                                  <m:sSub>
                                    <m:sSubPr>
                                      <m:ctrlP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𝑦</m:t>
                                      </m:r>
                                    </m:e>
                                    <m:sub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,</m:t>
                                  </m:r>
                                  <m:sSub>
                                    <m:sSubPr>
                                      <m:ctrlP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𝑦</m:t>
                                      </m:r>
                                    </m:e>
                                    <m:sub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3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</m:sub>
                      </m:sSub>
                    </m:oMath>
                  </m:oMathPara>
                </a14:m>
                <a:endParaRPr lang="en-GB" dirty="0"/>
              </a:p>
              <a:p>
                <a:pPr lvl="4"/>
                <a:r>
                  <a:rPr lang="en-GB" dirty="0"/>
                  <a:t>Fulfils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𝑋</m:t>
                        </m:r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</m:sub>
                    </m:sSub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𝐶</m:t>
                            </m:r>
                          </m:e>
                          <m:sub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𝒳</m:t>
                            </m:r>
                          </m:sub>
                        </m:sSub>
                      </m:e>
                    </m:d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e>
                      <m:sub>
                        <m:sSup>
                          <m:sSupPr>
                            <m:ctrlP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𝑋</m:t>
                            </m:r>
                          </m:e>
                          <m:sup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#</m:t>
                            </m:r>
                          </m:sup>
                        </m:sSup>
                      </m:sub>
                    </m:sSub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𝐶</m:t>
                            </m:r>
                          </m:e>
                          <m:sub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𝒳</m:t>
                            </m:r>
                          </m:sub>
                        </m:sSub>
                      </m:e>
                    </m:d>
                  </m:oMath>
                </a14:m>
                <a:endParaRPr lang="en-GB" dirty="0"/>
              </a:p>
              <a:p>
                <a:pPr lvl="3"/>
                <a:r>
                  <a:rPr lang="en-GB" dirty="0"/>
                  <a:t>By comparing full joints before and after counting </a:t>
                </a:r>
                <a14:m>
                  <m:oMath xmlns:m="http://schemas.openxmlformats.org/officeDocument/2006/math">
                    <m:r>
                      <a:rPr lang="en-GB" i="1" dirty="0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endParaRPr lang="en-GB" dirty="0"/>
              </a:p>
              <a:p>
                <a:pPr lvl="3"/>
                <a:endParaRPr lang="en-GB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128770F-93F4-BE4B-BFE7-00BDD630007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86" t="-227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AE6BB0-C953-5248-9AA5-F520791632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56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3882966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B9BC5A-F16E-3E45-8566-9ACF2727E5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Count Conversion: Operator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D15E54C-5AB1-FB4F-B9F0-B943DAE0AAE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28650" y="1158240"/>
                <a:ext cx="8454390" cy="5256000"/>
              </a:xfrm>
            </p:spPr>
            <p:txBody>
              <a:bodyPr>
                <a:normAutofit fontScale="92500" lnSpcReduction="20000"/>
              </a:bodyPr>
              <a:lstStyle/>
              <a:p>
                <a:r>
                  <a:rPr lang="en-GB" dirty="0"/>
                  <a:t>Inputs: </a:t>
                </a:r>
              </a:p>
              <a:p>
                <a:pPr lvl="1"/>
                <a:r>
                  <a:rPr lang="en-GB" dirty="0"/>
                  <a:t>Parfactor </a:t>
                </a:r>
                <a14:m>
                  <m:oMath xmlns:m="http://schemas.openxmlformats.org/officeDocument/2006/math">
                    <m:r>
                      <a:rPr lang="en-GB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𝑔</m:t>
                    </m:r>
                    <m:r>
                      <a:rPr lang="en-GB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  <m:sSub>
                      <m:sSubPr>
                        <m:ctrlP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ctrlPr>
                              <a:rPr lang="en-GB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𝒜</m:t>
                            </m:r>
                          </m:e>
                        </m:d>
                      </m:e>
                      <m:sub>
                        <m: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|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𝐶</m:t>
                        </m:r>
                      </m:sub>
                    </m:sSub>
                    <m:r>
                      <a:rPr lang="en-GB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</m:t>
                    </m:r>
                    <m:r>
                      <a:rPr lang="en-GB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𝐶</m:t>
                    </m:r>
                    <m:r>
                      <a:rPr lang="en-GB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𝒳</m:t>
                        </m:r>
                        <m: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GB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𝐶</m:t>
                            </m:r>
                          </m:e>
                          <m:sub>
                            <m:r>
                              <a:rPr lang="en-GB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𝒳</m:t>
                            </m:r>
                          </m:sub>
                        </m:sSub>
                      </m:e>
                    </m:d>
                  </m:oMath>
                </a14:m>
                <a:endParaRPr lang="en-GB" dirty="0">
                  <a:ea typeface="Cambria Math" panose="02040503050406030204" pitchFamily="18" charset="0"/>
                </a:endParaRPr>
              </a:p>
              <a:p>
                <a:pPr lvl="1"/>
                <a:r>
                  <a:rPr lang="en-GB" dirty="0"/>
                  <a:t>Logvar 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en-GB" b="0" dirty="0"/>
                  <a:t> occurring in </a:t>
                </a:r>
                <a14:m>
                  <m:oMath xmlns:m="http://schemas.openxmlformats.org/officeDocument/2006/math">
                    <m:r>
                      <a:rPr lang="en-GB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𝒳</m:t>
                    </m:r>
                  </m:oMath>
                </a14:m>
                <a:r>
                  <a:rPr lang="en-GB" dirty="0"/>
                  <a:t> for counting</a:t>
                </a:r>
              </a:p>
              <a:p>
                <a:r>
                  <a:rPr lang="en-GB" dirty="0"/>
                  <a:t>Preconditions: </a:t>
                </a:r>
              </a:p>
              <a:p>
                <a:pPr lvl="1"/>
                <a:r>
                  <a:rPr lang="en-GB" dirty="0">
                    <a:ea typeface="Cambria Math" panose="02040503050406030204" pitchFamily="18" charset="0"/>
                  </a:rPr>
                  <a:t>There is exactly one PRV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GB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en-GB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𝑟𝑣</m:t>
                    </m:r>
                    <m:d>
                      <m:dPr>
                        <m:ctrlP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𝑔</m:t>
                        </m:r>
                      </m:e>
                    </m:d>
                  </m:oMath>
                </a14:m>
                <a:r>
                  <a:rPr lang="en-GB" dirty="0">
                    <a:ea typeface="Cambria Math" panose="02040503050406030204" pitchFamily="18" charset="0"/>
                  </a:rPr>
                  <a:t> </a:t>
                </a:r>
                <a:r>
                  <a:rPr lang="en-GB" dirty="0" err="1">
                    <a:ea typeface="Cambria Math" panose="02040503050406030204" pitchFamily="18" charset="0"/>
                  </a:rPr>
                  <a:t>s.t.</a:t>
                </a:r>
                <a:r>
                  <a:rPr lang="en-GB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GB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en-GB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𝑙𝑣</m:t>
                    </m:r>
                    <m:d>
                      <m:dPr>
                        <m:ctrlP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d>
                  </m:oMath>
                </a14:m>
                <a:endParaRPr lang="en-GB" dirty="0">
                  <a:ea typeface="Cambria Math" panose="02040503050406030204" pitchFamily="18" charset="0"/>
                </a:endParaRPr>
              </a:p>
              <a:p>
                <a:pPr lvl="1"/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en-GB" dirty="0"/>
                  <a:t> is count-normalised </a:t>
                </a:r>
                <a:r>
                  <a:rPr lang="en-GB" dirty="0" err="1"/>
                  <a:t>w.r.t</a:t>
                </a:r>
                <a:r>
                  <a:rPr lang="en-GB" dirty="0"/>
                  <a:t>. </a:t>
                </a:r>
                <a14:m>
                  <m:oMath xmlns:m="http://schemas.openxmlformats.org/officeDocument/2006/math">
                    <m:r>
                      <a:rPr lang="en-GB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𝑿</m:t>
                    </m:r>
                    <m:r>
                      <a:rPr lang="en-GB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∖</m:t>
                    </m:r>
                    <m:d>
                      <m:dPr>
                        <m:begChr m:val="{"/>
                        <m:endChr m:val="}"/>
                        <m:ctrlP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𝑋</m:t>
                        </m:r>
                      </m:e>
                    </m:d>
                  </m:oMath>
                </a14:m>
                <a:r>
                  <a:rPr lang="en-GB" dirty="0"/>
                  <a:t> in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</a:rPr>
                      <m:t>𝐶</m:t>
                    </m:r>
                  </m:oMath>
                </a14:m>
                <a:r>
                  <a:rPr lang="en-GB" dirty="0"/>
                  <a:t>, with </a:t>
                </a:r>
                <a14:m>
                  <m:oMath xmlns:m="http://schemas.openxmlformats.org/officeDocument/2006/math">
                    <m:r>
                      <a:rPr lang="en-GB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𝑿</m:t>
                    </m:r>
                  </m:oMath>
                </a14:m>
                <a:r>
                  <a:rPr lang="en-GB" dirty="0"/>
                  <a:t> the set of </a:t>
                </a:r>
                <a14:m>
                  <m:oMath xmlns:m="http://schemas.openxmlformats.org/officeDocument/2006/math">
                    <m:r>
                      <a:rPr lang="en-GB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𝒳</m:t>
                    </m:r>
                  </m:oMath>
                </a14:m>
                <a:endParaRPr lang="en-GB" dirty="0">
                  <a:ea typeface="Cambria Math" panose="02040503050406030204" pitchFamily="18" charset="0"/>
                </a:endParaRPr>
              </a:p>
              <a:p>
                <a:pPr lvl="1"/>
                <a:r>
                  <a:rPr lang="en-GB" dirty="0"/>
                  <a:t>For all counted logvars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p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#</m:t>
                        </m:r>
                      </m:sup>
                    </m:sSup>
                  </m:oMath>
                </a14:m>
                <a:r>
                  <a:rPr lang="en-GB" dirty="0"/>
                  <a:t> in </a:t>
                </a:r>
                <a14:m>
                  <m:oMath xmlns:m="http://schemas.openxmlformats.org/officeDocument/2006/math">
                    <m:r>
                      <a:rPr lang="en-GB" i="1" smtClean="0">
                        <a:latin typeface="Cambria Math" panose="02040503050406030204" pitchFamily="18" charset="0"/>
                      </a:rPr>
                      <m:t>𝑔</m:t>
                    </m:r>
                  </m:oMath>
                </a14:m>
                <a:r>
                  <a:rPr lang="en-GB" dirty="0"/>
                  <a:t>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𝑋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sSup>
                          <m:sSupPr>
                            <m:ctrlPr>
                              <a:rPr lang="en-GB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𝑋</m:t>
                            </m:r>
                          </m:e>
                          <m:sup>
                            <m:r>
                              <a:rPr lang="en-GB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#</m:t>
                            </m:r>
                          </m:sup>
                        </m:sSup>
                      </m:sub>
                    </m:sSub>
                    <m:d>
                      <m:dPr>
                        <m:ctrlP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𝐶</m:t>
                            </m:r>
                          </m:e>
                          <m:sub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𝒳</m:t>
                            </m:r>
                          </m:sub>
                        </m:sSub>
                      </m:e>
                    </m:d>
                    <m:r>
                      <a:rPr lang="en-GB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e>
                      <m:sub>
                        <m: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𝑋</m:t>
                        </m:r>
                        <m: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</m:sub>
                    </m:sSub>
                    <m:d>
                      <m:dPr>
                        <m:ctrlP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𝐶</m:t>
                            </m:r>
                          </m:e>
                          <m:sub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𝒳</m:t>
                            </m:r>
                          </m:sub>
                        </m:sSub>
                      </m:e>
                    </m:d>
                    <m:r>
                      <a:rPr lang="en-GB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sSub>
                      <m:sSubPr>
                        <m:ctrlP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e>
                      <m:sub>
                        <m:sSup>
                          <m:sSupPr>
                            <m:ctrlPr>
                              <a:rPr lang="en-GB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𝑋</m:t>
                            </m:r>
                          </m:e>
                          <m:sup>
                            <m:r>
                              <a:rPr lang="en-GB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#</m:t>
                            </m:r>
                          </m:sup>
                        </m:sSup>
                      </m:sub>
                    </m:sSub>
                    <m:d>
                      <m:dPr>
                        <m:ctrlP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𝐶</m:t>
                            </m:r>
                          </m:e>
                          <m:sub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𝒳</m:t>
                            </m:r>
                          </m:sub>
                        </m:sSub>
                      </m:e>
                    </m:d>
                  </m:oMath>
                </a14:m>
                <a:endParaRPr lang="en-GB" dirty="0"/>
              </a:p>
              <a:p>
                <a:r>
                  <a:rPr lang="en-GB" dirty="0"/>
                  <a:t>Output: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p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′</m:t>
                        </m:r>
                      </m:sup>
                    </m:sSup>
                    <m:sSub>
                      <m:sSubPr>
                        <m:ctrlP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ctrlPr>
                              <a:rPr lang="en-GB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GB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GB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𝒜</m:t>
                                </m:r>
                              </m:e>
                              <m:sup>
                                <m:r>
                                  <a:rPr lang="en-GB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′</m:t>
                                </m:r>
                              </m:sup>
                            </m:sSup>
                          </m:e>
                        </m:d>
                      </m:e>
                      <m:sub>
                        <m: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|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𝐶</m:t>
                        </m:r>
                      </m:sub>
                    </m:sSub>
                  </m:oMath>
                </a14:m>
                <a:endParaRPr lang="en-GB" dirty="0"/>
              </a:p>
              <a:p>
                <a:pPr lvl="1"/>
                <a14:m>
                  <m:oMath xmlns:m="http://schemas.openxmlformats.org/officeDocument/2006/math">
                    <m:sSup>
                      <m:sSupPr>
                        <m:ctrlP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𝒜</m:t>
                        </m:r>
                      </m:e>
                      <m:sup>
                        <m: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GB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GB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GB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,…, </m:t>
                        </m:r>
                        <m:sSub>
                          <m:sSubPr>
                            <m:ctrlPr>
                              <a:rPr lang="en-GB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GB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GB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−1</m:t>
                            </m:r>
                          </m:sub>
                        </m:sSub>
                      </m:e>
                    </m:d>
                    <m:r>
                      <a:rPr lang="en-GB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∘</m:t>
                    </m:r>
                    <m:d>
                      <m:dPr>
                        <m:ctrlP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GB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GB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GB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</m:sub>
                          <m:sup>
                            <m:r>
                              <a:rPr lang="en-GB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′</m:t>
                            </m:r>
                          </m:sup>
                        </m:sSubSup>
                      </m:e>
                    </m:d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∘</m:t>
                    </m:r>
                    <m:d>
                      <m:dPr>
                        <m:ctrlP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GB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GB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GB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+1</m:t>
                            </m:r>
                          </m:sub>
                        </m:sSub>
                        <m: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,…, </m:t>
                        </m:r>
                        <m:sSub>
                          <m:sSubPr>
                            <m:ctrlPr>
                              <a:rPr lang="en-GB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GB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</m:e>
                    </m:d>
                    <m:r>
                      <a:rPr lang="en-GB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sSubSup>
                      <m:sSubSupPr>
                        <m:ctrlP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′</m:t>
                        </m:r>
                      </m:sup>
                    </m:sSubSup>
                    <m:r>
                      <a:rPr lang="en-GB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#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𝑋</m:t>
                        </m:r>
                      </m:sub>
                    </m:sSub>
                    <m:r>
                      <a:rPr lang="en-GB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[</m:t>
                    </m:r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GB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]</m:t>
                    </m:r>
                  </m:oMath>
                </a14:m>
                <a:endParaRPr lang="en-GB" b="0" dirty="0">
                  <a:ea typeface="Cambria Math" panose="02040503050406030204" pitchFamily="18" charset="0"/>
                </a:endParaRPr>
              </a:p>
              <a:p>
                <a:pPr lvl="1"/>
                <a:r>
                  <a:rPr lang="en-GB" dirty="0"/>
                  <a:t>For each assignment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b="1" i="1" smtClean="0">
                            <a:latin typeface="Cambria Math" panose="02040503050406030204" pitchFamily="18" charset="0"/>
                          </a:rPr>
                          <m:t>𝒂</m:t>
                        </m:r>
                      </m:e>
                      <m:sup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GB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…,</m:t>
                        </m:r>
                        <m:sSub>
                          <m:sSubPr>
                            <m:ctrlPr>
                              <a:rPr lang="en-GB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−1</m:t>
                            </m:r>
                          </m:sub>
                        </m:s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h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GB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+1</m:t>
                            </m:r>
                          </m:sub>
                        </m:s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,…</m:t>
                        </m:r>
                      </m:e>
                    </m:d>
                  </m:oMath>
                </a14:m>
                <a:r>
                  <a:rPr lang="en-GB" dirty="0"/>
                  <a:t> to</a:t>
                </a:r>
                <a:r>
                  <a:rPr lang="en-GB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𝒜</m:t>
                        </m:r>
                      </m:e>
                      <m:sup>
                        <m: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lang="en-GB" dirty="0"/>
                  <a:t>,</a:t>
                </a:r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  <m:sup>
                          <m: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d>
                        <m:dPr>
                          <m:ctrlP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i="1" smtClean="0">
                              <a:latin typeface="Cambria Math" panose="02040503050406030204" pitchFamily="18" charset="0"/>
                            </a:rPr>
                            <m:t>…,</m:t>
                          </m:r>
                          <m:sSub>
                            <m:sSubPr>
                              <m:ctrlPr>
                                <a:rPr lang="en-GB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GB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GB" i="1" smtClean="0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sub>
                          </m:sSub>
                          <m:r>
                            <a:rPr lang="en-GB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GB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GB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GB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GB" i="1" smtClean="0">
                                  <a:latin typeface="Cambria Math" panose="02040503050406030204" pitchFamily="18" charset="0"/>
                                </a:rPr>
                                <m:t>+1</m:t>
                              </m:r>
                            </m:sub>
                          </m:sSub>
                          <m:r>
                            <a:rPr lang="en-GB" i="1" smtClean="0">
                              <a:latin typeface="Cambria Math" panose="02040503050406030204" pitchFamily="18" charset="0"/>
                            </a:rPr>
                            <m:t>,…</m:t>
                          </m:r>
                        </m:e>
                      </m:d>
                      <m:r>
                        <a:rPr lang="en-GB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∏"/>
                          <m:supHide m:val="on"/>
                          <m:ctrlP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lang="en-GB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brk m:alnAt="7"/>
                                </m:rPr>
                                <a:rPr lang="en-GB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m:rPr>
                                  <m:brk m:alnAt="7"/>
                                </m:rPr>
                                <a:rPr lang="en-GB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m:rPr>
                              <m:brk m:alnAt="7"/>
                            </m:rP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  <m: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ℛ</m:t>
                          </m:r>
                          <m:d>
                            <m:dPr>
                              <m:ctrlPr>
                                <a:rPr lang="en-GB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GB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𝐴</m:t>
                                  </m:r>
                                </m:e>
                                <m:sub>
                                  <m:r>
                                    <a:rPr lang="en-GB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</m:sub>
                        <m:sup/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  <m:sSup>
                            <m:sSupPr>
                              <m:ctrlPr>
                                <a:rPr lang="en-GB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GB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GB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…, </m:t>
                                  </m:r>
                                  <m:sSub>
                                    <m:sSubPr>
                                      <m:ctrlPr>
                                        <a:rPr lang="en-GB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GB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𝑎</m:t>
                                      </m:r>
                                    </m:e>
                                    <m:sub>
                                      <m:r>
                                        <a:rPr lang="en-GB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𝑖</m:t>
                                      </m:r>
                                      <m:r>
                                        <a:rPr lang="en-GB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−1</m:t>
                                      </m:r>
                                    </m:sub>
                                  </m:sSub>
                                  <m:r>
                                    <a:rPr lang="en-GB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,</m:t>
                                  </m:r>
                                  <m:sSub>
                                    <m:sSubPr>
                                      <m:ctrlPr>
                                        <a:rPr lang="en-GB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GB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𝑎</m:t>
                                      </m:r>
                                    </m:e>
                                    <m:sub>
                                      <m:r>
                                        <a:rPr lang="en-GB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r>
                                    <a:rPr lang="en-GB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,</m:t>
                                  </m:r>
                                  <m:sSub>
                                    <m:sSubPr>
                                      <m:ctrlPr>
                                        <a:rPr lang="en-GB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GB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𝑎</m:t>
                                      </m:r>
                                    </m:e>
                                    <m:sub>
                                      <m:r>
                                        <a:rPr lang="en-GB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𝑖</m:t>
                                      </m:r>
                                      <m:r>
                                        <a:rPr lang="en-GB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+1</m:t>
                                      </m:r>
                                    </m:sub>
                                  </m:sSub>
                                  <m:r>
                                    <a:rPr lang="en-GB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,…</m:t>
                                  </m:r>
                                </m:e>
                              </m:d>
                            </m:e>
                            <m:sup>
                              <m:r>
                                <a:rPr lang="en-GB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h</m:t>
                              </m:r>
                              <m:d>
                                <m:dPr>
                                  <m:ctrlPr>
                                    <a:rPr lang="en-GB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GB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GB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𝑎</m:t>
                                      </m:r>
                                    </m:e>
                                    <m:sub>
                                      <m:r>
                                        <a:rPr lang="en-GB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d>
                            </m:sup>
                          </m:sSup>
                        </m:e>
                      </m:nary>
                    </m:oMath>
                  </m:oMathPara>
                </a14:m>
                <a:endParaRPr lang="en-GB" dirty="0"/>
              </a:p>
              <a:p>
                <a:pPr lvl="2"/>
                <a:r>
                  <a:rPr lang="en-GB" dirty="0"/>
                  <a:t>With </a:t>
                </a:r>
                <a14:m>
                  <m:oMath xmlns:m="http://schemas.openxmlformats.org/officeDocument/2006/math">
                    <m:r>
                      <a:rPr lang="en-GB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h</m:t>
                    </m:r>
                    <m:d>
                      <m:dPr>
                        <m:ctrlP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GB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GB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d>
                  </m:oMath>
                </a14:m>
                <a:r>
                  <a:rPr lang="en-GB" dirty="0"/>
                  <a:t> denoting the count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GB" dirty="0"/>
                  <a:t> in histogram </a:t>
                </a:r>
                <a14:m>
                  <m:oMath xmlns:m="http://schemas.openxmlformats.org/officeDocument/2006/math">
                    <m:r>
                      <a:rPr lang="en-GB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h</m:t>
                    </m:r>
                  </m:oMath>
                </a14:m>
                <a:endParaRPr lang="en-GB" dirty="0"/>
              </a:p>
              <a:p>
                <a:r>
                  <a:rPr lang="en-GB" dirty="0"/>
                  <a:t>Postcondition: 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 smtClean="0">
                          <a:latin typeface="Cambria Math" panose="02040503050406030204" pitchFamily="18" charset="0"/>
                        </a:rPr>
                        <m:t>𝐺</m:t>
                      </m:r>
                      <m:r>
                        <a:rPr lang="en-GB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r>
                        <a:rPr lang="en-GB" i="1">
                          <a:latin typeface="Cambria Math" panose="02040503050406030204" pitchFamily="18" charset="0"/>
                        </a:rPr>
                        <m:t>𝐺</m:t>
                      </m:r>
                      <m:r>
                        <a:rPr lang="en-GB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∖</m:t>
                      </m:r>
                      <m:d>
                        <m:dPr>
                          <m:begChr m:val="{"/>
                          <m:endChr m:val="}"/>
                          <m:ctrlP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𝑔</m:t>
                          </m:r>
                          <m:r>
                            <a:rPr lang="en-GB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</m:e>
                      </m:d>
                      <m:r>
                        <a:rPr lang="en-GB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∪</m:t>
                      </m:r>
                      <m:d>
                        <m:dPr>
                          <m:begChr m:val="{"/>
                          <m:endChr m:val="}"/>
                          <m:ctrlP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nor/>
                            </m:rPr>
                            <a:rPr lang="en-GB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count</m:t>
                          </m:r>
                          <m:r>
                            <m:rPr>
                              <m:nor/>
                            </m:rPr>
                            <a:rPr lang="en-GB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m:rPr>
                              <m:nor/>
                            </m:rPr>
                            <a:rPr lang="en-GB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convert</m:t>
                          </m:r>
                          <m:d>
                            <m:dPr>
                              <m:ctrlPr>
                                <a:rPr lang="en-GB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𝑔</m:t>
                              </m:r>
                              <m:r>
                                <a:rPr lang="en-GB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GB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𝑋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D15E54C-5AB1-FB4F-B9F0-B943DAE0AAE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8650" y="1158240"/>
                <a:ext cx="8454390" cy="5256000"/>
              </a:xfrm>
              <a:blipFill>
                <a:blip r:embed="rId2"/>
                <a:stretch>
                  <a:fillRect l="-1201" t="-2892" b="-1060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4E025B-1C2A-D04D-B25C-5FEBC7C9FA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57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7889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5A3AB6-B3B6-0347-B41C-D9D03709E9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Count Conversion: Example Revisited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439D3D1-98ED-8D42-A48D-A2E70E48DD6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de-DE" b="0" dirty="0">
                    <a:ea typeface="Cambria Math" panose="02040503050406030204" pitchFamily="18" charset="0"/>
                  </a:rPr>
                  <a:t>From </a:t>
                </a:r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de-DE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en-GB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𝐸𝑝𝑖𝑑</m:t>
                      </m:r>
                      <m:r>
                        <a:rPr lang="en-GB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 </m:t>
                      </m:r>
                      <m:r>
                        <a:rPr lang="en-GB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𝑀𝑎𝑛</m:t>
                      </m:r>
                      <m:d>
                        <m:dPr>
                          <m:ctrlP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𝑊</m:t>
                          </m:r>
                        </m:e>
                      </m:d>
                      <m:r>
                        <a:rPr lang="en-GB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  <m:r>
                        <a:rPr lang="en-GB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𝑁𝑎𝑡</m:t>
                      </m:r>
                      <m:d>
                        <m:dPr>
                          <m:ctrlP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𝐷</m:t>
                          </m:r>
                        </m:e>
                      </m:d>
                      <m:r>
                        <a:rPr lang="de-DE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de-DE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r>
                  <a:rPr lang="en-GB" dirty="0">
                    <a:ea typeface="Cambria Math" panose="02040503050406030204" pitchFamily="18" charset="0"/>
                  </a:rPr>
                  <a:t>To </a:t>
                </a:r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  <m:r>
                        <a:rPr lang="de-DE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en-GB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𝐸𝑝𝑖𝑑</m:t>
                      </m:r>
                      <m:r>
                        <a:rPr lang="en-GB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 </m:t>
                      </m:r>
                      <m:r>
                        <a:rPr lang="en-GB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𝑀𝑎𝑛</m:t>
                      </m:r>
                      <m:d>
                        <m:dPr>
                          <m:ctrlP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𝑊</m:t>
                          </m:r>
                        </m:e>
                      </m:d>
                      <m:r>
                        <a:rPr lang="en-GB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 </m:t>
                      </m:r>
                      <m:sSub>
                        <m:sSubPr>
                          <m:ctrlP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#</m:t>
                          </m:r>
                        </m:e>
                        <m:sub>
                          <m: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𝐷</m:t>
                          </m:r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𝑁𝑎𝑡</m:t>
                          </m:r>
                          <m:d>
                            <m:dPr>
                              <m:ctrlPr>
                                <a:rPr lang="en-GB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𝐷</m:t>
                              </m:r>
                            </m:e>
                          </m:d>
                        </m:e>
                      </m:d>
                      <m:r>
                        <a:rPr lang="de-DE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GB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endParaRPr lang="en-GB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3825875" indent="-215900"/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𝐷</m:t>
                    </m:r>
                  </m:oMath>
                </a14:m>
                <a:r>
                  <a:rPr lang="en-GB" dirty="0">
                    <a:ea typeface="Cambria Math" panose="02040503050406030204" pitchFamily="18" charset="0"/>
                  </a:rPr>
                  <a:t> occurs only in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𝑁𝑎𝑡</m:t>
                    </m:r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𝐷</m:t>
                        </m:r>
                      </m:e>
                    </m:d>
                  </m:oMath>
                </a14:m>
                <a:endParaRPr lang="en-GB" dirty="0">
                  <a:ea typeface="Cambria Math" panose="02040503050406030204" pitchFamily="18" charset="0"/>
                </a:endParaRPr>
              </a:p>
              <a:p>
                <a:pPr marL="3825875" indent="-215900"/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𝐷</m:t>
                    </m:r>
                  </m:oMath>
                </a14:m>
                <a:r>
                  <a:rPr lang="en-GB" dirty="0">
                    <a:ea typeface="Cambria Math" panose="02040503050406030204" pitchFamily="18" charset="0"/>
                  </a:rPr>
                  <a:t> is count-normalised </a:t>
                </a:r>
                <a:r>
                  <a:rPr lang="en-GB" dirty="0" err="1">
                    <a:ea typeface="Cambria Math" panose="02040503050406030204" pitchFamily="18" charset="0"/>
                  </a:rPr>
                  <a:t>w.r.t</a:t>
                </a:r>
                <a:r>
                  <a:rPr lang="en-GB" dirty="0">
                    <a:ea typeface="Cambria Math" panose="02040503050406030204" pitchFamily="18" charset="0"/>
                  </a:rPr>
                  <a:t>.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𝑊</m:t>
                    </m:r>
                  </m:oMath>
                </a14:m>
                <a:r>
                  <a:rPr lang="en-GB" dirty="0">
                    <a:ea typeface="Cambria Math" panose="02040503050406030204" pitchFamily="18" charset="0"/>
                  </a:rPr>
                  <a:t> in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ctrlP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𝑊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𝐷</m:t>
                            </m:r>
                          </m:e>
                        </m:d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 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𝒟</m:t>
                        </m:r>
                        <m:d>
                          <m:dPr>
                            <m:ctrlP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𝑊</m:t>
                            </m:r>
                          </m:e>
                        </m:d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𝒟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𝐷</m:t>
                            </m:r>
                          </m:e>
                        </m:d>
                      </m:e>
                    </m:d>
                  </m:oMath>
                </a14:m>
                <a:endParaRPr lang="en-GB" dirty="0">
                  <a:ea typeface="Cambria Math" panose="02040503050406030204" pitchFamily="18" charset="0"/>
                </a:endParaRPr>
              </a:p>
              <a:p>
                <a:pPr marL="3825875" indent="-215900"/>
                <a:r>
                  <a:rPr lang="en-GB" dirty="0">
                    <a:ea typeface="Cambria Math" panose="02040503050406030204" pitchFamily="18" charset="0"/>
                  </a:rPr>
                  <a:t>No other counted logvar</a:t>
                </a:r>
              </a:p>
              <a:p>
                <a:pPr marL="3825875" indent="-215900"/>
                <a:endParaRPr lang="en-GB" dirty="0"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439D3D1-98ED-8D42-A48D-A2E70E48DD6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447" t="-176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3F7F99-1A53-2845-B5A6-CE75CD95B0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58</a:t>
            </a:fld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8" name="Table 7">
                <a:extLst>
                  <a:ext uri="{FF2B5EF4-FFF2-40B4-BE49-F238E27FC236}">
                    <a16:creationId xmlns:a16="http://schemas.microsoft.com/office/drawing/2014/main" id="{74B57E64-CF87-AA40-BF44-D214E776361B}"/>
                  </a:ext>
                </a:extLst>
              </p:cNvPr>
              <p:cNvGraphicFramePr>
                <a:graphicFrameLocks noGrp="1"/>
              </p:cNvGraphicFramePr>
              <p:nvPr>
                <p:extLst/>
              </p:nvPr>
            </p:nvGraphicFramePr>
            <p:xfrm>
              <a:off x="837656" y="3009085"/>
              <a:ext cx="3227197" cy="329184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688594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956119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1017969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564515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24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charset="0"/>
                                  </a:rPr>
                                  <m:t>𝐸𝑝𝑖𝑑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</a:rPr>
                                  <m:t>𝑀𝑎𝑛</m:t>
                                </m:r>
                                <m:d>
                                  <m:dPr>
                                    <m:ctrlPr>
                                      <a:rPr lang="de-DE" sz="1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z="1800" b="0" i="1" smtClean="0">
                                        <a:latin typeface="Cambria Math" panose="02040503050406030204" pitchFamily="18" charset="0"/>
                                      </a:rPr>
                                      <m:t>𝑊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sz="1800" b="0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dirty="0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𝑁𝑎𝑡</m:t>
                                </m:r>
                                <m:d>
                                  <m:dPr>
                                    <m:ctrlPr>
                                      <a:rPr lang="de-DE" sz="1800" b="0" i="1" dirty="0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z="1800" b="0" i="1" dirty="0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𝐷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sz="1800" b="0" i="1" dirty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800" b="0" i="1" dirty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𝜙</m:t>
                                    </m:r>
                                  </m:e>
                                  <m:sub>
                                    <m:r>
                                      <a:rPr lang="de-DE" sz="1800" b="0" i="1" dirty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3479286668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i="1" dirty="0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dirty="0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2297098811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dirty="0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512894205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dirty="0" smtClean="0"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446757828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dirty="0" smtClean="0">
                                    <a:latin typeface="Cambria Math" panose="02040503050406030204" pitchFamily="18" charset="0"/>
                                  </a:rPr>
                                  <m:t>5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4237419726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dirty="0" smtClean="0">
                                    <a:latin typeface="Cambria Math" panose="02040503050406030204" pitchFamily="18" charset="0"/>
                                  </a:rPr>
                                  <m:t>6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207249892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</a:rPr>
                                  <m:t>7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2089924505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dirty="0" smtClean="0">
                                    <a:latin typeface="Cambria Math" panose="02040503050406030204" pitchFamily="18" charset="0"/>
                                  </a:rPr>
                                  <m:t>8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481364509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8" name="Table 7">
                <a:extLst>
                  <a:ext uri="{FF2B5EF4-FFF2-40B4-BE49-F238E27FC236}">
                    <a16:creationId xmlns:a16="http://schemas.microsoft.com/office/drawing/2014/main" id="{74B57E64-CF87-AA40-BF44-D214E776361B}"/>
                  </a:ext>
                </a:extLst>
              </p:cNvPr>
              <p:cNvGraphicFramePr>
                <a:graphicFrameLocks noGrp="1"/>
              </p:cNvGraphicFramePr>
              <p:nvPr>
                <p:extLst/>
              </p:nvPr>
            </p:nvGraphicFramePr>
            <p:xfrm>
              <a:off x="837656" y="3009085"/>
              <a:ext cx="3227197" cy="329184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688594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956119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1017969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564515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r="-365455" b="-8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73333" r="-168000" b="-8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160494" r="-55556" b="-8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468889" b="-8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479286668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t="-100000" r="-365455" b="-7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73333" t="-100000" r="-168000" b="-7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160494" t="-100000" r="-55556" b="-7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468889" t="-100000" b="-7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t="-200000" r="-365455" b="-6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73333" t="-200000" r="-168000" b="-6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160494" t="-200000" r="-55556" b="-6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468889" t="-200000" b="-6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297098811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t="-300000" r="-365455" b="-5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73333" t="-300000" r="-168000" b="-5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160494" t="-300000" r="-55556" b="-5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468889" t="-300000" b="-5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512894205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t="-400000" r="-365455" b="-4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73333" t="-400000" r="-168000" b="-4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160494" t="-400000" r="-55556" b="-4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468889" t="-400000" b="-4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446757828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t="-500000" r="-365455" b="-3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73333" t="-500000" r="-168000" b="-3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160494" t="-500000" r="-55556" b="-3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468889" t="-500000" b="-3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237419726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t="-600000" r="-365455" b="-2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73333" t="-600000" r="-168000" b="-2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160494" t="-600000" r="-55556" b="-2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468889" t="-600000" b="-2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07249892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t="-700000" r="-365455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73333" t="-700000" r="-168000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160494" t="-700000" r="-55556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468889" t="-700000" b="-1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089924505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t="-800000" r="-36545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73333" t="-800000" r="-168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160494" t="-800000" r="-5555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468889" t="-8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481364509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998635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5A3AB6-B3B6-0347-B41C-D9D03709E9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Count Conversion: Example Revisited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439D3D1-98ED-8D42-A48D-A2E70E48DD6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28649" y="1158241"/>
                <a:ext cx="4352509" cy="1850844"/>
              </a:xfrm>
            </p:spPr>
            <p:txBody>
              <a:bodyPr>
                <a:normAutofit fontScale="70000" lnSpcReduction="20000"/>
              </a:bodyPr>
              <a:lstStyle/>
              <a:p>
                <a:r>
                  <a:rPr lang="en-GB" dirty="0">
                    <a:ea typeface="Cambria Math" panose="02040503050406030204" pitchFamily="18" charset="0"/>
                  </a:rPr>
                  <a:t>Converting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𝑁𝑎𝑡</m:t>
                    </m:r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𝐷</m:t>
                        </m:r>
                      </m:e>
                    </m:d>
                  </m:oMath>
                </a14:m>
                <a:r>
                  <a:rPr lang="en-GB" i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r>
                  <a:rPr lang="en-GB" dirty="0">
                    <a:ea typeface="Cambria Math" panose="02040503050406030204" pitchFamily="18" charset="0"/>
                  </a:rPr>
                  <a:t>into</a:t>
                </a:r>
                <a:r>
                  <a:rPr lang="en-GB" i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#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𝐷</m:t>
                        </m:r>
                      </m:sub>
                    </m:sSub>
                    <m:d>
                      <m:dPr>
                        <m:begChr m:val="["/>
                        <m:endChr m:val="]"/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𝑁𝑎𝑡</m:t>
                        </m:r>
                        <m:d>
                          <m:dPr>
                            <m:ctrlP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𝐷</m:t>
                            </m:r>
                          </m:e>
                        </m:d>
                      </m:e>
                    </m:d>
                  </m:oMath>
                </a14:m>
                <a:endParaRPr lang="en-GB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endParaRPr lang="en-GB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  <m:sup>
                          <m: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d>
                        <m:dPr>
                          <m:ctrlP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…,</m:t>
                          </m:r>
                          <m:sSub>
                            <m:sSubPr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sub>
                          </m:sSub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+1</m:t>
                              </m:r>
                            </m:sub>
                          </m:sSub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,…</m:t>
                          </m:r>
                        </m:e>
                      </m:d>
                      <m:r>
                        <a:rPr lang="en-GB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∏"/>
                          <m:supHide m:val="on"/>
                          <m:ctrlP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lang="en-GB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brk m:alnAt="7"/>
                                </m:rPr>
                                <a:rPr lang="en-GB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m:rPr>
                                  <m:brk m:alnAt="7"/>
                                </m:rPr>
                                <a:rPr lang="en-GB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m:rPr>
                              <m:brk m:alnAt="7"/>
                            </m:rP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  <m: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ℛ</m:t>
                          </m:r>
                          <m:d>
                            <m:dPr>
                              <m:ctrlPr>
                                <a:rPr lang="en-GB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GB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𝐴</m:t>
                                  </m:r>
                                </m:e>
                                <m:sub>
                                  <m:r>
                                    <a:rPr lang="en-GB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</m:sub>
                        <m:sup/>
                        <m:e>
                          <m: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  <m:sSup>
                            <m:sSupPr>
                              <m:ctrlPr>
                                <a:rPr lang="en-GB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GB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GB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…, </m:t>
                                  </m:r>
                                  <m:sSub>
                                    <m:sSubPr>
                                      <m:ctrlPr>
                                        <a:rPr lang="en-GB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GB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𝑎</m:t>
                                      </m:r>
                                    </m:e>
                                    <m:sub>
                                      <m:r>
                                        <a:rPr lang="en-GB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𝑖</m:t>
                                      </m:r>
                                      <m:r>
                                        <a:rPr lang="en-GB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−1</m:t>
                                      </m:r>
                                    </m:sub>
                                  </m:sSub>
                                  <m:r>
                                    <a:rPr lang="en-GB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,</m:t>
                                  </m:r>
                                  <m:sSub>
                                    <m:sSubPr>
                                      <m:ctrlPr>
                                        <a:rPr lang="en-GB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GB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𝑎</m:t>
                                      </m:r>
                                    </m:e>
                                    <m:sub>
                                      <m:r>
                                        <a:rPr lang="en-GB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r>
                                    <a:rPr lang="en-GB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,</m:t>
                                  </m:r>
                                  <m:sSub>
                                    <m:sSubPr>
                                      <m:ctrlPr>
                                        <a:rPr lang="en-GB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GB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𝑎</m:t>
                                      </m:r>
                                    </m:e>
                                    <m:sub>
                                      <m:r>
                                        <a:rPr lang="en-GB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𝑖</m:t>
                                      </m:r>
                                      <m:r>
                                        <a:rPr lang="en-GB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+1</m:t>
                                      </m:r>
                                    </m:sub>
                                  </m:sSub>
                                  <m:r>
                                    <a:rPr lang="en-GB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,…</m:t>
                                  </m:r>
                                </m:e>
                              </m:d>
                            </m:e>
                            <m:sup>
                              <m:r>
                                <a:rPr lang="en-GB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h</m:t>
                              </m:r>
                              <m:d>
                                <m:dPr>
                                  <m:ctrlPr>
                                    <a:rPr lang="en-GB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GB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GB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𝑎</m:t>
                                      </m:r>
                                    </m:e>
                                    <m:sub>
                                      <m:r>
                                        <a:rPr lang="en-GB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d>
                            </m:sup>
                          </m:sSup>
                        </m:e>
                      </m:nary>
                    </m:oMath>
                  </m:oMathPara>
                </a14:m>
                <a:endParaRPr lang="en-GB" dirty="0"/>
              </a:p>
              <a:p>
                <a:endParaRPr lang="en-GB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endParaRPr lang="en-GB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439D3D1-98ED-8D42-A48D-A2E70E48DD6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8649" y="1158241"/>
                <a:ext cx="4352509" cy="1850844"/>
              </a:xfrm>
              <a:blipFill>
                <a:blip r:embed="rId2"/>
                <a:stretch>
                  <a:fillRect l="-6686" t="-15646" b="-6598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3F7F99-1A53-2845-B5A6-CE75CD95B0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59</a:t>
            </a:fld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0" name="Table 9">
                <a:extLst>
                  <a:ext uri="{FF2B5EF4-FFF2-40B4-BE49-F238E27FC236}">
                    <a16:creationId xmlns:a16="http://schemas.microsoft.com/office/drawing/2014/main" id="{E79A5299-E929-A042-864C-A19D478F88A1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977528072"/>
                  </p:ext>
                </p:extLst>
              </p:nvPr>
            </p:nvGraphicFramePr>
            <p:xfrm>
              <a:off x="4981159" y="1601471"/>
              <a:ext cx="3743197" cy="475488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690181">
                      <a:extLst>
                        <a:ext uri="{9D8B030D-6E8A-4147-A177-3AD203B41FA5}">
                          <a16:colId xmlns:a16="http://schemas.microsoft.com/office/drawing/2014/main" val="428372927"/>
                        </a:ext>
                      </a:extLst>
                    </a:gridCol>
                    <a:gridCol w="956119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1321371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775526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24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charset="0"/>
                                  </a:rPr>
                                  <m:t>𝐸𝑝𝑖𝑑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</a:rPr>
                                  <m:t>𝑀𝑎𝑛</m:t>
                                </m:r>
                                <m:d>
                                  <m:dPr>
                                    <m:ctrlPr>
                                      <a:rPr lang="de-DE" sz="1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z="1800" b="0" i="1" smtClean="0">
                                        <a:latin typeface="Cambria Math" panose="02040503050406030204" pitchFamily="18" charset="0"/>
                                      </a:rPr>
                                      <m:t>𝑊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#</m:t>
                                    </m:r>
                                  </m:e>
                                  <m:sub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𝐷</m:t>
                                    </m:r>
                                  </m:sub>
                                </m:sSub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[</m:t>
                                </m:r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𝑁𝑎𝑡</m:t>
                                </m:r>
                                <m:d>
                                  <m:dPr>
                                    <m:ctrlP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𝐷</m:t>
                                    </m:r>
                                  </m:e>
                                </m:d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]</m:t>
                                </m:r>
                              </m:oMath>
                            </m:oMathPara>
                          </a14:m>
                          <a:endParaRPr lang="en-US" sz="1800" b="0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de-DE" sz="1800" b="0" i="1" dirty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800" b="0" i="1" dirty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𝜙</m:t>
                                    </m:r>
                                  </m:e>
                                  <m:sub>
                                    <m:r>
                                      <a:rPr lang="de-DE" sz="1800" b="0" i="1" dirty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  <m:sup>
                                    <m:r>
                                      <a:rPr lang="de-DE" sz="1800" b="0" i="1" dirty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′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3479286668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[0,2]</m:t>
                                </m:r>
                              </m:oMath>
                            </m:oMathPara>
                          </a14:m>
                          <a:endParaRPr lang="en-US" sz="1800" dirty="0">
                            <a:solidFill>
                              <a:srgbClr val="C00000"/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de-DE" b="0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de-DE" b="0" i="1" smtClean="0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e>
                                  <m:sup>
                                    <m:r>
                                      <a:rPr lang="de-DE" b="0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0</m:t>
                                    </m:r>
                                  </m:sup>
                                </m:sSup>
                                <m:r>
                                  <a:rPr lang="de-DE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∙</m:t>
                                </m:r>
                                <m:sSup>
                                  <m:sSupPr>
                                    <m:ctrlPr>
                                      <a:rPr lang="de-DE" b="0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de-DE" b="0" i="1" smtClean="0">
                                        <a:solidFill>
                                          <a:schemeClr val="tx1">
                                            <a:lumMod val="50000"/>
                                            <a:lumOff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</m:e>
                                  <m:sup>
                                    <m:r>
                                      <a:rPr lang="de-DE" b="0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[1,1]</m:t>
                                </m:r>
                              </m:oMath>
                            </m:oMathPara>
                          </a14:m>
                          <a:endParaRPr lang="en-US" sz="1800" dirty="0">
                            <a:solidFill>
                              <a:srgbClr val="C00000"/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de-DE" b="0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de-DE" b="0" i="1" smtClean="0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e>
                                  <m:sup>
                                    <m:r>
                                      <a:rPr lang="de-DE" b="0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</m:sup>
                                </m:sSup>
                                <m:r>
                                  <a:rPr lang="de-DE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∙</m:t>
                                </m:r>
                                <m:sSup>
                                  <m:sSupPr>
                                    <m:ctrlPr>
                                      <a:rPr lang="de-DE" b="0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de-DE" b="0" i="1" smtClean="0">
                                        <a:solidFill>
                                          <a:schemeClr val="tx1">
                                            <a:lumMod val="50000"/>
                                            <a:lumOff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</m:e>
                                  <m:sup>
                                    <m:r>
                                      <a:rPr lang="de-DE" b="0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2297098811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[2,0]</m:t>
                                </m:r>
                              </m:oMath>
                            </m:oMathPara>
                          </a14:m>
                          <a:endParaRPr lang="en-US" sz="1800" dirty="0">
                            <a:solidFill>
                              <a:srgbClr val="C00000"/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de-DE" b="0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de-DE" b="0" i="1" smtClean="0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e>
                                  <m:sup>
                                    <m:r>
                                      <a:rPr lang="de-DE" b="0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  <m:r>
                                  <a:rPr lang="de-DE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∙</m:t>
                                </m:r>
                                <m:sSup>
                                  <m:sSupPr>
                                    <m:ctrlPr>
                                      <a:rPr lang="de-DE" b="0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de-DE" b="0" i="1" smtClean="0">
                                        <a:solidFill>
                                          <a:schemeClr val="tx1">
                                            <a:lumMod val="50000"/>
                                            <a:lumOff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</m:e>
                                  <m:sup>
                                    <m:r>
                                      <a:rPr lang="de-DE" b="0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0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446757828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[0,2]</m:t>
                                </m:r>
                              </m:oMath>
                            </m:oMathPara>
                          </a14:m>
                          <a:endParaRPr lang="en-US" sz="1800" dirty="0">
                            <a:solidFill>
                              <a:srgbClr val="C00000"/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de-DE" b="0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de-DE" b="0" i="1" smtClean="0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4</m:t>
                                    </m:r>
                                  </m:e>
                                  <m:sup>
                                    <m:r>
                                      <a:rPr lang="de-DE" b="0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0</m:t>
                                    </m:r>
                                  </m:sup>
                                </m:sSup>
                                <m:r>
                                  <a:rPr lang="de-DE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∙</m:t>
                                </m:r>
                                <m:sSup>
                                  <m:sSupPr>
                                    <m:ctrlPr>
                                      <a:rPr lang="de-DE" b="0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de-DE" b="0" i="1" smtClean="0">
                                        <a:solidFill>
                                          <a:schemeClr val="tx1">
                                            <a:lumMod val="50000"/>
                                            <a:lumOff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3</m:t>
                                    </m:r>
                                  </m:e>
                                  <m:sup>
                                    <m:r>
                                      <a:rPr lang="de-DE" b="0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4237419726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[1,1]</m:t>
                                </m:r>
                              </m:oMath>
                            </m:oMathPara>
                          </a14:m>
                          <a:endParaRPr lang="en-US" sz="1800" dirty="0">
                            <a:solidFill>
                              <a:srgbClr val="C00000"/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de-DE" b="0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de-DE" b="0" i="1" smtClean="0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4</m:t>
                                    </m:r>
                                  </m:e>
                                  <m:sup>
                                    <m:r>
                                      <a:rPr lang="de-DE" b="0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</m:sup>
                                </m:sSup>
                                <m:r>
                                  <a:rPr lang="de-DE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∙</m:t>
                                </m:r>
                                <m:sSup>
                                  <m:sSupPr>
                                    <m:ctrlPr>
                                      <a:rPr lang="de-DE" b="0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de-DE" b="0" i="1" smtClean="0">
                                        <a:solidFill>
                                          <a:schemeClr val="tx1">
                                            <a:lumMod val="50000"/>
                                            <a:lumOff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3</m:t>
                                    </m:r>
                                  </m:e>
                                  <m:sup>
                                    <m:r>
                                      <a:rPr lang="de-DE" b="0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3368046886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[2,0]</m:t>
                                </m:r>
                              </m:oMath>
                            </m:oMathPara>
                          </a14:m>
                          <a:endParaRPr lang="en-US" sz="1800" dirty="0">
                            <a:solidFill>
                              <a:srgbClr val="C00000"/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de-DE" b="0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de-DE" b="0" i="1" smtClean="0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4</m:t>
                                    </m:r>
                                  </m:e>
                                  <m:sup>
                                    <m:r>
                                      <a:rPr lang="de-DE" b="0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  <m:r>
                                  <a:rPr lang="de-DE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∙</m:t>
                                </m:r>
                                <m:sSup>
                                  <m:sSupPr>
                                    <m:ctrlPr>
                                      <a:rPr lang="de-DE" b="0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de-DE" b="0" i="1" smtClean="0">
                                        <a:solidFill>
                                          <a:schemeClr val="tx1">
                                            <a:lumMod val="50000"/>
                                            <a:lumOff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3</m:t>
                                    </m:r>
                                  </m:e>
                                  <m:sup>
                                    <m:r>
                                      <a:rPr lang="de-DE" b="0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0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794285372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[0,2]</m:t>
                                </m:r>
                              </m:oMath>
                            </m:oMathPara>
                          </a14:m>
                          <a:endParaRPr lang="en-US" sz="1800" dirty="0">
                            <a:solidFill>
                              <a:srgbClr val="C00000"/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de-DE" b="0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de-DE" b="0" i="1" smtClean="0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6</m:t>
                                    </m:r>
                                  </m:e>
                                  <m:sup>
                                    <m:r>
                                      <a:rPr lang="de-DE" b="0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0</m:t>
                                    </m:r>
                                  </m:sup>
                                </m:sSup>
                                <m:r>
                                  <a:rPr lang="de-DE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∙</m:t>
                                </m:r>
                                <m:sSup>
                                  <m:sSupPr>
                                    <m:ctrlPr>
                                      <a:rPr lang="de-DE" b="0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de-DE" b="0" i="1" smtClean="0">
                                        <a:solidFill>
                                          <a:schemeClr val="tx1">
                                            <a:lumMod val="50000"/>
                                            <a:lumOff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5</m:t>
                                    </m:r>
                                  </m:e>
                                  <m:sup>
                                    <m:r>
                                      <a:rPr lang="de-DE" b="0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2830539079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[1,1]</m:t>
                                </m:r>
                              </m:oMath>
                            </m:oMathPara>
                          </a14:m>
                          <a:endParaRPr lang="en-US" sz="1800" dirty="0">
                            <a:solidFill>
                              <a:srgbClr val="C00000"/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de-DE" b="0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de-DE" b="0" i="1" smtClean="0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6</m:t>
                                    </m:r>
                                  </m:e>
                                  <m:sup>
                                    <m:r>
                                      <a:rPr lang="de-DE" b="0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</m:sup>
                                </m:sSup>
                                <m:r>
                                  <a:rPr lang="de-DE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∙</m:t>
                                </m:r>
                                <m:sSup>
                                  <m:sSupPr>
                                    <m:ctrlPr>
                                      <a:rPr lang="de-DE" b="0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de-DE" b="0" i="1" smtClean="0">
                                        <a:solidFill>
                                          <a:schemeClr val="tx1">
                                            <a:lumMod val="50000"/>
                                            <a:lumOff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5</m:t>
                                    </m:r>
                                  </m:e>
                                  <m:sup>
                                    <m:r>
                                      <a:rPr lang="de-DE" b="0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2693917766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[2,0]</m:t>
                                </m:r>
                              </m:oMath>
                            </m:oMathPara>
                          </a14:m>
                          <a:endParaRPr lang="en-US" sz="1800" dirty="0">
                            <a:solidFill>
                              <a:srgbClr val="C00000"/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de-DE" b="0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de-DE" b="0" i="1" smtClean="0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6</m:t>
                                    </m:r>
                                  </m:e>
                                  <m:sup>
                                    <m:r>
                                      <a:rPr lang="de-DE" b="0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  <m:r>
                                  <a:rPr lang="de-DE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∙</m:t>
                                </m:r>
                                <m:sSup>
                                  <m:sSupPr>
                                    <m:ctrlPr>
                                      <a:rPr lang="de-DE" b="0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de-DE" b="0" i="1" smtClean="0">
                                        <a:solidFill>
                                          <a:schemeClr val="tx1">
                                            <a:lumMod val="50000"/>
                                            <a:lumOff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5</m:t>
                                    </m:r>
                                  </m:e>
                                  <m:sup>
                                    <m:r>
                                      <a:rPr lang="de-DE" b="0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0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568053992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[0,2]</m:t>
                                </m:r>
                              </m:oMath>
                            </m:oMathPara>
                          </a14:m>
                          <a:endParaRPr lang="en-US" sz="1800" dirty="0">
                            <a:solidFill>
                              <a:srgbClr val="C00000"/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de-DE" b="0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de-DE" b="0" i="1" smtClean="0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8</m:t>
                                    </m:r>
                                  </m:e>
                                  <m:sup>
                                    <m:r>
                                      <a:rPr lang="de-DE" b="0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0</m:t>
                                    </m:r>
                                  </m:sup>
                                </m:sSup>
                                <m:r>
                                  <a:rPr lang="de-DE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∙</m:t>
                                </m:r>
                                <m:sSup>
                                  <m:sSupPr>
                                    <m:ctrlPr>
                                      <a:rPr lang="de-DE" b="0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de-DE" b="0" i="1" smtClean="0">
                                        <a:solidFill>
                                          <a:schemeClr val="tx1">
                                            <a:lumMod val="50000"/>
                                            <a:lumOff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7</m:t>
                                    </m:r>
                                  </m:e>
                                  <m:sup>
                                    <m:r>
                                      <a:rPr lang="de-DE" b="0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2183225186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[1,1]</m:t>
                                </m:r>
                              </m:oMath>
                            </m:oMathPara>
                          </a14:m>
                          <a:endParaRPr lang="en-US" sz="1800" dirty="0">
                            <a:solidFill>
                              <a:srgbClr val="C00000"/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de-DE" b="0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de-DE" b="0" i="1" smtClean="0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8</m:t>
                                    </m:r>
                                  </m:e>
                                  <m:sup>
                                    <m:r>
                                      <a:rPr lang="de-DE" b="0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</m:sup>
                                </m:sSup>
                                <m:r>
                                  <a:rPr lang="de-DE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∙</m:t>
                                </m:r>
                                <m:sSup>
                                  <m:sSupPr>
                                    <m:ctrlPr>
                                      <a:rPr lang="de-DE" b="0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de-DE" b="0" i="1" smtClean="0">
                                        <a:solidFill>
                                          <a:schemeClr val="tx1">
                                            <a:lumMod val="50000"/>
                                            <a:lumOff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7</m:t>
                                    </m:r>
                                  </m:e>
                                  <m:sup>
                                    <m:r>
                                      <a:rPr lang="de-DE" b="0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8052743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[2,0]</m:t>
                                </m:r>
                              </m:oMath>
                            </m:oMathPara>
                          </a14:m>
                          <a:endParaRPr lang="en-US" sz="1800" dirty="0">
                            <a:solidFill>
                              <a:srgbClr val="C00000"/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de-DE" b="0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de-DE" b="0" i="1" smtClean="0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8</m:t>
                                    </m:r>
                                  </m:e>
                                  <m:sup>
                                    <m:r>
                                      <a:rPr lang="de-DE" b="0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  <m:r>
                                  <a:rPr lang="de-DE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∙</m:t>
                                </m:r>
                                <m:sSup>
                                  <m:sSupPr>
                                    <m:ctrlPr>
                                      <a:rPr lang="de-DE" b="0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de-DE" b="0" i="1" smtClean="0">
                                        <a:solidFill>
                                          <a:schemeClr val="tx1">
                                            <a:lumMod val="50000"/>
                                            <a:lumOff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7</m:t>
                                    </m:r>
                                  </m:e>
                                  <m:sup>
                                    <m:r>
                                      <a:rPr lang="de-DE" b="0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0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395597509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0" name="Table 9">
                <a:extLst>
                  <a:ext uri="{FF2B5EF4-FFF2-40B4-BE49-F238E27FC236}">
                    <a16:creationId xmlns:a16="http://schemas.microsoft.com/office/drawing/2014/main" id="{E79A5299-E929-A042-864C-A19D478F88A1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977528072"/>
                  </p:ext>
                </p:extLst>
              </p:nvPr>
            </p:nvGraphicFramePr>
            <p:xfrm>
              <a:off x="4981159" y="1601471"/>
              <a:ext cx="3743197" cy="475488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690181">
                      <a:extLst>
                        <a:ext uri="{9D8B030D-6E8A-4147-A177-3AD203B41FA5}">
                          <a16:colId xmlns:a16="http://schemas.microsoft.com/office/drawing/2014/main" val="428372927"/>
                        </a:ext>
                      </a:extLst>
                    </a:gridCol>
                    <a:gridCol w="956119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1321371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775526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1852" t="-3448" r="-448148" b="-120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72368" t="-3448" r="-218421" b="-120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125962" t="-3448" r="-59615" b="-120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385246" t="-3448" r="-1639" b="-120344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479286668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1852" t="-103448" r="-448148" b="-110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72368" t="-103448" r="-218421" b="-110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125962" t="-103448" r="-59615" b="-110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385246" t="-103448" r="-1639" b="-110344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1852" t="-203448" r="-448148" b="-100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72368" t="-203448" r="-218421" b="-100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125962" t="-203448" r="-59615" b="-100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385246" t="-203448" r="-1639" b="-100344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297098811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1852" t="-314286" r="-448148" b="-93928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72368" t="-314286" r="-218421" b="-93928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125962" t="-314286" r="-59615" b="-93928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385246" t="-314286" r="-1639" b="-93928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446757828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1852" t="-400000" r="-448148" b="-8068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72368" t="-400000" r="-218421" b="-8068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125962" t="-400000" r="-59615" b="-8068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385246" t="-400000" r="-1639" b="-80689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237419726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1852" t="-500000" r="-448148" b="-7068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72368" t="-500000" r="-218421" b="-7068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125962" t="-500000" r="-59615" b="-7068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385246" t="-500000" r="-1639" b="-70689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68046886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1852" t="-600000" r="-448148" b="-6068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72368" t="-600000" r="-218421" b="-6068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125962" t="-600000" r="-59615" b="-6068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385246" t="-600000" r="-1639" b="-60689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794285372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1852" t="-700000" r="-448148" b="-5068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72368" t="-700000" r="-218421" b="-5068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125962" t="-700000" r="-59615" b="-5068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385246" t="-700000" r="-1639" b="-50689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830539079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1852" t="-800000" r="-448148" b="-4068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72368" t="-800000" r="-218421" b="-4068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125962" t="-800000" r="-59615" b="-4068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385246" t="-800000" r="-1639" b="-40689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693917766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1852" t="-932143" r="-448148" b="-32142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72368" t="-932143" r="-218421" b="-32142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125962" t="-932143" r="-59615" b="-32142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385246" t="-932143" r="-1639" b="-32142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568053992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1852" t="-996552" r="-448148" b="-2103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72368" t="-996552" r="-218421" b="-2103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125962" t="-996552" r="-59615" b="-2103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385246" t="-996552" r="-1639" b="-21034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183225186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1852" t="-1096552" r="-448148" b="-1103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72368" t="-1096552" r="-218421" b="-1103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125962" t="-1096552" r="-59615" b="-1103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385246" t="-1096552" r="-1639" b="-11034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8052743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1852" t="-1196552" r="-448148" b="-103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72368" t="-1196552" r="-218421" b="-103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125962" t="-1196552" r="-59615" b="-103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385246" t="-1196552" r="-1639" b="-1034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955975096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8" name="Table 7">
                <a:extLst>
                  <a:ext uri="{FF2B5EF4-FFF2-40B4-BE49-F238E27FC236}">
                    <a16:creationId xmlns:a16="http://schemas.microsoft.com/office/drawing/2014/main" id="{74B57E64-CF87-AA40-BF44-D214E776361B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219992520"/>
                  </p:ext>
                </p:extLst>
              </p:nvPr>
            </p:nvGraphicFramePr>
            <p:xfrm>
              <a:off x="837656" y="3009085"/>
              <a:ext cx="3227197" cy="329184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688594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956119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1017969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564515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24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charset="0"/>
                                  </a:rPr>
                                  <m:t>𝐸𝑝𝑖𝑑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</a:rPr>
                                  <m:t>𝑀𝑎𝑛</m:t>
                                </m:r>
                                <m:d>
                                  <m:dPr>
                                    <m:ctrlPr>
                                      <a:rPr lang="de-DE" sz="1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z="1800" b="0" i="1" smtClean="0">
                                        <a:latin typeface="Cambria Math" panose="02040503050406030204" pitchFamily="18" charset="0"/>
                                      </a:rPr>
                                      <m:t>𝑊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sz="1800" b="0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dirty="0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𝑁𝑎𝑡</m:t>
                                </m:r>
                                <m:d>
                                  <m:dPr>
                                    <m:ctrlPr>
                                      <a:rPr lang="de-DE" sz="1800" b="0" i="1" dirty="0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z="1800" b="0" i="1" dirty="0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𝐷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sz="1800" b="0" i="1" dirty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800" b="0" i="1" dirty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𝜙</m:t>
                                    </m:r>
                                  </m:e>
                                  <m:sub>
                                    <m:r>
                                      <a:rPr lang="de-DE" sz="1800" b="0" i="1" dirty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3479286668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dirty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i="1" dirty="0" smtClean="0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GB" dirty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dirty="0">
                            <a:solidFill>
                              <a:schemeClr val="accent1"/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dirty="0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oMath>
                            </m:oMathPara>
                          </a14:m>
                          <a:endParaRPr lang="en-GB" dirty="0">
                            <a:solidFill>
                              <a:schemeClr val="accent1"/>
                            </a:solidFill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2297098811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dirty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dirty="0" smtClean="0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oMath>
                            </m:oMathPara>
                          </a14:m>
                          <a:endParaRPr lang="en-GB" dirty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512894205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dirty="0">
                            <a:solidFill>
                              <a:schemeClr val="accent1"/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dirty="0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</m:oMath>
                            </m:oMathPara>
                          </a14:m>
                          <a:endParaRPr lang="en-GB" dirty="0">
                            <a:solidFill>
                              <a:schemeClr val="accent1"/>
                            </a:solidFill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446757828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dirty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dirty="0" smtClean="0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5</m:t>
                                </m:r>
                              </m:oMath>
                            </m:oMathPara>
                          </a14:m>
                          <a:endParaRPr lang="en-US" sz="1800" dirty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4237419726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dirty="0">
                            <a:solidFill>
                              <a:schemeClr val="accent1"/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dirty="0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6</m:t>
                                </m:r>
                              </m:oMath>
                            </m:oMathPara>
                          </a14:m>
                          <a:endParaRPr lang="en-US" sz="1800" dirty="0">
                            <a:solidFill>
                              <a:schemeClr val="accent1"/>
                            </a:solidFill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207249892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dirty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7</m:t>
                                </m:r>
                              </m:oMath>
                            </m:oMathPara>
                          </a14:m>
                          <a:endParaRPr lang="en-US" sz="1800" dirty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2089924505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dirty="0">
                            <a:solidFill>
                              <a:schemeClr val="accent1"/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dirty="0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8</m:t>
                                </m:r>
                              </m:oMath>
                            </m:oMathPara>
                          </a14:m>
                          <a:endParaRPr lang="en-US" sz="1800" dirty="0">
                            <a:solidFill>
                              <a:schemeClr val="accent1"/>
                            </a:solidFill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481364509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8" name="Table 7">
                <a:extLst>
                  <a:ext uri="{FF2B5EF4-FFF2-40B4-BE49-F238E27FC236}">
                    <a16:creationId xmlns:a16="http://schemas.microsoft.com/office/drawing/2014/main" id="{74B57E64-CF87-AA40-BF44-D214E776361B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219992520"/>
                  </p:ext>
                </p:extLst>
              </p:nvPr>
            </p:nvGraphicFramePr>
            <p:xfrm>
              <a:off x="837656" y="3009085"/>
              <a:ext cx="3227197" cy="329184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688594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956119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1017969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564515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r="-365455" b="-8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73333" r="-168000" b="-8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160494" r="-55556" b="-8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468889" b="-8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479286668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t="-100000" r="-365455" b="-7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73333" t="-100000" r="-168000" b="-7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160494" t="-100000" r="-55556" b="-7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468889" t="-100000" b="-7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t="-200000" r="-365455" b="-6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73333" t="-200000" r="-168000" b="-6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160494" t="-200000" r="-55556" b="-6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468889" t="-200000" b="-6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297098811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t="-300000" r="-365455" b="-5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73333" t="-300000" r="-168000" b="-5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160494" t="-300000" r="-55556" b="-5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468889" t="-300000" b="-5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512894205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t="-400000" r="-365455" b="-4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73333" t="-400000" r="-168000" b="-4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160494" t="-400000" r="-55556" b="-4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468889" t="-400000" b="-4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446757828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t="-500000" r="-365455" b="-3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73333" t="-500000" r="-168000" b="-3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160494" t="-500000" r="-55556" b="-3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468889" t="-500000" b="-3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237419726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t="-600000" r="-365455" b="-2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73333" t="-600000" r="-168000" b="-2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160494" t="-600000" r="-55556" b="-2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468889" t="-600000" b="-2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07249892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t="-700000" r="-365455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73333" t="-700000" r="-168000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160494" t="-700000" r="-55556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468889" t="-700000" b="-1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089924505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t="-800000" r="-36545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73333" t="-800000" r="-168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160494" t="-800000" r="-5555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468889" t="-8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481364509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7" name="Rectangle 6">
            <a:extLst>
              <a:ext uri="{FF2B5EF4-FFF2-40B4-BE49-F238E27FC236}">
                <a16:creationId xmlns:a16="http://schemas.microsoft.com/office/drawing/2014/main" id="{0455275E-ABE4-A44B-80C4-F72082486DB9}"/>
              </a:ext>
            </a:extLst>
          </p:cNvPr>
          <p:cNvSpPr/>
          <p:nvPr/>
        </p:nvSpPr>
        <p:spPr>
          <a:xfrm>
            <a:off x="3046364" y="2179727"/>
            <a:ext cx="284665" cy="274320"/>
          </a:xfrm>
          <a:prstGeom prst="rect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D3DA015-92BE-EA40-90BE-0CCBED65865C}"/>
              </a:ext>
            </a:extLst>
          </p:cNvPr>
          <p:cNvSpPr/>
          <p:nvPr/>
        </p:nvSpPr>
        <p:spPr>
          <a:xfrm>
            <a:off x="3046364" y="2179727"/>
            <a:ext cx="284665" cy="274320"/>
          </a:xfrm>
          <a:prstGeom prst="rect">
            <a:avLst/>
          </a:prstGeom>
          <a:noFill/>
          <a:ln w="19050" cap="flat" cmpd="sng" algn="ctr">
            <a:solidFill>
              <a:schemeClr val="tx1">
                <a:lumMod val="50000"/>
                <a:lumOff val="50000"/>
              </a:schemeClr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C0F8A3B-DF8B-E449-9FD7-19C63C35153F}"/>
              </a:ext>
            </a:extLst>
          </p:cNvPr>
          <p:cNvSpPr/>
          <p:nvPr/>
        </p:nvSpPr>
        <p:spPr>
          <a:xfrm>
            <a:off x="1073148" y="2498000"/>
            <a:ext cx="792480" cy="274320"/>
          </a:xfrm>
          <a:prstGeom prst="rect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2FFD5E6-166A-2346-BD45-A6AC1862B007}"/>
              </a:ext>
            </a:extLst>
          </p:cNvPr>
          <p:cNvSpPr/>
          <p:nvPr/>
        </p:nvSpPr>
        <p:spPr>
          <a:xfrm>
            <a:off x="1073148" y="2498000"/>
            <a:ext cx="792480" cy="274320"/>
          </a:xfrm>
          <a:prstGeom prst="rect">
            <a:avLst/>
          </a:prstGeom>
          <a:noFill/>
          <a:ln w="19050" cap="flat" cmpd="sng" algn="ctr">
            <a:solidFill>
              <a:schemeClr val="tx1">
                <a:lumMod val="50000"/>
                <a:lumOff val="50000"/>
              </a:schemeClr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23041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CB6163-1FC4-A445-A0AD-2A600AE6C9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Outline: 3. Lifted Inference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10942D-095A-5743-9021-C7CFDB6820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marL="514350" indent="-514350">
              <a:buFont typeface="+mj-lt"/>
              <a:buAutoNum type="alphaUcPeriod"/>
            </a:pPr>
            <a:r>
              <a:rPr lang="en-GB" b="1" i="1" dirty="0">
                <a:solidFill>
                  <a:srgbClr val="C00000"/>
                </a:solidFill>
              </a:rPr>
              <a:t>Lifted variable elimination (LVE)</a:t>
            </a:r>
          </a:p>
          <a:p>
            <a:pPr lvl="1"/>
            <a:r>
              <a:rPr lang="en-GB" dirty="0">
                <a:solidFill>
                  <a:srgbClr val="C00000"/>
                </a:solidFill>
              </a:rPr>
              <a:t>Operators</a:t>
            </a:r>
          </a:p>
          <a:p>
            <a:pPr lvl="1"/>
            <a:r>
              <a:rPr lang="en-GB" dirty="0">
                <a:solidFill>
                  <a:srgbClr val="C00000"/>
                </a:solidFill>
              </a:rPr>
              <a:t>Algorithm</a:t>
            </a:r>
          </a:p>
          <a:p>
            <a:pPr lvl="1"/>
            <a:r>
              <a:rPr lang="en-GB" dirty="0">
                <a:solidFill>
                  <a:srgbClr val="C00000"/>
                </a:solidFill>
              </a:rPr>
              <a:t>Complexity (including first-order dtrees), completeness, tractability</a:t>
            </a:r>
          </a:p>
          <a:p>
            <a:pPr lvl="1"/>
            <a:r>
              <a:rPr lang="en-GB" dirty="0">
                <a:solidFill>
                  <a:srgbClr val="C00000"/>
                </a:solidFill>
              </a:rPr>
              <a:t>Variants</a:t>
            </a:r>
          </a:p>
          <a:p>
            <a:pPr marL="514350" indent="-514350">
              <a:buFont typeface="+mj-lt"/>
              <a:buAutoNum type="alphaUcPeriod"/>
            </a:pPr>
            <a:r>
              <a:rPr lang="en-GB" i="1" dirty="0"/>
              <a:t>Lifted junction tree algorithm (LJT)</a:t>
            </a:r>
          </a:p>
          <a:p>
            <a:pPr lvl="1"/>
            <a:r>
              <a:rPr lang="en-GB" dirty="0"/>
              <a:t>First-order junction trees (FO </a:t>
            </a:r>
            <a:r>
              <a:rPr lang="en-GB" dirty="0" err="1"/>
              <a:t>jtrees</a:t>
            </a:r>
            <a:r>
              <a:rPr lang="en-GB" dirty="0"/>
              <a:t>)</a:t>
            </a:r>
          </a:p>
          <a:p>
            <a:pPr lvl="1"/>
            <a:r>
              <a:rPr lang="en-GB" dirty="0"/>
              <a:t>Algorithm</a:t>
            </a:r>
          </a:p>
          <a:p>
            <a:pPr lvl="1"/>
            <a:r>
              <a:rPr lang="en-GB" dirty="0"/>
              <a:t>Complexity, completeness</a:t>
            </a:r>
          </a:p>
          <a:p>
            <a:pPr lvl="1"/>
            <a:r>
              <a:rPr lang="en-GB" dirty="0"/>
              <a:t>Variants</a:t>
            </a:r>
          </a:p>
          <a:p>
            <a:pPr marL="514350" indent="-514350">
              <a:buFont typeface="+mj-lt"/>
              <a:buAutoNum type="alphaUcPeriod"/>
            </a:pPr>
            <a:r>
              <a:rPr lang="en-GB" i="1" dirty="0"/>
              <a:t>First-order knowledge compilation (FOKC)</a:t>
            </a:r>
          </a:p>
          <a:p>
            <a:pPr lvl="1"/>
            <a:r>
              <a:rPr lang="en-GB" dirty="0"/>
              <a:t>Normal form, circuits</a:t>
            </a:r>
          </a:p>
          <a:p>
            <a:pPr lvl="1"/>
            <a:r>
              <a:rPr lang="en-GB" dirty="0"/>
              <a:t>Algorithm</a:t>
            </a:r>
          </a:p>
          <a:p>
            <a:pPr lvl="1"/>
            <a:r>
              <a:rPr lang="en-GB" dirty="0"/>
              <a:t>Complexity, completeness</a:t>
            </a:r>
          </a:p>
          <a:p>
            <a:pPr marL="514350" indent="-514350">
              <a:buFont typeface="+mj-lt"/>
              <a:buAutoNum type="alphaUcPeriod"/>
            </a:pPr>
            <a:r>
              <a:rPr lang="en-GB" i="1" dirty="0"/>
              <a:t>Most probable assignment queries</a:t>
            </a:r>
          </a:p>
          <a:p>
            <a:pPr lvl="1"/>
            <a:r>
              <a:rPr lang="en-GB" dirty="0"/>
              <a:t>Distribution vs. assignment queries</a:t>
            </a:r>
          </a:p>
          <a:p>
            <a:pPr lvl="1"/>
            <a:r>
              <a:rPr lang="en-GB" dirty="0"/>
              <a:t>Most probable explanation (MPE) , Maximum-a-posteriori (MAP) assignments</a:t>
            </a:r>
          </a:p>
          <a:p>
            <a:pPr lvl="1"/>
            <a:r>
              <a:rPr lang="en-GB" dirty="0"/>
              <a:t>Changes in LVE, LJT, FOKC</a:t>
            </a:r>
          </a:p>
          <a:p>
            <a:pPr lvl="1"/>
            <a:r>
              <a:rPr lang="en-GB" dirty="0"/>
              <a:t>Complexity, completeness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C3EB6C-B7E8-0449-A40C-56D4B80C64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674665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C46F15-AECD-2149-AE8E-360EDEE08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Generalised Counting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1AE027C-7258-5A41-9F20-3C3882900A5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92500"/>
              </a:bodyPr>
              <a:lstStyle/>
              <a:p>
                <a:r>
                  <a:rPr lang="en-GB" dirty="0">
                    <a:ea typeface="Cambria Math" panose="02040503050406030204" pitchFamily="18" charset="0"/>
                  </a:rPr>
                  <a:t>Count conversion as discussed here, </a:t>
                </a:r>
                <a:br>
                  <a:rPr lang="en-GB" dirty="0">
                    <a:ea typeface="Cambria Math" panose="02040503050406030204" pitchFamily="18" charset="0"/>
                  </a:rPr>
                </a:br>
                <a:r>
                  <a:rPr lang="en-GB" dirty="0">
                    <a:ea typeface="Cambria Math" panose="02040503050406030204" pitchFamily="18" charset="0"/>
                  </a:rPr>
                  <a:t>first introduced by Milch et al. (2008)</a:t>
                </a:r>
                <a:endParaRPr lang="en-GB" dirty="0">
                  <a:solidFill>
                    <a:schemeClr val="accent3"/>
                  </a:solidFill>
                  <a:ea typeface="Cambria Math" panose="02040503050406030204" pitchFamily="18" charset="0"/>
                </a:endParaRPr>
              </a:p>
              <a:p>
                <a:r>
                  <a:rPr lang="en-GB" dirty="0">
                    <a:ea typeface="Cambria Math" panose="02040503050406030204" pitchFamily="18" charset="0"/>
                  </a:rPr>
                  <a:t>Generalised counting by Nima Taghipour et al. (2013)</a:t>
                </a:r>
                <a:endParaRPr lang="en-GB" sz="1600" dirty="0">
                  <a:solidFill>
                    <a:schemeClr val="accent3"/>
                  </a:solidFill>
                </a:endParaRPr>
              </a:p>
              <a:p>
                <a:pPr marL="914400" lvl="1" indent="-457200">
                  <a:buFont typeface="+mj-lt"/>
                  <a:buAutoNum type="arabicPeriod"/>
                </a:pPr>
                <a:r>
                  <a:rPr lang="en-GB" dirty="0">
                    <a:ea typeface="Cambria Math" panose="02040503050406030204" pitchFamily="18" charset="0"/>
                  </a:rPr>
                  <a:t>Count logvars that appear in more than one PRV</a:t>
                </a:r>
              </a:p>
              <a:p>
                <a:pPr lvl="2"/>
                <a:r>
                  <a:rPr lang="en-GB" dirty="0">
                    <a:ea typeface="Cambria Math" panose="02040503050406030204" pitchFamily="18" charset="0"/>
                  </a:rPr>
                  <a:t>E.g.,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𝑄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𝑅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𝑆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𝑌</m:t>
                            </m:r>
                          </m:e>
                        </m:d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𝑇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𝑌</m:t>
                            </m:r>
                          </m:e>
                        </m:d>
                      </m:e>
                    </m:d>
                  </m:oMath>
                </a14:m>
                <a:r>
                  <a:rPr lang="en-GB" dirty="0">
                    <a:ea typeface="Cambria Math" panose="02040503050406030204" pitchFamily="18" charset="0"/>
                  </a:rPr>
                  <a:t> </a:t>
                </a:r>
                <a:br>
                  <a:rPr lang="en-GB" dirty="0">
                    <a:ea typeface="Cambria Math" panose="02040503050406030204" pitchFamily="18" charset="0"/>
                  </a:rPr>
                </a:br>
                <a:r>
                  <a:rPr lang="en-GB" dirty="0">
                    <a:ea typeface="Cambria Math" panose="02040503050406030204" pitchFamily="18" charset="0"/>
                  </a:rPr>
                  <a:t>➝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#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𝑋</m:t>
                            </m:r>
                          </m:sub>
                        </m:sSub>
                        <m:d>
                          <m:dPr>
                            <m:begChr m:val="["/>
                            <m:endChr m:val="]"/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𝑄</m:t>
                            </m:r>
                            <m:d>
                              <m:dPr>
                                <m:ctrlP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𝑋</m:t>
                                </m:r>
                              </m:e>
                            </m:d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𝑅</m:t>
                            </m:r>
                            <m:d>
                              <m:dPr>
                                <m:ctrlP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𝑋</m:t>
                                </m:r>
                              </m:e>
                            </m:d>
                          </m:e>
                        </m:d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𝑆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𝑌</m:t>
                            </m:r>
                          </m:e>
                        </m:d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𝑇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𝑌</m:t>
                            </m:r>
                          </m:e>
                        </m:d>
                      </m:e>
                    </m:d>
                  </m:oMath>
                </a14:m>
                <a:endParaRPr lang="en-GB" dirty="0">
                  <a:ea typeface="Cambria Math" panose="02040503050406030204" pitchFamily="18" charset="0"/>
                </a:endParaRPr>
              </a:p>
              <a:p>
                <a:pPr marL="914400" lvl="1" indent="-457200">
                  <a:buFont typeface="+mj-lt"/>
                  <a:buAutoNum type="arabicPeriod"/>
                </a:pPr>
                <a:r>
                  <a:rPr lang="en-GB" dirty="0">
                    <a:ea typeface="Cambria Math" panose="02040503050406030204" pitchFamily="18" charset="0"/>
                  </a:rPr>
                  <a:t>Merge CRVs with counted logvars of the same domain</a:t>
                </a:r>
              </a:p>
              <a:p>
                <a:pPr lvl="2"/>
                <a:r>
                  <a:rPr lang="en-GB" dirty="0">
                    <a:ea typeface="Cambria Math" panose="02040503050406030204" pitchFamily="18" charset="0"/>
                  </a:rPr>
                  <a:t>E.g.,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#</m:t>
                                </m:r>
                              </m:e>
                              <m:sub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𝑋</m:t>
                                </m:r>
                              </m:sub>
                            </m:sSub>
                            <m:d>
                              <m:dPr>
                                <m:begChr m:val="["/>
                                <m:endChr m:val="]"/>
                                <m:ctrlP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𝑄</m:t>
                                </m:r>
                                <m:d>
                                  <m:dPr>
                                    <m:ctrlP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</m:d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𝑅</m:t>
                                </m:r>
                                <m:d>
                                  <m:dPr>
                                    <m:ctrlP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</m:d>
                              </m:e>
                            </m:d>
                          </m:e>
                        </m:d>
                      </m:e>
                      <m:sub>
                        <m:sSup>
                          <m:sSup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𝐶</m:t>
                            </m:r>
                          </m:e>
                          <m:sup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𝑋</m:t>
                            </m:r>
                          </m:sup>
                        </m:sSup>
                      </m:sub>
                    </m:sSub>
                  </m:oMath>
                </a14:m>
                <a:r>
                  <a:rPr lang="en-GB" dirty="0">
                    <a:ea typeface="Cambria Math" panose="02040503050406030204" pitchFamily="18" charset="0"/>
                  </a:rPr>
                  <a:t> and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#</m:t>
                                </m:r>
                              </m:e>
                              <m:sub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𝑌</m:t>
                                </m:r>
                              </m:sub>
                            </m:sSub>
                            <m:d>
                              <m:dPr>
                                <m:begChr m:val="["/>
                                <m:endChr m:val="]"/>
                                <m:ctrlP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𝑄</m:t>
                                </m:r>
                                <m:d>
                                  <m:dPr>
                                    <m:ctrlP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𝑌</m:t>
                                    </m:r>
                                  </m:e>
                                </m:d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𝑅</m:t>
                                </m:r>
                                <m:d>
                                  <m:dPr>
                                    <m:ctrlP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𝑌</m:t>
                                    </m:r>
                                  </m:e>
                                </m:d>
                              </m:e>
                            </m:d>
                          </m:e>
                        </m:d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|</m:t>
                        </m:r>
                        <m:sSup>
                          <m:sSup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𝐶</m:t>
                            </m:r>
                          </m:e>
                          <m:sup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𝑌</m:t>
                            </m:r>
                          </m:sup>
                        </m:sSup>
                      </m:sub>
                    </m:sSub>
                  </m:oMath>
                </a14:m>
                <a:r>
                  <a:rPr lang="en-GB" dirty="0">
                    <a:ea typeface="Cambria Math" panose="02040503050406030204" pitchFamily="18" charset="0"/>
                  </a:rPr>
                  <a:t> with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𝑔𝑟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|</m:t>
                            </m:r>
                            <m:sSup>
                              <m:sSupPr>
                                <m:ctrlP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𝐶</m:t>
                                </m:r>
                              </m:e>
                              <m:sup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𝑋</m:t>
                                </m:r>
                              </m:sup>
                            </m:sSup>
                          </m:sub>
                        </m:sSub>
                      </m:e>
                    </m:d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𝑔𝑟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𝑌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|</m:t>
                            </m:r>
                            <m:sSup>
                              <m:sSupPr>
                                <m:ctrlP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𝐶</m:t>
                                </m:r>
                              </m:e>
                              <m:sup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𝑌</m:t>
                                </m:r>
                              </m:sup>
                            </m:sSup>
                          </m:sub>
                        </m:sSub>
                      </m:e>
                    </m:d>
                  </m:oMath>
                </a14:m>
                <a:r>
                  <a:rPr lang="de-DE" dirty="0">
                    <a:ea typeface="Cambria Math" panose="02040503050406030204" pitchFamily="18" charset="0"/>
                  </a:rPr>
                  <a:t> </a:t>
                </a:r>
                <a:br>
                  <a:rPr lang="de-DE" dirty="0">
                    <a:ea typeface="Cambria Math" panose="02040503050406030204" pitchFamily="18" charset="0"/>
                  </a:rPr>
                </a:br>
                <a:r>
                  <a:rPr lang="en-GB" dirty="0">
                    <a:ea typeface="Cambria Math" panose="02040503050406030204" pitchFamily="18" charset="0"/>
                  </a:rPr>
                  <a:t>➝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#</m:t>
                                </m:r>
                              </m:e>
                              <m:sub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𝑋</m:t>
                                </m:r>
                              </m:sub>
                            </m:sSub>
                            <m:d>
                              <m:dPr>
                                <m:begChr m:val="["/>
                                <m:endChr m:val="]"/>
                                <m:ctrlP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𝑄</m:t>
                                </m:r>
                                <m:d>
                                  <m:dPr>
                                    <m:ctrlP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</m:d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𝑅</m:t>
                                </m:r>
                                <m:d>
                                  <m:dPr>
                                    <m:ctrlP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</m:d>
                              </m:e>
                            </m:d>
                          </m:e>
                        </m:d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𝐶</m:t>
                        </m:r>
                      </m:sub>
                    </m:sSub>
                  </m:oMath>
                </a14:m>
                <a:endParaRPr lang="de-DE" dirty="0">
                  <a:ea typeface="Cambria Math" panose="02040503050406030204" pitchFamily="18" charset="0"/>
                </a:endParaRPr>
              </a:p>
              <a:p>
                <a:pPr marL="914400" lvl="1" indent="-457200">
                  <a:buFont typeface="+mj-lt"/>
                  <a:buAutoNum type="arabicPeriod"/>
                </a:pPr>
                <a:r>
                  <a:rPr lang="en-GB" dirty="0">
                    <a:ea typeface="Cambria Math" panose="02040503050406030204" pitchFamily="18" charset="0"/>
                  </a:rPr>
                  <a:t>Merge-count a PRV and a CRV with an inequality constraint</a:t>
                </a:r>
              </a:p>
              <a:p>
                <a:pPr lvl="2"/>
                <a:r>
                  <a:rPr lang="en-GB" dirty="0">
                    <a:ea typeface="Cambria Math" panose="02040503050406030204" pitchFamily="18" charset="0"/>
                  </a:rPr>
                  <a:t>E.g.,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#</m:t>
                                </m:r>
                              </m:e>
                              <m:sub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𝑋</m:t>
                                </m:r>
                              </m:sub>
                            </m:sSub>
                            <m:d>
                              <m:dPr>
                                <m:begChr m:val="["/>
                                <m:endChr m:val="]"/>
                                <m:ctrlP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𝑄</m:t>
                                </m:r>
                                <m:d>
                                  <m:dPr>
                                    <m:ctrlP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</m:d>
                              </m:e>
                            </m:d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𝑅</m:t>
                            </m:r>
                            <m:d>
                              <m:dPr>
                                <m:ctrlP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𝑌</m:t>
                                </m:r>
                              </m:e>
                            </m:d>
                          </m:e>
                        </m:d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𝐶</m:t>
                        </m:r>
                      </m:sub>
                    </m:sSub>
                  </m:oMath>
                </a14:m>
                <a:r>
                  <a:rPr lang="en-GB" dirty="0">
                    <a:ea typeface="Cambria Math" panose="02040503050406030204" pitchFamily="18" charset="0"/>
                  </a:rPr>
                  <a:t> with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𝐶</m:t>
                    </m:r>
                  </m:oMath>
                </a14:m>
                <a:r>
                  <a:rPr lang="en-GB" dirty="0">
                    <a:ea typeface="Cambria Math" panose="02040503050406030204" pitchFamily="18" charset="0"/>
                  </a:rPr>
                  <a:t> encoding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𝑋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𝑌</m:t>
                    </m:r>
                  </m:oMath>
                </a14:m>
                <a:r>
                  <a:rPr lang="en-GB" dirty="0">
                    <a:ea typeface="Cambria Math" panose="02040503050406030204" pitchFamily="18" charset="0"/>
                  </a:rPr>
                  <a:t> </a:t>
                </a:r>
                <a:br>
                  <a:rPr lang="en-GB" dirty="0">
                    <a:ea typeface="Cambria Math" panose="02040503050406030204" pitchFamily="18" charset="0"/>
                  </a:rPr>
                </a:br>
                <a:r>
                  <a:rPr lang="en-GB" dirty="0">
                    <a:ea typeface="Cambria Math" panose="02040503050406030204" pitchFamily="18" charset="0"/>
                  </a:rPr>
                  <a:t>➝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#</m:t>
                                </m:r>
                              </m:e>
                              <m:sub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𝑋</m:t>
                                </m:r>
                              </m:sub>
                            </m:sSub>
                            <m:d>
                              <m:dPr>
                                <m:begChr m:val="["/>
                                <m:endChr m:val="]"/>
                                <m:ctrlP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𝑄</m:t>
                                </m:r>
                                <m:d>
                                  <m:dPr>
                                    <m:ctrlP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</m:d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𝑅</m:t>
                                </m:r>
                                <m:d>
                                  <m:dPr>
                                    <m:ctrlP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</m:d>
                              </m:e>
                            </m:d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 </m:t>
                            </m:r>
                          </m:e>
                        </m:d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𝐶</m:t>
                        </m:r>
                      </m:sub>
                    </m:sSub>
                  </m:oMath>
                </a14:m>
                <a:endParaRPr lang="en-GB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1AE027C-7258-5A41-9F20-3C3882900A5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86" t="-151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269BD8-9FEC-4440-86A4-C56E0962AF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60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4D5A607-A121-0449-A009-AFCE09D3DE2E}"/>
              </a:ext>
            </a:extLst>
          </p:cNvPr>
          <p:cNvSpPr/>
          <p:nvPr/>
        </p:nvSpPr>
        <p:spPr>
          <a:xfrm>
            <a:off x="1959429" y="6002408"/>
            <a:ext cx="629466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000" dirty="0">
                <a:solidFill>
                  <a:schemeClr val="accent3"/>
                </a:solidFill>
              </a:rPr>
              <a:t>Brian Milch, Luke S. </a:t>
            </a:r>
            <a:r>
              <a:rPr lang="en-GB" sz="1000" dirty="0" err="1">
                <a:solidFill>
                  <a:schemeClr val="accent3"/>
                </a:solidFill>
              </a:rPr>
              <a:t>Zettelmoyer</a:t>
            </a:r>
            <a:r>
              <a:rPr lang="en-GB" sz="1000" dirty="0">
                <a:solidFill>
                  <a:schemeClr val="accent3"/>
                </a:solidFill>
              </a:rPr>
              <a:t>, Kristian </a:t>
            </a:r>
            <a:r>
              <a:rPr lang="en-GB" sz="1000" dirty="0" err="1">
                <a:solidFill>
                  <a:schemeClr val="accent3"/>
                </a:solidFill>
              </a:rPr>
              <a:t>Kersting</a:t>
            </a:r>
            <a:r>
              <a:rPr lang="en-GB" sz="1000" dirty="0">
                <a:solidFill>
                  <a:schemeClr val="accent3"/>
                </a:solidFill>
              </a:rPr>
              <a:t>, Michael </a:t>
            </a:r>
            <a:r>
              <a:rPr lang="en-GB" sz="1000" dirty="0" err="1">
                <a:solidFill>
                  <a:schemeClr val="accent3"/>
                </a:solidFill>
              </a:rPr>
              <a:t>Haimes</a:t>
            </a:r>
            <a:r>
              <a:rPr lang="en-GB" sz="1000" dirty="0">
                <a:solidFill>
                  <a:schemeClr val="accent3"/>
                </a:solidFill>
              </a:rPr>
              <a:t>, and Leslie Pack </a:t>
            </a:r>
            <a:r>
              <a:rPr lang="en-GB" sz="1000" dirty="0" err="1">
                <a:solidFill>
                  <a:schemeClr val="accent3"/>
                </a:solidFill>
              </a:rPr>
              <a:t>Kaelbling</a:t>
            </a:r>
            <a:r>
              <a:rPr lang="en-GB" sz="1000" dirty="0">
                <a:solidFill>
                  <a:schemeClr val="accent3"/>
                </a:solidFill>
              </a:rPr>
              <a:t>: Lifted Probabilistic Inference with Counting Formulas. In: </a:t>
            </a:r>
            <a:r>
              <a:rPr lang="en-GB" sz="1000" i="1" dirty="0">
                <a:solidFill>
                  <a:schemeClr val="accent3"/>
                </a:solidFill>
              </a:rPr>
              <a:t>AAAI-08 Proceedings of the 23rd AAAI Conference on Artificial Intellige</a:t>
            </a:r>
            <a:r>
              <a:rPr lang="en-GB" sz="1000" dirty="0">
                <a:solidFill>
                  <a:schemeClr val="accent3"/>
                </a:solidFill>
              </a:rPr>
              <a:t>nce, 2008.</a:t>
            </a:r>
          </a:p>
          <a:p>
            <a:r>
              <a:rPr lang="en-GB" sz="1000" dirty="0">
                <a:solidFill>
                  <a:schemeClr val="accent3"/>
                </a:solidFill>
                <a:ea typeface="Cambria Math" panose="02040503050406030204" pitchFamily="18" charset="0"/>
              </a:rPr>
              <a:t>Nima Taghipour and Jesse Davis: </a:t>
            </a:r>
            <a:r>
              <a:rPr lang="en-GB" sz="1000" dirty="0">
                <a:solidFill>
                  <a:schemeClr val="accent3"/>
                </a:solidFill>
              </a:rPr>
              <a:t>Generalised Counting for Lifted Variable Elimination. In: </a:t>
            </a:r>
            <a:r>
              <a:rPr lang="en-GB" sz="1000" i="1" dirty="0">
                <a:solidFill>
                  <a:schemeClr val="accent3"/>
                </a:solidFill>
              </a:rPr>
              <a:t>ILP-13 Proceedings of the International Conference on Inductive Logic Programming</a:t>
            </a:r>
            <a:r>
              <a:rPr lang="en-GB" sz="1000" dirty="0">
                <a:solidFill>
                  <a:schemeClr val="accent3"/>
                </a:solidFill>
              </a:rPr>
              <a:t>, 2013. (or in Nima </a:t>
            </a:r>
            <a:r>
              <a:rPr lang="en-GB" sz="1000" dirty="0" err="1">
                <a:solidFill>
                  <a:schemeClr val="accent3"/>
                </a:solidFill>
              </a:rPr>
              <a:t>Taghipour’s</a:t>
            </a:r>
            <a:r>
              <a:rPr lang="en-GB" sz="1000" dirty="0">
                <a:solidFill>
                  <a:schemeClr val="accent3"/>
                </a:solidFill>
              </a:rPr>
              <a:t> PhD thesis)</a:t>
            </a:r>
            <a:endParaRPr lang="en-GB" sz="1000" dirty="0"/>
          </a:p>
        </p:txBody>
      </p:sp>
    </p:spTree>
    <p:extLst>
      <p:ext uri="{BB962C8B-B14F-4D97-AF65-F5344CB8AC3E}">
        <p14:creationId xmlns:p14="http://schemas.microsoft.com/office/powerpoint/2010/main" val="2386320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E174CF-967C-B343-9CB4-EB24FA37E5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Splitting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996BEF7-6DD6-6246-BFBE-39A93279D8F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lnSpcReduction="10000"/>
              </a:bodyPr>
              <a:lstStyle/>
              <a:p>
                <a:r>
                  <a:rPr lang="en-GB" dirty="0"/>
                  <a:t>Precondition 1 of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GB" i="0" dirty="0" smtClean="0">
                        <a:latin typeface="Cambria Math" panose="02040503050406030204" pitchFamily="18" charset="0"/>
                      </a:rPr>
                      <m:t>sum</m:t>
                    </m:r>
                    <m:r>
                      <m:rPr>
                        <m:nor/>
                      </m:rPr>
                      <a:rPr lang="en-GB" i="0" dirty="0" smtClean="0">
                        <a:latin typeface="Cambria Math" panose="02040503050406030204" pitchFamily="18" charset="0"/>
                      </a:rPr>
                      <m:t>−</m:t>
                    </m:r>
                    <m:r>
                      <m:rPr>
                        <m:nor/>
                      </m:rPr>
                      <a:rPr lang="en-GB" i="0" dirty="0" smtClean="0">
                        <a:latin typeface="Cambria Math" panose="02040503050406030204" pitchFamily="18" charset="0"/>
                      </a:rPr>
                      <m:t>out</m:t>
                    </m:r>
                  </m:oMath>
                </a14:m>
                <a:r>
                  <a:rPr lang="en-GB" dirty="0"/>
                  <a:t> operator: </a:t>
                </a:r>
                <a:br>
                  <a:rPr lang="en-GB" dirty="0"/>
                </a:br>
                <a:r>
                  <a:rPr lang="en-GB" dirty="0"/>
                  <a:t>PRV </a:t>
                </a:r>
                <a14:m>
                  <m:oMath xmlns:m="http://schemas.openxmlformats.org/officeDocument/2006/math">
                    <m:r>
                      <a:rPr lang="en-GB" i="1" dirty="0"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en-GB" dirty="0"/>
                  <a:t> under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𝒳</m:t>
                        </m:r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𝐶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𝒳</m:t>
                            </m:r>
                          </m:sub>
                        </m:sSub>
                      </m:e>
                    </m:d>
                  </m:oMath>
                </a14:m>
                <a:r>
                  <a:rPr lang="en-GB" dirty="0"/>
                  <a:t> only occurs in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𝑔</m:t>
                    </m:r>
                  </m:oMath>
                </a14:m>
                <a:endParaRPr lang="en-GB" dirty="0"/>
              </a:p>
              <a:p>
                <a:r>
                  <a:rPr lang="en-GB" dirty="0"/>
                  <a:t>Formalism is very flexible in terms of constraints</a:t>
                </a:r>
              </a:p>
              <a:p>
                <a:pPr lvl="1"/>
                <a:r>
                  <a:rPr lang="en-GB" dirty="0"/>
                  <a:t>E.g.,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ctrlP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𝑅</m:t>
                            </m:r>
                            <m:d>
                              <m:dPr>
                                <m:ctrlPr>
                                  <a:rPr lang="de-DE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𝑋</m:t>
                                </m:r>
                              </m:e>
                            </m:d>
                          </m:e>
                        </m:d>
                      </m:e>
                      <m:sub>
                        <m:d>
                          <m:dPr>
                            <m:ctrlP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𝑋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d>
                              <m:dPr>
                                <m:begChr m:val="{"/>
                                <m:endChr m:val="}"/>
                                <m:ctrlPr>
                                  <a:rPr lang="de-DE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,</m:t>
                                </m:r>
                                <m:sSub>
                                  <m:sSub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,</m:t>
                                </m:r>
                                <m:sSub>
                                  <m:sSub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</m:sSub>
                              </m:e>
                            </m:d>
                          </m:e>
                        </m:d>
                      </m:sub>
                    </m:sSub>
                  </m:oMath>
                </a14:m>
                <a:r>
                  <a:rPr lang="en-GB" dirty="0"/>
                  <a:t> vs.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</m:sSub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𝑅</m:t>
                            </m:r>
                            <m:d>
                              <m:dPr>
                                <m:ctrlP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𝑋</m:t>
                                </m:r>
                              </m:e>
                            </m:d>
                          </m:e>
                        </m:d>
                      </m:e>
                      <m:sub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𝑋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d>
                              <m:dPr>
                                <m:begChr m:val="{"/>
                                <m:endChr m:val="}"/>
                                <m:ctrlP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,</m:t>
                                </m:r>
                                <m:sSub>
                                  <m:sSubPr>
                                    <m:ctrlP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,</m:t>
                                </m:r>
                                <m:sSub>
                                  <m:sSubPr>
                                    <m:ctrlP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</m:sSub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,</m:t>
                                </m:r>
                                <m:sSub>
                                  <m:sSub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4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5</m:t>
                                    </m:r>
                                  </m:sub>
                                </m:sSub>
                              </m:e>
                            </m:d>
                          </m:e>
                        </m:d>
                      </m:sub>
                    </m:sSub>
                  </m:oMath>
                </a14:m>
                <a:endParaRPr lang="en-GB" dirty="0"/>
              </a:p>
              <a:p>
                <a:r>
                  <a:rPr lang="en-GB" dirty="0"/>
                  <a:t>Split parfactor </a:t>
                </a:r>
                <a:r>
                  <a:rPr lang="en-GB" dirty="0" err="1"/>
                  <a:t>s.t.</a:t>
                </a:r>
                <a:r>
                  <a:rPr lang="en-GB" dirty="0"/>
                  <a:t> the set of constants occurring in constraints for a logvar are </a:t>
                </a:r>
              </a:p>
              <a:p>
                <a:pPr marL="0" indent="0" algn="ctr">
                  <a:buNone/>
                </a:pPr>
                <a:r>
                  <a:rPr lang="en-GB" dirty="0"/>
                  <a:t>either</a:t>
                </a:r>
                <a:r>
                  <a:rPr lang="en-GB" dirty="0">
                    <a:solidFill>
                      <a:schemeClr val="accent1"/>
                    </a:solidFill>
                  </a:rPr>
                  <a:t> </a:t>
                </a:r>
                <a:r>
                  <a:rPr lang="en-GB" i="1" dirty="0">
                    <a:solidFill>
                      <a:schemeClr val="accent1"/>
                    </a:solidFill>
                  </a:rPr>
                  <a:t>identical</a:t>
                </a:r>
                <a:r>
                  <a:rPr lang="en-GB" dirty="0">
                    <a:solidFill>
                      <a:schemeClr val="accent1"/>
                    </a:solidFill>
                  </a:rPr>
                  <a:t> </a:t>
                </a:r>
                <a:r>
                  <a:rPr lang="en-GB" dirty="0"/>
                  <a:t>or</a:t>
                </a:r>
                <a:r>
                  <a:rPr lang="en-GB" dirty="0">
                    <a:solidFill>
                      <a:schemeClr val="accent1"/>
                    </a:solidFill>
                  </a:rPr>
                  <a:t> </a:t>
                </a:r>
                <a:r>
                  <a:rPr lang="en-GB" i="1" dirty="0">
                    <a:solidFill>
                      <a:schemeClr val="accent1"/>
                    </a:solidFill>
                  </a:rPr>
                  <a:t>disjoint</a:t>
                </a:r>
              </a:p>
              <a:p>
                <a:pPr lvl="1"/>
                <a:r>
                  <a:rPr lang="en-GB" dirty="0"/>
                  <a:t>I.e., no overlaps between sets of constants per logvar</a:t>
                </a:r>
              </a:p>
              <a:p>
                <a:pPr lvl="1"/>
                <a:r>
                  <a:rPr lang="en-GB" dirty="0"/>
                  <a:t>E.g., split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</m:sSub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𝑅</m:t>
                            </m:r>
                            <m:d>
                              <m:dPr>
                                <m:ctrlP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𝑋</m:t>
                                </m:r>
                              </m:e>
                            </m:d>
                          </m:e>
                        </m:d>
                      </m:e>
                      <m:sub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𝑋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d>
                              <m:dPr>
                                <m:begChr m:val="{"/>
                                <m:endChr m:val="}"/>
                                <m:ctrlP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,</m:t>
                                </m:r>
                                <m:sSub>
                                  <m:sSubPr>
                                    <m:ctrlP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,</m:t>
                                </m:r>
                                <m:sSub>
                                  <m:sSubPr>
                                    <m:ctrlP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</m:sSub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,</m:t>
                                </m:r>
                                <m:sSub>
                                  <m:sSubPr>
                                    <m:ctrlP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4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5</m:t>
                                    </m:r>
                                  </m:sub>
                                </m:sSub>
                              </m:e>
                            </m:d>
                          </m:e>
                        </m:d>
                      </m:sub>
                    </m:sSub>
                  </m:oMath>
                </a14:m>
                <a:r>
                  <a:rPr lang="en-GB" dirty="0"/>
                  <a:t> into</a:t>
                </a:r>
              </a:p>
              <a:p>
                <a:pPr lvl="2"/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</m:sSub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𝑅</m:t>
                            </m:r>
                            <m:d>
                              <m:dPr>
                                <m:ctrlP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𝑋</m:t>
                                </m:r>
                              </m:e>
                            </m:d>
                          </m:e>
                        </m:d>
                      </m:e>
                      <m:sub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𝑋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d>
                              <m:dPr>
                                <m:begChr m:val="{"/>
                                <m:endChr m:val="}"/>
                                <m:ctrlP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,</m:t>
                                </m:r>
                                <m:sSub>
                                  <m:sSubPr>
                                    <m:ctrlP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,</m:t>
                                </m:r>
                                <m:sSub>
                                  <m:sSubPr>
                                    <m:ctrlP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</m:sSub>
                                <m:r>
                                  <a:rPr lang="de-DE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 </m:t>
                                </m:r>
                              </m:e>
                            </m:d>
                          </m:e>
                        </m:d>
                      </m:sub>
                    </m:sSub>
                  </m:oMath>
                </a14:m>
                <a:endParaRPr lang="de-DE" dirty="0">
                  <a:ea typeface="Cambria Math" panose="02040503050406030204" pitchFamily="18" charset="0"/>
                </a:endParaRPr>
              </a:p>
              <a:p>
                <a:pPr lvl="2"/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</m:sSub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𝑅</m:t>
                            </m:r>
                            <m:d>
                              <m:dPr>
                                <m:ctrlP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𝑋</m:t>
                                </m:r>
                              </m:e>
                            </m:d>
                          </m:e>
                        </m:d>
                      </m:e>
                      <m:sub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𝑋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d>
                              <m:dPr>
                                <m:begChr m:val="{"/>
                                <m:endChr m:val="}"/>
                                <m:ctrlP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4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5</m:t>
                                    </m:r>
                                  </m:sub>
                                </m:sSub>
                              </m:e>
                            </m:d>
                          </m:e>
                        </m:d>
                      </m:sub>
                    </m:sSub>
                  </m:oMath>
                </a14:m>
                <a:endParaRPr lang="en-GB" dirty="0"/>
              </a:p>
              <a:p>
                <a:pPr lvl="1"/>
                <a:endParaRPr lang="en-GB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996BEF7-6DD6-6246-BFBE-39A93279D8F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447" t="-252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0A34FA-0BA8-E64C-A761-A1E0903197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61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E4E947F-55A2-DA40-A0BB-3BCFB73EA9DE}"/>
              </a:ext>
            </a:extLst>
          </p:cNvPr>
          <p:cNvSpPr/>
          <p:nvPr/>
        </p:nvSpPr>
        <p:spPr>
          <a:xfrm>
            <a:off x="4389120" y="5620326"/>
            <a:ext cx="4399280" cy="64633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GB" dirty="0"/>
              <a:t>Splitting will become important for evidence handling and how we handle query terms</a:t>
            </a:r>
          </a:p>
        </p:txBody>
      </p:sp>
    </p:spTree>
    <p:extLst>
      <p:ext uri="{BB962C8B-B14F-4D97-AF65-F5344CB8AC3E}">
        <p14:creationId xmlns:p14="http://schemas.microsoft.com/office/powerpoint/2010/main" val="1562808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A70A54-E05C-A54F-B427-25F87F1021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Splitting on Overlap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2B4139B-300D-D144-9E1C-5302347DFBD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92500" lnSpcReduction="10000"/>
              </a:bodyPr>
              <a:lstStyle/>
              <a:p>
                <a:r>
                  <a:rPr lang="en-GB" dirty="0"/>
                  <a:t>Splitting a constraint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𝒳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𝐶</m:t>
                            </m:r>
                          </m:e>
                          <m:sub>
                            <m:sSub>
                              <m:sSubPr>
                                <m:ctrlP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𝒳</m:t>
                                </m:r>
                              </m:e>
                              <m:sub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sub>
                        </m:sSub>
                      </m:e>
                    </m:d>
                  </m:oMath>
                </a14:m>
                <a:r>
                  <a:rPr lang="en-GB" dirty="0"/>
                  <a:t> on its </a:t>
                </a:r>
                <a14:m>
                  <m:oMath xmlns:m="http://schemas.openxmlformats.org/officeDocument/2006/math">
                    <m:r>
                      <a:rPr lang="de-DE" b="1" i="1">
                        <a:latin typeface="Cambria Math" panose="02040503050406030204" pitchFamily="18" charset="0"/>
                      </a:rPr>
                      <m:t>𝒀</m:t>
                    </m:r>
                  </m:oMath>
                </a14:m>
                <a:r>
                  <a:rPr lang="en-GB" dirty="0"/>
                  <a:t>-overlap with a constraint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𝒳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𝐶</m:t>
                            </m:r>
                          </m:e>
                          <m:sub>
                            <m:sSub>
                              <m:sSubPr>
                                <m:ctrlP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𝒳</m:t>
                                </m:r>
                              </m:e>
                              <m:sub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sub>
                        </m:sSub>
                      </m:e>
                    </m:d>
                  </m:oMath>
                </a14:m>
                <a:r>
                  <a:rPr lang="en-GB" dirty="0"/>
                  <a:t>, denoted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/</m:t>
                        </m:r>
                      </m:e>
                      <m:sub>
                        <m:r>
                          <a:rPr lang="de-DE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𝒀</m:t>
                        </m:r>
                      </m:sub>
                    </m:sSub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GB" dirty="0"/>
                  <a:t>, partitions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𝒳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sub>
                    </m:sSub>
                  </m:oMath>
                </a14:m>
                <a:r>
                  <a:rPr lang="en-GB" dirty="0"/>
                  <a:t> into two subsets containing all tuples for which the </a:t>
                </a:r>
                <a14:m>
                  <m:oMath xmlns:m="http://schemas.openxmlformats.org/officeDocument/2006/math">
                    <m:r>
                      <a:rPr lang="de-DE" b="1" i="1">
                        <a:latin typeface="Cambria Math" panose="02040503050406030204" pitchFamily="18" charset="0"/>
                      </a:rPr>
                      <m:t>𝒀</m:t>
                    </m:r>
                  </m:oMath>
                </a14:m>
                <a:r>
                  <a:rPr lang="en-GB" dirty="0"/>
                  <a:t> part occurs or does not occur, respectively</a:t>
                </a:r>
              </a:p>
              <a:p>
                <a:pPr lvl="1"/>
                <a:endParaRPr lang="en-GB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sSub>
                        <m:sSubPr>
                          <m:ctrlP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/</m:t>
                          </m:r>
                        </m:e>
                        <m:sub>
                          <m:r>
                            <a:rPr lang="de-DE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𝒀</m:t>
                          </m:r>
                        </m:sub>
                      </m:sSub>
                      <m:sSub>
                        <m:sSubPr>
                          <m:ctrlP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de-DE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{"/>
                          <m:endChr m:val="}"/>
                          <m:ctrlP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eqArrPr>
                            <m:e>
                              <m:d>
                                <m:dPr>
                                  <m:ctrlPr>
                                    <a:rPr lang="de-DE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d>
                                    <m:dPr>
                                      <m:ctrlPr>
                                        <a:rPr lang="de-DE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de-DE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de-DE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𝒳</m:t>
                                          </m:r>
                                        </m:e>
                                        <m:sub>
                                          <m:r>
                                            <a:rPr lang="de-DE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sub>
                                      </m:sSub>
                                    </m:e>
                                  </m:d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,</m:t>
                                  </m:r>
                                  <m:d>
                                    <m:dPr>
                                      <m:begChr m:val="{"/>
                                      <m:endChr m:val="}"/>
                                      <m:ctrlPr>
                                        <a:rPr lang="de-DE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de-DE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𝑡</m:t>
                                      </m:r>
                                      <m:r>
                                        <a:rPr lang="de-DE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∈</m:t>
                                      </m:r>
                                      <m:sSub>
                                        <m:sSubPr>
                                          <m:ctrlPr>
                                            <a:rPr lang="de-DE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de-DE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𝐶</m:t>
                                          </m:r>
                                        </m:e>
                                        <m:sub>
                                          <m:sSub>
                                            <m:sSubPr>
                                              <m:ctrlPr>
                                                <a:rPr lang="de-DE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𝒳</m:t>
                                              </m:r>
                                            </m:e>
                                            <m:sub>
                                              <m:r>
                                                <a:rPr lang="de-DE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</m:sub>
                                      </m:sSub>
                                      <m:r>
                                        <a:rPr lang="de-DE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 | </m:t>
                                      </m:r>
                                      <m:sSub>
                                        <m:sSubPr>
                                          <m:ctrlPr>
                                            <a:rPr lang="de-DE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de-DE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𝜋</m:t>
                                          </m:r>
                                        </m:e>
                                        <m:sub>
                                          <m:r>
                                            <a:rPr lang="de-DE" b="1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𝒀</m:t>
                                          </m:r>
                                        </m:sub>
                                      </m:sSub>
                                      <m:d>
                                        <m:dPr>
                                          <m:ctrlPr>
                                            <a:rPr lang="de-DE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d>
                                            <m:dPr>
                                              <m:begChr m:val="{"/>
                                              <m:endChr m:val="}"/>
                                              <m:ctrlPr>
                                                <a:rPr lang="de-DE" b="0" i="1" smtClean="0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r>
                                                <a:rPr lang="de-DE" b="0" i="1" smtClean="0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𝑡</m:t>
                                              </m:r>
                                            </m:e>
                                          </m:d>
                                        </m:e>
                                      </m:d>
                                      <m:r>
                                        <a:rPr lang="de-DE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∈</m:t>
                                      </m:r>
                                      <m:sSub>
                                        <m:sSubPr>
                                          <m:ctrlPr>
                                            <a:rPr lang="de-DE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de-DE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𝜋</m:t>
                                          </m:r>
                                        </m:e>
                                        <m:sub>
                                          <m:r>
                                            <a:rPr lang="de-DE" b="1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𝒀</m:t>
                                          </m:r>
                                        </m:sub>
                                      </m:sSub>
                                      <m:d>
                                        <m:dPr>
                                          <m:ctrlPr>
                                            <a:rPr lang="de-DE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de-DE" b="0" i="1" smtClean="0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b="0" i="1" smtClean="0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𝐶</m:t>
                                              </m:r>
                                            </m:e>
                                            <m:sub>
                                              <m:sSub>
                                                <m:sSubPr>
                                                  <m:ctrlPr>
                                                    <a:rPr lang="de-DE" i="1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de-DE" i="1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𝒳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de-DE" i="1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2</m:t>
                                                  </m:r>
                                                </m:sub>
                                              </m:sSub>
                                            </m:sub>
                                          </m:sSub>
                                        </m:e>
                                      </m:d>
                                    </m:e>
                                  </m:d>
                                </m:e>
                              </m:d>
                            </m:e>
                            <m:e>
                              <m:d>
                                <m:dPr>
                                  <m:ctrlPr>
                                    <a:rPr lang="de-DE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d>
                                    <m:dPr>
                                      <m:ctrlPr>
                                        <a:rPr lang="de-DE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de-DE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de-DE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𝒳</m:t>
                                          </m:r>
                                        </m:e>
                                        <m:sub>
                                          <m:r>
                                            <a:rPr lang="de-DE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sub>
                                      </m:sSub>
                                    </m:e>
                                  </m:d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,</m:t>
                                  </m:r>
                                  <m:d>
                                    <m:dPr>
                                      <m:begChr m:val="{"/>
                                      <m:endChr m:val="}"/>
                                      <m:ctrlPr>
                                        <a:rPr lang="de-DE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𝑡</m:t>
                                      </m:r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∈</m:t>
                                      </m:r>
                                      <m:sSub>
                                        <m:sSubPr>
                                          <m:ctrlPr>
                                            <a:rPr lang="de-DE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de-DE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𝐶</m:t>
                                          </m:r>
                                        </m:e>
                                        <m:sub>
                                          <m:sSub>
                                            <m:sSubPr>
                                              <m:ctrlPr>
                                                <a:rPr lang="de-DE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𝒳</m:t>
                                              </m:r>
                                            </m:e>
                                            <m:sub>
                                              <m:r>
                                                <a:rPr lang="de-DE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</m:sub>
                                      </m:sSub>
                                      <m:r>
                                        <a:rPr lang="de-DE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 </m:t>
                                      </m:r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|</m:t>
                                      </m:r>
                                      <m:r>
                                        <a:rPr lang="de-DE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 </m:t>
                                      </m:r>
                                      <m:sSub>
                                        <m:sSubPr>
                                          <m:ctrlPr>
                                            <a:rPr lang="de-DE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de-DE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𝜋</m:t>
                                          </m:r>
                                        </m:e>
                                        <m:sub>
                                          <m:r>
                                            <a:rPr lang="de-DE" b="1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𝒀</m:t>
                                          </m:r>
                                        </m:sub>
                                      </m:sSub>
                                      <m:d>
                                        <m:dPr>
                                          <m:ctrlPr>
                                            <a:rPr lang="de-DE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d>
                                            <m:dPr>
                                              <m:begChr m:val="{"/>
                                              <m:endChr m:val="}"/>
                                              <m:ctrlPr>
                                                <a:rPr lang="de-DE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r>
                                                <a:rPr lang="de-DE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𝑡</m:t>
                                              </m:r>
                                            </m:e>
                                          </m:d>
                                        </m:e>
                                      </m:d>
                                      <m:r>
                                        <a:rPr lang="de-DE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∉</m:t>
                                      </m:r>
                                      <m:sSub>
                                        <m:sSubPr>
                                          <m:ctrlPr>
                                            <a:rPr lang="de-DE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de-DE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𝜋</m:t>
                                          </m:r>
                                        </m:e>
                                        <m:sub>
                                          <m:r>
                                            <a:rPr lang="de-DE" b="1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𝒀</m:t>
                                          </m:r>
                                        </m:sub>
                                      </m:sSub>
                                      <m:d>
                                        <m:dPr>
                                          <m:ctrlPr>
                                            <a:rPr lang="de-DE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de-DE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𝐶</m:t>
                                              </m:r>
                                            </m:e>
                                            <m:sub>
                                              <m:sSub>
                                                <m:sSubPr>
                                                  <m:ctrlPr>
                                                    <a:rPr lang="de-DE" i="1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de-DE" i="1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𝒳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de-DE" i="1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2</m:t>
                                                  </m:r>
                                                </m:sub>
                                              </m:sSub>
                                            </m:sub>
                                          </m:sSub>
                                        </m:e>
                                      </m:d>
                                    </m:e>
                                  </m:d>
                                </m:e>
                              </m:d>
                            </m:e>
                          </m:eqArr>
                        </m:e>
                      </m:d>
                    </m:oMath>
                  </m:oMathPara>
                </a14:m>
                <a:endParaRPr lang="de-DE" b="0" dirty="0">
                  <a:ea typeface="Cambria Math" panose="02040503050406030204" pitchFamily="18" charset="0"/>
                </a:endParaRPr>
              </a:p>
              <a:p>
                <a:pPr lvl="1"/>
                <a:endParaRPr lang="en-GB" dirty="0">
                  <a:solidFill>
                    <a:schemeClr val="accent1"/>
                  </a:solidFill>
                </a:endParaRPr>
              </a:p>
              <a:p>
                <a:r>
                  <a:rPr lang="en-GB" dirty="0">
                    <a:solidFill>
                      <a:schemeClr val="accent1"/>
                    </a:solidFill>
                  </a:rPr>
                  <a:t>Parfactor partitioning</a:t>
                </a:r>
                <a:br>
                  <a:rPr lang="en-GB" dirty="0"/>
                </a:br>
                <a:r>
                  <a:rPr lang="en-GB" dirty="0"/>
                  <a:t>Given a parfactor </a:t>
                </a:r>
                <a14:m>
                  <m:oMath xmlns:m="http://schemas.openxmlformats.org/officeDocument/2006/math">
                    <m:r>
                      <a:rPr lang="en-GB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𝑔</m:t>
                    </m:r>
                    <m:r>
                      <a:rPr lang="en-GB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ctrlP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𝒜</m:t>
                            </m:r>
                          </m:e>
                        </m:d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|</m:t>
                        </m:r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𝐶</m:t>
                        </m:r>
                      </m:sub>
                    </m:sSub>
                  </m:oMath>
                </a14:m>
                <a:r>
                  <a:rPr lang="en-GB" dirty="0"/>
                  <a:t> and a partition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ℂ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de-DE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𝐶</m:t>
                                </m:r>
                              </m:e>
                              <m:sub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d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sup>
                    </m:sSubSup>
                  </m:oMath>
                </a14:m>
                <a:r>
                  <a:rPr lang="en-GB" dirty="0"/>
                  <a:t> of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𝐶</m:t>
                    </m:r>
                  </m:oMath>
                </a14:m>
                <a:r>
                  <a:rPr lang="en-GB" dirty="0"/>
                  <a:t>, </a:t>
                </a:r>
                <a:endParaRPr lang="de-DE" b="0" i="0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de-DE" b="0" i="0" smtClean="0">
                          <a:latin typeface="Cambria Math" panose="02040503050406030204" pitchFamily="18" charset="0"/>
                        </a:rPr>
                        <m:t>partition</m:t>
                      </m:r>
                      <m:d>
                        <m:d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ℂ</m:t>
                          </m:r>
                        </m:e>
                      </m:d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d>
                            <m:dPr>
                              <m:begChr m:val="{"/>
                              <m:endChr m:val="}"/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  <m:sSub>
                                <m:sSubPr>
                                  <m:ctrlPr>
                                    <a:rPr lang="en-GB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d>
                                    <m:dPr>
                                      <m:ctrlPr>
                                        <a:rPr lang="en-GB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GB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𝒜</m:t>
                                      </m:r>
                                    </m:e>
                                  </m:d>
                                </m:e>
                                <m:sub>
                                  <m:r>
                                    <a:rPr lang="en-GB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|</m:t>
                                  </m:r>
                                  <m:sSub>
                                    <m:sSubPr>
                                      <m:ctrlPr>
                                        <a:rPr lang="de-DE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GB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𝐶</m:t>
                                      </m:r>
                                    </m:e>
                                    <m:sub>
                                      <m:r>
                                        <a:rPr lang="de-DE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sub>
                              </m:sSub>
                            </m:e>
                          </m:d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</m:sSubSup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2B4139B-300D-D144-9E1C-5302347DFBD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86" t="-1515" r="-80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075CF6-CF80-8D4C-8438-AF9F012C4C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62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52732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E174CF-967C-B343-9CB4-EB24FA37E5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Splitting on Overlap: Example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996BEF7-6DD6-6246-BFBE-39A93279D8F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28650" y="1158240"/>
                <a:ext cx="7886700" cy="4222024"/>
              </a:xfrm>
            </p:spPr>
            <p:txBody>
              <a:bodyPr>
                <a:normAutofit fontScale="85000" lnSpcReduction="20000"/>
              </a:bodyPr>
              <a:lstStyle/>
              <a:p>
                <a:r>
                  <a:rPr lang="en-GB" dirty="0"/>
                  <a:t>Consider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ctrlP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𝑅</m:t>
                            </m:r>
                            <m:d>
                              <m:dPr>
                                <m:ctrlPr>
                                  <a:rPr lang="en-GB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GB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𝑋</m:t>
                                </m:r>
                              </m:e>
                            </m:d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 </m:t>
                            </m:r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𝑇</m:t>
                            </m:r>
                            <m:d>
                              <m:dPr>
                                <m:ctrlPr>
                                  <a:rPr lang="en-GB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GB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𝑋</m:t>
                                </m:r>
                                <m:r>
                                  <a:rPr lang="en-GB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GB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𝑌</m:t>
                                </m:r>
                              </m:e>
                            </m:d>
                          </m:e>
                        </m:d>
                      </m:e>
                      <m:sub>
                        <m:sSub>
                          <m:sSubPr>
                            <m:ctrlPr>
                              <a:rPr lang="en-GB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|</m:t>
                            </m:r>
                            <m:r>
                              <a:rPr lang="en-GB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𝐶</m:t>
                            </m:r>
                          </m:e>
                          <m:sub>
                            <m:r>
                              <a:rPr lang="en-GB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sub>
                    </m:sSub>
                  </m:oMath>
                </a14:m>
                <a:endParaRPr lang="en-GB" dirty="0"/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 </m:t>
                    </m:r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ctrlP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𝑋</m:t>
                            </m:r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𝑌</m:t>
                            </m:r>
                          </m:e>
                        </m:d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d>
                          <m:dPr>
                            <m:begChr m:val="{"/>
                            <m:endChr m:val="}"/>
                            <m:ctrlP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GB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GB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GB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GB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GB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GB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3</m:t>
                                </m:r>
                              </m:sub>
                            </m:sSub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GB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GB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4</m:t>
                                </m:r>
                              </m:sub>
                            </m:sSub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GB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GB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5</m:t>
                                </m:r>
                              </m:sub>
                            </m:sSub>
                          </m:e>
                        </m:d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d>
                          <m:dPr>
                            <m:begChr m:val="{"/>
                            <m:endChr m:val="}"/>
                            <m:ctrlP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GB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lang="en-GB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GB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lang="en-GB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e>
                        </m:d>
                      </m:e>
                    </m:d>
                  </m:oMath>
                </a14:m>
                <a:endParaRPr lang="en-GB" dirty="0">
                  <a:ea typeface="Cambria Math" panose="02040503050406030204" pitchFamily="18" charset="0"/>
                </a:endParaRP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ctrlP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d>
                          <m:dPr>
                            <m:begChr m:val="{"/>
                            <m:endChr m:val="}"/>
                            <m:ctrlP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GB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GB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GB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GB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GB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GB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3</m:t>
                                </m:r>
                              </m:sub>
                            </m:sSub>
                          </m:e>
                        </m:d>
                      </m:e>
                    </m:d>
                  </m:oMath>
                </a14:m>
                <a:endParaRPr lang="en-GB" dirty="0"/>
              </a:p>
              <a:p>
                <a:r>
                  <a:rPr lang="en-GB" dirty="0"/>
                  <a:t>Splitting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GB" dirty="0"/>
                  <a:t> on its </a:t>
                </a:r>
                <a14:m>
                  <m:oMath xmlns:m="http://schemas.openxmlformats.org/officeDocument/2006/math">
                    <m:r>
                      <a:rPr lang="en-GB" b="1" i="1">
                        <a:latin typeface="Cambria Math" panose="02040503050406030204" pitchFamily="18" charset="0"/>
                      </a:rPr>
                      <m:t>𝒀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en-GB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</m:d>
                  </m:oMath>
                </a14:m>
                <a:r>
                  <a:rPr lang="en-GB" dirty="0"/>
                  <a:t>-overlap 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endParaRPr lang="en-GB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endParaRPr lang="en-GB" dirty="0">
                  <a:ea typeface="Cambria Math" panose="02040503050406030204" pitchFamily="18" charset="0"/>
                </a:endParaRPr>
              </a:p>
              <a:p>
                <a:endParaRPr lang="en-GB" dirty="0">
                  <a:ea typeface="Cambria Math" panose="02040503050406030204" pitchFamily="18" charset="0"/>
                </a:endParaRPr>
              </a:p>
              <a:p>
                <a:endParaRPr lang="en-GB" dirty="0">
                  <a:ea typeface="Cambria Math" panose="02040503050406030204" pitchFamily="18" charset="0"/>
                </a:endParaRPr>
              </a:p>
              <a:p>
                <a:endParaRPr lang="en-GB" dirty="0">
                  <a:ea typeface="Cambria Math" panose="02040503050406030204" pitchFamily="18" charset="0"/>
                </a:endParaRPr>
              </a:p>
              <a:p>
                <a:endParaRPr lang="en-GB" dirty="0">
                  <a:ea typeface="Cambria Math" panose="02040503050406030204" pitchFamily="18" charset="0"/>
                </a:endParaRPr>
              </a:p>
              <a:p>
                <a:pPr lvl="1"/>
                <a:endParaRPr lang="en-GB" dirty="0">
                  <a:ea typeface="Cambria Math" panose="02040503050406030204" pitchFamily="18" charset="0"/>
                </a:endParaRPr>
              </a:p>
              <a:p>
                <a:r>
                  <a:rPr lang="en-GB" dirty="0">
                    <a:ea typeface="Cambria Math" panose="02040503050406030204" pitchFamily="18" charset="0"/>
                  </a:rPr>
                  <a:t>Partitioning</a:t>
                </a:r>
              </a:p>
              <a:p>
                <a:pPr marL="457200" lvl="1" indent="0">
                  <a:buNone/>
                </a:pPr>
                <a:endParaRPr lang="en-GB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996BEF7-6DD6-6246-BFBE-39A93279D8F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8650" y="1158240"/>
                <a:ext cx="7886700" cy="4222024"/>
              </a:xfrm>
              <a:blipFill>
                <a:blip r:embed="rId3"/>
                <a:stretch>
                  <a:fillRect l="-965" t="-2695" b="-179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0A34FA-0BA8-E64C-A761-A1E0903197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63</a:t>
            </a:fld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84FC843E-1AEF-F849-91F6-68357204D924}"/>
                  </a:ext>
                </a:extLst>
              </p:cNvPr>
              <p:cNvSpPr/>
              <p:nvPr/>
            </p:nvSpPr>
            <p:spPr>
              <a:xfrm>
                <a:off x="2041499" y="4005329"/>
                <a:ext cx="3855286" cy="83131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{"/>
                          <m:endChr m:val="}"/>
                          <m:ctrlPr>
                            <a:rPr lang="de-DE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de-DE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eqArrPr>
                            <m:e>
                              <m:d>
                                <m:dPr>
                                  <m:ctrlPr>
                                    <a:rPr lang="de-DE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d>
                                    <m:dPr>
                                      <m:ctrlPr>
                                        <a:rPr lang="de-DE" sz="20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de-DE" sz="20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𝑋</m:t>
                                      </m:r>
                                      <m:r>
                                        <a:rPr lang="de-DE" sz="20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de-DE" sz="20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𝑌</m:t>
                                      </m:r>
                                    </m:e>
                                  </m:d>
                                  <m:r>
                                    <a:rPr lang="de-DE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,</m:t>
                                  </m:r>
                                  <m:d>
                                    <m:dPr>
                                      <m:begChr m:val="{"/>
                                      <m:endChr m:val="}"/>
                                      <m:ctrlPr>
                                        <a:rPr lang="de-DE" sz="20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de-DE" sz="20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de-DE" sz="20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de-DE" sz="20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sub>
                                      </m:sSub>
                                      <m:r>
                                        <a:rPr lang="de-DE" sz="20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,</m:t>
                                      </m:r>
                                      <m:sSub>
                                        <m:sSubPr>
                                          <m:ctrlPr>
                                            <a:rPr lang="de-DE" sz="20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de-DE" sz="20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de-DE" sz="20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b>
                                      </m:sSub>
                                      <m:r>
                                        <a:rPr lang="de-DE" sz="20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,</m:t>
                                      </m:r>
                                      <m:sSub>
                                        <m:sSubPr>
                                          <m:ctrlPr>
                                            <a:rPr lang="de-DE" sz="20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de-DE" sz="20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de-DE" sz="20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3</m:t>
                                          </m:r>
                                        </m:sub>
                                      </m:sSub>
                                    </m:e>
                                  </m:d>
                                  <m:r>
                                    <a:rPr lang="de-DE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×</m:t>
                                  </m:r>
                                  <m:d>
                                    <m:dPr>
                                      <m:begChr m:val="{"/>
                                      <m:endChr m:val="}"/>
                                      <m:ctrlPr>
                                        <a:rPr lang="de-DE" sz="20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de-DE" sz="20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de-DE" sz="20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𝑦</m:t>
                                          </m:r>
                                        </m:e>
                                        <m:sub>
                                          <m:r>
                                            <a:rPr lang="de-DE" sz="20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sub>
                                      </m:sSub>
                                      <m:r>
                                        <a:rPr lang="de-DE" sz="20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,</m:t>
                                      </m:r>
                                      <m:sSub>
                                        <m:sSubPr>
                                          <m:ctrlPr>
                                            <a:rPr lang="de-DE" sz="20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de-DE" sz="20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𝑦</m:t>
                                          </m:r>
                                        </m:e>
                                        <m:sub>
                                          <m:r>
                                            <a:rPr lang="de-DE" sz="20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</m:d>
                            </m:e>
                            <m:e>
                              <m:d>
                                <m:dPr>
                                  <m:ctrlPr>
                                    <a:rPr lang="de-DE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d>
                                    <m:dPr>
                                      <m:ctrlPr>
                                        <a:rPr lang="de-DE" sz="20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de-DE" sz="20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𝑋</m:t>
                                      </m:r>
                                      <m:r>
                                        <a:rPr lang="de-DE" sz="20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de-DE" sz="20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𝑌</m:t>
                                      </m:r>
                                    </m:e>
                                  </m:d>
                                  <m:r>
                                    <a:rPr lang="de-DE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,</m:t>
                                  </m:r>
                                  <m:d>
                                    <m:dPr>
                                      <m:begChr m:val="{"/>
                                      <m:endChr m:val="}"/>
                                      <m:ctrlPr>
                                        <a:rPr lang="de-DE" sz="20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de-DE" sz="20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de-DE" sz="20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de-DE" sz="20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4</m:t>
                                          </m:r>
                                        </m:sub>
                                      </m:sSub>
                                      <m:r>
                                        <a:rPr lang="de-DE" sz="20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,</m:t>
                                      </m:r>
                                      <m:sSub>
                                        <m:sSubPr>
                                          <m:ctrlPr>
                                            <a:rPr lang="de-DE" sz="20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de-DE" sz="20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de-DE" sz="20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5</m:t>
                                          </m:r>
                                        </m:sub>
                                      </m:sSub>
                                      <m:r>
                                        <a:rPr lang="de-DE" sz="20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 </m:t>
                                      </m:r>
                                    </m:e>
                                  </m:d>
                                  <m:r>
                                    <a:rPr lang="de-DE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×</m:t>
                                  </m:r>
                                  <m:d>
                                    <m:dPr>
                                      <m:begChr m:val="{"/>
                                      <m:endChr m:val="}"/>
                                      <m:ctrlPr>
                                        <a:rPr lang="de-DE" sz="20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de-DE" sz="20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de-DE" sz="20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𝑦</m:t>
                                          </m:r>
                                        </m:e>
                                        <m:sub>
                                          <m:r>
                                            <a:rPr lang="de-DE" sz="20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sub>
                                      </m:sSub>
                                      <m:r>
                                        <a:rPr lang="de-DE" sz="20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,</m:t>
                                      </m:r>
                                      <m:sSub>
                                        <m:sSubPr>
                                          <m:ctrlPr>
                                            <a:rPr lang="de-DE" sz="20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de-DE" sz="20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𝑦</m:t>
                                          </m:r>
                                        </m:e>
                                        <m:sub>
                                          <m:r>
                                            <a:rPr lang="de-DE" sz="20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</m:d>
                            </m:e>
                          </m:eqArr>
                        </m:e>
                      </m:d>
                    </m:oMath>
                  </m:oMathPara>
                </a14:m>
                <a:endParaRPr lang="en-GB" sz="2000" dirty="0"/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84FC843E-1AEF-F849-91F6-68357204D92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41499" y="4005329"/>
                <a:ext cx="3855286" cy="831318"/>
              </a:xfrm>
              <a:prstGeom prst="rect">
                <a:avLst/>
              </a:prstGeom>
              <a:blipFill>
                <a:blip r:embed="rId4"/>
                <a:stretch>
                  <a:fillRect b="-447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47061D39-AB7C-F049-897B-24220ED06F00}"/>
                  </a:ext>
                </a:extLst>
              </p:cNvPr>
              <p:cNvSpPr/>
              <p:nvPr/>
            </p:nvSpPr>
            <p:spPr>
              <a:xfrm>
                <a:off x="849084" y="2773325"/>
                <a:ext cx="7058026" cy="123200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de-DE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sSub>
                        <m:sSubPr>
                          <m:ctrlPr>
                            <a:rPr lang="de-DE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/</m:t>
                          </m:r>
                        </m:e>
                        <m:sub>
                          <m:r>
                            <a:rPr lang="de-DE" sz="20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𝒀</m:t>
                          </m:r>
                        </m:sub>
                      </m:sSub>
                      <m:sSub>
                        <m:sSubPr>
                          <m:ctrlPr>
                            <a:rPr lang="de-DE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de-DE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m:rPr>
                          <m:aln/>
                        </m:rPr>
                        <a:rPr lang="de-DE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{"/>
                          <m:endChr m:val="}"/>
                          <m:ctrlPr>
                            <a:rPr lang="de-DE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de-DE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eqArrPr>
                            <m:e>
                              <m:d>
                                <m:dPr>
                                  <m:ctrlPr>
                                    <a:rPr lang="de-DE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d>
                                    <m:dPr>
                                      <m:ctrlPr>
                                        <a:rPr lang="de-DE" sz="20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de-DE" sz="20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𝑋</m:t>
                                      </m:r>
                                      <m:r>
                                        <a:rPr lang="de-DE" sz="20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de-DE" sz="20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𝑌</m:t>
                                      </m:r>
                                    </m:e>
                                  </m:d>
                                  <m:r>
                                    <a:rPr lang="de-DE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,</m:t>
                                  </m:r>
                                  <m:d>
                                    <m:dPr>
                                      <m:begChr m:val="{"/>
                                      <m:endChr m:val="}"/>
                                      <m:ctrlPr>
                                        <a:rPr lang="de-DE" sz="20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de-DE" sz="20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𝑡</m:t>
                                      </m:r>
                                      <m:r>
                                        <a:rPr lang="de-DE" sz="20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∈</m:t>
                                      </m:r>
                                      <m:sSub>
                                        <m:sSubPr>
                                          <m:ctrlPr>
                                            <a:rPr lang="de-DE" sz="20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de-DE" sz="20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𝐶</m:t>
                                          </m:r>
                                        </m:e>
                                        <m:sub>
                                          <m:d>
                                            <m:dPr>
                                              <m:ctrlPr>
                                                <a:rPr lang="de-DE" sz="20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r>
                                                <a:rPr lang="de-DE" sz="20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𝑋</m:t>
                                              </m:r>
                                              <m:r>
                                                <a:rPr lang="de-DE" sz="20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,</m:t>
                                              </m:r>
                                              <m:r>
                                                <a:rPr lang="de-DE" sz="20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𝑌</m:t>
                                              </m:r>
                                            </m:e>
                                          </m:d>
                                        </m:sub>
                                      </m:sSub>
                                      <m:r>
                                        <a:rPr lang="de-DE" sz="20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 | </m:t>
                                      </m:r>
                                      <m:sSub>
                                        <m:sSubPr>
                                          <m:ctrlPr>
                                            <a:rPr lang="de-DE" sz="20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de-DE" sz="20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𝜋</m:t>
                                          </m:r>
                                        </m:e>
                                        <m:sub>
                                          <m:r>
                                            <a:rPr lang="de-DE" sz="20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𝑋</m:t>
                                          </m:r>
                                        </m:sub>
                                      </m:sSub>
                                      <m:d>
                                        <m:dPr>
                                          <m:ctrlPr>
                                            <a:rPr lang="de-DE" sz="20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d>
                                            <m:dPr>
                                              <m:begChr m:val="{"/>
                                              <m:endChr m:val="}"/>
                                              <m:ctrlPr>
                                                <a:rPr lang="de-DE" sz="20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r>
                                                <a:rPr lang="de-DE" sz="20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𝑡</m:t>
                                              </m:r>
                                            </m:e>
                                          </m:d>
                                        </m:e>
                                      </m:d>
                                      <m:r>
                                        <a:rPr lang="de-DE" sz="20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∈</m:t>
                                      </m:r>
                                      <m:d>
                                        <m:dPr>
                                          <m:begChr m:val="{"/>
                                          <m:endChr m:val="}"/>
                                          <m:ctrlPr>
                                            <a:rPr lang="de-DE" sz="20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de-DE" sz="20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sz="20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𝑥</m:t>
                                              </m:r>
                                            </m:e>
                                            <m:sub>
                                              <m:r>
                                                <a:rPr lang="de-DE" sz="20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  <m:r>
                                            <a:rPr lang="de-DE" sz="20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,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de-DE" sz="20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sz="20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𝑥</m:t>
                                              </m:r>
                                            </m:e>
                                            <m:sub>
                                              <m:r>
                                                <a:rPr lang="de-DE" sz="20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2</m:t>
                                              </m:r>
                                            </m:sub>
                                          </m:sSub>
                                          <m:r>
                                            <a:rPr lang="de-DE" sz="20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,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de-DE" sz="20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sz="20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𝑥</m:t>
                                              </m:r>
                                            </m:e>
                                            <m:sub>
                                              <m:r>
                                                <a:rPr lang="de-DE" sz="20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3</m:t>
                                              </m:r>
                                            </m:sub>
                                          </m:sSub>
                                        </m:e>
                                      </m:d>
                                    </m:e>
                                  </m:d>
                                </m:e>
                              </m:d>
                            </m:e>
                            <m:e>
                              <m:d>
                                <m:dPr>
                                  <m:ctrlPr>
                                    <a:rPr lang="de-DE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d>
                                    <m:dPr>
                                      <m:ctrlPr>
                                        <a:rPr lang="de-DE" sz="20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de-DE" sz="20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𝑋</m:t>
                                      </m:r>
                                      <m:r>
                                        <a:rPr lang="de-DE" sz="20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de-DE" sz="20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𝑌</m:t>
                                      </m:r>
                                    </m:e>
                                  </m:d>
                                  <m:r>
                                    <a:rPr lang="de-DE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,</m:t>
                                  </m:r>
                                  <m:d>
                                    <m:dPr>
                                      <m:begChr m:val="{"/>
                                      <m:endChr m:val="}"/>
                                      <m:ctrlPr>
                                        <a:rPr lang="de-DE" sz="20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de-DE" sz="20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𝑡</m:t>
                                      </m:r>
                                      <m:r>
                                        <a:rPr lang="de-DE" sz="20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∈</m:t>
                                      </m:r>
                                      <m:sSub>
                                        <m:sSubPr>
                                          <m:ctrlPr>
                                            <a:rPr lang="de-DE" sz="20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de-DE" sz="20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𝐶</m:t>
                                          </m:r>
                                        </m:e>
                                        <m:sub>
                                          <m:d>
                                            <m:dPr>
                                              <m:ctrlPr>
                                                <a:rPr lang="de-DE" sz="20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r>
                                                <a:rPr lang="de-DE" sz="20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𝑋</m:t>
                                              </m:r>
                                              <m:r>
                                                <a:rPr lang="de-DE" sz="20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,</m:t>
                                              </m:r>
                                              <m:r>
                                                <a:rPr lang="de-DE" sz="20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𝑌</m:t>
                                              </m:r>
                                            </m:e>
                                          </m:d>
                                        </m:sub>
                                      </m:sSub>
                                      <m:r>
                                        <a:rPr lang="de-DE" sz="20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 | </m:t>
                                      </m:r>
                                      <m:sSub>
                                        <m:sSubPr>
                                          <m:ctrlPr>
                                            <a:rPr lang="de-DE" sz="20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de-DE" sz="20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𝜋</m:t>
                                          </m:r>
                                        </m:e>
                                        <m:sub>
                                          <m:r>
                                            <a:rPr lang="de-DE" sz="20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𝑋</m:t>
                                          </m:r>
                                        </m:sub>
                                      </m:sSub>
                                      <m:d>
                                        <m:dPr>
                                          <m:ctrlPr>
                                            <a:rPr lang="de-DE" sz="20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d>
                                            <m:dPr>
                                              <m:begChr m:val="{"/>
                                              <m:endChr m:val="}"/>
                                              <m:ctrlPr>
                                                <a:rPr lang="de-DE" sz="20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r>
                                                <a:rPr lang="de-DE" sz="20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𝑡</m:t>
                                              </m:r>
                                            </m:e>
                                          </m:d>
                                        </m:e>
                                      </m:d>
                                      <m:r>
                                        <a:rPr lang="de-DE" sz="20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∉</m:t>
                                      </m:r>
                                      <m:d>
                                        <m:dPr>
                                          <m:begChr m:val="{"/>
                                          <m:endChr m:val="}"/>
                                          <m:ctrlPr>
                                            <a:rPr lang="de-DE" sz="20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de-DE" sz="20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sz="20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𝑥</m:t>
                                              </m:r>
                                            </m:e>
                                            <m:sub>
                                              <m:r>
                                                <a:rPr lang="de-DE" sz="20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  <m:r>
                                            <a:rPr lang="de-DE" sz="20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,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de-DE" sz="20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sz="20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𝑥</m:t>
                                              </m:r>
                                            </m:e>
                                            <m:sub>
                                              <m:r>
                                                <a:rPr lang="de-DE" sz="20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2</m:t>
                                              </m:r>
                                            </m:sub>
                                          </m:sSub>
                                          <m:r>
                                            <a:rPr lang="de-DE" sz="20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,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de-DE" sz="20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sz="20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𝑥</m:t>
                                              </m:r>
                                            </m:e>
                                            <m:sub>
                                              <m:r>
                                                <a:rPr lang="de-DE" sz="20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3</m:t>
                                              </m:r>
                                            </m:sub>
                                          </m:sSub>
                                        </m:e>
                                      </m:d>
                                    </m:e>
                                  </m:d>
                                </m:e>
                              </m:d>
                            </m:e>
                          </m:eqArr>
                        </m:e>
                      </m:d>
                    </m:oMath>
                  </m:oMathPara>
                </a14:m>
                <a:endParaRPr lang="en-GB" sz="2000" dirty="0"/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47061D39-AB7C-F049-897B-24220ED06F0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9084" y="2773325"/>
                <a:ext cx="7058026" cy="123200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0FA8DCCE-6EB3-9C48-A06F-913B4887A7F5}"/>
                  </a:ext>
                </a:extLst>
              </p:cNvPr>
              <p:cNvSpPr/>
              <p:nvPr/>
            </p:nvSpPr>
            <p:spPr>
              <a:xfrm>
                <a:off x="540883" y="5281441"/>
                <a:ext cx="8062233" cy="10749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de-DE" sz="2000">
                          <a:latin typeface="Cambria Math" panose="02040503050406030204" pitchFamily="18" charset="0"/>
                        </a:rPr>
                        <m:t>partition</m:t>
                      </m:r>
                      <m:d>
                        <m:dPr>
                          <m:ctrlPr>
                            <a:rPr lang="de-DE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2000" i="1">
                              <a:latin typeface="Cambria Math" panose="02040503050406030204" pitchFamily="18" charset="0"/>
                            </a:rPr>
                            <m:t>𝑔</m:t>
                          </m:r>
                          <m:r>
                            <a:rPr lang="de-DE" sz="2000" i="1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de-DE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de-DE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sSub>
                            <m:sSubPr>
                              <m:ctrlPr>
                                <a:rPr lang="de-DE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/</m:t>
                              </m:r>
                            </m:e>
                            <m:sub>
                              <m:r>
                                <a:rPr lang="de-DE" sz="20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𝒀</m:t>
                              </m:r>
                            </m:sub>
                          </m:sSub>
                          <m:sSub>
                            <m:sSubPr>
                              <m:ctrlPr>
                                <a:rPr lang="de-DE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de-DE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de-DE" sz="2000" i="1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{"/>
                          <m:endChr m:val="}"/>
                          <m:ctrlPr>
                            <a:rPr lang="de-DE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de-DE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n-GB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  <m:sSub>
                                <m:sSubPr>
                                  <m:ctrlPr>
                                    <a:rPr lang="de-DE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d>
                                    <m:dPr>
                                      <m:ctrlPr>
                                        <a:rPr lang="de-DE" sz="20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de-DE" sz="20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𝑅</m:t>
                                      </m:r>
                                      <m:d>
                                        <m:dPr>
                                          <m:ctrlPr>
                                            <a:rPr lang="de-DE" sz="20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de-DE" sz="20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𝑋</m:t>
                                          </m:r>
                                        </m:e>
                                      </m:d>
                                      <m:r>
                                        <a:rPr lang="de-DE" sz="20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, </m:t>
                                      </m:r>
                                      <m:r>
                                        <a:rPr lang="de-DE" sz="20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𝑇</m:t>
                                      </m:r>
                                      <m:d>
                                        <m:dPr>
                                          <m:ctrlPr>
                                            <a:rPr lang="de-DE" sz="20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de-DE" sz="20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𝑋</m:t>
                                          </m:r>
                                          <m:r>
                                            <a:rPr lang="de-DE" sz="20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,</m:t>
                                          </m:r>
                                          <m:r>
                                            <a:rPr lang="de-DE" sz="20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𝑌</m:t>
                                          </m:r>
                                        </m:e>
                                      </m:d>
                                    </m:e>
                                  </m:d>
                                </m:e>
                                <m:sub>
                                  <m:r>
                                    <a:rPr lang="de-DE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|</m:t>
                                  </m:r>
                                  <m:d>
                                    <m:dPr>
                                      <m:ctrlPr>
                                        <a:rPr lang="de-DE" sz="20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d>
                                        <m:dPr>
                                          <m:ctrlPr>
                                            <a:rPr lang="de-DE" sz="20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de-DE" sz="20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𝑋</m:t>
                                          </m:r>
                                          <m:r>
                                            <a:rPr lang="de-DE" sz="20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,</m:t>
                                          </m:r>
                                          <m:r>
                                            <a:rPr lang="de-DE" sz="20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𝑌</m:t>
                                          </m:r>
                                        </m:e>
                                      </m:d>
                                      <m:r>
                                        <a:rPr lang="de-DE" sz="20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,</m:t>
                                      </m:r>
                                      <m:d>
                                        <m:dPr>
                                          <m:begChr m:val="{"/>
                                          <m:endChr m:val="}"/>
                                          <m:ctrlPr>
                                            <a:rPr lang="de-DE" sz="20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de-DE" sz="20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sz="20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𝑥</m:t>
                                              </m:r>
                                            </m:e>
                                            <m:sub>
                                              <m:r>
                                                <a:rPr lang="de-DE" sz="20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  <m:r>
                                            <a:rPr lang="de-DE" sz="20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,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de-DE" sz="20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sz="20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𝑥</m:t>
                                              </m:r>
                                            </m:e>
                                            <m:sub>
                                              <m:r>
                                                <a:rPr lang="de-DE" sz="20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2</m:t>
                                              </m:r>
                                            </m:sub>
                                          </m:sSub>
                                          <m:r>
                                            <a:rPr lang="de-DE" sz="20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,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de-DE" sz="20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sz="20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𝑥</m:t>
                                              </m:r>
                                            </m:e>
                                            <m:sub>
                                              <m:r>
                                                <a:rPr lang="de-DE" sz="20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3</m:t>
                                              </m:r>
                                            </m:sub>
                                          </m:sSub>
                                        </m:e>
                                      </m:d>
                                      <m:r>
                                        <a:rPr lang="de-DE" sz="20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×</m:t>
                                      </m:r>
                                      <m:d>
                                        <m:dPr>
                                          <m:begChr m:val="{"/>
                                          <m:endChr m:val="}"/>
                                          <m:ctrlPr>
                                            <a:rPr lang="de-DE" sz="20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de-DE" sz="20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sz="20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𝑦</m:t>
                                              </m:r>
                                            </m:e>
                                            <m:sub>
                                              <m:r>
                                                <a:rPr lang="de-DE" sz="20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  <m:r>
                                            <a:rPr lang="de-DE" sz="20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,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de-DE" sz="20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sz="20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𝑦</m:t>
                                              </m:r>
                                            </m:e>
                                            <m:sub>
                                              <m:r>
                                                <a:rPr lang="de-DE" sz="20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2</m:t>
                                              </m:r>
                                            </m:sub>
                                          </m:sSub>
                                        </m:e>
                                      </m:d>
                                    </m:e>
                                  </m:d>
                                </m:sub>
                              </m:sSub>
                            </m:e>
                            <m:e>
                              <m:r>
                                <a:rPr lang="en-GB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  <m:sSub>
                                <m:sSubPr>
                                  <m:ctrlPr>
                                    <a:rPr lang="de-DE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d>
                                    <m:dPr>
                                      <m:ctrlPr>
                                        <a:rPr lang="de-DE" sz="20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de-DE" sz="20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𝑅</m:t>
                                      </m:r>
                                      <m:d>
                                        <m:dPr>
                                          <m:ctrlPr>
                                            <a:rPr lang="de-DE" sz="20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de-DE" sz="20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𝑋</m:t>
                                          </m:r>
                                        </m:e>
                                      </m:d>
                                      <m:r>
                                        <a:rPr lang="de-DE" sz="20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, </m:t>
                                      </m:r>
                                      <m:r>
                                        <a:rPr lang="de-DE" sz="20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𝑇</m:t>
                                      </m:r>
                                      <m:d>
                                        <m:dPr>
                                          <m:ctrlPr>
                                            <a:rPr lang="de-DE" sz="20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de-DE" sz="20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𝑋</m:t>
                                          </m:r>
                                          <m:r>
                                            <a:rPr lang="de-DE" sz="20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,</m:t>
                                          </m:r>
                                          <m:r>
                                            <a:rPr lang="de-DE" sz="20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𝑌</m:t>
                                          </m:r>
                                        </m:e>
                                      </m:d>
                                    </m:e>
                                  </m:d>
                                </m:e>
                                <m:sub>
                                  <m:r>
                                    <a:rPr lang="de-DE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|</m:t>
                                  </m:r>
                                  <m:d>
                                    <m:dPr>
                                      <m:ctrlPr>
                                        <a:rPr lang="de-DE" sz="20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d>
                                        <m:dPr>
                                          <m:ctrlPr>
                                            <a:rPr lang="de-DE" sz="20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de-DE" sz="20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𝑋</m:t>
                                          </m:r>
                                          <m:r>
                                            <a:rPr lang="de-DE" sz="20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,</m:t>
                                          </m:r>
                                          <m:r>
                                            <a:rPr lang="de-DE" sz="20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𝑌</m:t>
                                          </m:r>
                                        </m:e>
                                      </m:d>
                                      <m:r>
                                        <a:rPr lang="de-DE" sz="20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,</m:t>
                                      </m:r>
                                      <m:d>
                                        <m:dPr>
                                          <m:begChr m:val="{"/>
                                          <m:endChr m:val="}"/>
                                          <m:ctrlPr>
                                            <a:rPr lang="de-DE" sz="20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de-DE" sz="20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sz="20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𝑥</m:t>
                                              </m:r>
                                            </m:e>
                                            <m:sub>
                                              <m:r>
                                                <a:rPr lang="de-DE" sz="20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4</m:t>
                                              </m:r>
                                            </m:sub>
                                          </m:sSub>
                                          <m:r>
                                            <a:rPr lang="de-DE" sz="20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,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de-DE" sz="20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sz="20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𝑥</m:t>
                                              </m:r>
                                            </m:e>
                                            <m:sub>
                                              <m:r>
                                                <a:rPr lang="de-DE" sz="20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5</m:t>
                                              </m:r>
                                            </m:sub>
                                          </m:sSub>
                                          <m:r>
                                            <a:rPr lang="de-DE" sz="20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 </m:t>
                                          </m:r>
                                        </m:e>
                                      </m:d>
                                      <m:r>
                                        <a:rPr lang="de-DE" sz="20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×</m:t>
                                      </m:r>
                                      <m:d>
                                        <m:dPr>
                                          <m:begChr m:val="{"/>
                                          <m:endChr m:val="}"/>
                                          <m:ctrlPr>
                                            <a:rPr lang="de-DE" sz="20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de-DE" sz="20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sz="20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𝑦</m:t>
                                              </m:r>
                                            </m:e>
                                            <m:sub>
                                              <m:r>
                                                <a:rPr lang="de-DE" sz="20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  <m:r>
                                            <a:rPr lang="de-DE" sz="20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,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de-DE" sz="20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sz="20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𝑦</m:t>
                                              </m:r>
                                            </m:e>
                                            <m:sub>
                                              <m:r>
                                                <a:rPr lang="de-DE" sz="20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2</m:t>
                                              </m:r>
                                            </m:sub>
                                          </m:sSub>
                                        </m:e>
                                      </m:d>
                                    </m:e>
                                  </m:d>
                                </m:sub>
                              </m:sSub>
                              <m:r>
                                <a:rPr lang="de-DE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  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en-GB" sz="2000" dirty="0"/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0FA8DCCE-6EB3-9C48-A06F-913B4887A7F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0883" y="5281441"/>
                <a:ext cx="8062233" cy="107491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11228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A70A54-E05C-A54F-B427-25F87F1021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Splitting: Operator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2B4139B-300D-D144-9E1C-5302347DFBD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GB" dirty="0"/>
                  <a:t>Inputs:</a:t>
                </a:r>
              </a:p>
              <a:p>
                <a:pPr lvl="1"/>
                <a:r>
                  <a:rPr lang="en-GB" dirty="0"/>
                  <a:t>Parfactor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𝑔</m:t>
                    </m:r>
                    <m:r>
                      <a:rPr lang="en-GB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ctrlP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𝒜</m:t>
                            </m:r>
                          </m:e>
                        </m:d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|</m:t>
                        </m:r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𝐶</m:t>
                        </m:r>
                      </m:sub>
                    </m:sSub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</m:t>
                    </m:r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𝐶</m:t>
                    </m:r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𝒳</m:t>
                        </m:r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𝐶</m:t>
                            </m:r>
                          </m:e>
                          <m:sub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𝒳</m:t>
                            </m:r>
                          </m:sub>
                        </m:sSub>
                      </m:e>
                    </m:d>
                  </m:oMath>
                </a14:m>
                <a:endParaRPr lang="en-GB" dirty="0">
                  <a:ea typeface="Cambria Math" panose="02040503050406030204" pitchFamily="18" charset="0"/>
                </a:endParaRPr>
              </a:p>
              <a:p>
                <a:pPr lvl="1"/>
                <a:r>
                  <a:rPr lang="en-GB" dirty="0"/>
                  <a:t>PRV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𝑅</m:t>
                    </m:r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1" i="1" smtClean="0">
                            <a:latin typeface="Cambria Math" panose="02040503050406030204" pitchFamily="18" charset="0"/>
                          </a:rPr>
                          <m:t>𝒀</m:t>
                        </m:r>
                      </m:e>
                    </m:d>
                  </m:oMath>
                </a14:m>
                <a:r>
                  <a:rPr lang="en-GB" dirty="0"/>
                  <a:t> occurring in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𝒜</m:t>
                    </m:r>
                  </m:oMath>
                </a14:m>
                <a:endParaRPr lang="en-GB" dirty="0"/>
              </a:p>
              <a:p>
                <a:pPr lvl="1"/>
                <a:r>
                  <a:rPr lang="en-GB" dirty="0"/>
                  <a:t>PRV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p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de-DE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de-DE" i="1">
                        <a:latin typeface="Cambria Math" panose="02040503050406030204" pitchFamily="18" charset="0"/>
                      </a:rPr>
                      <m:t>𝑅</m:t>
                    </m:r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1" i="1" smtClean="0">
                                <a:latin typeface="Cambria Math" panose="02040503050406030204" pitchFamily="18" charset="0"/>
                              </a:rPr>
                              <m:t>𝒀</m:t>
                            </m:r>
                          </m:e>
                        </m:d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|</m:t>
                        </m:r>
                        <m:sSup>
                          <m:sSup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  <m:sup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</m:sub>
                    </m:sSub>
                  </m:oMath>
                </a14:m>
                <a:r>
                  <a:rPr lang="en-GB" dirty="0"/>
                  <a:t> 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dirty="0">
                            <a:latin typeface="Cambria Math" panose="02040503050406030204" pitchFamily="18" charset="0"/>
                          </a:rPr>
                          <m:t>#</m:t>
                        </m:r>
                      </m:e>
                      <m:sub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𝑌</m:t>
                        </m:r>
                      </m:sub>
                    </m:sSub>
                    <m:d>
                      <m:dPr>
                        <m:begChr m:val="["/>
                        <m:endChr m:val="]"/>
                        <m:ctrlPr>
                          <a:rPr lang="de-DE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𝑅</m:t>
                        </m:r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d>
                              <m:d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b="1" i="1">
                                    <a:latin typeface="Cambria Math" panose="02040503050406030204" pitchFamily="18" charset="0"/>
                                  </a:rPr>
                                  <m:t>𝒀</m:t>
                                </m:r>
                              </m:e>
                            </m:d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|</m:t>
                            </m:r>
                            <m:sSup>
                              <m:sSup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𝐶</m:t>
                                </m:r>
                              </m:e>
                              <m:sup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′</m:t>
                                </m:r>
                              </m:sup>
                            </m:sSup>
                          </m:sub>
                        </m:sSub>
                      </m:e>
                    </m:d>
                  </m:oMath>
                </a14:m>
                <a:endParaRPr lang="en-GB" dirty="0"/>
              </a:p>
              <a:p>
                <a:r>
                  <a:rPr lang="en-GB" dirty="0"/>
                  <a:t>Output:</a:t>
                </a:r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de-DE" b="0" i="0" smtClean="0">
                          <a:latin typeface="Cambria Math" panose="02040503050406030204" pitchFamily="18" charset="0"/>
                        </a:rPr>
                        <m:t>partition</m:t>
                      </m:r>
                      <m:d>
                        <m:d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ℂ</m:t>
                          </m:r>
                        </m:e>
                      </m:d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de-DE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ℂ</m:t>
                      </m:r>
                      <m:r>
                        <a:rPr lang="de-DE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de-DE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𝐶</m:t>
                      </m:r>
                      <m:sSub>
                        <m:sSubPr>
                          <m:ctrlP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/</m:t>
                          </m:r>
                        </m:e>
                        <m:sub>
                          <m:r>
                            <a:rPr lang="de-DE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𝒀</m:t>
                          </m:r>
                        </m:sub>
                      </m:sSub>
                      <m:sSup>
                        <m:sSupPr>
                          <m:ctrlP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𝐶</m:t>
                          </m:r>
                        </m:e>
                        <m:sup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de-DE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∖∅</m:t>
                      </m:r>
                    </m:oMath>
                  </m:oMathPara>
                </a14:m>
                <a:endParaRPr lang="en-GB" dirty="0"/>
              </a:p>
              <a:p>
                <a:r>
                  <a:rPr lang="en-GB" dirty="0"/>
                  <a:t>Postcondition: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𝐺</m:t>
                      </m:r>
                      <m:r>
                        <a:rPr lang="de-DE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r>
                        <a:rPr lang="de-DE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𝐺</m:t>
                      </m:r>
                      <m:r>
                        <a:rPr lang="de-DE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∖</m:t>
                      </m:r>
                      <m:d>
                        <m:dPr>
                          <m:begChr m:val="{"/>
                          <m:endChr m:val="}"/>
                          <m:ctrlP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𝑔</m:t>
                          </m:r>
                        </m:e>
                      </m:d>
                      <m:r>
                        <a:rPr lang="de-DE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∪</m:t>
                      </m:r>
                      <m:r>
                        <m:rPr>
                          <m:nor/>
                        </m:rPr>
                        <a:rPr lang="de-DE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split</m:t>
                      </m:r>
                      <m:d>
                        <m:dPr>
                          <m:ctrlP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𝑔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p>
                              <m: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2B4139B-300D-D144-9E1C-5302347DFBD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447" t="-176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075CF6-CF80-8D4C-8438-AF9F012C4C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64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5414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A70A54-E05C-A54F-B427-25F87F1021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Splitting: Example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2B4139B-300D-D144-9E1C-5302347DFBD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GB" dirty="0"/>
                  <a:t>Inputs:</a:t>
                </a:r>
              </a:p>
              <a:p>
                <a:pPr lvl="1"/>
                <a:r>
                  <a:rPr lang="en-GB" dirty="0">
                    <a:ea typeface="Cambria Math" panose="02040503050406030204" pitchFamily="18" charset="0"/>
                  </a:rPr>
                  <a:t>Parfactor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𝑅</m:t>
                            </m:r>
                            <m:d>
                              <m:dPr>
                                <m:ctrlP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𝑋</m:t>
                                </m:r>
                              </m:e>
                            </m:d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 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𝑇</m:t>
                            </m:r>
                            <m:d>
                              <m:dPr>
                                <m:ctrlP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𝑋</m:t>
                                </m:r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𝑌</m:t>
                                </m:r>
                              </m:e>
                            </m:d>
                          </m:e>
                        </m:d>
                      </m:e>
                      <m:sub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|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𝐶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sub>
                    </m:sSub>
                  </m:oMath>
                </a14:m>
                <a:endParaRPr lang="en-GB" dirty="0"/>
              </a:p>
              <a:p>
                <a:pPr lvl="2"/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 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𝑋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𝑌</m:t>
                            </m:r>
                          </m:e>
                        </m:d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d>
                          <m:dPr>
                            <m:begChr m:val="{"/>
                            <m:endChr m:val="}"/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3</m:t>
                                </m:r>
                              </m:sub>
                            </m:sSub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4</m:t>
                                </m:r>
                              </m:sub>
                            </m:sSub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5</m:t>
                                </m:r>
                              </m:sub>
                            </m:sSub>
                          </m:e>
                        </m:d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d>
                          <m:dPr>
                            <m:begChr m:val="{"/>
                            <m:endChr m:val="}"/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e>
                        </m:d>
                      </m:e>
                    </m:d>
                  </m:oMath>
                </a14:m>
                <a:endParaRPr lang="de-DE" dirty="0">
                  <a:ea typeface="Cambria Math" panose="02040503050406030204" pitchFamily="18" charset="0"/>
                </a:endParaRPr>
              </a:p>
              <a:p>
                <a:pPr lvl="1"/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𝑅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𝑋</m:t>
                        </m:r>
                      </m:e>
                    </m:d>
                  </m:oMath>
                </a14:m>
                <a:endParaRPr lang="de-DE" dirty="0">
                  <a:ea typeface="Cambria Math" panose="02040503050406030204" pitchFamily="18" charset="0"/>
                </a:endParaRPr>
              </a:p>
              <a:p>
                <a:pPr lvl="1"/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𝑅</m:t>
                    </m:r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|</m:t>
                        </m:r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𝐶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sub>
                    </m:sSub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d>
                          <m:dPr>
                            <m:begChr m:val="{"/>
                            <m:endChr m:val="}"/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3</m:t>
                                </m:r>
                              </m:sub>
                            </m:sSub>
                          </m:e>
                        </m:d>
                      </m:e>
                    </m:d>
                  </m:oMath>
                </a14:m>
                <a:endParaRPr lang="en-GB" dirty="0"/>
              </a:p>
              <a:p>
                <a:r>
                  <a:rPr lang="en-GB" dirty="0"/>
                  <a:t>Output:</a:t>
                </a:r>
              </a:p>
              <a:p>
                <a:pPr lvl="1"/>
                <a:endParaRPr lang="en-GB" dirty="0"/>
              </a:p>
              <a:p>
                <a:pPr marL="1203325" lvl="1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de-DE">
                          <a:latin typeface="Cambria Math" panose="02040503050406030204" pitchFamily="18" charset="0"/>
                        </a:rPr>
                        <m:t>partition</m:t>
                      </m:r>
                      <m:d>
                        <m:d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𝑔</m:t>
                          </m:r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sSub>
                            <m:sSubPr>
                              <m:ctrl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/</m:t>
                              </m:r>
                            </m:e>
                            <m:sub>
                              <m:r>
                                <a:rPr lang="de-DE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𝒀</m:t>
                              </m:r>
                            </m:sub>
                          </m:sSub>
                          <m:sSub>
                            <m:sSubPr>
                              <m:ctrl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br>
                  <a:rPr lang="de-DE" i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</a:br>
                <a:br>
                  <a:rPr lang="de-DE" i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</a:b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de-DE" i="1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{"/>
                          <m:endChr m:val="}"/>
                          <m:ctrlP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n-GB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  <m:sSub>
                                <m:sSub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d>
                                    <m:dPr>
                                      <m:ctrlP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𝑅</m:t>
                                      </m:r>
                                      <m:d>
                                        <m:dPr>
                                          <m:ctrlPr>
                                            <a:rPr lang="de-DE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de-DE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𝑋</m:t>
                                          </m:r>
                                        </m:e>
                                      </m:d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, </m:t>
                                      </m:r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𝑇</m:t>
                                      </m:r>
                                      <m:d>
                                        <m:dPr>
                                          <m:ctrlPr>
                                            <a:rPr lang="de-DE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de-DE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𝑋</m:t>
                                          </m:r>
                                          <m:r>
                                            <a:rPr lang="de-DE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,</m:t>
                                          </m:r>
                                          <m:r>
                                            <a:rPr lang="de-DE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𝑌</m:t>
                                          </m:r>
                                        </m:e>
                                      </m:d>
                                    </m:e>
                                  </m:d>
                                </m:e>
                                <m:sub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|</m:t>
                                  </m:r>
                                  <m:d>
                                    <m:dPr>
                                      <m:ctrlP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d>
                                        <m:dPr>
                                          <m:ctrlPr>
                                            <a:rPr lang="de-DE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de-DE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𝑋</m:t>
                                          </m:r>
                                          <m:r>
                                            <a:rPr lang="de-DE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,</m:t>
                                          </m:r>
                                          <m:r>
                                            <a:rPr lang="de-DE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𝑌</m:t>
                                          </m:r>
                                        </m:e>
                                      </m:d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,</m:t>
                                      </m:r>
                                      <m:d>
                                        <m:dPr>
                                          <m:begChr m:val="{"/>
                                          <m:endChr m:val="}"/>
                                          <m:ctrlPr>
                                            <a:rPr lang="de-DE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de-DE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𝑥</m:t>
                                              </m:r>
                                            </m:e>
                                            <m:sub>
                                              <m:r>
                                                <a:rPr lang="de-DE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  <m:r>
                                            <a:rPr lang="de-DE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,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de-DE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𝑥</m:t>
                                              </m:r>
                                            </m:e>
                                            <m:sub>
                                              <m:r>
                                                <a:rPr lang="de-DE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2</m:t>
                                              </m:r>
                                            </m:sub>
                                          </m:sSub>
                                          <m:r>
                                            <a:rPr lang="de-DE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,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de-DE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𝑥</m:t>
                                              </m:r>
                                            </m:e>
                                            <m:sub>
                                              <m:r>
                                                <a:rPr lang="de-DE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3</m:t>
                                              </m:r>
                                            </m:sub>
                                          </m:sSub>
                                        </m:e>
                                      </m:d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×</m:t>
                                      </m:r>
                                      <m:d>
                                        <m:dPr>
                                          <m:begChr m:val="{"/>
                                          <m:endChr m:val="}"/>
                                          <m:ctrlPr>
                                            <a:rPr lang="de-DE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de-DE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𝑦</m:t>
                                              </m:r>
                                            </m:e>
                                            <m:sub>
                                              <m:r>
                                                <a:rPr lang="de-DE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  <m:r>
                                            <a:rPr lang="de-DE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,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de-DE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𝑦</m:t>
                                              </m:r>
                                            </m:e>
                                            <m:sub>
                                              <m:r>
                                                <a:rPr lang="de-DE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2</m:t>
                                              </m:r>
                                            </m:sub>
                                          </m:sSub>
                                        </m:e>
                                      </m:d>
                                    </m:e>
                                  </m:d>
                                </m:sub>
                              </m:sSub>
                            </m:e>
                            <m:e>
                              <m:r>
                                <a:rPr lang="en-GB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  <m:sSub>
                                <m:sSub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d>
                                    <m:dPr>
                                      <m:ctrlP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𝑅</m:t>
                                      </m:r>
                                      <m:d>
                                        <m:dPr>
                                          <m:ctrlPr>
                                            <a:rPr lang="de-DE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de-DE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𝑋</m:t>
                                          </m:r>
                                        </m:e>
                                      </m:d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, </m:t>
                                      </m:r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𝑇</m:t>
                                      </m:r>
                                      <m:d>
                                        <m:dPr>
                                          <m:ctrlPr>
                                            <a:rPr lang="de-DE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de-DE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𝑋</m:t>
                                          </m:r>
                                          <m:r>
                                            <a:rPr lang="de-DE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,</m:t>
                                          </m:r>
                                          <m:r>
                                            <a:rPr lang="de-DE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𝑌</m:t>
                                          </m:r>
                                        </m:e>
                                      </m:d>
                                    </m:e>
                                  </m:d>
                                </m:e>
                                <m:sub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|</m:t>
                                  </m:r>
                                  <m:d>
                                    <m:dPr>
                                      <m:ctrlP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d>
                                        <m:dPr>
                                          <m:ctrlPr>
                                            <a:rPr lang="de-DE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de-DE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𝑋</m:t>
                                          </m:r>
                                          <m:r>
                                            <a:rPr lang="de-DE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,</m:t>
                                          </m:r>
                                          <m:r>
                                            <a:rPr lang="de-DE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𝑌</m:t>
                                          </m:r>
                                        </m:e>
                                      </m:d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,</m:t>
                                      </m:r>
                                      <m:d>
                                        <m:dPr>
                                          <m:begChr m:val="{"/>
                                          <m:endChr m:val="}"/>
                                          <m:ctrlPr>
                                            <a:rPr lang="de-DE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de-DE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𝑥</m:t>
                                              </m:r>
                                            </m:e>
                                            <m:sub>
                                              <m:r>
                                                <a:rPr lang="de-DE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4</m:t>
                                              </m:r>
                                            </m:sub>
                                          </m:sSub>
                                          <m:r>
                                            <a:rPr lang="de-DE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,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de-DE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𝑥</m:t>
                                              </m:r>
                                            </m:e>
                                            <m:sub>
                                              <m:r>
                                                <a:rPr lang="de-DE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5</m:t>
                                              </m:r>
                                            </m:sub>
                                          </m:sSub>
                                          <m:r>
                                            <a:rPr lang="de-DE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 </m:t>
                                          </m:r>
                                        </m:e>
                                      </m:d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×</m:t>
                                      </m:r>
                                      <m:d>
                                        <m:dPr>
                                          <m:begChr m:val="{"/>
                                          <m:endChr m:val="}"/>
                                          <m:ctrlPr>
                                            <a:rPr lang="de-DE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de-DE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𝑦</m:t>
                                              </m:r>
                                            </m:e>
                                            <m:sub>
                                              <m:r>
                                                <a:rPr lang="de-DE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  <m:r>
                                            <a:rPr lang="de-DE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,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de-DE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𝑦</m:t>
                                              </m:r>
                                            </m:e>
                                            <m:sub>
                                              <m:r>
                                                <a:rPr lang="de-DE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2</m:t>
                                              </m:r>
                                            </m:sub>
                                          </m:sSub>
                                        </m:e>
                                      </m:d>
                                    </m:e>
                                  </m:d>
                                </m:sub>
                              </m:sSub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  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en-GB" dirty="0"/>
              </a:p>
              <a:p>
                <a:endParaRPr lang="en-GB" dirty="0"/>
              </a:p>
              <a:p>
                <a:pPr marL="457200" lvl="1" indent="0">
                  <a:buNone/>
                </a:pPr>
                <a:endParaRPr lang="en-GB" dirty="0"/>
              </a:p>
              <a:p>
                <a:endParaRPr lang="en-GB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2B4139B-300D-D144-9E1C-5302347DFBD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447" t="-176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075CF6-CF80-8D4C-8438-AF9F012C4C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65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872093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52E951-3662-A542-A75B-A9341DF573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Other Operators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1B95D02-B256-8A40-AC2E-1E3F149E8D9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85000" lnSpcReduction="20000"/>
              </a:bodyPr>
              <a:lstStyle/>
              <a:p>
                <a:r>
                  <a:rPr lang="en-GB" dirty="0"/>
                  <a:t>Further “enablers” of lifted summing out all are </a:t>
                </a:r>
                <a:r>
                  <a:rPr lang="en-GB" i="1" dirty="0"/>
                  <a:t>variants of splitting on overlap </a:t>
                </a:r>
                <a:r>
                  <a:rPr lang="en-GB" dirty="0"/>
                  <a:t>and</a:t>
                </a:r>
                <a:r>
                  <a:rPr lang="en-GB" i="1" dirty="0"/>
                  <a:t> partitioning</a:t>
                </a:r>
              </a:p>
              <a:p>
                <a:r>
                  <a:rPr lang="en-GB" dirty="0"/>
                  <a:t>Splitting of CRVs</a:t>
                </a:r>
              </a:p>
              <a:p>
                <a:pPr lvl="1"/>
                <a:r>
                  <a:rPr lang="en-GB" dirty="0"/>
                  <a:t>More complex as histograms have to be split </a:t>
                </a:r>
              </a:p>
              <a:p>
                <a:pPr lvl="2"/>
                <a:r>
                  <a:rPr lang="en-GB" dirty="0"/>
                  <a:t>E.g., a histogram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GB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1,3</m:t>
                        </m:r>
                      </m:e>
                    </m:d>
                  </m:oMath>
                </a14:m>
                <a:r>
                  <a:rPr lang="en-GB" dirty="0"/>
                  <a:t> for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sub>
                        </m:sSub>
                      </m:e>
                    </m:d>
                  </m:oMath>
                </a14:m>
                <a:r>
                  <a:rPr lang="en-GB" dirty="0"/>
                  <a:t> may have to be split on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de-DE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d>
                  </m:oMath>
                </a14:m>
                <a:endParaRPr lang="en-GB" dirty="0"/>
              </a:p>
              <a:p>
                <a:pPr lvl="1"/>
                <a:r>
                  <a:rPr lang="en-GB" dirty="0"/>
                  <a:t>Operator called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GB" i="0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expand</m:t>
                    </m:r>
                  </m:oMath>
                </a14:m>
                <a:endParaRPr lang="en-GB" dirty="0"/>
              </a:p>
              <a:p>
                <a:r>
                  <a:rPr lang="en-GB" dirty="0"/>
                  <a:t>Count-normalisation</a:t>
                </a:r>
              </a:p>
              <a:p>
                <a:pPr lvl="1"/>
                <a:r>
                  <a:rPr lang="en-GB" dirty="0"/>
                  <a:t>Split a constraint </a:t>
                </a:r>
                <a:r>
                  <a:rPr lang="en-GB" dirty="0" err="1"/>
                  <a:t>s.t.</a:t>
                </a:r>
                <a:r>
                  <a:rPr lang="en-GB" dirty="0"/>
                  <a:t> in the set of resulting constraints, each constraint is count-normalised </a:t>
                </a:r>
                <a:r>
                  <a:rPr lang="en-GB" dirty="0" err="1"/>
                  <a:t>w.r.t</a:t>
                </a:r>
                <a:r>
                  <a:rPr lang="en-GB" dirty="0"/>
                  <a:t>. to desired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1" i="1">
                            <a:latin typeface="Cambria Math" panose="02040503050406030204" pitchFamily="18" charset="0"/>
                          </a:rPr>
                          <m:t>𝒀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GB" i="1">
                        <a:latin typeface="Cambria Math" panose="02040503050406030204" pitchFamily="18" charset="0"/>
                      </a:rPr>
                      <m:t>|</m:t>
                    </m:r>
                    <m:sSub>
                      <m:sSubPr>
                        <m:ctrlPr>
                          <a:rPr lang="de-DE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1" i="1">
                            <a:latin typeface="Cambria Math" panose="02040503050406030204" pitchFamily="18" charset="0"/>
                          </a:rPr>
                          <m:t>𝒁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GB" dirty="0"/>
                  <a:t> property</a:t>
                </a:r>
              </a:p>
              <a:p>
                <a:pPr lvl="2"/>
                <a:r>
                  <a:rPr lang="en-GB" dirty="0"/>
                  <a:t>Group sets of constants by the different counts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>
                        <a:latin typeface="Cambria Math" panose="02040503050406030204" pitchFamily="18" charset="0"/>
                      </a:rPr>
                      <m:t>n</m:t>
                    </m:r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GB">
                            <a:latin typeface="Cambria Math" panose="02040503050406030204" pitchFamily="18" charset="0"/>
                          </a:rPr>
                          <m:t>count</m:t>
                        </m:r>
                      </m:e>
                      <m:sub>
                        <m:sSub>
                          <m:sSubPr>
                            <m:ctrlPr>
                              <a:rPr lang="de-DE" b="1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1" i="1">
                                <a:latin typeface="Cambria Math" panose="02040503050406030204" pitchFamily="18" charset="0"/>
                              </a:rPr>
                              <m:t>𝒀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GB" i="1">
                            <a:latin typeface="Cambria Math" panose="02040503050406030204" pitchFamily="18" charset="0"/>
                          </a:rPr>
                          <m:t>|</m:t>
                        </m:r>
                        <m:sSub>
                          <m:sSubPr>
                            <m:ctrlPr>
                              <a:rPr lang="de-DE" b="1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1" i="1">
                                <a:latin typeface="Cambria Math" panose="02040503050406030204" pitchFamily="18" charset="0"/>
                              </a:rPr>
                              <m:t>𝒁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sub>
                    </m:sSub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d>
                  </m:oMath>
                </a14:m>
                <a:r>
                  <a:rPr lang="en-GB" dirty="0"/>
                  <a:t> they yield</a:t>
                </a:r>
              </a:p>
              <a:p>
                <a:pPr lvl="1"/>
                <a:r>
                  <a:rPr lang="en-GB" dirty="0"/>
                  <a:t>Operator called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de-DE" b="0" i="0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count</m:t>
                    </m:r>
                    <m:r>
                      <m:rPr>
                        <m:nor/>
                      </m:rPr>
                      <a:rPr lang="de-DE" b="0" i="0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m:rPr>
                        <m:nor/>
                      </m:rPr>
                      <a:rPr lang="de-DE" b="0" i="0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normalise</m:t>
                    </m:r>
                  </m:oMath>
                </a14:m>
                <a:endParaRPr lang="en-GB" dirty="0"/>
              </a:p>
              <a:p>
                <a:r>
                  <a:rPr lang="en-GB" dirty="0"/>
                  <a:t>Grounding: the last resort</a:t>
                </a:r>
              </a:p>
              <a:p>
                <a:pPr lvl="1"/>
                <a:r>
                  <a:rPr lang="en-GB" dirty="0"/>
                  <a:t>Splitting on individual constants</a:t>
                </a:r>
              </a:p>
              <a:p>
                <a:pPr lvl="1"/>
                <a:r>
                  <a:rPr lang="en-GB" dirty="0"/>
                  <a:t>Operator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GB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ground</m:t>
                    </m:r>
                  </m:oMath>
                </a14:m>
                <a:r>
                  <a:rPr lang="en-GB" dirty="0"/>
                  <a:t> as expected</a:t>
                </a:r>
              </a:p>
              <a:p>
                <a:r>
                  <a:rPr lang="en-GB" dirty="0"/>
                  <a:t>More information: </a:t>
                </a:r>
                <a:br>
                  <a:rPr lang="en-GB" dirty="0"/>
                </a:br>
                <a:r>
                  <a:rPr lang="en-GB" sz="1600" dirty="0">
                    <a:solidFill>
                      <a:schemeClr val="accent3"/>
                    </a:solidFill>
                  </a:rPr>
                  <a:t>Nima Taghipour, </a:t>
                </a:r>
                <a:r>
                  <a:rPr lang="en-GB" sz="1600" dirty="0" err="1">
                    <a:solidFill>
                      <a:schemeClr val="accent3"/>
                    </a:solidFill>
                  </a:rPr>
                  <a:t>Daan</a:t>
                </a:r>
                <a:r>
                  <a:rPr lang="en-GB" sz="1600" dirty="0">
                    <a:solidFill>
                      <a:schemeClr val="accent3"/>
                    </a:solidFill>
                  </a:rPr>
                  <a:t> </a:t>
                </a:r>
                <a:r>
                  <a:rPr lang="en-GB" sz="1600" dirty="0" err="1">
                    <a:solidFill>
                      <a:schemeClr val="accent3"/>
                    </a:solidFill>
                  </a:rPr>
                  <a:t>Fierens</a:t>
                </a:r>
                <a:r>
                  <a:rPr lang="en-GB" sz="1600" dirty="0">
                    <a:solidFill>
                      <a:schemeClr val="accent3"/>
                    </a:solidFill>
                  </a:rPr>
                  <a:t>, Jesse Davis, and Hendrik </a:t>
                </a:r>
                <a:r>
                  <a:rPr lang="en-GB" sz="1600" dirty="0" err="1">
                    <a:solidFill>
                      <a:schemeClr val="accent3"/>
                    </a:solidFill>
                  </a:rPr>
                  <a:t>Blockeel</a:t>
                </a:r>
                <a:r>
                  <a:rPr lang="en-GB" sz="1600" dirty="0">
                    <a:solidFill>
                      <a:schemeClr val="accent3"/>
                    </a:solidFill>
                  </a:rPr>
                  <a:t>: Lifted Variable Elimination: Decoupling the Operators from the Constraint Language. In: </a:t>
                </a:r>
                <a:r>
                  <a:rPr lang="en-GB" sz="1600" i="1" dirty="0">
                    <a:solidFill>
                      <a:schemeClr val="accent3"/>
                    </a:solidFill>
                  </a:rPr>
                  <a:t>Journal of Artificial Intelligence Research</a:t>
                </a:r>
                <a:r>
                  <a:rPr lang="en-GB" sz="1600" dirty="0">
                    <a:solidFill>
                      <a:schemeClr val="accent3"/>
                    </a:solidFill>
                  </a:rPr>
                  <a:t>, 2013. (or in Nima </a:t>
                </a:r>
                <a:r>
                  <a:rPr lang="en-GB" sz="1600" dirty="0" err="1">
                    <a:solidFill>
                      <a:schemeClr val="accent3"/>
                    </a:solidFill>
                  </a:rPr>
                  <a:t>Taghipour’s</a:t>
                </a:r>
                <a:r>
                  <a:rPr lang="en-GB" sz="1600" dirty="0">
                    <a:solidFill>
                      <a:schemeClr val="accent3"/>
                    </a:solidFill>
                  </a:rPr>
                  <a:t> PhD thesis)</a:t>
                </a:r>
              </a:p>
              <a:p>
                <a:endParaRPr lang="en-GB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1B95D02-B256-8A40-AC2E-1E3F149E8D9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965" t="-2525" b="-50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DA55EF-A97D-A345-BC58-C3A29E47D1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66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802191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B2935E-B011-024E-9CB0-CC19BF5276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Lifted Absorption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1D60637-2861-CE42-BA4C-5BCB25062E1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92500" lnSpcReduction="10000"/>
              </a:bodyPr>
              <a:lstStyle/>
              <a:p>
                <a:r>
                  <a:rPr lang="en-GB" dirty="0"/>
                  <a:t>Remember:</a:t>
                </a:r>
              </a:p>
              <a:p>
                <a:r>
                  <a:rPr lang="en-GB" dirty="0"/>
                  <a:t>Observations for groundings of a PRV can be</a:t>
                </a:r>
              </a:p>
              <a:p>
                <a:pPr lvl="1"/>
                <a:r>
                  <a:rPr lang="en-GB" dirty="0"/>
                  <a:t>One of the range values</a:t>
                </a:r>
              </a:p>
              <a:p>
                <a:pPr lvl="1"/>
                <a:r>
                  <a:rPr lang="en-GB" dirty="0"/>
                  <a:t>Not available (N/A)</a:t>
                </a:r>
              </a:p>
              <a:p>
                <a:r>
                  <a:rPr lang="en-GB" dirty="0"/>
                  <a:t>Compactly encode evidence with PRVs and </a:t>
                </a:r>
                <a:r>
                  <a:rPr lang="en-GB" dirty="0" err="1"/>
                  <a:t>parfactors</a:t>
                </a:r>
                <a:endParaRPr lang="en-GB" dirty="0"/>
              </a:p>
              <a:p>
                <a:pPr lvl="1"/>
                <a:r>
                  <a:rPr lang="en-GB" dirty="0"/>
                  <a:t>E.g., for </a:t>
                </a:r>
                <a14:m>
                  <m:oMath xmlns:m="http://schemas.openxmlformats.org/officeDocument/2006/math">
                    <m:r>
                      <a:rPr lang="en-GB" i="1" dirty="0">
                        <a:latin typeface="Cambria Math" panose="02040503050406030204" pitchFamily="18" charset="0"/>
                      </a:rPr>
                      <m:t>𝑆𝑖𝑐𝑘</m:t>
                    </m:r>
                    <m:d>
                      <m:dPr>
                        <m:ctrlPr>
                          <a:rPr lang="en-GB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 dirty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</m:d>
                  </m:oMath>
                </a14:m>
                <a:r>
                  <a:rPr lang="en-GB" dirty="0"/>
                  <a:t> with </a:t>
                </a:r>
                <a14:m>
                  <m:oMath xmlns:m="http://schemas.openxmlformats.org/officeDocument/2006/math">
                    <m:r>
                      <a:rPr lang="en-GB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𝒟</m:t>
                    </m:r>
                    <m:d>
                      <m:dPr>
                        <m:ctrlPr>
                          <a:rPr lang="de-DE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 dirty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</m:d>
                    <m:r>
                      <a:rPr lang="de-DE" i="1" dirty="0">
                        <a:latin typeface="Cambria Math" panose="02040503050406030204" pitchFamily="18" charset="0"/>
                      </a:rPr>
                      <m:t>={</m:t>
                    </m:r>
                    <m:sSub>
                      <m:sSub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de-DE" i="1" dirty="0">
                        <a:latin typeface="Cambria Math" panose="02040503050406030204" pitchFamily="18" charset="0"/>
                      </a:rPr>
                      <m:t>,…, </m:t>
                    </m:r>
                    <m:sSub>
                      <m:sSub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de-DE" i="1" dirty="0"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endParaRPr lang="en-GB" dirty="0"/>
              </a:p>
              <a:p>
                <a:pPr lvl="2"/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</a:rPr>
                      <m:t>𝑆𝑖𝑐𝑘</m:t>
                    </m:r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d>
                    <m:r>
                      <a:rPr lang="en-GB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i="1">
                        <a:latin typeface="Cambria Math" panose="02040503050406030204" pitchFamily="18" charset="0"/>
                      </a:rPr>
                      <m:t>𝑆𝑖𝑐𝑘</m:t>
                    </m:r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d>
                    <m:r>
                      <a:rPr lang="en-GB" i="1">
                        <a:latin typeface="Cambria Math" panose="02040503050406030204" pitchFamily="18" charset="0"/>
                      </a:rPr>
                      <m:t>=…=</m:t>
                    </m:r>
                    <m:r>
                      <a:rPr lang="en-GB" i="1">
                        <a:latin typeface="Cambria Math" panose="02040503050406030204" pitchFamily="18" charset="0"/>
                      </a:rPr>
                      <m:t>𝑆𝑖𝑐𝑘</m:t>
                    </m:r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10</m:t>
                            </m:r>
                          </m:sub>
                        </m:sSub>
                      </m:e>
                    </m:d>
                    <m:r>
                      <a:rPr lang="en-GB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i="1">
                        <a:latin typeface="Cambria Math" panose="02040503050406030204" pitchFamily="18" charset="0"/>
                      </a:rPr>
                      <m:t>𝑡𝑟𝑢𝑒</m:t>
                    </m:r>
                  </m:oMath>
                </a14:m>
                <a:endParaRPr lang="en-GB" dirty="0"/>
              </a:p>
              <a:p>
                <a:pPr lvl="3"/>
                <a:r>
                  <a:rPr lang="en-GB" dirty="0">
                    <a:ea typeface="Cambria Math" charset="0"/>
                    <a:cs typeface="Cambria Math" charset="0"/>
                  </a:rPr>
                  <a:t>Parfactor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  <m:sup>
                        <m:r>
                          <a:rPr lang="en-GB" i="1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bSup>
                    <m:r>
                      <a:rPr lang="de-DE" i="1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</m:sub>
                      <m:sup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𝑇</m:t>
                        </m:r>
                      </m:sup>
                    </m:sSubSup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𝑆𝑖𝑐𝑘</m:t>
                            </m:r>
                            <m:d>
                              <m:dPr>
                                <m:ctrlP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𝑋</m:t>
                                </m:r>
                              </m:e>
                            </m:d>
                          </m:e>
                        </m:d>
                      </m:e>
                      <m:sub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d>
                              <m:dPr>
                                <m:ctrlP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𝑋</m:t>
                                </m:r>
                              </m:e>
                            </m:d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d>
                              <m:dPr>
                                <m:begChr m:val="{"/>
                                <m:endChr m:val="}"/>
                                <m:ctrlPr>
                                  <a:rPr lang="en-GB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GB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GB" i="1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en-GB" i="1">
                                    <a:latin typeface="Cambria Math" charset="0"/>
                                  </a:rPr>
                                  <m:t>, </m:t>
                                </m:r>
                                <m:r>
                                  <a:rPr lang="en-GB" i="1">
                                    <a:latin typeface="Cambria Math" panose="02040503050406030204" pitchFamily="18" charset="0"/>
                                  </a:rPr>
                                  <m:t>…</m:t>
                                </m:r>
                                <m:r>
                                  <a:rPr lang="en-GB" i="1">
                                    <a:latin typeface="Cambria Math" charset="0"/>
                                  </a:rPr>
                                  <m:t>, </m:t>
                                </m:r>
                                <m:sSub>
                                  <m:sSubPr>
                                    <m:ctrlPr>
                                      <a:rPr lang="en-GB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GB" i="1">
                                        <a:latin typeface="Cambria Math" panose="02040503050406030204" pitchFamily="18" charset="0"/>
                                      </a:rPr>
                                      <m:t>10</m:t>
                                    </m:r>
                                  </m:sub>
                                </m:sSub>
                              </m:e>
                            </m:d>
                          </m:e>
                        </m:d>
                      </m:sub>
                    </m:sSub>
                  </m:oMath>
                </a14:m>
                <a:endParaRPr lang="en-GB" i="1" dirty="0">
                  <a:latin typeface="Cambria Math" panose="02040503050406030204" pitchFamily="18" charset="0"/>
                </a:endParaRPr>
              </a:p>
              <a:p>
                <a:pPr lvl="2"/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</a:rPr>
                      <m:t>𝑆𝑖𝑐𝑘</m:t>
                    </m:r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11</m:t>
                            </m:r>
                          </m:sub>
                        </m:sSub>
                      </m:e>
                    </m:d>
                    <m:r>
                      <a:rPr lang="en-GB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i="1">
                        <a:latin typeface="Cambria Math" panose="02040503050406030204" pitchFamily="18" charset="0"/>
                      </a:rPr>
                      <m:t>𝑆𝑖𝑐𝑘</m:t>
                    </m:r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12</m:t>
                            </m:r>
                          </m:sub>
                        </m:sSub>
                      </m:e>
                    </m:d>
                    <m:r>
                      <a:rPr lang="en-GB" i="1">
                        <a:latin typeface="Cambria Math" panose="02040503050406030204" pitchFamily="18" charset="0"/>
                      </a:rPr>
                      <m:t>=…=</m:t>
                    </m:r>
                    <m:r>
                      <a:rPr lang="en-GB" i="1">
                        <a:latin typeface="Cambria Math" panose="02040503050406030204" pitchFamily="18" charset="0"/>
                      </a:rPr>
                      <m:t>𝑆𝑖𝑐𝑘</m:t>
                    </m:r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20</m:t>
                            </m:r>
                          </m:sub>
                        </m:sSub>
                      </m:e>
                    </m:d>
                    <m:r>
                      <a:rPr lang="en-GB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i="1">
                        <a:latin typeface="Cambria Math" panose="02040503050406030204" pitchFamily="18" charset="0"/>
                      </a:rPr>
                      <m:t>𝑓𝑎𝑙𝑠𝑒</m:t>
                    </m:r>
                  </m:oMath>
                </a14:m>
                <a:endParaRPr lang="en-GB" dirty="0"/>
              </a:p>
              <a:p>
                <a:pPr lvl="3"/>
                <a:r>
                  <a:rPr lang="en-GB" dirty="0">
                    <a:ea typeface="Cambria Math" charset="0"/>
                    <a:cs typeface="Cambria Math" charset="0"/>
                  </a:rPr>
                  <a:t>Parfactor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  <m:sup>
                        <m:r>
                          <a:rPr lang="de-DE" i="1">
                            <a:latin typeface="Cambria Math" panose="02040503050406030204" pitchFamily="18" charset="0"/>
                          </a:rPr>
                          <m:t>𝐹</m:t>
                        </m:r>
                      </m:sup>
                    </m:sSubSup>
                    <m:r>
                      <a:rPr lang="de-DE" i="1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</m:sub>
                      <m:sup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𝐹</m:t>
                        </m:r>
                      </m:sup>
                    </m:sSubSup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𝑆𝑖𝑐𝑘</m:t>
                            </m:r>
                            <m:d>
                              <m:dPr>
                                <m:ctrlP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𝑋</m:t>
                                </m:r>
                              </m:e>
                            </m:d>
                          </m:e>
                        </m:d>
                      </m:e>
                      <m:sub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d>
                              <m:dPr>
                                <m:ctrlP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𝑋</m:t>
                                </m:r>
                              </m:e>
                            </m:d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d>
                              <m:dPr>
                                <m:begChr m:val="{"/>
                                <m:endChr m:val="}"/>
                                <m:ctrlPr>
                                  <a:rPr lang="en-GB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GB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  <m:r>
                                      <a:rPr lang="en-GB" i="1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en-GB" i="1">
                                    <a:latin typeface="Cambria Math" charset="0"/>
                                  </a:rPr>
                                  <m:t>, </m:t>
                                </m:r>
                                <m:r>
                                  <a:rPr lang="en-GB" i="1">
                                    <a:latin typeface="Cambria Math" panose="02040503050406030204" pitchFamily="18" charset="0"/>
                                  </a:rPr>
                                  <m:t>…</m:t>
                                </m:r>
                                <m:r>
                                  <a:rPr lang="en-GB" i="1">
                                    <a:latin typeface="Cambria Math" charset="0"/>
                                  </a:rPr>
                                  <m:t>, </m:t>
                                </m:r>
                                <m:sSub>
                                  <m:sSubPr>
                                    <m:ctrlPr>
                                      <a:rPr lang="en-GB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  <m:r>
                                      <a:rPr lang="en-GB" i="1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</m:e>
                            </m:d>
                          </m:e>
                        </m:d>
                      </m:sub>
                    </m:sSub>
                  </m:oMath>
                </a14:m>
                <a:endParaRPr lang="en-GB" dirty="0"/>
              </a:p>
              <a:p>
                <a:pPr lvl="2"/>
                <a:r>
                  <a:rPr lang="en-GB" dirty="0"/>
                  <a:t>Observations for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</a:rPr>
                      <m:t>𝑆𝑖𝑐𝑘</m:t>
                    </m:r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21</m:t>
                            </m:r>
                          </m:sub>
                        </m:sSub>
                      </m:e>
                    </m:d>
                    <m:r>
                      <a:rPr lang="en-GB" i="1">
                        <a:latin typeface="Cambria Math" panose="02040503050406030204" pitchFamily="18" charset="0"/>
                      </a:rPr>
                      <m:t>… </m:t>
                    </m:r>
                    <m:r>
                      <a:rPr lang="en-GB" i="1">
                        <a:latin typeface="Cambria Math" panose="02040503050406030204" pitchFamily="18" charset="0"/>
                      </a:rPr>
                      <m:t>𝑆𝑖𝑐𝑘</m:t>
                    </m:r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</m:e>
                    </m:d>
                  </m:oMath>
                </a14:m>
                <a:r>
                  <a:rPr lang="en-GB" dirty="0"/>
                  <a:t> N/A</a:t>
                </a:r>
              </a:p>
              <a:p>
                <a:pPr lvl="1"/>
                <a:r>
                  <a:rPr lang="en-GB" dirty="0"/>
                  <a:t>Within each group: </a:t>
                </a:r>
                <a:br>
                  <a:rPr lang="en-GB" dirty="0"/>
                </a:br>
                <a:r>
                  <a:rPr lang="en-GB" dirty="0">
                    <a:solidFill>
                      <a:schemeClr val="accent1"/>
                    </a:solidFill>
                  </a:rPr>
                  <a:t>instances are indistinguishable again</a:t>
                </a:r>
              </a:p>
              <a:p>
                <a:pPr marL="803275" lvl="1" indent="-346075">
                  <a:buFont typeface="Zapf Dingbats"/>
                  <a:buChar char="➝"/>
                </a:pPr>
                <a:r>
                  <a:rPr lang="en-GB" dirty="0">
                    <a:solidFill>
                      <a:schemeClr val="accent1"/>
                    </a:solidFill>
                  </a:rPr>
                  <a:t>Absorb evidence for each group at once using the </a:t>
                </a:r>
                <a:r>
                  <a:rPr lang="en-GB" dirty="0" err="1">
                    <a:solidFill>
                      <a:schemeClr val="accent1"/>
                    </a:solidFill>
                  </a:rPr>
                  <a:t>parfactors</a:t>
                </a:r>
                <a:endParaRPr lang="en-GB" dirty="0">
                  <a:solidFill>
                    <a:schemeClr val="accent1"/>
                  </a:solidFill>
                </a:endParaRPr>
              </a:p>
              <a:p>
                <a:pPr lvl="1"/>
                <a:endParaRPr lang="en-GB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1D60637-2861-CE42-BA4C-5BCB25062E1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86" t="-2273" b="-50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805111-49D8-E141-BFFD-7D37F50C8A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67</a:t>
            </a:fld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" name="Table 4">
                <a:extLst>
                  <a:ext uri="{FF2B5EF4-FFF2-40B4-BE49-F238E27FC236}">
                    <a16:creationId xmlns:a16="http://schemas.microsoft.com/office/drawing/2014/main" id="{A420916B-6647-5749-AD65-214FEC778C36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044261161"/>
                  </p:ext>
                </p:extLst>
              </p:nvPr>
            </p:nvGraphicFramePr>
            <p:xfrm>
              <a:off x="7007787" y="3177405"/>
              <a:ext cx="1717548" cy="109728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1270508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447040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24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</a:rPr>
                                  <m:t>𝑆𝑖𝑐𝑘</m:t>
                                </m:r>
                                <m:d>
                                  <m:dPr>
                                    <m:ctrlPr>
                                      <a:rPr lang="de-DE" sz="1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z="1800" b="0" i="1" smtClean="0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de-DE" sz="1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𝜙</m:t>
                                    </m:r>
                                  </m:e>
                                  <m:sub>
                                    <m:r>
                                      <a:rPr lang="de-DE" sz="1800" b="0" i="1" smtClean="0">
                                        <a:latin typeface="Cambria Math" panose="02040503050406030204" pitchFamily="18" charset="0"/>
                                      </a:rPr>
                                      <m:t>𝑒</m:t>
                                    </m:r>
                                  </m:sub>
                                  <m:sup>
                                    <m:r>
                                      <a:rPr lang="de-DE" sz="1800" b="0" i="1" smtClean="0">
                                        <a:latin typeface="Cambria Math" panose="02040503050406030204" pitchFamily="18" charset="0"/>
                                      </a:rPr>
                                      <m:t>𝑇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US" sz="1800" i="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US" sz="1800" i="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5" name="Table 4">
                <a:extLst>
                  <a:ext uri="{FF2B5EF4-FFF2-40B4-BE49-F238E27FC236}">
                    <a16:creationId xmlns:a16="http://schemas.microsoft.com/office/drawing/2014/main" id="{A420916B-6647-5749-AD65-214FEC778C36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044261161"/>
                  </p:ext>
                </p:extLst>
              </p:nvPr>
            </p:nvGraphicFramePr>
            <p:xfrm>
              <a:off x="7007787" y="3177405"/>
              <a:ext cx="1717548" cy="109728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1270508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447040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t="-3448" r="-35644" b="-2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280556" t="-3448" b="-2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t="-103448" r="-35644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280556" t="-103448" b="-1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t="-203448" r="-3564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280556" t="-20344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" name="Table 5">
                <a:extLst>
                  <a:ext uri="{FF2B5EF4-FFF2-40B4-BE49-F238E27FC236}">
                    <a16:creationId xmlns:a16="http://schemas.microsoft.com/office/drawing/2014/main" id="{FA19ECB1-B8AC-1F4F-83C2-EDD0828C2F62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824632689"/>
                  </p:ext>
                </p:extLst>
              </p:nvPr>
            </p:nvGraphicFramePr>
            <p:xfrm>
              <a:off x="7007787" y="4456977"/>
              <a:ext cx="1717548" cy="109728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1270508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447040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24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</a:rPr>
                                  <m:t>𝑆𝑖𝑐𝑘</m:t>
                                </m:r>
                                <m:d>
                                  <m:dPr>
                                    <m:ctrlPr>
                                      <a:rPr lang="de-DE" sz="1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z="1800" b="0" i="1" smtClean="0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de-DE" sz="1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𝜙</m:t>
                                    </m:r>
                                  </m:e>
                                  <m:sub>
                                    <m:r>
                                      <a:rPr lang="de-DE" sz="1800" b="0" i="1" smtClean="0">
                                        <a:latin typeface="Cambria Math" panose="02040503050406030204" pitchFamily="18" charset="0"/>
                                      </a:rPr>
                                      <m:t>𝑒</m:t>
                                    </m:r>
                                  </m:sub>
                                  <m:sup>
                                    <m:r>
                                      <a:rPr lang="de-DE" sz="1800" b="0" i="1" smtClean="0">
                                        <a:latin typeface="Cambria Math" panose="02040503050406030204" pitchFamily="18" charset="0"/>
                                      </a:rPr>
                                      <m:t>𝐹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US" sz="1800" i="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US" sz="1800" i="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6" name="Table 5">
                <a:extLst>
                  <a:ext uri="{FF2B5EF4-FFF2-40B4-BE49-F238E27FC236}">
                    <a16:creationId xmlns:a16="http://schemas.microsoft.com/office/drawing/2014/main" id="{FA19ECB1-B8AC-1F4F-83C2-EDD0828C2F62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824632689"/>
                  </p:ext>
                </p:extLst>
              </p:nvPr>
            </p:nvGraphicFramePr>
            <p:xfrm>
              <a:off x="7007787" y="4456977"/>
              <a:ext cx="1717548" cy="109728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1270508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447040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r="-35644" b="-20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280556" b="-20344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t="-96667" r="-35644" b="-9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280556" t="-96667" b="-966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t="-203448" r="-3564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280556" t="-20344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2368877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3AE06D-2DC6-DC49-989D-4128A96105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Splitting based on Evidence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9C903E7-0D59-4947-B378-66C9AA52E49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lnSpcReduction="10000"/>
              </a:bodyPr>
              <a:lstStyle/>
              <a:p>
                <a:r>
                  <a:rPr lang="en-GB" dirty="0"/>
                  <a:t>As observations are seldom for all constants in a constraint, parfactors have to be split based on the constants that occur in the observations</a:t>
                </a:r>
              </a:p>
              <a:p>
                <a:pPr lvl="1"/>
                <a:r>
                  <a:rPr lang="en-GB" dirty="0"/>
                  <a:t>Called </a:t>
                </a:r>
                <a:r>
                  <a:rPr lang="en-GB" dirty="0">
                    <a:solidFill>
                      <a:schemeClr val="accent1"/>
                    </a:solidFill>
                  </a:rPr>
                  <a:t>shattering</a:t>
                </a:r>
                <a:r>
                  <a:rPr lang="en-GB" dirty="0"/>
                  <a:t> on evidence</a:t>
                </a:r>
              </a:p>
              <a:p>
                <a:pPr lvl="1"/>
                <a:r>
                  <a:rPr lang="en-GB" dirty="0"/>
                  <a:t>Only then: </a:t>
                </a:r>
                <a:br>
                  <a:rPr lang="en-GB" dirty="0"/>
                </a:br>
                <a:r>
                  <a:rPr lang="en-GB" dirty="0"/>
                  <a:t>absorb applicable evidence in each parfactor individually</a:t>
                </a:r>
              </a:p>
              <a:p>
                <a:pPr lvl="1"/>
                <a:r>
                  <a:rPr lang="en-GB" dirty="0"/>
                  <a:t>E.g., given evidence parfactors</a:t>
                </a:r>
              </a:p>
              <a:p>
                <a:pPr lvl="2"/>
                <a14:m>
                  <m:oMath xmlns:m="http://schemas.openxmlformats.org/officeDocument/2006/math">
                    <m:sSubSup>
                      <m:sSubSup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  <m:sup>
                        <m:r>
                          <a:rPr lang="en-GB" i="1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bSup>
                    <m:r>
                      <a:rPr lang="en-GB" i="1" smtClean="0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</m:sub>
                      <m:sup>
                        <m: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𝑇</m:t>
                        </m:r>
                      </m:sup>
                    </m:sSubSup>
                    <m:sSub>
                      <m:sSubPr>
                        <m:ctrlP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ctrlPr>
                              <a:rPr lang="en-GB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𝑆𝑖𝑐𝑘</m:t>
                            </m:r>
                            <m:d>
                              <m:dPr>
                                <m:ctrlPr>
                                  <a:rPr lang="en-GB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GB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𝑋</m:t>
                                </m:r>
                              </m:e>
                            </m:d>
                          </m:e>
                        </m:d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|</m:t>
                        </m:r>
                        <m:d>
                          <m:dPr>
                            <m:ctrlPr>
                              <a:rPr lang="en-GB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d>
                              <m:dPr>
                                <m:ctrlPr>
                                  <a:rPr lang="en-GB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GB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𝑋</m:t>
                                </m:r>
                              </m:e>
                            </m:d>
                            <m:r>
                              <a:rPr lang="en-GB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d>
                              <m:dPr>
                                <m:begChr m:val="{"/>
                                <m:endChr m:val="}"/>
                                <m:ctrlPr>
                                  <a:rPr lang="en-GB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GB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GB" i="1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en-GB" i="1">
                                    <a:latin typeface="Cambria Math" charset="0"/>
                                  </a:rPr>
                                  <m:t>, </m:t>
                                </m:r>
                                <m:r>
                                  <a:rPr lang="en-GB" i="1">
                                    <a:latin typeface="Cambria Math" panose="02040503050406030204" pitchFamily="18" charset="0"/>
                                  </a:rPr>
                                  <m:t>…</m:t>
                                </m:r>
                                <m:r>
                                  <a:rPr lang="en-GB" i="1">
                                    <a:latin typeface="Cambria Math" charset="0"/>
                                  </a:rPr>
                                  <m:t>, </m:t>
                                </m:r>
                                <m:sSub>
                                  <m:sSubPr>
                                    <m:ctrlPr>
                                      <a:rPr lang="en-GB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GB" i="1">
                                        <a:latin typeface="Cambria Math" panose="02040503050406030204" pitchFamily="18" charset="0"/>
                                      </a:rPr>
                                      <m:t>10</m:t>
                                    </m:r>
                                  </m:sub>
                                </m:sSub>
                              </m:e>
                            </m:d>
                          </m:e>
                        </m:d>
                      </m:sub>
                    </m:sSub>
                  </m:oMath>
                </a14:m>
                <a:endParaRPr lang="en-GB" i="1" dirty="0">
                  <a:latin typeface="Cambria Math" panose="02040503050406030204" pitchFamily="18" charset="0"/>
                </a:endParaRPr>
              </a:p>
              <a:p>
                <a:pPr lvl="2"/>
                <a14:m>
                  <m:oMath xmlns:m="http://schemas.openxmlformats.org/officeDocument/2006/math">
                    <m:sSubSup>
                      <m:sSubSup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  <m:sup>
                        <m:r>
                          <a:rPr lang="en-GB" i="1" smtClean="0">
                            <a:latin typeface="Cambria Math" panose="02040503050406030204" pitchFamily="18" charset="0"/>
                          </a:rPr>
                          <m:t>𝐹</m:t>
                        </m:r>
                      </m:sup>
                    </m:sSubSup>
                    <m:r>
                      <a:rPr lang="en-GB" i="1" smtClean="0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</m:sub>
                      <m:sup>
                        <m: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𝐹</m:t>
                        </m:r>
                      </m:sup>
                    </m:sSubSup>
                    <m:sSub>
                      <m:sSubPr>
                        <m:ctrlP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ctrlPr>
                              <a:rPr lang="en-GB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𝑆𝑖𝑐𝑘</m:t>
                            </m:r>
                            <m:d>
                              <m:dPr>
                                <m:ctrlPr>
                                  <a:rPr lang="en-GB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GB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𝑋</m:t>
                                </m:r>
                              </m:e>
                            </m:d>
                          </m:e>
                        </m:d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|</m:t>
                        </m:r>
                        <m:d>
                          <m:dPr>
                            <m:ctrlPr>
                              <a:rPr lang="en-GB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d>
                              <m:dPr>
                                <m:ctrlPr>
                                  <a:rPr lang="en-GB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GB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𝑋</m:t>
                                </m:r>
                              </m:e>
                            </m:d>
                            <m:r>
                              <a:rPr lang="en-GB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d>
                              <m:dPr>
                                <m:begChr m:val="{"/>
                                <m:endChr m:val="}"/>
                                <m:ctrlPr>
                                  <a:rPr lang="en-GB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GB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GB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  <m:r>
                                      <a:rPr lang="en-GB" i="1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en-GB" i="1">
                                    <a:latin typeface="Cambria Math" charset="0"/>
                                  </a:rPr>
                                  <m:t>, </m:t>
                                </m:r>
                                <m:r>
                                  <a:rPr lang="en-GB" i="1">
                                    <a:latin typeface="Cambria Math" panose="02040503050406030204" pitchFamily="18" charset="0"/>
                                  </a:rPr>
                                  <m:t>…</m:t>
                                </m:r>
                                <m:r>
                                  <a:rPr lang="en-GB" i="1">
                                    <a:latin typeface="Cambria Math" charset="0"/>
                                  </a:rPr>
                                  <m:t>, </m:t>
                                </m:r>
                                <m:sSub>
                                  <m:sSubPr>
                                    <m:ctrlPr>
                                      <a:rPr lang="en-GB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GB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  <m:r>
                                      <a:rPr lang="en-GB" i="1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</m:e>
                            </m:d>
                          </m:e>
                        </m:d>
                      </m:sub>
                    </m:sSub>
                  </m:oMath>
                </a14:m>
                <a:endParaRPr lang="en-GB" dirty="0"/>
              </a:p>
              <a:p>
                <a:pPr marL="715963" lvl="1" indent="0">
                  <a:buNone/>
                </a:pPr>
                <a:r>
                  <a:rPr lang="en-GB" dirty="0"/>
                  <a:t>every parfactor containing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𝑆𝑖𝑐𝑘</m:t>
                    </m:r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𝑋</m:t>
                        </m:r>
                      </m:e>
                    </m:d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GB" dirty="0"/>
                  <a:t>has to be split on the constraints</a:t>
                </a:r>
              </a:p>
              <a:p>
                <a:pPr lvl="2"/>
                <a:r>
                  <a:rPr lang="en-GB" dirty="0"/>
                  <a:t>For readability, one can introduce new logvars with domains as given in the constraints of the evidence parfactors to distinguish the logvars in the parfactor graph</a:t>
                </a:r>
              </a:p>
              <a:p>
                <a:endParaRPr lang="en-GB" dirty="0"/>
              </a:p>
              <a:p>
                <a:endParaRPr lang="en-GB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9C903E7-0D59-4947-B378-66C9AA52E49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447" t="-2525" r="-96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6B4041-B953-D04F-8549-D91B27D6C1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68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24792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3AE06D-2DC6-DC49-989D-4128A96105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Splitting based on Evidence: Example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9C903E7-0D59-4947-B378-66C9AA52E49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28650" y="1158241"/>
                <a:ext cx="7886700" cy="3330284"/>
              </a:xfrm>
            </p:spPr>
            <p:txBody>
              <a:bodyPr>
                <a:normAutofit fontScale="77500" lnSpcReduction="20000"/>
              </a:bodyPr>
              <a:lstStyle/>
              <a:p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en-GB" dirty="0"/>
                  <a:t> being renamed </a:t>
                </a:r>
                <a:endParaRPr lang="de-DE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lvl="1"/>
                <a14:m>
                  <m:oMath xmlns:m="http://schemas.openxmlformats.org/officeDocument/2006/math">
                    <m:sSup>
                      <m:sSupPr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𝑋</m:t>
                        </m:r>
                      </m:e>
                      <m:sup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𝑇</m:t>
                        </m:r>
                      </m:sup>
                    </m:sSup>
                  </m:oMath>
                </a14:m>
                <a:r>
                  <a:rPr lang="en-GB" dirty="0"/>
                  <a:t> for constants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GB" i="1">
                            <a:latin typeface="Cambria Math" charset="0"/>
                          </a:rPr>
                          <m:t>, </m:t>
                        </m:r>
                        <m:r>
                          <a:rPr lang="en-GB" i="1">
                            <a:latin typeface="Cambria Math" panose="02040503050406030204" pitchFamily="18" charset="0"/>
                          </a:rPr>
                          <m:t>…</m:t>
                        </m:r>
                        <m:r>
                          <a:rPr lang="en-GB" i="1">
                            <a:latin typeface="Cambria Math" charset="0"/>
                          </a:rPr>
                          <m:t>, </m:t>
                        </m:r>
                        <m:sSub>
                          <m:sSubPr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10</m:t>
                            </m:r>
                          </m:sub>
                        </m:sSub>
                      </m:e>
                    </m:d>
                  </m:oMath>
                </a14:m>
                <a:r>
                  <a:rPr lang="en-GB" dirty="0"/>
                  <a:t>, </a:t>
                </a:r>
              </a:p>
              <a:p>
                <a:pPr lvl="1"/>
                <a14:m>
                  <m:oMath xmlns:m="http://schemas.openxmlformats.org/officeDocument/2006/math">
                    <m:sSup>
                      <m:sSupPr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𝑋</m:t>
                        </m:r>
                      </m:e>
                      <m:sup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𝐹</m:t>
                        </m:r>
                      </m:sup>
                    </m:sSup>
                  </m:oMath>
                </a14:m>
                <a:r>
                  <a:rPr lang="en-GB" dirty="0"/>
                  <a:t> for constants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1</m:t>
                            </m:r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GB" i="1">
                            <a:latin typeface="Cambria Math" charset="0"/>
                          </a:rPr>
                          <m:t>, </m:t>
                        </m:r>
                        <m:r>
                          <a:rPr lang="en-GB" i="1">
                            <a:latin typeface="Cambria Math" panose="02040503050406030204" pitchFamily="18" charset="0"/>
                          </a:rPr>
                          <m:t>…</m:t>
                        </m:r>
                        <m:r>
                          <a:rPr lang="en-GB" i="1">
                            <a:latin typeface="Cambria Math" charset="0"/>
                          </a:rPr>
                          <m:t>, </m:t>
                        </m:r>
                        <m:sSub>
                          <m:sSubPr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e>
                    </m:d>
                  </m:oMath>
                </a14:m>
                <a:r>
                  <a:rPr lang="en-GB" dirty="0"/>
                  <a:t>, and </a:t>
                </a:r>
              </a:p>
              <a:p>
                <a:pPr lvl="1"/>
                <a14:m>
                  <m:oMath xmlns:m="http://schemas.openxmlformats.org/officeDocument/2006/math">
                    <m:sSup>
                      <m:sSupPr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𝑋</m:t>
                        </m:r>
                      </m:e>
                      <m:sup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lang="en-GB" dirty="0"/>
                  <a:t> for the remaining constants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GB" i="1">
                            <a:latin typeface="Cambria Math" charset="0"/>
                          </a:rPr>
                          <m:t>, </m:t>
                        </m:r>
                        <m:r>
                          <a:rPr lang="en-GB" i="1">
                            <a:latin typeface="Cambria Math" panose="02040503050406030204" pitchFamily="18" charset="0"/>
                          </a:rPr>
                          <m:t>…</m:t>
                        </m:r>
                        <m:r>
                          <a:rPr lang="en-GB" i="1">
                            <a:latin typeface="Cambria Math" charset="0"/>
                          </a:rPr>
                          <m:t>, </m:t>
                        </m:r>
                        <m:sSub>
                          <m:sSubPr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</m:e>
                    </m:d>
                  </m:oMath>
                </a14:m>
                <a:endParaRPr lang="en-GB" dirty="0"/>
              </a:p>
              <a:p>
                <a:r>
                  <a:rPr lang="en-GB" dirty="0"/>
                  <a:t>yields evidence parfactors</a:t>
                </a:r>
              </a:p>
              <a:p>
                <a:pPr lvl="1"/>
                <a14:m>
                  <m:oMath xmlns:m="http://schemas.openxmlformats.org/officeDocument/2006/math">
                    <m:sSubSup>
                      <m:sSubSup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  <m:sup>
                        <m:r>
                          <a:rPr lang="en-GB" i="1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bSup>
                    <m:r>
                      <a:rPr lang="en-GB" i="1" smtClean="0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</m:sub>
                      <m:sup>
                        <m: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𝑇</m:t>
                        </m:r>
                      </m:sup>
                    </m:sSubSup>
                    <m:sSub>
                      <m:sSubPr>
                        <m:ctrlP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ctrlPr>
                              <a:rPr lang="en-GB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𝑆𝑖𝑐𝑘</m:t>
                            </m:r>
                            <m:d>
                              <m:dPr>
                                <m:ctrlPr>
                                  <a:rPr lang="en-GB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GB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𝑋</m:t>
                                </m:r>
                              </m:e>
                            </m:d>
                          </m:e>
                        </m:d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|</m:t>
                        </m:r>
                        <m:d>
                          <m:dPr>
                            <m:ctrlPr>
                              <a:rPr lang="en-GB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d>
                              <m:dPr>
                                <m:ctrlPr>
                                  <a:rPr lang="en-GB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GB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𝑋</m:t>
                                </m:r>
                              </m:e>
                            </m:d>
                            <m:r>
                              <a:rPr lang="en-GB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d>
                              <m:dPr>
                                <m:begChr m:val="{"/>
                                <m:endChr m:val="}"/>
                                <m:ctrlPr>
                                  <a:rPr lang="en-GB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GB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GB" i="1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en-GB" i="1">
                                    <a:latin typeface="Cambria Math" charset="0"/>
                                  </a:rPr>
                                  <m:t>, </m:t>
                                </m:r>
                                <m:r>
                                  <a:rPr lang="en-GB" i="1">
                                    <a:latin typeface="Cambria Math" panose="02040503050406030204" pitchFamily="18" charset="0"/>
                                  </a:rPr>
                                  <m:t>…</m:t>
                                </m:r>
                                <m:r>
                                  <a:rPr lang="en-GB" i="1">
                                    <a:latin typeface="Cambria Math" charset="0"/>
                                  </a:rPr>
                                  <m:t>, </m:t>
                                </m:r>
                                <m:sSub>
                                  <m:sSubPr>
                                    <m:ctrlPr>
                                      <a:rPr lang="en-GB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GB" i="1">
                                        <a:latin typeface="Cambria Math" panose="02040503050406030204" pitchFamily="18" charset="0"/>
                                      </a:rPr>
                                      <m:t>10</m:t>
                                    </m:r>
                                  </m:sub>
                                </m:sSub>
                              </m:e>
                            </m:d>
                          </m:e>
                        </m:d>
                      </m:sub>
                    </m:sSub>
                    <m:r>
                      <a:rPr lang="de-DE" b="0" i="1" smtClean="0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</m:sub>
                      <m:sup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𝑇</m:t>
                        </m:r>
                      </m:sup>
                    </m:sSubSup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ctrlP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𝑆𝑖𝑐𝑘</m:t>
                            </m:r>
                            <m:d>
                              <m:dPr>
                                <m:ctrlPr>
                                  <a:rPr lang="en-GB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lang="en-GB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GB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  <m:sup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𝑇</m:t>
                                    </m:r>
                                  </m:sup>
                                </m:sSup>
                              </m:e>
                            </m:d>
                          </m:e>
                        </m:d>
                      </m:e>
                      <m:sub>
                        <m:r>
                          <a:rPr lang="de-DE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|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⊤</m:t>
                        </m:r>
                      </m:sub>
                    </m:sSub>
                  </m:oMath>
                </a14:m>
                <a:endParaRPr lang="en-GB" i="1" dirty="0">
                  <a:latin typeface="Cambria Math" panose="02040503050406030204" pitchFamily="18" charset="0"/>
                </a:endParaRPr>
              </a:p>
              <a:p>
                <a:pPr lvl="1"/>
                <a14:m>
                  <m:oMath xmlns:m="http://schemas.openxmlformats.org/officeDocument/2006/math">
                    <m:sSubSup>
                      <m:sSubSup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  <m:sup>
                        <m:r>
                          <a:rPr lang="en-GB" i="1" smtClean="0">
                            <a:latin typeface="Cambria Math" panose="02040503050406030204" pitchFamily="18" charset="0"/>
                          </a:rPr>
                          <m:t>𝐹</m:t>
                        </m:r>
                      </m:sup>
                    </m:sSubSup>
                    <m:r>
                      <a:rPr lang="en-GB" i="1" smtClean="0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</m:sub>
                      <m:sup>
                        <m: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𝐹</m:t>
                        </m:r>
                      </m:sup>
                    </m:sSubSup>
                    <m:sSub>
                      <m:sSubPr>
                        <m:ctrlP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ctrlPr>
                              <a:rPr lang="en-GB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𝑆𝑖𝑐𝑘</m:t>
                            </m:r>
                            <m:d>
                              <m:dPr>
                                <m:ctrlPr>
                                  <a:rPr lang="en-GB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GB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𝑋</m:t>
                                </m:r>
                              </m:e>
                            </m:d>
                          </m:e>
                        </m:d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|</m:t>
                        </m:r>
                        <m:d>
                          <m:dPr>
                            <m:ctrlPr>
                              <a:rPr lang="en-GB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d>
                              <m:dPr>
                                <m:ctrlPr>
                                  <a:rPr lang="en-GB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GB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𝑋</m:t>
                                </m:r>
                              </m:e>
                            </m:d>
                            <m:r>
                              <a:rPr lang="en-GB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d>
                              <m:dPr>
                                <m:begChr m:val="{"/>
                                <m:endChr m:val="}"/>
                                <m:ctrlPr>
                                  <a:rPr lang="en-GB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GB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GB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  <m:r>
                                      <a:rPr lang="en-GB" i="1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en-GB" i="1">
                                    <a:latin typeface="Cambria Math" charset="0"/>
                                  </a:rPr>
                                  <m:t>, </m:t>
                                </m:r>
                                <m:r>
                                  <a:rPr lang="en-GB" i="1">
                                    <a:latin typeface="Cambria Math" panose="02040503050406030204" pitchFamily="18" charset="0"/>
                                  </a:rPr>
                                  <m:t>…</m:t>
                                </m:r>
                                <m:r>
                                  <a:rPr lang="en-GB" i="1">
                                    <a:latin typeface="Cambria Math" charset="0"/>
                                  </a:rPr>
                                  <m:t>, </m:t>
                                </m:r>
                                <m:sSub>
                                  <m:sSubPr>
                                    <m:ctrlPr>
                                      <a:rPr lang="en-GB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GB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  <m:r>
                                      <a:rPr lang="en-GB" i="1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</m:e>
                            </m:d>
                          </m:e>
                        </m:d>
                      </m:sub>
                    </m:sSub>
                    <m:r>
                      <a:rPr lang="de-DE" i="1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</m:sub>
                      <m:sup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𝐹</m:t>
                        </m:r>
                      </m:sup>
                    </m:sSubSup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ctrlP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𝑆𝑖𝑐𝑘</m:t>
                            </m:r>
                            <m:d>
                              <m:dPr>
                                <m:ctrlPr>
                                  <a:rPr lang="en-GB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lang="en-GB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GB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  <m:sup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𝐹</m:t>
                                    </m:r>
                                  </m:sup>
                                </m:sSup>
                              </m:e>
                            </m:d>
                          </m:e>
                        </m:d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|⊤</m:t>
                        </m:r>
                      </m:sub>
                    </m:sSub>
                  </m:oMath>
                </a14:m>
                <a:endParaRPr lang="en-GB" dirty="0"/>
              </a:p>
              <a:p>
                <a:r>
                  <a:rPr lang="en-GB" dirty="0"/>
                  <a:t>The model on the left is shattered on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  <m:sup>
                        <m:r>
                          <a:rPr lang="en-GB" i="1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bSup>
                  </m:oMath>
                </a14:m>
                <a:r>
                  <a:rPr lang="en-GB" dirty="0"/>
                  <a:t>,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  <m:sup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𝐹</m:t>
                        </m:r>
                      </m:sup>
                    </m:sSubSup>
                  </m:oMath>
                </a14:m>
                <a:r>
                  <a:rPr lang="en-GB" dirty="0"/>
                  <a:t>, i.e., split on the constraints in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  <m:sup>
                        <m:r>
                          <a:rPr lang="en-GB" i="1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bSup>
                  </m:oMath>
                </a14:m>
                <a:r>
                  <a:rPr lang="en-GB" dirty="0"/>
                  <a:t>,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  <m:sup>
                        <m:r>
                          <a:rPr lang="de-DE" i="1">
                            <a:latin typeface="Cambria Math" panose="02040503050406030204" pitchFamily="18" charset="0"/>
                          </a:rPr>
                          <m:t>𝐹</m:t>
                        </m:r>
                      </m:sup>
                    </m:sSubSup>
                  </m:oMath>
                </a14:m>
                <a:r>
                  <a:rPr lang="en-GB" dirty="0"/>
                  <a:t>, yielding the model on the right</a:t>
                </a:r>
              </a:p>
              <a:p>
                <a:pPr lvl="1"/>
                <a:r>
                  <a:rPr lang="en-GB" dirty="0">
                    <a:solidFill>
                      <a:srgbClr val="C00000"/>
                    </a:solidFill>
                  </a:rPr>
                  <a:t>Evidence parfactors can be drawn as well</a:t>
                </a:r>
              </a:p>
              <a:p>
                <a:endParaRPr lang="en-GB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9C903E7-0D59-4947-B378-66C9AA52E49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8650" y="1158241"/>
                <a:ext cx="7886700" cy="3330284"/>
              </a:xfrm>
              <a:blipFill>
                <a:blip r:embed="rId2"/>
                <a:stretch>
                  <a:fillRect l="-804" t="-3422" b="-38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6B4041-B953-D04F-8549-D91B27D6C1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69</a:t>
            </a:fld>
            <a:endParaRPr lang="en-GB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CADDFFF-B68B-534A-A67C-8AA8571563F2}"/>
              </a:ext>
            </a:extLst>
          </p:cNvPr>
          <p:cNvGrpSpPr/>
          <p:nvPr/>
        </p:nvGrpSpPr>
        <p:grpSpPr>
          <a:xfrm>
            <a:off x="2109533" y="4409676"/>
            <a:ext cx="1120628" cy="1590638"/>
            <a:chOff x="6254283" y="3256865"/>
            <a:chExt cx="1120628" cy="159063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0A9F0AE4-989E-AB4D-8D8B-93EF634F274F}"/>
                    </a:ext>
                  </a:extLst>
                </p:cNvPr>
                <p:cNvSpPr txBox="1"/>
                <p:nvPr/>
              </p:nvSpPr>
              <p:spPr>
                <a:xfrm>
                  <a:off x="6492995" y="3256865"/>
                  <a:ext cx="648000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de-DE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𝐸𝑝𝑖𝑑</m:t>
                        </m:r>
                      </m:oMath>
                    </m:oMathPara>
                  </a14:m>
                  <a:endParaRPr lang="en-GB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88" name="TextBox 87">
                  <a:extLst>
                    <a:ext uri="{FF2B5EF4-FFF2-40B4-BE49-F238E27FC236}">
                      <a16:creationId xmlns:a16="http://schemas.microsoft.com/office/drawing/2014/main" id="{4F3634B0-E16B-6642-AE74-DFB5EAE0197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492995" y="3256865"/>
                  <a:ext cx="648000" cy="389513"/>
                </a:xfrm>
                <a:prstGeom prst="ellipse">
                  <a:avLst/>
                </a:prstGeom>
                <a:blipFill>
                  <a:blip r:embed="rId4"/>
                  <a:stretch>
                    <a:fillRect r="-1887" b="-6250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85597252-F595-BD44-96F5-69E8A0CEF855}"/>
                    </a:ext>
                  </a:extLst>
                </p:cNvPr>
                <p:cNvSpPr txBox="1"/>
                <p:nvPr/>
              </p:nvSpPr>
              <p:spPr>
                <a:xfrm>
                  <a:off x="6254283" y="4457990"/>
                  <a:ext cx="1120628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𝑆𝑖𝑐𝑘</m:t>
                        </m:r>
                        <m:r>
                          <a:rPr lang="de-DE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(</m:t>
                        </m:r>
                        <m:r>
                          <a:rPr lang="de-DE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𝑋</m:t>
                        </m:r>
                        <m:r>
                          <a:rPr lang="de-DE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)</m:t>
                        </m:r>
                      </m:oMath>
                    </m:oMathPara>
                  </a14:m>
                  <a:endParaRPr lang="en-GB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92" name="TextBox 91">
                  <a:extLst>
                    <a:ext uri="{FF2B5EF4-FFF2-40B4-BE49-F238E27FC236}">
                      <a16:creationId xmlns:a16="http://schemas.microsoft.com/office/drawing/2014/main" id="{B2C32A5F-6287-9241-B4A3-17A34C41191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254283" y="4457990"/>
                  <a:ext cx="1120628" cy="389513"/>
                </a:xfrm>
                <a:prstGeom prst="ellipse">
                  <a:avLst/>
                </a:prstGeom>
                <a:blipFill>
                  <a:blip r:embed="rId9"/>
                  <a:stretch>
                    <a:fillRect b="-6061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7DA401E6-C27A-374C-95EC-B968DBC9D9CF}"/>
                </a:ext>
              </a:extLst>
            </p:cNvPr>
            <p:cNvCxnSpPr>
              <a:cxnSpLocks/>
              <a:stCxn id="12" idx="0"/>
              <a:endCxn id="6" idx="4"/>
            </p:cNvCxnSpPr>
            <p:nvPr/>
          </p:nvCxnSpPr>
          <p:spPr>
            <a:xfrm flipV="1">
              <a:off x="6815655" y="3646378"/>
              <a:ext cx="1340" cy="33525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1C9061B8-A77D-AE4E-B33A-D0D1549BFE3A}"/>
                </a:ext>
              </a:extLst>
            </p:cNvPr>
            <p:cNvCxnSpPr>
              <a:cxnSpLocks/>
              <a:stCxn id="12" idx="2"/>
              <a:endCxn id="7" idx="0"/>
            </p:cNvCxnSpPr>
            <p:nvPr/>
          </p:nvCxnSpPr>
          <p:spPr>
            <a:xfrm flipH="1">
              <a:off x="6814597" y="4125628"/>
              <a:ext cx="1058" cy="33236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26479342-3206-624E-BC7D-B82DA238C975}"/>
                </a:ext>
              </a:extLst>
            </p:cNvPr>
            <p:cNvGrpSpPr/>
            <p:nvPr/>
          </p:nvGrpSpPr>
          <p:grpSpPr>
            <a:xfrm>
              <a:off x="6519796" y="3935548"/>
              <a:ext cx="413939" cy="357698"/>
              <a:chOff x="6519796" y="3935548"/>
              <a:chExt cx="413939" cy="357698"/>
            </a:xfrm>
          </p:grpSpPr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3B5116AB-722F-8441-8662-F0046BFAFD16}"/>
                  </a:ext>
                </a:extLst>
              </p:cNvPr>
              <p:cNvSpPr/>
              <p:nvPr/>
            </p:nvSpPr>
            <p:spPr>
              <a:xfrm>
                <a:off x="6697575" y="3935548"/>
                <a:ext cx="144000" cy="144000"/>
              </a:xfrm>
              <a:prstGeom prst="rect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1"/>
                  </a:solidFill>
                </a:endParaRPr>
              </a:p>
            </p:txBody>
          </p: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28DF259D-8522-8F40-989C-CD1B8A221F6A}"/>
                  </a:ext>
                </a:extLst>
              </p:cNvPr>
              <p:cNvSpPr/>
              <p:nvPr/>
            </p:nvSpPr>
            <p:spPr>
              <a:xfrm>
                <a:off x="6743655" y="3981628"/>
                <a:ext cx="144000" cy="144000"/>
              </a:xfrm>
              <a:prstGeom prst="rect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1"/>
                  </a:solidFill>
                </a:endParaRPr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339BA89C-DBB0-C34D-A967-1A4A2E9C0E59}"/>
                  </a:ext>
                </a:extLst>
              </p:cNvPr>
              <p:cNvSpPr/>
              <p:nvPr/>
            </p:nvSpPr>
            <p:spPr>
              <a:xfrm>
                <a:off x="6789735" y="4027708"/>
                <a:ext cx="144000" cy="144000"/>
              </a:xfrm>
              <a:prstGeom prst="rect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1"/>
                  </a:solidFill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4" name="TextBox 13">
                    <a:extLst>
                      <a:ext uri="{FF2B5EF4-FFF2-40B4-BE49-F238E27FC236}">
                        <a16:creationId xmlns:a16="http://schemas.microsoft.com/office/drawing/2014/main" id="{443252FE-E40E-BB48-965E-196A9E4CB3A6}"/>
                      </a:ext>
                    </a:extLst>
                  </p:cNvPr>
                  <p:cNvSpPr txBox="1"/>
                  <p:nvPr/>
                </p:nvSpPr>
                <p:spPr>
                  <a:xfrm>
                    <a:off x="6519796" y="4016247"/>
                    <a:ext cx="214931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oMath>
                      </m:oMathPara>
                    </a14:m>
                    <a:endParaRPr lang="en-GB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4" name="TextBox 13">
                    <a:extLst>
                      <a:ext uri="{FF2B5EF4-FFF2-40B4-BE49-F238E27FC236}">
                        <a16:creationId xmlns:a16="http://schemas.microsoft.com/office/drawing/2014/main" id="{443252FE-E40E-BB48-965E-196A9E4CB3A6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519796" y="4016247"/>
                    <a:ext cx="214931" cy="276999"/>
                  </a:xfrm>
                  <a:prstGeom prst="rect">
                    <a:avLst/>
                  </a:prstGeom>
                  <a:blipFill>
                    <a:blip r:embed="rId10"/>
                    <a:stretch>
                      <a:fillRect l="-33333" r="-27778" b="-30435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446BBFB-09CA-3240-9E9E-F790F85544EF}"/>
              </a:ext>
            </a:extLst>
          </p:cNvPr>
          <p:cNvGrpSpPr/>
          <p:nvPr/>
        </p:nvGrpSpPr>
        <p:grpSpPr>
          <a:xfrm>
            <a:off x="4616207" y="4411120"/>
            <a:ext cx="3683486" cy="1590638"/>
            <a:chOff x="4616207" y="3871163"/>
            <a:chExt cx="3683486" cy="159063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B8EB3525-F1ED-C84C-83B1-15B95D9B1DF5}"/>
                    </a:ext>
                  </a:extLst>
                </p:cNvPr>
                <p:cNvSpPr txBox="1"/>
                <p:nvPr/>
              </p:nvSpPr>
              <p:spPr>
                <a:xfrm>
                  <a:off x="6136877" y="3871163"/>
                  <a:ext cx="648000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charset="0"/>
                          </a:rPr>
                          <m:t>𝐸𝑝𝑖𝑑</m:t>
                        </m:r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10" name="TextBox 109">
                  <a:extLst>
                    <a:ext uri="{FF2B5EF4-FFF2-40B4-BE49-F238E27FC236}">
                      <a16:creationId xmlns:a16="http://schemas.microsoft.com/office/drawing/2014/main" id="{C47016FE-682A-3245-9963-D543EF7D2A5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136877" y="3871163"/>
                  <a:ext cx="648000" cy="389513"/>
                </a:xfrm>
                <a:prstGeom prst="ellipse">
                  <a:avLst/>
                </a:prstGeom>
                <a:blipFill>
                  <a:blip r:embed="rId11"/>
                  <a:stretch>
                    <a:fillRect l="-1887" r="-1887" b="-6250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95DD2632-8709-D743-A6C6-D870C42B116B}"/>
                    </a:ext>
                  </a:extLst>
                </p:cNvPr>
                <p:cNvSpPr txBox="1"/>
                <p:nvPr/>
              </p:nvSpPr>
              <p:spPr>
                <a:xfrm>
                  <a:off x="5898165" y="5072288"/>
                  <a:ext cx="1120628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charset="0"/>
                          </a:rPr>
                          <m:t>𝑆𝑖𝑐𝑘</m:t>
                        </m:r>
                        <m:d>
                          <m:d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</m:e>
                              <m:sup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𝐹</m:t>
                                </m:r>
                              </m:sup>
                            </m:sSup>
                          </m:e>
                        </m:d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95DD2632-8709-D743-A6C6-D870C42B116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898165" y="5072288"/>
                  <a:ext cx="1120628" cy="389513"/>
                </a:xfrm>
                <a:prstGeom prst="ellipse">
                  <a:avLst/>
                </a:prstGeom>
                <a:blipFill>
                  <a:blip r:embed="rId12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4D1383D4-63C2-5448-9A78-D15D1148AB2D}"/>
                </a:ext>
              </a:extLst>
            </p:cNvPr>
            <p:cNvCxnSpPr>
              <a:cxnSpLocks/>
              <a:stCxn id="34" idx="0"/>
              <a:endCxn id="16" idx="4"/>
            </p:cNvCxnSpPr>
            <p:nvPr/>
          </p:nvCxnSpPr>
          <p:spPr>
            <a:xfrm flipV="1">
              <a:off x="6459537" y="4260676"/>
              <a:ext cx="1340" cy="33525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9E209EFA-92E0-2245-A328-4CD67D541322}"/>
                </a:ext>
              </a:extLst>
            </p:cNvPr>
            <p:cNvCxnSpPr>
              <a:cxnSpLocks/>
              <a:stCxn id="34" idx="2"/>
              <a:endCxn id="17" idx="0"/>
            </p:cNvCxnSpPr>
            <p:nvPr/>
          </p:nvCxnSpPr>
          <p:spPr>
            <a:xfrm flipH="1">
              <a:off x="6458479" y="4739926"/>
              <a:ext cx="1058" cy="33236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52250797-BC83-AF44-A5DC-1FB873A990E4}"/>
                    </a:ext>
                  </a:extLst>
                </p:cNvPr>
                <p:cNvSpPr txBox="1"/>
                <p:nvPr/>
              </p:nvSpPr>
              <p:spPr>
                <a:xfrm>
                  <a:off x="4616207" y="5072288"/>
                  <a:ext cx="1120628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charset="0"/>
                          </a:rPr>
                          <m:t>𝑆𝑖𝑐𝑘</m:t>
                        </m:r>
                        <m:d>
                          <m:d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</m:e>
                              <m:sup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𝑇</m:t>
                                </m:r>
                              </m:sup>
                            </m:sSup>
                          </m:e>
                        </m:d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52250797-BC83-AF44-A5DC-1FB873A990E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16207" y="5072288"/>
                  <a:ext cx="1120628" cy="389513"/>
                </a:xfrm>
                <a:prstGeom prst="ellipse">
                  <a:avLst/>
                </a:prstGeom>
                <a:blipFill>
                  <a:blip r:embed="rId13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FB93A79E-52D5-AB43-9009-B35602B8AA98}"/>
                </a:ext>
              </a:extLst>
            </p:cNvPr>
            <p:cNvCxnSpPr>
              <a:cxnSpLocks/>
              <a:stCxn id="38" idx="0"/>
              <a:endCxn id="16" idx="3"/>
            </p:cNvCxnSpPr>
            <p:nvPr/>
          </p:nvCxnSpPr>
          <p:spPr>
            <a:xfrm flipV="1">
              <a:off x="5177579" y="4203633"/>
              <a:ext cx="1054195" cy="39229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5A812F00-A153-BA45-B533-4042AF257EC7}"/>
                </a:ext>
              </a:extLst>
            </p:cNvPr>
            <p:cNvCxnSpPr>
              <a:cxnSpLocks/>
              <a:stCxn id="38" idx="2"/>
              <a:endCxn id="20" idx="0"/>
            </p:cNvCxnSpPr>
            <p:nvPr/>
          </p:nvCxnSpPr>
          <p:spPr>
            <a:xfrm flipH="1">
              <a:off x="5176521" y="4739926"/>
              <a:ext cx="1058" cy="33236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4484D920-20ED-6549-8C6F-A014BDEF9F7F}"/>
                    </a:ext>
                  </a:extLst>
                </p:cNvPr>
                <p:cNvSpPr txBox="1"/>
                <p:nvPr/>
              </p:nvSpPr>
              <p:spPr>
                <a:xfrm>
                  <a:off x="7179065" y="5072288"/>
                  <a:ext cx="1120628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charset="0"/>
                          </a:rPr>
                          <m:t>𝑆𝑖𝑐𝑘</m:t>
                        </m:r>
                        <m:d>
                          <m:d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</m:e>
                              <m:sup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′</m:t>
                                </m:r>
                              </m:sup>
                            </m:sSup>
                          </m:e>
                        </m:d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4484D920-20ED-6549-8C6F-A014BDEF9F7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79065" y="5072288"/>
                  <a:ext cx="1120628" cy="389513"/>
                </a:xfrm>
                <a:prstGeom prst="ellipse">
                  <a:avLst/>
                </a:prstGeom>
                <a:blipFill>
                  <a:blip r:embed="rId14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198C8540-55BA-6C42-8FB0-53E6A9C9CB13}"/>
                </a:ext>
              </a:extLst>
            </p:cNvPr>
            <p:cNvCxnSpPr>
              <a:cxnSpLocks/>
              <a:stCxn id="31" idx="0"/>
              <a:endCxn id="16" idx="5"/>
            </p:cNvCxnSpPr>
            <p:nvPr/>
          </p:nvCxnSpPr>
          <p:spPr>
            <a:xfrm flipH="1" flipV="1">
              <a:off x="6689980" y="4203633"/>
              <a:ext cx="1050457" cy="39229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A115DE8E-5A86-E140-BED9-3AD40E17220F}"/>
                </a:ext>
              </a:extLst>
            </p:cNvPr>
            <p:cNvCxnSpPr>
              <a:cxnSpLocks/>
              <a:stCxn id="31" idx="2"/>
              <a:endCxn id="23" idx="0"/>
            </p:cNvCxnSpPr>
            <p:nvPr/>
          </p:nvCxnSpPr>
          <p:spPr>
            <a:xfrm flipH="1">
              <a:off x="7739379" y="4739926"/>
              <a:ext cx="1058" cy="33236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A96570FC-B8FA-FA4C-894B-6EDA7288C691}"/>
                </a:ext>
              </a:extLst>
            </p:cNvPr>
            <p:cNvGrpSpPr/>
            <p:nvPr/>
          </p:nvGrpSpPr>
          <p:grpSpPr>
            <a:xfrm>
              <a:off x="4881720" y="4546566"/>
              <a:ext cx="407269" cy="360978"/>
              <a:chOff x="4881720" y="4546566"/>
              <a:chExt cx="407269" cy="360978"/>
            </a:xfrm>
          </p:grpSpPr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F76EE0CF-40C6-974E-9FC6-DF7441EBFB57}"/>
                  </a:ext>
                </a:extLst>
              </p:cNvPr>
              <p:cNvSpPr/>
              <p:nvPr/>
            </p:nvSpPr>
            <p:spPr>
              <a:xfrm>
                <a:off x="5062454" y="4546566"/>
                <a:ext cx="144000" cy="144000"/>
              </a:xfrm>
              <a:prstGeom prst="rect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C2AD6210-D610-3449-AD89-F70BBAFE8FF1}"/>
                  </a:ext>
                </a:extLst>
              </p:cNvPr>
              <p:cNvSpPr/>
              <p:nvPr/>
            </p:nvSpPr>
            <p:spPr>
              <a:xfrm>
                <a:off x="5105579" y="4595926"/>
                <a:ext cx="144000" cy="144000"/>
              </a:xfrm>
              <a:prstGeom prst="rect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9" name="TextBox 38">
                    <a:extLst>
                      <a:ext uri="{FF2B5EF4-FFF2-40B4-BE49-F238E27FC236}">
                        <a16:creationId xmlns:a16="http://schemas.microsoft.com/office/drawing/2014/main" id="{1D13C3CA-1974-E54E-956A-9F536DEEF1DB}"/>
                      </a:ext>
                    </a:extLst>
                  </p:cNvPr>
                  <p:cNvSpPr txBox="1"/>
                  <p:nvPr/>
                </p:nvSpPr>
                <p:spPr>
                  <a:xfrm>
                    <a:off x="4881720" y="4630545"/>
                    <a:ext cx="214931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39" name="TextBox 38">
                    <a:extLst>
                      <a:ext uri="{FF2B5EF4-FFF2-40B4-BE49-F238E27FC236}">
                        <a16:creationId xmlns:a16="http://schemas.microsoft.com/office/drawing/2014/main" id="{1D13C3CA-1974-E54E-956A-9F536DEEF1DB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881720" y="4630545"/>
                    <a:ext cx="214931" cy="276999"/>
                  </a:xfrm>
                  <a:prstGeom prst="rect">
                    <a:avLst/>
                  </a:prstGeom>
                  <a:blipFill>
                    <a:blip r:embed="rId15"/>
                    <a:stretch>
                      <a:fillRect l="-35294" r="-35294" b="-30435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2FF3DFBC-2545-5D40-8F6D-00B048345398}"/>
                  </a:ext>
                </a:extLst>
              </p:cNvPr>
              <p:cNvSpPr/>
              <p:nvPr/>
            </p:nvSpPr>
            <p:spPr>
              <a:xfrm>
                <a:off x="5144989" y="4629101"/>
                <a:ext cx="144000" cy="144000"/>
              </a:xfrm>
              <a:prstGeom prst="rect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B191D65B-5ED4-1C4A-9D83-6C74CBFBFE72}"/>
                </a:ext>
              </a:extLst>
            </p:cNvPr>
            <p:cNvGrpSpPr/>
            <p:nvPr/>
          </p:nvGrpSpPr>
          <p:grpSpPr>
            <a:xfrm>
              <a:off x="6163678" y="4546566"/>
              <a:ext cx="411807" cy="360978"/>
              <a:chOff x="6163678" y="4546566"/>
              <a:chExt cx="411807" cy="360978"/>
            </a:xfrm>
          </p:grpSpPr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0A0C2543-CC9F-6645-AF9D-31A49EC6346E}"/>
                  </a:ext>
                </a:extLst>
              </p:cNvPr>
              <p:cNvSpPr/>
              <p:nvPr/>
            </p:nvSpPr>
            <p:spPr>
              <a:xfrm>
                <a:off x="6348950" y="4546566"/>
                <a:ext cx="144000" cy="144000"/>
              </a:xfrm>
              <a:prstGeom prst="rect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1"/>
                  </a:solidFill>
                </a:endParaRPr>
              </a:p>
            </p:txBody>
          </p: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6BF12CD4-48A5-7F41-9901-89624B1C248D}"/>
                  </a:ext>
                </a:extLst>
              </p:cNvPr>
              <p:cNvSpPr/>
              <p:nvPr/>
            </p:nvSpPr>
            <p:spPr>
              <a:xfrm>
                <a:off x="6387537" y="4595926"/>
                <a:ext cx="144000" cy="144000"/>
              </a:xfrm>
              <a:prstGeom prst="rect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5" name="TextBox 34">
                    <a:extLst>
                      <a:ext uri="{FF2B5EF4-FFF2-40B4-BE49-F238E27FC236}">
                        <a16:creationId xmlns:a16="http://schemas.microsoft.com/office/drawing/2014/main" id="{AD0FB085-12A6-D944-AEC3-432930F326AC}"/>
                      </a:ext>
                    </a:extLst>
                  </p:cNvPr>
                  <p:cNvSpPr txBox="1"/>
                  <p:nvPr/>
                </p:nvSpPr>
                <p:spPr>
                  <a:xfrm>
                    <a:off x="6163678" y="4630545"/>
                    <a:ext cx="214931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35" name="TextBox 34">
                    <a:extLst>
                      <a:ext uri="{FF2B5EF4-FFF2-40B4-BE49-F238E27FC236}">
                        <a16:creationId xmlns:a16="http://schemas.microsoft.com/office/drawing/2014/main" id="{AD0FB085-12A6-D944-AEC3-432930F326AC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163678" y="4630545"/>
                    <a:ext cx="214931" cy="276999"/>
                  </a:xfrm>
                  <a:prstGeom prst="rect">
                    <a:avLst/>
                  </a:prstGeom>
                  <a:blipFill>
                    <a:blip r:embed="rId16"/>
                    <a:stretch>
                      <a:fillRect l="-27778" r="-27778" b="-30435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1A2F6B4C-CEDD-0E49-93E4-C51D6FC3A513}"/>
                  </a:ext>
                </a:extLst>
              </p:cNvPr>
              <p:cNvSpPr/>
              <p:nvPr/>
            </p:nvSpPr>
            <p:spPr>
              <a:xfrm>
                <a:off x="6431485" y="4629101"/>
                <a:ext cx="144000" cy="144000"/>
              </a:xfrm>
              <a:prstGeom prst="rect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1F2C675A-CD66-B24A-9E79-11E7B4634424}"/>
                </a:ext>
              </a:extLst>
            </p:cNvPr>
            <p:cNvGrpSpPr/>
            <p:nvPr/>
          </p:nvGrpSpPr>
          <p:grpSpPr>
            <a:xfrm>
              <a:off x="7444578" y="4556784"/>
              <a:ext cx="419998" cy="350760"/>
              <a:chOff x="7444578" y="4556784"/>
              <a:chExt cx="419998" cy="350760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9" name="TextBox 28">
                    <a:extLst>
                      <a:ext uri="{FF2B5EF4-FFF2-40B4-BE49-F238E27FC236}">
                        <a16:creationId xmlns:a16="http://schemas.microsoft.com/office/drawing/2014/main" id="{EC66E32E-465C-934A-A0F2-2240B2C04449}"/>
                      </a:ext>
                    </a:extLst>
                  </p:cNvPr>
                  <p:cNvSpPr txBox="1"/>
                  <p:nvPr/>
                </p:nvSpPr>
                <p:spPr>
                  <a:xfrm>
                    <a:off x="7444578" y="4630545"/>
                    <a:ext cx="214931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29" name="TextBox 28">
                    <a:extLst>
                      <a:ext uri="{FF2B5EF4-FFF2-40B4-BE49-F238E27FC236}">
                        <a16:creationId xmlns:a16="http://schemas.microsoft.com/office/drawing/2014/main" id="{EC66E32E-465C-934A-A0F2-2240B2C04449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444578" y="4630545"/>
                    <a:ext cx="214931" cy="276999"/>
                  </a:xfrm>
                  <a:prstGeom prst="rect">
                    <a:avLst/>
                  </a:prstGeom>
                  <a:blipFill>
                    <a:blip r:embed="rId10"/>
                    <a:stretch>
                      <a:fillRect l="-33333" r="-27778" b="-30435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12BFBD1F-3793-3544-82FB-D2A67B260B54}"/>
                  </a:ext>
                </a:extLst>
              </p:cNvPr>
              <p:cNvSpPr/>
              <p:nvPr/>
            </p:nvSpPr>
            <p:spPr>
              <a:xfrm>
                <a:off x="7638041" y="4556784"/>
                <a:ext cx="144000" cy="144000"/>
              </a:xfrm>
              <a:prstGeom prst="rect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1"/>
                  </a:solidFill>
                </a:endParaRPr>
              </a:p>
            </p:txBody>
          </p:sp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47C9A1BE-2394-E74B-8415-FEF620A03016}"/>
                  </a:ext>
                </a:extLst>
              </p:cNvPr>
              <p:cNvSpPr/>
              <p:nvPr/>
            </p:nvSpPr>
            <p:spPr>
              <a:xfrm>
                <a:off x="7668437" y="4595926"/>
                <a:ext cx="144000" cy="144000"/>
              </a:xfrm>
              <a:prstGeom prst="rect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5C0B2FF5-838A-A84D-AA9A-C09996B51281}"/>
                  </a:ext>
                </a:extLst>
              </p:cNvPr>
              <p:cNvSpPr/>
              <p:nvPr/>
            </p:nvSpPr>
            <p:spPr>
              <a:xfrm>
                <a:off x="7720576" y="4639319"/>
                <a:ext cx="144000" cy="144000"/>
              </a:xfrm>
              <a:prstGeom prst="rect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E29A2C48-7293-284E-953B-2AAB9A05B5AF}"/>
              </a:ext>
            </a:extLst>
          </p:cNvPr>
          <p:cNvGrpSpPr/>
          <p:nvPr/>
        </p:nvGrpSpPr>
        <p:grpSpPr>
          <a:xfrm>
            <a:off x="4715554" y="6001758"/>
            <a:ext cx="575954" cy="566683"/>
            <a:chOff x="4715554" y="5461801"/>
            <a:chExt cx="575954" cy="566683"/>
          </a:xfrm>
        </p:grpSpPr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4716AA97-C629-4E45-BB7C-4FA7D349BE54}"/>
                </a:ext>
              </a:extLst>
            </p:cNvPr>
            <p:cNvCxnSpPr>
              <a:cxnSpLocks/>
              <a:stCxn id="20" idx="4"/>
              <a:endCxn id="45" idx="0"/>
            </p:cNvCxnSpPr>
            <p:nvPr/>
          </p:nvCxnSpPr>
          <p:spPr>
            <a:xfrm>
              <a:off x="5176521" y="5461801"/>
              <a:ext cx="3577" cy="25506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2BA346EF-69D0-584B-A041-DBA83045F8AF}"/>
                </a:ext>
              </a:extLst>
            </p:cNvPr>
            <p:cNvGrpSpPr/>
            <p:nvPr/>
          </p:nvGrpSpPr>
          <p:grpSpPr>
            <a:xfrm>
              <a:off x="4715554" y="5667506"/>
              <a:ext cx="575954" cy="360978"/>
              <a:chOff x="4713035" y="4546566"/>
              <a:chExt cx="575954" cy="360978"/>
            </a:xfrm>
          </p:grpSpPr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540A06BF-D0AA-C649-AA30-05C8C3446AF3}"/>
                  </a:ext>
                </a:extLst>
              </p:cNvPr>
              <p:cNvSpPr/>
              <p:nvPr/>
            </p:nvSpPr>
            <p:spPr>
              <a:xfrm>
                <a:off x="5062454" y="4546566"/>
                <a:ext cx="144000" cy="144000"/>
              </a:xfrm>
              <a:prstGeom prst="rect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solidFill>
                    <a:srgbClr val="C00000"/>
                  </a:solidFill>
                </a:endParaRPr>
              </a:p>
            </p:txBody>
          </p:sp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DE66CC21-07AB-6C4C-8731-7A2EF6085D90}"/>
                  </a:ext>
                </a:extLst>
              </p:cNvPr>
              <p:cNvSpPr/>
              <p:nvPr/>
            </p:nvSpPr>
            <p:spPr>
              <a:xfrm>
                <a:off x="5105579" y="4595926"/>
                <a:ext cx="144000" cy="144000"/>
              </a:xfrm>
              <a:prstGeom prst="rect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rgbClr val="C00000"/>
                  </a:solidFill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6" name="TextBox 45">
                    <a:extLst>
                      <a:ext uri="{FF2B5EF4-FFF2-40B4-BE49-F238E27FC236}">
                        <a16:creationId xmlns:a16="http://schemas.microsoft.com/office/drawing/2014/main" id="{FC979898-9A93-4147-9E01-7B5B908DDFEB}"/>
                      </a:ext>
                    </a:extLst>
                  </p:cNvPr>
                  <p:cNvSpPr txBox="1"/>
                  <p:nvPr/>
                </p:nvSpPr>
                <p:spPr>
                  <a:xfrm>
                    <a:off x="4713035" y="4630545"/>
                    <a:ext cx="338234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Sup>
                            <m:sSubSupPr>
                              <m:ctrlPr>
                                <a:rPr lang="en-GB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GB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n-GB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sub>
                            <m:sup>
                              <m:r>
                                <a:rPr lang="en-GB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</m:t>
                              </m:r>
                            </m:sup>
                          </m:sSubSup>
                        </m:oMath>
                      </m:oMathPara>
                    </a14:m>
                    <a:endParaRPr lang="en-GB" dirty="0">
                      <a:solidFill>
                        <a:srgbClr val="C0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46" name="TextBox 45">
                    <a:extLst>
                      <a:ext uri="{FF2B5EF4-FFF2-40B4-BE49-F238E27FC236}">
                        <a16:creationId xmlns:a16="http://schemas.microsoft.com/office/drawing/2014/main" id="{FC979898-9A93-4147-9E01-7B5B908DDFEB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713035" y="4630545"/>
                    <a:ext cx="338234" cy="276999"/>
                  </a:xfrm>
                  <a:prstGeom prst="rect">
                    <a:avLst/>
                  </a:prstGeom>
                  <a:blipFill>
                    <a:blip r:embed="rId17"/>
                    <a:stretch>
                      <a:fillRect l="-17857" r="-3571" b="-30435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D3039C10-E61E-2F48-B110-58947B722125}"/>
                  </a:ext>
                </a:extLst>
              </p:cNvPr>
              <p:cNvSpPr/>
              <p:nvPr/>
            </p:nvSpPr>
            <p:spPr>
              <a:xfrm>
                <a:off x="5144989" y="4629101"/>
                <a:ext cx="144000" cy="144000"/>
              </a:xfrm>
              <a:prstGeom prst="rect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rgbClr val="C00000"/>
                  </a:solidFill>
                </a:endParaRPr>
              </a:p>
            </p:txBody>
          </p:sp>
        </p:grp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B275B54A-D319-1042-BF41-05002E7894C4}"/>
              </a:ext>
            </a:extLst>
          </p:cNvPr>
          <p:cNvGrpSpPr/>
          <p:nvPr/>
        </p:nvGrpSpPr>
        <p:grpSpPr>
          <a:xfrm>
            <a:off x="6019653" y="6001758"/>
            <a:ext cx="545597" cy="565239"/>
            <a:chOff x="6019653" y="5461801"/>
            <a:chExt cx="545597" cy="565239"/>
          </a:xfrm>
        </p:grpSpPr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E9302554-1828-5946-B31E-7D39A3BBA71A}"/>
                </a:ext>
              </a:extLst>
            </p:cNvPr>
            <p:cNvCxnSpPr>
              <a:cxnSpLocks/>
              <a:endCxn id="52" idx="0"/>
            </p:cNvCxnSpPr>
            <p:nvPr/>
          </p:nvCxnSpPr>
          <p:spPr>
            <a:xfrm>
              <a:off x="6450263" y="5461801"/>
              <a:ext cx="3577" cy="25506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162C4105-AB34-034C-8ACA-44BADA617332}"/>
                </a:ext>
              </a:extLst>
            </p:cNvPr>
            <p:cNvGrpSpPr/>
            <p:nvPr/>
          </p:nvGrpSpPr>
          <p:grpSpPr>
            <a:xfrm>
              <a:off x="6019653" y="5667506"/>
              <a:ext cx="545597" cy="359534"/>
              <a:chOff x="4743392" y="4546566"/>
              <a:chExt cx="545597" cy="359534"/>
            </a:xfrm>
          </p:grpSpPr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22FC15BD-6004-CA45-B74B-C185FB0DB9F0}"/>
                  </a:ext>
                </a:extLst>
              </p:cNvPr>
              <p:cNvSpPr/>
              <p:nvPr/>
            </p:nvSpPr>
            <p:spPr>
              <a:xfrm>
                <a:off x="5062454" y="4546566"/>
                <a:ext cx="144000" cy="144000"/>
              </a:xfrm>
              <a:prstGeom prst="rect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solidFill>
                    <a:srgbClr val="C00000"/>
                  </a:solidFill>
                </a:endParaRPr>
              </a:p>
            </p:txBody>
          </p:sp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C745ED32-B4DA-9B4B-A474-3C1EE809A3F6}"/>
                  </a:ext>
                </a:extLst>
              </p:cNvPr>
              <p:cNvSpPr/>
              <p:nvPr/>
            </p:nvSpPr>
            <p:spPr>
              <a:xfrm>
                <a:off x="5105579" y="4595926"/>
                <a:ext cx="144000" cy="144000"/>
              </a:xfrm>
              <a:prstGeom prst="rect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rgbClr val="C00000"/>
                  </a:solidFill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3" name="TextBox 52">
                    <a:extLst>
                      <a:ext uri="{FF2B5EF4-FFF2-40B4-BE49-F238E27FC236}">
                        <a16:creationId xmlns:a16="http://schemas.microsoft.com/office/drawing/2014/main" id="{45335AC6-C844-8C45-A2B8-7E2E098B6BD9}"/>
                      </a:ext>
                    </a:extLst>
                  </p:cNvPr>
                  <p:cNvSpPr txBox="1"/>
                  <p:nvPr/>
                </p:nvSpPr>
                <p:spPr>
                  <a:xfrm>
                    <a:off x="4743392" y="4629101"/>
                    <a:ext cx="340541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Sup>
                            <m:sSubSupPr>
                              <m:ctrlPr>
                                <a:rPr lang="de-DE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GB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de-DE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b>
                            <m:sup>
                              <m:r>
                                <a:rPr lang="de-DE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sup>
                          </m:sSubSup>
                        </m:oMath>
                      </m:oMathPara>
                    </a14:m>
                    <a:endParaRPr lang="en-GB" dirty="0">
                      <a:solidFill>
                        <a:srgbClr val="C0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53" name="TextBox 52">
                    <a:extLst>
                      <a:ext uri="{FF2B5EF4-FFF2-40B4-BE49-F238E27FC236}">
                        <a16:creationId xmlns:a16="http://schemas.microsoft.com/office/drawing/2014/main" id="{45335AC6-C844-8C45-A2B8-7E2E098B6BD9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743392" y="4629101"/>
                    <a:ext cx="340541" cy="276999"/>
                  </a:xfrm>
                  <a:prstGeom prst="rect">
                    <a:avLst/>
                  </a:prstGeom>
                  <a:blipFill>
                    <a:blip r:embed="rId18"/>
                    <a:stretch>
                      <a:fillRect l="-17857" r="-3571" b="-30435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034A9EE9-C7AB-1A48-95E6-407BC1190224}"/>
                  </a:ext>
                </a:extLst>
              </p:cNvPr>
              <p:cNvSpPr/>
              <p:nvPr/>
            </p:nvSpPr>
            <p:spPr>
              <a:xfrm>
                <a:off x="5144989" y="4629101"/>
                <a:ext cx="144000" cy="144000"/>
              </a:xfrm>
              <a:prstGeom prst="rect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rgbClr val="C00000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057320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F26F62-D951-0343-9F12-46D4CF4E4D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Lifted Variable Elimination (LVE)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D4A8AF8-ABD5-954B-8A32-2BFAA330363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92500" lnSpcReduction="20000"/>
              </a:bodyPr>
              <a:lstStyle/>
              <a:p>
                <a:r>
                  <a:rPr lang="en-GB" dirty="0"/>
                  <a:t>Inference task: Solve an instance of the query answering problem</a:t>
                </a:r>
              </a:p>
              <a:p>
                <a:pPr lvl="1"/>
                <a:r>
                  <a:rPr lang="en-GB" dirty="0"/>
                  <a:t>Compute an answer to a query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b="1" i="1">
                            <a:latin typeface="Cambria Math" panose="02040503050406030204" pitchFamily="18" charset="0"/>
                          </a:rPr>
                          <m:t>𝑺</m:t>
                        </m:r>
                        <m:r>
                          <a:rPr lang="en-GB" i="1"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en-GB" b="1" i="1">
                            <a:latin typeface="Cambria Math" panose="02040503050406030204" pitchFamily="18" charset="0"/>
                          </a:rPr>
                          <m:t>𝑻</m:t>
                        </m:r>
                      </m:e>
                    </m:d>
                  </m:oMath>
                </a14:m>
                <a:r>
                  <a:rPr lang="en-GB" dirty="0"/>
                  <a:t> given a model </a:t>
                </a:r>
                <a14:m>
                  <m:oMath xmlns:m="http://schemas.openxmlformats.org/officeDocument/2006/math">
                    <m:r>
                      <a:rPr lang="en-GB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𝐺</m:t>
                    </m:r>
                  </m:oMath>
                </a14:m>
                <a:r>
                  <a:rPr lang="en-GB" dirty="0"/>
                  <a:t> representing the full joint probability distribution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GB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𝐺</m:t>
                        </m:r>
                      </m:sub>
                    </m:sSub>
                  </m:oMath>
                </a14:m>
                <a:endParaRPr lang="en-GB" dirty="0"/>
              </a:p>
              <a:p>
                <a:pPr lvl="2"/>
                <a:r>
                  <a:rPr lang="en-GB" dirty="0"/>
                  <a:t>Query for a marginal (conditional) probability (distribution)</a:t>
                </a:r>
              </a:p>
              <a:p>
                <a:pPr lvl="2"/>
                <a:r>
                  <a:rPr lang="en-GB" dirty="0">
                    <a:solidFill>
                      <a:schemeClr val="accent1"/>
                    </a:solidFill>
                  </a:rPr>
                  <a:t>Avoid grounding (parts of) </a:t>
                </a:r>
                <a14:m>
                  <m:oMath xmlns:m="http://schemas.openxmlformats.org/officeDocument/2006/math">
                    <m:r>
                      <a:rPr lang="en-GB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𝐺</m:t>
                    </m:r>
                  </m:oMath>
                </a14:m>
                <a:endParaRPr lang="en-GB" dirty="0"/>
              </a:p>
              <a:p>
                <a:pPr lvl="2"/>
                <a:endParaRPr lang="en-GB" dirty="0"/>
              </a:p>
              <a:p>
                <a:r>
                  <a:rPr lang="en-GB" dirty="0"/>
                  <a:t>We will concentrate on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  <m:r>
                          <a:rPr lang="en-GB" i="1"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en-GB" b="1" i="1">
                            <a:latin typeface="Cambria Math" panose="02040503050406030204" pitchFamily="18" charset="0"/>
                          </a:rPr>
                          <m:t>𝑻</m:t>
                        </m:r>
                      </m:e>
                    </m:d>
                  </m:oMath>
                </a14:m>
                <a:r>
                  <a:rPr lang="en-GB" dirty="0"/>
                  <a:t> for now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GB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r>
                  <a:rPr lang="en-GB" dirty="0"/>
                  <a:t> single grounded PRV (no event)</a:t>
                </a:r>
              </a:p>
              <a:p>
                <a:r>
                  <a:rPr lang="en-GB" dirty="0"/>
                  <a:t>Basic idea: Eliminate all non-query terms!</a:t>
                </a:r>
              </a:p>
              <a:p>
                <a:pPr lvl="1"/>
                <a:r>
                  <a:rPr lang="en-GB" dirty="0"/>
                  <a:t>As before</a:t>
                </a:r>
              </a:p>
              <a:p>
                <a:r>
                  <a:rPr lang="en-GB" dirty="0"/>
                  <a:t>But: Lifting of</a:t>
                </a:r>
              </a:p>
              <a:p>
                <a:pPr lvl="1"/>
                <a:r>
                  <a:rPr lang="en-GB" dirty="0"/>
                  <a:t>Summing out</a:t>
                </a:r>
              </a:p>
              <a:p>
                <a:pPr lvl="1"/>
                <a:r>
                  <a:rPr lang="en-GB" dirty="0"/>
                  <a:t>Multiplication</a:t>
                </a:r>
              </a:p>
              <a:p>
                <a:pPr lvl="1"/>
                <a:r>
                  <a:rPr lang="en-GB" dirty="0"/>
                  <a:t>Absorption of </a:t>
                </a:r>
                <a14:m>
                  <m:oMath xmlns:m="http://schemas.openxmlformats.org/officeDocument/2006/math">
                    <m:r>
                      <a:rPr lang="en-GB" b="1" i="1">
                        <a:latin typeface="Cambria Math" panose="02040503050406030204" pitchFamily="18" charset="0"/>
                      </a:rPr>
                      <m:t>𝑻</m:t>
                    </m:r>
                  </m:oMath>
                </a14:m>
                <a:endParaRPr lang="en-GB" dirty="0"/>
              </a:p>
              <a:p>
                <a:pPr marL="457200" lvl="1" indent="0">
                  <a:buNone/>
                </a:pPr>
                <a:r>
                  <a:rPr lang="en-GB" dirty="0"/>
                  <a:t>➝ Lifting operators of LVE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D4A8AF8-ABD5-954B-8A32-2BFAA330363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286" t="-3030" b="-176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B7C4DA-4528-8D4B-B242-8F86801ACF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7868430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3AE06D-2DC6-DC49-989D-4128A96105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Shattering on Evidence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9C903E7-0D59-4947-B378-66C9AA52E49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28650" y="1158240"/>
                <a:ext cx="7886700" cy="5018723"/>
              </a:xfrm>
            </p:spPr>
            <p:txBody>
              <a:bodyPr>
                <a:normAutofit/>
              </a:bodyPr>
              <a:lstStyle/>
              <a:p>
                <a:r>
                  <a:rPr lang="en-GB" dirty="0"/>
                  <a:t>Given a set of evidence </a:t>
                </a:r>
                <a:r>
                  <a:rPr lang="en-GB" dirty="0" err="1"/>
                  <a:t>parfactors</a:t>
                </a:r>
                <a:r>
                  <a:rPr lang="en-GB" dirty="0"/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GB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GB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b="0" i="1" smtClean="0">
                                    <a:latin typeface="Cambria Math" panose="02040503050406030204" pitchFamily="18" charset="0"/>
                                  </a:rPr>
                                  <m:t>𝑔</m:t>
                                </m:r>
                              </m:e>
                              <m:sub>
                                <m:r>
                                  <a:rPr lang="en-GB" b="0" i="1" smtClean="0"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</m:sub>
                            </m:sSub>
                          </m:e>
                        </m:d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sup>
                    </m:sSubSup>
                  </m:oMath>
                </a14:m>
                <a:r>
                  <a:rPr lang="en-GB" b="0" dirty="0"/>
                  <a:t> and a model 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𝐺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GB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GB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b="0" i="1" smtClean="0">
                                    <a:latin typeface="Cambria Math" panose="02040503050406030204" pitchFamily="18" charset="0"/>
                                  </a:rPr>
                                  <m:t>𝑔</m:t>
                                </m:r>
                              </m:e>
                              <m:sub>
                                <m:r>
                                  <a:rPr lang="en-GB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d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</m:sSubSup>
                  </m:oMath>
                </a14:m>
                <a:endParaRPr lang="en-GB" b="0" dirty="0"/>
              </a:p>
              <a:p>
                <a:r>
                  <a:rPr lang="en-GB" dirty="0"/>
                  <a:t>For each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  <m:r>
                      <a:rPr lang="en-GB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</m:sub>
                    </m:sSub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ctrlPr>
                              <a:rPr lang="en-GB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𝑅</m:t>
                            </m:r>
                            <m:d>
                              <m:dPr>
                                <m:ctrlPr>
                                  <a:rPr lang="en-GB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GB" b="1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𝑿</m:t>
                                </m:r>
                              </m:e>
                            </m:d>
                          </m:e>
                        </m:d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|</m:t>
                        </m:r>
                        <m:sSub>
                          <m:sSubPr>
                            <m:ctrlPr>
                              <a:rPr lang="en-GB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𝐶</m:t>
                            </m:r>
                          </m:e>
                          <m:sub>
                            <m:r>
                              <a:rPr lang="en-GB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sub>
                        </m:sSub>
                      </m:sub>
                    </m:sSub>
                  </m:oMath>
                </a14:m>
                <a:r>
                  <a:rPr lang="en-GB" dirty="0"/>
                  <a:t>:</a:t>
                </a:r>
              </a:p>
              <a:p>
                <a:pPr lvl="1"/>
                <a:r>
                  <a:rPr lang="en-GB" dirty="0"/>
                  <a:t>For each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GB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b>
                    </m:sSub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ctrlP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𝒜</m:t>
                            </m:r>
                          </m:e>
                        </m:d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|</m:t>
                        </m:r>
                        <m:sSub>
                          <m:sSubPr>
                            <m:ctrlP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𝐶</m:t>
                            </m:r>
                          </m:e>
                          <m:sub>
                            <m:r>
                              <a:rPr lang="en-GB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sub>
                    </m:sSub>
                  </m:oMath>
                </a14:m>
                <a:r>
                  <a:rPr lang="en-GB" dirty="0"/>
                  <a:t>:</a:t>
                </a:r>
              </a:p>
              <a:p>
                <a:pPr lvl="2"/>
                <a:r>
                  <a:rPr lang="en-GB" dirty="0"/>
                  <a:t>If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𝑅</m:t>
                    </m:r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𝑿</m:t>
                        </m:r>
                      </m:e>
                    </m:d>
                    <m:r>
                      <a:rPr lang="en-GB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𝑟𝑣</m:t>
                    </m:r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d>
                  </m:oMath>
                </a14:m>
                <a:r>
                  <a:rPr lang="en-GB" dirty="0"/>
                  <a:t>:</a:t>
                </a:r>
              </a:p>
              <a:p>
                <a:pPr lvl="3"/>
                <a:r>
                  <a:rPr lang="en-GB" dirty="0"/>
                  <a:t>Split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GB" dirty="0"/>
                  <a:t> on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𝐶</m:t>
                    </m:r>
                  </m:oMath>
                </a14:m>
                <a:r>
                  <a:rPr lang="en-GB" dirty="0"/>
                  <a:t>, i.e.,</a:t>
                </a:r>
              </a:p>
              <a:p>
                <a:pPr marL="7938" lvl="3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𝐺</m:t>
                      </m:r>
                      <m:r>
                        <a:rPr lang="en-GB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←</m:t>
                      </m:r>
                      <m:r>
                        <a:rPr lang="en-GB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𝐺</m:t>
                      </m:r>
                      <m:r>
                        <a:rPr lang="en-GB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∖</m:t>
                      </m:r>
                      <m:d>
                        <m:dPr>
                          <m:begChr m:val="{"/>
                          <m:endChr m:val="}"/>
                          <m:ctrlPr>
                            <a:rPr lang="en-GB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GB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en-GB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  <m:r>
                        <a:rPr lang="en-GB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∪</m:t>
                      </m:r>
                      <m:r>
                        <m:rPr>
                          <m:nor/>
                        </m:rPr>
                        <a:rPr lang="en-GB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split</m:t>
                      </m:r>
                      <m:d>
                        <m:dPr>
                          <m:ctrlPr>
                            <a:rPr lang="en-GB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GB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en-GB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GB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GB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</m:t>
                          </m:r>
                          <m:d>
                            <m:dPr>
                              <m:ctrlPr>
                                <a:rPr lang="en-GB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b="1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𝑿</m:t>
                              </m:r>
                            </m:e>
                          </m:d>
                          <m:r>
                            <a:rPr lang="en-GB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GB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</m:t>
                          </m:r>
                          <m:sSub>
                            <m:sSubPr>
                              <m:ctrlPr>
                                <a:rPr lang="en-GB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d>
                                <m:dPr>
                                  <m:ctrlPr>
                                    <a:rPr lang="en-GB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GB" b="1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𝑿</m:t>
                                  </m:r>
                                </m:e>
                              </m:d>
                            </m:e>
                            <m:sub>
                              <m:r>
                                <a:rPr lang="en-GB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|</m:t>
                              </m:r>
                              <m:sSub>
                                <m:sSubPr>
                                  <m:ctrlPr>
                                    <a:rPr lang="en-GB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𝐶</m:t>
                                  </m:r>
                                </m:e>
                                <m:sub>
                                  <m:r>
                                    <a:rPr lang="en-GB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𝑒</m:t>
                                  </m:r>
                                </m:sub>
                              </m:sSub>
                            </m:sub>
                          </m:sSub>
                        </m:e>
                      </m:d>
                    </m:oMath>
                  </m:oMathPara>
                </a14:m>
                <a:endParaRPr lang="en-GB" dirty="0"/>
              </a:p>
              <a:p>
                <a:pPr lvl="4"/>
                <a:r>
                  <a:rPr lang="en-GB" dirty="0"/>
                  <a:t>Output of split: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GB">
                        <a:latin typeface="Cambria Math" panose="02040503050406030204" pitchFamily="18" charset="0"/>
                      </a:rPr>
                      <m:t>partition</m:t>
                    </m:r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GB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GB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ℂ</m:t>
                        </m:r>
                      </m:e>
                    </m:d>
                    <m:r>
                      <a:rPr lang="en-GB" i="1">
                        <a:latin typeface="Cambria Math" panose="02040503050406030204" pitchFamily="18" charset="0"/>
                      </a:rPr>
                      <m:t>,</m:t>
                    </m:r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ℂ</m:t>
                    </m:r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b>
                    </m:sSub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/</m:t>
                        </m:r>
                      </m:e>
                      <m:sub>
                        <m:r>
                          <a:rPr lang="en-GB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𝑿</m:t>
                        </m:r>
                      </m:sub>
                    </m:sSub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</m:sub>
                    </m:sSub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∖∅</m:t>
                    </m:r>
                  </m:oMath>
                </a14:m>
                <a:endParaRPr lang="en-GB" dirty="0">
                  <a:ea typeface="Cambria Math" panose="02040503050406030204" pitchFamily="18" charset="0"/>
                </a:endParaRPr>
              </a:p>
              <a:p>
                <a:endParaRPr lang="en-GB" dirty="0">
                  <a:ea typeface="Cambria Math" panose="02040503050406030204" pitchFamily="18" charset="0"/>
                </a:endParaRPr>
              </a:p>
              <a:p>
                <a:r>
                  <a:rPr lang="en-GB" dirty="0">
                    <a:ea typeface="Cambria Math" panose="02040503050406030204" pitchFamily="18" charset="0"/>
                  </a:rPr>
                  <a:t>After shattering, absorb each evidence parfactor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GB" dirty="0">
                    <a:ea typeface="Cambria Math" panose="02040503050406030204" pitchFamily="18" charset="0"/>
                  </a:rPr>
                  <a:t> in each applicable parfactor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endParaRPr lang="en-GB" dirty="0">
                  <a:ea typeface="Cambria Math" panose="02040503050406030204" pitchFamily="18" charset="0"/>
                </a:endParaRPr>
              </a:p>
              <a:p>
                <a:pPr lvl="1"/>
                <a:r>
                  <a:rPr lang="en-GB" dirty="0">
                    <a:ea typeface="Cambria Math" panose="02040503050406030204" pitchFamily="18" charset="0"/>
                  </a:rPr>
                  <a:t>Possible to interleave shattering and absorption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9C903E7-0D59-4947-B378-66C9AA52E49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8650" y="1158240"/>
                <a:ext cx="7886700" cy="5018723"/>
              </a:xfrm>
              <a:blipFill>
                <a:blip r:embed="rId2"/>
                <a:stretch>
                  <a:fillRect l="-1447" t="-1768" b="-202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6B4041-B953-D04F-8549-D91B27D6C1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70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7762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Evidence Absorption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lnSpcReduction="10000"/>
              </a:bodyPr>
              <a:lstStyle/>
              <a:p>
                <a:r>
                  <a:rPr lang="en-GB" dirty="0"/>
                  <a:t>Given a set of evidence </a:t>
                </a:r>
                <a:r>
                  <a:rPr lang="en-GB" dirty="0" err="1"/>
                  <a:t>parfactors</a:t>
                </a:r>
                <a:r>
                  <a:rPr lang="en-GB" dirty="0"/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𝑔</m:t>
                                </m:r>
                              </m:e>
                              <m:sub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</m:sub>
                            </m:sSub>
                          </m:e>
                        </m:d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𝑒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de-DE" i="1">
                            <a:latin typeface="Cambria Math" panose="02040503050406030204" pitchFamily="18" charset="0"/>
                          </a:rPr>
                          <m:t>𝑚</m:t>
                        </m:r>
                      </m:sup>
                    </m:sSubSup>
                  </m:oMath>
                </a14:m>
                <a:r>
                  <a:rPr lang="de-DE" dirty="0"/>
                  <a:t> </a:t>
                </a:r>
                <a:r>
                  <a:rPr lang="de-DE" dirty="0" err="1"/>
                  <a:t>and</a:t>
                </a:r>
                <a:r>
                  <a:rPr lang="de-DE" dirty="0"/>
                  <a:t> a </a:t>
                </a:r>
                <a:r>
                  <a:rPr lang="de-DE" dirty="0" err="1"/>
                  <a:t>model</a:t>
                </a:r>
                <a:r>
                  <a:rPr lang="de-DE" dirty="0"/>
                  <a:t>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𝐺</m:t>
                    </m:r>
                    <m:r>
                      <a:rPr lang="de-DE" i="1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𝑔</m:t>
                                </m:r>
                              </m:e>
                              <m:sub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d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de-DE" i="1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</m:sSubSup>
                  </m:oMath>
                </a14:m>
                <a:endParaRPr lang="de-DE" dirty="0"/>
              </a:p>
              <a:p>
                <a:r>
                  <a:rPr lang="en-GB" dirty="0"/>
                  <a:t>For each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  <m:r>
                      <a:rPr lang="de-DE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</m:sub>
                    </m:sSub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𝑅</m:t>
                            </m:r>
                            <m:d>
                              <m:dPr>
                                <m:ctrlP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b="1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𝑿</m:t>
                                </m:r>
                              </m:e>
                            </m:d>
                          </m:e>
                        </m:d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|</m:t>
                        </m:r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𝐶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sub>
                        </m:sSub>
                      </m:sub>
                    </m:sSub>
                  </m:oMath>
                </a14:m>
                <a:r>
                  <a:rPr lang="en-GB" dirty="0"/>
                  <a:t>:</a:t>
                </a:r>
              </a:p>
              <a:p>
                <a:pPr lvl="1"/>
                <a:r>
                  <a:rPr lang="en-GB" dirty="0"/>
                  <a:t>For each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de-DE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b>
                    </m:sSub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𝒜</m:t>
                            </m:r>
                          </m:e>
                        </m:d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|</m:t>
                        </m:r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𝐶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sub>
                    </m:sSub>
                  </m:oMath>
                </a14:m>
                <a:r>
                  <a:rPr lang="en-GB" dirty="0"/>
                  <a:t>:</a:t>
                </a:r>
              </a:p>
              <a:p>
                <a:pPr lvl="2"/>
                <a:r>
                  <a:rPr lang="en-GB" dirty="0"/>
                  <a:t>If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𝑅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𝑿</m:t>
                        </m:r>
                      </m:e>
                    </m:d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𝑟𝑣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d>
                  </m:oMath>
                </a14:m>
                <a:r>
                  <a:rPr lang="en-GB" dirty="0"/>
                  <a:t>:</a:t>
                </a:r>
              </a:p>
              <a:p>
                <a:pPr lvl="3"/>
                <a:r>
                  <a:rPr lang="en-GB" dirty="0">
                    <a:solidFill>
                      <a:schemeClr val="accent1"/>
                    </a:solidFill>
                  </a:rPr>
                  <a:t>Absorb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GB" dirty="0">
                    <a:solidFill>
                      <a:schemeClr val="accent1"/>
                    </a:solidFill>
                  </a:rPr>
                  <a:t>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endParaRPr lang="en-GB" dirty="0">
                  <a:solidFill>
                    <a:schemeClr val="accent1"/>
                  </a:solidFill>
                </a:endParaRPr>
              </a:p>
              <a:p>
                <a:r>
                  <a:rPr lang="en-GB" dirty="0"/>
                  <a:t>Informally, absorb evidence means</a:t>
                </a:r>
              </a:p>
              <a:p>
                <a:pPr lvl="1"/>
                <a:r>
                  <a:rPr lang="en-GB" dirty="0"/>
                  <a:t>Analogous to propositional absorption </a:t>
                </a:r>
              </a:p>
              <a:p>
                <a:pPr lvl="1"/>
                <a:r>
                  <a:rPr lang="en-US" dirty="0"/>
                  <a:t>Set values to 0 where range value ≠ observation</a:t>
                </a:r>
              </a:p>
              <a:p>
                <a:pPr lvl="2"/>
                <a:r>
                  <a:rPr lang="en-US" dirty="0"/>
                  <a:t>Equivalent to multiplying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𝑔</m:t>
                    </m:r>
                  </m:oMath>
                </a14:m>
                <a:r>
                  <a:rPr lang="en-US" dirty="0"/>
                  <a:t> 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Eliminate variable</a:t>
                </a:r>
              </a:p>
              <a:p>
                <a:pPr lvl="2"/>
                <a:r>
                  <a:rPr lang="en-US" dirty="0"/>
                  <a:t>Drop lines with values set to 0</a:t>
                </a:r>
              </a:p>
              <a:p>
                <a:pPr lvl="2"/>
                <a:r>
                  <a:rPr lang="en-US" dirty="0"/>
                  <a:t>Drop column of evidence PRV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447" t="-252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7C4649-800D-CB47-881A-AA04BFFFB18C}" type="slidenum">
              <a:rPr lang="en-US" smtClean="0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6493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Evidence Absorption: Example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628650" y="1158241"/>
                <a:ext cx="7886700" cy="1150534"/>
              </a:xfrm>
            </p:spPr>
            <p:txBody>
              <a:bodyPr>
                <a:normAutofit fontScale="92500" lnSpcReduction="10000"/>
              </a:bodyPr>
              <a:lstStyle/>
              <a:p>
                <a:r>
                  <a:rPr lang="en-US" dirty="0"/>
                  <a:t>Observations as before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de-DE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𝑆𝑖𝑐𝑘</m:t>
                    </m:r>
                    <m:d>
                      <m:dPr>
                        <m:ctrlP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p>
                            <m: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</m:e>
                    </m:d>
                    <m:r>
                      <a:rPr lang="en-GB" i="1">
                        <a:solidFill>
                          <a:schemeClr val="accent1"/>
                        </a:solidFill>
                        <a:latin typeface="Cambria Math" charset="0"/>
                      </a:rPr>
                      <m:t>=</m:t>
                    </m:r>
                    <m:r>
                      <a:rPr lang="de-DE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𝑡𝑟𝑢𝑒</m:t>
                    </m:r>
                  </m:oMath>
                </a14:m>
                <a:r>
                  <a:rPr lang="en-US" dirty="0">
                    <a:solidFill>
                      <a:schemeClr val="accent1"/>
                    </a:solidFill>
                  </a:rPr>
                  <a:t> </a:t>
                </a:r>
                <a:r>
                  <a:rPr lang="en-US" dirty="0"/>
                  <a:t>in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GB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en-GB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</m:sub>
                      <m:sup>
                        <m:r>
                          <a:rPr lang="en-GB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𝑇</m:t>
                        </m:r>
                      </m:sup>
                    </m:sSubSup>
                  </m:oMath>
                </a14:m>
                <a:endParaRPr lang="en-US" dirty="0"/>
              </a:p>
              <a:p>
                <a:pPr lvl="1"/>
                <a14:m>
                  <m:oMath xmlns:m="http://schemas.openxmlformats.org/officeDocument/2006/math">
                    <m:r>
                      <a:rPr lang="de-DE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𝑆𝑖𝑐𝑘</m:t>
                    </m:r>
                    <m:d>
                      <m:dPr>
                        <m:ctrlPr>
                          <a:rPr lang="de-DE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de-DE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p>
                            <m:r>
                              <a:rPr lang="de-DE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𝐹</m:t>
                            </m:r>
                          </m:sup>
                        </m:sSup>
                      </m:e>
                    </m:d>
                    <m:r>
                      <a:rPr lang="en-GB" i="1">
                        <a:solidFill>
                          <a:srgbClr val="C00000"/>
                        </a:solidFill>
                        <a:latin typeface="Cambria Math" charset="0"/>
                      </a:rPr>
                      <m:t>=</m:t>
                    </m:r>
                    <m:r>
                      <a:rPr lang="de-DE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𝑓𝑎𝑙𝑠𝑒</m:t>
                    </m:r>
                  </m:oMath>
                </a14:m>
                <a:r>
                  <a:rPr lang="en-GB" dirty="0">
                    <a:solidFill>
                      <a:srgbClr val="C00000"/>
                    </a:solidFill>
                  </a:rPr>
                  <a:t> </a:t>
                </a:r>
                <a:r>
                  <a:rPr lang="en-GB" dirty="0"/>
                  <a:t>in</a:t>
                </a:r>
                <a:r>
                  <a:rPr lang="en-GB" dirty="0">
                    <a:solidFill>
                      <a:schemeClr val="accent1"/>
                    </a:solidFill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GB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en-GB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</m:sub>
                      <m:sup>
                        <m:r>
                          <a:rPr lang="de-DE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𝐹</m:t>
                        </m:r>
                      </m:sup>
                    </m:sSubSup>
                  </m:oMath>
                </a14:m>
                <a:endParaRPr lang="en-GB" dirty="0">
                  <a:solidFill>
                    <a:srgbClr val="C00000"/>
                  </a:solidFill>
                </a:endParaRPr>
              </a:p>
              <a:p>
                <a:endParaRPr lang="en-US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8650" y="1158241"/>
                <a:ext cx="7886700" cy="1150534"/>
              </a:xfrm>
              <a:blipFill>
                <a:blip r:embed="rId2"/>
                <a:stretch>
                  <a:fillRect l="-1286" t="-9783" b="-434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7C4649-800D-CB47-881A-AA04BFFFB18C}" type="slidenum">
              <a:rPr lang="en-US" smtClean="0"/>
              <a:t>72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6" name="Table 15">
                <a:extLst>
                  <a:ext uri="{FF2B5EF4-FFF2-40B4-BE49-F238E27FC236}">
                    <a16:creationId xmlns:a16="http://schemas.microsoft.com/office/drawing/2014/main" id="{81C677EE-6DDA-264D-A181-0F7DA3FC00DC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746304977"/>
                  </p:ext>
                </p:extLst>
              </p:nvPr>
            </p:nvGraphicFramePr>
            <p:xfrm>
              <a:off x="7039836" y="1105483"/>
              <a:ext cx="1910207" cy="182880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688594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917321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304292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24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charset="0"/>
                                  </a:rPr>
                                  <m:t>𝐸𝑝𝑖𝑑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charset="0"/>
                                  </a:rPr>
                                  <m:t>𝑆𝑖𝑐𝑘</m:t>
                                </m:r>
                                <m:d>
                                  <m:dPr>
                                    <m:ctrlPr>
                                      <a:rPr lang="de-DE" sz="1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z="1800" b="0" i="1" smtClean="0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𝜙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strike="noStrike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5</m:t>
                                </m:r>
                              </m:oMath>
                            </m:oMathPara>
                          </a14:m>
                          <a:endParaRPr lang="en-US" sz="1800" i="0" strike="noStrike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US" sz="1800" i="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strike="noStrike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4</m:t>
                                </m:r>
                              </m:oMath>
                            </m:oMathPara>
                          </a14:m>
                          <a:endParaRPr lang="en-US" sz="1800" i="0" strike="noStrike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6</m:t>
                                </m:r>
                              </m:oMath>
                            </m:oMathPara>
                          </a14:m>
                          <a:endParaRPr lang="en-US" sz="1800" i="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6" name="Table 15">
                <a:extLst>
                  <a:ext uri="{FF2B5EF4-FFF2-40B4-BE49-F238E27FC236}">
                    <a16:creationId xmlns:a16="http://schemas.microsoft.com/office/drawing/2014/main" id="{81C677EE-6DDA-264D-A181-0F7DA3FC00DC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746304977"/>
                  </p:ext>
                </p:extLst>
              </p:nvPr>
            </p:nvGraphicFramePr>
            <p:xfrm>
              <a:off x="7039836" y="1105483"/>
              <a:ext cx="1910207" cy="182880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688594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917321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304292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1852" t="-3448" r="-181481" b="-4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75342" t="-3448" r="-34247" b="-4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533333" t="-3448" r="-4167" b="-4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1852" t="-103448" r="-181481" b="-3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75342" t="-103448" r="-34247" b="-3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533333" t="-103448" r="-4167" b="-3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1852" t="-203448" r="-181481" b="-2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75342" t="-203448" r="-34247" b="-2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533333" t="-203448" r="-4167" b="-2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1852" t="-303448" r="-181481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75342" t="-303448" r="-34247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533333" t="-303448" r="-4167" b="-1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1852" t="-403448" r="-18148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75342" t="-403448" r="-3424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533333" t="-403448" r="-41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24" name="Table 123">
                <a:extLst>
                  <a:ext uri="{FF2B5EF4-FFF2-40B4-BE49-F238E27FC236}">
                    <a16:creationId xmlns:a16="http://schemas.microsoft.com/office/drawing/2014/main" id="{DA445567-181C-8C4A-B502-66516023769B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008827952"/>
                  </p:ext>
                </p:extLst>
              </p:nvPr>
            </p:nvGraphicFramePr>
            <p:xfrm>
              <a:off x="2490495" y="2319507"/>
              <a:ext cx="2175955" cy="182880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688594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1040321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447040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24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charset="0"/>
                                  </a:rPr>
                                  <m:t>𝐸𝑝𝑖𝑑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charset="0"/>
                                  </a:rPr>
                                  <m:t>𝑆𝑖𝑐𝑘</m:t>
                                </m:r>
                                <m:d>
                                  <m:dPr>
                                    <m:ctrlPr>
                                      <a:rPr lang="de-DE" sz="1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p>
                                      <m:sSupPr>
                                        <m:ctrlPr>
                                          <a:rPr lang="de-DE" sz="18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de-DE" sz="1800" b="0" i="1" smtClean="0">
                                            <a:latin typeface="Cambria Math" panose="02040503050406030204" pitchFamily="18" charset="0"/>
                                          </a:rPr>
                                          <m:t>𝑋</m:t>
                                        </m:r>
                                      </m:e>
                                      <m:sup>
                                        <m:r>
                                          <a:rPr lang="de-DE" sz="1800" b="0" i="1" smtClean="0">
                                            <a:latin typeface="Cambria Math" panose="02040503050406030204" pitchFamily="18" charset="0"/>
                                          </a:rPr>
                                          <m:t>𝐹</m:t>
                                        </m:r>
                                      </m:sup>
                                    </m:sSup>
                                  </m:e>
                                </m:d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de-DE" sz="1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GB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𝜙</m:t>
                                    </m:r>
                                  </m:e>
                                  <m:sup>
                                    <m:r>
                                      <a:rPr lang="de-DE" sz="1800" b="0" i="1" smtClean="0">
                                        <a:latin typeface="Cambria Math" panose="02040503050406030204" pitchFamily="18" charset="0"/>
                                      </a:rPr>
                                      <m:t>𝐹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strike="noStrike" dirty="0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5</m:t>
                                </m:r>
                              </m:oMath>
                            </m:oMathPara>
                          </a14:m>
                          <a:endParaRPr lang="en-US" sz="1800" i="0" strike="noStrike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strike="sngStrike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  <m:r>
                                  <a:rPr lang="en-US" sz="180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 0</m:t>
                                </m:r>
                              </m:oMath>
                            </m:oMathPara>
                          </a14:m>
                          <a:endParaRPr lang="en-US" sz="1800" i="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strike="noStrike" dirty="0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4</m:t>
                                </m:r>
                              </m:oMath>
                            </m:oMathPara>
                          </a14:m>
                          <a:endParaRPr lang="en-US" sz="1800" i="0" strike="noStrike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strike="sngStrike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6</m:t>
                                </m:r>
                                <m:r>
                                  <a:rPr lang="en-US" sz="180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 0</m:t>
                                </m:r>
                              </m:oMath>
                            </m:oMathPara>
                          </a14:m>
                          <a:endParaRPr lang="en-US" sz="1800" i="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24" name="Table 123">
                <a:extLst>
                  <a:ext uri="{FF2B5EF4-FFF2-40B4-BE49-F238E27FC236}">
                    <a16:creationId xmlns:a16="http://schemas.microsoft.com/office/drawing/2014/main" id="{DA445567-181C-8C4A-B502-66516023769B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008827952"/>
                  </p:ext>
                </p:extLst>
              </p:nvPr>
            </p:nvGraphicFramePr>
            <p:xfrm>
              <a:off x="2490495" y="2319507"/>
              <a:ext cx="2175955" cy="182880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688594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1040321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447040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1852" t="-3448" r="-218519" b="-41379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66265" t="-3448" r="-42169" b="-41379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394286" t="-3448" b="-41379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1852" t="-103448" r="-218519" b="-31379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66265" t="-103448" r="-42169" b="-31379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394286" t="-103448" b="-31379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1852" t="-203448" r="-218519" b="-21379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66265" t="-203448" r="-42169" b="-21379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394286" t="-203448" b="-21379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1852" t="-303448" r="-218519" b="-11379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66265" t="-303448" r="-42169" b="-11379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394286" t="-303448" b="-11379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1852" t="-403448" r="-218519" b="-1379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66265" t="-403448" r="-42169" b="-1379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394286" t="-403448" b="-1379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26" name="Table 125">
                <a:extLst>
                  <a:ext uri="{FF2B5EF4-FFF2-40B4-BE49-F238E27FC236}">
                    <a16:creationId xmlns:a16="http://schemas.microsoft.com/office/drawing/2014/main" id="{54DEB374-1ACC-2041-B2DD-B60B12CA5B65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142120273"/>
                  </p:ext>
                </p:extLst>
              </p:nvPr>
            </p:nvGraphicFramePr>
            <p:xfrm>
              <a:off x="2484443" y="4240606"/>
              <a:ext cx="2187472" cy="109728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688594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1040321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458557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24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solidFill>
                                      <a:schemeClr val="bg1"/>
                                    </a:solidFill>
                                    <a:latin typeface="Cambria Math" charset="0"/>
                                  </a:rPr>
                                  <m:t>𝐸𝑝𝑖𝑑</m:t>
                                </m:r>
                              </m:oMath>
                            </m:oMathPara>
                          </a14:m>
                          <a:endParaRPr lang="en-US" sz="18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solidFill>
                                      <a:schemeClr val="bg1"/>
                                    </a:solidFill>
                                    <a:latin typeface="Cambria Math" charset="0"/>
                                  </a:rPr>
                                  <m:t>𝑆𝑖𝑐𝑘</m:t>
                                </m:r>
                                <m:d>
                                  <m:dPr>
                                    <m:ctrlPr>
                                      <a:rPr lang="de-DE" sz="1800" b="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p>
                                      <m:sSupPr>
                                        <m:ctrlPr>
                                          <a:rPr lang="de-DE" sz="1800" b="0" i="1" smtClean="0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de-DE" sz="1800" b="0" i="1" smtClean="0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𝑋</m:t>
                                        </m:r>
                                      </m:e>
                                      <m:sup>
                                        <m:r>
                                          <a:rPr lang="de-DE" sz="1800" b="0" i="1" smtClean="0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𝐹</m:t>
                                        </m:r>
                                      </m:sup>
                                    </m:sSup>
                                  </m:e>
                                </m:d>
                              </m:oMath>
                            </m:oMathPara>
                          </a14:m>
                          <a:endParaRPr lang="en-US" sz="1800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de-DE" sz="1800" b="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GB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𝜙</m:t>
                                    </m:r>
                                  </m:e>
                                  <m:sup>
                                    <m:r>
                                      <a:rPr lang="de-DE" sz="1800" b="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𝐹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1800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dirty="0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5</m:t>
                                </m:r>
                              </m:oMath>
                            </m:oMathPara>
                          </a14:m>
                          <a:endParaRPr lang="en-US" sz="1800" i="0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dirty="0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4</m:t>
                                </m:r>
                              </m:oMath>
                            </m:oMathPara>
                          </a14:m>
                          <a:endParaRPr lang="en-US" sz="1800" i="0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26" name="Table 125">
                <a:extLst>
                  <a:ext uri="{FF2B5EF4-FFF2-40B4-BE49-F238E27FC236}">
                    <a16:creationId xmlns:a16="http://schemas.microsoft.com/office/drawing/2014/main" id="{54DEB374-1ACC-2041-B2DD-B60B12CA5B65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142120273"/>
                  </p:ext>
                </p:extLst>
              </p:nvPr>
            </p:nvGraphicFramePr>
            <p:xfrm>
              <a:off x="2484443" y="4240606"/>
              <a:ext cx="2187472" cy="109728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688594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1040321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458557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5"/>
                          <a:stretch>
                            <a:fillRect l="-1852" r="-222222" b="-21379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5"/>
                          <a:stretch>
                            <a:fillRect l="-66265" r="-44578" b="-21379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5"/>
                          <a:stretch>
                            <a:fillRect l="-383333" r="-2778" b="-21379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5"/>
                          <a:stretch>
                            <a:fillRect l="-1852" t="-96667" r="-222222" b="-10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5"/>
                          <a:stretch>
                            <a:fillRect l="-66265" t="-96667" r="-44578" b="-10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5"/>
                          <a:stretch>
                            <a:fillRect l="-383333" t="-96667" r="-2778" b="-1066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5"/>
                          <a:stretch>
                            <a:fillRect l="-1852" t="-203448" r="-222222" b="-103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5"/>
                          <a:stretch>
                            <a:fillRect l="-66265" t="-203448" r="-44578" b="-103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5"/>
                          <a:stretch>
                            <a:fillRect l="-383333" t="-203448" r="-2778" b="-1034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8" name="Table 7">
                <a:extLst>
                  <a:ext uri="{FF2B5EF4-FFF2-40B4-BE49-F238E27FC236}">
                    <a16:creationId xmlns:a16="http://schemas.microsoft.com/office/drawing/2014/main" id="{0CF6E3CB-E7ED-344E-99EC-66E54FA94A33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637920155"/>
                  </p:ext>
                </p:extLst>
              </p:nvPr>
            </p:nvGraphicFramePr>
            <p:xfrm>
              <a:off x="2484443" y="5427140"/>
              <a:ext cx="1114997" cy="109728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688594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426403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24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solidFill>
                                      <a:schemeClr val="bg1"/>
                                    </a:solidFill>
                                    <a:latin typeface="Cambria Math" charset="0"/>
                                  </a:rPr>
                                  <m:t>𝐸𝑝𝑖𝑑</m:t>
                                </m:r>
                              </m:oMath>
                            </m:oMathPara>
                          </a14:m>
                          <a:endParaRPr lang="en-US" sz="18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de-DE" sz="1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GB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𝜙</m:t>
                                    </m:r>
                                  </m:e>
                                  <m:sup>
                                    <m:r>
                                      <a:rPr lang="de-DE" sz="1800" b="0" i="1" smtClean="0">
                                        <a:latin typeface="Cambria Math" panose="02040503050406030204" pitchFamily="18" charset="0"/>
                                      </a:rPr>
                                      <m:t>𝐹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US" sz="1800" i="0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6</m:t>
                                </m:r>
                              </m:oMath>
                            </m:oMathPara>
                          </a14:m>
                          <a:endParaRPr lang="en-US" sz="1800" i="0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8" name="Table 7">
                <a:extLst>
                  <a:ext uri="{FF2B5EF4-FFF2-40B4-BE49-F238E27FC236}">
                    <a16:creationId xmlns:a16="http://schemas.microsoft.com/office/drawing/2014/main" id="{0CF6E3CB-E7ED-344E-99EC-66E54FA94A33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637920155"/>
                  </p:ext>
                </p:extLst>
              </p:nvPr>
            </p:nvGraphicFramePr>
            <p:xfrm>
              <a:off x="2484443" y="5427140"/>
              <a:ext cx="1114997" cy="109728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688594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426403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6"/>
                          <a:stretch>
                            <a:fillRect l="-1818" t="-3448" r="-61818" b="-20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6"/>
                          <a:stretch>
                            <a:fillRect l="-164706" t="-3448" b="-20344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6"/>
                          <a:stretch>
                            <a:fillRect l="-1818" t="-103448" r="-61818" b="-10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6"/>
                          <a:stretch>
                            <a:fillRect l="-164706" t="-103448" b="-10344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6"/>
                          <a:stretch>
                            <a:fillRect l="-1818" t="-203448" r="-61818" b="-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6"/>
                          <a:stretch>
                            <a:fillRect l="-164706" t="-203448" b="-344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2" name="Table 11">
                <a:extLst>
                  <a:ext uri="{FF2B5EF4-FFF2-40B4-BE49-F238E27FC236}">
                    <a16:creationId xmlns:a16="http://schemas.microsoft.com/office/drawing/2014/main" id="{8861E52D-6814-8A41-AB92-C4B30388EFAA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903817320"/>
                  </p:ext>
                </p:extLst>
              </p:nvPr>
            </p:nvGraphicFramePr>
            <p:xfrm>
              <a:off x="195078" y="2319507"/>
              <a:ext cx="2178241" cy="182880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688594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1042607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447040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24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charset="0"/>
                                  </a:rPr>
                                  <m:t>𝐸𝑝𝑖𝑑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charset="0"/>
                                  </a:rPr>
                                  <m:t>𝑆𝑖𝑐𝑘</m:t>
                                </m:r>
                                <m:d>
                                  <m:dPr>
                                    <m:ctrlPr>
                                      <a:rPr lang="de-DE" sz="1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p>
                                      <m:sSupPr>
                                        <m:ctrlPr>
                                          <a:rPr lang="de-DE" sz="18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de-DE" sz="1800" b="0" i="1" smtClean="0">
                                            <a:latin typeface="Cambria Math" panose="02040503050406030204" pitchFamily="18" charset="0"/>
                                          </a:rPr>
                                          <m:t>𝑋</m:t>
                                        </m:r>
                                      </m:e>
                                      <m:sup>
                                        <m:r>
                                          <a:rPr lang="de-DE" sz="1800" b="0" i="1" smtClean="0">
                                            <a:latin typeface="Cambria Math" panose="02040503050406030204" pitchFamily="18" charset="0"/>
                                          </a:rPr>
                                          <m:t>𝑇</m:t>
                                        </m:r>
                                      </m:sup>
                                    </m:sSup>
                                  </m:e>
                                </m:d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de-DE" sz="1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GB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𝜙</m:t>
                                    </m:r>
                                  </m:e>
                                  <m:sup>
                                    <m:r>
                                      <a:rPr lang="de-DE" sz="1800" b="0" i="1" smtClean="0">
                                        <a:latin typeface="Cambria Math" panose="02040503050406030204" pitchFamily="18" charset="0"/>
                                      </a:rPr>
                                      <m:t>𝑇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strike="sngStrike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5</m:t>
                                </m:r>
                                <m:r>
                                  <a:rPr lang="de-DE" sz="1800" b="0" i="1" strike="noStrike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 0</m:t>
                                </m:r>
                              </m:oMath>
                            </m:oMathPara>
                          </a14:m>
                          <a:endParaRPr lang="en-US" sz="1800" i="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strike="noStrike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US" sz="1800" i="0" strike="noStrike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strike="sngStrike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4</m:t>
                                </m:r>
                                <m:r>
                                  <a:rPr lang="de-DE" sz="1800" b="0" i="1" strike="noStrike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 0</m:t>
                                </m:r>
                              </m:oMath>
                            </m:oMathPara>
                          </a14:m>
                          <a:endParaRPr lang="en-US" sz="1800" i="0" strike="noStrike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strike="noStrike" dirty="0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6</m:t>
                                </m:r>
                              </m:oMath>
                            </m:oMathPara>
                          </a14:m>
                          <a:endParaRPr lang="en-US" sz="1800" i="0" strike="noStrike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2" name="Table 11">
                <a:extLst>
                  <a:ext uri="{FF2B5EF4-FFF2-40B4-BE49-F238E27FC236}">
                    <a16:creationId xmlns:a16="http://schemas.microsoft.com/office/drawing/2014/main" id="{8861E52D-6814-8A41-AB92-C4B30388EFAA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903817320"/>
                  </p:ext>
                </p:extLst>
              </p:nvPr>
            </p:nvGraphicFramePr>
            <p:xfrm>
              <a:off x="195078" y="2319507"/>
              <a:ext cx="2178241" cy="182880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688594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1042607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447040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7"/>
                          <a:stretch>
                            <a:fillRect l="-1852" t="-3448" r="-220370" b="-4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7"/>
                          <a:stretch>
                            <a:fillRect l="-66265" t="-3448" r="-43373" b="-4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7"/>
                          <a:stretch>
                            <a:fillRect l="-394286" t="-3448" r="-2857" b="-4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7"/>
                          <a:stretch>
                            <a:fillRect l="-1852" t="-103448" r="-220370" b="-3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7"/>
                          <a:stretch>
                            <a:fillRect l="-66265" t="-103448" r="-43373" b="-3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7"/>
                          <a:stretch>
                            <a:fillRect l="-394286" t="-103448" r="-2857" b="-3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7"/>
                          <a:stretch>
                            <a:fillRect l="-1852" t="-203448" r="-220370" b="-2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7"/>
                          <a:stretch>
                            <a:fillRect l="-66265" t="-203448" r="-43373" b="-2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7"/>
                          <a:stretch>
                            <a:fillRect l="-394286" t="-203448" r="-2857" b="-2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7"/>
                          <a:stretch>
                            <a:fillRect l="-1852" t="-303448" r="-220370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7"/>
                          <a:stretch>
                            <a:fillRect l="-66265" t="-303448" r="-43373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7"/>
                          <a:stretch>
                            <a:fillRect l="-394286" t="-303448" r="-2857" b="-1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7"/>
                          <a:stretch>
                            <a:fillRect l="-1852" t="-403448" r="-22037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7"/>
                          <a:stretch>
                            <a:fillRect l="-66265" t="-403448" r="-4337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7"/>
                          <a:stretch>
                            <a:fillRect l="-394286" t="-403448" r="-285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3" name="Table 12">
                <a:extLst>
                  <a:ext uri="{FF2B5EF4-FFF2-40B4-BE49-F238E27FC236}">
                    <a16:creationId xmlns:a16="http://schemas.microsoft.com/office/drawing/2014/main" id="{5DDEF1B8-D853-6F4B-84CE-75F6254E1637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541034102"/>
                  </p:ext>
                </p:extLst>
              </p:nvPr>
            </p:nvGraphicFramePr>
            <p:xfrm>
              <a:off x="194910" y="4245555"/>
              <a:ext cx="2159890" cy="109728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688594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1042607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428689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24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solidFill>
                                      <a:schemeClr val="bg1"/>
                                    </a:solidFill>
                                    <a:latin typeface="Cambria Math" charset="0"/>
                                  </a:rPr>
                                  <m:t>𝐸𝑝𝑖𝑑</m:t>
                                </m:r>
                              </m:oMath>
                            </m:oMathPara>
                          </a14:m>
                          <a:endParaRPr lang="en-US" sz="18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solidFill>
                                      <a:schemeClr val="bg1"/>
                                    </a:solidFill>
                                    <a:latin typeface="Cambria Math" charset="0"/>
                                  </a:rPr>
                                  <m:t>𝑆𝑖𝑐𝑘</m:t>
                                </m:r>
                                <m:d>
                                  <m:dPr>
                                    <m:ctrlPr>
                                      <a:rPr lang="de-DE" sz="1800" b="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p>
                                      <m:sSupPr>
                                        <m:ctrlPr>
                                          <a:rPr lang="de-DE" sz="1800" b="0" i="1" smtClean="0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de-DE" sz="1800" b="0" i="1" smtClean="0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𝑋</m:t>
                                        </m:r>
                                      </m:e>
                                      <m:sup>
                                        <m:r>
                                          <a:rPr lang="de-DE" sz="1800" b="0" i="1" smtClean="0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𝑇</m:t>
                                        </m:r>
                                      </m:sup>
                                    </m:sSup>
                                  </m:e>
                                </m:d>
                              </m:oMath>
                            </m:oMathPara>
                          </a14:m>
                          <a:endParaRPr lang="en-US" sz="1800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de-DE" sz="1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GB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𝜙</m:t>
                                    </m:r>
                                  </m:e>
                                  <m:sup>
                                    <m:r>
                                      <a:rPr lang="de-DE" sz="1800" b="0" i="1" smtClean="0">
                                        <a:latin typeface="Cambria Math" panose="02040503050406030204" pitchFamily="18" charset="0"/>
                                      </a:rPr>
                                      <m:t>𝑇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dirty="0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dirty="0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US" sz="1800" i="0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dirty="0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dirty="0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6</m:t>
                                </m:r>
                              </m:oMath>
                            </m:oMathPara>
                          </a14:m>
                          <a:endParaRPr lang="en-US" sz="1800" i="0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3" name="Table 12">
                <a:extLst>
                  <a:ext uri="{FF2B5EF4-FFF2-40B4-BE49-F238E27FC236}">
                    <a16:creationId xmlns:a16="http://schemas.microsoft.com/office/drawing/2014/main" id="{5DDEF1B8-D853-6F4B-84CE-75F6254E1637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541034102"/>
                  </p:ext>
                </p:extLst>
              </p:nvPr>
            </p:nvGraphicFramePr>
            <p:xfrm>
              <a:off x="194910" y="4245555"/>
              <a:ext cx="2159890" cy="109728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688594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1042607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428689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8"/>
                          <a:stretch>
                            <a:fillRect l="-1818" t="-3448" r="-210909" b="-2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8"/>
                          <a:stretch>
                            <a:fillRect l="-68293" t="-3448" r="-41463" b="-2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8"/>
                          <a:stretch>
                            <a:fillRect l="-405882" t="-3448" b="-2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8"/>
                          <a:stretch>
                            <a:fillRect l="-1818" t="-103448" r="-210909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8"/>
                          <a:stretch>
                            <a:fillRect l="-68293" t="-103448" r="-41463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8"/>
                          <a:stretch>
                            <a:fillRect l="-405882" t="-103448" b="-1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8"/>
                          <a:stretch>
                            <a:fillRect l="-1818" t="-203448" r="-21090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8"/>
                          <a:stretch>
                            <a:fillRect l="-68293" t="-203448" r="-4146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8"/>
                          <a:stretch>
                            <a:fillRect l="-405882" t="-20344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4" name="Table 13">
                <a:extLst>
                  <a:ext uri="{FF2B5EF4-FFF2-40B4-BE49-F238E27FC236}">
                    <a16:creationId xmlns:a16="http://schemas.microsoft.com/office/drawing/2014/main" id="{4822CF76-F5F6-3F4F-B2B7-7765B106217B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734351092"/>
                  </p:ext>
                </p:extLst>
              </p:nvPr>
            </p:nvGraphicFramePr>
            <p:xfrm>
              <a:off x="191852" y="5440083"/>
              <a:ext cx="1135634" cy="109728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688594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447040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24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solidFill>
                                      <a:schemeClr val="bg1"/>
                                    </a:solidFill>
                                    <a:latin typeface="Cambria Math" charset="0"/>
                                  </a:rPr>
                                  <m:t>𝐸𝑝𝑖𝑑</m:t>
                                </m:r>
                              </m:oMath>
                            </m:oMathPara>
                          </a14:m>
                          <a:endParaRPr lang="en-US" sz="18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de-DE" sz="1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GB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𝜙</m:t>
                                    </m:r>
                                  </m:e>
                                  <m:sup>
                                    <m:r>
                                      <a:rPr lang="de-DE" sz="1800" b="0" i="1" smtClean="0">
                                        <a:latin typeface="Cambria Math" panose="02040503050406030204" pitchFamily="18" charset="0"/>
                                      </a:rPr>
                                      <m:t>𝑇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US" sz="1800" i="0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6</m:t>
                                </m:r>
                              </m:oMath>
                            </m:oMathPara>
                          </a14:m>
                          <a:endParaRPr lang="en-US" sz="1800" i="0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4" name="Table 13">
                <a:extLst>
                  <a:ext uri="{FF2B5EF4-FFF2-40B4-BE49-F238E27FC236}">
                    <a16:creationId xmlns:a16="http://schemas.microsoft.com/office/drawing/2014/main" id="{4822CF76-F5F6-3F4F-B2B7-7765B106217B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734351092"/>
                  </p:ext>
                </p:extLst>
              </p:nvPr>
            </p:nvGraphicFramePr>
            <p:xfrm>
              <a:off x="191852" y="5440083"/>
              <a:ext cx="1135634" cy="109728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688594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447040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9"/>
                          <a:stretch>
                            <a:fillRect l="-1818" t="-3448" r="-63636" b="-20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9"/>
                          <a:stretch>
                            <a:fillRect l="-160000" t="-3448" b="-20344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9"/>
                          <a:stretch>
                            <a:fillRect l="-1818" t="-103448" r="-63636" b="-10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9"/>
                          <a:stretch>
                            <a:fillRect l="-160000" t="-103448" b="-10344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9"/>
                          <a:stretch>
                            <a:fillRect l="-1818" t="-203448" r="-63636" b="-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9"/>
                          <a:stretch>
                            <a:fillRect l="-160000" t="-203448" b="-344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</a:tbl>
              </a:graphicData>
            </a:graphic>
          </p:graphicFrame>
        </mc:Fallback>
      </mc:AlternateContent>
      <p:grpSp>
        <p:nvGrpSpPr>
          <p:cNvPr id="6" name="Group 5">
            <a:extLst>
              <a:ext uri="{FF2B5EF4-FFF2-40B4-BE49-F238E27FC236}">
                <a16:creationId xmlns:a16="http://schemas.microsoft.com/office/drawing/2014/main" id="{6652FDCC-CE78-5848-8E01-BC22FED781D9}"/>
              </a:ext>
            </a:extLst>
          </p:cNvPr>
          <p:cNvGrpSpPr/>
          <p:nvPr/>
        </p:nvGrpSpPr>
        <p:grpSpPr>
          <a:xfrm>
            <a:off x="4728186" y="2680279"/>
            <a:ext cx="3683486" cy="2157321"/>
            <a:chOff x="5173328" y="3166430"/>
            <a:chExt cx="3683486" cy="2157321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9F1623A0-3EE5-9E41-9646-7DBA833108DC}"/>
                </a:ext>
              </a:extLst>
            </p:cNvPr>
            <p:cNvGrpSpPr/>
            <p:nvPr/>
          </p:nvGrpSpPr>
          <p:grpSpPr>
            <a:xfrm>
              <a:off x="5173328" y="3166430"/>
              <a:ext cx="3683486" cy="1590638"/>
              <a:chOff x="4616207" y="3871163"/>
              <a:chExt cx="3683486" cy="1590638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8" name="TextBox 17">
                    <a:extLst>
                      <a:ext uri="{FF2B5EF4-FFF2-40B4-BE49-F238E27FC236}">
                        <a16:creationId xmlns:a16="http://schemas.microsoft.com/office/drawing/2014/main" id="{7BF781C9-5C4A-6442-9C14-A06214CEA24F}"/>
                      </a:ext>
                    </a:extLst>
                  </p:cNvPr>
                  <p:cNvSpPr txBox="1"/>
                  <p:nvPr/>
                </p:nvSpPr>
                <p:spPr>
                  <a:xfrm>
                    <a:off x="6136877" y="3871163"/>
                    <a:ext cx="648000" cy="389513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"/>
                        </m:oMathParaPr>
                        <m:oMath xmlns:m="http://schemas.openxmlformats.org/officeDocument/2006/math">
                          <m:r>
                            <a:rPr lang="de-DE" b="0" i="1" smtClean="0">
                              <a:latin typeface="Cambria Math" charset="0"/>
                            </a:rPr>
                            <m:t>𝐸𝑝𝑖𝑑</m:t>
                          </m:r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110" name="TextBox 109">
                    <a:extLst>
                      <a:ext uri="{FF2B5EF4-FFF2-40B4-BE49-F238E27FC236}">
                        <a16:creationId xmlns:a16="http://schemas.microsoft.com/office/drawing/2014/main" id="{C47016FE-682A-3245-9963-D543EF7D2A59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136877" y="3871163"/>
                    <a:ext cx="648000" cy="389513"/>
                  </a:xfrm>
                  <a:prstGeom prst="ellipse">
                    <a:avLst/>
                  </a:prstGeom>
                  <a:blipFill>
                    <a:blip r:embed="rId11"/>
                    <a:stretch>
                      <a:fillRect l="-1887" r="-1887" b="-6250"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9" name="TextBox 18">
                    <a:extLst>
                      <a:ext uri="{FF2B5EF4-FFF2-40B4-BE49-F238E27FC236}">
                        <a16:creationId xmlns:a16="http://schemas.microsoft.com/office/drawing/2014/main" id="{0616E440-C0FF-994D-BBA4-CAEF20B52FE7}"/>
                      </a:ext>
                    </a:extLst>
                  </p:cNvPr>
                  <p:cNvSpPr txBox="1"/>
                  <p:nvPr/>
                </p:nvSpPr>
                <p:spPr>
                  <a:xfrm>
                    <a:off x="5898165" y="5072288"/>
                    <a:ext cx="1120628" cy="389513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b="0" i="1" smtClean="0">
                              <a:latin typeface="Cambria Math" charset="0"/>
                            </a:rPr>
                            <m:t>𝑆𝑖𝑐𝑘</m:t>
                          </m:r>
                          <m:d>
                            <m:d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  <m:sup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  <m:t>𝐹</m:t>
                                  </m:r>
                                </m:sup>
                              </m:sSup>
                            </m:e>
                          </m:d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19" name="TextBox 18">
                    <a:extLst>
                      <a:ext uri="{FF2B5EF4-FFF2-40B4-BE49-F238E27FC236}">
                        <a16:creationId xmlns:a16="http://schemas.microsoft.com/office/drawing/2014/main" id="{0616E440-C0FF-994D-BBA4-CAEF20B52FE7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898165" y="5072288"/>
                    <a:ext cx="1120628" cy="389513"/>
                  </a:xfrm>
                  <a:prstGeom prst="ellipse">
                    <a:avLst/>
                  </a:prstGeom>
                  <a:blipFill>
                    <a:blip r:embed="rId12"/>
                    <a:stretch>
                      <a:fillRect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1CCD33A7-42FD-D64C-89B3-3D5169770DFE}"/>
                  </a:ext>
                </a:extLst>
              </p:cNvPr>
              <p:cNvCxnSpPr>
                <a:cxnSpLocks/>
                <a:stCxn id="36" idx="0"/>
                <a:endCxn id="18" idx="4"/>
              </p:cNvCxnSpPr>
              <p:nvPr/>
            </p:nvCxnSpPr>
            <p:spPr>
              <a:xfrm flipV="1">
                <a:off x="6459537" y="4260676"/>
                <a:ext cx="1340" cy="33525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DF86FD87-41E0-E64A-B6B5-66076D7F3F29}"/>
                  </a:ext>
                </a:extLst>
              </p:cNvPr>
              <p:cNvCxnSpPr>
                <a:cxnSpLocks/>
                <a:stCxn id="36" idx="2"/>
                <a:endCxn id="19" idx="0"/>
              </p:cNvCxnSpPr>
              <p:nvPr/>
            </p:nvCxnSpPr>
            <p:spPr>
              <a:xfrm flipH="1">
                <a:off x="6458479" y="4739926"/>
                <a:ext cx="1058" cy="33236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2" name="TextBox 21">
                    <a:extLst>
                      <a:ext uri="{FF2B5EF4-FFF2-40B4-BE49-F238E27FC236}">
                        <a16:creationId xmlns:a16="http://schemas.microsoft.com/office/drawing/2014/main" id="{7E2F26FC-B2B7-2B48-B738-F9035DB9013A}"/>
                      </a:ext>
                    </a:extLst>
                  </p:cNvPr>
                  <p:cNvSpPr txBox="1"/>
                  <p:nvPr/>
                </p:nvSpPr>
                <p:spPr>
                  <a:xfrm>
                    <a:off x="4616207" y="5072288"/>
                    <a:ext cx="1120628" cy="389513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b="0" i="1" smtClean="0">
                              <a:latin typeface="Cambria Math" charset="0"/>
                            </a:rPr>
                            <m:t>𝑆𝑖𝑐𝑘</m:t>
                          </m:r>
                          <m:d>
                            <m:d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  <m:sup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sup>
                              </m:sSup>
                            </m:e>
                          </m:d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22" name="TextBox 21">
                    <a:extLst>
                      <a:ext uri="{FF2B5EF4-FFF2-40B4-BE49-F238E27FC236}">
                        <a16:creationId xmlns:a16="http://schemas.microsoft.com/office/drawing/2014/main" id="{7E2F26FC-B2B7-2B48-B738-F9035DB9013A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616207" y="5072288"/>
                    <a:ext cx="1120628" cy="389513"/>
                  </a:xfrm>
                  <a:prstGeom prst="ellipse">
                    <a:avLst/>
                  </a:prstGeom>
                  <a:blipFill>
                    <a:blip r:embed="rId13"/>
                    <a:stretch>
                      <a:fillRect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50116268-3944-8A46-867E-5C0D6D080727}"/>
                  </a:ext>
                </a:extLst>
              </p:cNvPr>
              <p:cNvCxnSpPr>
                <a:cxnSpLocks/>
                <a:stCxn id="40" idx="0"/>
                <a:endCxn id="18" idx="3"/>
              </p:cNvCxnSpPr>
              <p:nvPr/>
            </p:nvCxnSpPr>
            <p:spPr>
              <a:xfrm flipV="1">
                <a:off x="5177579" y="4203633"/>
                <a:ext cx="1054195" cy="39229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F5CEC037-467D-F643-8AE1-5D7CD773F562}"/>
                  </a:ext>
                </a:extLst>
              </p:cNvPr>
              <p:cNvCxnSpPr>
                <a:cxnSpLocks/>
                <a:stCxn id="40" idx="2"/>
                <a:endCxn id="22" idx="0"/>
              </p:cNvCxnSpPr>
              <p:nvPr/>
            </p:nvCxnSpPr>
            <p:spPr>
              <a:xfrm flipH="1">
                <a:off x="5176521" y="4739926"/>
                <a:ext cx="1058" cy="33236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5" name="TextBox 24">
                    <a:extLst>
                      <a:ext uri="{FF2B5EF4-FFF2-40B4-BE49-F238E27FC236}">
                        <a16:creationId xmlns:a16="http://schemas.microsoft.com/office/drawing/2014/main" id="{5588AB57-0DFE-F744-8BF8-41F98F92C77E}"/>
                      </a:ext>
                    </a:extLst>
                  </p:cNvPr>
                  <p:cNvSpPr txBox="1"/>
                  <p:nvPr/>
                </p:nvSpPr>
                <p:spPr>
                  <a:xfrm>
                    <a:off x="7179065" y="5072288"/>
                    <a:ext cx="1120628" cy="389513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b="0" i="1" smtClean="0">
                              <a:latin typeface="Cambria Math" charset="0"/>
                            </a:rPr>
                            <m:t>𝑆𝑖𝑐𝑘</m:t>
                          </m:r>
                          <m:d>
                            <m:d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  <m:sup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</m:d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25" name="TextBox 24">
                    <a:extLst>
                      <a:ext uri="{FF2B5EF4-FFF2-40B4-BE49-F238E27FC236}">
                        <a16:creationId xmlns:a16="http://schemas.microsoft.com/office/drawing/2014/main" id="{5588AB57-0DFE-F744-8BF8-41F98F92C77E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179065" y="5072288"/>
                    <a:ext cx="1120628" cy="389513"/>
                  </a:xfrm>
                  <a:prstGeom prst="ellipse">
                    <a:avLst/>
                  </a:prstGeom>
                  <a:blipFill>
                    <a:blip r:embed="rId14"/>
                    <a:stretch>
                      <a:fillRect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51983942-0868-B543-AAD9-BB9721DF3CFB}"/>
                  </a:ext>
                </a:extLst>
              </p:cNvPr>
              <p:cNvCxnSpPr>
                <a:cxnSpLocks/>
                <a:stCxn id="33" idx="0"/>
                <a:endCxn id="18" idx="5"/>
              </p:cNvCxnSpPr>
              <p:nvPr/>
            </p:nvCxnSpPr>
            <p:spPr>
              <a:xfrm flipH="1" flipV="1">
                <a:off x="6689980" y="4203633"/>
                <a:ext cx="1050457" cy="39229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F23FAFD9-A858-884B-B164-1154514F9CBF}"/>
                  </a:ext>
                </a:extLst>
              </p:cNvPr>
              <p:cNvCxnSpPr>
                <a:cxnSpLocks/>
                <a:stCxn id="33" idx="2"/>
                <a:endCxn id="25" idx="0"/>
              </p:cNvCxnSpPr>
              <p:nvPr/>
            </p:nvCxnSpPr>
            <p:spPr>
              <a:xfrm flipH="1">
                <a:off x="7739379" y="4739926"/>
                <a:ext cx="1058" cy="33236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8" name="Group 27">
                <a:extLst>
                  <a:ext uri="{FF2B5EF4-FFF2-40B4-BE49-F238E27FC236}">
                    <a16:creationId xmlns:a16="http://schemas.microsoft.com/office/drawing/2014/main" id="{B0850342-ECE3-244E-A309-4B9874FC521B}"/>
                  </a:ext>
                </a:extLst>
              </p:cNvPr>
              <p:cNvGrpSpPr/>
              <p:nvPr/>
            </p:nvGrpSpPr>
            <p:grpSpPr>
              <a:xfrm>
                <a:off x="4702818" y="4546566"/>
                <a:ext cx="586171" cy="360978"/>
                <a:chOff x="4702818" y="4546566"/>
                <a:chExt cx="586171" cy="360978"/>
              </a:xfrm>
            </p:grpSpPr>
            <p:sp>
              <p:nvSpPr>
                <p:cNvPr id="39" name="Rectangle 38">
                  <a:extLst>
                    <a:ext uri="{FF2B5EF4-FFF2-40B4-BE49-F238E27FC236}">
                      <a16:creationId xmlns:a16="http://schemas.microsoft.com/office/drawing/2014/main" id="{CBA8F2C5-1C85-E54B-8333-47D58D1875D2}"/>
                    </a:ext>
                  </a:extLst>
                </p:cNvPr>
                <p:cNvSpPr/>
                <p:nvPr/>
              </p:nvSpPr>
              <p:spPr>
                <a:xfrm>
                  <a:off x="5062454" y="4546566"/>
                  <a:ext cx="144000" cy="144000"/>
                </a:xfrm>
                <a:prstGeom prst="rect">
                  <a:avLst/>
                </a:prstGeom>
                <a:solidFill>
                  <a:schemeClr val="tx2"/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40" name="Rectangle 39">
                  <a:extLst>
                    <a:ext uri="{FF2B5EF4-FFF2-40B4-BE49-F238E27FC236}">
                      <a16:creationId xmlns:a16="http://schemas.microsoft.com/office/drawing/2014/main" id="{9572E97A-C48F-CF4C-8ADD-5E837EADF4CF}"/>
                    </a:ext>
                  </a:extLst>
                </p:cNvPr>
                <p:cNvSpPr/>
                <p:nvPr/>
              </p:nvSpPr>
              <p:spPr>
                <a:xfrm>
                  <a:off x="5105579" y="4595926"/>
                  <a:ext cx="144000" cy="144000"/>
                </a:xfrm>
                <a:prstGeom prst="rect">
                  <a:avLst/>
                </a:prstGeom>
                <a:solidFill>
                  <a:schemeClr val="tx2"/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41" name="TextBox 40">
                      <a:extLst>
                        <a:ext uri="{FF2B5EF4-FFF2-40B4-BE49-F238E27FC236}">
                          <a16:creationId xmlns:a16="http://schemas.microsoft.com/office/drawing/2014/main" id="{EFD7B37A-6B87-EE47-98D2-7E74BE340C32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4702818" y="4630545"/>
                      <a:ext cx="338234" cy="276999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p>
                              <m:sSupPr>
                                <m:ctrlPr>
                                  <a:rPr lang="en-GB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GB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  <m:sup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𝑇</m:t>
                                </m:r>
                              </m:sup>
                            </m:sSup>
                          </m:oMath>
                        </m:oMathPara>
                      </a14:m>
                      <a:endParaRPr lang="en-GB" dirty="0"/>
                    </a:p>
                  </p:txBody>
                </p:sp>
              </mc:Choice>
              <mc:Fallback xmlns="">
                <p:sp>
                  <p:nvSpPr>
                    <p:cNvPr id="41" name="TextBox 40">
                      <a:extLst>
                        <a:ext uri="{FF2B5EF4-FFF2-40B4-BE49-F238E27FC236}">
                          <a16:creationId xmlns:a16="http://schemas.microsoft.com/office/drawing/2014/main" id="{EFD7B37A-6B87-EE47-98D2-7E74BE340C32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4702818" y="4630545"/>
                      <a:ext cx="338234" cy="276999"/>
                    </a:xfrm>
                    <a:prstGeom prst="rect">
                      <a:avLst/>
                    </a:prstGeom>
                    <a:blipFill>
                      <a:blip r:embed="rId15"/>
                      <a:stretch>
                        <a:fillRect l="-21429" t="-4348" r="-3571" b="-30435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GB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sp>
              <p:nvSpPr>
                <p:cNvPr id="42" name="Rectangle 41">
                  <a:extLst>
                    <a:ext uri="{FF2B5EF4-FFF2-40B4-BE49-F238E27FC236}">
                      <a16:creationId xmlns:a16="http://schemas.microsoft.com/office/drawing/2014/main" id="{A5F12024-7F4C-D643-93C7-1DDB865C57BA}"/>
                    </a:ext>
                  </a:extLst>
                </p:cNvPr>
                <p:cNvSpPr/>
                <p:nvPr/>
              </p:nvSpPr>
              <p:spPr>
                <a:xfrm>
                  <a:off x="5144989" y="4629101"/>
                  <a:ext cx="144000" cy="144000"/>
                </a:xfrm>
                <a:prstGeom prst="rect">
                  <a:avLst/>
                </a:prstGeom>
                <a:solidFill>
                  <a:schemeClr val="tx2"/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29" name="Group 28">
                <a:extLst>
                  <a:ext uri="{FF2B5EF4-FFF2-40B4-BE49-F238E27FC236}">
                    <a16:creationId xmlns:a16="http://schemas.microsoft.com/office/drawing/2014/main" id="{CC0DCD6F-D0E2-9C4D-919A-716B366F5BEC}"/>
                  </a:ext>
                </a:extLst>
              </p:cNvPr>
              <p:cNvGrpSpPr/>
              <p:nvPr/>
            </p:nvGrpSpPr>
            <p:grpSpPr>
              <a:xfrm>
                <a:off x="6014593" y="4546566"/>
                <a:ext cx="560892" cy="360978"/>
                <a:chOff x="6014593" y="4546566"/>
                <a:chExt cx="560892" cy="360978"/>
              </a:xfrm>
            </p:grpSpPr>
            <p:sp>
              <p:nvSpPr>
                <p:cNvPr id="35" name="Rectangle 34">
                  <a:extLst>
                    <a:ext uri="{FF2B5EF4-FFF2-40B4-BE49-F238E27FC236}">
                      <a16:creationId xmlns:a16="http://schemas.microsoft.com/office/drawing/2014/main" id="{F5B5F743-19F4-4F40-B925-90D9FAF8BB48}"/>
                    </a:ext>
                  </a:extLst>
                </p:cNvPr>
                <p:cNvSpPr/>
                <p:nvPr/>
              </p:nvSpPr>
              <p:spPr>
                <a:xfrm>
                  <a:off x="6348950" y="4546566"/>
                  <a:ext cx="144000" cy="144000"/>
                </a:xfrm>
                <a:prstGeom prst="rect">
                  <a:avLst/>
                </a:prstGeom>
                <a:solidFill>
                  <a:schemeClr val="tx2"/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6" name="Rectangle 35">
                  <a:extLst>
                    <a:ext uri="{FF2B5EF4-FFF2-40B4-BE49-F238E27FC236}">
                      <a16:creationId xmlns:a16="http://schemas.microsoft.com/office/drawing/2014/main" id="{CD2BCA22-242B-7A42-8AE4-0841E5894B83}"/>
                    </a:ext>
                  </a:extLst>
                </p:cNvPr>
                <p:cNvSpPr/>
                <p:nvPr/>
              </p:nvSpPr>
              <p:spPr>
                <a:xfrm>
                  <a:off x="6387537" y="4595926"/>
                  <a:ext cx="144000" cy="144000"/>
                </a:xfrm>
                <a:prstGeom prst="rect">
                  <a:avLst/>
                </a:prstGeom>
                <a:solidFill>
                  <a:schemeClr val="tx2"/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37" name="TextBox 36">
                      <a:extLst>
                        <a:ext uri="{FF2B5EF4-FFF2-40B4-BE49-F238E27FC236}">
                          <a16:creationId xmlns:a16="http://schemas.microsoft.com/office/drawing/2014/main" id="{549A6613-1496-E645-8A85-69375C4D9725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6014593" y="4630545"/>
                      <a:ext cx="340542" cy="276999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p>
                              <m:sSupPr>
                                <m:ctrlPr>
                                  <a:rPr lang="en-GB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GB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  <m:sup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𝐹</m:t>
                                </m:r>
                              </m:sup>
                            </m:sSup>
                          </m:oMath>
                        </m:oMathPara>
                      </a14:m>
                      <a:endParaRPr lang="en-GB" dirty="0"/>
                    </a:p>
                  </p:txBody>
                </p:sp>
              </mc:Choice>
              <mc:Fallback xmlns="">
                <p:sp>
                  <p:nvSpPr>
                    <p:cNvPr id="37" name="TextBox 36">
                      <a:extLst>
                        <a:ext uri="{FF2B5EF4-FFF2-40B4-BE49-F238E27FC236}">
                          <a16:creationId xmlns:a16="http://schemas.microsoft.com/office/drawing/2014/main" id="{549A6613-1496-E645-8A85-69375C4D9725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6014593" y="4630545"/>
                      <a:ext cx="340542" cy="276999"/>
                    </a:xfrm>
                    <a:prstGeom prst="rect">
                      <a:avLst/>
                    </a:prstGeom>
                    <a:blipFill>
                      <a:blip r:embed="rId16"/>
                      <a:stretch>
                        <a:fillRect l="-17857" t="-4348" r="-3571" b="-30435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GB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sp>
              <p:nvSpPr>
                <p:cNvPr id="38" name="Rectangle 37">
                  <a:extLst>
                    <a:ext uri="{FF2B5EF4-FFF2-40B4-BE49-F238E27FC236}">
                      <a16:creationId xmlns:a16="http://schemas.microsoft.com/office/drawing/2014/main" id="{9E334CF4-64B0-E847-834D-3D0EE83D2EE0}"/>
                    </a:ext>
                  </a:extLst>
                </p:cNvPr>
                <p:cNvSpPr/>
                <p:nvPr/>
              </p:nvSpPr>
              <p:spPr>
                <a:xfrm>
                  <a:off x="6431485" y="4629101"/>
                  <a:ext cx="144000" cy="144000"/>
                </a:xfrm>
                <a:prstGeom prst="rect">
                  <a:avLst/>
                </a:prstGeom>
                <a:solidFill>
                  <a:schemeClr val="tx2"/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id="{3113DA71-F6F8-7C4F-9C11-0CC9D49CA3FE}"/>
                  </a:ext>
                </a:extLst>
              </p:cNvPr>
              <p:cNvGrpSpPr/>
              <p:nvPr/>
            </p:nvGrpSpPr>
            <p:grpSpPr>
              <a:xfrm>
                <a:off x="7444578" y="4556784"/>
                <a:ext cx="419998" cy="350760"/>
                <a:chOff x="7444578" y="4556784"/>
                <a:chExt cx="419998" cy="350760"/>
              </a:xfrm>
            </p:grpSpPr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31" name="TextBox 30">
                      <a:extLst>
                        <a:ext uri="{FF2B5EF4-FFF2-40B4-BE49-F238E27FC236}">
                          <a16:creationId xmlns:a16="http://schemas.microsoft.com/office/drawing/2014/main" id="{F84E6555-59E3-4242-9552-1C4122BCFDBA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7444578" y="4630545"/>
                      <a:ext cx="214931" cy="276999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𝜙</m:t>
                            </m:r>
                          </m:oMath>
                        </m:oMathPara>
                      </a14:m>
                      <a:endParaRPr lang="en-GB" dirty="0"/>
                    </a:p>
                  </p:txBody>
                </p:sp>
              </mc:Choice>
              <mc:Fallback xmlns="">
                <p:sp>
                  <p:nvSpPr>
                    <p:cNvPr id="31" name="TextBox 30">
                      <a:extLst>
                        <a:ext uri="{FF2B5EF4-FFF2-40B4-BE49-F238E27FC236}">
                          <a16:creationId xmlns:a16="http://schemas.microsoft.com/office/drawing/2014/main" id="{F84E6555-59E3-4242-9552-1C4122BCFDBA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7444578" y="4630545"/>
                      <a:ext cx="214931" cy="276999"/>
                    </a:xfrm>
                    <a:prstGeom prst="rect">
                      <a:avLst/>
                    </a:prstGeom>
                    <a:blipFill>
                      <a:blip r:embed="rId17"/>
                      <a:stretch>
                        <a:fillRect l="-33333" r="-27778" b="-30435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GB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sp>
              <p:nvSpPr>
                <p:cNvPr id="32" name="Rectangle 31">
                  <a:extLst>
                    <a:ext uri="{FF2B5EF4-FFF2-40B4-BE49-F238E27FC236}">
                      <a16:creationId xmlns:a16="http://schemas.microsoft.com/office/drawing/2014/main" id="{98F7903B-4104-1D49-AE1C-40E129D99B6D}"/>
                    </a:ext>
                  </a:extLst>
                </p:cNvPr>
                <p:cNvSpPr/>
                <p:nvPr/>
              </p:nvSpPr>
              <p:spPr>
                <a:xfrm>
                  <a:off x="7638041" y="4556784"/>
                  <a:ext cx="144000" cy="144000"/>
                </a:xfrm>
                <a:prstGeom prst="rect">
                  <a:avLst/>
                </a:prstGeom>
                <a:solidFill>
                  <a:schemeClr val="tx2"/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3" name="Rectangle 32">
                  <a:extLst>
                    <a:ext uri="{FF2B5EF4-FFF2-40B4-BE49-F238E27FC236}">
                      <a16:creationId xmlns:a16="http://schemas.microsoft.com/office/drawing/2014/main" id="{F34B5141-8E80-C84C-8C5C-8D373C2C4C7C}"/>
                    </a:ext>
                  </a:extLst>
                </p:cNvPr>
                <p:cNvSpPr/>
                <p:nvPr/>
              </p:nvSpPr>
              <p:spPr>
                <a:xfrm>
                  <a:off x="7668437" y="4595926"/>
                  <a:ext cx="144000" cy="144000"/>
                </a:xfrm>
                <a:prstGeom prst="rect">
                  <a:avLst/>
                </a:prstGeom>
                <a:solidFill>
                  <a:schemeClr val="tx2"/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34" name="Rectangle 33">
                  <a:extLst>
                    <a:ext uri="{FF2B5EF4-FFF2-40B4-BE49-F238E27FC236}">
                      <a16:creationId xmlns:a16="http://schemas.microsoft.com/office/drawing/2014/main" id="{3697E3F9-1929-7448-9297-92E9D9FE28B6}"/>
                    </a:ext>
                  </a:extLst>
                </p:cNvPr>
                <p:cNvSpPr/>
                <p:nvPr/>
              </p:nvSpPr>
              <p:spPr>
                <a:xfrm>
                  <a:off x="7720576" y="4639319"/>
                  <a:ext cx="144000" cy="144000"/>
                </a:xfrm>
                <a:prstGeom prst="rect">
                  <a:avLst/>
                </a:prstGeom>
                <a:solidFill>
                  <a:schemeClr val="tx2"/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chemeClr val="tx1"/>
                    </a:solidFill>
                  </a:endParaRPr>
                </a:p>
              </p:txBody>
            </p:sp>
          </p:grpSp>
        </p:grp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C7108452-D036-E449-BE84-FA0152BD3707}"/>
                </a:ext>
              </a:extLst>
            </p:cNvPr>
            <p:cNvGrpSpPr/>
            <p:nvPr/>
          </p:nvGrpSpPr>
          <p:grpSpPr>
            <a:xfrm>
              <a:off x="5272675" y="4757068"/>
              <a:ext cx="575954" cy="566683"/>
              <a:chOff x="4715554" y="5461801"/>
              <a:chExt cx="575954" cy="566683"/>
            </a:xfrm>
          </p:grpSpPr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EB637C09-42A0-0147-A82B-5221F8D9154C}"/>
                  </a:ext>
                </a:extLst>
              </p:cNvPr>
              <p:cNvCxnSpPr>
                <a:cxnSpLocks/>
                <a:stCxn id="22" idx="4"/>
                <a:endCxn id="47" idx="0"/>
              </p:cNvCxnSpPr>
              <p:nvPr/>
            </p:nvCxnSpPr>
            <p:spPr>
              <a:xfrm>
                <a:off x="5176521" y="5461801"/>
                <a:ext cx="3577" cy="255065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5" name="Group 44">
                <a:extLst>
                  <a:ext uri="{FF2B5EF4-FFF2-40B4-BE49-F238E27FC236}">
                    <a16:creationId xmlns:a16="http://schemas.microsoft.com/office/drawing/2014/main" id="{4177BD15-3BA2-FB46-8023-2244070AB52E}"/>
                  </a:ext>
                </a:extLst>
              </p:cNvPr>
              <p:cNvGrpSpPr/>
              <p:nvPr/>
            </p:nvGrpSpPr>
            <p:grpSpPr>
              <a:xfrm>
                <a:off x="4715554" y="5667506"/>
                <a:ext cx="575954" cy="360978"/>
                <a:chOff x="4713035" y="4546566"/>
                <a:chExt cx="575954" cy="360978"/>
              </a:xfrm>
            </p:grpSpPr>
            <p:sp>
              <p:nvSpPr>
                <p:cNvPr id="46" name="Rectangle 45">
                  <a:extLst>
                    <a:ext uri="{FF2B5EF4-FFF2-40B4-BE49-F238E27FC236}">
                      <a16:creationId xmlns:a16="http://schemas.microsoft.com/office/drawing/2014/main" id="{9BC61E8C-D129-F345-B8B7-C959D7945BAC}"/>
                    </a:ext>
                  </a:extLst>
                </p:cNvPr>
                <p:cNvSpPr/>
                <p:nvPr/>
              </p:nvSpPr>
              <p:spPr>
                <a:xfrm>
                  <a:off x="5062454" y="4546566"/>
                  <a:ext cx="144000" cy="144000"/>
                </a:xfrm>
                <a:prstGeom prst="rect">
                  <a:avLst/>
                </a:prstGeom>
                <a:solidFill>
                  <a:schemeClr val="tx2"/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>
                    <a:solidFill>
                      <a:srgbClr val="C00000"/>
                    </a:solidFill>
                  </a:endParaRPr>
                </a:p>
              </p:txBody>
            </p:sp>
            <p:sp>
              <p:nvSpPr>
                <p:cNvPr id="47" name="Rectangle 46">
                  <a:extLst>
                    <a:ext uri="{FF2B5EF4-FFF2-40B4-BE49-F238E27FC236}">
                      <a16:creationId xmlns:a16="http://schemas.microsoft.com/office/drawing/2014/main" id="{734FBCBC-9CCA-4241-8749-C96AB008A355}"/>
                    </a:ext>
                  </a:extLst>
                </p:cNvPr>
                <p:cNvSpPr/>
                <p:nvPr/>
              </p:nvSpPr>
              <p:spPr>
                <a:xfrm>
                  <a:off x="5105579" y="4595926"/>
                  <a:ext cx="144000" cy="144000"/>
                </a:xfrm>
                <a:prstGeom prst="rect">
                  <a:avLst/>
                </a:prstGeom>
                <a:solidFill>
                  <a:schemeClr val="tx2"/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rgbClr val="C00000"/>
                    </a:solidFill>
                  </a:endParaRPr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48" name="TextBox 47">
                      <a:extLst>
                        <a:ext uri="{FF2B5EF4-FFF2-40B4-BE49-F238E27FC236}">
                          <a16:creationId xmlns:a16="http://schemas.microsoft.com/office/drawing/2014/main" id="{F6BF4D0B-2FD2-884D-BE29-548E42F12EEF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4713035" y="4630545"/>
                      <a:ext cx="338234" cy="276999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Sup>
                              <m:sSubSupPr>
                                <m:ctrlPr>
                                  <a:rPr lang="en-GB" i="1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GB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  <m:sub>
                                <m:r>
                                  <a:rPr lang="en-GB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𝑒</m:t>
                                </m:r>
                              </m:sub>
                              <m:sup>
                                <m:r>
                                  <a:rPr lang="en-GB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𝑇</m:t>
                                </m:r>
                              </m:sup>
                            </m:sSubSup>
                          </m:oMath>
                        </m:oMathPara>
                      </a14:m>
                      <a:endParaRPr lang="en-GB" dirty="0">
                        <a:solidFill>
                          <a:schemeClr val="accent1"/>
                        </a:solidFill>
                      </a:endParaRPr>
                    </a:p>
                  </p:txBody>
                </p:sp>
              </mc:Choice>
              <mc:Fallback xmlns="">
                <p:sp>
                  <p:nvSpPr>
                    <p:cNvPr id="48" name="TextBox 47">
                      <a:extLst>
                        <a:ext uri="{FF2B5EF4-FFF2-40B4-BE49-F238E27FC236}">
                          <a16:creationId xmlns:a16="http://schemas.microsoft.com/office/drawing/2014/main" id="{F6BF4D0B-2FD2-884D-BE29-548E42F12EEF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4713035" y="4630545"/>
                      <a:ext cx="338234" cy="276999"/>
                    </a:xfrm>
                    <a:prstGeom prst="rect">
                      <a:avLst/>
                    </a:prstGeom>
                    <a:blipFill>
                      <a:blip r:embed="rId18"/>
                      <a:stretch>
                        <a:fillRect l="-21429" r="-3571" b="-30435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GB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sp>
              <p:nvSpPr>
                <p:cNvPr id="49" name="Rectangle 48">
                  <a:extLst>
                    <a:ext uri="{FF2B5EF4-FFF2-40B4-BE49-F238E27FC236}">
                      <a16:creationId xmlns:a16="http://schemas.microsoft.com/office/drawing/2014/main" id="{73BABB3A-928B-7946-9D11-DB82F04ADD3D}"/>
                    </a:ext>
                  </a:extLst>
                </p:cNvPr>
                <p:cNvSpPr/>
                <p:nvPr/>
              </p:nvSpPr>
              <p:spPr>
                <a:xfrm>
                  <a:off x="5144989" y="4629101"/>
                  <a:ext cx="144000" cy="144000"/>
                </a:xfrm>
                <a:prstGeom prst="rect">
                  <a:avLst/>
                </a:prstGeom>
                <a:solidFill>
                  <a:schemeClr val="tx2"/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rgbClr val="C00000"/>
                    </a:solidFill>
                  </a:endParaRPr>
                </a:p>
              </p:txBody>
            </p:sp>
          </p:grpSp>
        </p:grpSp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E17B6D5F-EC2A-6449-8E2E-546652C227B5}"/>
                </a:ext>
              </a:extLst>
            </p:cNvPr>
            <p:cNvGrpSpPr/>
            <p:nvPr/>
          </p:nvGrpSpPr>
          <p:grpSpPr>
            <a:xfrm>
              <a:off x="6576774" y="4757068"/>
              <a:ext cx="545597" cy="565239"/>
              <a:chOff x="6019653" y="5461801"/>
              <a:chExt cx="545597" cy="565239"/>
            </a:xfrm>
          </p:grpSpPr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id="{BCB3C327-8ABF-BA4C-8D9F-02C9162DCFDC}"/>
                  </a:ext>
                </a:extLst>
              </p:cNvPr>
              <p:cNvCxnSpPr>
                <a:cxnSpLocks/>
                <a:endCxn id="54" idx="0"/>
              </p:cNvCxnSpPr>
              <p:nvPr/>
            </p:nvCxnSpPr>
            <p:spPr>
              <a:xfrm>
                <a:off x="6450263" y="5461801"/>
                <a:ext cx="3577" cy="255065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52" name="Group 51">
                <a:extLst>
                  <a:ext uri="{FF2B5EF4-FFF2-40B4-BE49-F238E27FC236}">
                    <a16:creationId xmlns:a16="http://schemas.microsoft.com/office/drawing/2014/main" id="{A5A15FB9-7FBD-A54E-9372-18EC5C778610}"/>
                  </a:ext>
                </a:extLst>
              </p:cNvPr>
              <p:cNvGrpSpPr/>
              <p:nvPr/>
            </p:nvGrpSpPr>
            <p:grpSpPr>
              <a:xfrm>
                <a:off x="6019653" y="5667506"/>
                <a:ext cx="545597" cy="359534"/>
                <a:chOff x="4743392" y="4546566"/>
                <a:chExt cx="545597" cy="359534"/>
              </a:xfrm>
            </p:grpSpPr>
            <p:sp>
              <p:nvSpPr>
                <p:cNvPr id="53" name="Rectangle 52">
                  <a:extLst>
                    <a:ext uri="{FF2B5EF4-FFF2-40B4-BE49-F238E27FC236}">
                      <a16:creationId xmlns:a16="http://schemas.microsoft.com/office/drawing/2014/main" id="{7D93DDE2-B1A2-E84E-ADA3-C698B5F379EB}"/>
                    </a:ext>
                  </a:extLst>
                </p:cNvPr>
                <p:cNvSpPr/>
                <p:nvPr/>
              </p:nvSpPr>
              <p:spPr>
                <a:xfrm>
                  <a:off x="5062454" y="4546566"/>
                  <a:ext cx="144000" cy="144000"/>
                </a:xfrm>
                <a:prstGeom prst="rect">
                  <a:avLst/>
                </a:prstGeom>
                <a:solidFill>
                  <a:schemeClr val="tx2"/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>
                    <a:solidFill>
                      <a:srgbClr val="C00000"/>
                    </a:solidFill>
                  </a:endParaRPr>
                </a:p>
              </p:txBody>
            </p:sp>
            <p:sp>
              <p:nvSpPr>
                <p:cNvPr id="54" name="Rectangle 53">
                  <a:extLst>
                    <a:ext uri="{FF2B5EF4-FFF2-40B4-BE49-F238E27FC236}">
                      <a16:creationId xmlns:a16="http://schemas.microsoft.com/office/drawing/2014/main" id="{9806C9F8-3DF6-4F41-8A60-07795DE40916}"/>
                    </a:ext>
                  </a:extLst>
                </p:cNvPr>
                <p:cNvSpPr/>
                <p:nvPr/>
              </p:nvSpPr>
              <p:spPr>
                <a:xfrm>
                  <a:off x="5105579" y="4595926"/>
                  <a:ext cx="144000" cy="144000"/>
                </a:xfrm>
                <a:prstGeom prst="rect">
                  <a:avLst/>
                </a:prstGeom>
                <a:solidFill>
                  <a:schemeClr val="tx2"/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rgbClr val="C00000"/>
                    </a:solidFill>
                  </a:endParaRPr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55" name="TextBox 54">
                      <a:extLst>
                        <a:ext uri="{FF2B5EF4-FFF2-40B4-BE49-F238E27FC236}">
                          <a16:creationId xmlns:a16="http://schemas.microsoft.com/office/drawing/2014/main" id="{5DD51C7A-2F22-0349-9A2F-0BDC4475ACEC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4743392" y="4629101"/>
                      <a:ext cx="340541" cy="276999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Sup>
                              <m:sSubSupPr>
                                <m:ctrlPr>
                                  <a:rPr lang="de-DE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GB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  <m:sub>
                                <m:r>
                                  <a:rPr lang="de-DE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</m:sub>
                              <m:sup>
                                <m:r>
                                  <a:rPr lang="de-DE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𝐹</m:t>
                                </m:r>
                              </m:sup>
                            </m:sSubSup>
                          </m:oMath>
                        </m:oMathPara>
                      </a14:m>
                      <a:endParaRPr lang="en-GB" dirty="0">
                        <a:solidFill>
                          <a:srgbClr val="C00000"/>
                        </a:solidFill>
                      </a:endParaRPr>
                    </a:p>
                  </p:txBody>
                </p:sp>
              </mc:Choice>
              <mc:Fallback xmlns="">
                <p:sp>
                  <p:nvSpPr>
                    <p:cNvPr id="55" name="TextBox 54">
                      <a:extLst>
                        <a:ext uri="{FF2B5EF4-FFF2-40B4-BE49-F238E27FC236}">
                          <a16:creationId xmlns:a16="http://schemas.microsoft.com/office/drawing/2014/main" id="{5DD51C7A-2F22-0349-9A2F-0BDC4475ACEC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4743392" y="4629101"/>
                      <a:ext cx="340541" cy="276999"/>
                    </a:xfrm>
                    <a:prstGeom prst="rect">
                      <a:avLst/>
                    </a:prstGeom>
                    <a:blipFill>
                      <a:blip r:embed="rId19"/>
                      <a:stretch>
                        <a:fillRect l="-21429" b="-30435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GB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sp>
              <p:nvSpPr>
                <p:cNvPr id="56" name="Rectangle 55">
                  <a:extLst>
                    <a:ext uri="{FF2B5EF4-FFF2-40B4-BE49-F238E27FC236}">
                      <a16:creationId xmlns:a16="http://schemas.microsoft.com/office/drawing/2014/main" id="{C4DF5A28-DFE5-8D45-9037-560C4381FEF9}"/>
                    </a:ext>
                  </a:extLst>
                </p:cNvPr>
                <p:cNvSpPr/>
                <p:nvPr/>
              </p:nvSpPr>
              <p:spPr>
                <a:xfrm>
                  <a:off x="5144989" y="4629101"/>
                  <a:ext cx="144000" cy="144000"/>
                </a:xfrm>
                <a:prstGeom prst="rect">
                  <a:avLst/>
                </a:prstGeom>
                <a:solidFill>
                  <a:schemeClr val="tx2"/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rgbClr val="C00000"/>
                    </a:solidFill>
                  </a:endParaRPr>
                </a:p>
              </p:txBody>
            </p:sp>
          </p:grpSp>
        </p:grp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C2F70026-0711-104E-94F2-23DCCAB41067}"/>
              </a:ext>
            </a:extLst>
          </p:cNvPr>
          <p:cNvGrpSpPr/>
          <p:nvPr/>
        </p:nvGrpSpPr>
        <p:grpSpPr>
          <a:xfrm>
            <a:off x="4821700" y="4864210"/>
            <a:ext cx="3653894" cy="1683092"/>
            <a:chOff x="4821700" y="4864210"/>
            <a:chExt cx="3653894" cy="1683092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5F168F0A-ADFB-C84B-A037-F001B4DBD0AC}"/>
                </a:ext>
              </a:extLst>
            </p:cNvPr>
            <p:cNvSpPr/>
            <p:nvPr/>
          </p:nvSpPr>
          <p:spPr>
            <a:xfrm>
              <a:off x="4821700" y="4864210"/>
              <a:ext cx="3653894" cy="1683092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E6230227-D1ED-8845-B1FA-BBD168712139}"/>
                </a:ext>
              </a:extLst>
            </p:cNvPr>
            <p:cNvGrpSpPr/>
            <p:nvPr/>
          </p:nvGrpSpPr>
          <p:grpSpPr>
            <a:xfrm>
              <a:off x="4861456" y="4904235"/>
              <a:ext cx="3552726" cy="1590638"/>
              <a:chOff x="4746967" y="3871163"/>
              <a:chExt cx="3552726" cy="1590638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8" name="TextBox 57">
                    <a:extLst>
                      <a:ext uri="{FF2B5EF4-FFF2-40B4-BE49-F238E27FC236}">
                        <a16:creationId xmlns:a16="http://schemas.microsoft.com/office/drawing/2014/main" id="{77582F97-5313-4F43-8D52-4B435D2E8B72}"/>
                      </a:ext>
                    </a:extLst>
                  </p:cNvPr>
                  <p:cNvSpPr txBox="1"/>
                  <p:nvPr/>
                </p:nvSpPr>
                <p:spPr>
                  <a:xfrm>
                    <a:off x="6136877" y="3871163"/>
                    <a:ext cx="648000" cy="389513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"/>
                        </m:oMathParaPr>
                        <m:oMath xmlns:m="http://schemas.openxmlformats.org/officeDocument/2006/math">
                          <m:r>
                            <a:rPr lang="de-DE" b="0" i="1" smtClean="0">
                              <a:latin typeface="Cambria Math" charset="0"/>
                            </a:rPr>
                            <m:t>𝐸𝑝𝑖𝑑</m:t>
                          </m:r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110" name="TextBox 109">
                    <a:extLst>
                      <a:ext uri="{FF2B5EF4-FFF2-40B4-BE49-F238E27FC236}">
                        <a16:creationId xmlns:a16="http://schemas.microsoft.com/office/drawing/2014/main" id="{C47016FE-682A-3245-9963-D543EF7D2A59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136877" y="3871163"/>
                    <a:ext cx="648000" cy="389513"/>
                  </a:xfrm>
                  <a:prstGeom prst="ellipse">
                    <a:avLst/>
                  </a:prstGeom>
                  <a:blipFill>
                    <a:blip r:embed="rId20"/>
                    <a:stretch>
                      <a:fillRect r="-3774" b="-9375"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59" name="Straight Connector 58">
                <a:extLst>
                  <a:ext uri="{FF2B5EF4-FFF2-40B4-BE49-F238E27FC236}">
                    <a16:creationId xmlns:a16="http://schemas.microsoft.com/office/drawing/2014/main" id="{CE86D827-12F6-D243-B1D0-C7327835A9FF}"/>
                  </a:ext>
                </a:extLst>
              </p:cNvPr>
              <p:cNvCxnSpPr>
                <a:cxnSpLocks/>
                <a:stCxn id="71" idx="0"/>
                <a:endCxn id="58" idx="4"/>
              </p:cNvCxnSpPr>
              <p:nvPr/>
            </p:nvCxnSpPr>
            <p:spPr>
              <a:xfrm flipV="1">
                <a:off x="6459537" y="4260676"/>
                <a:ext cx="1340" cy="33525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>
                <a:extLst>
                  <a:ext uri="{FF2B5EF4-FFF2-40B4-BE49-F238E27FC236}">
                    <a16:creationId xmlns:a16="http://schemas.microsoft.com/office/drawing/2014/main" id="{F94DC552-9014-5B48-9BFF-441A84B28B06}"/>
                  </a:ext>
                </a:extLst>
              </p:cNvPr>
              <p:cNvCxnSpPr>
                <a:cxnSpLocks/>
                <a:stCxn id="73" idx="0"/>
                <a:endCxn id="58" idx="3"/>
              </p:cNvCxnSpPr>
              <p:nvPr/>
            </p:nvCxnSpPr>
            <p:spPr>
              <a:xfrm flipV="1">
                <a:off x="5177579" y="4203633"/>
                <a:ext cx="1054195" cy="39229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1" name="TextBox 60">
                    <a:extLst>
                      <a:ext uri="{FF2B5EF4-FFF2-40B4-BE49-F238E27FC236}">
                        <a16:creationId xmlns:a16="http://schemas.microsoft.com/office/drawing/2014/main" id="{C20DB458-5EA6-684F-88C5-80E05FB68BD9}"/>
                      </a:ext>
                    </a:extLst>
                  </p:cNvPr>
                  <p:cNvSpPr txBox="1"/>
                  <p:nvPr/>
                </p:nvSpPr>
                <p:spPr>
                  <a:xfrm>
                    <a:off x="7179065" y="5072288"/>
                    <a:ext cx="1120628" cy="389513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b="0" i="1" smtClean="0">
                              <a:latin typeface="Cambria Math" charset="0"/>
                            </a:rPr>
                            <m:t>𝑆𝑖𝑐𝑘</m:t>
                          </m:r>
                          <m:r>
                            <a:rPr lang="de-DE" b="0" i="1" smtClean="0">
                              <a:latin typeface="Cambria Math" charset="0"/>
                            </a:rPr>
                            <m:t>(</m:t>
                          </m:r>
                          <m:sSup>
                            <m:sSup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p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  <m:r>
                            <a:rPr lang="de-DE" b="0" i="1" smtClean="0">
                              <a:latin typeface="Cambria Math" charset="0"/>
                            </a:rPr>
                            <m:t>)</m:t>
                          </m:r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104" name="TextBox 103">
                    <a:extLst>
                      <a:ext uri="{FF2B5EF4-FFF2-40B4-BE49-F238E27FC236}">
                        <a16:creationId xmlns:a16="http://schemas.microsoft.com/office/drawing/2014/main" id="{E28AB359-6AF2-F044-9714-6B059A40F1A5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179065" y="5072288"/>
                    <a:ext cx="1120628" cy="389513"/>
                  </a:xfrm>
                  <a:prstGeom prst="ellipse">
                    <a:avLst/>
                  </a:prstGeom>
                  <a:blipFill>
                    <a:blip r:embed="rId21"/>
                    <a:stretch>
                      <a:fillRect b="-6061"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62" name="Straight Connector 61">
                <a:extLst>
                  <a:ext uri="{FF2B5EF4-FFF2-40B4-BE49-F238E27FC236}">
                    <a16:creationId xmlns:a16="http://schemas.microsoft.com/office/drawing/2014/main" id="{F2E5EBF8-12F3-5C42-840D-8C9B1570A6D6}"/>
                  </a:ext>
                </a:extLst>
              </p:cNvPr>
              <p:cNvCxnSpPr>
                <a:cxnSpLocks/>
                <a:stCxn id="69" idx="0"/>
                <a:endCxn id="58" idx="5"/>
              </p:cNvCxnSpPr>
              <p:nvPr/>
            </p:nvCxnSpPr>
            <p:spPr>
              <a:xfrm flipH="1" flipV="1">
                <a:off x="6689980" y="4203633"/>
                <a:ext cx="1050457" cy="39229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2">
                <a:extLst>
                  <a:ext uri="{FF2B5EF4-FFF2-40B4-BE49-F238E27FC236}">
                    <a16:creationId xmlns:a16="http://schemas.microsoft.com/office/drawing/2014/main" id="{691E1E33-6F32-D04E-83A5-FA0B58C92E17}"/>
                  </a:ext>
                </a:extLst>
              </p:cNvPr>
              <p:cNvCxnSpPr>
                <a:cxnSpLocks/>
                <a:stCxn id="69" idx="2"/>
                <a:endCxn id="61" idx="0"/>
              </p:cNvCxnSpPr>
              <p:nvPr/>
            </p:nvCxnSpPr>
            <p:spPr>
              <a:xfrm flipH="1">
                <a:off x="7739379" y="4739926"/>
                <a:ext cx="1058" cy="33236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64" name="Group 63">
                <a:extLst>
                  <a:ext uri="{FF2B5EF4-FFF2-40B4-BE49-F238E27FC236}">
                    <a16:creationId xmlns:a16="http://schemas.microsoft.com/office/drawing/2014/main" id="{2E22A1BB-5A31-9049-8A63-409E814C33B2}"/>
                  </a:ext>
                </a:extLst>
              </p:cNvPr>
              <p:cNvGrpSpPr/>
              <p:nvPr/>
            </p:nvGrpSpPr>
            <p:grpSpPr>
              <a:xfrm>
                <a:off x="4746967" y="4595926"/>
                <a:ext cx="502612" cy="311618"/>
                <a:chOff x="4746967" y="4595926"/>
                <a:chExt cx="502612" cy="311618"/>
              </a:xfrm>
            </p:grpSpPr>
            <p:sp>
              <p:nvSpPr>
                <p:cNvPr id="73" name="Rectangle 72">
                  <a:extLst>
                    <a:ext uri="{FF2B5EF4-FFF2-40B4-BE49-F238E27FC236}">
                      <a16:creationId xmlns:a16="http://schemas.microsoft.com/office/drawing/2014/main" id="{F2D8D4AC-35BE-744F-A460-EA8F3A129F38}"/>
                    </a:ext>
                  </a:extLst>
                </p:cNvPr>
                <p:cNvSpPr/>
                <p:nvPr/>
              </p:nvSpPr>
              <p:spPr>
                <a:xfrm>
                  <a:off x="5105579" y="4595926"/>
                  <a:ext cx="144000" cy="144000"/>
                </a:xfrm>
                <a:prstGeom prst="rect">
                  <a:avLst/>
                </a:prstGeom>
                <a:solidFill>
                  <a:schemeClr val="tx2"/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74" name="TextBox 73">
                      <a:extLst>
                        <a:ext uri="{FF2B5EF4-FFF2-40B4-BE49-F238E27FC236}">
                          <a16:creationId xmlns:a16="http://schemas.microsoft.com/office/drawing/2014/main" id="{10846898-6960-C642-A770-9F3B2957E8D0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4746967" y="4630545"/>
                      <a:ext cx="338234" cy="276999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p>
                              <m:sSupPr>
                                <m:ctrlP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GB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  <m:sup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𝑇</m:t>
                                </m:r>
                              </m:sup>
                            </m:sSup>
                          </m:oMath>
                        </m:oMathPara>
                      </a14:m>
                      <a:endParaRPr lang="en-GB" dirty="0"/>
                    </a:p>
                  </p:txBody>
                </p:sp>
              </mc:Choice>
              <mc:Fallback xmlns="">
                <p:sp>
                  <p:nvSpPr>
                    <p:cNvPr id="74" name="TextBox 73">
                      <a:extLst>
                        <a:ext uri="{FF2B5EF4-FFF2-40B4-BE49-F238E27FC236}">
                          <a16:creationId xmlns:a16="http://schemas.microsoft.com/office/drawing/2014/main" id="{10846898-6960-C642-A770-9F3B2957E8D0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4746967" y="4630545"/>
                      <a:ext cx="338234" cy="276999"/>
                    </a:xfrm>
                    <a:prstGeom prst="rect">
                      <a:avLst/>
                    </a:prstGeom>
                    <a:blipFill>
                      <a:blip r:embed="rId22"/>
                      <a:stretch>
                        <a:fillRect l="-22222" t="-4348" r="-3704" b="-30435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GB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grpSp>
            <p:nvGrpSpPr>
              <p:cNvPr id="65" name="Group 64">
                <a:extLst>
                  <a:ext uri="{FF2B5EF4-FFF2-40B4-BE49-F238E27FC236}">
                    <a16:creationId xmlns:a16="http://schemas.microsoft.com/office/drawing/2014/main" id="{109CC3CC-4B55-4D48-9C97-B269BFFDE6B8}"/>
                  </a:ext>
                </a:extLst>
              </p:cNvPr>
              <p:cNvGrpSpPr/>
              <p:nvPr/>
            </p:nvGrpSpPr>
            <p:grpSpPr>
              <a:xfrm>
                <a:off x="6028924" y="4595926"/>
                <a:ext cx="502613" cy="311618"/>
                <a:chOff x="6028924" y="4595926"/>
                <a:chExt cx="502613" cy="311618"/>
              </a:xfrm>
            </p:grpSpPr>
            <p:sp>
              <p:nvSpPr>
                <p:cNvPr id="71" name="Rectangle 70">
                  <a:extLst>
                    <a:ext uri="{FF2B5EF4-FFF2-40B4-BE49-F238E27FC236}">
                      <a16:creationId xmlns:a16="http://schemas.microsoft.com/office/drawing/2014/main" id="{1DA8CC05-42D5-CF45-AEEF-022014DF8E96}"/>
                    </a:ext>
                  </a:extLst>
                </p:cNvPr>
                <p:cNvSpPr/>
                <p:nvPr/>
              </p:nvSpPr>
              <p:spPr>
                <a:xfrm>
                  <a:off x="6387537" y="4595926"/>
                  <a:ext cx="144000" cy="144000"/>
                </a:xfrm>
                <a:prstGeom prst="rect">
                  <a:avLst/>
                </a:prstGeom>
                <a:solidFill>
                  <a:schemeClr val="tx2"/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72" name="TextBox 71">
                      <a:extLst>
                        <a:ext uri="{FF2B5EF4-FFF2-40B4-BE49-F238E27FC236}">
                          <a16:creationId xmlns:a16="http://schemas.microsoft.com/office/drawing/2014/main" id="{2AAAAB2A-254F-9143-964B-58679880EB5C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6028924" y="4630545"/>
                      <a:ext cx="340541" cy="276999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p>
                              <m:sSupPr>
                                <m:ctrlP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GB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  <m:sup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𝐹</m:t>
                                </m:r>
                              </m:sup>
                            </m:sSup>
                          </m:oMath>
                        </m:oMathPara>
                      </a14:m>
                      <a:endParaRPr lang="en-GB" dirty="0"/>
                    </a:p>
                  </p:txBody>
                </p:sp>
              </mc:Choice>
              <mc:Fallback xmlns="">
                <p:sp>
                  <p:nvSpPr>
                    <p:cNvPr id="72" name="TextBox 71">
                      <a:extLst>
                        <a:ext uri="{FF2B5EF4-FFF2-40B4-BE49-F238E27FC236}">
                          <a16:creationId xmlns:a16="http://schemas.microsoft.com/office/drawing/2014/main" id="{2AAAAB2A-254F-9143-964B-58679880EB5C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6028924" y="4630545"/>
                      <a:ext cx="340541" cy="276999"/>
                    </a:xfrm>
                    <a:prstGeom prst="rect">
                      <a:avLst/>
                    </a:prstGeom>
                    <a:blipFill>
                      <a:blip r:embed="rId23"/>
                      <a:stretch>
                        <a:fillRect l="-21429" t="-4348" b="-30435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GB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grpSp>
            <p:nvGrpSpPr>
              <p:cNvPr id="66" name="Group 65">
                <a:extLst>
                  <a:ext uri="{FF2B5EF4-FFF2-40B4-BE49-F238E27FC236}">
                    <a16:creationId xmlns:a16="http://schemas.microsoft.com/office/drawing/2014/main" id="{59ED6F3C-5E3C-8746-9736-CFAC24291D09}"/>
                  </a:ext>
                </a:extLst>
              </p:cNvPr>
              <p:cNvGrpSpPr/>
              <p:nvPr/>
            </p:nvGrpSpPr>
            <p:grpSpPr>
              <a:xfrm>
                <a:off x="7444578" y="4556784"/>
                <a:ext cx="419998" cy="350760"/>
                <a:chOff x="7444578" y="4556784"/>
                <a:chExt cx="419998" cy="350760"/>
              </a:xfrm>
            </p:grpSpPr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67" name="TextBox 66">
                      <a:extLst>
                        <a:ext uri="{FF2B5EF4-FFF2-40B4-BE49-F238E27FC236}">
                          <a16:creationId xmlns:a16="http://schemas.microsoft.com/office/drawing/2014/main" id="{59B58D3E-583A-D54E-91DE-7ADB0623ED4C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7444578" y="4630545"/>
                      <a:ext cx="214931" cy="276999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𝜙</m:t>
                            </m:r>
                          </m:oMath>
                        </m:oMathPara>
                      </a14:m>
                      <a:endParaRPr lang="en-GB" dirty="0"/>
                    </a:p>
                  </p:txBody>
                </p:sp>
              </mc:Choice>
              <mc:Fallback xmlns="">
                <p:sp>
                  <p:nvSpPr>
                    <p:cNvPr id="67" name="TextBox 66">
                      <a:extLst>
                        <a:ext uri="{FF2B5EF4-FFF2-40B4-BE49-F238E27FC236}">
                          <a16:creationId xmlns:a16="http://schemas.microsoft.com/office/drawing/2014/main" id="{59B58D3E-583A-D54E-91DE-7ADB0623ED4C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7444578" y="4630545"/>
                      <a:ext cx="214931" cy="276999"/>
                    </a:xfrm>
                    <a:prstGeom prst="rect">
                      <a:avLst/>
                    </a:prstGeom>
                    <a:blipFill>
                      <a:blip r:embed="rId17"/>
                      <a:stretch>
                        <a:fillRect l="-33333" r="-27778" b="-30435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GB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sp>
              <p:nvSpPr>
                <p:cNvPr id="68" name="Rectangle 67">
                  <a:extLst>
                    <a:ext uri="{FF2B5EF4-FFF2-40B4-BE49-F238E27FC236}">
                      <a16:creationId xmlns:a16="http://schemas.microsoft.com/office/drawing/2014/main" id="{F1A95230-3BDE-AD4E-A7AD-3B09B833142A}"/>
                    </a:ext>
                  </a:extLst>
                </p:cNvPr>
                <p:cNvSpPr/>
                <p:nvPr/>
              </p:nvSpPr>
              <p:spPr>
                <a:xfrm>
                  <a:off x="7638041" y="4556784"/>
                  <a:ext cx="144000" cy="144000"/>
                </a:xfrm>
                <a:prstGeom prst="rect">
                  <a:avLst/>
                </a:prstGeom>
                <a:solidFill>
                  <a:schemeClr val="tx2"/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69" name="Rectangle 68">
                  <a:extLst>
                    <a:ext uri="{FF2B5EF4-FFF2-40B4-BE49-F238E27FC236}">
                      <a16:creationId xmlns:a16="http://schemas.microsoft.com/office/drawing/2014/main" id="{EFD00019-3F9E-9348-9BDF-F8A97D29A25A}"/>
                    </a:ext>
                  </a:extLst>
                </p:cNvPr>
                <p:cNvSpPr/>
                <p:nvPr/>
              </p:nvSpPr>
              <p:spPr>
                <a:xfrm>
                  <a:off x="7668437" y="4595926"/>
                  <a:ext cx="144000" cy="144000"/>
                </a:xfrm>
                <a:prstGeom prst="rect">
                  <a:avLst/>
                </a:prstGeom>
                <a:solidFill>
                  <a:schemeClr val="tx2"/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70" name="Rectangle 69">
                  <a:extLst>
                    <a:ext uri="{FF2B5EF4-FFF2-40B4-BE49-F238E27FC236}">
                      <a16:creationId xmlns:a16="http://schemas.microsoft.com/office/drawing/2014/main" id="{5D3A0DEA-58EB-6B45-A491-B214769E7426}"/>
                    </a:ext>
                  </a:extLst>
                </p:cNvPr>
                <p:cNvSpPr/>
                <p:nvPr/>
              </p:nvSpPr>
              <p:spPr>
                <a:xfrm>
                  <a:off x="7720576" y="4639319"/>
                  <a:ext cx="144000" cy="144000"/>
                </a:xfrm>
                <a:prstGeom prst="rect">
                  <a:avLst/>
                </a:prstGeom>
                <a:solidFill>
                  <a:schemeClr val="tx2"/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chemeClr val="tx1"/>
                    </a:solidFill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460344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Absorption as Multiplication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ontent Placeholder 10">
                <a:extLst>
                  <a:ext uri="{FF2B5EF4-FFF2-40B4-BE49-F238E27FC236}">
                    <a16:creationId xmlns:a16="http://schemas.microsoft.com/office/drawing/2014/main" id="{33109AD4-4A27-C447-991A-F98FA0A11DA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GB" dirty="0"/>
                  <a:t>Multiply evidence parfactor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 dirty="0" smtClean="0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GB" dirty="0"/>
                  <a:t> into model parfactor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 dirty="0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GB" dirty="0"/>
                  <a:t> if </a:t>
                </a:r>
                <a14:m>
                  <m:oMath xmlns:m="http://schemas.openxmlformats.org/officeDocument/2006/math">
                    <m:r>
                      <a:rPr lang="de-DE" b="0" i="1" dirty="0" smtClean="0">
                        <a:latin typeface="Cambria Math" panose="02040503050406030204" pitchFamily="18" charset="0"/>
                      </a:rPr>
                      <m:t>𝑟𝑣</m:t>
                    </m:r>
                    <m:d>
                      <m:dPr>
                        <m:ctrlPr>
                          <a:rPr lang="de-DE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 dirty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 dirty="0">
                                <a:latin typeface="Cambria Math" panose="02040503050406030204" pitchFamily="18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de-DE" i="1" dirty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sub>
                        </m:sSub>
                      </m:e>
                    </m:d>
                    <m:r>
                      <a:rPr lang="de-DE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⊆</m:t>
                    </m:r>
                    <m:r>
                      <a:rPr lang="de-DE" i="1" dirty="0">
                        <a:latin typeface="Cambria Math" panose="02040503050406030204" pitchFamily="18" charset="0"/>
                      </a:rPr>
                      <m:t>𝑟𝑣</m:t>
                    </m:r>
                    <m:d>
                      <m:d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 dirty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 dirty="0">
                                <a:latin typeface="Cambria Math" panose="02040503050406030204" pitchFamily="18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d>
                  </m:oMath>
                </a14:m>
                <a:endParaRPr lang="de-DE" dirty="0"/>
              </a:p>
              <a:p>
                <a:pPr lvl="1"/>
                <a:r>
                  <a:rPr lang="en-GB" dirty="0"/>
                  <a:t>After shattering</a:t>
                </a:r>
              </a:p>
              <a:p>
                <a:endParaRPr lang="en-GB" dirty="0"/>
              </a:p>
              <a:p>
                <a:endParaRPr lang="en-GB" dirty="0"/>
              </a:p>
              <a:p>
                <a:endParaRPr lang="en-GB" dirty="0"/>
              </a:p>
              <a:p>
                <a:endParaRPr lang="en-GB" dirty="0"/>
              </a:p>
              <a:p>
                <a:r>
                  <a:rPr lang="en-GB" dirty="0"/>
                  <a:t>Then, drop lines with zeroes and eliminate column</a:t>
                </a:r>
              </a:p>
            </p:txBody>
          </p:sp>
        </mc:Choice>
        <mc:Fallback xmlns="">
          <p:sp>
            <p:nvSpPr>
              <p:cNvPr id="11" name="Content Placeholder 10">
                <a:extLst>
                  <a:ext uri="{FF2B5EF4-FFF2-40B4-BE49-F238E27FC236}">
                    <a16:creationId xmlns:a16="http://schemas.microsoft.com/office/drawing/2014/main" id="{33109AD4-4A27-C447-991A-F98FA0A11DA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447" t="-176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7C4649-800D-CB47-881A-AA04BFFFB18C}" type="slidenum">
              <a:rPr lang="en-US" smtClean="0"/>
              <a:t>73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6" name="Table 15">
                <a:extLst>
                  <a:ext uri="{FF2B5EF4-FFF2-40B4-BE49-F238E27FC236}">
                    <a16:creationId xmlns:a16="http://schemas.microsoft.com/office/drawing/2014/main" id="{81C677EE-6DDA-264D-A181-0F7DA3FC00DC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107894609"/>
                  </p:ext>
                </p:extLst>
              </p:nvPr>
            </p:nvGraphicFramePr>
            <p:xfrm>
              <a:off x="1374744" y="2492887"/>
              <a:ext cx="1910207" cy="182880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688594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917321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304292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24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charset="0"/>
                                  </a:rPr>
                                  <m:t>𝐸𝑝𝑖𝑑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charset="0"/>
                                  </a:rPr>
                                  <m:t>𝑆𝑖𝑐𝑘</m:t>
                                </m:r>
                                <m:d>
                                  <m:dPr>
                                    <m:ctrlPr>
                                      <a:rPr lang="de-DE" sz="1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p>
                                      <m:sSupPr>
                                        <m:ctrlPr>
                                          <a:rPr lang="de-DE" sz="18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de-DE" sz="1800" b="0" i="1" smtClean="0">
                                            <a:latin typeface="Cambria Math" panose="02040503050406030204" pitchFamily="18" charset="0"/>
                                          </a:rPr>
                                          <m:t>𝑋</m:t>
                                        </m:r>
                                      </m:e>
                                      <m:sup>
                                        <m:r>
                                          <a:rPr lang="de-DE" sz="1800" b="0" i="1" smtClean="0">
                                            <a:latin typeface="Cambria Math" panose="02040503050406030204" pitchFamily="18" charset="0"/>
                                          </a:rPr>
                                          <m:t>𝑇</m:t>
                                        </m:r>
                                      </m:sup>
                                    </m:sSup>
                                  </m:e>
                                </m:d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𝜙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strike="noStrike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5</m:t>
                                </m:r>
                              </m:oMath>
                            </m:oMathPara>
                          </a14:m>
                          <a:endParaRPr lang="en-US" sz="1800" i="0" strike="noStrike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US" sz="1800" i="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strike="noStrike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4</m:t>
                                </m:r>
                              </m:oMath>
                            </m:oMathPara>
                          </a14:m>
                          <a:endParaRPr lang="en-US" sz="1800" i="0" strike="noStrike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6</m:t>
                                </m:r>
                              </m:oMath>
                            </m:oMathPara>
                          </a14:m>
                          <a:endParaRPr lang="en-US" sz="1800" i="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6" name="Table 15">
                <a:extLst>
                  <a:ext uri="{FF2B5EF4-FFF2-40B4-BE49-F238E27FC236}">
                    <a16:creationId xmlns:a16="http://schemas.microsoft.com/office/drawing/2014/main" id="{81C677EE-6DDA-264D-A181-0F7DA3FC00DC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107894609"/>
                  </p:ext>
                </p:extLst>
              </p:nvPr>
            </p:nvGraphicFramePr>
            <p:xfrm>
              <a:off x="1374744" y="2492887"/>
              <a:ext cx="1910207" cy="182880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688594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917321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304292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1852" t="-3448" r="-179630" b="-4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75342" t="-3448" r="-32877" b="-4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533333" t="-3448" b="-4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1852" t="-103448" r="-179630" b="-3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75342" t="-103448" r="-32877" b="-3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533333" t="-103448" b="-3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1852" t="-203448" r="-179630" b="-2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75342" t="-203448" r="-32877" b="-2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533333" t="-203448" b="-2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1852" t="-303448" r="-179630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75342" t="-303448" r="-32877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533333" t="-303448" b="-1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1852" t="-403448" r="-17963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75342" t="-403448" r="-3287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533333" t="-40344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2" name="Table 11">
                <a:extLst>
                  <a:ext uri="{FF2B5EF4-FFF2-40B4-BE49-F238E27FC236}">
                    <a16:creationId xmlns:a16="http://schemas.microsoft.com/office/drawing/2014/main" id="{8861E52D-6814-8A41-AB92-C4B30388EFAA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119278196"/>
                  </p:ext>
                </p:extLst>
              </p:nvPr>
            </p:nvGraphicFramePr>
            <p:xfrm>
              <a:off x="6398528" y="2492887"/>
              <a:ext cx="2294129" cy="182880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688594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1042607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562928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24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charset="0"/>
                                  </a:rPr>
                                  <m:t>𝐸𝑝𝑖𝑑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charset="0"/>
                                  </a:rPr>
                                  <m:t>𝑆𝑖𝑐𝑘</m:t>
                                </m:r>
                                <m:d>
                                  <m:dPr>
                                    <m:ctrlPr>
                                      <a:rPr lang="de-DE" sz="1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p>
                                      <m:sSupPr>
                                        <m:ctrlPr>
                                          <a:rPr lang="de-DE" sz="18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de-DE" sz="1800" b="0" i="1" smtClean="0">
                                            <a:latin typeface="Cambria Math" panose="02040503050406030204" pitchFamily="18" charset="0"/>
                                          </a:rPr>
                                          <m:t>𝑋</m:t>
                                        </m:r>
                                      </m:e>
                                      <m:sup>
                                        <m:r>
                                          <a:rPr lang="de-DE" sz="1800" b="0" i="1" smtClean="0">
                                            <a:latin typeface="Cambria Math" panose="02040503050406030204" pitchFamily="18" charset="0"/>
                                          </a:rPr>
                                          <m:t>𝑇</m:t>
                                        </m:r>
                                      </m:sup>
                                    </m:sSup>
                                  </m:e>
                                </m:d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de-DE" sz="1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GB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𝜙</m:t>
                                    </m:r>
                                  </m:e>
                                  <m:sup>
                                    <m:r>
                                      <a:rPr lang="de-DE" sz="1800" b="0" i="1" smtClean="0">
                                        <a:latin typeface="Cambria Math" panose="02040503050406030204" pitchFamily="18" charset="0"/>
                                      </a:rPr>
                                      <m:t>𝑇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strike="noStrike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5</m:t>
                                </m:r>
                                <m:r>
                                  <a:rPr lang="de-DE" sz="1800" b="0" i="1" strike="noStrike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∙0</m:t>
                                </m:r>
                              </m:oMath>
                            </m:oMathPara>
                          </a14:m>
                          <a:endParaRPr lang="en-US" sz="1800" i="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strike="noStrike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1∙</m:t>
                                </m:r>
                                <m:r>
                                  <a:rPr lang="de-DE" sz="1800" b="0" i="1" strike="noStrike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US" sz="1800" i="0" strike="noStrike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strike="noStrike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4</m:t>
                                </m:r>
                                <m:r>
                                  <a:rPr lang="de-DE" sz="1800" b="0" i="1" strike="noStrike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∙0</m:t>
                                </m:r>
                              </m:oMath>
                            </m:oMathPara>
                          </a14:m>
                          <a:endParaRPr lang="en-US" sz="1800" i="0" strike="noStrike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strike="noStrike" dirty="0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6</m:t>
                                </m:r>
                                <m:r>
                                  <a:rPr lang="en-US" sz="1800" i="1" strike="noStrike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∙</m:t>
                                </m:r>
                                <m:r>
                                  <a:rPr lang="de-DE" sz="1800" b="0" i="1" strike="noStrike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US" sz="1800" i="0" strike="noStrike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2" name="Table 11">
                <a:extLst>
                  <a:ext uri="{FF2B5EF4-FFF2-40B4-BE49-F238E27FC236}">
                    <a16:creationId xmlns:a16="http://schemas.microsoft.com/office/drawing/2014/main" id="{8861E52D-6814-8A41-AB92-C4B30388EFAA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119278196"/>
                  </p:ext>
                </p:extLst>
              </p:nvPr>
            </p:nvGraphicFramePr>
            <p:xfrm>
              <a:off x="6398528" y="2492887"/>
              <a:ext cx="2294129" cy="182880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688594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1042607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562928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t="-3448" r="-230909" b="-4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67073" t="-3448" r="-54878" b="-4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304444" t="-3448" b="-4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t="-103448" r="-230909" b="-3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67073" t="-103448" r="-54878" b="-3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304444" t="-103448" b="-3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t="-203448" r="-230909" b="-2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67073" t="-203448" r="-54878" b="-2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304444" t="-203448" b="-2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t="-303448" r="-230909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67073" t="-303448" r="-54878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304444" t="-303448" b="-1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t="-403448" r="-23090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67073" t="-403448" r="-5487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304444" t="-40344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3" name="Table 12">
                <a:extLst>
                  <a:ext uri="{FF2B5EF4-FFF2-40B4-BE49-F238E27FC236}">
                    <a16:creationId xmlns:a16="http://schemas.microsoft.com/office/drawing/2014/main" id="{5DDEF1B8-D853-6F4B-84CE-75F6254E1637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184732959"/>
                  </p:ext>
                </p:extLst>
              </p:nvPr>
            </p:nvGraphicFramePr>
            <p:xfrm>
              <a:off x="1981031" y="5079683"/>
              <a:ext cx="2159890" cy="109728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688594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1042607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428689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24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solidFill>
                                      <a:schemeClr val="bg1"/>
                                    </a:solidFill>
                                    <a:latin typeface="Cambria Math" charset="0"/>
                                  </a:rPr>
                                  <m:t>𝐸𝑝𝑖𝑑</m:t>
                                </m:r>
                              </m:oMath>
                            </m:oMathPara>
                          </a14:m>
                          <a:endParaRPr lang="en-US" sz="18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solidFill>
                                      <a:schemeClr val="bg1"/>
                                    </a:solidFill>
                                    <a:latin typeface="Cambria Math" charset="0"/>
                                  </a:rPr>
                                  <m:t>𝑆𝑖𝑐𝑘</m:t>
                                </m:r>
                                <m:d>
                                  <m:dPr>
                                    <m:ctrlPr>
                                      <a:rPr lang="de-DE" sz="1800" b="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p>
                                      <m:sSupPr>
                                        <m:ctrlPr>
                                          <a:rPr lang="de-DE" sz="1800" b="0" i="1" smtClean="0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de-DE" sz="1800" b="0" i="1" smtClean="0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𝑋</m:t>
                                        </m:r>
                                      </m:e>
                                      <m:sup>
                                        <m:r>
                                          <a:rPr lang="de-DE" sz="1800" b="0" i="1" smtClean="0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𝑇</m:t>
                                        </m:r>
                                      </m:sup>
                                    </m:sSup>
                                  </m:e>
                                </m:d>
                              </m:oMath>
                            </m:oMathPara>
                          </a14:m>
                          <a:endParaRPr lang="en-US" sz="1800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de-DE" sz="1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GB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𝜙</m:t>
                                    </m:r>
                                  </m:e>
                                  <m:sup>
                                    <m:r>
                                      <a:rPr lang="de-DE" sz="1800" b="0" i="1" smtClean="0">
                                        <a:latin typeface="Cambria Math" panose="02040503050406030204" pitchFamily="18" charset="0"/>
                                      </a:rPr>
                                      <m:t>𝑇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dirty="0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US" sz="1800" i="0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dirty="0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6</m:t>
                                </m:r>
                              </m:oMath>
                            </m:oMathPara>
                          </a14:m>
                          <a:endParaRPr lang="en-US" sz="1800" i="0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3" name="Table 12">
                <a:extLst>
                  <a:ext uri="{FF2B5EF4-FFF2-40B4-BE49-F238E27FC236}">
                    <a16:creationId xmlns:a16="http://schemas.microsoft.com/office/drawing/2014/main" id="{5DDEF1B8-D853-6F4B-84CE-75F6254E1637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184732959"/>
                  </p:ext>
                </p:extLst>
              </p:nvPr>
            </p:nvGraphicFramePr>
            <p:xfrm>
              <a:off x="1981031" y="5079683"/>
              <a:ext cx="2159890" cy="109728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688594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1042607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428689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5"/>
                          <a:stretch>
                            <a:fillRect r="-212727" b="-21724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5"/>
                          <a:stretch>
                            <a:fillRect l="-66265" r="-40964" b="-21724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5"/>
                          <a:stretch>
                            <a:fillRect l="-405882" b="-21724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5"/>
                          <a:stretch>
                            <a:fillRect t="-96667" r="-212727" b="-11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5"/>
                          <a:stretch>
                            <a:fillRect l="-66265" t="-96667" r="-40964" b="-11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5"/>
                          <a:stretch>
                            <a:fillRect l="-405882" t="-96667" b="-11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5"/>
                          <a:stretch>
                            <a:fillRect t="-203448" r="-212727" b="-1379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5"/>
                          <a:stretch>
                            <a:fillRect l="-66265" t="-203448" r="-40964" b="-1379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5"/>
                          <a:stretch>
                            <a:fillRect l="-405882" t="-203448" b="-1379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4" name="Table 13">
                <a:extLst>
                  <a:ext uri="{FF2B5EF4-FFF2-40B4-BE49-F238E27FC236}">
                    <a16:creationId xmlns:a16="http://schemas.microsoft.com/office/drawing/2014/main" id="{4822CF76-F5F6-3F4F-B2B7-7765B106217B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006254982"/>
                  </p:ext>
                </p:extLst>
              </p:nvPr>
            </p:nvGraphicFramePr>
            <p:xfrm>
              <a:off x="4863857" y="5079683"/>
              <a:ext cx="1135634" cy="109728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688594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447040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24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solidFill>
                                      <a:schemeClr val="bg1"/>
                                    </a:solidFill>
                                    <a:latin typeface="Cambria Math" charset="0"/>
                                  </a:rPr>
                                  <m:t>𝐸𝑝𝑖𝑑</m:t>
                                </m:r>
                              </m:oMath>
                            </m:oMathPara>
                          </a14:m>
                          <a:endParaRPr lang="en-US" sz="18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de-DE" sz="1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GB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𝜙</m:t>
                                    </m:r>
                                  </m:e>
                                  <m:sup>
                                    <m:r>
                                      <a:rPr lang="de-DE" sz="1800" b="0" i="1" smtClean="0">
                                        <a:latin typeface="Cambria Math" panose="02040503050406030204" pitchFamily="18" charset="0"/>
                                      </a:rPr>
                                      <m:t>𝑇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US" sz="1800" i="0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6</m:t>
                                </m:r>
                              </m:oMath>
                            </m:oMathPara>
                          </a14:m>
                          <a:endParaRPr lang="en-US" sz="1800" i="0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4" name="Table 13">
                <a:extLst>
                  <a:ext uri="{FF2B5EF4-FFF2-40B4-BE49-F238E27FC236}">
                    <a16:creationId xmlns:a16="http://schemas.microsoft.com/office/drawing/2014/main" id="{4822CF76-F5F6-3F4F-B2B7-7765B106217B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006254982"/>
                  </p:ext>
                </p:extLst>
              </p:nvPr>
            </p:nvGraphicFramePr>
            <p:xfrm>
              <a:off x="4863857" y="5079683"/>
              <a:ext cx="1135634" cy="109728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688594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447040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6"/>
                          <a:stretch>
                            <a:fillRect r="-65455" b="-20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6"/>
                          <a:stretch>
                            <a:fillRect l="-152778" b="-20344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6"/>
                          <a:stretch>
                            <a:fillRect t="-96667" r="-65455" b="-9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6"/>
                          <a:stretch>
                            <a:fillRect l="-152778" t="-96667" b="-966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6"/>
                          <a:stretch>
                            <a:fillRect t="-203448" r="-6545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6"/>
                          <a:stretch>
                            <a:fillRect l="-152778" t="-20344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75" name="Table 74">
                <a:extLst>
                  <a:ext uri="{FF2B5EF4-FFF2-40B4-BE49-F238E27FC236}">
                    <a16:creationId xmlns:a16="http://schemas.microsoft.com/office/drawing/2014/main" id="{086EEEA4-B7C0-8B4F-8BC5-E8DF4002DB9E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878792829"/>
                  </p:ext>
                </p:extLst>
              </p:nvPr>
            </p:nvGraphicFramePr>
            <p:xfrm>
              <a:off x="3966613" y="2492887"/>
              <a:ext cx="1487361" cy="109728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1040321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447040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24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</a:rPr>
                                  <m:t>𝑆𝑖𝑐𝑘</m:t>
                                </m:r>
                                <m:d>
                                  <m:dPr>
                                    <m:ctrlPr>
                                      <a:rPr lang="de-DE" sz="1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p>
                                      <m:sSupPr>
                                        <m:ctrlPr>
                                          <a:rPr lang="de-DE" sz="18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de-DE" sz="1800" b="0" i="1" smtClean="0">
                                            <a:latin typeface="Cambria Math" panose="02040503050406030204" pitchFamily="18" charset="0"/>
                                          </a:rPr>
                                          <m:t>𝑋</m:t>
                                        </m:r>
                                      </m:e>
                                      <m:sup>
                                        <m:r>
                                          <a:rPr lang="de-DE" sz="1800" b="0" i="1" smtClean="0">
                                            <a:latin typeface="Cambria Math" panose="02040503050406030204" pitchFamily="18" charset="0"/>
                                          </a:rPr>
                                          <m:t>𝑇</m:t>
                                        </m:r>
                                      </m:sup>
                                    </m:sSup>
                                  </m:e>
                                </m:d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de-DE" sz="1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𝜙</m:t>
                                    </m:r>
                                  </m:e>
                                  <m:sub>
                                    <m:r>
                                      <a:rPr lang="de-DE" sz="1800" b="0" i="1" smtClean="0">
                                        <a:latin typeface="Cambria Math" panose="02040503050406030204" pitchFamily="18" charset="0"/>
                                      </a:rPr>
                                      <m:t>𝑒</m:t>
                                    </m:r>
                                  </m:sub>
                                  <m:sup>
                                    <m:r>
                                      <a:rPr lang="de-DE" sz="1800" b="0" i="1" smtClean="0">
                                        <a:latin typeface="Cambria Math" panose="02040503050406030204" pitchFamily="18" charset="0"/>
                                      </a:rPr>
                                      <m:t>𝑇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US" sz="1800" i="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US" sz="1800" i="0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75" name="Table 74">
                <a:extLst>
                  <a:ext uri="{FF2B5EF4-FFF2-40B4-BE49-F238E27FC236}">
                    <a16:creationId xmlns:a16="http://schemas.microsoft.com/office/drawing/2014/main" id="{086EEEA4-B7C0-8B4F-8BC5-E8DF4002DB9E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878792829"/>
                  </p:ext>
                </p:extLst>
              </p:nvPr>
            </p:nvGraphicFramePr>
            <p:xfrm>
              <a:off x="3966613" y="2492887"/>
              <a:ext cx="1487361" cy="109728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1040321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447040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7"/>
                          <a:stretch>
                            <a:fillRect l="-1205" t="-3448" r="-42169" b="-20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7"/>
                          <a:stretch>
                            <a:fillRect l="-240000" t="-3448" b="-20344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7"/>
                          <a:stretch>
                            <a:fillRect l="-1205" t="-103448" r="-42169" b="-10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7"/>
                          <a:stretch>
                            <a:fillRect l="-240000" t="-103448" b="-10344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7"/>
                          <a:stretch>
                            <a:fillRect l="-1205" t="-203448" r="-42169" b="-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7"/>
                          <a:stretch>
                            <a:fillRect l="-240000" t="-203448" b="-344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D0060A08-3B09-0740-907A-F270F87AEF60}"/>
                  </a:ext>
                </a:extLst>
              </p:cNvPr>
              <p:cNvSpPr txBox="1"/>
              <p:nvPr/>
            </p:nvSpPr>
            <p:spPr>
              <a:xfrm>
                <a:off x="3389980" y="2272086"/>
                <a:ext cx="471604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</m:oMath>
                  </m:oMathPara>
                </a14:m>
                <a:endParaRPr lang="en-GB" sz="4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D0060A08-3B09-0740-907A-F270F87AEF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89980" y="2272086"/>
                <a:ext cx="471604" cy="769441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id="{83E517F8-51AB-0E43-946F-DD1EBBBF6D3B}"/>
                  </a:ext>
                </a:extLst>
              </p:cNvPr>
              <p:cNvSpPr txBox="1"/>
              <p:nvPr/>
            </p:nvSpPr>
            <p:spPr>
              <a:xfrm>
                <a:off x="5559003" y="2272086"/>
                <a:ext cx="734496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4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GB" sz="4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id="{83E517F8-51AB-0E43-946F-DD1EBBBF6D3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59003" y="2272086"/>
                <a:ext cx="734496" cy="769441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0" name="TextBox 79">
                <a:extLst>
                  <a:ext uri="{FF2B5EF4-FFF2-40B4-BE49-F238E27FC236}">
                    <a16:creationId xmlns:a16="http://schemas.microsoft.com/office/drawing/2014/main" id="{56E23072-4F4E-A14B-8FDC-04D868E9CD9B}"/>
                  </a:ext>
                </a:extLst>
              </p:cNvPr>
              <p:cNvSpPr txBox="1"/>
              <p:nvPr/>
            </p:nvSpPr>
            <p:spPr>
              <a:xfrm>
                <a:off x="4135141" y="4858882"/>
                <a:ext cx="734496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4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GB" sz="4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80" name="TextBox 79">
                <a:extLst>
                  <a:ext uri="{FF2B5EF4-FFF2-40B4-BE49-F238E27FC236}">
                    <a16:creationId xmlns:a16="http://schemas.microsoft.com/office/drawing/2014/main" id="{56E23072-4F4E-A14B-8FDC-04D868E9CD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35141" y="4858882"/>
                <a:ext cx="734496" cy="769441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1" name="TextBox 80">
                <a:extLst>
                  <a:ext uri="{FF2B5EF4-FFF2-40B4-BE49-F238E27FC236}">
                    <a16:creationId xmlns:a16="http://schemas.microsoft.com/office/drawing/2014/main" id="{F5C98B15-05CE-084D-BC42-34FD219E292A}"/>
                  </a:ext>
                </a:extLst>
              </p:cNvPr>
              <p:cNvSpPr txBox="1"/>
              <p:nvPr/>
            </p:nvSpPr>
            <p:spPr>
              <a:xfrm>
                <a:off x="1252315" y="4858881"/>
                <a:ext cx="734496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4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GB" sz="4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81" name="TextBox 80">
                <a:extLst>
                  <a:ext uri="{FF2B5EF4-FFF2-40B4-BE49-F238E27FC236}">
                    <a16:creationId xmlns:a16="http://schemas.microsoft.com/office/drawing/2014/main" id="{F5C98B15-05CE-084D-BC42-34FD219E29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52315" y="4858881"/>
                <a:ext cx="734496" cy="769441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66977196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CDF578-7EC5-BE4F-BC01-DF92A7059F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Preconditions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08150B2-5439-2D40-9825-B92213D5C6B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GB" dirty="0"/>
                  <a:t>Inputs: Parfactor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𝑔</m:t>
                    </m:r>
                    <m:r>
                      <a:rPr lang="en-GB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ctrlP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𝒜</m:t>
                            </m:r>
                          </m:e>
                        </m:d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|</m:t>
                        </m:r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𝐶</m:t>
                        </m:r>
                      </m:sub>
                    </m:sSub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</m:t>
                    </m:r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𝐶</m:t>
                    </m:r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𝒳</m:t>
                        </m:r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𝐶</m:t>
                            </m:r>
                          </m:e>
                          <m:sub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𝒳</m:t>
                            </m:r>
                          </m:sub>
                        </m:sSub>
                      </m:e>
                    </m:d>
                  </m:oMath>
                </a14:m>
                <a:r>
                  <a:rPr lang="en-GB" dirty="0">
                    <a:ea typeface="Cambria Math" panose="02040503050406030204" pitchFamily="18" charset="0"/>
                  </a:rPr>
                  <a:t> with PRV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GB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i="1">
                        <a:latin typeface="Cambria Math" panose="02040503050406030204" pitchFamily="18" charset="0"/>
                      </a:rPr>
                      <m:t>𝑅</m:t>
                    </m:r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b="1" i="1">
                            <a:latin typeface="Cambria Math" panose="02040503050406030204" pitchFamily="18" charset="0"/>
                          </a:rPr>
                          <m:t>𝒀</m:t>
                        </m:r>
                      </m:e>
                    </m:d>
                  </m:oMath>
                </a14:m>
                <a:r>
                  <a:rPr lang="en-GB" dirty="0"/>
                  <a:t> and evidence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</m:sub>
                    </m:sSub>
                    <m:r>
                      <a:rPr lang="en-GB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ctrlP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𝑅</m:t>
                            </m:r>
                            <m:d>
                              <m:dPr>
                                <m:ctrlPr>
                                  <a:rPr lang="en-GB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GB" b="1" i="1">
                                    <a:latin typeface="Cambria Math" panose="02040503050406030204" pitchFamily="18" charset="0"/>
                                  </a:rPr>
                                  <m:t>𝒀</m:t>
                                </m:r>
                              </m:e>
                            </m:d>
                          </m:e>
                        </m:d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|</m:t>
                        </m:r>
                        <m:sSub>
                          <m:sSubPr>
                            <m:ctrlP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𝐶</m:t>
                            </m:r>
                          </m:e>
                          <m:sub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sub>
                        </m:sSub>
                      </m:sub>
                    </m:sSub>
                  </m:oMath>
                </a14:m>
                <a:endParaRPr lang="en-GB" dirty="0"/>
              </a:p>
              <a:p>
                <a:r>
                  <a:rPr lang="en-GB" dirty="0"/>
                  <a:t>Preconditions: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</a:rPr>
                      <m:t>𝑔𝑟</m:t>
                    </m:r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|</m:t>
                            </m:r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𝐶</m:t>
                            </m:r>
                          </m:sub>
                        </m:sSub>
                      </m:e>
                    </m:d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⊆</m:t>
                    </m:r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𝑔𝑟</m:t>
                    </m:r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sSub>
                              <m:sSubPr>
                                <m:ctrlPr>
                                  <a:rPr lang="en-GB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𝑖</m:t>
                                </m:r>
                                <m:r>
                                  <a:rPr lang="en-GB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|</m:t>
                                </m:r>
                                <m:r>
                                  <a:rPr lang="en-GB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𝐶</m:t>
                                </m:r>
                              </m:e>
                              <m:sub>
                                <m:r>
                                  <a:rPr lang="en-GB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𝑒</m:t>
                                </m:r>
                              </m:sub>
                            </m:sSub>
                          </m:sub>
                        </m:sSub>
                      </m:e>
                    </m:d>
                  </m:oMath>
                </a14:m>
                <a:endParaRPr lang="en-GB" dirty="0">
                  <a:ea typeface="Cambria Math" panose="02040503050406030204" pitchFamily="18" charset="0"/>
                </a:endParaRPr>
              </a:p>
              <a:p>
                <a:pPr lvl="2"/>
                <a:r>
                  <a:rPr lang="en-GB" dirty="0">
                    <a:ea typeface="Cambria Math" panose="02040503050406030204" pitchFamily="18" charset="0"/>
                  </a:rPr>
                  <a:t>All groundings represented by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GB" i="1"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en-GB" i="1">
                            <a:latin typeface="Cambria Math" panose="02040503050406030204" pitchFamily="18" charset="0"/>
                          </a:rPr>
                          <m:t>𝐶</m:t>
                        </m:r>
                      </m:sub>
                    </m:sSub>
                  </m:oMath>
                </a14:m>
                <a:r>
                  <a:rPr lang="en-GB" dirty="0">
                    <a:ea typeface="Cambria Math" panose="02040503050406030204" pitchFamily="18" charset="0"/>
                  </a:rPr>
                  <a:t> have the same evidence as encoded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</m:sub>
                    </m:sSub>
                  </m:oMath>
                </a14:m>
                <a:endParaRPr lang="en-GB" dirty="0">
                  <a:ea typeface="Cambria Math" panose="02040503050406030204" pitchFamily="18" charset="0"/>
                </a:endParaRPr>
              </a:p>
              <a:p>
                <a:pPr lvl="3"/>
                <a:r>
                  <a:rPr lang="en-GB" dirty="0">
                    <a:ea typeface="Cambria Math" panose="02040503050406030204" pitchFamily="18" charset="0"/>
                  </a:rPr>
                  <a:t>Treat as indistinguishable</a:t>
                </a:r>
              </a:p>
              <a:p>
                <a:pPr lvl="1"/>
                <a:r>
                  <a:rPr lang="en-GB" b="0" dirty="0"/>
                  <a:t>Not-counted logvars exclusive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GB" dirty="0"/>
                  <a:t>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b="1" i="1">
                            <a:latin typeface="Cambria Math" panose="02040503050406030204" pitchFamily="18" charset="0"/>
                          </a:rPr>
                          <m:t>𝑿</m:t>
                        </m:r>
                      </m:e>
                      <m:sup>
                        <m:r>
                          <a:rPr lang="en-GB" i="1">
                            <a:latin typeface="Cambria Math" panose="02040503050406030204" pitchFamily="18" charset="0"/>
                          </a:rPr>
                          <m:t>𝑛𝑐𝑒</m:t>
                        </m:r>
                      </m:sup>
                    </m:sSup>
                  </m:oMath>
                </a14:m>
                <a:r>
                  <a:rPr lang="en-GB" dirty="0"/>
                  <a:t>, are count-normalised </a:t>
                </a:r>
                <a:r>
                  <a:rPr lang="en-GB" dirty="0" err="1"/>
                  <a:t>w.r.t</a:t>
                </a:r>
                <a:r>
                  <a:rPr lang="en-GB" dirty="0"/>
                  <a:t>. to the remaining not-counted logvars,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b="1" i="1">
                            <a:latin typeface="Cambria Math" panose="02040503050406030204" pitchFamily="18" charset="0"/>
                          </a:rPr>
                          <m:t>𝑿</m:t>
                        </m:r>
                      </m:e>
                      <m:sup>
                        <m:r>
                          <a:rPr lang="en-GB" i="1">
                            <a:latin typeface="Cambria Math" panose="02040503050406030204" pitchFamily="18" charset="0"/>
                          </a:rPr>
                          <m:t>𝑛𝑐𝑟</m:t>
                        </m:r>
                      </m:sup>
                    </m:sSup>
                  </m:oMath>
                </a14:m>
                <a:r>
                  <a:rPr lang="en-GB" dirty="0"/>
                  <a:t>, in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</a:rPr>
                      <m:t>𝐶</m:t>
                    </m:r>
                  </m:oMath>
                </a14:m>
                <a:r>
                  <a:rPr lang="en-GB" dirty="0"/>
                  <a:t>, i.e.,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</a:rPr>
                      <m:t>𝑟</m:t>
                    </m:r>
                    <m:r>
                      <a:rPr lang="en-GB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GB">
                        <a:latin typeface="Cambria Math" panose="02040503050406030204" pitchFamily="18" charset="0"/>
                      </a:rPr>
                      <m:t>n</m:t>
                    </m:r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GB">
                            <a:latin typeface="Cambria Math" panose="02040503050406030204" pitchFamily="18" charset="0"/>
                          </a:rPr>
                          <m:t>count</m:t>
                        </m:r>
                      </m:e>
                      <m:sub>
                        <m:sSup>
                          <m:sSupPr>
                            <m:ctrlPr>
                              <a:rPr lang="en-GB" b="1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b="1" i="1">
                                <a:latin typeface="Cambria Math" panose="02040503050406030204" pitchFamily="18" charset="0"/>
                              </a:rPr>
                              <m:t>𝑿</m:t>
                            </m:r>
                          </m:e>
                          <m:sup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𝑛𝑐𝑒</m:t>
                            </m:r>
                          </m:sup>
                        </m:sSup>
                        <m:r>
                          <a:rPr lang="en-GB" i="1">
                            <a:latin typeface="Cambria Math" panose="02040503050406030204" pitchFamily="18" charset="0"/>
                          </a:rPr>
                          <m:t>|</m:t>
                        </m:r>
                        <m:sSup>
                          <m:sSupPr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b="1" i="1">
                                <a:latin typeface="Cambria Math" panose="02040503050406030204" pitchFamily="18" charset="0"/>
                              </a:rPr>
                              <m:t>𝑿</m:t>
                            </m:r>
                          </m:e>
                          <m:sup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𝑛𝑐𝑟</m:t>
                            </m:r>
                          </m:sup>
                        </m:sSup>
                      </m:sub>
                    </m:sSub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</m:d>
                  </m:oMath>
                </a14:m>
                <a:r>
                  <a:rPr lang="en-GB" dirty="0"/>
                  <a:t> exists</a:t>
                </a:r>
              </a:p>
              <a:p>
                <a:pPr lvl="2"/>
                <a:r>
                  <a:rPr lang="en-GB" dirty="0"/>
                  <a:t>Each remaining sequence of constants references the same number of constants that are eliminated</a:t>
                </a:r>
              </a:p>
              <a:p>
                <a:pPr lvl="2"/>
                <a:endParaRPr lang="en-GB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08150B2-5439-2D40-9825-B92213D5C6B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447" t="-151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340994-75AC-934E-AF1B-ED61E290F2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74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84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582285-7375-314F-A50C-63B426F575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Lifted Absorption: Operator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5FFF3A1-1BF9-5E43-A3C0-F6EB3358977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28650" y="1158240"/>
                <a:ext cx="7886700" cy="5563236"/>
              </a:xfrm>
            </p:spPr>
            <p:txBody>
              <a:bodyPr numCol="1">
                <a:normAutofit fontScale="62500" lnSpcReduction="20000"/>
              </a:bodyPr>
              <a:lstStyle/>
              <a:p>
                <a:r>
                  <a:rPr lang="en-GB" dirty="0"/>
                  <a:t>Inputs:</a:t>
                </a:r>
              </a:p>
              <a:p>
                <a:pPr lvl="1"/>
                <a:r>
                  <a:rPr lang="en-GB" dirty="0"/>
                  <a:t>Parfactor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𝑔</m:t>
                    </m:r>
                    <m:r>
                      <a:rPr lang="en-GB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ctrlP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𝒜</m:t>
                            </m:r>
                          </m:e>
                        </m:d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|</m:t>
                        </m:r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𝐶</m:t>
                        </m:r>
                      </m:sub>
                    </m:sSub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</m:t>
                    </m:r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𝐶</m:t>
                    </m:r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𝒳</m:t>
                        </m:r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𝐶</m:t>
                            </m:r>
                          </m:e>
                          <m:sub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𝒳</m:t>
                            </m:r>
                          </m:sub>
                        </m:sSub>
                      </m:e>
                    </m:d>
                  </m:oMath>
                </a14:m>
                <a:endParaRPr lang="en-GB" dirty="0">
                  <a:ea typeface="Cambria Math" panose="02040503050406030204" pitchFamily="18" charset="0"/>
                </a:endParaRPr>
              </a:p>
              <a:p>
                <a:pPr lvl="1"/>
                <a:r>
                  <a:rPr lang="en-GB" dirty="0"/>
                  <a:t>PRV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GB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i="1" smtClean="0">
                        <a:latin typeface="Cambria Math" panose="02040503050406030204" pitchFamily="18" charset="0"/>
                      </a:rPr>
                      <m:t>𝑅</m:t>
                    </m:r>
                    <m:d>
                      <m:dPr>
                        <m:ctrlPr>
                          <a:rPr lang="en-GB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b="1" i="1" smtClean="0">
                            <a:latin typeface="Cambria Math" panose="02040503050406030204" pitchFamily="18" charset="0"/>
                          </a:rPr>
                          <m:t>𝒀</m:t>
                        </m:r>
                      </m:e>
                    </m:d>
                  </m:oMath>
                </a14:m>
                <a:r>
                  <a:rPr lang="en-GB" dirty="0"/>
                  <a:t> or (P)CRV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GB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#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sub>
                    </m:sSub>
                    <m:d>
                      <m:dPr>
                        <m:begChr m:val="["/>
                        <m:endChr m:val="]"/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 smtClean="0">
                            <a:latin typeface="Cambria Math" panose="02040503050406030204" pitchFamily="18" charset="0"/>
                          </a:rPr>
                          <m:t>𝑅</m:t>
                        </m:r>
                        <m:d>
                          <m:dPr>
                            <m:ctrlPr>
                              <a:rPr lang="en-GB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b="1" i="1" smtClean="0">
                                <a:latin typeface="Cambria Math" panose="02040503050406030204" pitchFamily="18" charset="0"/>
                              </a:rPr>
                              <m:t>𝒀</m:t>
                            </m:r>
                          </m:e>
                        </m:d>
                      </m:e>
                    </m:d>
                  </m:oMath>
                </a14:m>
                <a:r>
                  <a:rPr lang="en-GB" dirty="0"/>
                  <a:t> occurring in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𝒜</m:t>
                    </m:r>
                  </m:oMath>
                </a14:m>
                <a:endParaRPr lang="en-GB" dirty="0"/>
              </a:p>
              <a:p>
                <a:pPr lvl="1"/>
                <a:r>
                  <a:rPr lang="en-GB" dirty="0"/>
                  <a:t>Evidence parfactor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</m:sub>
                    </m:sSub>
                    <m:r>
                      <a:rPr lang="en-GB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ctrlP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𝑅</m:t>
                            </m:r>
                            <m:d>
                              <m:dPr>
                                <m:ctrlPr>
                                  <a:rPr lang="en-GB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GB" b="1" i="1" smtClean="0">
                                    <a:latin typeface="Cambria Math" panose="02040503050406030204" pitchFamily="18" charset="0"/>
                                  </a:rPr>
                                  <m:t>𝒀</m:t>
                                </m:r>
                              </m:e>
                            </m:d>
                          </m:e>
                        </m:d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|</m:t>
                        </m:r>
                        <m:sSub>
                          <m:sSubPr>
                            <m:ctrlPr>
                              <a:rPr lang="en-GB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𝐶</m:t>
                            </m:r>
                          </m:e>
                          <m:sub>
                            <m:r>
                              <a:rPr lang="en-GB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sub>
                        </m:sSub>
                      </m:sub>
                    </m:sSub>
                  </m:oMath>
                </a14:m>
                <a:r>
                  <a:rPr lang="en-GB" dirty="0"/>
                  <a:t> with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</a:rPr>
                      <m:t>𝑜</m:t>
                    </m:r>
                    <m:r>
                      <a:rPr lang="en-GB" i="1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GB" dirty="0"/>
                  <a:t> observed value of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𝑅</m:t>
                    </m:r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b="1" i="1">
                            <a:latin typeface="Cambria Math" panose="02040503050406030204" pitchFamily="18" charset="0"/>
                          </a:rPr>
                          <m:t>𝒀</m:t>
                        </m:r>
                      </m:e>
                    </m:d>
                  </m:oMath>
                </a14:m>
                <a:r>
                  <a:rPr lang="en-GB" dirty="0"/>
                  <a:t>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</m:sub>
                    </m:sSub>
                  </m:oMath>
                </a14:m>
                <a:endParaRPr lang="en-GB" dirty="0"/>
              </a:p>
              <a:p>
                <a:r>
                  <a:rPr lang="en-GB" dirty="0"/>
                  <a:t>Let</a:t>
                </a:r>
              </a:p>
              <a:p>
                <a:pPr lvl="1"/>
                <a14:m>
                  <m:oMath xmlns:m="http://schemas.openxmlformats.org/officeDocument/2006/math">
                    <m:sSup>
                      <m:sSup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b="1" i="1">
                            <a:latin typeface="Cambria Math" panose="02040503050406030204" pitchFamily="18" charset="0"/>
                          </a:rPr>
                          <m:t>𝑿</m:t>
                        </m:r>
                      </m:e>
                      <m:sup>
                        <m:r>
                          <a:rPr lang="de-DE" i="1">
                            <a:latin typeface="Cambria Math" panose="02040503050406030204" pitchFamily="18" charset="0"/>
                          </a:rPr>
                          <m:t>𝑒𝑥𝑐𝑙</m:t>
                        </m:r>
                      </m:sup>
                    </m:sSup>
                    <m:r>
                      <a:rPr lang="en-GB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b="1" i="1">
                        <a:latin typeface="Cambria Math" panose="02040503050406030204" pitchFamily="18" charset="0"/>
                      </a:rPr>
                      <m:t>𝒀</m:t>
                    </m:r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∖</m:t>
                    </m:r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𝑙𝑣</m:t>
                    </m:r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𝑨</m:t>
                        </m:r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∖</m:t>
                        </m:r>
                        <m:d>
                          <m:dPr>
                            <m:begChr m:val="{"/>
                            <m:endChr m:val="}"/>
                            <m:ctrlP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GB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𝐴</m:t>
                                </m:r>
                              </m:e>
                              <m:sub>
                                <m:r>
                                  <a:rPr lang="en-GB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d>
                      </m:e>
                    </m:d>
                  </m:oMath>
                </a14:m>
                <a:r>
                  <a:rPr lang="en-GB" dirty="0"/>
                  <a:t> (exclusive logvars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GB" dirty="0"/>
                  <a:t>)</a:t>
                </a:r>
              </a:p>
              <a:p>
                <a:pPr lvl="1"/>
                <a14:m>
                  <m:oMath xmlns:m="http://schemas.openxmlformats.org/officeDocument/2006/math">
                    <m:sSup>
                      <m:sSup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b="1" i="1">
                            <a:latin typeface="Cambria Math" panose="02040503050406030204" pitchFamily="18" charset="0"/>
                          </a:rPr>
                          <m:t>𝑿</m:t>
                        </m:r>
                      </m:e>
                      <m:sup>
                        <m:r>
                          <a:rPr lang="de-DE" i="1">
                            <a:latin typeface="Cambria Math" panose="02040503050406030204" pitchFamily="18" charset="0"/>
                          </a:rPr>
                          <m:t>𝑛𝑐𝑒</m:t>
                        </m:r>
                      </m:sup>
                    </m:sSup>
                    <m:r>
                      <a:rPr lang="en-GB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𝑙𝑣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d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∖</m:t>
                    </m:r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𝑙𝑣</m:t>
                    </m:r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𝑨</m:t>
                        </m:r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∖</m:t>
                        </m:r>
                        <m:d>
                          <m:dPr>
                            <m:begChr m:val="{"/>
                            <m:endChr m:val="}"/>
                            <m:ctrlP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GB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𝐴</m:t>
                                </m:r>
                              </m:e>
                              <m:sub>
                                <m:r>
                                  <a:rPr lang="en-GB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d>
                      </m:e>
                    </m:d>
                  </m:oMath>
                </a14:m>
                <a:r>
                  <a:rPr lang="en-GB" dirty="0"/>
                  <a:t> (not-counted exclusive logvars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GB" dirty="0"/>
                  <a:t>)</a:t>
                </a:r>
              </a:p>
              <a:p>
                <a:pPr lvl="1"/>
                <a14:m>
                  <m:oMath xmlns:m="http://schemas.openxmlformats.org/officeDocument/2006/math">
                    <m:sSup>
                      <m:sSup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b="1" i="1">
                            <a:latin typeface="Cambria Math" panose="02040503050406030204" pitchFamily="18" charset="0"/>
                          </a:rPr>
                          <m:t>𝑿</m:t>
                        </m:r>
                      </m:e>
                      <m:sup>
                        <m:r>
                          <a:rPr lang="de-DE" i="1">
                            <a:latin typeface="Cambria Math" panose="02040503050406030204" pitchFamily="18" charset="0"/>
                          </a:rPr>
                          <m:t>𝑟𝑒𝑚</m:t>
                        </m:r>
                      </m:sup>
                    </m:sSup>
                    <m:r>
                      <a:rPr lang="en-GB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𝑙𝑣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𝒳</m:t>
                        </m:r>
                      </m:e>
                    </m:d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∖</m:t>
                    </m:r>
                    <m:sSup>
                      <m:sSup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b="1" i="1">
                            <a:latin typeface="Cambria Math" panose="02040503050406030204" pitchFamily="18" charset="0"/>
                          </a:rPr>
                          <m:t>𝑿</m:t>
                        </m:r>
                      </m:e>
                      <m:sup>
                        <m:r>
                          <a:rPr lang="en-GB" i="1">
                            <a:latin typeface="Cambria Math" panose="02040503050406030204" pitchFamily="18" charset="0"/>
                          </a:rPr>
                          <m:t>𝑒𝑥𝑐𝑙</m:t>
                        </m:r>
                      </m:sup>
                    </m:sSup>
                  </m:oMath>
                </a14:m>
                <a:r>
                  <a:rPr lang="en-GB" dirty="0"/>
                  <a:t> (logvars remaining in </a:t>
                </a:r>
                <a14:m>
                  <m:oMath xmlns:m="http://schemas.openxmlformats.org/officeDocument/2006/math">
                    <m:r>
                      <a:rPr lang="en-GB" i="1" dirty="0">
                        <a:latin typeface="Cambria Math" panose="02040503050406030204" pitchFamily="18" charset="0"/>
                      </a:rPr>
                      <m:t>𝑔</m:t>
                    </m:r>
                  </m:oMath>
                </a14:m>
                <a:r>
                  <a:rPr lang="en-GB" dirty="0"/>
                  <a:t>)</a:t>
                </a:r>
              </a:p>
              <a:p>
                <a:pPr lvl="1"/>
                <a14:m>
                  <m:oMath xmlns:m="http://schemas.openxmlformats.org/officeDocument/2006/math">
                    <m:sSup>
                      <m:sSup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b="1" i="1">
                            <a:latin typeface="Cambria Math" panose="02040503050406030204" pitchFamily="18" charset="0"/>
                          </a:rPr>
                          <m:t>𝑿</m:t>
                        </m:r>
                      </m:e>
                      <m:sup>
                        <m:r>
                          <a:rPr lang="de-DE" i="1">
                            <a:latin typeface="Cambria Math" panose="02040503050406030204" pitchFamily="18" charset="0"/>
                          </a:rPr>
                          <m:t>𝑛𝑐𝑟</m:t>
                        </m:r>
                      </m:sup>
                    </m:sSup>
                    <m:r>
                      <a:rPr lang="en-GB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i="1">
                        <a:latin typeface="Cambria Math" panose="02040503050406030204" pitchFamily="18" charset="0"/>
                      </a:rPr>
                      <m:t>𝑙𝑣</m:t>
                    </m:r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𝒜</m:t>
                        </m:r>
                      </m:e>
                    </m:d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∖</m:t>
                    </m:r>
                    <m:sSup>
                      <m:sSup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b="1" i="1">
                            <a:latin typeface="Cambria Math" panose="02040503050406030204" pitchFamily="18" charset="0"/>
                          </a:rPr>
                          <m:t>𝑿</m:t>
                        </m:r>
                      </m:e>
                      <m:sup>
                        <m:r>
                          <a:rPr lang="en-GB" i="1">
                            <a:latin typeface="Cambria Math" panose="02040503050406030204" pitchFamily="18" charset="0"/>
                          </a:rPr>
                          <m:t>𝑒𝑥𝑐𝑙</m:t>
                        </m:r>
                      </m:sup>
                    </m:sSup>
                  </m:oMath>
                </a14:m>
                <a:r>
                  <a:rPr lang="en-GB" dirty="0"/>
                  <a:t> (not-counted logvars remaining in </a:t>
                </a:r>
                <a14:m>
                  <m:oMath xmlns:m="http://schemas.openxmlformats.org/officeDocument/2006/math">
                    <m:r>
                      <a:rPr lang="en-GB" i="1" dirty="0">
                        <a:latin typeface="Cambria Math" panose="02040503050406030204" pitchFamily="18" charset="0"/>
                      </a:rPr>
                      <m:t>𝑔</m:t>
                    </m:r>
                  </m:oMath>
                </a14:m>
                <a:r>
                  <a:rPr lang="en-GB" dirty="0"/>
                  <a:t>)</a:t>
                </a:r>
              </a:p>
              <a:p>
                <a:r>
                  <a:rPr lang="en-GB" dirty="0"/>
                  <a:t>Preconditions: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𝑔𝑟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|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𝐶</m:t>
                            </m:r>
                          </m:sub>
                        </m:sSub>
                      </m:e>
                    </m:d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⊆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𝑔𝑟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sSub>
                              <m:sSubPr>
                                <m:ctrlP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𝑖</m:t>
                                </m:r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|</m:t>
                                </m:r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𝐶</m:t>
                                </m:r>
                              </m:e>
                              <m:sub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𝑒</m:t>
                                </m:r>
                              </m:sub>
                            </m:sSub>
                          </m:sub>
                        </m:sSub>
                      </m:e>
                    </m:d>
                  </m:oMath>
                </a14:m>
                <a:endParaRPr lang="de-DE" dirty="0">
                  <a:ea typeface="Cambria Math" panose="02040503050406030204" pitchFamily="18" charset="0"/>
                </a:endParaRPr>
              </a:p>
              <a:p>
                <a:pPr lvl="1"/>
                <a14:m>
                  <m:oMath xmlns:m="http://schemas.openxmlformats.org/officeDocument/2006/math">
                    <m:sSup>
                      <m:sSup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b="1" i="1">
                            <a:latin typeface="Cambria Math" panose="02040503050406030204" pitchFamily="18" charset="0"/>
                          </a:rPr>
                          <m:t>𝑿</m:t>
                        </m:r>
                      </m:e>
                      <m:sup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𝑛𝑐𝑒</m:t>
                        </m:r>
                      </m:sup>
                    </m:sSup>
                  </m:oMath>
                </a14:m>
                <a:r>
                  <a:rPr lang="en-GB" dirty="0"/>
                  <a:t> is count-normalised </a:t>
                </a:r>
                <a:r>
                  <a:rPr lang="en-GB" dirty="0" err="1"/>
                  <a:t>w.r.t</a:t>
                </a:r>
                <a:r>
                  <a:rPr lang="en-GB" dirty="0"/>
                  <a:t>.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b="1" i="1">
                            <a:latin typeface="Cambria Math" panose="02040503050406030204" pitchFamily="18" charset="0"/>
                          </a:rPr>
                          <m:t>𝑿</m:t>
                        </m:r>
                      </m:e>
                      <m:sup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𝑛𝑐𝑟</m:t>
                        </m:r>
                      </m:sup>
                    </m:sSup>
                  </m:oMath>
                </a14:m>
                <a:r>
                  <a:rPr lang="en-GB" dirty="0"/>
                  <a:t> in </a:t>
                </a:r>
                <a14:m>
                  <m:oMath xmlns:m="http://schemas.openxmlformats.org/officeDocument/2006/math">
                    <m:r>
                      <a:rPr lang="en-GB" i="1" dirty="0">
                        <a:latin typeface="Cambria Math" panose="02040503050406030204" pitchFamily="18" charset="0"/>
                      </a:rPr>
                      <m:t>𝐶</m:t>
                    </m:r>
                  </m:oMath>
                </a14:m>
                <a:r>
                  <a:rPr lang="en-GB" dirty="0"/>
                  <a:t>, i.e.,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𝑟</m:t>
                    </m:r>
                    <m:r>
                      <a:rPr lang="de-DE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de-DE">
                        <a:latin typeface="Cambria Math" panose="02040503050406030204" pitchFamily="18" charset="0"/>
                      </a:rPr>
                      <m:t>n</m:t>
                    </m:r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GB">
                            <a:latin typeface="Cambria Math" panose="02040503050406030204" pitchFamily="18" charset="0"/>
                          </a:rPr>
                          <m:t>count</m:t>
                        </m:r>
                      </m:e>
                      <m:sub>
                        <m:sSup>
                          <m:sSupPr>
                            <m:ctrlPr>
                              <a:rPr lang="de-DE" b="1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b="1" i="1">
                                <a:latin typeface="Cambria Math" panose="02040503050406030204" pitchFamily="18" charset="0"/>
                              </a:rPr>
                              <m:t>𝑿</m:t>
                            </m:r>
                          </m:e>
                          <m:sup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𝑛𝑐𝑒</m:t>
                            </m:r>
                          </m:sup>
                        </m:sSup>
                        <m:r>
                          <a:rPr lang="en-GB" i="1">
                            <a:latin typeface="Cambria Math" panose="02040503050406030204" pitchFamily="18" charset="0"/>
                          </a:rPr>
                          <m:t>|</m:t>
                        </m:r>
                        <m:sSup>
                          <m:sSupPr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b="1" i="1">
                                <a:latin typeface="Cambria Math" panose="02040503050406030204" pitchFamily="18" charset="0"/>
                              </a:rPr>
                              <m:t>𝑿</m:t>
                            </m:r>
                          </m:e>
                          <m:sup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𝑛𝑐𝑟</m:t>
                            </m:r>
                          </m:sup>
                        </m:sSup>
                      </m:sub>
                    </m:sSub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</m:d>
                  </m:oMath>
                </a14:m>
                <a:r>
                  <a:rPr lang="en-GB" dirty="0"/>
                  <a:t> exists</a:t>
                </a:r>
              </a:p>
              <a:p>
                <a:r>
                  <a:rPr lang="en-GB" dirty="0"/>
                  <a:t>Output: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𝑔</m:t>
                        </m:r>
                      </m:e>
                      <m:sup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GB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p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′</m:t>
                        </m:r>
                      </m:sup>
                    </m:sSup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ctrlP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GB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𝒜</m:t>
                                </m:r>
                              </m:e>
                              <m:sup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′</m:t>
                                </m:r>
                              </m:sup>
                            </m:sSup>
                          </m:e>
                        </m:d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|</m:t>
                        </m:r>
                        <m:sSup>
                          <m:sSup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𝐶</m:t>
                            </m:r>
                          </m:e>
                          <m:sup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</m:sub>
                    </m:sSub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</m:t>
                    </m:r>
                    <m:sSup>
                      <m:sSup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𝐶</m:t>
                        </m:r>
                      </m:e>
                      <m:sup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𝒳</m:t>
                            </m:r>
                          </m:e>
                          <m:sup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𝐶</m:t>
                            </m:r>
                          </m:e>
                          <m:sub>
                            <m:sSup>
                              <m:sSupPr>
                                <m:ctrlP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GB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𝒳</m:t>
                                </m:r>
                              </m:e>
                              <m:sup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′</m:t>
                                </m:r>
                              </m:sup>
                            </m:sSup>
                          </m:sub>
                        </m:sSub>
                      </m:e>
                    </m:d>
                  </m:oMath>
                </a14:m>
                <a:endParaRPr lang="en-GB" dirty="0"/>
              </a:p>
              <a:p>
                <a:pPr lvl="1"/>
                <a14:m>
                  <m:oMath xmlns:m="http://schemas.openxmlformats.org/officeDocument/2006/math">
                    <m:sSup>
                      <m:sSup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𝒜</m:t>
                        </m:r>
                      </m:e>
                      <m:sup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de-DE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,…, </m:t>
                        </m:r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−1</m:t>
                            </m:r>
                          </m:sub>
                        </m:sSub>
                      </m:e>
                    </m:d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∘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+1</m:t>
                            </m:r>
                          </m:sub>
                        </m:s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,…,</m:t>
                        </m:r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</m:e>
                    </m:d>
                  </m:oMath>
                </a14:m>
                <a:endParaRPr lang="de-DE" dirty="0">
                  <a:ea typeface="Cambria Math" panose="02040503050406030204" pitchFamily="18" charset="0"/>
                </a:endParaRPr>
              </a:p>
              <a:p>
                <a:pPr lvl="1"/>
                <a14:m>
                  <m:oMath xmlns:m="http://schemas.openxmlformats.org/officeDocument/2006/math">
                    <m:sSup>
                      <m:sSup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𝒳</m:t>
                        </m:r>
                      </m:e>
                      <m:sup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e>
                      <m:sub>
                        <m:sSup>
                          <m:sSupPr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b="1" i="1">
                                <a:latin typeface="Cambria Math" panose="02040503050406030204" pitchFamily="18" charset="0"/>
                              </a:rPr>
                              <m:t>𝑿</m:t>
                            </m:r>
                          </m:e>
                          <m:sup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𝑟𝑒𝑚</m:t>
                            </m:r>
                          </m:sup>
                        </m:sSup>
                      </m:sub>
                    </m:sSub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𝒳</m:t>
                        </m:r>
                      </m:e>
                    </m:d>
                  </m:oMath>
                </a14:m>
                <a:endParaRPr lang="de-DE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sSup>
                          <m:sSup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𝒳</m:t>
                            </m:r>
                          </m:e>
                          <m:sup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</m:sub>
                    </m:sSub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e>
                      <m:sub>
                        <m:sSup>
                          <m:sSupPr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b="1" i="1">
                                <a:latin typeface="Cambria Math" panose="02040503050406030204" pitchFamily="18" charset="0"/>
                              </a:rPr>
                              <m:t>𝑿</m:t>
                            </m:r>
                          </m:e>
                          <m:sup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𝑟𝑒𝑚</m:t>
                            </m:r>
                          </m:sup>
                        </m:sSup>
                      </m:sub>
                    </m:sSub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𝐶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𝒳</m:t>
                            </m:r>
                          </m:sub>
                        </m:sSub>
                      </m:e>
                    </m:d>
                  </m:oMath>
                </a14:m>
                <a:endParaRPr lang="en-GB" dirty="0"/>
              </a:p>
              <a:p>
                <a:pPr lvl="1"/>
                <a14:m>
                  <m:oMath xmlns:m="http://schemas.openxmlformats.org/officeDocument/2006/math">
                    <m:sSup>
                      <m:sSup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p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′</m:t>
                        </m:r>
                      </m:sup>
                    </m:sSup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…,</m:t>
                        </m:r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−1</m:t>
                            </m:r>
                          </m:sub>
                        </m:s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+1</m:t>
                            </m:r>
                          </m:sub>
                        </m:s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,…</m:t>
                        </m:r>
                      </m:e>
                    </m:d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  <m:sSup>
                      <m:sSup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…,</m:t>
                            </m:r>
                            <m:sSub>
                              <m:sSubPr>
                                <m:ctrlP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𝑎</m:t>
                                </m:r>
                              </m:e>
                              <m:sub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𝑖</m:t>
                                </m:r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−1</m:t>
                                </m:r>
                              </m:sub>
                            </m:sSub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𝑎</m:t>
                                </m:r>
                              </m:e>
                              <m:sub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𝑖</m:t>
                                </m:r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+1</m:t>
                                </m:r>
                              </m:sub>
                            </m:sSub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,…</m:t>
                            </m:r>
                          </m:e>
                        </m:d>
                      </m:e>
                      <m:sup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</m:t>
                        </m:r>
                      </m:sup>
                    </m:sSup>
                  </m:oMath>
                </a14:m>
                <a:endParaRPr lang="en-GB" dirty="0"/>
              </a:p>
              <a:p>
                <a:pPr lvl="2"/>
                <a:r>
                  <a:rPr lang="en-GB" dirty="0"/>
                  <a:t>with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𝑒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𝑜</m:t>
                    </m:r>
                  </m:oMath>
                </a14:m>
                <a:r>
                  <a:rPr lang="en-GB" dirty="0"/>
                  <a:t> if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de-DE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de-DE" i="1">
                        <a:latin typeface="Cambria Math" panose="02040503050406030204" pitchFamily="18" charset="0"/>
                      </a:rPr>
                      <m:t>𝑅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1" i="1">
                            <a:latin typeface="Cambria Math" panose="02040503050406030204" pitchFamily="18" charset="0"/>
                          </a:rPr>
                          <m:t>𝒀</m:t>
                        </m:r>
                      </m:e>
                    </m:d>
                  </m:oMath>
                </a14:m>
                <a:r>
                  <a:rPr lang="en-GB" dirty="0"/>
                  <a:t> and </a:t>
                </a:r>
              </a:p>
              <a:p>
                <a:pPr lvl="2"/>
                <a:r>
                  <a:rPr lang="en-GB" dirty="0">
                    <a:ea typeface="Cambria Math" panose="02040503050406030204" pitchFamily="18" charset="0"/>
                  </a:rPr>
                  <a:t>otherwise</a:t>
                </a:r>
                <a:r>
                  <a:rPr lang="de-DE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𝑒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GB" dirty="0"/>
                  <a:t> a histogram with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𝑒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𝑜</m:t>
                        </m:r>
                      </m:e>
                    </m:d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de-DE" dirty="0"/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>
                        <a:latin typeface="Cambria Math" panose="02040503050406030204" pitchFamily="18" charset="0"/>
                      </a:rPr>
                      <m:t>n</m:t>
                    </m:r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GB">
                            <a:latin typeface="Cambria Math" panose="02040503050406030204" pitchFamily="18" charset="0"/>
                          </a:rPr>
                          <m:t>count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𝑋</m:t>
                        </m:r>
                        <m:r>
                          <a:rPr lang="en-GB" i="1"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𝑙𝑣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𝒜</m:t>
                            </m:r>
                          </m:e>
                        </m:d>
                      </m:sub>
                    </m:sSub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</m:d>
                  </m:oMath>
                </a14:m>
                <a:r>
                  <a:rPr lang="en-GB" dirty="0"/>
                  <a:t> and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𝑒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𝑜</m:t>
                            </m:r>
                          </m:e>
                          <m:sup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</m:e>
                    </m:d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de-DE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de-DE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𝑜</m:t>
                        </m:r>
                      </m:e>
                      <m:sup>
                        <m:r>
                          <a:rPr lang="de-DE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𝑜</m:t>
                    </m:r>
                  </m:oMath>
                </a14:m>
                <a:endParaRPr lang="en-GB" dirty="0"/>
              </a:p>
              <a:p>
                <a:r>
                  <a:rPr lang="en-GB" dirty="0"/>
                  <a:t>Postcondition: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>
                          <a:latin typeface="Cambria Math" panose="02040503050406030204" pitchFamily="18" charset="0"/>
                        </a:rPr>
                        <m:t>𝐺</m:t>
                      </m:r>
                      <m:r>
                        <a:rPr lang="de-DE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∪</m:t>
                      </m:r>
                      <m:d>
                        <m:dPr>
                          <m:begChr m:val="{"/>
                          <m:endChr m:val="}"/>
                          <m:ctrlP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</m:e>
                      </m:d>
                      <m:r>
                        <a:rPr lang="de-DE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~ </m:t>
                      </m:r>
                      <m:r>
                        <a:rPr lang="de-DE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𝐺</m:t>
                      </m:r>
                      <m:r>
                        <a:rPr lang="de-DE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∖</m:t>
                      </m:r>
                      <m:d>
                        <m:dPr>
                          <m:begChr m:val="{"/>
                          <m:endChr m:val="}"/>
                          <m:ctrlP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𝑔</m:t>
                          </m:r>
                        </m:e>
                      </m:d>
                      <m:r>
                        <a:rPr lang="de-DE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∪</m:t>
                      </m:r>
                      <m:d>
                        <m:dPr>
                          <m:begChr m:val="{"/>
                          <m:endChr m:val="}"/>
                          <m:ctrlP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  <m:r>
                            <m:rPr>
                              <m:nor/>
                            </m:rPr>
                            <a:rPr lang="de-DE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 </m:t>
                          </m:r>
                          <m:r>
                            <m:rPr>
                              <m:nor/>
                            </m:rPr>
                            <a:rPr lang="de-DE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absor</m:t>
                          </m:r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𝑏</m:t>
                          </m:r>
                          <m:d>
                            <m:dPr>
                              <m:ctrl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𝑔</m:t>
                              </m:r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𝐴</m:t>
                                  </m:r>
                                </m:e>
                                <m:sub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𝑔</m:t>
                                  </m:r>
                                </m:e>
                                <m:sub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𝑒</m:t>
                                  </m:r>
                                </m:sub>
                              </m:sSub>
                            </m:e>
                          </m:d>
                        </m:e>
                      </m:d>
                    </m:oMath>
                  </m:oMathPara>
                </a14:m>
                <a:endParaRPr lang="en-GB" dirty="0"/>
              </a:p>
              <a:p>
                <a:endParaRPr lang="en-GB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5FFF3A1-1BF9-5E43-A3C0-F6EB3358977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8650" y="1158240"/>
                <a:ext cx="7886700" cy="5563236"/>
              </a:xfrm>
              <a:blipFill>
                <a:blip r:embed="rId3"/>
                <a:stretch>
                  <a:fillRect l="-482" t="-1595" b="-22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681693-30C4-CE4B-A235-35D8EE6E7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75</a:t>
            </a:fld>
            <a:endParaRPr lang="en-GB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062D585-2761-ED40-AA7A-2F3D25CC3FE2}"/>
              </a:ext>
            </a:extLst>
          </p:cNvPr>
          <p:cNvSpPr/>
          <p:nvPr/>
        </p:nvSpPr>
        <p:spPr>
          <a:xfrm>
            <a:off x="1371600" y="5416062"/>
            <a:ext cx="5969977" cy="694592"/>
          </a:xfrm>
          <a:prstGeom prst="rect">
            <a:avLst/>
          </a:prstGeom>
          <a:solidFill>
            <a:schemeClr val="accent1">
              <a:alpha val="15000"/>
            </a:schemeClr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1209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641E74-7E8E-0140-B1A3-08D60B9918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Lifted Absorption: Example Revisited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7D4241F-1957-1840-9112-340C16E4048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28650" y="1158240"/>
                <a:ext cx="7886700" cy="5435991"/>
              </a:xfrm>
            </p:spPr>
            <p:txBody>
              <a:bodyPr>
                <a:normAutofit fontScale="92500" lnSpcReduction="20000"/>
              </a:bodyPr>
              <a:lstStyle/>
              <a:p>
                <a:r>
                  <a:rPr lang="de-DE" dirty="0">
                    <a:ea typeface="Cambria Math" panose="02040503050406030204" pitchFamily="18" charset="0"/>
                  </a:rPr>
                  <a:t>Output: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𝑔</m:t>
                        </m:r>
                      </m:e>
                      <m:sup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GB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p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′</m:t>
                        </m:r>
                      </m:sup>
                    </m:sSup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ctrlP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GB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𝒜</m:t>
                                </m:r>
                              </m:e>
                              <m:sup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′</m:t>
                                </m:r>
                              </m:sup>
                            </m:sSup>
                          </m:e>
                        </m:d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|</m:t>
                        </m:r>
                        <m:sSup>
                          <m:sSup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𝐶</m:t>
                            </m:r>
                          </m:e>
                          <m:sup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</m:sub>
                    </m:sSub>
                  </m:oMath>
                </a14:m>
                <a:endParaRPr lang="de-DE" dirty="0">
                  <a:ea typeface="Cambria Math" panose="02040503050406030204" pitchFamily="18" charset="0"/>
                </a:endParaRPr>
              </a:p>
              <a:p>
                <a:pPr lvl="1"/>
                <a14:m>
                  <m:oMath xmlns:m="http://schemas.openxmlformats.org/officeDocument/2006/math">
                    <m:sSup>
                      <m:sSup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p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′</m:t>
                        </m:r>
                      </m:sup>
                    </m:sSup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…,</m:t>
                        </m:r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−1</m:t>
                            </m:r>
                          </m:sub>
                        </m:s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+1</m:t>
                            </m:r>
                          </m:sub>
                        </m:s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,…</m:t>
                        </m:r>
                      </m:e>
                    </m:d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  <m:sSup>
                      <m:sSup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…,</m:t>
                            </m:r>
                            <m:sSub>
                              <m:sSubPr>
                                <m:ctrlP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𝑎</m:t>
                                </m:r>
                              </m:e>
                              <m:sub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𝑖</m:t>
                                </m:r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−1</m:t>
                                </m:r>
                              </m:sub>
                            </m:sSub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𝑎</m:t>
                                </m:r>
                              </m:e>
                              <m:sub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𝑖</m:t>
                                </m:r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+1</m:t>
                                </m:r>
                              </m:sub>
                            </m:sSub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,…</m:t>
                            </m:r>
                          </m:e>
                        </m:d>
                      </m:e>
                      <m:sup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</m:t>
                        </m:r>
                      </m:sup>
                    </m:sSup>
                  </m:oMath>
                </a14:m>
                <a:endParaRPr lang="en-GB" dirty="0"/>
              </a:p>
              <a:p>
                <a:pPr lvl="2"/>
                <a:r>
                  <a:rPr lang="en-GB" dirty="0"/>
                  <a:t>with </a:t>
                </a:r>
                <a14:m>
                  <m:oMath xmlns:m="http://schemas.openxmlformats.org/officeDocument/2006/math">
                    <m:r>
                      <a:rPr lang="de-DE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𝑒</m:t>
                    </m:r>
                    <m:r>
                      <a:rPr lang="de-DE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de-DE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𝑜</m:t>
                    </m:r>
                  </m:oMath>
                </a14:m>
                <a:r>
                  <a:rPr lang="en-GB" dirty="0">
                    <a:solidFill>
                      <a:schemeClr val="accent1"/>
                    </a:solidFill>
                  </a:rPr>
                  <a:t> </a:t>
                </a:r>
                <a:r>
                  <a:rPr lang="en-GB" dirty="0"/>
                  <a:t>if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de-DE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de-DE" i="1">
                        <a:latin typeface="Cambria Math" panose="02040503050406030204" pitchFamily="18" charset="0"/>
                      </a:rPr>
                      <m:t>𝑅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1" i="1">
                            <a:latin typeface="Cambria Math" panose="02040503050406030204" pitchFamily="18" charset="0"/>
                          </a:rPr>
                          <m:t>𝒀</m:t>
                        </m:r>
                      </m:e>
                    </m:d>
                  </m:oMath>
                </a14:m>
                <a:r>
                  <a:rPr lang="en-GB" dirty="0"/>
                  <a:t> </a:t>
                </a:r>
              </a:p>
              <a:p>
                <a:r>
                  <a:rPr lang="en-GB" dirty="0"/>
                  <a:t>E.g., </a:t>
                </a:r>
              </a:p>
              <a:p>
                <a:pPr lvl="1"/>
                <a:r>
                  <a:rPr lang="en-GB" dirty="0"/>
                  <a:t>in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  <m:sup>
                        <m:r>
                          <a:rPr lang="de-DE" i="1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bSup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r>
                      <a:rPr lang="de-DE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𝑜</m:t>
                    </m:r>
                    <m:r>
                      <a:rPr lang="de-DE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de-DE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𝑡𝑟𝑢𝑒</m:t>
                    </m:r>
                  </m:oMath>
                </a14:m>
                <a:endParaRPr lang="en-US" dirty="0"/>
              </a:p>
              <a:p>
                <a:pPr lvl="1"/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𝑔</m:t>
                    </m:r>
                    <m:r>
                      <a:rPr lang="de-DE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𝐸𝑝𝑖𝑑</m:t>
                        </m:r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𝑆𝑖𝑐𝑘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𝑋</m:t>
                                </m:r>
                              </m:e>
                              <m:sup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𝑇</m:t>
                                </m:r>
                              </m:sup>
                            </m:sSup>
                          </m:e>
                        </m:d>
                      </m:e>
                    </m:d>
                  </m:oMath>
                </a14:m>
                <a:endParaRPr lang="en-GB" dirty="0"/>
              </a:p>
              <a:p>
                <a:pPr lvl="1"/>
                <a:r>
                  <a:rPr lang="de-DE" b="0" dirty="0">
                    <a:ea typeface="Cambria Math" panose="02040503050406030204" pitchFamily="18" charset="0"/>
                  </a:rPr>
                  <a:t>Output: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𝑔</m:t>
                        </m:r>
                      </m:e>
                      <m:sup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p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′</m:t>
                        </m:r>
                      </m:sup>
                    </m:sSup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𝐸𝑝𝑖𝑑</m:t>
                        </m:r>
                      </m:e>
                    </m:d>
                  </m:oMath>
                </a14:m>
                <a:endParaRPr lang="en-GB" dirty="0"/>
              </a:p>
              <a:p>
                <a:endParaRPr lang="en-GB" dirty="0"/>
              </a:p>
              <a:p>
                <a:r>
                  <a:rPr lang="en-GB" dirty="0"/>
                  <a:t>Actually: If observation given as histogram, </a:t>
                </a:r>
                <a:br>
                  <a:rPr lang="en-GB" dirty="0"/>
                </a:br>
                <a:r>
                  <a:rPr lang="en-GB" dirty="0"/>
                  <a:t>absorption works as with PRVs</a:t>
                </a:r>
              </a:p>
              <a:p>
                <a:pPr lvl="1"/>
                <a:r>
                  <a:rPr lang="en-GB" dirty="0"/>
                  <a:t>E.g.</a:t>
                </a:r>
              </a:p>
              <a:p>
                <a:pPr lvl="2"/>
                <a:r>
                  <a:rPr lang="en-GB" dirty="0"/>
                  <a:t>Observing one time </a:t>
                </a:r>
                <a14:m>
                  <m:oMath xmlns:m="http://schemas.openxmlformats.org/officeDocument/2006/math">
                    <m:r>
                      <a:rPr lang="en-GB" i="1" dirty="0" smtClean="0">
                        <a:latin typeface="Cambria Math" panose="02040503050406030204" pitchFamily="18" charset="0"/>
                      </a:rPr>
                      <m:t>𝐸𝑝𝑖𝑑</m:t>
                    </m:r>
                    <m:d>
                      <m:dPr>
                        <m:ctrlPr>
                          <a:rPr lang="de-DE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b>
                            <m: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d>
                    <m:r>
                      <a:rPr lang="de-DE" b="0" i="1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de-DE" b="0" i="1" dirty="0" smtClean="0">
                        <a:latin typeface="Cambria Math" panose="02040503050406030204" pitchFamily="18" charset="0"/>
                      </a:rPr>
                      <m:t>𝑡𝑟𝑢𝑒</m:t>
                    </m:r>
                  </m:oMath>
                </a14:m>
                <a:r>
                  <a:rPr lang="en-GB" dirty="0"/>
                  <a:t> and </a:t>
                </a:r>
                <a:br>
                  <a:rPr lang="en-GB" dirty="0"/>
                </a:br>
                <a:r>
                  <a:rPr lang="en-GB" dirty="0"/>
                  <a:t>three times </a:t>
                </a:r>
                <a14:m>
                  <m:oMath xmlns:m="http://schemas.openxmlformats.org/officeDocument/2006/math">
                    <m:r>
                      <a:rPr lang="en-GB" i="1" dirty="0">
                        <a:latin typeface="Cambria Math" panose="02040503050406030204" pitchFamily="18" charset="0"/>
                      </a:rPr>
                      <m:t>𝐸𝑝𝑖𝑑</m:t>
                    </m:r>
                    <m:d>
                      <m:d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 dirty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 dirty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b>
                            <m:r>
                              <a:rPr lang="de-DE" i="1" dirty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d>
                    <m:r>
                      <a:rPr lang="de-DE" i="1" dirty="0">
                        <a:latin typeface="Cambria Math" panose="02040503050406030204" pitchFamily="18" charset="0"/>
                      </a:rPr>
                      <m:t>=</m:t>
                    </m:r>
                    <m:r>
                      <a:rPr lang="de-DE" b="0" i="1" dirty="0" smtClean="0">
                        <a:latin typeface="Cambria Math" panose="02040503050406030204" pitchFamily="18" charset="0"/>
                      </a:rPr>
                      <m:t>𝑓𝑎𝑙𝑠𝑒</m:t>
                    </m:r>
                  </m:oMath>
                </a14:m>
                <a:r>
                  <a:rPr lang="en-GB" dirty="0"/>
                  <a:t> </a:t>
                </a:r>
              </a:p>
              <a:p>
                <a:pPr lvl="2"/>
                <a:r>
                  <a:rPr lang="en-GB" i="1" dirty="0">
                    <a:solidFill>
                      <a:srgbClr val="C00000"/>
                    </a:solidFill>
                  </a:rPr>
                  <a:t>Careful</a:t>
                </a:r>
                <a:r>
                  <a:rPr lang="en-GB" dirty="0">
                    <a:solidFill>
                      <a:srgbClr val="C00000"/>
                    </a:solidFill>
                  </a:rPr>
                  <a:t>: Does not specify which constants </a:t>
                </a:r>
                <a:br>
                  <a:rPr lang="en-GB" dirty="0">
                    <a:solidFill>
                      <a:srgbClr val="C00000"/>
                    </a:solidFill>
                  </a:rPr>
                </a:br>
                <a:r>
                  <a:rPr lang="en-GB" dirty="0">
                    <a:solidFill>
                      <a:srgbClr val="C00000"/>
                    </a:solidFill>
                  </a:rPr>
                  <a:t>observed with which value</a:t>
                </a:r>
              </a:p>
              <a:p>
                <a:pPr lvl="1"/>
                <a:r>
                  <a:rPr lang="en-US" dirty="0"/>
                  <a:t>Normally observations are for groundings</a:t>
                </a:r>
                <a:br>
                  <a:rPr lang="en-US" dirty="0"/>
                </a:br>
                <a:r>
                  <a:rPr lang="en-US" dirty="0"/>
                  <a:t>even if they appear in a CRV</a:t>
                </a:r>
              </a:p>
              <a:p>
                <a:endParaRPr lang="en-US" dirty="0"/>
              </a:p>
              <a:p>
                <a:endParaRPr lang="en-GB" dirty="0"/>
              </a:p>
              <a:p>
                <a:endParaRPr lang="en-GB" dirty="0"/>
              </a:p>
              <a:p>
                <a:endParaRPr lang="en-GB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7D4241F-1957-1840-9112-340C16E4048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8650" y="1158240"/>
                <a:ext cx="7886700" cy="5435991"/>
              </a:xfrm>
              <a:blipFill>
                <a:blip r:embed="rId3"/>
                <a:stretch>
                  <a:fillRect l="-1286" t="-256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FBA6BA-3E99-354E-BB0E-C92F317ABC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76</a:t>
            </a:fld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" name="Table 5">
                <a:extLst>
                  <a:ext uri="{FF2B5EF4-FFF2-40B4-BE49-F238E27FC236}">
                    <a16:creationId xmlns:a16="http://schemas.microsoft.com/office/drawing/2014/main" id="{67328B7F-FE2A-B24B-ADA6-2E5C51FC6421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902204431"/>
                  </p:ext>
                </p:extLst>
              </p:nvPr>
            </p:nvGraphicFramePr>
            <p:xfrm>
              <a:off x="6720173" y="2154983"/>
              <a:ext cx="1910207" cy="182880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688594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917321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304292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24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charset="0"/>
                                  </a:rPr>
                                  <m:t>𝐸𝑝𝑖𝑑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charset="0"/>
                                  </a:rPr>
                                  <m:t>𝑆𝑖𝑐𝑘</m:t>
                                </m:r>
                                <m:d>
                                  <m:dPr>
                                    <m:ctrlPr>
                                      <a:rPr lang="de-DE" sz="1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p>
                                      <m:sSupPr>
                                        <m:ctrlPr>
                                          <a:rPr lang="de-DE" sz="18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de-DE" sz="1800" b="0" i="1" smtClean="0">
                                            <a:latin typeface="Cambria Math" panose="02040503050406030204" pitchFamily="18" charset="0"/>
                                          </a:rPr>
                                          <m:t>𝑋</m:t>
                                        </m:r>
                                      </m:e>
                                      <m:sup>
                                        <m:r>
                                          <a:rPr lang="de-DE" sz="1800" b="0" i="1" smtClean="0">
                                            <a:latin typeface="Cambria Math" panose="02040503050406030204" pitchFamily="18" charset="0"/>
                                          </a:rPr>
                                          <m:t>𝑇</m:t>
                                        </m:r>
                                      </m:sup>
                                    </m:sSup>
                                  </m:e>
                                </m:d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𝜙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strike="noStrike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5</m:t>
                                </m:r>
                              </m:oMath>
                            </m:oMathPara>
                          </a14:m>
                          <a:endParaRPr lang="en-US" sz="1800" i="0" strike="noStrike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US" sz="1800" i="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strike="noStrike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4</m:t>
                                </m:r>
                              </m:oMath>
                            </m:oMathPara>
                          </a14:m>
                          <a:endParaRPr lang="en-US" sz="1800" i="0" strike="noStrike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6</m:t>
                                </m:r>
                              </m:oMath>
                            </m:oMathPara>
                          </a14:m>
                          <a:endParaRPr lang="en-US" sz="1800" i="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6" name="Table 5">
                <a:extLst>
                  <a:ext uri="{FF2B5EF4-FFF2-40B4-BE49-F238E27FC236}">
                    <a16:creationId xmlns:a16="http://schemas.microsoft.com/office/drawing/2014/main" id="{67328B7F-FE2A-B24B-ADA6-2E5C51FC6421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902204431"/>
                  </p:ext>
                </p:extLst>
              </p:nvPr>
            </p:nvGraphicFramePr>
            <p:xfrm>
              <a:off x="6720173" y="2154983"/>
              <a:ext cx="1910207" cy="182880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688594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917321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304292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1852" t="-3448" r="-179630" b="-4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75342" t="-3448" r="-32877" b="-4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533333" t="-3448" b="-4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1852" t="-103448" r="-179630" b="-3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75342" t="-103448" r="-32877" b="-3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533333" t="-103448" b="-3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1852" t="-203448" r="-179630" b="-2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75342" t="-203448" r="-32877" b="-2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533333" t="-203448" b="-2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1852" t="-303448" r="-179630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75342" t="-303448" r="-32877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533333" t="-303448" b="-1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1852" t="-403448" r="-17963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75342" t="-403448" r="-3287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533333" t="-40344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7" name="Table 6">
                <a:extLst>
                  <a:ext uri="{FF2B5EF4-FFF2-40B4-BE49-F238E27FC236}">
                    <a16:creationId xmlns:a16="http://schemas.microsoft.com/office/drawing/2014/main" id="{C0D47413-97A9-F04E-AA42-3B0599ABE05A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763493579"/>
                  </p:ext>
                </p:extLst>
              </p:nvPr>
            </p:nvGraphicFramePr>
            <p:xfrm>
              <a:off x="4918176" y="2519686"/>
              <a:ext cx="1135634" cy="109728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688594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447040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24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solidFill>
                                      <a:schemeClr val="bg1"/>
                                    </a:solidFill>
                                    <a:latin typeface="Cambria Math" charset="0"/>
                                  </a:rPr>
                                  <m:t>𝐸𝑝𝑖𝑑</m:t>
                                </m:r>
                              </m:oMath>
                            </m:oMathPara>
                          </a14:m>
                          <a:endParaRPr lang="en-US" sz="18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de-DE" sz="1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GB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𝜙</m:t>
                                    </m:r>
                                  </m:e>
                                  <m:sup>
                                    <m:r>
                                      <a:rPr lang="de-DE" sz="1800" b="0" i="1" smtClean="0">
                                        <a:latin typeface="Cambria Math" panose="02040503050406030204" pitchFamily="18" charset="0"/>
                                      </a:rPr>
                                      <m:t>′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i="0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i="0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7" name="Table 6">
                <a:extLst>
                  <a:ext uri="{FF2B5EF4-FFF2-40B4-BE49-F238E27FC236}">
                    <a16:creationId xmlns:a16="http://schemas.microsoft.com/office/drawing/2014/main" id="{C0D47413-97A9-F04E-AA42-3B0599ABE05A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763493579"/>
                  </p:ext>
                </p:extLst>
              </p:nvPr>
            </p:nvGraphicFramePr>
            <p:xfrm>
              <a:off x="4918176" y="2519686"/>
              <a:ext cx="1135634" cy="109728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688594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447040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5"/>
                          <a:stretch>
                            <a:fillRect l="-1818" t="-3448" r="-65455" b="-20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5"/>
                          <a:stretch>
                            <a:fillRect l="-160000" t="-3448" r="-2857" b="-20344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5"/>
                          <a:stretch>
                            <a:fillRect l="-1818" t="-103448" r="-65455" b="-10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i="0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5"/>
                          <a:stretch>
                            <a:fillRect l="-1818" t="-203448" r="-65455" b="-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800" i="0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8" name="Table 7">
                <a:extLst>
                  <a:ext uri="{FF2B5EF4-FFF2-40B4-BE49-F238E27FC236}">
                    <a16:creationId xmlns:a16="http://schemas.microsoft.com/office/drawing/2014/main" id="{07E7A6EE-F881-5C4A-B425-B658C5AE550E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712900729"/>
                  </p:ext>
                </p:extLst>
              </p:nvPr>
            </p:nvGraphicFramePr>
            <p:xfrm>
              <a:off x="7143019" y="979488"/>
              <a:ext cx="1487361" cy="109728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1040321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447040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24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</a:rPr>
                                  <m:t>𝑆𝑖𝑐𝑘</m:t>
                                </m:r>
                                <m:d>
                                  <m:dPr>
                                    <m:ctrlPr>
                                      <a:rPr lang="de-DE" sz="1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p>
                                      <m:sSupPr>
                                        <m:ctrlPr>
                                          <a:rPr lang="de-DE" sz="18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de-DE" sz="1800" b="0" i="1" smtClean="0">
                                            <a:latin typeface="Cambria Math" panose="02040503050406030204" pitchFamily="18" charset="0"/>
                                          </a:rPr>
                                          <m:t>𝑋</m:t>
                                        </m:r>
                                      </m:e>
                                      <m:sup>
                                        <m:r>
                                          <a:rPr lang="de-DE" sz="1800" b="0" i="1" smtClean="0">
                                            <a:latin typeface="Cambria Math" panose="02040503050406030204" pitchFamily="18" charset="0"/>
                                          </a:rPr>
                                          <m:t>𝑇</m:t>
                                        </m:r>
                                      </m:sup>
                                    </m:sSup>
                                  </m:e>
                                </m:d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de-DE" sz="1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𝜙</m:t>
                                    </m:r>
                                  </m:e>
                                  <m:sub>
                                    <m:r>
                                      <a:rPr lang="de-DE" sz="1800" b="0" i="1" smtClean="0">
                                        <a:latin typeface="Cambria Math" panose="02040503050406030204" pitchFamily="18" charset="0"/>
                                      </a:rPr>
                                      <m:t>𝑒</m:t>
                                    </m:r>
                                  </m:sub>
                                  <m:sup>
                                    <m:r>
                                      <a:rPr lang="de-DE" sz="1800" b="0" i="1" smtClean="0">
                                        <a:latin typeface="Cambria Math" panose="02040503050406030204" pitchFamily="18" charset="0"/>
                                      </a:rPr>
                                      <m:t>𝑇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US" sz="1800" i="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US" sz="1800" i="0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8" name="Table 7">
                <a:extLst>
                  <a:ext uri="{FF2B5EF4-FFF2-40B4-BE49-F238E27FC236}">
                    <a16:creationId xmlns:a16="http://schemas.microsoft.com/office/drawing/2014/main" id="{07E7A6EE-F881-5C4A-B425-B658C5AE550E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712900729"/>
                  </p:ext>
                </p:extLst>
              </p:nvPr>
            </p:nvGraphicFramePr>
            <p:xfrm>
              <a:off x="7143019" y="979488"/>
              <a:ext cx="1487361" cy="109728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1040321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447040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6"/>
                          <a:stretch>
                            <a:fillRect l="-1205" t="-3448" r="-42169" b="-2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6"/>
                          <a:stretch>
                            <a:fillRect l="-240000" t="-3448" b="-2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6"/>
                          <a:stretch>
                            <a:fillRect l="-1205" t="-103448" r="-42169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6"/>
                          <a:stretch>
                            <a:fillRect l="-240000" t="-103448" b="-1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6"/>
                          <a:stretch>
                            <a:fillRect l="-1205" t="-203448" r="-4216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6"/>
                          <a:stretch>
                            <a:fillRect l="-240000" t="-20344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</a:tbl>
              </a:graphicData>
            </a:graphic>
          </p:graphicFrame>
        </mc:Fallback>
      </mc:AlternateContent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C532149-54BC-9A4F-921A-2276F5138746}"/>
              </a:ext>
            </a:extLst>
          </p:cNvPr>
          <p:cNvCxnSpPr>
            <a:cxnSpLocks/>
            <a:stCxn id="13" idx="1"/>
            <a:endCxn id="37" idx="3"/>
          </p:cNvCxnSpPr>
          <p:nvPr/>
        </p:nvCxnSpPr>
        <p:spPr>
          <a:xfrm flipH="1">
            <a:off x="6125530" y="3058433"/>
            <a:ext cx="518577" cy="1098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F1809219-3EB3-964B-A045-0707CE6AA6B7}"/>
              </a:ext>
            </a:extLst>
          </p:cNvPr>
          <p:cNvSpPr/>
          <p:nvPr/>
        </p:nvSpPr>
        <p:spPr>
          <a:xfrm>
            <a:off x="6644107" y="2835583"/>
            <a:ext cx="2059400" cy="445700"/>
          </a:xfrm>
          <a:prstGeom prst="rect">
            <a:avLst/>
          </a:prstGeom>
          <a:solidFill>
            <a:schemeClr val="accent1">
              <a:alpha val="15000"/>
            </a:schemeClr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7D2598D8-0F71-A145-85FA-2C758B9027FF}"/>
              </a:ext>
            </a:extLst>
          </p:cNvPr>
          <p:cNvCxnSpPr>
            <a:cxnSpLocks/>
            <a:stCxn id="40" idx="1"/>
            <a:endCxn id="38" idx="3"/>
          </p:cNvCxnSpPr>
          <p:nvPr/>
        </p:nvCxnSpPr>
        <p:spPr>
          <a:xfrm flipH="1" flipV="1">
            <a:off x="6125530" y="3433029"/>
            <a:ext cx="517989" cy="37260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Rectangle 36">
            <a:extLst>
              <a:ext uri="{FF2B5EF4-FFF2-40B4-BE49-F238E27FC236}">
                <a16:creationId xmlns:a16="http://schemas.microsoft.com/office/drawing/2014/main" id="{BF3AD446-A2C0-BC45-B2AA-D9D6DFC2668E}"/>
              </a:ext>
            </a:extLst>
          </p:cNvPr>
          <p:cNvSpPr/>
          <p:nvPr/>
        </p:nvSpPr>
        <p:spPr>
          <a:xfrm>
            <a:off x="4869457" y="2836681"/>
            <a:ext cx="1256073" cy="445700"/>
          </a:xfrm>
          <a:prstGeom prst="rect">
            <a:avLst/>
          </a:prstGeom>
          <a:solidFill>
            <a:schemeClr val="accent1">
              <a:alpha val="15000"/>
            </a:schemeClr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23F81464-9775-5741-BD31-9DD2B7419853}"/>
              </a:ext>
            </a:extLst>
          </p:cNvPr>
          <p:cNvSpPr/>
          <p:nvPr/>
        </p:nvSpPr>
        <p:spPr>
          <a:xfrm>
            <a:off x="4869457" y="3210179"/>
            <a:ext cx="1256073" cy="445700"/>
          </a:xfrm>
          <a:prstGeom prst="rect">
            <a:avLst/>
          </a:prstGeom>
          <a:solidFill>
            <a:schemeClr val="accent1">
              <a:alpha val="15000"/>
            </a:schemeClr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7D68058F-5B90-F140-A305-5E2B96190BEE}"/>
              </a:ext>
            </a:extLst>
          </p:cNvPr>
          <p:cNvSpPr/>
          <p:nvPr/>
        </p:nvSpPr>
        <p:spPr>
          <a:xfrm>
            <a:off x="6643519" y="3582779"/>
            <a:ext cx="2059400" cy="445700"/>
          </a:xfrm>
          <a:prstGeom prst="rect">
            <a:avLst/>
          </a:prstGeom>
          <a:solidFill>
            <a:schemeClr val="accent1">
              <a:alpha val="15000"/>
            </a:schemeClr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5BA5FBA0-83D6-C04E-8F91-7A946FD66985}"/>
                  </a:ext>
                </a:extLst>
              </p:cNvPr>
              <p:cNvSpPr/>
              <p:nvPr/>
            </p:nvSpPr>
            <p:spPr>
              <a:xfrm>
                <a:off x="5651281" y="2882929"/>
                <a:ext cx="36420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dirty="0">
                  <a:solidFill>
                    <a:schemeClr val="accent1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5BA5FBA0-83D6-C04E-8F91-7A946FD6698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51281" y="2882929"/>
                <a:ext cx="364202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94EE6D31-0BE2-9744-ADF0-0B2CBE716A5B}"/>
                  </a:ext>
                </a:extLst>
              </p:cNvPr>
              <p:cNvSpPr/>
              <p:nvPr/>
            </p:nvSpPr>
            <p:spPr>
              <a:xfrm>
                <a:off x="5651281" y="3282381"/>
                <a:ext cx="36420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6</m:t>
                      </m:r>
                    </m:oMath>
                  </m:oMathPara>
                </a14:m>
                <a:endParaRPr lang="en-US" dirty="0">
                  <a:solidFill>
                    <a:schemeClr val="accent1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94EE6D31-0BE2-9744-ADF0-0B2CBE716A5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51281" y="3282381"/>
                <a:ext cx="364202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5" name="Table 44">
                <a:extLst>
                  <a:ext uri="{FF2B5EF4-FFF2-40B4-BE49-F238E27FC236}">
                    <a16:creationId xmlns:a16="http://schemas.microsoft.com/office/drawing/2014/main" id="{F886B2C1-C6FA-0A48-8766-20843AFD1748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031889196"/>
                  </p:ext>
                </p:extLst>
              </p:nvPr>
            </p:nvGraphicFramePr>
            <p:xfrm>
              <a:off x="6792436" y="4111411"/>
              <a:ext cx="1837944" cy="219456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1390904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447040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24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sz="1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sz="1800" b="0" i="1" smtClean="0">
                                        <a:latin typeface="Cambria Math" panose="02040503050406030204" pitchFamily="18" charset="0"/>
                                      </a:rPr>
                                      <m:t>#</m:t>
                                    </m:r>
                                  </m:e>
                                  <m:sub>
                                    <m:r>
                                      <a:rPr lang="de-DE" sz="1800" b="0" i="1" smtClean="0">
                                        <a:latin typeface="Cambria Math" panose="02040503050406030204" pitchFamily="18" charset="0"/>
                                      </a:rPr>
                                      <m:t>𝐸</m:t>
                                    </m:r>
                                  </m:sub>
                                </m:sSub>
                                <m:d>
                                  <m:dPr>
                                    <m:begChr m:val="["/>
                                    <m:endChr m:val="]"/>
                                    <m:ctrlPr>
                                      <a:rPr lang="de-DE" sz="1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z="1800" b="0" i="1" smtClean="0">
                                        <a:latin typeface="Cambria Math" panose="02040503050406030204" pitchFamily="18" charset="0"/>
                                      </a:rPr>
                                      <m:t>𝐸𝑝𝑖𝑑</m:t>
                                    </m:r>
                                    <m:d>
                                      <m:dPr>
                                        <m:ctrlPr>
                                          <a:rPr lang="de-DE" sz="18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de-DE" sz="1800" b="0" i="1" smtClean="0">
                                            <a:latin typeface="Cambria Math" panose="02040503050406030204" pitchFamily="18" charset="0"/>
                                          </a:rPr>
                                          <m:t>𝐸</m:t>
                                        </m:r>
                                      </m:e>
                                    </m:d>
                                  </m:e>
                                </m:d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de-DE" sz="1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𝜙</m:t>
                                    </m:r>
                                  </m:e>
                                  <m:sub>
                                    <m:r>
                                      <a:rPr lang="de-DE" sz="1800" b="0" i="1" smtClean="0">
                                        <a:latin typeface="Cambria Math" panose="02040503050406030204" pitchFamily="18" charset="0"/>
                                      </a:rPr>
                                      <m:t>𝑒</m:t>
                                    </m:r>
                                  </m:sub>
                                  <m:sup>
                                    <m:r>
                                      <a:rPr lang="de-DE" sz="1800" b="0" i="1" smtClean="0">
                                        <a:latin typeface="Cambria Math" panose="02040503050406030204" pitchFamily="18" charset="0"/>
                                      </a:rPr>
                                      <m:t>𝑇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d>
                                  <m:dPr>
                                    <m:begChr m:val="["/>
                                    <m:endChr m:val="]"/>
                                    <m:ctrlPr>
                                      <a:rPr lang="de-DE" sz="1800" b="0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z="1800" b="0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0,4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sz="18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US" sz="1800" i="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23336046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d>
                                  <m:dPr>
                                    <m:begChr m:val="["/>
                                    <m:endChr m:val="]"/>
                                    <m:ctrlPr>
                                      <a:rPr lang="de-DE" sz="1800" b="0" i="1" dirty="0" smtClean="0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z="1800" b="0" i="1" dirty="0" smtClean="0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1,3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sz="1800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dirty="0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US" sz="1800" i="0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d>
                                  <m:dPr>
                                    <m:begChr m:val="["/>
                                    <m:endChr m:val="]"/>
                                    <m:ctrlPr>
                                      <a:rPr lang="de-DE" sz="1800" b="0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z="1800" b="0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2,2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sz="18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US" sz="1800" i="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d>
                                  <m:dPr>
                                    <m:begChr m:val="["/>
                                    <m:endChr m:val="]"/>
                                    <m:ctrlPr>
                                      <a:rPr lang="de-DE" sz="1800" b="0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z="1800" b="0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3,1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sz="18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US" sz="1800" i="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2171744920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d>
                                  <m:dPr>
                                    <m:begChr m:val="["/>
                                    <m:endChr m:val="]"/>
                                    <m:ctrlPr>
                                      <a:rPr lang="de-DE" sz="1800" b="0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z="1800" b="0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4,0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sz="18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US" sz="1800" i="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312078284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5" name="Table 44">
                <a:extLst>
                  <a:ext uri="{FF2B5EF4-FFF2-40B4-BE49-F238E27FC236}">
                    <a16:creationId xmlns:a16="http://schemas.microsoft.com/office/drawing/2014/main" id="{F886B2C1-C6FA-0A48-8766-20843AFD1748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031889196"/>
                  </p:ext>
                </p:extLst>
              </p:nvPr>
            </p:nvGraphicFramePr>
            <p:xfrm>
              <a:off x="6792436" y="4111411"/>
              <a:ext cx="1837944" cy="219456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1390904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447040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9"/>
                          <a:stretch>
                            <a:fillRect r="-32727" b="-5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9"/>
                          <a:stretch>
                            <a:fillRect l="-305556" b="-5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9"/>
                          <a:stretch>
                            <a:fillRect t="-100000" r="-32727" b="-4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9"/>
                          <a:stretch>
                            <a:fillRect l="-305556" t="-100000" b="-4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23336046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9"/>
                          <a:stretch>
                            <a:fillRect t="-200000" r="-32727" b="-3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9"/>
                          <a:stretch>
                            <a:fillRect l="-305556" t="-200000" b="-3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9"/>
                          <a:stretch>
                            <a:fillRect t="-300000" r="-32727" b="-2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9"/>
                          <a:stretch>
                            <a:fillRect l="-305556" t="-300000" b="-2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9"/>
                          <a:stretch>
                            <a:fillRect t="-400000" r="-32727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9"/>
                          <a:stretch>
                            <a:fillRect l="-305556" t="-400000" b="-1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171744920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9"/>
                          <a:stretch>
                            <a:fillRect t="-500000" r="-3272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9"/>
                          <a:stretch>
                            <a:fillRect l="-305556" t="-5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312078284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1123968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37" grpId="0" animBg="1"/>
      <p:bldP spid="38" grpId="0" animBg="1"/>
      <p:bldP spid="40" grpId="0" animBg="1"/>
      <p:bldP spid="41" grpId="0"/>
      <p:bldP spid="42" grpId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641E74-7E8E-0140-B1A3-08D60B9918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Lifted Absorption: Evidence for CRVs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7D4241F-1957-1840-9112-340C16E4048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28650" y="1158240"/>
                <a:ext cx="7886700" cy="5198111"/>
              </a:xfrm>
            </p:spPr>
            <p:txBody>
              <a:bodyPr>
                <a:normAutofit fontScale="92500" lnSpcReduction="10000"/>
              </a:bodyPr>
              <a:lstStyle/>
              <a:p>
                <a:r>
                  <a:rPr lang="en-GB" dirty="0">
                    <a:ea typeface="Cambria Math" panose="02040503050406030204" pitchFamily="18" charset="0"/>
                  </a:rPr>
                  <a:t>Output: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𝑔</m:t>
                        </m:r>
                      </m:e>
                      <m:sup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GB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p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′</m:t>
                        </m:r>
                      </m:sup>
                    </m:sSup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ctrlP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GB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GB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𝒜</m:t>
                                </m:r>
                              </m:e>
                              <m:sup>
                                <m:r>
                                  <a:rPr lang="en-GB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′</m:t>
                                </m:r>
                              </m:sup>
                            </m:sSup>
                          </m:e>
                        </m:d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|</m:t>
                        </m:r>
                        <m:sSup>
                          <m:sSupPr>
                            <m:ctrlP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𝐶</m:t>
                            </m:r>
                          </m:e>
                          <m:sup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</m:sub>
                    </m:sSub>
                  </m:oMath>
                </a14:m>
                <a:endParaRPr lang="en-GB" dirty="0">
                  <a:ea typeface="Cambria Math" panose="02040503050406030204" pitchFamily="18" charset="0"/>
                </a:endParaRPr>
              </a:p>
              <a:p>
                <a:pPr lvl="1"/>
                <a14:m>
                  <m:oMath xmlns:m="http://schemas.openxmlformats.org/officeDocument/2006/math">
                    <m:sSup>
                      <m:sSupPr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p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′</m:t>
                        </m:r>
                      </m:sup>
                    </m:sSup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…,</m:t>
                        </m:r>
                        <m:sSub>
                          <m:sSubPr>
                            <m:ctrlP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−1</m:t>
                            </m:r>
                          </m:sub>
                        </m:sSub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+1</m:t>
                            </m:r>
                          </m:sub>
                        </m:sSub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,…</m:t>
                        </m:r>
                      </m:e>
                    </m:d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  <m:sSup>
                      <m:sSupPr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…,</m:t>
                            </m:r>
                            <m:sSub>
                              <m:sSubPr>
                                <m:ctrlPr>
                                  <a:rPr lang="en-GB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𝑎</m:t>
                                </m:r>
                              </m:e>
                              <m:sub>
                                <m:r>
                                  <a:rPr lang="en-GB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𝑖</m:t>
                                </m:r>
                                <m:r>
                                  <a:rPr lang="en-GB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−1</m:t>
                                </m:r>
                              </m:sub>
                            </m:sSub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GB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GB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𝑎</m:t>
                                </m:r>
                              </m:e>
                              <m:sub>
                                <m:r>
                                  <a:rPr lang="en-GB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𝑖</m:t>
                                </m:r>
                                <m:r>
                                  <a:rPr lang="en-GB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+1</m:t>
                                </m:r>
                              </m:sub>
                            </m:sSub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,…</m:t>
                            </m:r>
                          </m:e>
                        </m:d>
                      </m:e>
                      <m:sup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</m:t>
                        </m:r>
                      </m:sup>
                    </m:sSup>
                  </m:oMath>
                </a14:m>
                <a:endParaRPr lang="en-GB" dirty="0"/>
              </a:p>
              <a:p>
                <a:pPr lvl="2"/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𝑒</m:t>
                    </m:r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GB" dirty="0"/>
                  <a:t> a histogram with </a:t>
                </a:r>
                <a14:m>
                  <m:oMath xmlns:m="http://schemas.openxmlformats.org/officeDocument/2006/math">
                    <m:r>
                      <a:rPr lang="en-GB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𝑒</m:t>
                    </m:r>
                    <m:d>
                      <m:dPr>
                        <m:ctrlPr>
                          <a:rPr lang="en-GB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𝑜</m:t>
                        </m:r>
                      </m:e>
                    </m:d>
                    <m:r>
                      <a:rPr lang="en-GB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GB" dirty="0">
                    <a:solidFill>
                      <a:schemeClr val="accent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n</m:t>
                    </m:r>
                    <m:sSub>
                      <m:sSubPr>
                        <m:ctrlPr>
                          <a:rPr lang="en-GB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GB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count</m:t>
                        </m:r>
                      </m:e>
                      <m:sub>
                        <m:r>
                          <a:rPr lang="en-GB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  <m:r>
                          <a:rPr lang="en-GB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en-GB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𝑙𝑣</m:t>
                        </m:r>
                        <m:d>
                          <m:dPr>
                            <m:ctrlPr>
                              <a:rPr lang="en-GB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𝒜</m:t>
                            </m:r>
                          </m:e>
                        </m:d>
                      </m:sub>
                    </m:sSub>
                    <m:d>
                      <m:dPr>
                        <m:ctrlPr>
                          <a:rPr lang="en-GB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</m:d>
                  </m:oMath>
                </a14:m>
                <a:r>
                  <a:rPr lang="en-GB" dirty="0"/>
                  <a:t> and </a:t>
                </a:r>
                <a14:m>
                  <m:oMath xmlns:m="http://schemas.openxmlformats.org/officeDocument/2006/math">
                    <m:r>
                      <a:rPr lang="en-GB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𝑒</m:t>
                    </m:r>
                    <m:d>
                      <m:dPr>
                        <m:ctrlPr>
                          <a:rPr lang="en-GB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GB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𝑜</m:t>
                            </m:r>
                          </m:e>
                          <m:sup>
                            <m:r>
                              <a:rPr lang="en-GB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</m:e>
                    </m:d>
                    <m:r>
                      <a:rPr lang="en-GB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GB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en-GB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𝑜</m:t>
                        </m:r>
                      </m:e>
                      <m:sup>
                        <m:r>
                          <a:rPr lang="en-GB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GB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</m:t>
                    </m:r>
                    <m:r>
                      <a:rPr lang="en-GB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𝑜</m:t>
                    </m:r>
                  </m:oMath>
                </a14:m>
                <a:endParaRPr lang="en-GB" dirty="0"/>
              </a:p>
              <a:p>
                <a:r>
                  <a:rPr lang="en-GB" dirty="0"/>
                  <a:t>Evidence PRV appears as inner PRV of a (P)CRV</a:t>
                </a:r>
              </a:p>
              <a:p>
                <a:pPr lvl="1"/>
                <a:r>
                  <a:rPr lang="en-GB" dirty="0"/>
                  <a:t>Turn observations into histogram</a:t>
                </a:r>
              </a:p>
              <a:p>
                <a:pPr lvl="2"/>
                <a:r>
                  <a:rPr lang="en-GB" dirty="0"/>
                  <a:t>All groundings have the same observation</a:t>
                </a:r>
              </a:p>
              <a:p>
                <a:pPr lvl="2"/>
                <a:r>
                  <a:rPr lang="en-GB" dirty="0"/>
                  <a:t>Peak-shaped histogram with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>
                        <a:latin typeface="Cambria Math" panose="02040503050406030204" pitchFamily="18" charset="0"/>
                      </a:rPr>
                      <m:t>n</m:t>
                    </m:r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GB">
                            <a:latin typeface="Cambria Math" panose="02040503050406030204" pitchFamily="18" charset="0"/>
                          </a:rPr>
                          <m:t>count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</a:rPr>
                          <m:t>𝑋</m:t>
                        </m:r>
                        <m:r>
                          <a:rPr lang="en-GB" i="1"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en-GB" i="1">
                            <a:latin typeface="Cambria Math" panose="02040503050406030204" pitchFamily="18" charset="0"/>
                          </a:rPr>
                          <m:t>𝑙𝑣</m:t>
                        </m:r>
                        <m:d>
                          <m:dPr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𝒜</m:t>
                            </m:r>
                          </m:e>
                        </m:d>
                      </m:sub>
                    </m:sSub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</m:d>
                  </m:oMath>
                </a14:m>
                <a:r>
                  <a:rPr lang="en-GB" dirty="0"/>
                  <a:t> </a:t>
                </a:r>
                <a:br>
                  <a:rPr lang="en-GB" dirty="0"/>
                </a:br>
                <a:r>
                  <a:rPr lang="en-GB" dirty="0"/>
                  <a:t>at position 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𝑜</m:t>
                    </m:r>
                  </m:oMath>
                </a14:m>
                <a:r>
                  <a:rPr lang="en-GB" dirty="0"/>
                  <a:t> and </a:t>
                </a:r>
                <a14:m>
                  <m:oMath xmlns:m="http://schemas.openxmlformats.org/officeDocument/2006/math">
                    <m:r>
                      <a:rPr lang="en-GB" i="1" smtClean="0"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en-GB" dirty="0"/>
                  <a:t> otherwise</a:t>
                </a:r>
              </a:p>
              <a:p>
                <a:pPr lvl="1"/>
                <a:r>
                  <a:rPr lang="en-GB" dirty="0"/>
                  <a:t>E.g., </a:t>
                </a:r>
              </a:p>
              <a:p>
                <a:pPr lvl="2"/>
                <a:r>
                  <a:rPr lang="en-GB" dirty="0"/>
                  <a:t>observations 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𝑁𝑎𝑡</m:t>
                    </m:r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</m:d>
                    <m:r>
                      <a:rPr lang="en-GB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𝑓𝑎𝑙𝑠𝑒</m:t>
                    </m:r>
                  </m:oMath>
                </a14:m>
                <a:r>
                  <a:rPr lang="en-GB" dirty="0"/>
                  <a:t> for all </a:t>
                </a:r>
                <a:br>
                  <a:rPr lang="en-GB" dirty="0"/>
                </a:b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𝑔𝑟</m:t>
                    </m:r>
                    <m:d>
                      <m:d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  <m:r>
                          <a:rPr lang="en-GB" i="1">
                            <a:latin typeface="Cambria Math" panose="02040503050406030204" pitchFamily="18" charset="0"/>
                          </a:rPr>
                          <m:t>𝑎𝑡</m:t>
                        </m:r>
                        <m:d>
                          <m:dPr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</m:d>
                      </m:e>
                    </m:d>
                  </m:oMath>
                </a14:m>
                <a:r>
                  <a:rPr lang="en-GB" dirty="0"/>
                  <a:t> ➝ </a:t>
                </a:r>
                <a14:m>
                  <m:oMath xmlns:m="http://schemas.openxmlformats.org/officeDocument/2006/math">
                    <m:r>
                      <a:rPr lang="en-GB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𝑜</m:t>
                    </m:r>
                    <m:r>
                      <a:rPr lang="en-GB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𝑓𝑎𝑙𝑠𝑒</m:t>
                    </m:r>
                  </m:oMath>
                </a14:m>
                <a:r>
                  <a:rPr lang="en-GB" b="0" dirty="0"/>
                  <a:t>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</m:oMath>
                </a14:m>
                <a:endParaRPr lang="en-GB" b="0" dirty="0"/>
              </a:p>
              <a:p>
                <a:pPr lvl="2"/>
                <a:r>
                  <a:rPr lang="en-GB" dirty="0"/>
                  <a:t>Parfactor: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</a:rPr>
                      <m:t>𝑔</m:t>
                    </m:r>
                    <m:r>
                      <a:rPr lang="en-GB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𝐸𝑝𝑖𝑑</m:t>
                        </m:r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GB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#</m:t>
                            </m:r>
                          </m:e>
                          <m:sub>
                            <m:r>
                              <a:rPr lang="en-GB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𝐷</m:t>
                            </m:r>
                          </m:sub>
                        </m:sSub>
                        <m:d>
                          <m:dPr>
                            <m:begChr m:val="["/>
                            <m:endChr m:val="]"/>
                            <m:ctrlPr>
                              <a:rPr lang="en-GB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𝑁𝑎𝑡</m:t>
                            </m:r>
                            <m:d>
                              <m:dPr>
                                <m:ctrlPr>
                                  <a:rPr lang="en-GB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GB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𝐷</m:t>
                                </m:r>
                              </m:e>
                            </m:d>
                          </m:e>
                        </m:d>
                      </m:e>
                    </m:d>
                  </m:oMath>
                </a14:m>
                <a:r>
                  <a:rPr lang="en-GB" dirty="0"/>
                  <a:t> </a:t>
                </a:r>
              </a:p>
              <a:p>
                <a:pPr lvl="3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>
                        <a:latin typeface="Cambria Math" panose="02040503050406030204" pitchFamily="18" charset="0"/>
                      </a:rPr>
                      <m:t>n</m:t>
                    </m:r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GB">
                            <a:latin typeface="Cambria Math" panose="02040503050406030204" pitchFamily="18" charset="0"/>
                          </a:rPr>
                          <m:t>count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</a:rPr>
                          <m:t>𝐷</m:t>
                        </m:r>
                        <m:r>
                          <a:rPr lang="en-GB" i="1">
                            <a:latin typeface="Cambria Math" panose="02040503050406030204" pitchFamily="18" charset="0"/>
                          </a:rPr>
                          <m:t>|∅</m:t>
                        </m:r>
                      </m:sub>
                    </m:sSub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⊤</m:t>
                        </m:r>
                      </m:e>
                    </m:d>
                    <m:r>
                      <a:rPr lang="en-GB" i="1">
                        <a:latin typeface="Cambria Math" panose="02040503050406030204" pitchFamily="18" charset="0"/>
                      </a:rPr>
                      <m:t>=2</m:t>
                    </m:r>
                  </m:oMath>
                </a14:m>
                <a:endParaRPr lang="en-GB" b="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lvl="3"/>
                <a:r>
                  <a:rPr lang="en-GB" dirty="0">
                    <a:ea typeface="Cambria Math" panose="02040503050406030204" pitchFamily="18" charset="0"/>
                  </a:rPr>
                  <a:t>Forms histogram: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0,2</m:t>
                        </m:r>
                      </m:e>
                    </m:d>
                  </m:oMath>
                </a14:m>
                <a:endParaRPr lang="en-GB" dirty="0">
                  <a:ea typeface="Cambria Math" panose="02040503050406030204" pitchFamily="18" charset="0"/>
                </a:endParaRPr>
              </a:p>
              <a:p>
                <a:pPr lvl="2"/>
                <a:r>
                  <a:rPr lang="en-GB" dirty="0">
                    <a:ea typeface="Cambria Math" panose="02040503050406030204" pitchFamily="18" charset="0"/>
                  </a:rPr>
                  <a:t>Output: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𝑔</m:t>
                        </m:r>
                      </m:e>
                      <m:sup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GB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p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′</m:t>
                        </m:r>
                      </m:sup>
                    </m:sSup>
                    <m:d>
                      <m:dPr>
                        <m:ctrlP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𝐸𝑝𝑖𝑑</m:t>
                        </m:r>
                      </m:e>
                    </m:d>
                  </m:oMath>
                </a14:m>
                <a:endParaRPr lang="en-GB" dirty="0">
                  <a:ea typeface="Cambria Math" panose="02040503050406030204" pitchFamily="18" charset="0"/>
                </a:endParaRPr>
              </a:p>
              <a:p>
                <a:pPr lvl="3"/>
                <a:endParaRPr lang="en-GB" dirty="0"/>
              </a:p>
              <a:p>
                <a:endParaRPr lang="en-GB" dirty="0"/>
              </a:p>
              <a:p>
                <a:endParaRPr lang="en-GB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7D4241F-1957-1840-9112-340C16E4048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8650" y="1158240"/>
                <a:ext cx="7886700" cy="5198111"/>
              </a:xfrm>
              <a:blipFill>
                <a:blip r:embed="rId3"/>
                <a:stretch>
                  <a:fillRect l="-1286" t="-219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FBA6BA-3E99-354E-BB0E-C92F317ABC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77</a:t>
            </a:fld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6" name="Table 15">
                <a:extLst>
                  <a:ext uri="{FF2B5EF4-FFF2-40B4-BE49-F238E27FC236}">
                    <a16:creationId xmlns:a16="http://schemas.microsoft.com/office/drawing/2014/main" id="{71616BAB-9A56-5D46-8FDE-6995C3BCE766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342295016"/>
                  </p:ext>
                </p:extLst>
              </p:nvPr>
            </p:nvGraphicFramePr>
            <p:xfrm>
              <a:off x="6524004" y="3879001"/>
              <a:ext cx="2395791" cy="2565273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688594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1322641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384556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24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</a:rPr>
                                  <m:t>𝐸𝑝𝑖𝑑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sz="1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sz="1800" b="0" i="1" smtClean="0">
                                        <a:latin typeface="Cambria Math" panose="02040503050406030204" pitchFamily="18" charset="0"/>
                                      </a:rPr>
                                      <m:t>#</m:t>
                                    </m:r>
                                  </m:e>
                                  <m:sub>
                                    <m:r>
                                      <a:rPr lang="de-DE" sz="1800" b="0" i="1" smtClean="0">
                                        <a:latin typeface="Cambria Math" panose="02040503050406030204" pitchFamily="18" charset="0"/>
                                      </a:rPr>
                                      <m:t>𝐷</m:t>
                                    </m:r>
                                  </m:sub>
                                </m:sSub>
                                <m:d>
                                  <m:dPr>
                                    <m:begChr m:val="["/>
                                    <m:endChr m:val="]"/>
                                    <m:ctrlPr>
                                      <a:rPr lang="de-DE" sz="1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z="1800" b="0" i="1" smtClean="0">
                                        <a:latin typeface="Cambria Math" panose="02040503050406030204" pitchFamily="18" charset="0"/>
                                      </a:rPr>
                                      <m:t>𝑁𝑎𝑡</m:t>
                                    </m:r>
                                    <m:d>
                                      <m:dPr>
                                        <m:ctrlPr>
                                          <a:rPr lang="de-DE" sz="18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de-DE" sz="1800" b="0" i="1" smtClean="0">
                                            <a:latin typeface="Cambria Math" panose="02040503050406030204" pitchFamily="18" charset="0"/>
                                          </a:rPr>
                                          <m:t>𝐷</m:t>
                                        </m:r>
                                      </m:e>
                                    </m:d>
                                  </m:e>
                                </m:d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de-DE" sz="18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de-DE" sz="18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𝜙</m:t>
                                    </m:r>
                                  </m:e>
                                  <m:sup>
                                    <m:r>
                                      <a:rPr lang="de-DE" sz="18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#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d>
                                  <m:dPr>
                                    <m:begChr m:val="["/>
                                    <m:endChr m:val="]"/>
                                    <m:ctrlPr>
                                      <a:rPr lang="de-DE" sz="1800" b="0" i="1" dirty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z="1800" b="0" i="1" dirty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0,2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US" sz="1800" i="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d>
                                  <m:dPr>
                                    <m:begChr m:val="["/>
                                    <m:endChr m:val="]"/>
                                    <m:ctrlPr>
                                      <a:rPr lang="de-DE" sz="1800" b="0" i="1" dirty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z="1800" b="0" i="1" dirty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1,1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oMath>
                            </m:oMathPara>
                          </a14:m>
                          <a:endParaRPr lang="en-US" sz="1800" i="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d>
                                  <m:dPr>
                                    <m:begChr m:val="["/>
                                    <m:endChr m:val="]"/>
                                    <m:ctrlPr>
                                      <a:rPr lang="de-DE" sz="1800" b="0" i="1" dirty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z="1800" b="0" i="1" dirty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2,0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3</m:t>
                                </m:r>
                              </m:oMath>
                            </m:oMathPara>
                          </a14:m>
                          <a:endParaRPr lang="en-US" sz="1800" i="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d>
                                  <m:dPr>
                                    <m:begChr m:val="["/>
                                    <m:endChr m:val="]"/>
                                    <m:ctrlPr>
                                      <a:rPr lang="de-DE" sz="1800" b="0" i="1" dirty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z="1800" b="0" i="1" dirty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0,2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4</m:t>
                                </m:r>
                              </m:oMath>
                            </m:oMathPara>
                          </a14:m>
                          <a:endParaRPr lang="en-US" sz="1800" i="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d>
                                  <m:dPr>
                                    <m:begChr m:val="["/>
                                    <m:endChr m:val="]"/>
                                    <m:ctrlPr>
                                      <a:rPr lang="de-DE" sz="1800" b="0" i="1" dirty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z="1800" b="0" i="1" dirty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1,1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5</m:t>
                                </m:r>
                              </m:oMath>
                            </m:oMathPara>
                          </a14:m>
                          <a:endParaRPr lang="en-US" sz="1800" i="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d>
                                  <m:dPr>
                                    <m:begChr m:val="["/>
                                    <m:endChr m:val="]"/>
                                    <m:ctrlPr>
                                      <a:rPr lang="de-DE" sz="1800" b="0" i="1" dirty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z="1800" b="0" i="1" dirty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2,0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6</m:t>
                                </m:r>
                              </m:oMath>
                            </m:oMathPara>
                          </a14:m>
                          <a:endParaRPr lang="en-US" sz="1800" i="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6" name="Table 15">
                <a:extLst>
                  <a:ext uri="{FF2B5EF4-FFF2-40B4-BE49-F238E27FC236}">
                    <a16:creationId xmlns:a16="http://schemas.microsoft.com/office/drawing/2014/main" id="{71616BAB-9A56-5D46-8FDE-6995C3BCE766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342295016"/>
                  </p:ext>
                </p:extLst>
              </p:nvPr>
            </p:nvGraphicFramePr>
            <p:xfrm>
              <a:off x="6524004" y="3879001"/>
              <a:ext cx="2395791" cy="2565273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688594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1322641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384556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70713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t="-3448" r="-245455" b="-6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52381" t="-3448" r="-28571" b="-6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533333" t="-3448" b="-6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t="-103448" r="-245455" b="-5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52381" t="-103448" r="-28571" b="-5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533333" t="-103448" b="-5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t="-203448" r="-245455" b="-4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52381" t="-203448" r="-28571" b="-4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533333" t="-203448" b="-4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t="-303448" r="-245455" b="-3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52381" t="-303448" r="-28571" b="-3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533333" t="-303448" b="-3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t="-403448" r="-245455" b="-2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52381" t="-403448" r="-28571" b="-2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533333" t="-403448" b="-2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t="-503448" r="-245455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52381" t="-503448" r="-28571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533333" t="-503448" b="-1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t="-603448" r="-24545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52381" t="-603448" r="-2857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533333" t="-60344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7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7" name="Table 16">
                <a:extLst>
                  <a:ext uri="{FF2B5EF4-FFF2-40B4-BE49-F238E27FC236}">
                    <a16:creationId xmlns:a16="http://schemas.microsoft.com/office/drawing/2014/main" id="{5F3D45F6-72D6-2D47-B8FE-63A5C4C15CE1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5762409"/>
                  </p:ext>
                </p:extLst>
              </p:nvPr>
            </p:nvGraphicFramePr>
            <p:xfrm>
              <a:off x="7432434" y="2639429"/>
              <a:ext cx="1487361" cy="109728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1040321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447040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24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</a:rPr>
                                  <m:t>𝑁𝑎𝑡</m:t>
                                </m:r>
                                <m:d>
                                  <m:dPr>
                                    <m:ctrlPr>
                                      <a:rPr lang="de-DE" sz="1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z="1800" b="0" i="1" smtClean="0">
                                        <a:latin typeface="Cambria Math" panose="02040503050406030204" pitchFamily="18" charset="0"/>
                                      </a:rPr>
                                      <m:t>𝐷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𝜙</m:t>
                                    </m:r>
                                  </m:e>
                                  <m:sub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𝑒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dirty="0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US" sz="1800" i="0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US" sz="1800" i="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7" name="Table 16">
                <a:extLst>
                  <a:ext uri="{FF2B5EF4-FFF2-40B4-BE49-F238E27FC236}">
                    <a16:creationId xmlns:a16="http://schemas.microsoft.com/office/drawing/2014/main" id="{5F3D45F6-72D6-2D47-B8FE-63A5C4C15CE1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5762409"/>
                  </p:ext>
                </p:extLst>
              </p:nvPr>
            </p:nvGraphicFramePr>
            <p:xfrm>
              <a:off x="7432434" y="2639429"/>
              <a:ext cx="1487361" cy="109728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1040321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447040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5"/>
                          <a:stretch>
                            <a:fillRect l="-1205" t="-3448" r="-42169" b="-20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5"/>
                          <a:stretch>
                            <a:fillRect l="-240000" t="-3448" b="-20344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5"/>
                          <a:stretch>
                            <a:fillRect l="-1205" t="-100000" r="-42169" b="-9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5"/>
                          <a:stretch>
                            <a:fillRect l="-240000" t="-100000" b="-966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5"/>
                          <a:stretch>
                            <a:fillRect l="-1205" t="-206897" r="-4216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5"/>
                          <a:stretch>
                            <a:fillRect l="-240000" t="-20689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18" name="Rectangle 17">
            <a:extLst>
              <a:ext uri="{FF2B5EF4-FFF2-40B4-BE49-F238E27FC236}">
                <a16:creationId xmlns:a16="http://schemas.microsoft.com/office/drawing/2014/main" id="{40B623DB-BE40-BF41-85BC-37B5449A8785}"/>
              </a:ext>
            </a:extLst>
          </p:cNvPr>
          <p:cNvSpPr/>
          <p:nvPr/>
        </p:nvSpPr>
        <p:spPr>
          <a:xfrm>
            <a:off x="6450676" y="4204656"/>
            <a:ext cx="2535062" cy="445700"/>
          </a:xfrm>
          <a:prstGeom prst="rect">
            <a:avLst/>
          </a:prstGeom>
          <a:solidFill>
            <a:schemeClr val="accent1">
              <a:alpha val="15000"/>
            </a:schemeClr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EFEB280-2D77-6045-9858-861B21A06538}"/>
              </a:ext>
            </a:extLst>
          </p:cNvPr>
          <p:cNvSpPr/>
          <p:nvPr/>
        </p:nvSpPr>
        <p:spPr>
          <a:xfrm>
            <a:off x="6465840" y="5301936"/>
            <a:ext cx="2535062" cy="445700"/>
          </a:xfrm>
          <a:prstGeom prst="rect">
            <a:avLst/>
          </a:prstGeom>
          <a:solidFill>
            <a:schemeClr val="accent1">
              <a:alpha val="15000"/>
            </a:schemeClr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1" name="Table 20">
                <a:extLst>
                  <a:ext uri="{FF2B5EF4-FFF2-40B4-BE49-F238E27FC236}">
                    <a16:creationId xmlns:a16="http://schemas.microsoft.com/office/drawing/2014/main" id="{49B70715-2DF0-8449-B5E3-77F7A1D79F0B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559523633"/>
                  </p:ext>
                </p:extLst>
              </p:nvPr>
            </p:nvGraphicFramePr>
            <p:xfrm>
              <a:off x="4983925" y="5346994"/>
              <a:ext cx="1135634" cy="109728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688594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447040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24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</a:rPr>
                                  <m:t>𝐸𝑝𝑖𝑑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𝜙</m:t>
                                    </m:r>
                                  </m:e>
                                  <m:sub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𝑒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US" sz="1800" i="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4</m:t>
                                </m:r>
                              </m:oMath>
                            </m:oMathPara>
                          </a14:m>
                          <a:endParaRPr lang="en-US" sz="1800" i="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1" name="Table 20">
                <a:extLst>
                  <a:ext uri="{FF2B5EF4-FFF2-40B4-BE49-F238E27FC236}">
                    <a16:creationId xmlns:a16="http://schemas.microsoft.com/office/drawing/2014/main" id="{49B70715-2DF0-8449-B5E3-77F7A1D79F0B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559523633"/>
                  </p:ext>
                </p:extLst>
              </p:nvPr>
            </p:nvGraphicFramePr>
            <p:xfrm>
              <a:off x="4983925" y="5346994"/>
              <a:ext cx="1135634" cy="109728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688594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447040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6"/>
                          <a:stretch>
                            <a:fillRect l="-1818" t="-3448" r="-63636" b="-2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6"/>
                          <a:stretch>
                            <a:fillRect l="-160000" t="-3448" b="-2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6"/>
                          <a:stretch>
                            <a:fillRect l="-1818" t="-103448" r="-63636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6"/>
                          <a:stretch>
                            <a:fillRect l="-160000" t="-103448" b="-1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6"/>
                          <a:stretch>
                            <a:fillRect l="-1818" t="-203448" r="-6363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6"/>
                          <a:stretch>
                            <a:fillRect l="-160000" t="-20344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</a:tbl>
              </a:graphicData>
            </a:graphic>
          </p:graphicFrame>
        </mc:Fallback>
      </mc:AlternateContent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D720892B-9430-F946-9B70-FC4DE7947D7F}"/>
              </a:ext>
            </a:extLst>
          </p:cNvPr>
          <p:cNvCxnSpPr>
            <a:cxnSpLocks/>
            <a:stCxn id="18" idx="1"/>
            <a:endCxn id="24" idx="3"/>
          </p:cNvCxnSpPr>
          <p:nvPr/>
        </p:nvCxnSpPr>
        <p:spPr>
          <a:xfrm flipH="1">
            <a:off x="6190948" y="4427506"/>
            <a:ext cx="259728" cy="1453232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6A621DA7-1FB2-EE4A-B75D-5B44DD1101A9}"/>
              </a:ext>
            </a:extLst>
          </p:cNvPr>
          <p:cNvCxnSpPr>
            <a:cxnSpLocks/>
            <a:stCxn id="20" idx="1"/>
            <a:endCxn id="25" idx="3"/>
          </p:cNvCxnSpPr>
          <p:nvPr/>
        </p:nvCxnSpPr>
        <p:spPr>
          <a:xfrm flipH="1">
            <a:off x="6190948" y="5524786"/>
            <a:ext cx="274892" cy="72945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>
            <a:extLst>
              <a:ext uri="{FF2B5EF4-FFF2-40B4-BE49-F238E27FC236}">
                <a16:creationId xmlns:a16="http://schemas.microsoft.com/office/drawing/2014/main" id="{E2A559CB-1A3D-DE4A-902E-45CB3399BE41}"/>
              </a:ext>
            </a:extLst>
          </p:cNvPr>
          <p:cNvSpPr/>
          <p:nvPr/>
        </p:nvSpPr>
        <p:spPr>
          <a:xfrm>
            <a:off x="4934875" y="5657888"/>
            <a:ext cx="1256073" cy="445700"/>
          </a:xfrm>
          <a:prstGeom prst="rect">
            <a:avLst/>
          </a:prstGeom>
          <a:solidFill>
            <a:schemeClr val="accent1">
              <a:alpha val="15000"/>
            </a:schemeClr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AE037D3D-FC59-5C4F-B0D5-C3F985A12597}"/>
              </a:ext>
            </a:extLst>
          </p:cNvPr>
          <p:cNvSpPr/>
          <p:nvPr/>
        </p:nvSpPr>
        <p:spPr>
          <a:xfrm>
            <a:off x="4934875" y="6031386"/>
            <a:ext cx="1256073" cy="445700"/>
          </a:xfrm>
          <a:prstGeom prst="rect">
            <a:avLst/>
          </a:prstGeom>
          <a:solidFill>
            <a:schemeClr val="accent1">
              <a:alpha val="15000"/>
            </a:schemeClr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3128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0" grpId="0" animBg="1"/>
      <p:bldP spid="24" grpId="0" animBg="1"/>
      <p:bldP spid="25" grpId="0" animBg="1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F2451D-BB80-4E46-B33A-E85CFBD6AA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49" y="260986"/>
            <a:ext cx="8198827" cy="717866"/>
          </a:xfrm>
        </p:spPr>
        <p:txBody>
          <a:bodyPr>
            <a:normAutofit fontScale="90000"/>
          </a:bodyPr>
          <a:lstStyle/>
          <a:p>
            <a:r>
              <a:rPr lang="en-GB" dirty="0"/>
              <a:t>Lifted Absorption: Eliminating a Logvar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89B5990-E4BC-E54B-8FD0-DFCF6F62811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28650" y="1158242"/>
                <a:ext cx="8066942" cy="3313718"/>
              </a:xfrm>
            </p:spPr>
            <p:txBody>
              <a:bodyPr>
                <a:normAutofit fontScale="92500" lnSpcReduction="20000"/>
              </a:bodyPr>
              <a:lstStyle/>
              <a:p>
                <a:r>
                  <a:rPr lang="de-DE" dirty="0">
                    <a:ea typeface="Cambria Math" panose="02040503050406030204" pitchFamily="18" charset="0"/>
                  </a:rPr>
                  <a:t>Output: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𝑔</m:t>
                        </m:r>
                      </m:e>
                      <m:sup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GB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p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′</m:t>
                        </m:r>
                      </m:sup>
                    </m:sSup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ctrlP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GB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𝒜</m:t>
                                </m:r>
                              </m:e>
                              <m:sup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′</m:t>
                                </m:r>
                              </m:sup>
                            </m:sSup>
                          </m:e>
                        </m:d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|</m:t>
                        </m:r>
                        <m:sSup>
                          <m:sSup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𝐶</m:t>
                            </m:r>
                          </m:e>
                          <m:sup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</m:sub>
                    </m:sSub>
                  </m:oMath>
                </a14:m>
                <a:endParaRPr lang="de-DE" dirty="0">
                  <a:ea typeface="Cambria Math" panose="02040503050406030204" pitchFamily="18" charset="0"/>
                </a:endParaRPr>
              </a:p>
              <a:p>
                <a:pPr lvl="1"/>
                <a14:m>
                  <m:oMath xmlns:m="http://schemas.openxmlformats.org/officeDocument/2006/math">
                    <m:sSup>
                      <m:sSup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p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′</m:t>
                        </m:r>
                      </m:sup>
                    </m:sSup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…,</m:t>
                        </m:r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−1</m:t>
                            </m:r>
                          </m:sub>
                        </m:s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+1</m:t>
                            </m:r>
                          </m:sub>
                        </m:s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,…</m:t>
                        </m:r>
                      </m:e>
                    </m:d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  <m:sSup>
                      <m:sSup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…,</m:t>
                            </m:r>
                            <m:sSub>
                              <m:sSubPr>
                                <m:ctrlPr>
                                  <a:rPr lang="de-DE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𝑎</m:t>
                                </m:r>
                              </m:e>
                              <m:sub>
                                <m:r>
                                  <a:rPr lang="de-DE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𝑖</m:t>
                                </m:r>
                                <m:r>
                                  <a:rPr lang="de-DE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−1</m:t>
                                </m:r>
                              </m:sub>
                            </m:sSub>
                            <m:r>
                              <a:rPr lang="de-DE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𝑎</m:t>
                                </m:r>
                              </m:e>
                              <m:sub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𝑖</m:t>
                                </m:r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+1</m:t>
                                </m:r>
                              </m:sub>
                            </m:sSub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,…</m:t>
                            </m:r>
                          </m:e>
                        </m:d>
                      </m:e>
                      <m:sup>
                        <m:r>
                          <a:rPr lang="de-DE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</m:t>
                        </m:r>
                      </m:sup>
                    </m:sSup>
                  </m:oMath>
                </a14:m>
                <a:endParaRPr lang="en-GB" dirty="0"/>
              </a:p>
              <a:p>
                <a:pPr lvl="2"/>
                <a:r>
                  <a:rPr lang="en-GB" dirty="0">
                    <a:solidFill>
                      <a:schemeClr val="tx1"/>
                    </a:solidFill>
                  </a:rPr>
                  <a:t>with </a:t>
                </a:r>
                <a14:m>
                  <m:oMath xmlns:m="http://schemas.openxmlformats.org/officeDocument/2006/math">
                    <m:r>
                      <a:rPr lang="de-DE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𝑒</m:t>
                    </m:r>
                    <m:r>
                      <a:rPr lang="de-DE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de-DE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𝑜</m:t>
                    </m:r>
                  </m:oMath>
                </a14:m>
                <a:r>
                  <a:rPr lang="en-GB" dirty="0">
                    <a:solidFill>
                      <a:schemeClr val="tx1"/>
                    </a:solidFill>
                  </a:rPr>
                  <a:t> if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de-DE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de-DE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de-DE" i="1">
                        <a:latin typeface="Cambria Math" panose="02040503050406030204" pitchFamily="18" charset="0"/>
                      </a:rPr>
                      <m:t>𝑅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1" i="1">
                            <a:latin typeface="Cambria Math" panose="02040503050406030204" pitchFamily="18" charset="0"/>
                          </a:rPr>
                          <m:t>𝒀</m:t>
                        </m:r>
                      </m:e>
                    </m:d>
                  </m:oMath>
                </a14:m>
                <a:r>
                  <a:rPr lang="en-GB" dirty="0"/>
                  <a:t> </a:t>
                </a:r>
              </a:p>
              <a:p>
                <a:r>
                  <a:rPr lang="en-GB" dirty="0"/>
                  <a:t>E.g., observations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𝑇𝑟𝑒𝑎𝑡</m:t>
                    </m:r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</m:d>
                    <m:r>
                      <a:rPr lang="de-DE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𝑡𝑟𝑢𝑒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 ∀</m:t>
                    </m:r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 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</m:e>
                    </m:d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∈⊤</m:t>
                    </m:r>
                  </m:oMath>
                </a14:m>
                <a:endParaRPr lang="en-GB" dirty="0"/>
              </a:p>
              <a:p>
                <a:pPr lvl="1"/>
                <a:r>
                  <a:rPr lang="en-GB" dirty="0"/>
                  <a:t>Parfactor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de-DE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r>
                  <a:rPr lang="de-DE" b="0" dirty="0">
                    <a:ea typeface="Cambria Math" panose="02040503050406030204" pitchFamily="18" charset="0"/>
                  </a:rPr>
                  <a:t> contains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𝑇𝑟𝑒𝑎𝑡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</m:d>
                  </m:oMath>
                </a14:m>
                <a:endParaRPr lang="de-DE" b="0" dirty="0">
                  <a:ea typeface="Cambria Math" panose="02040503050406030204" pitchFamily="18" charset="0"/>
                </a:endParaRPr>
              </a:p>
              <a:p>
                <a:pPr lvl="1"/>
                <a:r>
                  <a:rPr lang="de-DE" dirty="0">
                    <a:ea typeface="Cambria Math" panose="02040503050406030204" pitchFamily="18" charset="0"/>
                  </a:rPr>
                  <a:t>Output: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p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′</m:t>
                        </m:r>
                      </m:sup>
                    </m:sSup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𝐸𝑝𝑖𝑑</m:t>
                        </m:r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 </m:t>
                        </m:r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𝑆𝑖𝑐𝑘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</m:e>
                    </m:d>
                  </m:oMath>
                </a14:m>
                <a:endParaRPr lang="de-DE" dirty="0">
                  <a:ea typeface="Cambria Math" panose="02040503050406030204" pitchFamily="18" charset="0"/>
                </a:endParaRPr>
              </a:p>
              <a:p>
                <a:pPr lvl="2"/>
                <a:r>
                  <a:rPr lang="en-GB" dirty="0"/>
                  <a:t>Absorbing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𝑇𝑟𝑒𝑎𝑡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</m:d>
                    <m:r>
                      <a:rPr lang="de-DE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de-DE" i="1">
                        <a:latin typeface="Cambria Math" panose="02040503050406030204" pitchFamily="18" charset="0"/>
                      </a:rPr>
                      <m:t>𝑡𝑟𝑢𝑒</m:t>
                    </m:r>
                  </m:oMath>
                </a14:m>
                <a:r>
                  <a:rPr lang="en-GB" dirty="0"/>
                  <a:t> eliminates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𝑀</m:t>
                    </m:r>
                  </m:oMath>
                </a14:m>
                <a:endParaRPr lang="en-GB" dirty="0"/>
              </a:p>
              <a:p>
                <a:pPr lvl="2"/>
                <a14:m>
                  <m:oMath xmlns:m="http://schemas.openxmlformats.org/officeDocument/2006/math">
                    <m:r>
                      <a:rPr lang="de-DE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𝑟</m:t>
                    </m:r>
                    <m:r>
                      <a:rPr lang="de-DE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de-DE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n</m:t>
                    </m:r>
                    <m:sSub>
                      <m:sSubPr>
                        <m:ctrlPr>
                          <a:rPr lang="en-GB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GB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count</m:t>
                        </m:r>
                      </m:e>
                      <m:sub>
                        <m:r>
                          <a:rPr lang="de-DE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𝑀</m:t>
                        </m:r>
                        <m:r>
                          <a:rPr lang="en-GB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de-DE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</m:sub>
                    </m:sSub>
                    <m:d>
                      <m:dPr>
                        <m:ctrlPr>
                          <a:rPr lang="en-GB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</m:d>
                    <m:r>
                      <a:rPr lang="de-DE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=2</m:t>
                    </m:r>
                  </m:oMath>
                </a14:m>
                <a:r>
                  <a:rPr lang="en-GB" dirty="0">
                    <a:solidFill>
                      <a:schemeClr val="accent1"/>
                    </a:solidFill>
                  </a:rPr>
                  <a:t> </a:t>
                </a:r>
              </a:p>
              <a:p>
                <a:pPr lvl="2"/>
                <a:r>
                  <a:rPr lang="en-GB" dirty="0"/>
                  <a:t>Potentials in selected lines have </a:t>
                </a:r>
                <a:br>
                  <a:rPr lang="en-GB" dirty="0"/>
                </a:br>
                <a:r>
                  <a:rPr lang="en-GB" dirty="0"/>
                  <a:t>to be raised to the power of </a:t>
                </a:r>
                <a14:m>
                  <m:oMath xmlns:m="http://schemas.openxmlformats.org/officeDocument/2006/math">
                    <m:r>
                      <a:rPr lang="en-GB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2</m:t>
                    </m:r>
                  </m:oMath>
                </a14:m>
                <a:endParaRPr lang="en-GB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89B5990-E4BC-E54B-8FD0-DFCF6F62811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8650" y="1158242"/>
                <a:ext cx="8066942" cy="3313718"/>
              </a:xfrm>
              <a:blipFill>
                <a:blip r:embed="rId2"/>
                <a:stretch>
                  <a:fillRect l="-1258" t="-419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965E4C-875D-3747-B6FA-EC8A092108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78</a:t>
            </a:fld>
            <a:endParaRPr lang="en-GB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8774855-0E5B-2D4B-A1C5-F08A0FCECCF7}"/>
              </a:ext>
            </a:extLst>
          </p:cNvPr>
          <p:cNvGrpSpPr/>
          <p:nvPr/>
        </p:nvGrpSpPr>
        <p:grpSpPr>
          <a:xfrm>
            <a:off x="531937" y="4268464"/>
            <a:ext cx="4452825" cy="1946958"/>
            <a:chOff x="4691174" y="2813455"/>
            <a:chExt cx="4452825" cy="194695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7" name="TextBox 46">
                  <a:extLst>
                    <a:ext uri="{FF2B5EF4-FFF2-40B4-BE49-F238E27FC236}">
                      <a16:creationId xmlns:a16="http://schemas.microsoft.com/office/drawing/2014/main" id="{7C339C16-57A7-9042-9E3A-379173E1E234}"/>
                    </a:ext>
                  </a:extLst>
                </p:cNvPr>
                <p:cNvSpPr txBox="1"/>
                <p:nvPr/>
              </p:nvSpPr>
              <p:spPr>
                <a:xfrm>
                  <a:off x="6461825" y="3343955"/>
                  <a:ext cx="648000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en-GB" b="0" i="1" smtClean="0">
                            <a:solidFill>
                              <a:schemeClr val="accent1"/>
                            </a:solidFill>
                            <a:latin typeface="Cambria Math" charset="0"/>
                          </a:rPr>
                          <m:t>𝐸𝑝𝑖𝑑</m:t>
                        </m:r>
                      </m:oMath>
                    </m:oMathPara>
                  </a14:m>
                  <a:endParaRPr lang="en-GB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D3EFA8FE-3C65-114C-9AC3-0A16986FBFE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461825" y="3343955"/>
                  <a:ext cx="648000" cy="389513"/>
                </a:xfrm>
                <a:prstGeom prst="ellipse">
                  <a:avLst/>
                </a:prstGeom>
                <a:blipFill>
                  <a:blip r:embed="rId3"/>
                  <a:stretch>
                    <a:fillRect r="-1887" b="-9375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8" name="TextBox 47">
                  <a:extLst>
                    <a:ext uri="{FF2B5EF4-FFF2-40B4-BE49-F238E27FC236}">
                      <a16:creationId xmlns:a16="http://schemas.microsoft.com/office/drawing/2014/main" id="{B0C4A408-ED73-D34D-A9BC-F2B388AD2F64}"/>
                    </a:ext>
                  </a:extLst>
                </p:cNvPr>
                <p:cNvSpPr txBox="1"/>
                <p:nvPr/>
              </p:nvSpPr>
              <p:spPr>
                <a:xfrm>
                  <a:off x="5388625" y="2813455"/>
                  <a:ext cx="985062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b="0" i="1" smtClean="0">
                            <a:latin typeface="Cambria Math" charset="0"/>
                          </a:rPr>
                          <m:t>𝑁𝑎𝑡</m:t>
                        </m:r>
                        <m:r>
                          <a:rPr lang="en-GB" b="0" i="1" smtClean="0">
                            <a:latin typeface="Cambria Math" charset="0"/>
                          </a:rPr>
                          <m:t>(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  <m:r>
                          <a:rPr lang="en-GB" b="0" i="1" smtClean="0">
                            <a:latin typeface="Cambria Math" charset="0"/>
                          </a:rPr>
                          <m:t>)</m:t>
                        </m:r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DC032F0E-3F9D-9744-907B-2455CF3201D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88625" y="2813455"/>
                  <a:ext cx="985062" cy="389513"/>
                </a:xfrm>
                <a:prstGeom prst="ellipse">
                  <a:avLst/>
                </a:prstGeom>
                <a:blipFill>
                  <a:blip r:embed="rId5"/>
                  <a:stretch>
                    <a:fillRect b="-6061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9" name="TextBox 48">
                  <a:extLst>
                    <a:ext uri="{FF2B5EF4-FFF2-40B4-BE49-F238E27FC236}">
                      <a16:creationId xmlns:a16="http://schemas.microsoft.com/office/drawing/2014/main" id="{CF32E080-51D5-464E-A852-28CF5E6B39E9}"/>
                    </a:ext>
                  </a:extLst>
                </p:cNvPr>
                <p:cNvSpPr txBox="1"/>
                <p:nvPr/>
              </p:nvSpPr>
              <p:spPr>
                <a:xfrm>
                  <a:off x="7214462" y="2816487"/>
                  <a:ext cx="1144125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b="0" i="1" smtClean="0">
                            <a:latin typeface="Cambria Math" charset="0"/>
                          </a:rPr>
                          <m:t>𝑀𝑎𝑛</m:t>
                        </m:r>
                        <m:r>
                          <a:rPr lang="en-GB" b="0" i="1" smtClean="0">
                            <a:latin typeface="Cambria Math" charset="0"/>
                          </a:rPr>
                          <m:t>(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𝑊</m:t>
                        </m:r>
                        <m:r>
                          <a:rPr lang="en-GB" b="0" i="1" smtClean="0">
                            <a:latin typeface="Cambria Math" charset="0"/>
                          </a:rPr>
                          <m:t>)</m:t>
                        </m:r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41" name="TextBox 40">
                  <a:extLst>
                    <a:ext uri="{FF2B5EF4-FFF2-40B4-BE49-F238E27FC236}">
                      <a16:creationId xmlns:a16="http://schemas.microsoft.com/office/drawing/2014/main" id="{71BD379F-2A67-5049-A80F-9BCDC04B3B0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14462" y="2816487"/>
                  <a:ext cx="1144125" cy="389513"/>
                </a:xfrm>
                <a:prstGeom prst="ellipse">
                  <a:avLst/>
                </a:prstGeom>
                <a:blipFill>
                  <a:blip r:embed="rId6"/>
                  <a:stretch>
                    <a:fillRect b="-6061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0" name="TextBox 49">
                  <a:extLst>
                    <a:ext uri="{FF2B5EF4-FFF2-40B4-BE49-F238E27FC236}">
                      <a16:creationId xmlns:a16="http://schemas.microsoft.com/office/drawing/2014/main" id="{3D86D80E-A00B-2C40-9E76-87AFC9F03AA3}"/>
                    </a:ext>
                  </a:extLst>
                </p:cNvPr>
                <p:cNvSpPr txBox="1"/>
                <p:nvPr/>
              </p:nvSpPr>
              <p:spPr>
                <a:xfrm>
                  <a:off x="4691174" y="3858871"/>
                  <a:ext cx="1383249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b="0" i="1" smtClean="0">
                            <a:latin typeface="Cambria Math" charset="0"/>
                          </a:rPr>
                          <m:t>𝑇𝑟𝑎𝑣𝑒𝑙</m:t>
                        </m:r>
                        <m:r>
                          <a:rPr lang="en-GB" b="0" i="1" smtClean="0">
                            <a:latin typeface="Cambria Math" charset="0"/>
                          </a:rPr>
                          <m:t>(</m:t>
                        </m:r>
                        <m:r>
                          <a:rPr lang="en-GB" b="0" i="1" smtClean="0">
                            <a:latin typeface="Cambria Math" charset="0"/>
                          </a:rPr>
                          <m:t>𝑋</m:t>
                        </m:r>
                        <m:r>
                          <a:rPr lang="en-GB" b="0" i="1" smtClean="0">
                            <a:latin typeface="Cambria Math" charset="0"/>
                          </a:rPr>
                          <m:t>)</m:t>
                        </m:r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42" name="TextBox 41">
                  <a:extLst>
                    <a:ext uri="{FF2B5EF4-FFF2-40B4-BE49-F238E27FC236}">
                      <a16:creationId xmlns:a16="http://schemas.microsoft.com/office/drawing/2014/main" id="{6806F868-5F49-8A42-8437-33C97890510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91174" y="3858871"/>
                  <a:ext cx="1383249" cy="389513"/>
                </a:xfrm>
                <a:prstGeom prst="ellipse">
                  <a:avLst/>
                </a:prstGeom>
                <a:blipFill>
                  <a:blip r:embed="rId7"/>
                  <a:stretch>
                    <a:fillRect b="-6061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1" name="TextBox 50">
                  <a:extLst>
                    <a:ext uri="{FF2B5EF4-FFF2-40B4-BE49-F238E27FC236}">
                      <a16:creationId xmlns:a16="http://schemas.microsoft.com/office/drawing/2014/main" id="{293B7434-32F5-DB49-A3AC-CBDBB015B33B}"/>
                    </a:ext>
                  </a:extLst>
                </p:cNvPr>
                <p:cNvSpPr txBox="1"/>
                <p:nvPr/>
              </p:nvSpPr>
              <p:spPr>
                <a:xfrm>
                  <a:off x="6250457" y="4370900"/>
                  <a:ext cx="1120628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b="0" i="1" smtClean="0">
                            <a:solidFill>
                              <a:schemeClr val="accent1"/>
                            </a:solidFill>
                            <a:latin typeface="Cambria Math" charset="0"/>
                          </a:rPr>
                          <m:t>𝑆𝑖𝑐𝑘</m:t>
                        </m:r>
                        <m:r>
                          <a:rPr lang="en-GB" b="0" i="1" smtClean="0">
                            <a:solidFill>
                              <a:schemeClr val="accent1"/>
                            </a:solidFill>
                            <a:latin typeface="Cambria Math" charset="0"/>
                          </a:rPr>
                          <m:t>(</m:t>
                        </m:r>
                        <m:r>
                          <a:rPr lang="en-GB" b="0" i="1" smtClean="0">
                            <a:solidFill>
                              <a:schemeClr val="accent1"/>
                            </a:solidFill>
                            <a:latin typeface="Cambria Math" charset="0"/>
                          </a:rPr>
                          <m:t>𝑋</m:t>
                        </m:r>
                        <m:r>
                          <a:rPr lang="en-GB" b="0" i="1" smtClean="0">
                            <a:solidFill>
                              <a:schemeClr val="accent1"/>
                            </a:solidFill>
                            <a:latin typeface="Cambria Math" charset="0"/>
                          </a:rPr>
                          <m:t>)</m:t>
                        </m:r>
                      </m:oMath>
                    </m:oMathPara>
                  </a14:m>
                  <a:endParaRPr lang="en-GB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0B869920-012B-364C-9F9B-BAE1190E967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250457" y="4370900"/>
                  <a:ext cx="1120628" cy="389513"/>
                </a:xfrm>
                <a:prstGeom prst="ellipse">
                  <a:avLst/>
                </a:prstGeom>
                <a:blipFill>
                  <a:blip r:embed="rId8"/>
                  <a:stretch>
                    <a:fillRect b="-6250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2" name="TextBox 51">
                  <a:extLst>
                    <a:ext uri="{FF2B5EF4-FFF2-40B4-BE49-F238E27FC236}">
                      <a16:creationId xmlns:a16="http://schemas.microsoft.com/office/drawing/2014/main" id="{89FD19C6-F185-B945-9780-139D6F5B2141}"/>
                    </a:ext>
                  </a:extLst>
                </p:cNvPr>
                <p:cNvSpPr txBox="1"/>
                <p:nvPr/>
              </p:nvSpPr>
              <p:spPr>
                <a:xfrm>
                  <a:off x="7511218" y="3854122"/>
                  <a:ext cx="1632781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b="0" i="1" smtClean="0">
                            <a:solidFill>
                              <a:schemeClr val="accent1"/>
                            </a:solidFill>
                            <a:latin typeface="Cambria Math" charset="0"/>
                          </a:rPr>
                          <m:t>𝑇𝑟𝑒𝑎𝑡</m:t>
                        </m:r>
                        <m:r>
                          <a:rPr lang="en-GB" b="0" i="1" smtClean="0">
                            <a:solidFill>
                              <a:schemeClr val="accent1"/>
                            </a:solidFill>
                            <a:latin typeface="Cambria Math" charset="0"/>
                          </a:rPr>
                          <m:t>(</m:t>
                        </m:r>
                        <m:r>
                          <a:rPr lang="en-GB" b="0" i="1" smtClean="0">
                            <a:solidFill>
                              <a:schemeClr val="accent1"/>
                            </a:solidFill>
                            <a:latin typeface="Cambria Math" charset="0"/>
                          </a:rPr>
                          <m:t>𝑋</m:t>
                        </m:r>
                        <m:r>
                          <a:rPr lang="en-GB" b="0" i="1" smtClean="0">
                            <a:solidFill>
                              <a:schemeClr val="accent1"/>
                            </a:solidFill>
                            <a:latin typeface="Cambria Math" charset="0"/>
                          </a:rPr>
                          <m:t>,</m:t>
                        </m:r>
                        <m:r>
                          <a:rPr lang="en-GB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𝑀</m:t>
                        </m:r>
                        <m:r>
                          <a:rPr lang="en-GB" b="0" i="1" smtClean="0">
                            <a:solidFill>
                              <a:schemeClr val="accent1"/>
                            </a:solidFill>
                            <a:latin typeface="Cambria Math" charset="0"/>
                          </a:rPr>
                          <m:t>)</m:t>
                        </m:r>
                      </m:oMath>
                    </m:oMathPara>
                  </a14:m>
                  <a:endParaRPr lang="en-GB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41" name="TextBox 40">
                  <a:extLst>
                    <a:ext uri="{FF2B5EF4-FFF2-40B4-BE49-F238E27FC236}">
                      <a16:creationId xmlns:a16="http://schemas.microsoft.com/office/drawing/2014/main" id="{B167803C-784E-F541-9E94-AB8B24E202D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511218" y="3854122"/>
                  <a:ext cx="1632781" cy="389513"/>
                </a:xfrm>
                <a:prstGeom prst="ellipse">
                  <a:avLst/>
                </a:prstGeom>
                <a:blipFill>
                  <a:blip r:embed="rId9"/>
                  <a:stretch>
                    <a:fillRect b="-6061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EB74BCD8-18A6-424E-9E04-4AAD5F34D161}"/>
                </a:ext>
              </a:extLst>
            </p:cNvPr>
            <p:cNvCxnSpPr>
              <a:stCxn id="48" idx="6"/>
              <a:endCxn id="74" idx="1"/>
            </p:cNvCxnSpPr>
            <p:nvPr/>
          </p:nvCxnSpPr>
          <p:spPr>
            <a:xfrm>
              <a:off x="6373687" y="3008212"/>
              <a:ext cx="342370" cy="110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19177F40-034F-9649-8C41-F78B582AF5B8}"/>
                </a:ext>
              </a:extLst>
            </p:cNvPr>
            <p:cNvCxnSpPr>
              <a:cxnSpLocks/>
              <a:stCxn id="49" idx="2"/>
              <a:endCxn id="74" idx="3"/>
            </p:cNvCxnSpPr>
            <p:nvPr/>
          </p:nvCxnSpPr>
          <p:spPr>
            <a:xfrm flipH="1" flipV="1">
              <a:off x="6860057" y="3009320"/>
              <a:ext cx="354405" cy="192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21AA75C5-8062-A246-B028-165A3F4C476F}"/>
                </a:ext>
              </a:extLst>
            </p:cNvPr>
            <p:cNvCxnSpPr>
              <a:cxnSpLocks/>
              <a:stCxn id="50" idx="6"/>
              <a:endCxn id="70" idx="1"/>
            </p:cNvCxnSpPr>
            <p:nvPr/>
          </p:nvCxnSpPr>
          <p:spPr>
            <a:xfrm>
              <a:off x="6074423" y="4053628"/>
              <a:ext cx="352313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1D5BB4B9-AB95-3C45-B6AC-13117EB736B8}"/>
                </a:ext>
              </a:extLst>
            </p:cNvPr>
            <p:cNvCxnSpPr>
              <a:cxnSpLocks/>
              <a:stCxn id="70" idx="0"/>
              <a:endCxn id="47" idx="4"/>
            </p:cNvCxnSpPr>
            <p:nvPr/>
          </p:nvCxnSpPr>
          <p:spPr>
            <a:xfrm flipV="1">
              <a:off x="6498736" y="3733468"/>
              <a:ext cx="287089" cy="24816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9C48AF53-4CE9-E346-90E9-9217ACFE25C5}"/>
                </a:ext>
              </a:extLst>
            </p:cNvPr>
            <p:cNvCxnSpPr>
              <a:cxnSpLocks/>
              <a:stCxn id="47" idx="4"/>
              <a:endCxn id="66" idx="0"/>
            </p:cNvCxnSpPr>
            <p:nvPr/>
          </p:nvCxnSpPr>
          <p:spPr>
            <a:xfrm>
              <a:off x="6785825" y="3733468"/>
              <a:ext cx="308081" cy="24230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2FC924A0-3B2D-DE45-8D9D-C8781067A6A6}"/>
                </a:ext>
              </a:extLst>
            </p:cNvPr>
            <p:cNvCxnSpPr>
              <a:cxnSpLocks/>
              <a:stCxn id="52" idx="2"/>
              <a:endCxn id="66" idx="3"/>
            </p:cNvCxnSpPr>
            <p:nvPr/>
          </p:nvCxnSpPr>
          <p:spPr>
            <a:xfrm flipH="1" flipV="1">
              <a:off x="7165906" y="4047775"/>
              <a:ext cx="345312" cy="110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694C2D54-E17E-BD44-8176-96FD261E86A0}"/>
                </a:ext>
              </a:extLst>
            </p:cNvPr>
            <p:cNvCxnSpPr>
              <a:cxnSpLocks/>
              <a:stCxn id="70" idx="2"/>
              <a:endCxn id="51" idx="0"/>
            </p:cNvCxnSpPr>
            <p:nvPr/>
          </p:nvCxnSpPr>
          <p:spPr>
            <a:xfrm>
              <a:off x="6498736" y="4125628"/>
              <a:ext cx="312035" cy="24527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EFD11AF3-1D37-5C47-8A65-BB38E8EB83F8}"/>
                </a:ext>
              </a:extLst>
            </p:cNvPr>
            <p:cNvCxnSpPr>
              <a:cxnSpLocks/>
              <a:stCxn id="66" idx="2"/>
              <a:endCxn id="51" idx="0"/>
            </p:cNvCxnSpPr>
            <p:nvPr/>
          </p:nvCxnSpPr>
          <p:spPr>
            <a:xfrm flipH="1">
              <a:off x="6810771" y="4119775"/>
              <a:ext cx="283135" cy="25112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EA72DA1C-95F5-3D4D-8FF1-9F6ADF46AA24}"/>
                </a:ext>
              </a:extLst>
            </p:cNvPr>
            <p:cNvCxnSpPr>
              <a:cxnSpLocks/>
              <a:stCxn id="47" idx="0"/>
              <a:endCxn id="74" idx="2"/>
            </p:cNvCxnSpPr>
            <p:nvPr/>
          </p:nvCxnSpPr>
          <p:spPr>
            <a:xfrm flipV="1">
              <a:off x="6785825" y="3081320"/>
              <a:ext cx="2232" cy="26263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id="{790C513F-6456-A84F-A170-1272F8905071}"/>
                </a:ext>
              </a:extLst>
            </p:cNvPr>
            <p:cNvGrpSpPr/>
            <p:nvPr/>
          </p:nvGrpSpPr>
          <p:grpSpPr>
            <a:xfrm>
              <a:off x="6669977" y="2891240"/>
              <a:ext cx="521894" cy="393368"/>
              <a:chOff x="6669977" y="2891240"/>
              <a:chExt cx="521894" cy="393368"/>
            </a:xfrm>
          </p:grpSpPr>
          <p:sp>
            <p:nvSpPr>
              <p:cNvPr id="73" name="Rectangle 72">
                <a:extLst>
                  <a:ext uri="{FF2B5EF4-FFF2-40B4-BE49-F238E27FC236}">
                    <a16:creationId xmlns:a16="http://schemas.microsoft.com/office/drawing/2014/main" id="{1774CC45-2303-B64F-9ADC-2A38F477FA09}"/>
                  </a:ext>
                </a:extLst>
              </p:cNvPr>
              <p:cNvSpPr/>
              <p:nvPr/>
            </p:nvSpPr>
            <p:spPr>
              <a:xfrm>
                <a:off x="6669977" y="2891240"/>
                <a:ext cx="144000" cy="144000"/>
              </a:xfrm>
              <a:prstGeom prst="rect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611198C5-A930-5F4A-8817-681AADDD638B}"/>
                  </a:ext>
                </a:extLst>
              </p:cNvPr>
              <p:cNvSpPr/>
              <p:nvPr/>
            </p:nvSpPr>
            <p:spPr>
              <a:xfrm>
                <a:off x="6716057" y="2937320"/>
                <a:ext cx="144000" cy="144000"/>
              </a:xfrm>
              <a:prstGeom prst="rect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75" name="Rectangle 74">
                <a:extLst>
                  <a:ext uri="{FF2B5EF4-FFF2-40B4-BE49-F238E27FC236}">
                    <a16:creationId xmlns:a16="http://schemas.microsoft.com/office/drawing/2014/main" id="{2A6AE153-9FCA-564A-B085-43C3D0A092CC}"/>
                  </a:ext>
                </a:extLst>
              </p:cNvPr>
              <p:cNvSpPr/>
              <p:nvPr/>
            </p:nvSpPr>
            <p:spPr>
              <a:xfrm>
                <a:off x="6762137" y="2983400"/>
                <a:ext cx="144000" cy="144000"/>
              </a:xfrm>
              <a:prstGeom prst="rect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6" name="TextBox 75">
                    <a:extLst>
                      <a:ext uri="{FF2B5EF4-FFF2-40B4-BE49-F238E27FC236}">
                        <a16:creationId xmlns:a16="http://schemas.microsoft.com/office/drawing/2014/main" id="{8DE9DD42-66A2-194C-B91A-A50A4B11DB8A}"/>
                      </a:ext>
                    </a:extLst>
                  </p:cNvPr>
                  <p:cNvSpPr txBox="1"/>
                  <p:nvPr/>
                </p:nvSpPr>
                <p:spPr>
                  <a:xfrm>
                    <a:off x="6903780" y="3007609"/>
                    <a:ext cx="288091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b="0" i="1" smtClean="0"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en-GB" b="0" i="1" smtClean="0">
                                  <a:latin typeface="Cambria Math" charset="0"/>
                                </a:rPr>
                                <m:t>1</m:t>
                              </m:r>
                            </m:sub>
                          </m:sSub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68" name="TextBox 67">
                    <a:extLst>
                      <a:ext uri="{FF2B5EF4-FFF2-40B4-BE49-F238E27FC236}">
                        <a16:creationId xmlns:a16="http://schemas.microsoft.com/office/drawing/2014/main" id="{C3439D2F-79DB-114C-9C44-437E0F64A4E2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903780" y="3007609"/>
                    <a:ext cx="288091" cy="276999"/>
                  </a:xfrm>
                  <a:prstGeom prst="rect">
                    <a:avLst/>
                  </a:prstGeom>
                  <a:blipFill>
                    <a:blip r:embed="rId10"/>
                    <a:stretch>
                      <a:fillRect l="-16667" r="-4167" b="-21739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D2914FA4-B896-0A41-90B8-B875E75A4B82}"/>
                </a:ext>
              </a:extLst>
            </p:cNvPr>
            <p:cNvGrpSpPr/>
            <p:nvPr/>
          </p:nvGrpSpPr>
          <p:grpSpPr>
            <a:xfrm>
              <a:off x="6191042" y="3935548"/>
              <a:ext cx="425774" cy="392260"/>
              <a:chOff x="6191042" y="3935548"/>
              <a:chExt cx="425774" cy="392260"/>
            </a:xfrm>
          </p:grpSpPr>
          <p:sp>
            <p:nvSpPr>
              <p:cNvPr id="69" name="Rectangle 68">
                <a:extLst>
                  <a:ext uri="{FF2B5EF4-FFF2-40B4-BE49-F238E27FC236}">
                    <a16:creationId xmlns:a16="http://schemas.microsoft.com/office/drawing/2014/main" id="{F2ADE560-7D87-8E47-AD2C-28F0A3FE2E06}"/>
                  </a:ext>
                </a:extLst>
              </p:cNvPr>
              <p:cNvSpPr/>
              <p:nvPr/>
            </p:nvSpPr>
            <p:spPr>
              <a:xfrm>
                <a:off x="6380656" y="3935548"/>
                <a:ext cx="144000" cy="144000"/>
              </a:xfrm>
              <a:prstGeom prst="rect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70" name="Rectangle 69">
                <a:extLst>
                  <a:ext uri="{FF2B5EF4-FFF2-40B4-BE49-F238E27FC236}">
                    <a16:creationId xmlns:a16="http://schemas.microsoft.com/office/drawing/2014/main" id="{545EA837-854E-3C4D-909A-FBF9CA1170F5}"/>
                  </a:ext>
                </a:extLst>
              </p:cNvPr>
              <p:cNvSpPr/>
              <p:nvPr/>
            </p:nvSpPr>
            <p:spPr>
              <a:xfrm>
                <a:off x="6426736" y="3981628"/>
                <a:ext cx="144000" cy="144000"/>
              </a:xfrm>
              <a:prstGeom prst="rect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71" name="Rectangle 70">
                <a:extLst>
                  <a:ext uri="{FF2B5EF4-FFF2-40B4-BE49-F238E27FC236}">
                    <a16:creationId xmlns:a16="http://schemas.microsoft.com/office/drawing/2014/main" id="{67B3BFA6-38F0-8448-9D33-D9AA3DE472D0}"/>
                  </a:ext>
                </a:extLst>
              </p:cNvPr>
              <p:cNvSpPr/>
              <p:nvPr/>
            </p:nvSpPr>
            <p:spPr>
              <a:xfrm>
                <a:off x="6472816" y="4027708"/>
                <a:ext cx="144000" cy="144000"/>
              </a:xfrm>
              <a:prstGeom prst="rect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2" name="TextBox 71">
                    <a:extLst>
                      <a:ext uri="{FF2B5EF4-FFF2-40B4-BE49-F238E27FC236}">
                        <a16:creationId xmlns:a16="http://schemas.microsoft.com/office/drawing/2014/main" id="{92DD5778-9DA3-854E-BFB6-BA1B70B59113}"/>
                      </a:ext>
                    </a:extLst>
                  </p:cNvPr>
                  <p:cNvSpPr txBox="1"/>
                  <p:nvPr/>
                </p:nvSpPr>
                <p:spPr>
                  <a:xfrm>
                    <a:off x="6191042" y="4050809"/>
                    <a:ext cx="293414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b="0" i="1" smtClean="0"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en-GB" b="0" i="1" smtClean="0">
                                  <a:latin typeface="Cambria Math" charset="0"/>
                                </a:rPr>
                                <m:t>2</m:t>
                              </m:r>
                            </m:sub>
                          </m:sSub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58" name="TextBox 57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191042" y="4050809"/>
                    <a:ext cx="293414" cy="276999"/>
                  </a:xfrm>
                  <a:prstGeom prst="rect">
                    <a:avLst/>
                  </a:prstGeom>
                  <a:blipFill>
                    <a:blip r:embed="rId11"/>
                    <a:stretch>
                      <a:fillRect l="-16667" r="-4167" b="-21739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64" name="Group 63">
              <a:extLst>
                <a:ext uri="{FF2B5EF4-FFF2-40B4-BE49-F238E27FC236}">
                  <a16:creationId xmlns:a16="http://schemas.microsoft.com/office/drawing/2014/main" id="{672A7E08-B045-C447-A238-5A5A838D6793}"/>
                </a:ext>
              </a:extLst>
            </p:cNvPr>
            <p:cNvGrpSpPr/>
            <p:nvPr/>
          </p:nvGrpSpPr>
          <p:grpSpPr>
            <a:xfrm>
              <a:off x="6975826" y="3929695"/>
              <a:ext cx="516037" cy="397857"/>
              <a:chOff x="6975826" y="3929695"/>
              <a:chExt cx="516037" cy="397857"/>
            </a:xfrm>
          </p:grpSpPr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874D7FE3-F775-EF4B-BF07-1BF4690B4DBB}"/>
                  </a:ext>
                </a:extLst>
              </p:cNvPr>
              <p:cNvSpPr/>
              <p:nvPr/>
            </p:nvSpPr>
            <p:spPr>
              <a:xfrm>
                <a:off x="6975826" y="3929695"/>
                <a:ext cx="144000" cy="144000"/>
              </a:xfrm>
              <a:prstGeom prst="rect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09298126-5B94-E24B-8EDE-36A2EB9F2914}"/>
                  </a:ext>
                </a:extLst>
              </p:cNvPr>
              <p:cNvSpPr/>
              <p:nvPr/>
            </p:nvSpPr>
            <p:spPr>
              <a:xfrm>
                <a:off x="7021906" y="3975775"/>
                <a:ext cx="144000" cy="144000"/>
              </a:xfrm>
              <a:prstGeom prst="rect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D7E5B472-DEED-A74C-B435-7B7B441D934B}"/>
                  </a:ext>
                </a:extLst>
              </p:cNvPr>
              <p:cNvSpPr/>
              <p:nvPr/>
            </p:nvSpPr>
            <p:spPr>
              <a:xfrm>
                <a:off x="7067986" y="4021855"/>
                <a:ext cx="144000" cy="144000"/>
              </a:xfrm>
              <a:prstGeom prst="rect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8" name="TextBox 67">
                    <a:extLst>
                      <a:ext uri="{FF2B5EF4-FFF2-40B4-BE49-F238E27FC236}">
                        <a16:creationId xmlns:a16="http://schemas.microsoft.com/office/drawing/2014/main" id="{C6129A26-B4A7-DA48-971F-D730E26ADA02}"/>
                      </a:ext>
                    </a:extLst>
                  </p:cNvPr>
                  <p:cNvSpPr txBox="1"/>
                  <p:nvPr/>
                </p:nvSpPr>
                <p:spPr>
                  <a:xfrm>
                    <a:off x="7198449" y="4050553"/>
                    <a:ext cx="293414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GB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b="0" i="1" smtClean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en-GB" b="0" i="1" smtClean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3</m:t>
                              </m:r>
                            </m:sub>
                          </m:sSub>
                        </m:oMath>
                      </m:oMathPara>
                    </a14:m>
                    <a:endParaRPr lang="en-GB" dirty="0">
                      <a:solidFill>
                        <a:schemeClr val="accent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57" name="TextBox 56">
                    <a:extLst>
                      <a:ext uri="{FF2B5EF4-FFF2-40B4-BE49-F238E27FC236}">
                        <a16:creationId xmlns:a16="http://schemas.microsoft.com/office/drawing/2014/main" id="{AD5D162E-57AC-DA49-A406-DA7CED172F65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198449" y="4050553"/>
                    <a:ext cx="293414" cy="276999"/>
                  </a:xfrm>
                  <a:prstGeom prst="rect">
                    <a:avLst/>
                  </a:prstGeom>
                  <a:blipFill>
                    <a:blip r:embed="rId12"/>
                    <a:stretch>
                      <a:fillRect l="-16000" b="-21739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sp>
        <p:nvSpPr>
          <p:cNvPr id="77" name="Rectangle 76">
            <a:extLst>
              <a:ext uri="{FF2B5EF4-FFF2-40B4-BE49-F238E27FC236}">
                <a16:creationId xmlns:a16="http://schemas.microsoft.com/office/drawing/2014/main" id="{7349802B-B039-6145-A3E8-744DEB468403}"/>
              </a:ext>
            </a:extLst>
          </p:cNvPr>
          <p:cNvSpPr/>
          <p:nvPr/>
        </p:nvSpPr>
        <p:spPr>
          <a:xfrm>
            <a:off x="1221470" y="4258134"/>
            <a:ext cx="2986845" cy="525959"/>
          </a:xfrm>
          <a:prstGeom prst="rect">
            <a:avLst/>
          </a:prstGeom>
          <a:solidFill>
            <a:schemeClr val="bg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B2C04E50-32CA-CF47-B58F-14CE385E369B}"/>
              </a:ext>
            </a:extLst>
          </p:cNvPr>
          <p:cNvSpPr/>
          <p:nvPr/>
        </p:nvSpPr>
        <p:spPr>
          <a:xfrm>
            <a:off x="531937" y="5202588"/>
            <a:ext cx="2096557" cy="626418"/>
          </a:xfrm>
          <a:prstGeom prst="rect">
            <a:avLst/>
          </a:prstGeom>
          <a:solidFill>
            <a:schemeClr val="bg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B2D46785-69C4-2241-8B3C-B78CA27D2A58}"/>
              </a:ext>
            </a:extLst>
          </p:cNvPr>
          <p:cNvGrpSpPr/>
          <p:nvPr/>
        </p:nvGrpSpPr>
        <p:grpSpPr>
          <a:xfrm>
            <a:off x="5290089" y="4259672"/>
            <a:ext cx="3667413" cy="1946958"/>
            <a:chOff x="4691174" y="2813455"/>
            <a:chExt cx="3667413" cy="194695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3" name="TextBox 102">
                  <a:extLst>
                    <a:ext uri="{FF2B5EF4-FFF2-40B4-BE49-F238E27FC236}">
                      <a16:creationId xmlns:a16="http://schemas.microsoft.com/office/drawing/2014/main" id="{403DBA02-B54F-7744-9006-82CB7B60C08E}"/>
                    </a:ext>
                  </a:extLst>
                </p:cNvPr>
                <p:cNvSpPr txBox="1"/>
                <p:nvPr/>
              </p:nvSpPr>
              <p:spPr>
                <a:xfrm>
                  <a:off x="6461825" y="3343955"/>
                  <a:ext cx="648000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en-GB" b="0" i="1" smtClean="0">
                            <a:solidFill>
                              <a:schemeClr val="accent1"/>
                            </a:solidFill>
                            <a:latin typeface="Cambria Math" charset="0"/>
                          </a:rPr>
                          <m:t>𝐸𝑝𝑖𝑑</m:t>
                        </m:r>
                      </m:oMath>
                    </m:oMathPara>
                  </a14:m>
                  <a:endParaRPr lang="en-GB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D3EFA8FE-3C65-114C-9AC3-0A16986FBFE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461825" y="3343955"/>
                  <a:ext cx="648000" cy="389513"/>
                </a:xfrm>
                <a:prstGeom prst="ellipse">
                  <a:avLst/>
                </a:prstGeom>
                <a:blipFill>
                  <a:blip r:embed="rId3"/>
                  <a:stretch>
                    <a:fillRect r="-1887" b="-9375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4" name="TextBox 103">
                  <a:extLst>
                    <a:ext uri="{FF2B5EF4-FFF2-40B4-BE49-F238E27FC236}">
                      <a16:creationId xmlns:a16="http://schemas.microsoft.com/office/drawing/2014/main" id="{27F86322-761E-AF4B-BB33-65712E46F645}"/>
                    </a:ext>
                  </a:extLst>
                </p:cNvPr>
                <p:cNvSpPr txBox="1"/>
                <p:nvPr/>
              </p:nvSpPr>
              <p:spPr>
                <a:xfrm>
                  <a:off x="5388625" y="2813455"/>
                  <a:ext cx="985062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b="0" i="1" smtClean="0">
                            <a:latin typeface="Cambria Math" charset="0"/>
                          </a:rPr>
                          <m:t>𝑁𝑎𝑡</m:t>
                        </m:r>
                        <m:r>
                          <a:rPr lang="en-GB" b="0" i="1" smtClean="0">
                            <a:latin typeface="Cambria Math" charset="0"/>
                          </a:rPr>
                          <m:t>(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  <m:r>
                          <a:rPr lang="en-GB" b="0" i="1" smtClean="0">
                            <a:latin typeface="Cambria Math" charset="0"/>
                          </a:rPr>
                          <m:t>)</m:t>
                        </m:r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DC032F0E-3F9D-9744-907B-2455CF3201D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88625" y="2813455"/>
                  <a:ext cx="985062" cy="389513"/>
                </a:xfrm>
                <a:prstGeom prst="ellipse">
                  <a:avLst/>
                </a:prstGeom>
                <a:blipFill>
                  <a:blip r:embed="rId5"/>
                  <a:stretch>
                    <a:fillRect b="-6061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5" name="TextBox 104">
                  <a:extLst>
                    <a:ext uri="{FF2B5EF4-FFF2-40B4-BE49-F238E27FC236}">
                      <a16:creationId xmlns:a16="http://schemas.microsoft.com/office/drawing/2014/main" id="{A8934F04-3A28-EE41-8D38-6EEDC8FDC3E2}"/>
                    </a:ext>
                  </a:extLst>
                </p:cNvPr>
                <p:cNvSpPr txBox="1"/>
                <p:nvPr/>
              </p:nvSpPr>
              <p:spPr>
                <a:xfrm>
                  <a:off x="7214462" y="2816487"/>
                  <a:ext cx="1144125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b="0" i="1" smtClean="0">
                            <a:latin typeface="Cambria Math" charset="0"/>
                          </a:rPr>
                          <m:t>𝑀𝑎𝑛</m:t>
                        </m:r>
                        <m:r>
                          <a:rPr lang="en-GB" b="0" i="1" smtClean="0">
                            <a:latin typeface="Cambria Math" charset="0"/>
                          </a:rPr>
                          <m:t>(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𝑊</m:t>
                        </m:r>
                        <m:r>
                          <a:rPr lang="en-GB" b="0" i="1" smtClean="0">
                            <a:latin typeface="Cambria Math" charset="0"/>
                          </a:rPr>
                          <m:t>)</m:t>
                        </m:r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41" name="TextBox 40">
                  <a:extLst>
                    <a:ext uri="{FF2B5EF4-FFF2-40B4-BE49-F238E27FC236}">
                      <a16:creationId xmlns:a16="http://schemas.microsoft.com/office/drawing/2014/main" id="{71BD379F-2A67-5049-A80F-9BCDC04B3B0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14462" y="2816487"/>
                  <a:ext cx="1144125" cy="389513"/>
                </a:xfrm>
                <a:prstGeom prst="ellipse">
                  <a:avLst/>
                </a:prstGeom>
                <a:blipFill>
                  <a:blip r:embed="rId6"/>
                  <a:stretch>
                    <a:fillRect b="-6061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6" name="TextBox 105">
                  <a:extLst>
                    <a:ext uri="{FF2B5EF4-FFF2-40B4-BE49-F238E27FC236}">
                      <a16:creationId xmlns:a16="http://schemas.microsoft.com/office/drawing/2014/main" id="{447F5E1E-CF21-8149-95A9-77B6C4E44A88}"/>
                    </a:ext>
                  </a:extLst>
                </p:cNvPr>
                <p:cNvSpPr txBox="1"/>
                <p:nvPr/>
              </p:nvSpPr>
              <p:spPr>
                <a:xfrm>
                  <a:off x="4691174" y="3858871"/>
                  <a:ext cx="1383249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b="0" i="1" smtClean="0">
                            <a:latin typeface="Cambria Math" charset="0"/>
                          </a:rPr>
                          <m:t>𝑇𝑟𝑎𝑣𝑒𝑙</m:t>
                        </m:r>
                        <m:r>
                          <a:rPr lang="en-GB" b="0" i="1" smtClean="0">
                            <a:latin typeface="Cambria Math" charset="0"/>
                          </a:rPr>
                          <m:t>(</m:t>
                        </m:r>
                        <m:r>
                          <a:rPr lang="en-GB" b="0" i="1" smtClean="0">
                            <a:latin typeface="Cambria Math" charset="0"/>
                          </a:rPr>
                          <m:t>𝑋</m:t>
                        </m:r>
                        <m:r>
                          <a:rPr lang="en-GB" b="0" i="1" smtClean="0">
                            <a:latin typeface="Cambria Math" charset="0"/>
                          </a:rPr>
                          <m:t>)</m:t>
                        </m:r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42" name="TextBox 41">
                  <a:extLst>
                    <a:ext uri="{FF2B5EF4-FFF2-40B4-BE49-F238E27FC236}">
                      <a16:creationId xmlns:a16="http://schemas.microsoft.com/office/drawing/2014/main" id="{6806F868-5F49-8A42-8437-33C97890510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91174" y="3858871"/>
                  <a:ext cx="1383249" cy="389513"/>
                </a:xfrm>
                <a:prstGeom prst="ellipse">
                  <a:avLst/>
                </a:prstGeom>
                <a:blipFill>
                  <a:blip r:embed="rId7"/>
                  <a:stretch>
                    <a:fillRect b="-6061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7" name="TextBox 106">
                  <a:extLst>
                    <a:ext uri="{FF2B5EF4-FFF2-40B4-BE49-F238E27FC236}">
                      <a16:creationId xmlns:a16="http://schemas.microsoft.com/office/drawing/2014/main" id="{F4CDFBCA-DD92-ED45-97B3-7573B7B685A3}"/>
                    </a:ext>
                  </a:extLst>
                </p:cNvPr>
                <p:cNvSpPr txBox="1"/>
                <p:nvPr/>
              </p:nvSpPr>
              <p:spPr>
                <a:xfrm>
                  <a:off x="6250457" y="4370900"/>
                  <a:ext cx="1120628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b="0" i="1" smtClean="0">
                            <a:solidFill>
                              <a:schemeClr val="accent1"/>
                            </a:solidFill>
                            <a:latin typeface="Cambria Math" charset="0"/>
                          </a:rPr>
                          <m:t>𝑆𝑖𝑐𝑘</m:t>
                        </m:r>
                        <m:r>
                          <a:rPr lang="en-GB" b="0" i="1" smtClean="0">
                            <a:solidFill>
                              <a:schemeClr val="accent1"/>
                            </a:solidFill>
                            <a:latin typeface="Cambria Math" charset="0"/>
                          </a:rPr>
                          <m:t>(</m:t>
                        </m:r>
                        <m:r>
                          <a:rPr lang="en-GB" b="0" i="1" smtClean="0">
                            <a:solidFill>
                              <a:schemeClr val="accent1"/>
                            </a:solidFill>
                            <a:latin typeface="Cambria Math" charset="0"/>
                          </a:rPr>
                          <m:t>𝑋</m:t>
                        </m:r>
                        <m:r>
                          <a:rPr lang="en-GB" b="0" i="1" smtClean="0">
                            <a:solidFill>
                              <a:schemeClr val="accent1"/>
                            </a:solidFill>
                            <a:latin typeface="Cambria Math" charset="0"/>
                          </a:rPr>
                          <m:t>)</m:t>
                        </m:r>
                      </m:oMath>
                    </m:oMathPara>
                  </a14:m>
                  <a:endParaRPr lang="en-GB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0B869920-012B-364C-9F9B-BAE1190E967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250457" y="4370900"/>
                  <a:ext cx="1120628" cy="389513"/>
                </a:xfrm>
                <a:prstGeom prst="ellipse">
                  <a:avLst/>
                </a:prstGeom>
                <a:blipFill>
                  <a:blip r:embed="rId8"/>
                  <a:stretch>
                    <a:fillRect b="-6250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1FAD0C0D-7396-B449-8E0E-AF5C414E8029}"/>
                </a:ext>
              </a:extLst>
            </p:cNvPr>
            <p:cNvCxnSpPr>
              <a:stCxn id="104" idx="6"/>
              <a:endCxn id="130" idx="1"/>
            </p:cNvCxnSpPr>
            <p:nvPr/>
          </p:nvCxnSpPr>
          <p:spPr>
            <a:xfrm>
              <a:off x="6373687" y="3008212"/>
              <a:ext cx="342370" cy="110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79BF0F8F-20EF-D845-9EDD-18FCB45E2AF5}"/>
                </a:ext>
              </a:extLst>
            </p:cNvPr>
            <p:cNvCxnSpPr>
              <a:cxnSpLocks/>
              <a:stCxn id="105" idx="2"/>
              <a:endCxn id="130" idx="3"/>
            </p:cNvCxnSpPr>
            <p:nvPr/>
          </p:nvCxnSpPr>
          <p:spPr>
            <a:xfrm flipH="1" flipV="1">
              <a:off x="6860057" y="3009320"/>
              <a:ext cx="354405" cy="192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D0644F28-2463-F24E-9EB0-F7A4FBF3AE1A}"/>
                </a:ext>
              </a:extLst>
            </p:cNvPr>
            <p:cNvCxnSpPr>
              <a:cxnSpLocks/>
              <a:stCxn id="106" idx="6"/>
              <a:endCxn id="126" idx="1"/>
            </p:cNvCxnSpPr>
            <p:nvPr/>
          </p:nvCxnSpPr>
          <p:spPr>
            <a:xfrm>
              <a:off x="6074423" y="4053628"/>
              <a:ext cx="352313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D5DE3A45-AABB-E444-A3DF-66DA40745F3A}"/>
                </a:ext>
              </a:extLst>
            </p:cNvPr>
            <p:cNvCxnSpPr>
              <a:cxnSpLocks/>
              <a:stCxn id="126" idx="0"/>
              <a:endCxn id="103" idx="4"/>
            </p:cNvCxnSpPr>
            <p:nvPr/>
          </p:nvCxnSpPr>
          <p:spPr>
            <a:xfrm flipV="1">
              <a:off x="6498736" y="3733468"/>
              <a:ext cx="287089" cy="24816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79A18490-D22D-494E-A099-0902DE85DBE0}"/>
                </a:ext>
              </a:extLst>
            </p:cNvPr>
            <p:cNvCxnSpPr>
              <a:cxnSpLocks/>
              <a:stCxn id="103" idx="4"/>
              <a:endCxn id="122" idx="0"/>
            </p:cNvCxnSpPr>
            <p:nvPr/>
          </p:nvCxnSpPr>
          <p:spPr>
            <a:xfrm>
              <a:off x="6785825" y="3733468"/>
              <a:ext cx="308081" cy="24230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114">
              <a:extLst>
                <a:ext uri="{FF2B5EF4-FFF2-40B4-BE49-F238E27FC236}">
                  <a16:creationId xmlns:a16="http://schemas.microsoft.com/office/drawing/2014/main" id="{FF26B6D5-6616-904D-9AEF-5E308FAE7198}"/>
                </a:ext>
              </a:extLst>
            </p:cNvPr>
            <p:cNvCxnSpPr>
              <a:cxnSpLocks/>
              <a:stCxn id="126" idx="2"/>
              <a:endCxn id="107" idx="0"/>
            </p:cNvCxnSpPr>
            <p:nvPr/>
          </p:nvCxnSpPr>
          <p:spPr>
            <a:xfrm>
              <a:off x="6498736" y="4125628"/>
              <a:ext cx="312035" cy="24527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Connector 115">
              <a:extLst>
                <a:ext uri="{FF2B5EF4-FFF2-40B4-BE49-F238E27FC236}">
                  <a16:creationId xmlns:a16="http://schemas.microsoft.com/office/drawing/2014/main" id="{3A9442C1-B774-1149-85F8-2D508752B802}"/>
                </a:ext>
              </a:extLst>
            </p:cNvPr>
            <p:cNvCxnSpPr>
              <a:cxnSpLocks/>
              <a:stCxn id="122" idx="2"/>
              <a:endCxn id="107" idx="0"/>
            </p:cNvCxnSpPr>
            <p:nvPr/>
          </p:nvCxnSpPr>
          <p:spPr>
            <a:xfrm flipH="1">
              <a:off x="6810771" y="4119775"/>
              <a:ext cx="283135" cy="25112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Connector 116">
              <a:extLst>
                <a:ext uri="{FF2B5EF4-FFF2-40B4-BE49-F238E27FC236}">
                  <a16:creationId xmlns:a16="http://schemas.microsoft.com/office/drawing/2014/main" id="{2DB6F599-2A02-5C4B-A3F2-FB3A865A081F}"/>
                </a:ext>
              </a:extLst>
            </p:cNvPr>
            <p:cNvCxnSpPr>
              <a:cxnSpLocks/>
              <a:stCxn id="103" idx="0"/>
              <a:endCxn id="130" idx="2"/>
            </p:cNvCxnSpPr>
            <p:nvPr/>
          </p:nvCxnSpPr>
          <p:spPr>
            <a:xfrm flipV="1">
              <a:off x="6785825" y="3081320"/>
              <a:ext cx="2232" cy="26263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18" name="Group 117">
              <a:extLst>
                <a:ext uri="{FF2B5EF4-FFF2-40B4-BE49-F238E27FC236}">
                  <a16:creationId xmlns:a16="http://schemas.microsoft.com/office/drawing/2014/main" id="{001F131D-E96C-F74F-8E32-42F9C6AEF955}"/>
                </a:ext>
              </a:extLst>
            </p:cNvPr>
            <p:cNvGrpSpPr/>
            <p:nvPr/>
          </p:nvGrpSpPr>
          <p:grpSpPr>
            <a:xfrm>
              <a:off x="6669977" y="2891240"/>
              <a:ext cx="521894" cy="393368"/>
              <a:chOff x="6669977" y="2891240"/>
              <a:chExt cx="521894" cy="393368"/>
            </a:xfrm>
          </p:grpSpPr>
          <p:sp>
            <p:nvSpPr>
              <p:cNvPr id="129" name="Rectangle 128">
                <a:extLst>
                  <a:ext uri="{FF2B5EF4-FFF2-40B4-BE49-F238E27FC236}">
                    <a16:creationId xmlns:a16="http://schemas.microsoft.com/office/drawing/2014/main" id="{60B67CF8-08F4-FA43-B200-37FEF1305408}"/>
                  </a:ext>
                </a:extLst>
              </p:cNvPr>
              <p:cNvSpPr/>
              <p:nvPr/>
            </p:nvSpPr>
            <p:spPr>
              <a:xfrm>
                <a:off x="6669977" y="2891240"/>
                <a:ext cx="144000" cy="144000"/>
              </a:xfrm>
              <a:prstGeom prst="rect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130" name="Rectangle 129">
                <a:extLst>
                  <a:ext uri="{FF2B5EF4-FFF2-40B4-BE49-F238E27FC236}">
                    <a16:creationId xmlns:a16="http://schemas.microsoft.com/office/drawing/2014/main" id="{19A59D14-D436-7849-BC04-E3757AEE2519}"/>
                  </a:ext>
                </a:extLst>
              </p:cNvPr>
              <p:cNvSpPr/>
              <p:nvPr/>
            </p:nvSpPr>
            <p:spPr>
              <a:xfrm>
                <a:off x="6716057" y="2937320"/>
                <a:ext cx="144000" cy="144000"/>
              </a:xfrm>
              <a:prstGeom prst="rect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131" name="Rectangle 130">
                <a:extLst>
                  <a:ext uri="{FF2B5EF4-FFF2-40B4-BE49-F238E27FC236}">
                    <a16:creationId xmlns:a16="http://schemas.microsoft.com/office/drawing/2014/main" id="{C50AA73E-421E-1C4D-AA5C-06C4D8EC14F6}"/>
                  </a:ext>
                </a:extLst>
              </p:cNvPr>
              <p:cNvSpPr/>
              <p:nvPr/>
            </p:nvSpPr>
            <p:spPr>
              <a:xfrm>
                <a:off x="6762137" y="2983400"/>
                <a:ext cx="144000" cy="144000"/>
              </a:xfrm>
              <a:prstGeom prst="rect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32" name="TextBox 131">
                    <a:extLst>
                      <a:ext uri="{FF2B5EF4-FFF2-40B4-BE49-F238E27FC236}">
                        <a16:creationId xmlns:a16="http://schemas.microsoft.com/office/drawing/2014/main" id="{CD2740F7-8CAF-1146-BBE9-52D93987EFA8}"/>
                      </a:ext>
                    </a:extLst>
                  </p:cNvPr>
                  <p:cNvSpPr txBox="1"/>
                  <p:nvPr/>
                </p:nvSpPr>
                <p:spPr>
                  <a:xfrm>
                    <a:off x="6903780" y="3007609"/>
                    <a:ext cx="288091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b="0" i="1" smtClean="0"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en-GB" b="0" i="1" smtClean="0">
                                  <a:latin typeface="Cambria Math" charset="0"/>
                                </a:rPr>
                                <m:t>1</m:t>
                              </m:r>
                            </m:sub>
                          </m:sSub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68" name="TextBox 67">
                    <a:extLst>
                      <a:ext uri="{FF2B5EF4-FFF2-40B4-BE49-F238E27FC236}">
                        <a16:creationId xmlns:a16="http://schemas.microsoft.com/office/drawing/2014/main" id="{C3439D2F-79DB-114C-9C44-437E0F64A4E2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903780" y="3007609"/>
                    <a:ext cx="288091" cy="276999"/>
                  </a:xfrm>
                  <a:prstGeom prst="rect">
                    <a:avLst/>
                  </a:prstGeom>
                  <a:blipFill>
                    <a:blip r:embed="rId10"/>
                    <a:stretch>
                      <a:fillRect l="-16667" r="-4167" b="-21739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119" name="Group 118">
              <a:extLst>
                <a:ext uri="{FF2B5EF4-FFF2-40B4-BE49-F238E27FC236}">
                  <a16:creationId xmlns:a16="http://schemas.microsoft.com/office/drawing/2014/main" id="{C28F4B3F-D7A7-8641-8939-7AF23BAF3978}"/>
                </a:ext>
              </a:extLst>
            </p:cNvPr>
            <p:cNvGrpSpPr/>
            <p:nvPr/>
          </p:nvGrpSpPr>
          <p:grpSpPr>
            <a:xfrm>
              <a:off x="6191042" y="3935548"/>
              <a:ext cx="425774" cy="392260"/>
              <a:chOff x="6191042" y="3935548"/>
              <a:chExt cx="425774" cy="392260"/>
            </a:xfrm>
          </p:grpSpPr>
          <p:sp>
            <p:nvSpPr>
              <p:cNvPr id="125" name="Rectangle 124">
                <a:extLst>
                  <a:ext uri="{FF2B5EF4-FFF2-40B4-BE49-F238E27FC236}">
                    <a16:creationId xmlns:a16="http://schemas.microsoft.com/office/drawing/2014/main" id="{26AB689E-BD89-CA41-9833-D27CEB8E3B60}"/>
                  </a:ext>
                </a:extLst>
              </p:cNvPr>
              <p:cNvSpPr/>
              <p:nvPr/>
            </p:nvSpPr>
            <p:spPr>
              <a:xfrm>
                <a:off x="6380656" y="3935548"/>
                <a:ext cx="144000" cy="144000"/>
              </a:xfrm>
              <a:prstGeom prst="rect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126" name="Rectangle 125">
                <a:extLst>
                  <a:ext uri="{FF2B5EF4-FFF2-40B4-BE49-F238E27FC236}">
                    <a16:creationId xmlns:a16="http://schemas.microsoft.com/office/drawing/2014/main" id="{AFA10052-D6D7-F44E-B128-FADD1F9548F5}"/>
                  </a:ext>
                </a:extLst>
              </p:cNvPr>
              <p:cNvSpPr/>
              <p:nvPr/>
            </p:nvSpPr>
            <p:spPr>
              <a:xfrm>
                <a:off x="6426736" y="3981628"/>
                <a:ext cx="144000" cy="144000"/>
              </a:xfrm>
              <a:prstGeom prst="rect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127" name="Rectangle 126">
                <a:extLst>
                  <a:ext uri="{FF2B5EF4-FFF2-40B4-BE49-F238E27FC236}">
                    <a16:creationId xmlns:a16="http://schemas.microsoft.com/office/drawing/2014/main" id="{DF237AD0-8F1E-4F42-AFC7-011E50DCE367}"/>
                  </a:ext>
                </a:extLst>
              </p:cNvPr>
              <p:cNvSpPr/>
              <p:nvPr/>
            </p:nvSpPr>
            <p:spPr>
              <a:xfrm>
                <a:off x="6472816" y="4027708"/>
                <a:ext cx="144000" cy="144000"/>
              </a:xfrm>
              <a:prstGeom prst="rect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28" name="TextBox 127">
                    <a:extLst>
                      <a:ext uri="{FF2B5EF4-FFF2-40B4-BE49-F238E27FC236}">
                        <a16:creationId xmlns:a16="http://schemas.microsoft.com/office/drawing/2014/main" id="{CCBE51EB-87C5-F144-890F-711E53921414}"/>
                      </a:ext>
                    </a:extLst>
                  </p:cNvPr>
                  <p:cNvSpPr txBox="1"/>
                  <p:nvPr/>
                </p:nvSpPr>
                <p:spPr>
                  <a:xfrm>
                    <a:off x="6191042" y="4050809"/>
                    <a:ext cx="293414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b="0" i="1" smtClean="0"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en-GB" b="0" i="1" smtClean="0">
                                  <a:latin typeface="Cambria Math" charset="0"/>
                                </a:rPr>
                                <m:t>2</m:t>
                              </m:r>
                            </m:sub>
                          </m:sSub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58" name="TextBox 57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191042" y="4050809"/>
                    <a:ext cx="293414" cy="276999"/>
                  </a:xfrm>
                  <a:prstGeom prst="rect">
                    <a:avLst/>
                  </a:prstGeom>
                  <a:blipFill>
                    <a:blip r:embed="rId11"/>
                    <a:stretch>
                      <a:fillRect l="-16667" r="-4167" b="-21739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120" name="Group 119">
              <a:extLst>
                <a:ext uri="{FF2B5EF4-FFF2-40B4-BE49-F238E27FC236}">
                  <a16:creationId xmlns:a16="http://schemas.microsoft.com/office/drawing/2014/main" id="{3658C64F-372B-924E-B051-EFAF4EB4E417}"/>
                </a:ext>
              </a:extLst>
            </p:cNvPr>
            <p:cNvGrpSpPr/>
            <p:nvPr/>
          </p:nvGrpSpPr>
          <p:grpSpPr>
            <a:xfrm>
              <a:off x="6975826" y="3929695"/>
              <a:ext cx="516037" cy="397857"/>
              <a:chOff x="6975826" y="3929695"/>
              <a:chExt cx="516037" cy="397857"/>
            </a:xfrm>
          </p:grpSpPr>
          <p:sp>
            <p:nvSpPr>
              <p:cNvPr id="121" name="Rectangle 120">
                <a:extLst>
                  <a:ext uri="{FF2B5EF4-FFF2-40B4-BE49-F238E27FC236}">
                    <a16:creationId xmlns:a16="http://schemas.microsoft.com/office/drawing/2014/main" id="{5010F3B0-F3F2-9343-9C4C-CABED83109E4}"/>
                  </a:ext>
                </a:extLst>
              </p:cNvPr>
              <p:cNvSpPr/>
              <p:nvPr/>
            </p:nvSpPr>
            <p:spPr>
              <a:xfrm>
                <a:off x="6975826" y="3929695"/>
                <a:ext cx="144000" cy="144000"/>
              </a:xfrm>
              <a:prstGeom prst="rect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122" name="Rectangle 121">
                <a:extLst>
                  <a:ext uri="{FF2B5EF4-FFF2-40B4-BE49-F238E27FC236}">
                    <a16:creationId xmlns:a16="http://schemas.microsoft.com/office/drawing/2014/main" id="{FC207242-7787-B040-ABCF-D77682318814}"/>
                  </a:ext>
                </a:extLst>
              </p:cNvPr>
              <p:cNvSpPr/>
              <p:nvPr/>
            </p:nvSpPr>
            <p:spPr>
              <a:xfrm>
                <a:off x="7021906" y="3975775"/>
                <a:ext cx="144000" cy="144000"/>
              </a:xfrm>
              <a:prstGeom prst="rect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123" name="Rectangle 122">
                <a:extLst>
                  <a:ext uri="{FF2B5EF4-FFF2-40B4-BE49-F238E27FC236}">
                    <a16:creationId xmlns:a16="http://schemas.microsoft.com/office/drawing/2014/main" id="{19E4E263-1E73-2144-8F1E-E437A4469316}"/>
                  </a:ext>
                </a:extLst>
              </p:cNvPr>
              <p:cNvSpPr/>
              <p:nvPr/>
            </p:nvSpPr>
            <p:spPr>
              <a:xfrm>
                <a:off x="7067986" y="4021855"/>
                <a:ext cx="144000" cy="144000"/>
              </a:xfrm>
              <a:prstGeom prst="rect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24" name="TextBox 123">
                    <a:extLst>
                      <a:ext uri="{FF2B5EF4-FFF2-40B4-BE49-F238E27FC236}">
                        <a16:creationId xmlns:a16="http://schemas.microsoft.com/office/drawing/2014/main" id="{26183BAB-F226-A84D-80FB-F855E82C9B77}"/>
                      </a:ext>
                    </a:extLst>
                  </p:cNvPr>
                  <p:cNvSpPr txBox="1"/>
                  <p:nvPr/>
                </p:nvSpPr>
                <p:spPr>
                  <a:xfrm>
                    <a:off x="7198449" y="4050553"/>
                    <a:ext cx="293414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Sup>
                            <m:sSubSupPr>
                              <m:ctrlPr>
                                <a:rPr lang="de-DE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GB" b="0" i="1" smtClean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en-GB" b="0" i="1" smtClean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3</m:t>
                              </m:r>
                            </m:sub>
                            <m:sup>
                              <m:r>
                                <a:rPr lang="de-DE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bSup>
                        </m:oMath>
                      </m:oMathPara>
                    </a14:m>
                    <a:endParaRPr lang="en-GB" dirty="0">
                      <a:solidFill>
                        <a:schemeClr val="accent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24" name="TextBox 123">
                    <a:extLst>
                      <a:ext uri="{FF2B5EF4-FFF2-40B4-BE49-F238E27FC236}">
                        <a16:creationId xmlns:a16="http://schemas.microsoft.com/office/drawing/2014/main" id="{26183BAB-F226-A84D-80FB-F855E82C9B77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198449" y="4050553"/>
                    <a:ext cx="293414" cy="276999"/>
                  </a:xfrm>
                  <a:prstGeom prst="rect">
                    <a:avLst/>
                  </a:prstGeom>
                  <a:blipFill>
                    <a:blip r:embed="rId13"/>
                    <a:stretch>
                      <a:fillRect l="-16667" r="-4167" b="-21739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sp>
        <p:nvSpPr>
          <p:cNvPr id="133" name="Rectangle 132">
            <a:extLst>
              <a:ext uri="{FF2B5EF4-FFF2-40B4-BE49-F238E27FC236}">
                <a16:creationId xmlns:a16="http://schemas.microsoft.com/office/drawing/2014/main" id="{3872A7D7-760D-8048-8D72-874593E7967D}"/>
              </a:ext>
            </a:extLst>
          </p:cNvPr>
          <p:cNvSpPr/>
          <p:nvPr/>
        </p:nvSpPr>
        <p:spPr>
          <a:xfrm>
            <a:off x="5979622" y="4249342"/>
            <a:ext cx="2986845" cy="525959"/>
          </a:xfrm>
          <a:prstGeom prst="rect">
            <a:avLst/>
          </a:prstGeom>
          <a:solidFill>
            <a:schemeClr val="bg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4" name="Rectangle 133">
            <a:extLst>
              <a:ext uri="{FF2B5EF4-FFF2-40B4-BE49-F238E27FC236}">
                <a16:creationId xmlns:a16="http://schemas.microsoft.com/office/drawing/2014/main" id="{7B2EE557-EED6-3C43-A301-E341701E6562}"/>
              </a:ext>
            </a:extLst>
          </p:cNvPr>
          <p:cNvSpPr/>
          <p:nvPr/>
        </p:nvSpPr>
        <p:spPr>
          <a:xfrm>
            <a:off x="5290089" y="5193796"/>
            <a:ext cx="2096557" cy="626418"/>
          </a:xfrm>
          <a:prstGeom prst="rect">
            <a:avLst/>
          </a:prstGeom>
          <a:solidFill>
            <a:schemeClr val="bg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5" name="TextBox 134">
            <a:extLst>
              <a:ext uri="{FF2B5EF4-FFF2-40B4-BE49-F238E27FC236}">
                <a16:creationId xmlns:a16="http://schemas.microsoft.com/office/drawing/2014/main" id="{0ED4797F-CB85-604E-A59D-4AE88CC0CF0E}"/>
              </a:ext>
            </a:extLst>
          </p:cNvPr>
          <p:cNvSpPr txBox="1"/>
          <p:nvPr/>
        </p:nvSpPr>
        <p:spPr>
          <a:xfrm>
            <a:off x="1967938" y="6189303"/>
            <a:ext cx="13596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Initial model</a:t>
            </a:r>
          </a:p>
        </p:txBody>
      </p:sp>
      <p:sp>
        <p:nvSpPr>
          <p:cNvPr id="136" name="TextBox 135">
            <a:extLst>
              <a:ext uri="{FF2B5EF4-FFF2-40B4-BE49-F238E27FC236}">
                <a16:creationId xmlns:a16="http://schemas.microsoft.com/office/drawing/2014/main" id="{5B7B2615-9A61-E240-A6F3-29898CDAE49E}"/>
              </a:ext>
            </a:extLst>
          </p:cNvPr>
          <p:cNvSpPr txBox="1"/>
          <p:nvPr/>
        </p:nvSpPr>
        <p:spPr>
          <a:xfrm>
            <a:off x="6392427" y="6182975"/>
            <a:ext cx="18969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After lifted absorb</a:t>
            </a:r>
          </a:p>
        </p:txBody>
      </p:sp>
    </p:spTree>
    <p:extLst>
      <p:ext uri="{BB962C8B-B14F-4D97-AF65-F5344CB8AC3E}">
        <p14:creationId xmlns:p14="http://schemas.microsoft.com/office/powerpoint/2010/main" val="3554358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" grpId="0" animBg="1"/>
      <p:bldP spid="134" grpId="0" animBg="1"/>
      <p:bldP spid="136" grpId="0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F2451D-BB80-4E46-B33A-E85CFBD6AA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49" y="260986"/>
            <a:ext cx="8137281" cy="717866"/>
          </a:xfrm>
        </p:spPr>
        <p:txBody>
          <a:bodyPr>
            <a:normAutofit fontScale="90000"/>
          </a:bodyPr>
          <a:lstStyle/>
          <a:p>
            <a:r>
              <a:rPr lang="en-GB" dirty="0"/>
              <a:t>Lifted Absorption: Eliminating a Logvar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89B5990-E4BC-E54B-8FD0-DFCF6F62811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28649" y="1158241"/>
                <a:ext cx="7979019" cy="2942336"/>
              </a:xfrm>
            </p:spPr>
            <p:txBody>
              <a:bodyPr>
                <a:normAutofit fontScale="92500" lnSpcReduction="20000"/>
              </a:bodyPr>
              <a:lstStyle/>
              <a:p>
                <a:r>
                  <a:rPr lang="de-DE" dirty="0">
                    <a:ea typeface="Cambria Math" panose="02040503050406030204" pitchFamily="18" charset="0"/>
                  </a:rPr>
                  <a:t>Output: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𝑔</m:t>
                        </m:r>
                      </m:e>
                      <m:sup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GB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p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′</m:t>
                        </m:r>
                      </m:sup>
                    </m:sSup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ctrlP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GB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𝒜</m:t>
                                </m:r>
                              </m:e>
                              <m:sup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′</m:t>
                                </m:r>
                              </m:sup>
                            </m:sSup>
                          </m:e>
                        </m:d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|</m:t>
                        </m:r>
                        <m:sSup>
                          <m:sSup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𝐶</m:t>
                            </m:r>
                          </m:e>
                          <m:sup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</m:sub>
                    </m:sSub>
                  </m:oMath>
                </a14:m>
                <a:endParaRPr lang="de-DE" dirty="0">
                  <a:ea typeface="Cambria Math" panose="02040503050406030204" pitchFamily="18" charset="0"/>
                </a:endParaRPr>
              </a:p>
              <a:p>
                <a:pPr lvl="1"/>
                <a14:m>
                  <m:oMath xmlns:m="http://schemas.openxmlformats.org/officeDocument/2006/math">
                    <m:sSup>
                      <m:sSup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p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′</m:t>
                        </m:r>
                      </m:sup>
                    </m:sSup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…,</m:t>
                        </m:r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−1</m:t>
                            </m:r>
                          </m:sub>
                        </m:s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+1</m:t>
                            </m:r>
                          </m:sub>
                        </m:s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,…</m:t>
                        </m:r>
                      </m:e>
                    </m:d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  <m:sSup>
                      <m:sSup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…,</m:t>
                            </m:r>
                            <m:sSub>
                              <m:sSubPr>
                                <m:ctrlPr>
                                  <a:rPr lang="de-DE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𝑎</m:t>
                                </m:r>
                              </m:e>
                              <m:sub>
                                <m:r>
                                  <a:rPr lang="de-DE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𝑖</m:t>
                                </m:r>
                                <m:r>
                                  <a:rPr lang="de-DE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−1</m:t>
                                </m:r>
                              </m:sub>
                            </m:sSub>
                            <m:r>
                              <a:rPr lang="de-DE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𝑎</m:t>
                                </m:r>
                              </m:e>
                              <m:sub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𝑖</m:t>
                                </m:r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+1</m:t>
                                </m:r>
                              </m:sub>
                            </m:sSub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,…</m:t>
                            </m:r>
                          </m:e>
                        </m:d>
                      </m:e>
                      <m:sup>
                        <m:r>
                          <a:rPr lang="de-DE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</m:t>
                        </m:r>
                      </m:sup>
                    </m:sSup>
                  </m:oMath>
                </a14:m>
                <a:endParaRPr lang="en-GB" dirty="0"/>
              </a:p>
              <a:p>
                <a:pPr lvl="2"/>
                <a:r>
                  <a:rPr lang="en-GB" dirty="0">
                    <a:solidFill>
                      <a:schemeClr val="tx1"/>
                    </a:solidFill>
                  </a:rPr>
                  <a:t>with </a:t>
                </a:r>
                <a14:m>
                  <m:oMath xmlns:m="http://schemas.openxmlformats.org/officeDocument/2006/math">
                    <m:r>
                      <a:rPr lang="de-DE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𝑒</m:t>
                    </m:r>
                    <m:r>
                      <a:rPr lang="de-DE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de-DE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𝑜</m:t>
                    </m:r>
                  </m:oMath>
                </a14:m>
                <a:r>
                  <a:rPr lang="en-GB" dirty="0">
                    <a:solidFill>
                      <a:schemeClr val="tx1"/>
                    </a:solidFill>
                  </a:rPr>
                  <a:t> if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de-DE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de-DE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de-DE" i="1">
                        <a:latin typeface="Cambria Math" panose="02040503050406030204" pitchFamily="18" charset="0"/>
                      </a:rPr>
                      <m:t>𝑅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1" i="1">
                            <a:latin typeface="Cambria Math" panose="02040503050406030204" pitchFamily="18" charset="0"/>
                          </a:rPr>
                          <m:t>𝒀</m:t>
                        </m:r>
                      </m:e>
                    </m:d>
                  </m:oMath>
                </a14:m>
                <a:r>
                  <a:rPr lang="en-GB" dirty="0"/>
                  <a:t> </a:t>
                </a:r>
              </a:p>
              <a:p>
                <a:r>
                  <a:rPr lang="en-GB" dirty="0"/>
                  <a:t>E.g., observations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𝑇𝑟𝑒𝑎𝑡</m:t>
                    </m:r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</m:d>
                    <m:r>
                      <a:rPr lang="de-DE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𝑡𝑟𝑢𝑒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 ∀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 </m:t>
                        </m:r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</m:e>
                    </m:d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∈⊤</m:t>
                    </m:r>
                  </m:oMath>
                </a14:m>
                <a:endParaRPr lang="en-GB" dirty="0"/>
              </a:p>
              <a:p>
                <a:pPr lvl="1"/>
                <a:r>
                  <a:rPr lang="en-GB" dirty="0"/>
                  <a:t>Equivalent ground case:</a:t>
                </a:r>
              </a:p>
              <a:p>
                <a:pPr lvl="2"/>
                <a:r>
                  <a:rPr lang="en-GB" dirty="0"/>
                  <a:t>Absorb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𝑇𝑟𝑒𝑎𝑡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</m:d>
                    <m:r>
                      <a:rPr lang="de-DE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de-DE" i="1">
                        <a:latin typeface="Cambria Math" panose="02040503050406030204" pitchFamily="18" charset="0"/>
                      </a:rPr>
                      <m:t>𝑡𝑟𝑢𝑒</m:t>
                    </m:r>
                  </m:oMath>
                </a14:m>
                <a:r>
                  <a:rPr lang="en-GB" dirty="0"/>
                  <a:t> in </a:t>
                </a:r>
                <a14:m>
                  <m:oMath xmlns:m="http://schemas.openxmlformats.org/officeDocument/2006/math">
                    <m:r>
                      <a:rPr lang="de-DE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𝑟</m:t>
                    </m:r>
                  </m:oMath>
                </a14:m>
                <a:r>
                  <a:rPr lang="en-GB" dirty="0"/>
                  <a:t> propositional factors for each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endParaRPr lang="en-GB" dirty="0"/>
              </a:p>
              <a:p>
                <a:pPr lvl="2"/>
                <a:r>
                  <a:rPr lang="en-GB" dirty="0"/>
                  <a:t>Output: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p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∗</m:t>
                        </m:r>
                      </m:sup>
                    </m:sSup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𝐸𝑝𝑖𝑑</m:t>
                        </m:r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 </m:t>
                        </m:r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𝑆𝑖𝑐𝑘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e>
                    </m:d>
                  </m:oMath>
                </a14:m>
                <a:r>
                  <a:rPr lang="en-GB" dirty="0"/>
                  <a:t> </a:t>
                </a:r>
                <a14:m>
                  <m:oMath xmlns:m="http://schemas.openxmlformats.org/officeDocument/2006/math">
                    <m:r>
                      <a:rPr lang="de-DE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𝑟</m:t>
                    </m:r>
                  </m:oMath>
                </a14:m>
                <a:r>
                  <a:rPr lang="en-GB" dirty="0"/>
                  <a:t> times for each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endParaRPr lang="en-GB" dirty="0"/>
              </a:p>
              <a:p>
                <a:pPr lvl="2"/>
                <a:r>
                  <a:rPr lang="en-GB" dirty="0"/>
                  <a:t>Multiply all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p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∗</m:t>
                        </m:r>
                      </m:sup>
                    </m:sSup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𝐸𝑝𝑖𝑑</m:t>
                        </m:r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 </m:t>
                        </m:r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𝑆𝑖𝑐𝑘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e>
                    </m:d>
                  </m:oMath>
                </a14:m>
                <a:r>
                  <a:rPr lang="en-GB" dirty="0"/>
                  <a:t> into one factor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p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′</m:t>
                        </m:r>
                      </m:sup>
                    </m:sSup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𝐸𝑝𝑖𝑑</m:t>
                        </m:r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 </m:t>
                        </m:r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𝑆𝑖𝑐𝑘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e>
                    </m:d>
                  </m:oMath>
                </a14:m>
                <a:r>
                  <a:rPr lang="en-GB" dirty="0"/>
                  <a:t>, i.e., raise to the power of </a:t>
                </a:r>
                <a14:m>
                  <m:oMath xmlns:m="http://schemas.openxmlformats.org/officeDocument/2006/math">
                    <m:r>
                      <a:rPr lang="de-DE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𝑟</m:t>
                    </m:r>
                  </m:oMath>
                </a14:m>
                <a:endParaRPr lang="en-GB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89B5990-E4BC-E54B-8FD0-DFCF6F62811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8649" y="1158241"/>
                <a:ext cx="7979019" cy="2942336"/>
              </a:xfrm>
              <a:blipFill>
                <a:blip r:embed="rId2"/>
                <a:stretch>
                  <a:fillRect l="-1111" t="-472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965E4C-875D-3747-B6FA-EC8A092108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79</a:t>
            </a:fld>
            <a:endParaRPr lang="en-GB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9668949-D3BB-2644-A2F6-86964DD937EF}"/>
              </a:ext>
            </a:extLst>
          </p:cNvPr>
          <p:cNvGrpSpPr/>
          <p:nvPr/>
        </p:nvGrpSpPr>
        <p:grpSpPr>
          <a:xfrm>
            <a:off x="839295" y="4100576"/>
            <a:ext cx="2979785" cy="2493992"/>
            <a:chOff x="513979" y="3374097"/>
            <a:chExt cx="2979785" cy="2493992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20E49D46-F2B3-1C40-9207-0B4A81ECAB84}"/>
                </a:ext>
              </a:extLst>
            </p:cNvPr>
            <p:cNvGrpSpPr/>
            <p:nvPr/>
          </p:nvGrpSpPr>
          <p:grpSpPr>
            <a:xfrm>
              <a:off x="513979" y="3374097"/>
              <a:ext cx="2979785" cy="1949296"/>
              <a:chOff x="4986535" y="4374589"/>
              <a:chExt cx="2979785" cy="1949296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" name="TextBox 7">
                    <a:extLst>
                      <a:ext uri="{FF2B5EF4-FFF2-40B4-BE49-F238E27FC236}">
                        <a16:creationId xmlns:a16="http://schemas.microsoft.com/office/drawing/2014/main" id="{26BB324B-42EF-F44A-8E3D-1D78B7BCE6A2}"/>
                      </a:ext>
                    </a:extLst>
                  </p:cNvPr>
                  <p:cNvSpPr txBox="1"/>
                  <p:nvPr/>
                </p:nvSpPr>
                <p:spPr>
                  <a:xfrm>
                    <a:off x="5222849" y="4374589"/>
                    <a:ext cx="648000" cy="389513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"/>
                        </m:oMathParaPr>
                        <m:oMath xmlns:m="http://schemas.openxmlformats.org/officeDocument/2006/math">
                          <m:r>
                            <a:rPr lang="en-GB" b="0" i="1" smtClean="0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𝐸𝑝𝑖𝑑</m:t>
                          </m:r>
                        </m:oMath>
                      </m:oMathPara>
                    </a14:m>
                    <a:endParaRPr lang="en-GB" dirty="0">
                      <a:solidFill>
                        <a:schemeClr val="accent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57" name="TextBox 156">
                    <a:extLst>
                      <a:ext uri="{FF2B5EF4-FFF2-40B4-BE49-F238E27FC236}">
                        <a16:creationId xmlns:a16="http://schemas.microsoft.com/office/drawing/2014/main" id="{20493D81-D3AD-5C43-B991-5585FAF326CE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222849" y="4374589"/>
                    <a:ext cx="648000" cy="389513"/>
                  </a:xfrm>
                  <a:prstGeom prst="ellipse">
                    <a:avLst/>
                  </a:prstGeom>
                  <a:blipFill>
                    <a:blip r:embed="rId13"/>
                    <a:stretch>
                      <a:fillRect l="-1887" r="-1887" b="-6061"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9" name="TextBox 8">
                    <a:extLst>
                      <a:ext uri="{FF2B5EF4-FFF2-40B4-BE49-F238E27FC236}">
                        <a16:creationId xmlns:a16="http://schemas.microsoft.com/office/drawing/2014/main" id="{40936EED-A6C2-1F46-AB0C-F410FE277D88}"/>
                      </a:ext>
                    </a:extLst>
                  </p:cNvPr>
                  <p:cNvSpPr txBox="1"/>
                  <p:nvPr/>
                </p:nvSpPr>
                <p:spPr>
                  <a:xfrm>
                    <a:off x="4986535" y="5934372"/>
                    <a:ext cx="1120628" cy="389513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GB" b="0" i="1" smtClean="0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𝑆𝑖𝑐𝑘</m:t>
                          </m:r>
                          <m:r>
                            <a:rPr lang="en-GB" b="0" i="1" smtClean="0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(</m:t>
                          </m:r>
                          <m:r>
                            <a:rPr lang="de-DE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GB" b="0" i="1" smtClean="0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)</m:t>
                          </m:r>
                        </m:oMath>
                      </m:oMathPara>
                    </a14:m>
                    <a:endParaRPr lang="en-GB" dirty="0">
                      <a:solidFill>
                        <a:schemeClr val="accent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58" name="TextBox 157">
                    <a:extLst>
                      <a:ext uri="{FF2B5EF4-FFF2-40B4-BE49-F238E27FC236}">
                        <a16:creationId xmlns:a16="http://schemas.microsoft.com/office/drawing/2014/main" id="{BA640724-EB4F-5740-8B02-5290CD092ACB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986535" y="5934372"/>
                    <a:ext cx="1120628" cy="389513"/>
                  </a:xfrm>
                  <a:prstGeom prst="ellipse">
                    <a:avLst/>
                  </a:prstGeom>
                  <a:blipFill>
                    <a:blip r:embed="rId14"/>
                    <a:stretch>
                      <a:fillRect b="-6061"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" name="TextBox 9">
                    <a:extLst>
                      <a:ext uri="{FF2B5EF4-FFF2-40B4-BE49-F238E27FC236}">
                        <a16:creationId xmlns:a16="http://schemas.microsoft.com/office/drawing/2014/main" id="{42A18151-1FE2-214A-AF37-27011D2A40BE}"/>
                      </a:ext>
                    </a:extLst>
                  </p:cNvPr>
                  <p:cNvSpPr txBox="1"/>
                  <p:nvPr/>
                </p:nvSpPr>
                <p:spPr>
                  <a:xfrm>
                    <a:off x="6247296" y="5417594"/>
                    <a:ext cx="1719024" cy="389513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GB" b="0" i="1" smtClean="0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𝑇𝑟𝑒𝑎𝑡</m:t>
                          </m:r>
                          <m:r>
                            <a:rPr lang="en-GB" b="0" i="1" smtClean="0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(</m:t>
                          </m:r>
                          <m:r>
                            <a:rPr lang="de-DE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GB" b="0" i="1" smtClean="0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de-DE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de-DE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GB" b="0" i="1" smtClean="0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)</m:t>
                          </m:r>
                        </m:oMath>
                      </m:oMathPara>
                    </a14:m>
                    <a:endParaRPr lang="en-GB" dirty="0">
                      <a:solidFill>
                        <a:schemeClr val="accent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59" name="TextBox 158">
                    <a:extLst>
                      <a:ext uri="{FF2B5EF4-FFF2-40B4-BE49-F238E27FC236}">
                        <a16:creationId xmlns:a16="http://schemas.microsoft.com/office/drawing/2014/main" id="{6DB4CF17-1CB0-FC44-943A-7948B7836D4E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247296" y="5417594"/>
                    <a:ext cx="1719024" cy="389513"/>
                  </a:xfrm>
                  <a:prstGeom prst="ellipse">
                    <a:avLst/>
                  </a:prstGeom>
                  <a:blipFill>
                    <a:blip r:embed="rId15"/>
                    <a:stretch>
                      <a:fillRect b="-6061"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11" name="Straight Connector 10">
                <a:extLst>
                  <a:ext uri="{FF2B5EF4-FFF2-40B4-BE49-F238E27FC236}">
                    <a16:creationId xmlns:a16="http://schemas.microsoft.com/office/drawing/2014/main" id="{4B88D2AF-922D-7943-AD43-A028313F8AFF}"/>
                  </a:ext>
                </a:extLst>
              </p:cNvPr>
              <p:cNvCxnSpPr>
                <a:cxnSpLocks/>
                <a:stCxn id="8" idx="4"/>
                <a:endCxn id="21" idx="0"/>
              </p:cNvCxnSpPr>
              <p:nvPr/>
            </p:nvCxnSpPr>
            <p:spPr>
              <a:xfrm>
                <a:off x="5546849" y="4764102"/>
                <a:ext cx="283135" cy="775145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11">
                <a:extLst>
                  <a:ext uri="{FF2B5EF4-FFF2-40B4-BE49-F238E27FC236}">
                    <a16:creationId xmlns:a16="http://schemas.microsoft.com/office/drawing/2014/main" id="{452CF415-364A-154D-B98F-4DB39F67A914}"/>
                  </a:ext>
                </a:extLst>
              </p:cNvPr>
              <p:cNvCxnSpPr>
                <a:cxnSpLocks/>
                <a:stCxn id="10" idx="2"/>
                <a:endCxn id="21" idx="3"/>
              </p:cNvCxnSpPr>
              <p:nvPr/>
            </p:nvCxnSpPr>
            <p:spPr>
              <a:xfrm flipH="1" flipV="1">
                <a:off x="5901984" y="5611247"/>
                <a:ext cx="345312" cy="1104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id="{DFFA1FBC-10BD-FB4E-9145-14BAB650AB03}"/>
                  </a:ext>
                </a:extLst>
              </p:cNvPr>
              <p:cNvCxnSpPr>
                <a:cxnSpLocks/>
                <a:stCxn id="21" idx="2"/>
                <a:endCxn id="9" idx="0"/>
              </p:cNvCxnSpPr>
              <p:nvPr/>
            </p:nvCxnSpPr>
            <p:spPr>
              <a:xfrm flipH="1">
                <a:off x="5546849" y="5683247"/>
                <a:ext cx="283135" cy="251125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E86E3D82-7516-B242-A9C9-9FBA8FD5CB94}"/>
                  </a:ext>
                </a:extLst>
              </p:cNvPr>
              <p:cNvGrpSpPr/>
              <p:nvPr/>
            </p:nvGrpSpPr>
            <p:grpSpPr>
              <a:xfrm>
                <a:off x="5757984" y="5539247"/>
                <a:ext cx="493874" cy="351777"/>
                <a:chOff x="7021906" y="3975775"/>
                <a:chExt cx="493874" cy="351777"/>
              </a:xfrm>
            </p:grpSpPr>
            <p:sp>
              <p:nvSpPr>
                <p:cNvPr id="21" name="Rectangle 20">
                  <a:extLst>
                    <a:ext uri="{FF2B5EF4-FFF2-40B4-BE49-F238E27FC236}">
                      <a16:creationId xmlns:a16="http://schemas.microsoft.com/office/drawing/2014/main" id="{3C9EFCAD-4110-2945-9438-3C68EF5E3B29}"/>
                    </a:ext>
                  </a:extLst>
                </p:cNvPr>
                <p:cNvSpPr/>
                <p:nvPr/>
              </p:nvSpPr>
              <p:spPr>
                <a:xfrm>
                  <a:off x="7021906" y="3975775"/>
                  <a:ext cx="144000" cy="144000"/>
                </a:xfrm>
                <a:prstGeom prst="rect">
                  <a:avLst/>
                </a:prstGeom>
                <a:solidFill>
                  <a:schemeClr val="tx2"/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2" name="TextBox 21">
                      <a:extLst>
                        <a:ext uri="{FF2B5EF4-FFF2-40B4-BE49-F238E27FC236}">
                          <a16:creationId xmlns:a16="http://schemas.microsoft.com/office/drawing/2014/main" id="{908ED256-ED92-B246-8B85-7562E4653D84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7198449" y="4050553"/>
                      <a:ext cx="317331" cy="276999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GB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  <m:sub>
                                <m:r>
                                  <a:rPr lang="en-GB" i="1">
                                    <a:solidFill>
                                      <a:schemeClr val="accent1"/>
                                    </a:solidFill>
                                    <a:latin typeface="Cambria Math" charset="0"/>
                                  </a:rPr>
                                  <m:t>3</m:t>
                                </m:r>
                              </m:sub>
                            </m:sSub>
                          </m:oMath>
                        </m:oMathPara>
                      </a14:m>
                      <a:endParaRPr lang="en-GB" dirty="0">
                        <a:solidFill>
                          <a:schemeClr val="accent1"/>
                        </a:solidFill>
                      </a:endParaRPr>
                    </a:p>
                  </p:txBody>
                </p:sp>
              </mc:Choice>
              <mc:Fallback xmlns="">
                <p:sp>
                  <p:nvSpPr>
                    <p:cNvPr id="22" name="TextBox 21">
                      <a:extLst>
                        <a:ext uri="{FF2B5EF4-FFF2-40B4-BE49-F238E27FC236}">
                          <a16:creationId xmlns:a16="http://schemas.microsoft.com/office/drawing/2014/main" id="{908ED256-ED92-B246-8B85-7562E4653D84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7198449" y="4050553"/>
                      <a:ext cx="317331" cy="276999"/>
                    </a:xfrm>
                    <a:prstGeom prst="rect">
                      <a:avLst/>
                    </a:prstGeom>
                    <a:blipFill>
                      <a:blip r:embed="rId16"/>
                      <a:stretch>
                        <a:fillRect l="-23077" r="-3846" b="-31818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GB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5" name="TextBox 14">
                    <a:extLst>
                      <a:ext uri="{FF2B5EF4-FFF2-40B4-BE49-F238E27FC236}">
                        <a16:creationId xmlns:a16="http://schemas.microsoft.com/office/drawing/2014/main" id="{57BAF585-284D-B242-A816-1F89B8030C07}"/>
                      </a:ext>
                    </a:extLst>
                  </p:cNvPr>
                  <p:cNvSpPr txBox="1"/>
                  <p:nvPr/>
                </p:nvSpPr>
                <p:spPr>
                  <a:xfrm>
                    <a:off x="6237511" y="4875828"/>
                    <a:ext cx="1719024" cy="389513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GB" b="0" i="1" smtClean="0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𝑇𝑟𝑒𝑎𝑡</m:t>
                          </m:r>
                          <m:r>
                            <a:rPr lang="en-GB" b="0" i="1" smtClean="0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(</m:t>
                          </m:r>
                          <m:r>
                            <a:rPr lang="de-DE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GB" b="0" i="1" smtClean="0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de-DE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de-DE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GB" b="0" i="1" smtClean="0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)</m:t>
                          </m:r>
                        </m:oMath>
                      </m:oMathPara>
                    </a14:m>
                    <a:endParaRPr lang="en-GB" dirty="0">
                      <a:solidFill>
                        <a:schemeClr val="accent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68" name="TextBox 167">
                    <a:extLst>
                      <a:ext uri="{FF2B5EF4-FFF2-40B4-BE49-F238E27FC236}">
                        <a16:creationId xmlns:a16="http://schemas.microsoft.com/office/drawing/2014/main" id="{89449D04-B544-2240-AEC8-5DE26DE64648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237511" y="4875828"/>
                    <a:ext cx="1719024" cy="389513"/>
                  </a:xfrm>
                  <a:prstGeom prst="ellipse">
                    <a:avLst/>
                  </a:prstGeom>
                  <a:blipFill>
                    <a:blip r:embed="rId17"/>
                    <a:stretch>
                      <a:fillRect b="-6250"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CFCC7F3B-AA5F-874F-BFBF-F7F125A7F397}"/>
                  </a:ext>
                </a:extLst>
              </p:cNvPr>
              <p:cNvCxnSpPr>
                <a:cxnSpLocks/>
                <a:stCxn id="8" idx="4"/>
                <a:endCxn id="19" idx="0"/>
              </p:cNvCxnSpPr>
              <p:nvPr/>
            </p:nvCxnSpPr>
            <p:spPr>
              <a:xfrm>
                <a:off x="5546849" y="4764102"/>
                <a:ext cx="273350" cy="233379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E209D916-EB45-914E-B945-88180E9FA1AA}"/>
                  </a:ext>
                </a:extLst>
              </p:cNvPr>
              <p:cNvCxnSpPr>
                <a:cxnSpLocks/>
                <a:stCxn id="15" idx="2"/>
                <a:endCxn id="19" idx="3"/>
              </p:cNvCxnSpPr>
              <p:nvPr/>
            </p:nvCxnSpPr>
            <p:spPr>
              <a:xfrm flipH="1" flipV="1">
                <a:off x="5892199" y="5069481"/>
                <a:ext cx="345312" cy="1104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BA796005-D522-6943-A5DB-95D3E6FF3C3B}"/>
                  </a:ext>
                </a:extLst>
              </p:cNvPr>
              <p:cNvCxnSpPr>
                <a:cxnSpLocks/>
                <a:stCxn id="19" idx="2"/>
                <a:endCxn id="9" idx="0"/>
              </p:cNvCxnSpPr>
              <p:nvPr/>
            </p:nvCxnSpPr>
            <p:spPr>
              <a:xfrm flipH="1">
                <a:off x="5546849" y="5141481"/>
                <a:ext cx="273350" cy="79289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C3A3D911-0777-2947-A528-F8CEA87C6F82}"/>
                  </a:ext>
                </a:extLst>
              </p:cNvPr>
              <p:cNvSpPr/>
              <p:nvPr/>
            </p:nvSpPr>
            <p:spPr>
              <a:xfrm>
                <a:off x="5748199" y="4997481"/>
                <a:ext cx="144000" cy="144000"/>
              </a:xfrm>
              <a:prstGeom prst="rect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0" name="TextBox 19">
                    <a:extLst>
                      <a:ext uri="{FF2B5EF4-FFF2-40B4-BE49-F238E27FC236}">
                        <a16:creationId xmlns:a16="http://schemas.microsoft.com/office/drawing/2014/main" id="{2B495A6F-E633-3242-85D3-3E252F4AE3F6}"/>
                      </a:ext>
                    </a:extLst>
                  </p:cNvPr>
                  <p:cNvSpPr txBox="1"/>
                  <p:nvPr/>
                </p:nvSpPr>
                <p:spPr>
                  <a:xfrm>
                    <a:off x="5924742" y="5072259"/>
                    <a:ext cx="317331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GB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n-GB" b="0" i="1" smtClean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3</m:t>
                              </m:r>
                            </m:sub>
                          </m:sSub>
                        </m:oMath>
                      </m:oMathPara>
                    </a14:m>
                    <a:endParaRPr lang="en-GB" dirty="0">
                      <a:solidFill>
                        <a:schemeClr val="accent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20" name="TextBox 19">
                    <a:extLst>
                      <a:ext uri="{FF2B5EF4-FFF2-40B4-BE49-F238E27FC236}">
                        <a16:creationId xmlns:a16="http://schemas.microsoft.com/office/drawing/2014/main" id="{2B495A6F-E633-3242-85D3-3E252F4AE3F6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924742" y="5072259"/>
                    <a:ext cx="317331" cy="276999"/>
                  </a:xfrm>
                  <a:prstGeom prst="rect">
                    <a:avLst/>
                  </a:prstGeom>
                  <a:blipFill>
                    <a:blip r:embed="rId18"/>
                    <a:stretch>
                      <a:fillRect l="-23077" r="-3846" b="-30435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EE2083B-8CD5-1442-81B8-F9F3CCF05538}"/>
                </a:ext>
              </a:extLst>
            </p:cNvPr>
            <p:cNvSpPr txBox="1"/>
            <p:nvPr/>
          </p:nvSpPr>
          <p:spPr>
            <a:xfrm>
              <a:off x="1210968" y="5498757"/>
              <a:ext cx="135966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Initial model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4A43A534-4099-EE4C-97C9-B0F74275A362}"/>
              </a:ext>
            </a:extLst>
          </p:cNvPr>
          <p:cNvGrpSpPr/>
          <p:nvPr/>
        </p:nvGrpSpPr>
        <p:grpSpPr>
          <a:xfrm>
            <a:off x="4330839" y="4100576"/>
            <a:ext cx="1356012" cy="2493992"/>
            <a:chOff x="3775359" y="3374097"/>
            <a:chExt cx="1356012" cy="2493992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B7AC6276-B233-0440-9212-EC1687469702}"/>
                </a:ext>
              </a:extLst>
            </p:cNvPr>
            <p:cNvGrpSpPr/>
            <p:nvPr/>
          </p:nvGrpSpPr>
          <p:grpSpPr>
            <a:xfrm>
              <a:off x="3856144" y="3374097"/>
              <a:ext cx="1258718" cy="1949296"/>
              <a:chOff x="4986535" y="4374589"/>
              <a:chExt cx="1258718" cy="1949296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6" name="TextBox 25">
                    <a:extLst>
                      <a:ext uri="{FF2B5EF4-FFF2-40B4-BE49-F238E27FC236}">
                        <a16:creationId xmlns:a16="http://schemas.microsoft.com/office/drawing/2014/main" id="{803E3E88-BADE-EF4C-8AE9-9425D7ECDC6D}"/>
                      </a:ext>
                    </a:extLst>
                  </p:cNvPr>
                  <p:cNvSpPr txBox="1"/>
                  <p:nvPr/>
                </p:nvSpPr>
                <p:spPr>
                  <a:xfrm>
                    <a:off x="5222849" y="4374589"/>
                    <a:ext cx="648000" cy="389513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"/>
                        </m:oMathParaPr>
                        <m:oMath xmlns:m="http://schemas.openxmlformats.org/officeDocument/2006/math">
                          <m:r>
                            <a:rPr lang="en-GB" b="0" i="1" smtClean="0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𝐸𝑝𝑖𝑑</m:t>
                          </m:r>
                        </m:oMath>
                      </m:oMathPara>
                    </a14:m>
                    <a:endParaRPr lang="en-GB" dirty="0">
                      <a:solidFill>
                        <a:schemeClr val="accent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206" name="TextBox 205">
                    <a:extLst>
                      <a:ext uri="{FF2B5EF4-FFF2-40B4-BE49-F238E27FC236}">
                        <a16:creationId xmlns:a16="http://schemas.microsoft.com/office/drawing/2014/main" id="{86DBD745-9760-6946-AC98-B6C26456D2A7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222849" y="4374589"/>
                    <a:ext cx="648000" cy="389513"/>
                  </a:xfrm>
                  <a:prstGeom prst="ellipse">
                    <a:avLst/>
                  </a:prstGeom>
                  <a:blipFill>
                    <a:blip r:embed="rId19"/>
                    <a:stretch>
                      <a:fillRect l="-1887" r="-3774" b="-6061"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7" name="TextBox 26">
                    <a:extLst>
                      <a:ext uri="{FF2B5EF4-FFF2-40B4-BE49-F238E27FC236}">
                        <a16:creationId xmlns:a16="http://schemas.microsoft.com/office/drawing/2014/main" id="{85223FB8-75A8-F44E-BDC8-7E109AF599F2}"/>
                      </a:ext>
                    </a:extLst>
                  </p:cNvPr>
                  <p:cNvSpPr txBox="1"/>
                  <p:nvPr/>
                </p:nvSpPr>
                <p:spPr>
                  <a:xfrm>
                    <a:off x="4986535" y="5934372"/>
                    <a:ext cx="1120628" cy="389513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GB" b="0" i="1" smtClean="0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𝑆𝑖𝑐𝑘</m:t>
                          </m:r>
                          <m:r>
                            <a:rPr lang="en-GB" b="0" i="1" smtClean="0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(</m:t>
                          </m:r>
                          <m:r>
                            <a:rPr lang="de-DE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GB" b="0" i="1" smtClean="0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)</m:t>
                          </m:r>
                        </m:oMath>
                      </m:oMathPara>
                    </a14:m>
                    <a:endParaRPr lang="en-GB" dirty="0">
                      <a:solidFill>
                        <a:schemeClr val="accent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207" name="TextBox 206">
                    <a:extLst>
                      <a:ext uri="{FF2B5EF4-FFF2-40B4-BE49-F238E27FC236}">
                        <a16:creationId xmlns:a16="http://schemas.microsoft.com/office/drawing/2014/main" id="{3096EBDA-47FF-6549-8F3E-0D545F0800E4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986535" y="5934372"/>
                    <a:ext cx="1120628" cy="389513"/>
                  </a:xfrm>
                  <a:prstGeom prst="ellipse">
                    <a:avLst/>
                  </a:prstGeom>
                  <a:blipFill>
                    <a:blip r:embed="rId20"/>
                    <a:stretch>
                      <a:fillRect b="-6061"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A9EB40F8-058A-1947-B821-2EA7575C9F68}"/>
                  </a:ext>
                </a:extLst>
              </p:cNvPr>
              <p:cNvCxnSpPr>
                <a:cxnSpLocks/>
                <a:stCxn id="26" idx="4"/>
                <a:endCxn id="35" idx="0"/>
              </p:cNvCxnSpPr>
              <p:nvPr/>
            </p:nvCxnSpPr>
            <p:spPr>
              <a:xfrm>
                <a:off x="5546849" y="4764102"/>
                <a:ext cx="283135" cy="775145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39CB656E-6D5B-7D45-A09F-A8CA91EFD029}"/>
                  </a:ext>
                </a:extLst>
              </p:cNvPr>
              <p:cNvCxnSpPr>
                <a:cxnSpLocks/>
                <a:stCxn id="35" idx="2"/>
                <a:endCxn id="27" idx="0"/>
              </p:cNvCxnSpPr>
              <p:nvPr/>
            </p:nvCxnSpPr>
            <p:spPr>
              <a:xfrm flipH="1">
                <a:off x="5546849" y="5683247"/>
                <a:ext cx="283135" cy="251125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id="{C5082E06-F557-EC46-B40A-939741F1D889}"/>
                  </a:ext>
                </a:extLst>
              </p:cNvPr>
              <p:cNvGrpSpPr/>
              <p:nvPr/>
            </p:nvGrpSpPr>
            <p:grpSpPr>
              <a:xfrm>
                <a:off x="5757984" y="5539247"/>
                <a:ext cx="487269" cy="351777"/>
                <a:chOff x="7021906" y="3975775"/>
                <a:chExt cx="487269" cy="351777"/>
              </a:xfrm>
            </p:grpSpPr>
            <p:sp>
              <p:nvSpPr>
                <p:cNvPr id="35" name="Rectangle 34">
                  <a:extLst>
                    <a:ext uri="{FF2B5EF4-FFF2-40B4-BE49-F238E27FC236}">
                      <a16:creationId xmlns:a16="http://schemas.microsoft.com/office/drawing/2014/main" id="{57E49962-2957-4740-93E3-8C778214D43A}"/>
                    </a:ext>
                  </a:extLst>
                </p:cNvPr>
                <p:cNvSpPr/>
                <p:nvPr/>
              </p:nvSpPr>
              <p:spPr>
                <a:xfrm>
                  <a:off x="7021906" y="3975775"/>
                  <a:ext cx="144000" cy="144000"/>
                </a:xfrm>
                <a:prstGeom prst="rect">
                  <a:avLst/>
                </a:prstGeom>
                <a:solidFill>
                  <a:schemeClr val="tx2"/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36" name="TextBox 35">
                      <a:extLst>
                        <a:ext uri="{FF2B5EF4-FFF2-40B4-BE49-F238E27FC236}">
                          <a16:creationId xmlns:a16="http://schemas.microsoft.com/office/drawing/2014/main" id="{341DA882-D9F6-DF45-B08E-055E85827C54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7198449" y="4050553"/>
                      <a:ext cx="310726" cy="276999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p>
                              <m:sSupPr>
                                <m:ctrlPr>
                                  <a:rPr lang="en-GB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GB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  <m:sup>
                                <m:r>
                                  <a:rPr lang="de-DE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∗</m:t>
                                </m:r>
                              </m:sup>
                            </m:sSup>
                          </m:oMath>
                        </m:oMathPara>
                      </a14:m>
                      <a:endParaRPr lang="en-GB" dirty="0">
                        <a:solidFill>
                          <a:schemeClr val="accent1"/>
                        </a:solidFill>
                      </a:endParaRPr>
                    </a:p>
                  </p:txBody>
                </p:sp>
              </mc:Choice>
              <mc:Fallback xmlns="">
                <p:sp>
                  <p:nvSpPr>
                    <p:cNvPr id="36" name="TextBox 35">
                      <a:extLst>
                        <a:ext uri="{FF2B5EF4-FFF2-40B4-BE49-F238E27FC236}">
                          <a16:creationId xmlns:a16="http://schemas.microsoft.com/office/drawing/2014/main" id="{341DA882-D9F6-DF45-B08E-055E85827C54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7198449" y="4050553"/>
                      <a:ext cx="310726" cy="276999"/>
                    </a:xfrm>
                    <a:prstGeom prst="rect">
                      <a:avLst/>
                    </a:prstGeom>
                    <a:blipFill>
                      <a:blip r:embed="rId21"/>
                      <a:stretch>
                        <a:fillRect l="-24000" r="-4000" b="-31818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GB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B0D61CC5-5373-C245-982D-DC0F63704ECE}"/>
                  </a:ext>
                </a:extLst>
              </p:cNvPr>
              <p:cNvCxnSpPr>
                <a:cxnSpLocks/>
                <a:stCxn id="26" idx="4"/>
                <a:endCxn id="33" idx="0"/>
              </p:cNvCxnSpPr>
              <p:nvPr/>
            </p:nvCxnSpPr>
            <p:spPr>
              <a:xfrm>
                <a:off x="5546849" y="4764102"/>
                <a:ext cx="273350" cy="233379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EE042BA6-FC2C-8B45-9459-1B45A2EFEA55}"/>
                  </a:ext>
                </a:extLst>
              </p:cNvPr>
              <p:cNvCxnSpPr>
                <a:cxnSpLocks/>
                <a:stCxn id="33" idx="2"/>
                <a:endCxn id="27" idx="0"/>
              </p:cNvCxnSpPr>
              <p:nvPr/>
            </p:nvCxnSpPr>
            <p:spPr>
              <a:xfrm flipH="1">
                <a:off x="5546849" y="5141481"/>
                <a:ext cx="273350" cy="79289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DA5CE928-150B-1E44-8560-A89A71447D0C}"/>
                  </a:ext>
                </a:extLst>
              </p:cNvPr>
              <p:cNvSpPr/>
              <p:nvPr/>
            </p:nvSpPr>
            <p:spPr>
              <a:xfrm>
                <a:off x="5748199" y="4997481"/>
                <a:ext cx="144000" cy="144000"/>
              </a:xfrm>
              <a:prstGeom prst="rect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4" name="TextBox 33">
                    <a:extLst>
                      <a:ext uri="{FF2B5EF4-FFF2-40B4-BE49-F238E27FC236}">
                        <a16:creationId xmlns:a16="http://schemas.microsoft.com/office/drawing/2014/main" id="{828BEB17-BA4B-5E4F-A53F-6729D8F8B0EA}"/>
                      </a:ext>
                    </a:extLst>
                  </p:cNvPr>
                  <p:cNvSpPr txBox="1"/>
                  <p:nvPr/>
                </p:nvSpPr>
                <p:spPr>
                  <a:xfrm>
                    <a:off x="5924742" y="5072259"/>
                    <a:ext cx="310726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lang="en-GB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p>
                              <m:r>
                                <a:rPr lang="de-DE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p>
                        </m:oMath>
                      </m:oMathPara>
                    </a14:m>
                    <a:endParaRPr lang="en-GB" dirty="0">
                      <a:solidFill>
                        <a:schemeClr val="accent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34" name="TextBox 33">
                    <a:extLst>
                      <a:ext uri="{FF2B5EF4-FFF2-40B4-BE49-F238E27FC236}">
                        <a16:creationId xmlns:a16="http://schemas.microsoft.com/office/drawing/2014/main" id="{828BEB17-BA4B-5E4F-A53F-6729D8F8B0EA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924742" y="5072259"/>
                    <a:ext cx="310726" cy="276999"/>
                  </a:xfrm>
                  <a:prstGeom prst="rect">
                    <a:avLst/>
                  </a:prstGeom>
                  <a:blipFill>
                    <a:blip r:embed="rId22"/>
                    <a:stretch>
                      <a:fillRect l="-19231" b="-30435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4C5CE8A8-0B11-5842-B787-97C39B30211A}"/>
                </a:ext>
              </a:extLst>
            </p:cNvPr>
            <p:cNvSpPr txBox="1"/>
            <p:nvPr/>
          </p:nvSpPr>
          <p:spPr>
            <a:xfrm>
              <a:off x="3775359" y="5498757"/>
              <a:ext cx="13560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After absorb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F442C3B6-8647-D343-B48E-6F4FE2AD6E76}"/>
              </a:ext>
            </a:extLst>
          </p:cNvPr>
          <p:cNvGrpSpPr/>
          <p:nvPr/>
        </p:nvGrpSpPr>
        <p:grpSpPr>
          <a:xfrm>
            <a:off x="6617774" y="4106420"/>
            <a:ext cx="1531894" cy="2488148"/>
            <a:chOff x="5894969" y="3341463"/>
            <a:chExt cx="1531894" cy="2488148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96281554-65F9-8849-98AC-9D3F725F1146}"/>
                </a:ext>
              </a:extLst>
            </p:cNvPr>
            <p:cNvGrpSpPr/>
            <p:nvPr/>
          </p:nvGrpSpPr>
          <p:grpSpPr>
            <a:xfrm>
              <a:off x="5976227" y="3341463"/>
              <a:ext cx="1240213" cy="1949296"/>
              <a:chOff x="4986535" y="4374589"/>
              <a:chExt cx="1240213" cy="1949296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0" name="TextBox 39">
                    <a:extLst>
                      <a:ext uri="{FF2B5EF4-FFF2-40B4-BE49-F238E27FC236}">
                        <a16:creationId xmlns:a16="http://schemas.microsoft.com/office/drawing/2014/main" id="{2B0EC256-F8F3-FC44-875C-ECA3ECE9A2C4}"/>
                      </a:ext>
                    </a:extLst>
                  </p:cNvPr>
                  <p:cNvSpPr txBox="1"/>
                  <p:nvPr/>
                </p:nvSpPr>
                <p:spPr>
                  <a:xfrm>
                    <a:off x="5222849" y="4374589"/>
                    <a:ext cx="648000" cy="389513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"/>
                        </m:oMathParaPr>
                        <m:oMath xmlns:m="http://schemas.openxmlformats.org/officeDocument/2006/math">
                          <m:r>
                            <a:rPr lang="en-GB" b="0" i="1" smtClean="0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𝐸𝑝𝑖𝑑</m:t>
                          </m:r>
                        </m:oMath>
                      </m:oMathPara>
                    </a14:m>
                    <a:endParaRPr lang="en-GB" dirty="0">
                      <a:solidFill>
                        <a:schemeClr val="accent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222" name="TextBox 221">
                    <a:extLst>
                      <a:ext uri="{FF2B5EF4-FFF2-40B4-BE49-F238E27FC236}">
                        <a16:creationId xmlns:a16="http://schemas.microsoft.com/office/drawing/2014/main" id="{6239462A-61A7-5944-B240-9B0A06F1946B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222849" y="4374589"/>
                    <a:ext cx="648000" cy="389513"/>
                  </a:xfrm>
                  <a:prstGeom prst="ellipse">
                    <a:avLst/>
                  </a:prstGeom>
                  <a:blipFill>
                    <a:blip r:embed="rId23"/>
                    <a:stretch>
                      <a:fillRect r="-3774" b="-6061"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1" name="TextBox 40">
                    <a:extLst>
                      <a:ext uri="{FF2B5EF4-FFF2-40B4-BE49-F238E27FC236}">
                        <a16:creationId xmlns:a16="http://schemas.microsoft.com/office/drawing/2014/main" id="{60F06FDC-04C4-DF47-8D5D-DD15753EBA9C}"/>
                      </a:ext>
                    </a:extLst>
                  </p:cNvPr>
                  <p:cNvSpPr txBox="1"/>
                  <p:nvPr/>
                </p:nvSpPr>
                <p:spPr>
                  <a:xfrm>
                    <a:off x="4986535" y="5934372"/>
                    <a:ext cx="1120628" cy="389513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GB" b="0" i="1" smtClean="0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𝑆𝑖𝑐𝑘</m:t>
                          </m:r>
                          <m:r>
                            <a:rPr lang="en-GB" b="0" i="1" smtClean="0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(</m:t>
                          </m:r>
                          <m:r>
                            <a:rPr lang="de-DE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GB" b="0" i="1" smtClean="0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)</m:t>
                          </m:r>
                        </m:oMath>
                      </m:oMathPara>
                    </a14:m>
                    <a:endParaRPr lang="en-GB" dirty="0">
                      <a:solidFill>
                        <a:schemeClr val="accent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223" name="TextBox 222">
                    <a:extLst>
                      <a:ext uri="{FF2B5EF4-FFF2-40B4-BE49-F238E27FC236}">
                        <a16:creationId xmlns:a16="http://schemas.microsoft.com/office/drawing/2014/main" id="{4B067BC5-A505-A843-82BF-A958E1B9C536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986535" y="5934372"/>
                    <a:ext cx="1120628" cy="389513"/>
                  </a:xfrm>
                  <a:prstGeom prst="ellipse">
                    <a:avLst/>
                  </a:prstGeom>
                  <a:blipFill>
                    <a:blip r:embed="rId24"/>
                    <a:stretch>
                      <a:fillRect b="-6061"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0BB90374-3587-444B-9E5A-649AF1E725AB}"/>
                  </a:ext>
                </a:extLst>
              </p:cNvPr>
              <p:cNvCxnSpPr>
                <a:cxnSpLocks/>
                <a:stCxn id="40" idx="4"/>
                <a:endCxn id="44" idx="0"/>
              </p:cNvCxnSpPr>
              <p:nvPr/>
            </p:nvCxnSpPr>
            <p:spPr>
              <a:xfrm>
                <a:off x="5546849" y="4764102"/>
                <a:ext cx="287072" cy="500934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F190CDA2-C287-074E-8094-1A3326038E45}"/>
                  </a:ext>
                </a:extLst>
              </p:cNvPr>
              <p:cNvCxnSpPr>
                <a:cxnSpLocks/>
                <a:stCxn id="44" idx="2"/>
                <a:endCxn id="41" idx="0"/>
              </p:cNvCxnSpPr>
              <p:nvPr/>
            </p:nvCxnSpPr>
            <p:spPr>
              <a:xfrm flipH="1">
                <a:off x="5546849" y="5409036"/>
                <a:ext cx="287072" cy="525336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D5597DD8-1560-E44C-A6A7-DDA4A54ECBA9}"/>
                  </a:ext>
                </a:extLst>
              </p:cNvPr>
              <p:cNvSpPr/>
              <p:nvPr/>
            </p:nvSpPr>
            <p:spPr>
              <a:xfrm>
                <a:off x="5761921" y="5265036"/>
                <a:ext cx="144000" cy="144000"/>
              </a:xfrm>
              <a:prstGeom prst="rect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5" name="TextBox 44">
                    <a:extLst>
                      <a:ext uri="{FF2B5EF4-FFF2-40B4-BE49-F238E27FC236}">
                        <a16:creationId xmlns:a16="http://schemas.microsoft.com/office/drawing/2014/main" id="{61E33796-278C-FD46-9E21-5F33FF79E7E6}"/>
                      </a:ext>
                    </a:extLst>
                  </p:cNvPr>
                  <p:cNvSpPr txBox="1"/>
                  <p:nvPr/>
                </p:nvSpPr>
                <p:spPr>
                  <a:xfrm>
                    <a:off x="5938464" y="5339814"/>
                    <a:ext cx="288284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lang="en-GB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p>
                              <m:r>
                                <a:rPr lang="de-DE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oMath>
                      </m:oMathPara>
                    </a14:m>
                    <a:endParaRPr lang="en-GB" dirty="0">
                      <a:solidFill>
                        <a:schemeClr val="accent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45" name="TextBox 44">
                    <a:extLst>
                      <a:ext uri="{FF2B5EF4-FFF2-40B4-BE49-F238E27FC236}">
                        <a16:creationId xmlns:a16="http://schemas.microsoft.com/office/drawing/2014/main" id="{61E33796-278C-FD46-9E21-5F33FF79E7E6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938464" y="5339814"/>
                    <a:ext cx="288284" cy="276999"/>
                  </a:xfrm>
                  <a:prstGeom prst="rect">
                    <a:avLst/>
                  </a:prstGeom>
                  <a:blipFill>
                    <a:blip r:embed="rId25"/>
                    <a:stretch>
                      <a:fillRect l="-20833" b="-30435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ED0085C8-ECF9-7343-9F00-51C9EF5DA2F7}"/>
                </a:ext>
              </a:extLst>
            </p:cNvPr>
            <p:cNvSpPr txBox="1"/>
            <p:nvPr/>
          </p:nvSpPr>
          <p:spPr>
            <a:xfrm>
              <a:off x="5894969" y="5460279"/>
              <a:ext cx="15318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After multiply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06437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5984A2-EF43-174F-89B8-1A501399B5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Lifted Summing Out: Idea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541767-9A0C-DE4D-B983-7E2C926EAC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49" y="1158239"/>
            <a:ext cx="8276009" cy="5468983"/>
          </a:xfrm>
        </p:spPr>
        <p:txBody>
          <a:bodyPr>
            <a:normAutofit fontScale="92500" lnSpcReduction="10000"/>
          </a:bodyPr>
          <a:lstStyle/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pPr lvl="1"/>
            <a:endParaRPr lang="en-GB" dirty="0"/>
          </a:p>
          <a:p>
            <a:pPr lvl="2"/>
            <a:endParaRPr lang="en-GB" dirty="0"/>
          </a:p>
          <a:p>
            <a:pPr lvl="2"/>
            <a:endParaRPr lang="en-GB" dirty="0"/>
          </a:p>
          <a:p>
            <a:pPr lvl="1"/>
            <a:endParaRPr lang="en-GB" dirty="0"/>
          </a:p>
          <a:p>
            <a:r>
              <a:rPr lang="en-GB" dirty="0">
                <a:solidFill>
                  <a:srgbClr val="C00000"/>
                </a:solidFill>
              </a:rPr>
              <a:t>Equivalence</a:t>
            </a:r>
            <a:r>
              <a:rPr lang="en-GB" dirty="0"/>
              <a:t> between ground and lifted calculations</a:t>
            </a:r>
          </a:p>
          <a:p>
            <a:pPr lvl="1"/>
            <a:r>
              <a:rPr lang="en-GB" dirty="0"/>
              <a:t>Requires three </a:t>
            </a:r>
            <a:r>
              <a:rPr lang="en-GB" dirty="0">
                <a:solidFill>
                  <a:srgbClr val="C00000"/>
                </a:solidFill>
              </a:rPr>
              <a:t>preconditions</a:t>
            </a:r>
            <a:r>
              <a:rPr lang="en-GB" dirty="0"/>
              <a:t> for correct calculations</a:t>
            </a:r>
          </a:p>
          <a:p>
            <a:pPr lvl="2"/>
            <a:r>
              <a:rPr lang="en-GB" dirty="0"/>
              <a:t>Ensuring same outcome for equivalent computations in ground case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4078AB-42E4-B14C-970A-F1257078AA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8</a:t>
            </a:fld>
            <a:endParaRPr lang="en-GB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FADA5B6-00DD-B247-A726-177F5BFDB890}"/>
              </a:ext>
            </a:extLst>
          </p:cNvPr>
          <p:cNvGrpSpPr/>
          <p:nvPr/>
        </p:nvGrpSpPr>
        <p:grpSpPr>
          <a:xfrm>
            <a:off x="6175480" y="3686621"/>
            <a:ext cx="1120628" cy="1590638"/>
            <a:chOff x="6254283" y="3256865"/>
            <a:chExt cx="1120628" cy="159063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4C33B5A4-DF23-2D4D-B27D-545B61ECB5ED}"/>
                    </a:ext>
                  </a:extLst>
                </p:cNvPr>
                <p:cNvSpPr txBox="1"/>
                <p:nvPr/>
              </p:nvSpPr>
              <p:spPr>
                <a:xfrm>
                  <a:off x="6492995" y="3256865"/>
                  <a:ext cx="648000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de-DE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𝐸𝑝𝑖𝑑</m:t>
                        </m:r>
                      </m:oMath>
                    </m:oMathPara>
                  </a14:m>
                  <a:endParaRPr lang="en-GB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4C33B5A4-DF23-2D4D-B27D-545B61ECB5E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492995" y="3256865"/>
                  <a:ext cx="648000" cy="389513"/>
                </a:xfrm>
                <a:prstGeom prst="ellipse">
                  <a:avLst/>
                </a:prstGeom>
                <a:blipFill>
                  <a:blip r:embed="rId2"/>
                  <a:stretch>
                    <a:fillRect r="-1887" b="-6061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FB2C2EF3-AFD6-C748-97AC-310AE386C3D9}"/>
                    </a:ext>
                  </a:extLst>
                </p:cNvPr>
                <p:cNvSpPr txBox="1"/>
                <p:nvPr/>
              </p:nvSpPr>
              <p:spPr>
                <a:xfrm>
                  <a:off x="6254283" y="4457990"/>
                  <a:ext cx="1120628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solidFill>
                              <a:schemeClr val="accent1"/>
                            </a:solidFill>
                            <a:latin typeface="Cambria Math" charset="0"/>
                          </a:rPr>
                          <m:t>𝑆𝑖𝑐𝑘</m:t>
                        </m:r>
                        <m:r>
                          <a:rPr lang="de-DE" b="0" i="1" smtClean="0">
                            <a:solidFill>
                              <a:schemeClr val="accent1"/>
                            </a:solidFill>
                            <a:latin typeface="Cambria Math" charset="0"/>
                          </a:rPr>
                          <m:t>(</m:t>
                        </m:r>
                        <m:r>
                          <a:rPr lang="de-DE" b="0" i="1" smtClean="0">
                            <a:solidFill>
                              <a:schemeClr val="accent1"/>
                            </a:solidFill>
                            <a:latin typeface="Cambria Math" charset="0"/>
                          </a:rPr>
                          <m:t>𝑋</m:t>
                        </m:r>
                        <m:r>
                          <a:rPr lang="de-DE" b="0" i="1" smtClean="0">
                            <a:solidFill>
                              <a:schemeClr val="accent1"/>
                            </a:solidFill>
                            <a:latin typeface="Cambria Math" charset="0"/>
                          </a:rPr>
                          <m:t>)</m:t>
                        </m:r>
                      </m:oMath>
                    </m:oMathPara>
                  </a14:m>
                  <a:endParaRPr lang="en-GB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92" name="TextBox 91">
                  <a:extLst>
                    <a:ext uri="{FF2B5EF4-FFF2-40B4-BE49-F238E27FC236}">
                      <a16:creationId xmlns:a16="http://schemas.microsoft.com/office/drawing/2014/main" id="{B2C32A5F-6287-9241-B4A3-17A34C41191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254283" y="4457990"/>
                  <a:ext cx="1120628" cy="389513"/>
                </a:xfrm>
                <a:prstGeom prst="ellipse">
                  <a:avLst/>
                </a:prstGeom>
                <a:blipFill>
                  <a:blip r:embed="rId9"/>
                  <a:stretch>
                    <a:fillRect b="-6061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E6B4F091-847E-084C-A037-6DA2E3023CBA}"/>
                </a:ext>
              </a:extLst>
            </p:cNvPr>
            <p:cNvCxnSpPr>
              <a:cxnSpLocks/>
              <a:stCxn id="12" idx="0"/>
              <a:endCxn id="6" idx="4"/>
            </p:cNvCxnSpPr>
            <p:nvPr/>
          </p:nvCxnSpPr>
          <p:spPr>
            <a:xfrm flipV="1">
              <a:off x="6815655" y="3646378"/>
              <a:ext cx="1340" cy="33525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66DBEA24-1B0A-064B-8227-4164FC881322}"/>
                </a:ext>
              </a:extLst>
            </p:cNvPr>
            <p:cNvCxnSpPr>
              <a:cxnSpLocks/>
              <a:stCxn id="12" idx="2"/>
              <a:endCxn id="7" idx="0"/>
            </p:cNvCxnSpPr>
            <p:nvPr/>
          </p:nvCxnSpPr>
          <p:spPr>
            <a:xfrm flipH="1">
              <a:off x="6814597" y="4125628"/>
              <a:ext cx="1058" cy="33236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5131A98A-C104-D444-81E5-4B653BFED8A9}"/>
                </a:ext>
              </a:extLst>
            </p:cNvPr>
            <p:cNvGrpSpPr/>
            <p:nvPr/>
          </p:nvGrpSpPr>
          <p:grpSpPr>
            <a:xfrm>
              <a:off x="6519796" y="3935548"/>
              <a:ext cx="413939" cy="357698"/>
              <a:chOff x="6519796" y="3935548"/>
              <a:chExt cx="413939" cy="357698"/>
            </a:xfrm>
          </p:grpSpPr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9DC929EF-75EF-224A-98A9-C9CCA3174280}"/>
                  </a:ext>
                </a:extLst>
              </p:cNvPr>
              <p:cNvSpPr/>
              <p:nvPr/>
            </p:nvSpPr>
            <p:spPr>
              <a:xfrm>
                <a:off x="6697575" y="3935548"/>
                <a:ext cx="144000" cy="144000"/>
              </a:xfrm>
              <a:prstGeom prst="rect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accent1"/>
                  </a:solidFill>
                </a:endParaRPr>
              </a:p>
            </p:txBody>
          </p: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5C803078-D124-E048-9E71-8FC1B64BDC05}"/>
                  </a:ext>
                </a:extLst>
              </p:cNvPr>
              <p:cNvSpPr/>
              <p:nvPr/>
            </p:nvSpPr>
            <p:spPr>
              <a:xfrm>
                <a:off x="6743655" y="3981628"/>
                <a:ext cx="144000" cy="144000"/>
              </a:xfrm>
              <a:prstGeom prst="rect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accent1"/>
                  </a:solidFill>
                </a:endParaRPr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415059B8-198B-204A-A527-1046897A54B1}"/>
                  </a:ext>
                </a:extLst>
              </p:cNvPr>
              <p:cNvSpPr/>
              <p:nvPr/>
            </p:nvSpPr>
            <p:spPr>
              <a:xfrm>
                <a:off x="6789735" y="4027708"/>
                <a:ext cx="144000" cy="144000"/>
              </a:xfrm>
              <a:prstGeom prst="rect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accent1"/>
                  </a:solidFill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4" name="TextBox 13">
                    <a:extLst>
                      <a:ext uri="{FF2B5EF4-FFF2-40B4-BE49-F238E27FC236}">
                        <a16:creationId xmlns:a16="http://schemas.microsoft.com/office/drawing/2014/main" id="{B591D768-0E4A-0B45-A827-DC9B911C1490}"/>
                      </a:ext>
                    </a:extLst>
                  </p:cNvPr>
                  <p:cNvSpPr txBox="1"/>
                  <p:nvPr/>
                </p:nvSpPr>
                <p:spPr>
                  <a:xfrm>
                    <a:off x="6519796" y="4016247"/>
                    <a:ext cx="214931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oMath>
                      </m:oMathPara>
                    </a14:m>
                    <a:endParaRPr lang="en-GB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4" name="TextBox 13">
                    <a:extLst>
                      <a:ext uri="{FF2B5EF4-FFF2-40B4-BE49-F238E27FC236}">
                        <a16:creationId xmlns:a16="http://schemas.microsoft.com/office/drawing/2014/main" id="{B591D768-0E4A-0B45-A827-DC9B911C1490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519796" y="4016247"/>
                    <a:ext cx="214931" cy="276999"/>
                  </a:xfrm>
                  <a:prstGeom prst="rect">
                    <a:avLst/>
                  </a:prstGeom>
                  <a:blipFill>
                    <a:blip r:embed="rId10"/>
                    <a:stretch>
                      <a:fillRect l="-27778" r="-27778" b="-30435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250ED62-A664-0145-BC40-50FF203DAF7C}"/>
              </a:ext>
            </a:extLst>
          </p:cNvPr>
          <p:cNvGrpSpPr/>
          <p:nvPr/>
        </p:nvGrpSpPr>
        <p:grpSpPr>
          <a:xfrm>
            <a:off x="4893522" y="1490634"/>
            <a:ext cx="4011137" cy="1590638"/>
            <a:chOff x="4948978" y="2932580"/>
            <a:chExt cx="4011137" cy="1590638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0E3FD933-FCEA-CD47-996C-F3867B4A9094}"/>
                </a:ext>
              </a:extLst>
            </p:cNvPr>
            <p:cNvGrpSpPr/>
            <p:nvPr/>
          </p:nvGrpSpPr>
          <p:grpSpPr>
            <a:xfrm>
              <a:off x="6230936" y="2932580"/>
              <a:ext cx="1120628" cy="1590638"/>
              <a:chOff x="6254283" y="3256865"/>
              <a:chExt cx="1120628" cy="1590638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8" name="TextBox 27">
                    <a:extLst>
                      <a:ext uri="{FF2B5EF4-FFF2-40B4-BE49-F238E27FC236}">
                        <a16:creationId xmlns:a16="http://schemas.microsoft.com/office/drawing/2014/main" id="{C51CC90A-0094-4845-845B-86707C9F213A}"/>
                      </a:ext>
                    </a:extLst>
                  </p:cNvPr>
                  <p:cNvSpPr txBox="1"/>
                  <p:nvPr/>
                </p:nvSpPr>
                <p:spPr>
                  <a:xfrm>
                    <a:off x="6492995" y="3256865"/>
                    <a:ext cx="648000" cy="389513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"/>
                        </m:oMathParaPr>
                        <m:oMath xmlns:m="http://schemas.openxmlformats.org/officeDocument/2006/math">
                          <m:r>
                            <a:rPr lang="de-DE" b="0" i="1" smtClean="0">
                              <a:latin typeface="Cambria Math" charset="0"/>
                            </a:rPr>
                            <m:t>𝐸𝑝𝑖𝑑</m:t>
                          </m:r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37" name="TextBox 36">
                    <a:extLst>
                      <a:ext uri="{FF2B5EF4-FFF2-40B4-BE49-F238E27FC236}">
                        <a16:creationId xmlns:a16="http://schemas.microsoft.com/office/drawing/2014/main" id="{5E3F6D0D-EAC8-9B45-8FCC-70AAAD2AE4DE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492995" y="3256865"/>
                    <a:ext cx="648000" cy="389513"/>
                  </a:xfrm>
                  <a:prstGeom prst="ellipse">
                    <a:avLst/>
                  </a:prstGeom>
                  <a:blipFill>
                    <a:blip r:embed="rId11"/>
                    <a:stretch>
                      <a:fillRect l="-1887" r="-1887" b="-6250"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9" name="TextBox 28">
                    <a:extLst>
                      <a:ext uri="{FF2B5EF4-FFF2-40B4-BE49-F238E27FC236}">
                        <a16:creationId xmlns:a16="http://schemas.microsoft.com/office/drawing/2014/main" id="{794E6708-0AE2-804E-9EF8-F7EB8BE1DCC8}"/>
                      </a:ext>
                    </a:extLst>
                  </p:cNvPr>
                  <p:cNvSpPr txBox="1"/>
                  <p:nvPr/>
                </p:nvSpPr>
                <p:spPr>
                  <a:xfrm>
                    <a:off x="6254283" y="4457990"/>
                    <a:ext cx="1120628" cy="389513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b="0" i="1" smtClean="0">
                              <a:latin typeface="Cambria Math" charset="0"/>
                            </a:rPr>
                            <m:t>𝑆𝑖𝑐𝑘</m:t>
                          </m:r>
                          <m:r>
                            <a:rPr lang="de-DE" b="0" i="1" smtClean="0">
                              <a:latin typeface="Cambria Math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de-DE" b="0" i="1" smtClean="0">
                              <a:latin typeface="Cambria Math" charset="0"/>
                            </a:rPr>
                            <m:t>)</m:t>
                          </m:r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38" name="TextBox 37">
                    <a:extLst>
                      <a:ext uri="{FF2B5EF4-FFF2-40B4-BE49-F238E27FC236}">
                        <a16:creationId xmlns:a16="http://schemas.microsoft.com/office/drawing/2014/main" id="{A378CC6A-5FCF-DA45-B9F8-DAB07F31AE09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254283" y="4457990"/>
                    <a:ext cx="1120628" cy="389513"/>
                  </a:xfrm>
                  <a:prstGeom prst="ellipse">
                    <a:avLst/>
                  </a:prstGeom>
                  <a:blipFill>
                    <a:blip r:embed="rId12"/>
                    <a:stretch>
                      <a:fillRect b="-6061"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AC567225-9AAE-E54F-AECC-2FD914447AAD}"/>
                  </a:ext>
                </a:extLst>
              </p:cNvPr>
              <p:cNvCxnSpPr>
                <a:cxnSpLocks/>
                <a:stCxn id="33" idx="0"/>
                <a:endCxn id="28" idx="4"/>
              </p:cNvCxnSpPr>
              <p:nvPr/>
            </p:nvCxnSpPr>
            <p:spPr>
              <a:xfrm flipV="1">
                <a:off x="6815655" y="3646378"/>
                <a:ext cx="1340" cy="33525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6C585DDD-0224-4845-896E-D1B2A647057D}"/>
                  </a:ext>
                </a:extLst>
              </p:cNvPr>
              <p:cNvCxnSpPr>
                <a:cxnSpLocks/>
                <a:stCxn id="33" idx="2"/>
                <a:endCxn id="29" idx="0"/>
              </p:cNvCxnSpPr>
              <p:nvPr/>
            </p:nvCxnSpPr>
            <p:spPr>
              <a:xfrm flipH="1">
                <a:off x="6814597" y="4125628"/>
                <a:ext cx="1058" cy="33236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2" name="Group 31">
                <a:extLst>
                  <a:ext uri="{FF2B5EF4-FFF2-40B4-BE49-F238E27FC236}">
                    <a16:creationId xmlns:a16="http://schemas.microsoft.com/office/drawing/2014/main" id="{DAFC44AF-F2F9-A145-B7FA-F59897D6B500}"/>
                  </a:ext>
                </a:extLst>
              </p:cNvPr>
              <p:cNvGrpSpPr/>
              <p:nvPr/>
            </p:nvGrpSpPr>
            <p:grpSpPr>
              <a:xfrm>
                <a:off x="6519796" y="3981628"/>
                <a:ext cx="367859" cy="311618"/>
                <a:chOff x="6519796" y="3981628"/>
                <a:chExt cx="367859" cy="311618"/>
              </a:xfrm>
            </p:grpSpPr>
            <p:sp>
              <p:nvSpPr>
                <p:cNvPr id="33" name="Rectangle 32">
                  <a:extLst>
                    <a:ext uri="{FF2B5EF4-FFF2-40B4-BE49-F238E27FC236}">
                      <a16:creationId xmlns:a16="http://schemas.microsoft.com/office/drawing/2014/main" id="{7571C37B-ADE3-E740-93EA-81A4E560C736}"/>
                    </a:ext>
                  </a:extLst>
                </p:cNvPr>
                <p:cNvSpPr/>
                <p:nvPr/>
              </p:nvSpPr>
              <p:spPr>
                <a:xfrm>
                  <a:off x="6743655" y="3981628"/>
                  <a:ext cx="144000" cy="144000"/>
                </a:xfrm>
                <a:prstGeom prst="rect">
                  <a:avLst/>
                </a:prstGeom>
                <a:solidFill>
                  <a:schemeClr val="tx2"/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34" name="TextBox 33">
                      <a:extLst>
                        <a:ext uri="{FF2B5EF4-FFF2-40B4-BE49-F238E27FC236}">
                          <a16:creationId xmlns:a16="http://schemas.microsoft.com/office/drawing/2014/main" id="{3BB4D969-CA03-0841-AD23-8080080C3BF0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6519796" y="4016247"/>
                      <a:ext cx="214931" cy="276999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𝜙</m:t>
                            </m:r>
                          </m:oMath>
                        </m:oMathPara>
                      </a14:m>
                      <a:endParaRPr lang="en-GB" dirty="0"/>
                    </a:p>
                  </p:txBody>
                </p:sp>
              </mc:Choice>
              <mc:Fallback xmlns="">
                <p:sp>
                  <p:nvSpPr>
                    <p:cNvPr id="34" name="TextBox 33">
                      <a:extLst>
                        <a:ext uri="{FF2B5EF4-FFF2-40B4-BE49-F238E27FC236}">
                          <a16:creationId xmlns:a16="http://schemas.microsoft.com/office/drawing/2014/main" id="{3BB4D969-CA03-0841-AD23-8080080C3BF0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6519796" y="4016247"/>
                      <a:ext cx="214931" cy="276999"/>
                    </a:xfrm>
                    <a:prstGeom prst="rect">
                      <a:avLst/>
                    </a:prstGeom>
                    <a:blipFill>
                      <a:blip r:embed="rId10"/>
                      <a:stretch>
                        <a:fillRect l="-27778" r="-27778" b="-30435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GB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BFB7EAEC-B3A6-7748-BA48-193FA32DBBBD}"/>
                    </a:ext>
                  </a:extLst>
                </p:cNvPr>
                <p:cNvSpPr txBox="1"/>
                <p:nvPr/>
              </p:nvSpPr>
              <p:spPr>
                <a:xfrm>
                  <a:off x="4948978" y="4133705"/>
                  <a:ext cx="1120628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charset="0"/>
                          </a:rPr>
                          <m:t>𝑆𝑖𝑐𝑘</m:t>
                        </m:r>
                        <m:r>
                          <a:rPr lang="de-DE" b="0" i="1" smtClean="0">
                            <a:latin typeface="Cambria Math" charset="0"/>
                          </a:rPr>
                          <m:t>(</m:t>
                        </m:r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de-DE" b="0" i="1" smtClean="0">
                            <a:latin typeface="Cambria Math" charset="0"/>
                          </a:rPr>
                          <m:t>)</m:t>
                        </m:r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46" name="TextBox 45">
                  <a:extLst>
                    <a:ext uri="{FF2B5EF4-FFF2-40B4-BE49-F238E27FC236}">
                      <a16:creationId xmlns:a16="http://schemas.microsoft.com/office/drawing/2014/main" id="{438A199B-DCA6-8845-8C98-0CBF52AD482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948978" y="4133705"/>
                  <a:ext cx="1120628" cy="389513"/>
                </a:xfrm>
                <a:prstGeom prst="ellipse">
                  <a:avLst/>
                </a:prstGeom>
                <a:blipFill>
                  <a:blip r:embed="rId14"/>
                  <a:stretch>
                    <a:fillRect b="-6061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D51C8807-4D13-0C48-81B7-30E9887C930B}"/>
                </a:ext>
              </a:extLst>
            </p:cNvPr>
            <p:cNvCxnSpPr>
              <a:cxnSpLocks/>
              <a:stCxn id="20" idx="0"/>
              <a:endCxn id="28" idx="3"/>
            </p:cNvCxnSpPr>
            <p:nvPr/>
          </p:nvCxnSpPr>
          <p:spPr>
            <a:xfrm flipV="1">
              <a:off x="5510350" y="3265050"/>
              <a:ext cx="1054195" cy="39229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F485B74D-5DF2-DC4E-86D8-1348295C112D}"/>
                </a:ext>
              </a:extLst>
            </p:cNvPr>
            <p:cNvCxnSpPr>
              <a:cxnSpLocks/>
              <a:stCxn id="20" idx="2"/>
              <a:endCxn id="17" idx="0"/>
            </p:cNvCxnSpPr>
            <p:nvPr/>
          </p:nvCxnSpPr>
          <p:spPr>
            <a:xfrm flipH="1">
              <a:off x="5509292" y="3801343"/>
              <a:ext cx="1058" cy="33236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4418A6AC-6C3B-C44B-A6E8-499762B981CF}"/>
                </a:ext>
              </a:extLst>
            </p:cNvPr>
            <p:cNvSpPr/>
            <p:nvPr/>
          </p:nvSpPr>
          <p:spPr>
            <a:xfrm>
              <a:off x="5438350" y="3657343"/>
              <a:ext cx="144000" cy="144000"/>
            </a:xfrm>
            <a:prstGeom prst="rect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75D7F570-096D-5C4D-AE78-A253C39A28A0}"/>
                    </a:ext>
                  </a:extLst>
                </p:cNvPr>
                <p:cNvSpPr txBox="1"/>
                <p:nvPr/>
              </p:nvSpPr>
              <p:spPr>
                <a:xfrm>
                  <a:off x="5214491" y="3691962"/>
                  <a:ext cx="214931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75D7F570-096D-5C4D-AE78-A253C39A28A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14491" y="3691962"/>
                  <a:ext cx="214931" cy="276999"/>
                </a:xfrm>
                <a:prstGeom prst="rect">
                  <a:avLst/>
                </a:prstGeom>
                <a:blipFill>
                  <a:blip r:embed="rId10"/>
                  <a:stretch>
                    <a:fillRect l="-27778" r="-27778" b="-30435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9B7A3AE8-4402-4E42-822E-1104A498CDBF}"/>
                    </a:ext>
                  </a:extLst>
                </p:cNvPr>
                <p:cNvSpPr txBox="1"/>
                <p:nvPr/>
              </p:nvSpPr>
              <p:spPr>
                <a:xfrm>
                  <a:off x="7839487" y="4133705"/>
                  <a:ext cx="1120628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charset="0"/>
                          </a:rPr>
                          <m:t>𝑆𝑖𝑐𝑘</m:t>
                        </m:r>
                        <m:r>
                          <a:rPr lang="de-DE" b="0" i="1" smtClean="0">
                            <a:latin typeface="Cambria Math" charset="0"/>
                          </a:rPr>
                          <m:t>(</m:t>
                        </m:r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  <m:r>
                          <a:rPr lang="de-DE" b="0" i="1" smtClean="0">
                            <a:latin typeface="Cambria Math" charset="0"/>
                          </a:rPr>
                          <m:t>)</m:t>
                        </m:r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51" name="TextBox 50">
                  <a:extLst>
                    <a:ext uri="{FF2B5EF4-FFF2-40B4-BE49-F238E27FC236}">
                      <a16:creationId xmlns:a16="http://schemas.microsoft.com/office/drawing/2014/main" id="{8CFAB0AB-85C9-5547-A32F-8EB34FFC8C2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839487" y="4133705"/>
                  <a:ext cx="1120628" cy="389513"/>
                </a:xfrm>
                <a:prstGeom prst="ellipse">
                  <a:avLst/>
                </a:prstGeom>
                <a:blipFill>
                  <a:blip r:embed="rId15"/>
                  <a:stretch>
                    <a:fillRect b="-6061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6C3E8E35-AA70-814E-97DE-F33AAC2B3095}"/>
                </a:ext>
              </a:extLst>
            </p:cNvPr>
            <p:cNvCxnSpPr>
              <a:cxnSpLocks/>
              <a:stCxn id="25" idx="0"/>
              <a:endCxn id="28" idx="5"/>
            </p:cNvCxnSpPr>
            <p:nvPr/>
          </p:nvCxnSpPr>
          <p:spPr>
            <a:xfrm flipH="1" flipV="1">
              <a:off x="7022751" y="3265050"/>
              <a:ext cx="1378108" cy="39229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A4FD8585-AD1B-1442-9210-727FDE4D6084}"/>
                </a:ext>
              </a:extLst>
            </p:cNvPr>
            <p:cNvCxnSpPr>
              <a:cxnSpLocks/>
              <a:stCxn id="25" idx="2"/>
              <a:endCxn id="22" idx="0"/>
            </p:cNvCxnSpPr>
            <p:nvPr/>
          </p:nvCxnSpPr>
          <p:spPr>
            <a:xfrm flipH="1">
              <a:off x="8399801" y="3801343"/>
              <a:ext cx="1058" cy="33236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E380376E-541B-5C4B-B660-47FC6DC37927}"/>
                </a:ext>
              </a:extLst>
            </p:cNvPr>
            <p:cNvSpPr/>
            <p:nvPr/>
          </p:nvSpPr>
          <p:spPr>
            <a:xfrm>
              <a:off x="8328859" y="3657343"/>
              <a:ext cx="144000" cy="144000"/>
            </a:xfrm>
            <a:prstGeom prst="rect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DC57E6C7-3919-7D4B-8568-5DC0B7AD1EC6}"/>
                    </a:ext>
                  </a:extLst>
                </p:cNvPr>
                <p:cNvSpPr txBox="1"/>
                <p:nvPr/>
              </p:nvSpPr>
              <p:spPr>
                <a:xfrm>
                  <a:off x="8105000" y="3691962"/>
                  <a:ext cx="214931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DC57E6C7-3919-7D4B-8568-5DC0B7AD1EC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105000" y="3691962"/>
                  <a:ext cx="214931" cy="276999"/>
                </a:xfrm>
                <a:prstGeom prst="rect">
                  <a:avLst/>
                </a:prstGeom>
                <a:blipFill>
                  <a:blip r:embed="rId16"/>
                  <a:stretch>
                    <a:fillRect l="-33333" r="-27778" b="-30435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CF197835-ED2E-734A-BD59-E993EFD453F1}"/>
                    </a:ext>
                  </a:extLst>
                </p:cNvPr>
                <p:cNvSpPr txBox="1"/>
                <p:nvPr/>
              </p:nvSpPr>
              <p:spPr>
                <a:xfrm>
                  <a:off x="7512894" y="4189961"/>
                  <a:ext cx="226023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…</m:t>
                        </m:r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56" name="TextBox 55">
                  <a:extLst>
                    <a:ext uri="{FF2B5EF4-FFF2-40B4-BE49-F238E27FC236}">
                      <a16:creationId xmlns:a16="http://schemas.microsoft.com/office/drawing/2014/main" id="{A6497F9C-8774-6D4A-B433-1D1B26702DA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512894" y="4189961"/>
                  <a:ext cx="226023" cy="276999"/>
                </a:xfrm>
                <a:prstGeom prst="rect">
                  <a:avLst/>
                </a:prstGeom>
                <a:blipFill>
                  <a:blip r:embed="rId1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CC5BD957-80A2-2846-A0B6-528B325127F0}"/>
                  </a:ext>
                </a:extLst>
              </p:cNvPr>
              <p:cNvSpPr/>
              <p:nvPr/>
            </p:nvSpPr>
            <p:spPr>
              <a:xfrm>
                <a:off x="465387" y="1158239"/>
                <a:ext cx="4636449" cy="449475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 dirty="0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GB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i="1" dirty="0" err="1">
                              <a:latin typeface="Cambria Math" panose="02040503050406030204" pitchFamily="18" charset="0"/>
                            </a:rPr>
                            <m:t>𝐸𝑝𝑖𝑑</m:t>
                          </m:r>
                        </m:e>
                      </m:d>
                      <m:r>
                        <a:rPr lang="de-DE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 </m:t>
                      </m:r>
                      <m:nary>
                        <m:naryPr>
                          <m:chr m:val="∑"/>
                          <m:supHide m:val="on"/>
                          <m:ctrlPr>
                            <a:rPr lang="de-DE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de-DE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</m:t>
                          </m:r>
                          <m:r>
                            <a:rPr lang="de-DE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  <m:r>
                            <a:rPr lang="de-DE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ℛ</m:t>
                          </m:r>
                          <m:d>
                            <m:dPr>
                              <m:ctrlPr>
                                <a:rPr lang="de-DE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brk m:alnAt="7"/>
                                </m:rPr>
                                <a:rPr lang="de-DE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𝑆</m:t>
                              </m:r>
                              <m:r>
                                <a:rPr lang="de-DE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𝑖𝑐𝑘</m:t>
                              </m:r>
                              <m:d>
                                <m:dPr>
                                  <m:ctrlPr>
                                    <a:rPr lang="de-DE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de-DE" i="1" dirty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de-DE" i="1" dirty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m:rPr>
                                          <m:brk m:alnAt="7"/>
                                        </m:rPr>
                                        <a:rPr lang="de-DE" i="1" dirty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</m:sub>
                        <m:sup/>
                        <m:e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  <m:d>
                            <m:dPr>
                              <m:ctrlPr>
                                <a:rPr lang="de-DE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𝐸𝑝𝑖𝑑</m:t>
                              </m:r>
                              <m:r>
                                <a:rPr lang="de-DE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de-DE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𝑆𝑖𝑐𝑘</m:t>
                              </m:r>
                              <m:d>
                                <m:dPr>
                                  <m:ctrlPr>
                                    <a:rPr lang="de-DE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de-DE" i="1" dirty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i="1" dirty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de-DE" i="1" dirty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de-DE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de-DE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𝑠</m:t>
                              </m:r>
                            </m:e>
                          </m:d>
                          <m:r>
                            <a:rPr lang="de-DE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</m:e>
                      </m:nary>
                    </m:oMath>
                    <m:oMath xmlns:m="http://schemas.openxmlformats.org/officeDocument/2006/math">
                      <m:r>
                        <a:rPr lang="de-DE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 </m:t>
                      </m:r>
                      <m:r>
                        <a:rPr lang="de-DE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nary>
                        <m:naryPr>
                          <m:chr m:val="∑"/>
                          <m:supHide m:val="on"/>
                          <m:ctrlPr>
                            <a:rPr lang="de-DE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de-DE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</m:t>
                          </m:r>
                          <m:r>
                            <a:rPr lang="de-DE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  <m:r>
                            <a:rPr lang="de-DE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ℛ</m:t>
                          </m:r>
                          <m:d>
                            <m:dPr>
                              <m:ctrlPr>
                                <a:rPr lang="de-DE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brk m:alnAt="7"/>
                                </m:rPr>
                                <a:rPr lang="de-DE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𝑆</m:t>
                              </m:r>
                              <m:r>
                                <a:rPr lang="de-DE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𝑖𝑐𝑘</m:t>
                              </m:r>
                              <m:d>
                                <m:dPr>
                                  <m:ctrlPr>
                                    <a:rPr lang="de-DE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de-DE" i="1" dirty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de-DE" i="1" dirty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de-DE" i="1" dirty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</m:sub>
                        <m:sup/>
                        <m:e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  <m:d>
                            <m:dPr>
                              <m:ctrlPr>
                                <a:rPr lang="de-DE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𝐸𝑝𝑖𝑑</m:t>
                              </m:r>
                              <m:r>
                                <a:rPr lang="de-DE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de-DE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𝑆𝑖𝑐𝑘</m:t>
                              </m:r>
                              <m:d>
                                <m:dPr>
                                  <m:ctrlPr>
                                    <a:rPr lang="de-DE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de-DE" i="1" dirty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i="1" dirty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de-DE" i="1" dirty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de-DE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de-DE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𝑠</m:t>
                              </m:r>
                            </m:e>
                          </m:d>
                          <m:r>
                            <a:rPr lang="de-DE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</m:e>
                      </m:nary>
                    </m:oMath>
                    <m:oMath xmlns:m="http://schemas.openxmlformats.org/officeDocument/2006/math">
                      <m:r>
                        <a:rPr lang="de-DE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 </m:t>
                      </m:r>
                      <m:r>
                        <a:rPr lang="de-DE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∙…</m:t>
                      </m:r>
                    </m:oMath>
                    <m:oMath xmlns:m="http://schemas.openxmlformats.org/officeDocument/2006/math">
                      <m:r>
                        <a:rPr lang="de-DE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 </m:t>
                      </m:r>
                      <m:r>
                        <a:rPr lang="de-DE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nary>
                        <m:naryPr>
                          <m:chr m:val="∑"/>
                          <m:supHide m:val="on"/>
                          <m:ctrlPr>
                            <a:rPr lang="de-DE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de-DE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</m:t>
                          </m:r>
                          <m:r>
                            <a:rPr lang="de-DE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  <m:r>
                            <a:rPr lang="de-DE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ℛ</m:t>
                          </m:r>
                          <m:d>
                            <m:dPr>
                              <m:ctrlPr>
                                <a:rPr lang="de-DE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brk m:alnAt="7"/>
                                </m:rPr>
                                <a:rPr lang="de-DE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𝑆</m:t>
                              </m:r>
                              <m:r>
                                <a:rPr lang="de-DE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𝑖𝑐𝑘</m:t>
                              </m:r>
                              <m:d>
                                <m:dPr>
                                  <m:ctrlPr>
                                    <a:rPr lang="de-DE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de-DE" i="1" dirty="0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de-DE" i="1" dirty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de-DE" b="0" i="1" dirty="0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𝑛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</m:sub>
                        <m:sup/>
                        <m:e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  <m:d>
                            <m:dPr>
                              <m:ctrlPr>
                                <a:rPr lang="de-DE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𝐸𝑝𝑖𝑑</m:t>
                              </m:r>
                              <m:r>
                                <a:rPr lang="de-DE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de-DE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𝑆𝑖𝑐𝑘</m:t>
                              </m:r>
                              <m:d>
                                <m:dPr>
                                  <m:ctrlPr>
                                    <a:rPr lang="de-DE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de-DE" i="1" dirty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i="1" dirty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de-DE" b="0" i="1" dirty="0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𝑛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de-DE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de-DE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𝑠</m:t>
                              </m:r>
                            </m:e>
                          </m:d>
                        </m:e>
                      </m:nary>
                    </m:oMath>
                  </m:oMathPara>
                </a14:m>
                <a:endParaRPr lang="de-DE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/>
                <a:br>
                  <a:rPr lang="de-DE" i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 dirty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GB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i="1" dirty="0" err="1">
                              <a:latin typeface="Cambria Math" panose="02040503050406030204" pitchFamily="18" charset="0"/>
                            </a:rPr>
                            <m:t>𝐸𝑝𝑖𝑑</m:t>
                          </m:r>
                        </m:e>
                      </m:d>
                      <m:r>
                        <a:rPr lang="de-DE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sSup>
                        <m:sSupPr>
                          <m:ctrlPr>
                            <a:rPr lang="de-DE" i="1" dirty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de-DE" i="1" dirty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nary>
                                <m:naryPr>
                                  <m:chr m:val="∑"/>
                                  <m:supHide m:val="on"/>
                                  <m:ctrlPr>
                                    <a:rPr lang="de-DE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7"/>
                                    </m:rPr>
                                    <a:rPr lang="de-DE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𝑠</m:t>
                                  </m:r>
                                  <m:r>
                                    <a:rPr lang="de-DE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∈</m:t>
                                  </m:r>
                                  <m:r>
                                    <a:rPr lang="de-DE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𝑟</m:t>
                                  </m:r>
                                  <m:d>
                                    <m:dPr>
                                      <m:ctrlPr>
                                        <a:rPr lang="de-DE" i="1" dirty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de-DE" i="1" dirty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𝑆</m:t>
                                      </m:r>
                                      <m:r>
                                        <a:rPr lang="de-DE" i="1" dirty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𝑖𝑐𝑘</m:t>
                                      </m:r>
                                      <m:d>
                                        <m:dPr>
                                          <m:ctrlPr>
                                            <a:rPr lang="de-DE" i="1" dirty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de-DE" i="1" dirty="0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</m:d>
                                    </m:e>
                                  </m:d>
                                </m:sub>
                                <m:sup/>
                                <m:e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  <m:d>
                                    <m:dPr>
                                      <m:ctrlPr>
                                        <a:rPr lang="de-DE" i="1" dirty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de-DE" i="1" dirty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𝐸𝑝𝑖𝑑</m:t>
                                      </m:r>
                                      <m:r>
                                        <a:rPr lang="de-DE" i="1" dirty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de-DE" i="1" dirty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𝑆𝑖𝑐𝑘</m:t>
                                      </m:r>
                                      <m:d>
                                        <m:dPr>
                                          <m:ctrlPr>
                                            <a:rPr lang="de-DE" i="1" dirty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de-DE" i="1" dirty="0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</m:d>
                                      <m:r>
                                        <a:rPr lang="de-DE" i="1" dirty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=</m:t>
                                      </m:r>
                                      <m:r>
                                        <a:rPr lang="de-DE" i="1" dirty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𝑠</m:t>
                                      </m:r>
                                    </m:e>
                                  </m:d>
                                  <m:r>
                                    <a:rPr lang="de-DE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 </m:t>
                                  </m:r>
                                </m:e>
                              </m:nary>
                            </m:e>
                          </m:d>
                        </m:e>
                        <m:sup>
                          <m:r>
                            <a:rPr lang="de-DE" i="1" dirty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sup>
                      </m:sSup>
                    </m:oMath>
                  </m:oMathPara>
                </a14:m>
                <a:endParaRPr lang="en-GB" dirty="0">
                  <a:solidFill>
                    <a:schemeClr val="accent1"/>
                  </a:solidFill>
                </a:endParaRPr>
              </a:p>
              <a:p>
                <a:endParaRPr lang="de-DE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CC5BD957-80A2-2846-A0B6-528B325127F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5387" y="1158239"/>
                <a:ext cx="4636449" cy="4494757"/>
              </a:xfrm>
              <a:prstGeom prst="rect">
                <a:avLst/>
              </a:prstGeom>
              <a:blipFill>
                <a:blip r:embed="rId18"/>
                <a:stretch>
                  <a:fillRect t="-14930" b="-2056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30161592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3AE06D-2DC6-DC49-989D-4128A96105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49" y="260986"/>
            <a:ext cx="8515351" cy="717866"/>
          </a:xfrm>
        </p:spPr>
        <p:txBody>
          <a:bodyPr>
            <a:normAutofit/>
          </a:bodyPr>
          <a:lstStyle/>
          <a:p>
            <a:r>
              <a:rPr lang="en-GB" dirty="0"/>
              <a:t>Shattering on Evidence &amp; Absorption</a:t>
            </a:r>
          </a:p>
        </p:txBody>
      </p:sp>
      <p:grpSp>
        <p:nvGrpSpPr>
          <p:cNvPr id="62" name="Group 61">
            <a:extLst>
              <a:ext uri="{FF2B5EF4-FFF2-40B4-BE49-F238E27FC236}">
                <a16:creationId xmlns:a16="http://schemas.microsoft.com/office/drawing/2014/main" id="{92B5A8EA-977E-FA4C-A925-4C4D4A49D65A}"/>
              </a:ext>
            </a:extLst>
          </p:cNvPr>
          <p:cNvGrpSpPr/>
          <p:nvPr/>
        </p:nvGrpSpPr>
        <p:grpSpPr>
          <a:xfrm>
            <a:off x="923109" y="2063928"/>
            <a:ext cx="7402285" cy="1980534"/>
            <a:chOff x="923109" y="2063928"/>
            <a:chExt cx="7402285" cy="1980534"/>
          </a:xfrm>
        </p:grpSpPr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636F9C1D-49EF-7E47-9586-B3B4E2FDE408}"/>
                </a:ext>
              </a:extLst>
            </p:cNvPr>
            <p:cNvSpPr/>
            <p:nvPr/>
          </p:nvSpPr>
          <p:spPr>
            <a:xfrm>
              <a:off x="923109" y="2063928"/>
              <a:ext cx="7402285" cy="1980534"/>
            </a:xfrm>
            <a:prstGeom prst="rect">
              <a:avLst/>
            </a:prstGeom>
            <a:solidFill>
              <a:schemeClr val="accent1">
                <a:alpha val="15000"/>
              </a:schemeClr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F8B82D15-2842-834B-9492-01183B1BBB03}"/>
                </a:ext>
              </a:extLst>
            </p:cNvPr>
            <p:cNvSpPr txBox="1"/>
            <p:nvPr/>
          </p:nvSpPr>
          <p:spPr>
            <a:xfrm>
              <a:off x="7177195" y="2063928"/>
              <a:ext cx="1148199" cy="369332"/>
            </a:xfrm>
            <a:prstGeom prst="rect">
              <a:avLst/>
            </a:prstGeom>
            <a:solidFill>
              <a:schemeClr val="accent1"/>
            </a:solidFill>
            <a:ln w="38100">
              <a:solidFill>
                <a:schemeClr val="accent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GB" dirty="0">
                  <a:solidFill>
                    <a:schemeClr val="bg1"/>
                  </a:solidFill>
                </a:rPr>
                <a:t>Shattering</a:t>
              </a: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20B32851-E9F9-3E4E-A2D8-BE9F70B79C27}"/>
              </a:ext>
            </a:extLst>
          </p:cNvPr>
          <p:cNvGrpSpPr/>
          <p:nvPr/>
        </p:nvGrpSpPr>
        <p:grpSpPr>
          <a:xfrm>
            <a:off x="923109" y="4101479"/>
            <a:ext cx="7402285" cy="1938837"/>
            <a:chOff x="923109" y="4400414"/>
            <a:chExt cx="7402285" cy="1938837"/>
          </a:xfrm>
        </p:grpSpPr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EC490B1E-5A54-EF41-BA79-E3DA2A606FA9}"/>
                </a:ext>
              </a:extLst>
            </p:cNvPr>
            <p:cNvSpPr/>
            <p:nvPr/>
          </p:nvSpPr>
          <p:spPr>
            <a:xfrm>
              <a:off x="923109" y="4400415"/>
              <a:ext cx="7402285" cy="1938836"/>
            </a:xfrm>
            <a:prstGeom prst="rect">
              <a:avLst/>
            </a:prstGeom>
            <a:solidFill>
              <a:srgbClr val="C00000">
                <a:alpha val="15000"/>
              </a:srgbClr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D95F9621-81CF-1942-864C-E49F4BE07EBE}"/>
                </a:ext>
              </a:extLst>
            </p:cNvPr>
            <p:cNvSpPr txBox="1"/>
            <p:nvPr/>
          </p:nvSpPr>
          <p:spPr>
            <a:xfrm>
              <a:off x="7100956" y="4400414"/>
              <a:ext cx="1224438" cy="369332"/>
            </a:xfrm>
            <a:prstGeom prst="rect">
              <a:avLst/>
            </a:prstGeom>
            <a:solidFill>
              <a:srgbClr val="C00000"/>
            </a:solidFill>
            <a:ln w="38100">
              <a:solidFill>
                <a:srgbClr val="C00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GB" dirty="0">
                  <a:solidFill>
                    <a:schemeClr val="bg1"/>
                  </a:solidFill>
                </a:rPr>
                <a:t>Absorption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9C903E7-0D59-4947-B378-66C9AA52E49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28650" y="1158240"/>
                <a:ext cx="7886700" cy="5312134"/>
              </a:xfrm>
            </p:spPr>
            <p:txBody>
              <a:bodyPr>
                <a:normAutofit/>
              </a:bodyPr>
              <a:lstStyle/>
              <a:p>
                <a:r>
                  <a:rPr lang="en-GB" dirty="0"/>
                  <a:t>Given a set of evidence parfactors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GB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GB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b="0" i="1" smtClean="0">
                                    <a:latin typeface="Cambria Math" panose="02040503050406030204" pitchFamily="18" charset="0"/>
                                  </a:rPr>
                                  <m:t>𝑔</m:t>
                                </m:r>
                              </m:e>
                              <m:sub>
                                <m:r>
                                  <a:rPr lang="en-GB" b="0" i="1" smtClean="0"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</m:sub>
                            </m:sSub>
                          </m:e>
                        </m:d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sup>
                    </m:sSubSup>
                  </m:oMath>
                </a14:m>
                <a:r>
                  <a:rPr lang="en-GB" b="0" dirty="0"/>
                  <a:t> and a model 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𝐺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GB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GB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b="0" i="1" smtClean="0">
                                    <a:latin typeface="Cambria Math" panose="02040503050406030204" pitchFamily="18" charset="0"/>
                                  </a:rPr>
                                  <m:t>𝑔</m:t>
                                </m:r>
                              </m:e>
                              <m:sub>
                                <m:r>
                                  <a:rPr lang="en-GB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d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</m:sSubSup>
                  </m:oMath>
                </a14:m>
                <a:endParaRPr lang="en-GB" b="0" dirty="0"/>
              </a:p>
              <a:p>
                <a:r>
                  <a:rPr lang="en-GB" dirty="0"/>
                  <a:t>For each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  <m:r>
                      <a:rPr lang="en-GB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</m:sub>
                    </m:sSub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ctrlPr>
                              <a:rPr lang="en-GB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𝑅</m:t>
                            </m:r>
                            <m:d>
                              <m:dPr>
                                <m:ctrlPr>
                                  <a:rPr lang="en-GB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GB" b="1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𝑿</m:t>
                                </m:r>
                              </m:e>
                            </m:d>
                          </m:e>
                        </m:d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|</m:t>
                        </m:r>
                        <m:sSub>
                          <m:sSubPr>
                            <m:ctrlPr>
                              <a:rPr lang="en-GB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𝐶</m:t>
                            </m:r>
                          </m:e>
                          <m:sub>
                            <m:r>
                              <a:rPr lang="en-GB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sub>
                        </m:sSub>
                      </m:sub>
                    </m:sSub>
                  </m:oMath>
                </a14:m>
                <a:r>
                  <a:rPr lang="en-GB" dirty="0"/>
                  <a:t>:</a:t>
                </a:r>
              </a:p>
              <a:p>
                <a:pPr lvl="1"/>
                <a:r>
                  <a:rPr lang="en-GB" dirty="0"/>
                  <a:t>For each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GB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b>
                    </m:sSub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ctrlP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𝒜</m:t>
                            </m:r>
                          </m:e>
                        </m:d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|</m:t>
                        </m:r>
                        <m:sSub>
                          <m:sSubPr>
                            <m:ctrlP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𝐶</m:t>
                            </m:r>
                          </m:e>
                          <m:sub>
                            <m:r>
                              <a:rPr lang="en-GB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sub>
                    </m:sSub>
                  </m:oMath>
                </a14:m>
                <a:r>
                  <a:rPr lang="en-GB" dirty="0"/>
                  <a:t>:</a:t>
                </a:r>
              </a:p>
              <a:p>
                <a:pPr lvl="2"/>
                <a:r>
                  <a:rPr lang="en-GB" dirty="0"/>
                  <a:t>If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𝑅</m:t>
                    </m:r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𝑿</m:t>
                        </m:r>
                      </m:e>
                    </m:d>
                    <m:r>
                      <a:rPr lang="en-GB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𝑟𝑣</m:t>
                    </m:r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d>
                  </m:oMath>
                </a14:m>
                <a:r>
                  <a:rPr lang="en-GB" dirty="0"/>
                  <a:t>:</a:t>
                </a:r>
              </a:p>
              <a:p>
                <a:pPr lvl="3"/>
                <a:r>
                  <a:rPr lang="en-GB" dirty="0"/>
                  <a:t>Split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GB" dirty="0"/>
                  <a:t> on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𝐶</m:t>
                    </m:r>
                  </m:oMath>
                </a14:m>
                <a:r>
                  <a:rPr lang="en-GB" dirty="0"/>
                  <a:t>, i.e.,</a:t>
                </a:r>
              </a:p>
              <a:p>
                <a:pPr marL="7938" lvl="3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𝐺</m:t>
                      </m:r>
                      <m:r>
                        <a:rPr lang="en-GB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←</m:t>
                      </m:r>
                      <m:r>
                        <a:rPr lang="en-GB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𝐺</m:t>
                      </m:r>
                      <m:r>
                        <a:rPr lang="en-GB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∖</m:t>
                      </m:r>
                      <m:d>
                        <m:dPr>
                          <m:begChr m:val="{"/>
                          <m:endChr m:val="}"/>
                          <m:ctrlPr>
                            <a:rPr lang="en-GB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GB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en-GB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  <m:r>
                        <a:rPr lang="en-GB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∪</m:t>
                      </m:r>
                      <m:r>
                        <m:rPr>
                          <m:nor/>
                        </m:rPr>
                        <a:rPr lang="en-GB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split</m:t>
                      </m:r>
                      <m:d>
                        <m:dPr>
                          <m:ctrlPr>
                            <a:rPr lang="en-GB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GB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en-GB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GB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GB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</m:t>
                          </m:r>
                          <m:d>
                            <m:dPr>
                              <m:ctrlPr>
                                <a:rPr lang="en-GB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b="1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𝑿</m:t>
                              </m:r>
                            </m:e>
                          </m:d>
                          <m:r>
                            <a:rPr lang="en-GB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GB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</m:t>
                          </m:r>
                          <m:sSub>
                            <m:sSubPr>
                              <m:ctrlPr>
                                <a:rPr lang="en-GB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d>
                                <m:dPr>
                                  <m:ctrlPr>
                                    <a:rPr lang="en-GB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GB" b="1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𝑿</m:t>
                                  </m:r>
                                </m:e>
                              </m:d>
                            </m:e>
                            <m:sub>
                              <m:r>
                                <a:rPr lang="en-GB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|</m:t>
                              </m:r>
                              <m:sSub>
                                <m:sSubPr>
                                  <m:ctrlPr>
                                    <a:rPr lang="en-GB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𝐶</m:t>
                                  </m:r>
                                </m:e>
                                <m:sub>
                                  <m:r>
                                    <a:rPr lang="en-GB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𝑒</m:t>
                                  </m:r>
                                </m:sub>
                              </m:sSub>
                            </m:sub>
                          </m:sSub>
                        </m:e>
                      </m:d>
                    </m:oMath>
                  </m:oMathPara>
                </a14:m>
                <a:endParaRPr lang="en-GB" dirty="0"/>
              </a:p>
              <a:p>
                <a:r>
                  <a:rPr lang="en-GB" dirty="0"/>
                  <a:t>For each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  <m:r>
                      <a:rPr lang="en-GB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</m:sub>
                    </m:sSub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ctrlP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𝑅</m:t>
                            </m:r>
                            <m:d>
                              <m:dPr>
                                <m:ctrlPr>
                                  <a:rPr lang="en-GB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GB" b="1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𝑿</m:t>
                                </m:r>
                              </m:e>
                            </m:d>
                          </m:e>
                        </m:d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|</m:t>
                        </m:r>
                        <m:sSub>
                          <m:sSubPr>
                            <m:ctrlP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𝐶</m:t>
                            </m:r>
                          </m:e>
                          <m:sub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sub>
                        </m:sSub>
                      </m:sub>
                    </m:sSub>
                  </m:oMath>
                </a14:m>
                <a:r>
                  <a:rPr lang="en-GB" dirty="0"/>
                  <a:t>:</a:t>
                </a:r>
              </a:p>
              <a:p>
                <a:pPr lvl="1"/>
                <a:r>
                  <a:rPr lang="en-GB" dirty="0"/>
                  <a:t>For each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GB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b>
                    </m:sSub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ctrlP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𝒜</m:t>
                            </m:r>
                          </m:e>
                        </m:d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|</m:t>
                        </m:r>
                        <m:sSub>
                          <m:sSubPr>
                            <m:ctrlP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𝐶</m:t>
                            </m:r>
                          </m:e>
                          <m:sub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sub>
                    </m:sSub>
                  </m:oMath>
                </a14:m>
                <a:r>
                  <a:rPr lang="en-GB" dirty="0"/>
                  <a:t>:</a:t>
                </a:r>
              </a:p>
              <a:p>
                <a:pPr lvl="2"/>
                <a:r>
                  <a:rPr lang="en-GB" dirty="0"/>
                  <a:t>If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𝑅</m:t>
                    </m:r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𝑿</m:t>
                        </m:r>
                      </m:e>
                    </m:d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𝑟𝑣</m:t>
                    </m:r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d>
                  </m:oMath>
                </a14:m>
                <a:r>
                  <a:rPr lang="en-GB" dirty="0"/>
                  <a:t>:</a:t>
                </a:r>
              </a:p>
              <a:p>
                <a:pPr lvl="3"/>
                <a:r>
                  <a:rPr lang="en-GB" dirty="0"/>
                  <a:t>Absorb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GB" dirty="0"/>
                  <a:t>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endParaRPr lang="en-GB" dirty="0"/>
              </a:p>
              <a:p>
                <a:pPr marL="9525" lvl="3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𝐺</m:t>
                      </m:r>
                      <m:r>
                        <a:rPr lang="en-GB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←</m:t>
                      </m:r>
                      <m:r>
                        <a:rPr lang="en-GB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𝐺</m:t>
                      </m:r>
                      <m:r>
                        <a:rPr lang="en-GB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∖</m:t>
                      </m:r>
                      <m:d>
                        <m:dPr>
                          <m:begChr m:val="{"/>
                          <m:endChr m:val="}"/>
                          <m:ctrlPr>
                            <a:rPr lang="en-GB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GB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en-GB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  <m:r>
                        <a:rPr lang="en-GB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∪</m:t>
                      </m:r>
                      <m:r>
                        <m:rPr>
                          <m:nor/>
                        </m:rPr>
                        <a:rPr lang="en-GB" i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absorb</m:t>
                      </m:r>
                      <m:d>
                        <m:dPr>
                          <m:ctrlPr>
                            <a:rPr lang="en-GB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GB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en-GB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GB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GB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  <m:d>
                            <m:dPr>
                              <m:ctrlPr>
                                <a:rPr lang="en-GB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b="1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𝑿</m:t>
                              </m:r>
                            </m:e>
                          </m:d>
                          <m:r>
                            <a:rPr lang="en-GB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GB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en-GB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GB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9C903E7-0D59-4947-B378-66C9AA52E49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8650" y="1158240"/>
                <a:ext cx="7886700" cy="5312134"/>
              </a:xfrm>
              <a:blipFill>
                <a:blip r:embed="rId3"/>
                <a:stretch>
                  <a:fillRect l="-1447" t="-167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6B4041-B953-D04F-8549-D91B27D6C1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80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7263140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BF04AE-7CFF-8548-A90C-A9E75D0CF8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Shattering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941A97-957F-C449-97C5-C32D7C4B90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Shattering on </a:t>
            </a:r>
            <a:r>
              <a:rPr lang="en-GB" i="1" dirty="0"/>
              <a:t>evidence</a:t>
            </a:r>
          </a:p>
          <a:p>
            <a:pPr lvl="1"/>
            <a:r>
              <a:rPr lang="en-GB" dirty="0"/>
              <a:t>Splitting on evidence</a:t>
            </a:r>
          </a:p>
          <a:p>
            <a:pPr lvl="1"/>
            <a:r>
              <a:rPr lang="en-GB" dirty="0"/>
              <a:t>To allow for absorbing evidence in groups</a:t>
            </a:r>
          </a:p>
          <a:p>
            <a:pPr lvl="2"/>
            <a:r>
              <a:rPr lang="en-GB" dirty="0"/>
              <a:t>Constants of different groups distinguishable</a:t>
            </a:r>
          </a:p>
          <a:p>
            <a:pPr lvl="2"/>
            <a:r>
              <a:rPr lang="en-GB" dirty="0"/>
              <a:t>Constants within each group indistinguishable</a:t>
            </a:r>
          </a:p>
          <a:p>
            <a:r>
              <a:rPr lang="en-GB" dirty="0"/>
              <a:t>Shattering on </a:t>
            </a:r>
            <a:r>
              <a:rPr lang="en-GB" i="1" dirty="0"/>
              <a:t>query terms</a:t>
            </a:r>
          </a:p>
          <a:p>
            <a:pPr lvl="1"/>
            <a:r>
              <a:rPr lang="en-GB" dirty="0"/>
              <a:t>Splitting off the groundings appearing in queries</a:t>
            </a:r>
          </a:p>
          <a:p>
            <a:pPr lvl="1"/>
            <a:r>
              <a:rPr lang="en-GB" dirty="0"/>
              <a:t>To allow for eliminating all non-query terms</a:t>
            </a:r>
          </a:p>
          <a:p>
            <a:pPr lvl="2"/>
            <a:r>
              <a:rPr lang="en-GB" dirty="0"/>
              <a:t>Query terms are different, as they have to remain </a:t>
            </a:r>
            <a:br>
              <a:rPr lang="en-GB" dirty="0"/>
            </a:br>
            <a:r>
              <a:rPr lang="en-GB" dirty="0"/>
              <a:t>➝ query terms not indistinguishable</a:t>
            </a:r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D9E2DE-FE6B-4644-B558-50EFABCB03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81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03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BF04AE-7CFF-8548-A90C-A9E75D0CF8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Shattering on Query Terms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F941A97-957F-C449-97C5-C32D7C4B90A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28650" y="1158241"/>
                <a:ext cx="7886700" cy="3310054"/>
              </a:xfrm>
            </p:spPr>
            <p:txBody>
              <a:bodyPr>
                <a:normAutofit fontScale="92500" lnSpcReduction="20000"/>
              </a:bodyPr>
              <a:lstStyle/>
              <a:p>
                <a:r>
                  <a:rPr lang="en-GB" dirty="0"/>
                  <a:t>Given a set of ground query terms </a:t>
                </a:r>
                <a14:m>
                  <m:oMath xmlns:m="http://schemas.openxmlformats.org/officeDocument/2006/math">
                    <m:r>
                      <a:rPr lang="en-GB" b="1" i="1" dirty="0" smtClean="0">
                        <a:latin typeface="Cambria Math" panose="02040503050406030204" pitchFamily="18" charset="0"/>
                      </a:rPr>
                      <m:t>𝑺</m:t>
                    </m:r>
                  </m:oMath>
                </a14:m>
                <a:r>
                  <a:rPr lang="en-GB" dirty="0"/>
                  <a:t> from a query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1" i="1" smtClean="0">
                            <a:latin typeface="Cambria Math" panose="02040503050406030204" pitchFamily="18" charset="0"/>
                          </a:rPr>
                          <m:t>𝑺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de-DE" b="1" i="1" smtClean="0">
                            <a:latin typeface="Cambria Math" panose="02040503050406030204" pitchFamily="18" charset="0"/>
                          </a:rPr>
                          <m:t>𝑻</m:t>
                        </m:r>
                      </m:e>
                    </m:d>
                  </m:oMath>
                </a14:m>
                <a:r>
                  <a:rPr lang="en-GB" dirty="0"/>
                  <a:t> and a model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</a:rPr>
                      <m:t>𝐺</m:t>
                    </m:r>
                    <m:r>
                      <a:rPr lang="en-GB" i="1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GB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i="1">
                                    <a:latin typeface="Cambria Math" panose="02040503050406030204" pitchFamily="18" charset="0"/>
                                  </a:rPr>
                                  <m:t>𝑔</m:t>
                                </m:r>
                              </m:e>
                              <m:sub>
                                <m:r>
                                  <a:rPr lang="en-GB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d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GB" i="1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GB" i="1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</m:sSubSup>
                  </m:oMath>
                </a14:m>
                <a:endParaRPr lang="en-GB" dirty="0"/>
              </a:p>
              <a:p>
                <a:r>
                  <a:rPr lang="en-GB" dirty="0"/>
                  <a:t>For each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𝑅</m:t>
                    </m:r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1" i="1" smtClean="0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</m:d>
                    <m:r>
                      <a:rPr lang="de-DE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de-DE" b="1" i="1">
                        <a:latin typeface="Cambria Math" panose="02040503050406030204" pitchFamily="18" charset="0"/>
                      </a:rPr>
                      <m:t>𝑺</m:t>
                    </m:r>
                  </m:oMath>
                </a14:m>
                <a:r>
                  <a:rPr lang="en-GB" dirty="0"/>
                  <a:t> with </a:t>
                </a:r>
                <a14:m>
                  <m:oMath xmlns:m="http://schemas.openxmlformats.org/officeDocument/2006/math">
                    <m:r>
                      <a:rPr lang="de-DE" b="1" i="1">
                        <a:latin typeface="Cambria Math" panose="02040503050406030204" pitchFamily="18" charset="0"/>
                      </a:rPr>
                      <m:t>𝒙</m:t>
                    </m:r>
                    <m:r>
                      <a:rPr lang="de-DE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≠()</m:t>
                    </m:r>
                  </m:oMath>
                </a14:m>
                <a:r>
                  <a:rPr lang="en-GB" dirty="0"/>
                  <a:t>:</a:t>
                </a:r>
              </a:p>
              <a:p>
                <a:pPr lvl="1"/>
                <a:r>
                  <a:rPr lang="en-GB" dirty="0"/>
                  <a:t>For each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GB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b>
                    </m:sSub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ctrlP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𝒜</m:t>
                            </m:r>
                          </m:e>
                        </m:d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|</m:t>
                        </m:r>
                        <m:sSub>
                          <m:sSubPr>
                            <m:ctrlP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𝐶</m:t>
                            </m:r>
                          </m:e>
                          <m:sub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sub>
                    </m:sSub>
                  </m:oMath>
                </a14:m>
                <a:r>
                  <a:rPr lang="en-GB" dirty="0"/>
                  <a:t>:</a:t>
                </a:r>
              </a:p>
              <a:p>
                <a:pPr lvl="2"/>
                <a:r>
                  <a:rPr lang="en-GB" dirty="0"/>
                  <a:t>If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𝑅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1" i="1" smtClean="0">
                            <a:latin typeface="Cambria Math" panose="02040503050406030204" pitchFamily="18" charset="0"/>
                          </a:rPr>
                          <m:t>𝑿</m:t>
                        </m:r>
                      </m:e>
                    </m:d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𝑟𝑣</m:t>
                    </m:r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d>
                  </m:oMath>
                </a14:m>
                <a:r>
                  <a:rPr lang="en-GB" dirty="0"/>
                  <a:t>: </a:t>
                </a:r>
              </a:p>
              <a:p>
                <a:pPr lvl="3"/>
                <a:r>
                  <a:rPr lang="en-GB" dirty="0"/>
                  <a:t>Split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GB" dirty="0"/>
                  <a:t> on </a:t>
                </a:r>
                <a14:m>
                  <m:oMath xmlns:m="http://schemas.openxmlformats.org/officeDocument/2006/math">
                    <m:r>
                      <a:rPr lang="de-DE" b="1" i="1">
                        <a:latin typeface="Cambria Math" panose="02040503050406030204" pitchFamily="18" charset="0"/>
                      </a:rPr>
                      <m:t>𝒙</m:t>
                    </m:r>
                  </m:oMath>
                </a14:m>
                <a:r>
                  <a:rPr lang="en-GB" dirty="0"/>
                  <a:t>, i.e.,</a:t>
                </a:r>
              </a:p>
              <a:p>
                <a:pPr marL="7938" lvl="3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𝐺</m:t>
                      </m:r>
                      <m:r>
                        <a:rPr lang="en-GB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←</m:t>
                      </m:r>
                      <m:r>
                        <a:rPr lang="en-GB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𝐺</m:t>
                      </m:r>
                      <m:r>
                        <a:rPr lang="en-GB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∖</m:t>
                      </m:r>
                      <m:d>
                        <m:dPr>
                          <m:begChr m:val="{"/>
                          <m:endChr m:val="}"/>
                          <m:ctrlPr>
                            <a:rPr lang="en-GB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GB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en-GB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  <m:r>
                        <a:rPr lang="en-GB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∪</m:t>
                      </m:r>
                      <m:r>
                        <m:rPr>
                          <m:nor/>
                        </m:rPr>
                        <a:rPr lang="en-GB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split</m:t>
                      </m:r>
                      <m:d>
                        <m:dPr>
                          <m:ctrlPr>
                            <a:rPr lang="en-GB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GB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en-GB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GB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GB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</m:t>
                          </m:r>
                          <m:d>
                            <m:dPr>
                              <m:ctrlPr>
                                <a:rPr lang="en-GB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b="1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𝑿</m:t>
                              </m:r>
                            </m:e>
                          </m:d>
                          <m:r>
                            <a:rPr lang="en-GB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GB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</m:t>
                          </m:r>
                          <m:sSub>
                            <m:sSubPr>
                              <m:ctrlPr>
                                <a:rPr lang="en-GB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d>
                                <m:dPr>
                                  <m:ctrlPr>
                                    <a:rPr lang="en-GB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GB" b="1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𝑿</m:t>
                                  </m:r>
                                </m:e>
                              </m:d>
                            </m:e>
                            <m:sub>
                              <m:r>
                                <a:rPr lang="en-GB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|</m:t>
                              </m:r>
                              <m:d>
                                <m:dPr>
                                  <m:ctrlPr>
                                    <a:rPr lang="de-DE" b="0" i="1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b="0" i="1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𝒳</m:t>
                                  </m:r>
                                  <m:r>
                                    <a:rPr lang="de-DE" b="0" i="1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,</m:t>
                                  </m:r>
                                  <m:d>
                                    <m:dPr>
                                      <m:begChr m:val="{"/>
                                      <m:endChr m:val="}"/>
                                      <m:ctrlPr>
                                        <a:rPr lang="de-DE" b="0" i="1" smtClean="0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de-DE" b="1" i="1" smtClean="0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𝒙</m:t>
                                      </m:r>
                                    </m:e>
                                  </m:d>
                                </m:e>
                              </m:d>
                            </m:sub>
                          </m:sSub>
                        </m:e>
                      </m:d>
                    </m:oMath>
                  </m:oMathPara>
                </a14:m>
                <a:endParaRPr lang="en-GB" dirty="0">
                  <a:solidFill>
                    <a:schemeClr val="accent1"/>
                  </a:solidFill>
                  <a:ea typeface="Cambria Math" panose="02040503050406030204" pitchFamily="18" charset="0"/>
                </a:endParaRPr>
              </a:p>
              <a:p>
                <a:r>
                  <a:rPr lang="en-GB" dirty="0"/>
                  <a:t>E.g., </a:t>
                </a:r>
                <a:endParaRPr lang="de-DE" i="1" dirty="0">
                  <a:latin typeface="Cambria Math" panose="02040503050406030204" pitchFamily="18" charset="0"/>
                </a:endParaRPr>
              </a:p>
              <a:p>
                <a:pPr lvl="1"/>
                <a14:m>
                  <m:oMath xmlns:m="http://schemas.openxmlformats.org/officeDocument/2006/math">
                    <m:r>
                      <a:rPr lang="en-GB" i="1" dirty="0" smtClean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GB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 dirty="0" err="1" smtClean="0">
                            <a:latin typeface="Cambria Math" panose="02040503050406030204" pitchFamily="18" charset="0"/>
                          </a:rPr>
                          <m:t>𝐸𝑝𝑖𝑑</m:t>
                        </m:r>
                      </m:e>
                    </m:d>
                  </m:oMath>
                </a14:m>
                <a:r>
                  <a:rPr lang="en-GB" dirty="0"/>
                  <a:t> ➝ no constants, no splitting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GB" i="1" dirty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GB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𝑆𝑖𝑐𝑘</m:t>
                        </m:r>
                        <m:d>
                          <m:dPr>
                            <m:ctrlP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  <m:t>𝑒𝑣𝑒</m:t>
                            </m:r>
                          </m:e>
                        </m:d>
                      </m:e>
                    </m:d>
                  </m:oMath>
                </a14:m>
                <a:r>
                  <a:rPr lang="en-GB" dirty="0"/>
                  <a:t> ➝ splitting off </a:t>
                </a:r>
                <a14:m>
                  <m:oMath xmlns:m="http://schemas.openxmlformats.org/officeDocument/2006/math">
                    <m:r>
                      <a:rPr lang="de-DE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𝑆𝑖𝑐𝑘</m:t>
                    </m:r>
                    <m:d>
                      <m:dPr>
                        <m:ctrlPr>
                          <a:rPr lang="de-DE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𝑒𝑣𝑒</m:t>
                        </m:r>
                      </m:e>
                    </m:d>
                  </m:oMath>
                </a14:m>
                <a:endParaRPr lang="en-GB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F941A97-957F-C449-97C5-C32D7C4B90A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8650" y="1158241"/>
                <a:ext cx="7886700" cy="3310054"/>
              </a:xfrm>
              <a:blipFill>
                <a:blip r:embed="rId26"/>
                <a:stretch>
                  <a:fillRect l="-1286" t="-458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D9E2DE-FE6B-4644-B558-50EFABCB03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82</a:t>
            </a:fld>
            <a:endParaRPr lang="en-GB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E5E2687-D987-E94C-8DEC-C703918E7250}"/>
              </a:ext>
            </a:extLst>
          </p:cNvPr>
          <p:cNvGrpSpPr/>
          <p:nvPr/>
        </p:nvGrpSpPr>
        <p:grpSpPr>
          <a:xfrm>
            <a:off x="3764290" y="4402612"/>
            <a:ext cx="4539915" cy="2208228"/>
            <a:chOff x="4604084" y="2639275"/>
            <a:chExt cx="4539915" cy="220822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1A02A1C1-9E28-8349-A123-91B58F15E111}"/>
                    </a:ext>
                  </a:extLst>
                </p:cNvPr>
                <p:cNvSpPr txBox="1"/>
                <p:nvPr/>
              </p:nvSpPr>
              <p:spPr>
                <a:xfrm>
                  <a:off x="6461825" y="3256865"/>
                  <a:ext cx="648000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charset="0"/>
                          </a:rPr>
                          <m:t>𝐸𝑝𝑖𝑑</m:t>
                        </m:r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41" name="TextBox 40">
                  <a:extLst>
                    <a:ext uri="{FF2B5EF4-FFF2-40B4-BE49-F238E27FC236}">
                      <a16:creationId xmlns:a16="http://schemas.microsoft.com/office/drawing/2014/main" id="{5D8CCC77-FFCF-3048-B63C-B626946E5F1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461825" y="3256865"/>
                  <a:ext cx="648000" cy="389513"/>
                </a:xfrm>
                <a:prstGeom prst="ellipse">
                  <a:avLst/>
                </a:prstGeom>
                <a:blipFill>
                  <a:blip r:embed="rId12"/>
                  <a:stretch>
                    <a:fillRect r="-3774" b="-6061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06CF533B-9C73-2447-9F70-857EDAB3F580}"/>
                    </a:ext>
                  </a:extLst>
                </p:cNvPr>
                <p:cNvSpPr txBox="1"/>
                <p:nvPr/>
              </p:nvSpPr>
              <p:spPr>
                <a:xfrm>
                  <a:off x="5231863" y="2639275"/>
                  <a:ext cx="985062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charset="0"/>
                          </a:rPr>
                          <m:t>𝑁𝑎𝑡</m:t>
                        </m:r>
                        <m:r>
                          <a:rPr lang="de-DE" b="0" i="1" smtClean="0">
                            <a:latin typeface="Cambria Math" charset="0"/>
                          </a:rPr>
                          <m:t>(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  <m:r>
                          <a:rPr lang="de-DE" b="0" i="1" smtClean="0">
                            <a:latin typeface="Cambria Math" charset="0"/>
                          </a:rPr>
                          <m:t>)</m:t>
                        </m:r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42" name="TextBox 41">
                  <a:extLst>
                    <a:ext uri="{FF2B5EF4-FFF2-40B4-BE49-F238E27FC236}">
                      <a16:creationId xmlns:a16="http://schemas.microsoft.com/office/drawing/2014/main" id="{B8B62F37-20D2-BB43-B850-66CFE4DBDFD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31863" y="2639275"/>
                  <a:ext cx="985062" cy="389513"/>
                </a:xfrm>
                <a:prstGeom prst="ellipse">
                  <a:avLst/>
                </a:prstGeom>
                <a:blipFill>
                  <a:blip r:embed="rId13"/>
                  <a:stretch>
                    <a:fillRect b="-6061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0D82E6B5-8DDA-544B-B911-ED1FBC7CC155}"/>
                    </a:ext>
                  </a:extLst>
                </p:cNvPr>
                <p:cNvSpPr txBox="1"/>
                <p:nvPr/>
              </p:nvSpPr>
              <p:spPr>
                <a:xfrm>
                  <a:off x="7371224" y="2642307"/>
                  <a:ext cx="1144125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charset="0"/>
                          </a:rPr>
                          <m:t>𝑀𝑎𝑛</m:t>
                        </m:r>
                        <m:r>
                          <a:rPr lang="de-DE" b="0" i="1" smtClean="0">
                            <a:latin typeface="Cambria Math" charset="0"/>
                          </a:rPr>
                          <m:t>(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𝑊</m:t>
                        </m:r>
                        <m:r>
                          <a:rPr lang="de-DE" b="0" i="1" smtClean="0">
                            <a:latin typeface="Cambria Math" charset="0"/>
                          </a:rPr>
                          <m:t>)</m:t>
                        </m:r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43" name="TextBox 42">
                  <a:extLst>
                    <a:ext uri="{FF2B5EF4-FFF2-40B4-BE49-F238E27FC236}">
                      <a16:creationId xmlns:a16="http://schemas.microsoft.com/office/drawing/2014/main" id="{63BEF76A-4386-AA42-BA21-B5E52A2FB55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71224" y="2642307"/>
                  <a:ext cx="1144125" cy="389513"/>
                </a:xfrm>
                <a:prstGeom prst="ellipse">
                  <a:avLst/>
                </a:prstGeom>
                <a:blipFill>
                  <a:blip r:embed="rId14"/>
                  <a:stretch>
                    <a:fillRect b="-6250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82758203-36CE-ED44-8D87-C8E553AE7438}"/>
                    </a:ext>
                  </a:extLst>
                </p:cNvPr>
                <p:cNvSpPr txBox="1"/>
                <p:nvPr/>
              </p:nvSpPr>
              <p:spPr>
                <a:xfrm>
                  <a:off x="4604084" y="3858871"/>
                  <a:ext cx="1383249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charset="0"/>
                          </a:rPr>
                          <m:t>𝑇𝑟𝑎𝑣𝑒𝑙</m:t>
                        </m:r>
                        <m:r>
                          <a:rPr lang="de-DE" b="0" i="1" smtClean="0">
                            <a:latin typeface="Cambria Math" charset="0"/>
                          </a:rPr>
                          <m:t>(</m:t>
                        </m:r>
                        <m:r>
                          <a:rPr lang="de-DE" b="0" i="1" smtClean="0">
                            <a:latin typeface="Cambria Math" charset="0"/>
                          </a:rPr>
                          <m:t>𝑋</m:t>
                        </m:r>
                        <m:r>
                          <a:rPr lang="de-DE" b="0" i="1" smtClean="0">
                            <a:latin typeface="Cambria Math" charset="0"/>
                          </a:rPr>
                          <m:t>)</m:t>
                        </m:r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44" name="TextBox 43">
                  <a:extLst>
                    <a:ext uri="{FF2B5EF4-FFF2-40B4-BE49-F238E27FC236}">
                      <a16:creationId xmlns:a16="http://schemas.microsoft.com/office/drawing/2014/main" id="{5D3C821D-C4F1-F142-8BF7-8DF48C2DFDC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04084" y="3858871"/>
                  <a:ext cx="1383249" cy="389513"/>
                </a:xfrm>
                <a:prstGeom prst="ellipse">
                  <a:avLst/>
                </a:prstGeom>
                <a:blipFill>
                  <a:blip r:embed="rId15"/>
                  <a:stretch>
                    <a:fillRect b="-6061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1FB988EA-508C-D347-BFF9-796519F22797}"/>
                    </a:ext>
                  </a:extLst>
                </p:cNvPr>
                <p:cNvSpPr txBox="1"/>
                <p:nvPr/>
              </p:nvSpPr>
              <p:spPr>
                <a:xfrm>
                  <a:off x="6254283" y="4457990"/>
                  <a:ext cx="1120628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charset="0"/>
                          </a:rPr>
                          <m:t>𝑆𝑖𝑐𝑘</m:t>
                        </m:r>
                        <m:r>
                          <a:rPr lang="de-DE" b="0" i="1" smtClean="0">
                            <a:latin typeface="Cambria Math" charset="0"/>
                          </a:rPr>
                          <m:t>(</m:t>
                        </m:r>
                        <m:r>
                          <a:rPr lang="de-DE" b="0" i="1" smtClean="0">
                            <a:latin typeface="Cambria Math" charset="0"/>
                          </a:rPr>
                          <m:t>𝑋</m:t>
                        </m:r>
                        <m:r>
                          <a:rPr lang="de-DE" b="0" i="1" smtClean="0">
                            <a:latin typeface="Cambria Math" charset="0"/>
                          </a:rPr>
                          <m:t>)</m:t>
                        </m:r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45" name="TextBox 44">
                  <a:extLst>
                    <a:ext uri="{FF2B5EF4-FFF2-40B4-BE49-F238E27FC236}">
                      <a16:creationId xmlns:a16="http://schemas.microsoft.com/office/drawing/2014/main" id="{9CE15178-FB1A-8A47-8BCA-5DB7062BFB2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254283" y="4457990"/>
                  <a:ext cx="1120628" cy="389513"/>
                </a:xfrm>
                <a:prstGeom prst="ellipse">
                  <a:avLst/>
                </a:prstGeom>
                <a:blipFill>
                  <a:blip r:embed="rId16"/>
                  <a:stretch>
                    <a:fillRect b="-6250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7E8B9192-062F-AF4B-BBDA-9BAF5C381BA0}"/>
                    </a:ext>
                  </a:extLst>
                </p:cNvPr>
                <p:cNvSpPr txBox="1"/>
                <p:nvPr/>
              </p:nvSpPr>
              <p:spPr>
                <a:xfrm>
                  <a:off x="7511218" y="3850296"/>
                  <a:ext cx="1632781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charset="0"/>
                          </a:rPr>
                          <m:t>𝑇𝑟𝑒𝑎𝑡</m:t>
                        </m:r>
                        <m:r>
                          <a:rPr lang="de-DE" b="0" i="1" smtClean="0">
                            <a:latin typeface="Cambria Math" charset="0"/>
                          </a:rPr>
                          <m:t>(</m:t>
                        </m:r>
                        <m:r>
                          <a:rPr lang="de-DE" b="0" i="1" smtClean="0">
                            <a:latin typeface="Cambria Math" charset="0"/>
                          </a:rPr>
                          <m:t>𝑋</m:t>
                        </m:r>
                        <m:r>
                          <a:rPr lang="de-DE" b="0" i="1" smtClean="0">
                            <a:latin typeface="Cambria Math" charset="0"/>
                          </a:rPr>
                          <m:t>,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  <m:r>
                          <a:rPr lang="de-DE" b="0" i="1" smtClean="0">
                            <a:latin typeface="Cambria Math" charset="0"/>
                          </a:rPr>
                          <m:t>)</m:t>
                        </m:r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46" name="TextBox 45">
                  <a:extLst>
                    <a:ext uri="{FF2B5EF4-FFF2-40B4-BE49-F238E27FC236}">
                      <a16:creationId xmlns:a16="http://schemas.microsoft.com/office/drawing/2014/main" id="{215650CC-F5F9-C147-B433-3A6793724FA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511218" y="3850296"/>
                  <a:ext cx="1632781" cy="389513"/>
                </a:xfrm>
                <a:prstGeom prst="ellipse">
                  <a:avLst/>
                </a:prstGeom>
                <a:blipFill>
                  <a:blip r:embed="rId17"/>
                  <a:stretch>
                    <a:fillRect b="-9375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87ED3306-02E2-FC42-9A6D-0C49FA08F72A}"/>
                </a:ext>
              </a:extLst>
            </p:cNvPr>
            <p:cNvCxnSpPr>
              <a:stCxn id="7" idx="6"/>
              <a:endCxn id="33" idx="1"/>
            </p:cNvCxnSpPr>
            <p:nvPr/>
          </p:nvCxnSpPr>
          <p:spPr>
            <a:xfrm>
              <a:off x="6216925" y="2834032"/>
              <a:ext cx="499132" cy="110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48FC095C-31BA-A84F-9BD9-99F65642B83B}"/>
                </a:ext>
              </a:extLst>
            </p:cNvPr>
            <p:cNvCxnSpPr>
              <a:cxnSpLocks/>
              <a:stCxn id="8" idx="2"/>
              <a:endCxn id="33" idx="3"/>
            </p:cNvCxnSpPr>
            <p:nvPr/>
          </p:nvCxnSpPr>
          <p:spPr>
            <a:xfrm flipH="1" flipV="1">
              <a:off x="6860057" y="2835140"/>
              <a:ext cx="511167" cy="192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0E9CFD77-F3C1-E44A-8958-9B447ECD945B}"/>
                </a:ext>
              </a:extLst>
            </p:cNvPr>
            <p:cNvCxnSpPr>
              <a:cxnSpLocks/>
              <a:stCxn id="9" idx="6"/>
              <a:endCxn id="29" idx="1"/>
            </p:cNvCxnSpPr>
            <p:nvPr/>
          </p:nvCxnSpPr>
          <p:spPr>
            <a:xfrm>
              <a:off x="5987333" y="4053628"/>
              <a:ext cx="439403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082907D8-2A6A-7349-AD99-9BA733C75043}"/>
                </a:ext>
              </a:extLst>
            </p:cNvPr>
            <p:cNvCxnSpPr>
              <a:cxnSpLocks/>
              <a:stCxn id="29" idx="0"/>
              <a:endCxn id="6" idx="4"/>
            </p:cNvCxnSpPr>
            <p:nvPr/>
          </p:nvCxnSpPr>
          <p:spPr>
            <a:xfrm flipV="1">
              <a:off x="6498736" y="3646378"/>
              <a:ext cx="287089" cy="33525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5E44D738-EE1F-2645-B589-40AD938BC9B2}"/>
                </a:ext>
              </a:extLst>
            </p:cNvPr>
            <p:cNvCxnSpPr>
              <a:cxnSpLocks/>
              <a:stCxn id="6" idx="4"/>
              <a:endCxn id="25" idx="0"/>
            </p:cNvCxnSpPr>
            <p:nvPr/>
          </p:nvCxnSpPr>
          <p:spPr>
            <a:xfrm>
              <a:off x="6785825" y="3646378"/>
              <a:ext cx="308081" cy="32939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08B093F3-5D49-8C47-A4B9-6E6915D0DE5F}"/>
                </a:ext>
              </a:extLst>
            </p:cNvPr>
            <p:cNvCxnSpPr>
              <a:cxnSpLocks/>
              <a:stCxn id="11" idx="2"/>
              <a:endCxn id="25" idx="3"/>
            </p:cNvCxnSpPr>
            <p:nvPr/>
          </p:nvCxnSpPr>
          <p:spPr>
            <a:xfrm flipH="1">
              <a:off x="7165906" y="4045053"/>
              <a:ext cx="345312" cy="272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0AC6C2D7-4B8D-A043-B027-6EC621A9C5F8}"/>
                </a:ext>
              </a:extLst>
            </p:cNvPr>
            <p:cNvCxnSpPr>
              <a:cxnSpLocks/>
              <a:stCxn id="29" idx="2"/>
              <a:endCxn id="10" idx="0"/>
            </p:cNvCxnSpPr>
            <p:nvPr/>
          </p:nvCxnSpPr>
          <p:spPr>
            <a:xfrm>
              <a:off x="6498736" y="4125628"/>
              <a:ext cx="315861" cy="33236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3198A34B-0DD4-9949-B3C6-ABEC1A16C4B8}"/>
                </a:ext>
              </a:extLst>
            </p:cNvPr>
            <p:cNvCxnSpPr>
              <a:cxnSpLocks/>
              <a:stCxn id="25" idx="2"/>
              <a:endCxn id="10" idx="0"/>
            </p:cNvCxnSpPr>
            <p:nvPr/>
          </p:nvCxnSpPr>
          <p:spPr>
            <a:xfrm flipH="1">
              <a:off x="6814597" y="4119775"/>
              <a:ext cx="279309" cy="33821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07AF9D76-0D4B-F441-89C8-1FB63EFF29DE}"/>
                </a:ext>
              </a:extLst>
            </p:cNvPr>
            <p:cNvCxnSpPr>
              <a:cxnSpLocks/>
              <a:stCxn id="6" idx="0"/>
              <a:endCxn id="33" idx="2"/>
            </p:cNvCxnSpPr>
            <p:nvPr/>
          </p:nvCxnSpPr>
          <p:spPr>
            <a:xfrm flipV="1">
              <a:off x="6785825" y="2907140"/>
              <a:ext cx="2232" cy="34972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B84AFAD9-BB43-7846-AA57-6BDFF601C5E4}"/>
                </a:ext>
              </a:extLst>
            </p:cNvPr>
            <p:cNvGrpSpPr/>
            <p:nvPr/>
          </p:nvGrpSpPr>
          <p:grpSpPr>
            <a:xfrm>
              <a:off x="6669977" y="2717060"/>
              <a:ext cx="545811" cy="393368"/>
              <a:chOff x="6669977" y="2717060"/>
              <a:chExt cx="545811" cy="393368"/>
            </a:xfrm>
          </p:grpSpPr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9ADD6E97-9259-214D-B015-E70B623A61C9}"/>
                  </a:ext>
                </a:extLst>
              </p:cNvPr>
              <p:cNvSpPr/>
              <p:nvPr/>
            </p:nvSpPr>
            <p:spPr>
              <a:xfrm>
                <a:off x="6669977" y="2717060"/>
                <a:ext cx="144000" cy="144000"/>
              </a:xfrm>
              <a:prstGeom prst="rect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BA5B6064-96C2-AE43-8706-85581B6719D0}"/>
                  </a:ext>
                </a:extLst>
              </p:cNvPr>
              <p:cNvSpPr/>
              <p:nvPr/>
            </p:nvSpPr>
            <p:spPr>
              <a:xfrm>
                <a:off x="6716057" y="2763140"/>
                <a:ext cx="144000" cy="144000"/>
              </a:xfrm>
              <a:prstGeom prst="rect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881C607C-95E8-A54E-925E-78A41133C1D4}"/>
                  </a:ext>
                </a:extLst>
              </p:cNvPr>
              <p:cNvSpPr/>
              <p:nvPr/>
            </p:nvSpPr>
            <p:spPr>
              <a:xfrm>
                <a:off x="6762137" y="2809220"/>
                <a:ext cx="144000" cy="144000"/>
              </a:xfrm>
              <a:prstGeom prst="rect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5" name="TextBox 34">
                    <a:extLst>
                      <a:ext uri="{FF2B5EF4-FFF2-40B4-BE49-F238E27FC236}">
                        <a16:creationId xmlns:a16="http://schemas.microsoft.com/office/drawing/2014/main" id="{A03CE37D-FC0F-6544-A3C0-986F6F684C90}"/>
                      </a:ext>
                    </a:extLst>
                  </p:cNvPr>
                  <p:cNvSpPr txBox="1"/>
                  <p:nvPr/>
                </p:nvSpPr>
                <p:spPr>
                  <a:xfrm>
                    <a:off x="6903780" y="2833429"/>
                    <a:ext cx="312008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de-DE" b="0" i="1" smtClean="0">
                                  <a:latin typeface="Cambria Math" charset="0"/>
                                </a:rPr>
                                <m:t>1</m:t>
                              </m:r>
                            </m:sub>
                          </m:sSub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35" name="TextBox 34">
                    <a:extLst>
                      <a:ext uri="{FF2B5EF4-FFF2-40B4-BE49-F238E27FC236}">
                        <a16:creationId xmlns:a16="http://schemas.microsoft.com/office/drawing/2014/main" id="{A03CE37D-FC0F-6544-A3C0-986F6F684C90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903780" y="2833429"/>
                    <a:ext cx="312008" cy="276999"/>
                  </a:xfrm>
                  <a:prstGeom prst="rect">
                    <a:avLst/>
                  </a:prstGeom>
                  <a:blipFill>
                    <a:blip r:embed="rId27"/>
                    <a:stretch>
                      <a:fillRect l="-19231" r="-3846" b="-30435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5F69E380-953D-F446-A8F5-65CBE48A2924}"/>
                </a:ext>
              </a:extLst>
            </p:cNvPr>
            <p:cNvGrpSpPr/>
            <p:nvPr/>
          </p:nvGrpSpPr>
          <p:grpSpPr>
            <a:xfrm>
              <a:off x="6191042" y="3935548"/>
              <a:ext cx="425774" cy="392260"/>
              <a:chOff x="6191042" y="3935548"/>
              <a:chExt cx="425774" cy="392260"/>
            </a:xfrm>
          </p:grpSpPr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5EDA0C5C-3221-6C4F-87A9-3907C189F7F5}"/>
                  </a:ext>
                </a:extLst>
              </p:cNvPr>
              <p:cNvSpPr/>
              <p:nvPr/>
            </p:nvSpPr>
            <p:spPr>
              <a:xfrm>
                <a:off x="6380656" y="3935548"/>
                <a:ext cx="144000" cy="144000"/>
              </a:xfrm>
              <a:prstGeom prst="rect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1322D24B-83BB-5A4F-8BCF-6EBD10A4F13D}"/>
                  </a:ext>
                </a:extLst>
              </p:cNvPr>
              <p:cNvSpPr/>
              <p:nvPr/>
            </p:nvSpPr>
            <p:spPr>
              <a:xfrm>
                <a:off x="6426736" y="3981628"/>
                <a:ext cx="144000" cy="144000"/>
              </a:xfrm>
              <a:prstGeom prst="rect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B6C8BDD7-F9D2-6149-AF73-713C3059DE87}"/>
                  </a:ext>
                </a:extLst>
              </p:cNvPr>
              <p:cNvSpPr/>
              <p:nvPr/>
            </p:nvSpPr>
            <p:spPr>
              <a:xfrm>
                <a:off x="6472816" y="4027708"/>
                <a:ext cx="144000" cy="144000"/>
              </a:xfrm>
              <a:prstGeom prst="rect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1" name="TextBox 30">
                    <a:extLst>
                      <a:ext uri="{FF2B5EF4-FFF2-40B4-BE49-F238E27FC236}">
                        <a16:creationId xmlns:a16="http://schemas.microsoft.com/office/drawing/2014/main" id="{DEFA9FB9-5B8A-1541-AFB6-F04CCEE4179F}"/>
                      </a:ext>
                    </a:extLst>
                  </p:cNvPr>
                  <p:cNvSpPr txBox="1"/>
                  <p:nvPr/>
                </p:nvSpPr>
                <p:spPr>
                  <a:xfrm>
                    <a:off x="6191042" y="4050809"/>
                    <a:ext cx="317331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de-DE" b="0" i="1" smtClean="0">
                                  <a:latin typeface="Cambria Math" charset="0"/>
                                </a:rPr>
                                <m:t>2</m:t>
                              </m:r>
                            </m:sub>
                          </m:sSub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31" name="TextBox 30">
                    <a:extLst>
                      <a:ext uri="{FF2B5EF4-FFF2-40B4-BE49-F238E27FC236}">
                        <a16:creationId xmlns:a16="http://schemas.microsoft.com/office/drawing/2014/main" id="{DEFA9FB9-5B8A-1541-AFB6-F04CCEE4179F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191042" y="4050809"/>
                    <a:ext cx="317331" cy="276999"/>
                  </a:xfrm>
                  <a:prstGeom prst="rect">
                    <a:avLst/>
                  </a:prstGeom>
                  <a:blipFill>
                    <a:blip r:embed="rId28"/>
                    <a:stretch>
                      <a:fillRect l="-19231" r="-3846" b="-30435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04AFB127-7014-FE44-BC27-A28EC9900F9E}"/>
                </a:ext>
              </a:extLst>
            </p:cNvPr>
            <p:cNvGrpSpPr/>
            <p:nvPr/>
          </p:nvGrpSpPr>
          <p:grpSpPr>
            <a:xfrm>
              <a:off x="6975826" y="3929695"/>
              <a:ext cx="539954" cy="397857"/>
              <a:chOff x="6975826" y="3929695"/>
              <a:chExt cx="539954" cy="397857"/>
            </a:xfrm>
          </p:grpSpPr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1DA08337-D675-8D43-A1FB-E1A4E7DD69D9}"/>
                  </a:ext>
                </a:extLst>
              </p:cNvPr>
              <p:cNvSpPr/>
              <p:nvPr/>
            </p:nvSpPr>
            <p:spPr>
              <a:xfrm>
                <a:off x="6975826" y="3929695"/>
                <a:ext cx="144000" cy="144000"/>
              </a:xfrm>
              <a:prstGeom prst="rect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96BAA22C-2A76-C844-A3FD-0D80A60A6F1B}"/>
                  </a:ext>
                </a:extLst>
              </p:cNvPr>
              <p:cNvSpPr/>
              <p:nvPr/>
            </p:nvSpPr>
            <p:spPr>
              <a:xfrm>
                <a:off x="7021906" y="3975775"/>
                <a:ext cx="144000" cy="144000"/>
              </a:xfrm>
              <a:prstGeom prst="rect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3DE372A7-38E7-A546-8F3C-03887AE616F7}"/>
                  </a:ext>
                </a:extLst>
              </p:cNvPr>
              <p:cNvSpPr/>
              <p:nvPr/>
            </p:nvSpPr>
            <p:spPr>
              <a:xfrm>
                <a:off x="7067986" y="4021855"/>
                <a:ext cx="144000" cy="144000"/>
              </a:xfrm>
              <a:prstGeom prst="rect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7" name="TextBox 26">
                    <a:extLst>
                      <a:ext uri="{FF2B5EF4-FFF2-40B4-BE49-F238E27FC236}">
                        <a16:creationId xmlns:a16="http://schemas.microsoft.com/office/drawing/2014/main" id="{02C130E0-470E-3645-82D6-68F05A832D13}"/>
                      </a:ext>
                    </a:extLst>
                  </p:cNvPr>
                  <p:cNvSpPr txBox="1"/>
                  <p:nvPr/>
                </p:nvSpPr>
                <p:spPr>
                  <a:xfrm>
                    <a:off x="7198449" y="4050553"/>
                    <a:ext cx="317331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de-DE" b="0" i="1" smtClean="0">
                                  <a:latin typeface="Cambria Math" charset="0"/>
                                </a:rPr>
                                <m:t>3</m:t>
                              </m:r>
                            </m:sub>
                          </m:sSub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27" name="TextBox 26">
                    <a:extLst>
                      <a:ext uri="{FF2B5EF4-FFF2-40B4-BE49-F238E27FC236}">
                        <a16:creationId xmlns:a16="http://schemas.microsoft.com/office/drawing/2014/main" id="{02C130E0-470E-3645-82D6-68F05A832D13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198449" y="4050553"/>
                    <a:ext cx="317331" cy="276999"/>
                  </a:xfrm>
                  <a:prstGeom prst="rect">
                    <a:avLst/>
                  </a:prstGeom>
                  <a:blipFill>
                    <a:blip r:embed="rId29"/>
                    <a:stretch>
                      <a:fillRect l="-23077" r="-3846" b="-30435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89912244-FA58-E044-9979-AFE2BF1C0A52}"/>
              </a:ext>
            </a:extLst>
          </p:cNvPr>
          <p:cNvGrpSpPr/>
          <p:nvPr/>
        </p:nvGrpSpPr>
        <p:grpSpPr>
          <a:xfrm>
            <a:off x="1358724" y="4492205"/>
            <a:ext cx="4263307" cy="1454710"/>
            <a:chOff x="1094955" y="4049593"/>
            <a:chExt cx="4263307" cy="145471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414F93E4-F3F9-6748-81B0-D402A8B6B1A9}"/>
                    </a:ext>
                  </a:extLst>
                </p:cNvPr>
                <p:cNvSpPr txBox="1"/>
                <p:nvPr/>
              </p:nvSpPr>
              <p:spPr>
                <a:xfrm>
                  <a:off x="1230848" y="4049593"/>
                  <a:ext cx="1660151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solidFill>
                              <a:schemeClr val="accent1"/>
                            </a:solidFill>
                            <a:latin typeface="Cambria Math" charset="0"/>
                          </a:rPr>
                          <m:t>𝑇𝑟𝑎𝑣𝑒𝑙</m:t>
                        </m:r>
                        <m:r>
                          <a:rPr lang="de-DE" b="0" i="1" smtClean="0">
                            <a:solidFill>
                              <a:schemeClr val="accent1"/>
                            </a:solidFill>
                            <a:latin typeface="Cambria Math" charset="0"/>
                          </a:rPr>
                          <m:t>(</m:t>
                        </m:r>
                        <m:r>
                          <a:rPr lang="de-DE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𝑒𝑣𝑒</m:t>
                        </m:r>
                        <m:r>
                          <a:rPr lang="de-DE" b="0" i="1" smtClean="0">
                            <a:solidFill>
                              <a:schemeClr val="accent1"/>
                            </a:solidFill>
                            <a:latin typeface="Cambria Math" charset="0"/>
                          </a:rPr>
                          <m:t>)</m:t>
                        </m:r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08" name="TextBox 107">
                  <a:extLst>
                    <a:ext uri="{FF2B5EF4-FFF2-40B4-BE49-F238E27FC236}">
                      <a16:creationId xmlns:a16="http://schemas.microsoft.com/office/drawing/2014/main" id="{21B3F8E7-2A64-9C4D-869B-6AF0DCD4669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30848" y="4049593"/>
                  <a:ext cx="1660151" cy="389513"/>
                </a:xfrm>
                <a:prstGeom prst="ellipse">
                  <a:avLst/>
                </a:prstGeom>
                <a:blipFill>
                  <a:blip r:embed="rId21"/>
                  <a:stretch>
                    <a:fillRect b="-6061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B81282D3-BC31-4843-B88C-D4E158514623}"/>
                    </a:ext>
                  </a:extLst>
                </p:cNvPr>
                <p:cNvSpPr txBox="1"/>
                <p:nvPr/>
              </p:nvSpPr>
              <p:spPr>
                <a:xfrm>
                  <a:off x="1399675" y="4586778"/>
                  <a:ext cx="1244694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solidFill>
                              <a:schemeClr val="accent1"/>
                            </a:solidFill>
                            <a:latin typeface="Cambria Math" charset="0"/>
                          </a:rPr>
                          <m:t>𝑆𝑖𝑐𝑘</m:t>
                        </m:r>
                        <m:r>
                          <a:rPr lang="de-DE" b="0" i="1" smtClean="0">
                            <a:solidFill>
                              <a:schemeClr val="accent1"/>
                            </a:solidFill>
                            <a:latin typeface="Cambria Math" charset="0"/>
                          </a:rPr>
                          <m:t>(</m:t>
                        </m:r>
                        <m:r>
                          <a:rPr lang="de-DE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𝑒𝑣𝑒</m:t>
                        </m:r>
                        <m:r>
                          <a:rPr lang="de-DE" b="0" i="1" smtClean="0">
                            <a:solidFill>
                              <a:schemeClr val="accent1"/>
                            </a:solidFill>
                            <a:latin typeface="Cambria Math" charset="0"/>
                          </a:rPr>
                          <m:t>)</m:t>
                        </m:r>
                      </m:oMath>
                    </m:oMathPara>
                  </a14:m>
                  <a:endParaRPr lang="en-GB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109" name="TextBox 108">
                  <a:extLst>
                    <a:ext uri="{FF2B5EF4-FFF2-40B4-BE49-F238E27FC236}">
                      <a16:creationId xmlns:a16="http://schemas.microsoft.com/office/drawing/2014/main" id="{B84B3006-255E-0B40-A103-A5D21C14DD8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99675" y="4586778"/>
                  <a:ext cx="1244694" cy="389513"/>
                </a:xfrm>
                <a:prstGeom prst="ellipse">
                  <a:avLst/>
                </a:prstGeom>
                <a:blipFill>
                  <a:blip r:embed="rId22"/>
                  <a:stretch>
                    <a:fillRect r="-1000" b="-6061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23020653-3C38-6C40-A413-0197470F2562}"/>
                </a:ext>
              </a:extLst>
            </p:cNvPr>
            <p:cNvCxnSpPr>
              <a:cxnSpLocks/>
              <a:stCxn id="37" idx="6"/>
              <a:endCxn id="42" idx="1"/>
            </p:cNvCxnSpPr>
            <p:nvPr/>
          </p:nvCxnSpPr>
          <p:spPr>
            <a:xfrm>
              <a:off x="2890999" y="4244350"/>
              <a:ext cx="377621" cy="33772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175F423D-EE46-AC4D-8D65-DC45BB538CD6}"/>
                </a:ext>
              </a:extLst>
            </p:cNvPr>
            <p:cNvCxnSpPr>
              <a:cxnSpLocks/>
              <a:stCxn id="42" idx="3"/>
              <a:endCxn id="6" idx="2"/>
            </p:cNvCxnSpPr>
            <p:nvPr/>
          </p:nvCxnSpPr>
          <p:spPr>
            <a:xfrm>
              <a:off x="3412620" y="4582073"/>
              <a:ext cx="1945642" cy="19027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4E02C27C-F090-364F-ABFB-A9FB7B730A06}"/>
                </a:ext>
              </a:extLst>
            </p:cNvPr>
            <p:cNvCxnSpPr>
              <a:cxnSpLocks/>
              <a:stCxn id="42" idx="1"/>
              <a:endCxn id="38" idx="6"/>
            </p:cNvCxnSpPr>
            <p:nvPr/>
          </p:nvCxnSpPr>
          <p:spPr>
            <a:xfrm flipH="1">
              <a:off x="2644369" y="4582073"/>
              <a:ext cx="624251" cy="19946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4C82F72D-C26C-F749-A624-621EE5CAE277}"/>
                </a:ext>
              </a:extLst>
            </p:cNvPr>
            <p:cNvSpPr/>
            <p:nvPr/>
          </p:nvSpPr>
          <p:spPr>
            <a:xfrm>
              <a:off x="3268620" y="4510073"/>
              <a:ext cx="144000" cy="144000"/>
            </a:xfrm>
            <a:prstGeom prst="rect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3" name="TextBox 42">
                  <a:extLst>
                    <a:ext uri="{FF2B5EF4-FFF2-40B4-BE49-F238E27FC236}">
                      <a16:creationId xmlns:a16="http://schemas.microsoft.com/office/drawing/2014/main" id="{A5BB9E65-3C4D-A945-B0B8-A16E1DDB98A5}"/>
                    </a:ext>
                  </a:extLst>
                </p:cNvPr>
                <p:cNvSpPr txBox="1"/>
                <p:nvPr/>
              </p:nvSpPr>
              <p:spPr>
                <a:xfrm>
                  <a:off x="3230253" y="4151726"/>
                  <a:ext cx="317331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43" name="TextBox 42">
                  <a:extLst>
                    <a:ext uri="{FF2B5EF4-FFF2-40B4-BE49-F238E27FC236}">
                      <a16:creationId xmlns:a16="http://schemas.microsoft.com/office/drawing/2014/main" id="{A5BB9E65-3C4D-A945-B0B8-A16E1DDB98A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30253" y="4151726"/>
                  <a:ext cx="317331" cy="276999"/>
                </a:xfrm>
                <a:prstGeom prst="rect">
                  <a:avLst/>
                </a:prstGeom>
                <a:blipFill>
                  <a:blip r:embed="rId30"/>
                  <a:stretch>
                    <a:fillRect l="-23077" r="-3846" b="-30435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33943292-8DE3-0541-BD51-662FA430F9F6}"/>
                </a:ext>
              </a:extLst>
            </p:cNvPr>
            <p:cNvCxnSpPr>
              <a:cxnSpLocks/>
              <a:stCxn id="46" idx="3"/>
              <a:endCxn id="6" idx="2"/>
            </p:cNvCxnSpPr>
            <p:nvPr/>
          </p:nvCxnSpPr>
          <p:spPr>
            <a:xfrm flipV="1">
              <a:off x="3422579" y="4772347"/>
              <a:ext cx="1935683" cy="17701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EF898DCC-C09E-F847-BAA5-68C282DB060B}"/>
                </a:ext>
              </a:extLst>
            </p:cNvPr>
            <p:cNvCxnSpPr>
              <a:cxnSpLocks/>
              <a:stCxn id="46" idx="1"/>
              <a:endCxn id="47" idx="6"/>
            </p:cNvCxnSpPr>
            <p:nvPr/>
          </p:nvCxnSpPr>
          <p:spPr>
            <a:xfrm flipH="1">
              <a:off x="2955253" y="4949364"/>
              <a:ext cx="323326" cy="36018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C1CA549E-B627-8A47-BA5F-7B9F04820D22}"/>
                </a:ext>
              </a:extLst>
            </p:cNvPr>
            <p:cNvSpPr/>
            <p:nvPr/>
          </p:nvSpPr>
          <p:spPr>
            <a:xfrm>
              <a:off x="3278579" y="4877364"/>
              <a:ext cx="144000" cy="144000"/>
            </a:xfrm>
            <a:prstGeom prst="rect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7" name="TextBox 46">
                  <a:extLst>
                    <a:ext uri="{FF2B5EF4-FFF2-40B4-BE49-F238E27FC236}">
                      <a16:creationId xmlns:a16="http://schemas.microsoft.com/office/drawing/2014/main" id="{E8DAA6BD-6D09-0E48-8888-FFC23B80CBAE}"/>
                    </a:ext>
                  </a:extLst>
                </p:cNvPr>
                <p:cNvSpPr txBox="1"/>
                <p:nvPr/>
              </p:nvSpPr>
              <p:spPr>
                <a:xfrm>
                  <a:off x="1094955" y="5114790"/>
                  <a:ext cx="1860298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solidFill>
                              <a:schemeClr val="accent1"/>
                            </a:solidFill>
                            <a:latin typeface="Cambria Math" charset="0"/>
                          </a:rPr>
                          <m:t>𝑇𝑟𝑒𝑎𝑡</m:t>
                        </m:r>
                        <m:r>
                          <a:rPr lang="de-DE" b="0" i="1" smtClean="0">
                            <a:solidFill>
                              <a:schemeClr val="accent1"/>
                            </a:solidFill>
                            <a:latin typeface="Cambria Math" charset="0"/>
                          </a:rPr>
                          <m:t>(</m:t>
                        </m:r>
                        <m:r>
                          <a:rPr lang="de-DE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𝑒𝑣𝑒</m:t>
                        </m:r>
                        <m:r>
                          <a:rPr lang="de-DE" b="0" i="1" smtClean="0">
                            <a:solidFill>
                              <a:schemeClr val="accent1"/>
                            </a:solidFill>
                            <a:latin typeface="Cambria Math" charset="0"/>
                          </a:rPr>
                          <m:t>,</m:t>
                        </m:r>
                        <m:r>
                          <a:rPr lang="de-DE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𝑀</m:t>
                        </m:r>
                        <m:r>
                          <a:rPr lang="de-DE" b="0" i="1" smtClean="0">
                            <a:solidFill>
                              <a:schemeClr val="accent1"/>
                            </a:solidFill>
                            <a:latin typeface="Cambria Math" charset="0"/>
                          </a:rPr>
                          <m:t>)</m:t>
                        </m:r>
                      </m:oMath>
                    </m:oMathPara>
                  </a14:m>
                  <a:endParaRPr lang="en-GB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118" name="TextBox 117">
                  <a:extLst>
                    <a:ext uri="{FF2B5EF4-FFF2-40B4-BE49-F238E27FC236}">
                      <a16:creationId xmlns:a16="http://schemas.microsoft.com/office/drawing/2014/main" id="{B1F25174-86A7-E041-8EA9-55DD38F97A4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94955" y="5114790"/>
                  <a:ext cx="1860298" cy="389513"/>
                </a:xfrm>
                <a:prstGeom prst="ellipse">
                  <a:avLst/>
                </a:prstGeom>
                <a:blipFill>
                  <a:blip r:embed="rId24"/>
                  <a:stretch>
                    <a:fillRect b="-6250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67D7AE1C-E5B1-ED4F-82C9-7434C043AE9D}"/>
                </a:ext>
              </a:extLst>
            </p:cNvPr>
            <p:cNvCxnSpPr>
              <a:cxnSpLocks/>
              <a:stCxn id="46" idx="1"/>
              <a:endCxn id="38" idx="6"/>
            </p:cNvCxnSpPr>
            <p:nvPr/>
          </p:nvCxnSpPr>
          <p:spPr>
            <a:xfrm flipH="1" flipV="1">
              <a:off x="2644369" y="4781535"/>
              <a:ext cx="634210" cy="16782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9" name="TextBox 48">
                  <a:extLst>
                    <a:ext uri="{FF2B5EF4-FFF2-40B4-BE49-F238E27FC236}">
                      <a16:creationId xmlns:a16="http://schemas.microsoft.com/office/drawing/2014/main" id="{359B4513-F1E0-3E49-BF31-09F30A524F04}"/>
                    </a:ext>
                  </a:extLst>
                </p:cNvPr>
                <p:cNvSpPr txBox="1"/>
                <p:nvPr/>
              </p:nvSpPr>
              <p:spPr>
                <a:xfrm>
                  <a:off x="3210270" y="4976291"/>
                  <a:ext cx="317331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49" name="TextBox 48">
                  <a:extLst>
                    <a:ext uri="{FF2B5EF4-FFF2-40B4-BE49-F238E27FC236}">
                      <a16:creationId xmlns:a16="http://schemas.microsoft.com/office/drawing/2014/main" id="{359B4513-F1E0-3E49-BF31-09F30A524F0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10270" y="4976291"/>
                  <a:ext cx="317331" cy="276999"/>
                </a:xfrm>
                <a:prstGeom prst="rect">
                  <a:avLst/>
                </a:prstGeom>
                <a:blipFill>
                  <a:blip r:embed="rId29"/>
                  <a:stretch>
                    <a:fillRect l="-23077" r="-3846" b="-36364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891162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BF04AE-7CFF-8548-A90C-A9E75D0CF8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Types of Shattering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F941A97-957F-C449-97C5-C32D7C4B90A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GB" dirty="0"/>
                  <a:t>Pre-emptive shattering</a:t>
                </a:r>
              </a:p>
              <a:p>
                <a:pPr lvl="1"/>
                <a:r>
                  <a:rPr lang="en-GB" dirty="0"/>
                  <a:t>Recursively shattering the model on evidence, query terms, and itself before starting with any calculations</a:t>
                </a:r>
              </a:p>
              <a:p>
                <a:pPr lvl="2"/>
                <a:r>
                  <a:rPr lang="en-GB" dirty="0"/>
                  <a:t>Shattering a model on </a:t>
                </a:r>
                <a:r>
                  <a:rPr lang="en-GB" i="1" dirty="0"/>
                  <a:t>itself</a:t>
                </a:r>
                <a:r>
                  <a:rPr lang="en-GB" dirty="0"/>
                  <a:t>:</a:t>
                </a:r>
              </a:p>
              <a:p>
                <a:pPr lvl="3"/>
                <a:r>
                  <a:rPr lang="en-GB" dirty="0"/>
                  <a:t>Ensure that all sets of constants for logvars occurring in constraints are either identical or disjoint</a:t>
                </a:r>
              </a:p>
              <a:p>
                <a:pPr lvl="4"/>
                <a:r>
                  <a:rPr lang="en-GB" dirty="0"/>
                  <a:t>Allows for introducing one logvar for each set of constants and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⊤</m:t>
                    </m:r>
                  </m:oMath>
                </a14:m>
                <a:r>
                  <a:rPr lang="en-GB" dirty="0"/>
                  <a:t> constraints in parfactors except when an inequality is encoded</a:t>
                </a:r>
              </a:p>
              <a:p>
                <a:pPr lvl="4"/>
                <a:r>
                  <a:rPr lang="en-GB" dirty="0"/>
                  <a:t>Avoids splitting during an LVE run and makes PRV comparisons easier </a:t>
                </a:r>
              </a:p>
              <a:p>
                <a:pPr lvl="2"/>
                <a:r>
                  <a:rPr lang="en-GB" dirty="0"/>
                  <a:t>If the input model is already shattered, the if-condition in shattering on evidence and query terms changes to </a:t>
                </a:r>
              </a:p>
              <a:p>
                <a:pPr lvl="3"/>
                <a14:m>
                  <m:oMath xmlns:m="http://schemas.openxmlformats.org/officeDocument/2006/math">
                    <m:r>
                      <a:rPr lang="en-GB" b="1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𝑿</m:t>
                    </m:r>
                    <m:r>
                      <a:rPr lang="en-GB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∩</m:t>
                    </m:r>
                    <m:r>
                      <a:rPr lang="de-DE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𝑙</m:t>
                    </m:r>
                    <m:r>
                      <a:rPr lang="en-GB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𝑣</m:t>
                    </m:r>
                    <m:d>
                      <m:dPr>
                        <m:ctrlPr>
                          <a:rPr lang="en-GB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GB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en-GB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d>
                    <m:r>
                      <a:rPr lang="de-DE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≠∅</m:t>
                    </m:r>
                  </m:oMath>
                </a14:m>
                <a:endParaRPr lang="en-GB" dirty="0">
                  <a:solidFill>
                    <a:schemeClr val="accent1"/>
                  </a:solidFill>
                </a:endParaRPr>
              </a:p>
              <a:p>
                <a:pPr lvl="4"/>
                <a:r>
                  <a:rPr lang="en-GB" dirty="0">
                    <a:ea typeface="Cambria Math" panose="02040503050406030204" pitchFamily="18" charset="0"/>
                  </a:rPr>
                  <a:t>Instead of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𝑅</m:t>
                    </m:r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𝑿</m:t>
                        </m:r>
                      </m:e>
                    </m:d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𝑟𝑣</m:t>
                    </m:r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d>
                  </m:oMath>
                </a14:m>
                <a:endParaRPr lang="en-GB" dirty="0"/>
              </a:p>
              <a:p>
                <a:pPr lvl="4"/>
                <a:r>
                  <a:rPr lang="en-GB" dirty="0"/>
                  <a:t>Split if any of the logvars occur, not only if the PRV occurs</a:t>
                </a:r>
              </a:p>
              <a:p>
                <a:pPr lvl="4"/>
                <a:endParaRPr lang="en-GB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F941A97-957F-C449-97C5-C32D7C4B90A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447" t="-1768" b="-151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D9E2DE-FE6B-4644-B558-50EFABCB03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83</a:t>
            </a:fld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662FCF9-24AD-D84E-ADA8-00E1955DA53A}"/>
                  </a:ext>
                </a:extLst>
              </p:cNvPr>
              <p:cNvSpPr txBox="1"/>
              <p:nvPr/>
            </p:nvSpPr>
            <p:spPr>
              <a:xfrm>
                <a:off x="87922" y="4897504"/>
                <a:ext cx="1538655" cy="1200329"/>
              </a:xfrm>
              <a:prstGeom prst="rect">
                <a:avLst/>
              </a:prstGeom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GB" dirty="0"/>
                  <a:t>One can come up with other variants like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1" i="1" smtClean="0">
                          <a:solidFill>
                            <a:schemeClr val="accent4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𝑿</m:t>
                      </m:r>
                      <m:r>
                        <a:rPr lang="en-GB" i="1" smtClean="0">
                          <a:solidFill>
                            <a:schemeClr val="accent4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⊇</m:t>
                      </m:r>
                      <m:r>
                        <a:rPr lang="de-DE" i="1">
                          <a:solidFill>
                            <a:schemeClr val="accent4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𝑙</m:t>
                      </m:r>
                      <m:r>
                        <a:rPr lang="en-GB" i="1">
                          <a:solidFill>
                            <a:schemeClr val="accent4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𝑣</m:t>
                      </m:r>
                      <m:d>
                        <m:dPr>
                          <m:ctrlPr>
                            <a:rPr lang="en-GB" i="1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GB" i="1">
                                  <a:solidFill>
                                    <a:schemeClr val="accent4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i="1">
                                  <a:solidFill>
                                    <a:schemeClr val="accent4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en-GB" i="1">
                                  <a:solidFill>
                                    <a:schemeClr val="accent4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GB" dirty="0">
                  <a:solidFill>
                    <a:schemeClr val="accent4"/>
                  </a:solidFill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662FCF9-24AD-D84E-ADA8-00E1955DA5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922" y="4897504"/>
                <a:ext cx="1538655" cy="120032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08074913-AF63-EE40-AB11-2869FE7D7279}"/>
              </a:ext>
            </a:extLst>
          </p:cNvPr>
          <p:cNvCxnSpPr>
            <a:cxnSpLocks/>
            <a:stCxn id="5" idx="3"/>
          </p:cNvCxnSpPr>
          <p:nvPr/>
        </p:nvCxnSpPr>
        <p:spPr>
          <a:xfrm flipV="1">
            <a:off x="1626577" y="5354515"/>
            <a:ext cx="474785" cy="143154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72104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BF04AE-7CFF-8548-A90C-A9E75D0CF8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Pre-emptive Shattering: Example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F941A97-957F-C449-97C5-C32D7C4B90A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28650" y="1158241"/>
                <a:ext cx="7886700" cy="3310054"/>
              </a:xfrm>
            </p:spPr>
            <p:txBody>
              <a:bodyPr>
                <a:normAutofit fontScale="85000" lnSpcReduction="20000"/>
              </a:bodyPr>
              <a:lstStyle/>
              <a:p>
                <a14:m>
                  <m:oMath xmlns:m="http://schemas.openxmlformats.org/officeDocument/2006/math">
                    <m:r>
                      <a:rPr lang="en-GB" i="1" dirty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GB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𝑇𝑟𝑎𝑣𝑒𝑙</m:t>
                        </m:r>
                        <m:d>
                          <m:dPr>
                            <m:ctrlP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  <m:t>𝑒𝑣𝑒</m:t>
                            </m:r>
                          </m:e>
                        </m:d>
                      </m:e>
                    </m:d>
                  </m:oMath>
                </a14:m>
                <a:r>
                  <a:rPr lang="en-GB" dirty="0"/>
                  <a:t> ➝ splitting off </a:t>
                </a:r>
                <a14:m>
                  <m:oMath xmlns:m="http://schemas.openxmlformats.org/officeDocument/2006/math">
                    <m:r>
                      <a:rPr lang="de-DE" i="1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𝑒𝑣𝑒</m:t>
                    </m:r>
                  </m:oMath>
                </a14:m>
                <a:endParaRPr lang="en-GB" dirty="0"/>
              </a:p>
              <a:p>
                <a:pPr lvl="1"/>
                <a:r>
                  <a:rPr lang="en-GB" dirty="0"/>
                  <a:t>Splits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GB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r>
                  <a:rPr lang="en-GB" dirty="0"/>
                  <a:t> instead of only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GB" dirty="0"/>
                  <a:t>, </a:t>
                </a:r>
                <a14:m>
                  <m:oMath xmlns:m="http://schemas.openxmlformats.org/officeDocument/2006/math">
                    <m:r>
                      <a:rPr lang="en-GB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𝒟</m:t>
                    </m:r>
                    <m:d>
                      <m:dPr>
                        <m:ctrlPr>
                          <a:rPr lang="de-DE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 dirty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</m:d>
                    <m:r>
                      <a:rPr lang="de-DE" i="1" dirty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𝒟</m:t>
                    </m:r>
                    <m:d>
                      <m:dPr>
                        <m:ctrlPr>
                          <a:rPr lang="de-DE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 dirty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</m:d>
                    <m:r>
                      <a:rPr lang="en-GB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∖</m:t>
                    </m:r>
                    <m:d>
                      <m:dPr>
                        <m:begChr m:val="{"/>
                        <m:endChr m:val="}"/>
                        <m:ctrlPr>
                          <a:rPr lang="de-DE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𝑒𝑣𝑒</m:t>
                        </m:r>
                      </m:e>
                    </m:d>
                  </m:oMath>
                </a14:m>
                <a:endParaRPr lang="en-GB" dirty="0"/>
              </a:p>
              <a:p>
                <a14:m>
                  <m:oMath xmlns:m="http://schemas.openxmlformats.org/officeDocument/2006/math">
                    <m:r>
                      <a:rPr lang="en-GB" i="1" dirty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GB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𝑇𝑟𝑒𝑎𝑡</m:t>
                        </m:r>
                        <m:d>
                          <m:dPr>
                            <m:ctrlPr>
                              <a:rPr lang="de-DE" i="1" dirty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 dirty="0">
                                <a:latin typeface="Cambria Math" panose="02040503050406030204" pitchFamily="18" charset="0"/>
                              </a:rPr>
                              <m:t>𝑒𝑣𝑒</m:t>
                            </m:r>
                            <m: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de-DE" b="0" i="1" dirty="0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b="0" i="1" dirty="0" smtClean="0"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</m:e>
                              <m:sub>
                                <m:r>
                                  <a:rPr lang="de-DE" b="0" i="1" dirty="0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e>
                        </m:d>
                      </m:e>
                    </m:d>
                  </m:oMath>
                </a14:m>
                <a:r>
                  <a:rPr lang="en-GB" dirty="0"/>
                  <a:t> ➝ splitting off </a:t>
                </a:r>
                <a14:m>
                  <m:oMath xmlns:m="http://schemas.openxmlformats.org/officeDocument/2006/math">
                    <m:r>
                      <a:rPr lang="de-DE" i="1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𝑒𝑣𝑒</m:t>
                    </m:r>
                  </m:oMath>
                </a14:m>
                <a:r>
                  <a:rPr lang="en-GB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de-DE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endParaRPr lang="en-GB" dirty="0"/>
              </a:p>
              <a:p>
                <a:pPr lvl="1"/>
                <a:r>
                  <a:rPr lang="en-GB" dirty="0"/>
                  <a:t>Splits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GB" dirty="0"/>
                  <a:t> as with </a:t>
                </a:r>
                <a14:m>
                  <m:oMath xmlns:m="http://schemas.openxmlformats.org/officeDocument/2006/math">
                    <m:r>
                      <a:rPr lang="en-GB" i="1" dirty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GB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𝑇𝑟𝑎𝑣𝑒𝑙</m:t>
                        </m:r>
                        <m:d>
                          <m:dPr>
                            <m:ctrlPr>
                              <a:rPr lang="de-DE" i="1" dirty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 dirty="0">
                                <a:latin typeface="Cambria Math" panose="02040503050406030204" pitchFamily="18" charset="0"/>
                              </a:rPr>
                              <m:t>𝑒𝑣𝑒</m:t>
                            </m:r>
                          </m:e>
                        </m:d>
                      </m:e>
                    </m:d>
                  </m:oMath>
                </a14:m>
                <a:endParaRPr lang="de-DE" dirty="0"/>
              </a:p>
              <a:p>
                <a:pPr lvl="1"/>
                <a:r>
                  <a:rPr lang="en-GB" dirty="0"/>
                  <a:t>Splits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r>
                  <a:rPr lang="en-GB" dirty="0"/>
                  <a:t> on </a:t>
                </a:r>
                <a14:m>
                  <m:oMath xmlns:m="http://schemas.openxmlformats.org/officeDocument/2006/math">
                    <m:r>
                      <a:rPr lang="de-DE" i="1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𝑒𝑣𝑒</m:t>
                    </m:r>
                  </m:oMath>
                </a14:m>
                <a:r>
                  <a:rPr lang="en-GB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de-DE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endParaRPr lang="en-GB" dirty="0"/>
              </a:p>
              <a:p>
                <a:pPr lvl="2"/>
                <a:r>
                  <a:rPr lang="en-GB" dirty="0">
                    <a:ea typeface="Cambria Math" panose="02040503050406030204" pitchFamily="18" charset="0"/>
                  </a:rPr>
                  <a:t>With</a:t>
                </a:r>
                <a:r>
                  <a:rPr lang="de-DE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GB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𝒟</m:t>
                    </m:r>
                    <m:d>
                      <m:dPr>
                        <m:ctrlPr>
                          <a:rPr lang="de-DE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 dirty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</m:d>
                    <m:r>
                      <a:rPr lang="de-DE" i="1" dirty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𝒟</m:t>
                    </m:r>
                    <m:d>
                      <m:dPr>
                        <m:ctrlPr>
                          <a:rPr lang="de-DE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 dirty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</m:d>
                    <m:r>
                      <a:rPr lang="en-GB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∖</m:t>
                    </m:r>
                    <m:d>
                      <m:dPr>
                        <m:begChr m:val="{"/>
                        <m:endChr m:val="}"/>
                        <m:ctrlPr>
                          <a:rPr lang="de-DE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𝑒𝑣𝑒</m:t>
                        </m:r>
                      </m:e>
                    </m:d>
                  </m:oMath>
                </a14:m>
                <a:r>
                  <a:rPr lang="de-DE" dirty="0">
                    <a:ea typeface="Cambria Math" panose="02040503050406030204" pitchFamily="18" charset="0"/>
                  </a:rPr>
                  <a:t> and </a:t>
                </a:r>
                <a14:m>
                  <m:oMath xmlns:m="http://schemas.openxmlformats.org/officeDocument/2006/math">
                    <m:r>
                      <a:rPr lang="en-GB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𝒟</m:t>
                    </m:r>
                    <m:d>
                      <m:dPr>
                        <m:ctrlPr>
                          <a:rPr lang="de-DE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</m:d>
                    <m:r>
                      <a:rPr lang="de-DE" i="1" dirty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𝒟</m:t>
                    </m:r>
                    <m:d>
                      <m:dPr>
                        <m:ctrlPr>
                          <a:rPr lang="de-DE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</m:d>
                    <m:r>
                      <a:rPr lang="en-GB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∖</m:t>
                    </m:r>
                    <m:d>
                      <m:dPr>
                        <m:begChr m:val="{"/>
                        <m:endChr m:val="}"/>
                        <m:ctrlPr>
                          <a:rPr lang="de-DE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de-DE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d>
                  </m:oMath>
                </a14:m>
                <a:endParaRPr lang="en-GB" dirty="0"/>
              </a:p>
              <a:p>
                <a:pPr lvl="2"/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de-DE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sub>
                    </m:sSub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𝐸𝑝𝑖𝑑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 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𝑆𝑖𝑐𝑘</m:t>
                        </m:r>
                        <m:d>
                          <m:dPr>
                            <m:ctrlP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𝑇𝑟𝑒𝑎𝑡</m:t>
                        </m:r>
                        <m:d>
                          <m:dPr>
                            <m:ctrlP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𝑋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𝑀</m:t>
                            </m:r>
                          </m:e>
                        </m:d>
                      </m:e>
                    </m:d>
                  </m:oMath>
                </a14:m>
                <a:endParaRPr lang="de-DE" b="0" dirty="0">
                  <a:ea typeface="Cambria Math" panose="02040503050406030204" pitchFamily="18" charset="0"/>
                </a:endParaRPr>
              </a:p>
              <a:p>
                <a:pPr lvl="2"/>
                <a14:m>
                  <m:oMath xmlns:m="http://schemas.openxmlformats.org/officeDocument/2006/math">
                    <m:sSubSup>
                      <m:sSubSup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  <m:sup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bSup>
                    <m:r>
                      <a:rPr lang="de-DE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sub>
                    </m:sSub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𝐸𝑝𝑖𝑑</m:t>
                        </m:r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 </m:t>
                        </m:r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𝑆𝑖𝑐𝑘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𝑒𝑣𝑒</m:t>
                            </m:r>
                          </m:e>
                        </m:d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𝑇𝑟𝑒𝑎𝑡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𝑒𝑣𝑒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𝑀</m:t>
                            </m:r>
                          </m:e>
                        </m:d>
                      </m:e>
                    </m:d>
                  </m:oMath>
                </a14:m>
                <a:endParaRPr lang="de-DE" dirty="0">
                  <a:ea typeface="Cambria Math" panose="02040503050406030204" pitchFamily="18" charset="0"/>
                </a:endParaRPr>
              </a:p>
              <a:p>
                <a:pPr lvl="2"/>
                <a14:m>
                  <m:oMath xmlns:m="http://schemas.openxmlformats.org/officeDocument/2006/math">
                    <m:sSubSup>
                      <m:sSubSup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  <m:sup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′′</m:t>
                        </m:r>
                      </m:sup>
                    </m:sSubSup>
                    <m:r>
                      <a:rPr lang="de-DE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sub>
                    </m:sSub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𝐸𝑝𝑖𝑑</m:t>
                        </m:r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 </m:t>
                        </m:r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𝑆𝑖𝑐𝑘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𝑇𝑟𝑒𝑎𝑡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𝑋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de-DE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𝑚</m:t>
                                </m:r>
                              </m:e>
                              <m:sub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e>
                        </m:d>
                      </m:e>
                    </m:d>
                  </m:oMath>
                </a14:m>
                <a:endParaRPr lang="de-DE" b="0" i="1" dirty="0">
                  <a:latin typeface="Cambria Math" panose="02040503050406030204" pitchFamily="18" charset="0"/>
                </a:endParaRPr>
              </a:p>
              <a:p>
                <a:pPr lvl="2"/>
                <a14:m>
                  <m:oMath xmlns:m="http://schemas.openxmlformats.org/officeDocument/2006/math">
                    <m:sSubSup>
                      <m:sSubSup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  <m:sup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′′′</m:t>
                        </m:r>
                      </m:sup>
                    </m:sSubSup>
                    <m:r>
                      <a:rPr lang="de-DE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sub>
                    </m:sSub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𝐸𝑝𝑖𝑑</m:t>
                        </m:r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 </m:t>
                        </m:r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𝑆𝑖𝑐𝑘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𝑒𝑣𝑒</m:t>
                            </m:r>
                          </m:e>
                        </m:d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𝑇𝑟𝑒𝑎𝑡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𝑒𝑣𝑒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de-DE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𝑚</m:t>
                                </m:r>
                              </m:e>
                              <m:sub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e>
                        </m:d>
                      </m:e>
                    </m:d>
                  </m:oMath>
                </a14:m>
                <a:endParaRPr lang="en-GB" dirty="0"/>
              </a:p>
              <a:p>
                <a:pPr lvl="3"/>
                <a:endParaRPr lang="en-GB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F941A97-957F-C449-97C5-C32D7C4B90A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8650" y="1158241"/>
                <a:ext cx="7886700" cy="3310054"/>
              </a:xfrm>
              <a:blipFill>
                <a:blip r:embed="rId26"/>
                <a:stretch>
                  <a:fillRect l="-965" t="-343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D9E2DE-FE6B-4644-B558-50EFABCB03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84</a:t>
            </a:fld>
            <a:endParaRPr lang="en-GB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E5E2687-D987-E94C-8DEC-C703918E7250}"/>
              </a:ext>
            </a:extLst>
          </p:cNvPr>
          <p:cNvGrpSpPr/>
          <p:nvPr/>
        </p:nvGrpSpPr>
        <p:grpSpPr>
          <a:xfrm>
            <a:off x="3764290" y="4402612"/>
            <a:ext cx="4539915" cy="2208228"/>
            <a:chOff x="4604084" y="2639275"/>
            <a:chExt cx="4539915" cy="220822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1A02A1C1-9E28-8349-A123-91B58F15E111}"/>
                    </a:ext>
                  </a:extLst>
                </p:cNvPr>
                <p:cNvSpPr txBox="1"/>
                <p:nvPr/>
              </p:nvSpPr>
              <p:spPr>
                <a:xfrm>
                  <a:off x="6461825" y="3256865"/>
                  <a:ext cx="648000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charset="0"/>
                          </a:rPr>
                          <m:t>𝐸𝑝𝑖𝑑</m:t>
                        </m:r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41" name="TextBox 40">
                  <a:extLst>
                    <a:ext uri="{FF2B5EF4-FFF2-40B4-BE49-F238E27FC236}">
                      <a16:creationId xmlns:a16="http://schemas.microsoft.com/office/drawing/2014/main" id="{5D8CCC77-FFCF-3048-B63C-B626946E5F1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461825" y="3256865"/>
                  <a:ext cx="648000" cy="389513"/>
                </a:xfrm>
                <a:prstGeom prst="ellipse">
                  <a:avLst/>
                </a:prstGeom>
                <a:blipFill>
                  <a:blip r:embed="rId12"/>
                  <a:stretch>
                    <a:fillRect r="-3774" b="-6061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06CF533B-9C73-2447-9F70-857EDAB3F580}"/>
                    </a:ext>
                  </a:extLst>
                </p:cNvPr>
                <p:cNvSpPr txBox="1"/>
                <p:nvPr/>
              </p:nvSpPr>
              <p:spPr>
                <a:xfrm>
                  <a:off x="5231863" y="2639275"/>
                  <a:ext cx="985062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charset="0"/>
                          </a:rPr>
                          <m:t>𝑁𝑎𝑡</m:t>
                        </m:r>
                        <m:r>
                          <a:rPr lang="de-DE" b="0" i="1" smtClean="0">
                            <a:latin typeface="Cambria Math" charset="0"/>
                          </a:rPr>
                          <m:t>(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  <m:r>
                          <a:rPr lang="de-DE" b="0" i="1" smtClean="0">
                            <a:latin typeface="Cambria Math" charset="0"/>
                          </a:rPr>
                          <m:t>)</m:t>
                        </m:r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42" name="TextBox 41">
                  <a:extLst>
                    <a:ext uri="{FF2B5EF4-FFF2-40B4-BE49-F238E27FC236}">
                      <a16:creationId xmlns:a16="http://schemas.microsoft.com/office/drawing/2014/main" id="{B8B62F37-20D2-BB43-B850-66CFE4DBDFD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31863" y="2639275"/>
                  <a:ext cx="985062" cy="389513"/>
                </a:xfrm>
                <a:prstGeom prst="ellipse">
                  <a:avLst/>
                </a:prstGeom>
                <a:blipFill>
                  <a:blip r:embed="rId13"/>
                  <a:stretch>
                    <a:fillRect b="-6061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0D82E6B5-8DDA-544B-B911-ED1FBC7CC155}"/>
                    </a:ext>
                  </a:extLst>
                </p:cNvPr>
                <p:cNvSpPr txBox="1"/>
                <p:nvPr/>
              </p:nvSpPr>
              <p:spPr>
                <a:xfrm>
                  <a:off x="7371224" y="2642307"/>
                  <a:ext cx="1144125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charset="0"/>
                          </a:rPr>
                          <m:t>𝑀𝑎𝑛</m:t>
                        </m:r>
                        <m:r>
                          <a:rPr lang="de-DE" b="0" i="1" smtClean="0">
                            <a:latin typeface="Cambria Math" charset="0"/>
                          </a:rPr>
                          <m:t>(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𝑊</m:t>
                        </m:r>
                        <m:r>
                          <a:rPr lang="de-DE" b="0" i="1" smtClean="0">
                            <a:latin typeface="Cambria Math" charset="0"/>
                          </a:rPr>
                          <m:t>)</m:t>
                        </m:r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43" name="TextBox 42">
                  <a:extLst>
                    <a:ext uri="{FF2B5EF4-FFF2-40B4-BE49-F238E27FC236}">
                      <a16:creationId xmlns:a16="http://schemas.microsoft.com/office/drawing/2014/main" id="{63BEF76A-4386-AA42-BA21-B5E52A2FB55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71224" y="2642307"/>
                  <a:ext cx="1144125" cy="389513"/>
                </a:xfrm>
                <a:prstGeom prst="ellipse">
                  <a:avLst/>
                </a:prstGeom>
                <a:blipFill>
                  <a:blip r:embed="rId14"/>
                  <a:stretch>
                    <a:fillRect b="-6250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82758203-36CE-ED44-8D87-C8E553AE7438}"/>
                    </a:ext>
                  </a:extLst>
                </p:cNvPr>
                <p:cNvSpPr txBox="1"/>
                <p:nvPr/>
              </p:nvSpPr>
              <p:spPr>
                <a:xfrm>
                  <a:off x="4604084" y="3858871"/>
                  <a:ext cx="1383249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charset="0"/>
                          </a:rPr>
                          <m:t>𝑇𝑟𝑎𝑣𝑒𝑙</m:t>
                        </m:r>
                        <m:r>
                          <a:rPr lang="de-DE" b="0" i="1" smtClean="0">
                            <a:latin typeface="Cambria Math" charset="0"/>
                          </a:rPr>
                          <m:t>(</m:t>
                        </m:r>
                        <m:r>
                          <a:rPr lang="de-DE" b="0" i="1" smtClean="0">
                            <a:latin typeface="Cambria Math" charset="0"/>
                          </a:rPr>
                          <m:t>𝑋</m:t>
                        </m:r>
                        <m:r>
                          <a:rPr lang="de-DE" b="0" i="1" smtClean="0">
                            <a:latin typeface="Cambria Math" charset="0"/>
                          </a:rPr>
                          <m:t>)</m:t>
                        </m:r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44" name="TextBox 43">
                  <a:extLst>
                    <a:ext uri="{FF2B5EF4-FFF2-40B4-BE49-F238E27FC236}">
                      <a16:creationId xmlns:a16="http://schemas.microsoft.com/office/drawing/2014/main" id="{5D3C821D-C4F1-F142-8BF7-8DF48C2DFDC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04084" y="3858871"/>
                  <a:ext cx="1383249" cy="389513"/>
                </a:xfrm>
                <a:prstGeom prst="ellipse">
                  <a:avLst/>
                </a:prstGeom>
                <a:blipFill>
                  <a:blip r:embed="rId15"/>
                  <a:stretch>
                    <a:fillRect b="-6061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1FB988EA-508C-D347-BFF9-796519F22797}"/>
                    </a:ext>
                  </a:extLst>
                </p:cNvPr>
                <p:cNvSpPr txBox="1"/>
                <p:nvPr/>
              </p:nvSpPr>
              <p:spPr>
                <a:xfrm>
                  <a:off x="6254283" y="4457990"/>
                  <a:ext cx="1120628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charset="0"/>
                          </a:rPr>
                          <m:t>𝑆𝑖𝑐𝑘</m:t>
                        </m:r>
                        <m:r>
                          <a:rPr lang="de-DE" b="0" i="1" smtClean="0">
                            <a:latin typeface="Cambria Math" charset="0"/>
                          </a:rPr>
                          <m:t>(</m:t>
                        </m:r>
                        <m:r>
                          <a:rPr lang="de-DE" b="0" i="1" smtClean="0">
                            <a:latin typeface="Cambria Math" charset="0"/>
                          </a:rPr>
                          <m:t>𝑋</m:t>
                        </m:r>
                        <m:r>
                          <a:rPr lang="de-DE" b="0" i="1" smtClean="0">
                            <a:latin typeface="Cambria Math" charset="0"/>
                          </a:rPr>
                          <m:t>)</m:t>
                        </m:r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45" name="TextBox 44">
                  <a:extLst>
                    <a:ext uri="{FF2B5EF4-FFF2-40B4-BE49-F238E27FC236}">
                      <a16:creationId xmlns:a16="http://schemas.microsoft.com/office/drawing/2014/main" id="{9CE15178-FB1A-8A47-8BCA-5DB7062BFB2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254283" y="4457990"/>
                  <a:ext cx="1120628" cy="389513"/>
                </a:xfrm>
                <a:prstGeom prst="ellipse">
                  <a:avLst/>
                </a:prstGeom>
                <a:blipFill>
                  <a:blip r:embed="rId16"/>
                  <a:stretch>
                    <a:fillRect b="-6250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7E8B9192-062F-AF4B-BBDA-9BAF5C381BA0}"/>
                    </a:ext>
                  </a:extLst>
                </p:cNvPr>
                <p:cNvSpPr txBox="1"/>
                <p:nvPr/>
              </p:nvSpPr>
              <p:spPr>
                <a:xfrm>
                  <a:off x="7511218" y="3850296"/>
                  <a:ext cx="1632781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charset="0"/>
                          </a:rPr>
                          <m:t>𝑇𝑟𝑒𝑎𝑡</m:t>
                        </m:r>
                        <m:r>
                          <a:rPr lang="de-DE" b="0" i="1" smtClean="0">
                            <a:latin typeface="Cambria Math" charset="0"/>
                          </a:rPr>
                          <m:t>(</m:t>
                        </m:r>
                        <m:r>
                          <a:rPr lang="de-DE" b="0" i="1" smtClean="0">
                            <a:latin typeface="Cambria Math" charset="0"/>
                          </a:rPr>
                          <m:t>𝑋</m:t>
                        </m:r>
                        <m:r>
                          <a:rPr lang="de-DE" b="0" i="1" smtClean="0">
                            <a:latin typeface="Cambria Math" charset="0"/>
                          </a:rPr>
                          <m:t>,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  <m:r>
                          <a:rPr lang="de-DE" b="0" i="1" smtClean="0">
                            <a:latin typeface="Cambria Math" charset="0"/>
                          </a:rPr>
                          <m:t>)</m:t>
                        </m:r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46" name="TextBox 45">
                  <a:extLst>
                    <a:ext uri="{FF2B5EF4-FFF2-40B4-BE49-F238E27FC236}">
                      <a16:creationId xmlns:a16="http://schemas.microsoft.com/office/drawing/2014/main" id="{215650CC-F5F9-C147-B433-3A6793724FA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511218" y="3850296"/>
                  <a:ext cx="1632781" cy="389513"/>
                </a:xfrm>
                <a:prstGeom prst="ellipse">
                  <a:avLst/>
                </a:prstGeom>
                <a:blipFill>
                  <a:blip r:embed="rId17"/>
                  <a:stretch>
                    <a:fillRect b="-9375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87ED3306-02E2-FC42-9A6D-0C49FA08F72A}"/>
                </a:ext>
              </a:extLst>
            </p:cNvPr>
            <p:cNvCxnSpPr>
              <a:stCxn id="7" idx="6"/>
              <a:endCxn id="33" idx="1"/>
            </p:cNvCxnSpPr>
            <p:nvPr/>
          </p:nvCxnSpPr>
          <p:spPr>
            <a:xfrm>
              <a:off x="6216925" y="2834032"/>
              <a:ext cx="499132" cy="110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48FC095C-31BA-A84F-9BD9-99F65642B83B}"/>
                </a:ext>
              </a:extLst>
            </p:cNvPr>
            <p:cNvCxnSpPr>
              <a:cxnSpLocks/>
              <a:stCxn id="8" idx="2"/>
              <a:endCxn id="33" idx="3"/>
            </p:cNvCxnSpPr>
            <p:nvPr/>
          </p:nvCxnSpPr>
          <p:spPr>
            <a:xfrm flipH="1" flipV="1">
              <a:off x="6860057" y="2835140"/>
              <a:ext cx="511167" cy="192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0E9CFD77-F3C1-E44A-8958-9B447ECD945B}"/>
                </a:ext>
              </a:extLst>
            </p:cNvPr>
            <p:cNvCxnSpPr>
              <a:cxnSpLocks/>
              <a:stCxn id="9" idx="6"/>
              <a:endCxn id="29" idx="1"/>
            </p:cNvCxnSpPr>
            <p:nvPr/>
          </p:nvCxnSpPr>
          <p:spPr>
            <a:xfrm>
              <a:off x="5987333" y="4053628"/>
              <a:ext cx="439403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082907D8-2A6A-7349-AD99-9BA733C75043}"/>
                </a:ext>
              </a:extLst>
            </p:cNvPr>
            <p:cNvCxnSpPr>
              <a:cxnSpLocks/>
              <a:stCxn id="29" idx="0"/>
              <a:endCxn id="6" idx="4"/>
            </p:cNvCxnSpPr>
            <p:nvPr/>
          </p:nvCxnSpPr>
          <p:spPr>
            <a:xfrm flipV="1">
              <a:off x="6498736" y="3646378"/>
              <a:ext cx="287089" cy="33525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5E44D738-EE1F-2645-B589-40AD938BC9B2}"/>
                </a:ext>
              </a:extLst>
            </p:cNvPr>
            <p:cNvCxnSpPr>
              <a:cxnSpLocks/>
              <a:stCxn id="6" idx="4"/>
              <a:endCxn id="25" idx="0"/>
            </p:cNvCxnSpPr>
            <p:nvPr/>
          </p:nvCxnSpPr>
          <p:spPr>
            <a:xfrm>
              <a:off x="6785825" y="3646378"/>
              <a:ext cx="308081" cy="32939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08B093F3-5D49-8C47-A4B9-6E6915D0DE5F}"/>
                </a:ext>
              </a:extLst>
            </p:cNvPr>
            <p:cNvCxnSpPr>
              <a:cxnSpLocks/>
              <a:stCxn id="11" idx="2"/>
              <a:endCxn id="25" idx="3"/>
            </p:cNvCxnSpPr>
            <p:nvPr/>
          </p:nvCxnSpPr>
          <p:spPr>
            <a:xfrm flipH="1">
              <a:off x="7165906" y="4045053"/>
              <a:ext cx="345312" cy="272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0AC6C2D7-4B8D-A043-B027-6EC621A9C5F8}"/>
                </a:ext>
              </a:extLst>
            </p:cNvPr>
            <p:cNvCxnSpPr>
              <a:cxnSpLocks/>
              <a:stCxn id="29" idx="2"/>
              <a:endCxn id="10" idx="0"/>
            </p:cNvCxnSpPr>
            <p:nvPr/>
          </p:nvCxnSpPr>
          <p:spPr>
            <a:xfrm>
              <a:off x="6498736" y="4125628"/>
              <a:ext cx="315861" cy="33236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3198A34B-0DD4-9949-B3C6-ABEC1A16C4B8}"/>
                </a:ext>
              </a:extLst>
            </p:cNvPr>
            <p:cNvCxnSpPr>
              <a:cxnSpLocks/>
              <a:stCxn id="25" idx="2"/>
              <a:endCxn id="10" idx="0"/>
            </p:cNvCxnSpPr>
            <p:nvPr/>
          </p:nvCxnSpPr>
          <p:spPr>
            <a:xfrm flipH="1">
              <a:off x="6814597" y="4119775"/>
              <a:ext cx="279309" cy="33821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07AF9D76-0D4B-F441-89C8-1FB63EFF29DE}"/>
                </a:ext>
              </a:extLst>
            </p:cNvPr>
            <p:cNvCxnSpPr>
              <a:cxnSpLocks/>
              <a:stCxn id="6" idx="0"/>
              <a:endCxn id="33" idx="2"/>
            </p:cNvCxnSpPr>
            <p:nvPr/>
          </p:nvCxnSpPr>
          <p:spPr>
            <a:xfrm flipV="1">
              <a:off x="6785825" y="2907140"/>
              <a:ext cx="2232" cy="34972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B84AFAD9-BB43-7846-AA57-6BDFF601C5E4}"/>
                </a:ext>
              </a:extLst>
            </p:cNvPr>
            <p:cNvGrpSpPr/>
            <p:nvPr/>
          </p:nvGrpSpPr>
          <p:grpSpPr>
            <a:xfrm>
              <a:off x="6669977" y="2717060"/>
              <a:ext cx="545811" cy="393368"/>
              <a:chOff x="6669977" y="2717060"/>
              <a:chExt cx="545811" cy="393368"/>
            </a:xfrm>
          </p:grpSpPr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9ADD6E97-9259-214D-B015-E70B623A61C9}"/>
                  </a:ext>
                </a:extLst>
              </p:cNvPr>
              <p:cNvSpPr/>
              <p:nvPr/>
            </p:nvSpPr>
            <p:spPr>
              <a:xfrm>
                <a:off x="6669977" y="2717060"/>
                <a:ext cx="144000" cy="144000"/>
              </a:xfrm>
              <a:prstGeom prst="rect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BA5B6064-96C2-AE43-8706-85581B6719D0}"/>
                  </a:ext>
                </a:extLst>
              </p:cNvPr>
              <p:cNvSpPr/>
              <p:nvPr/>
            </p:nvSpPr>
            <p:spPr>
              <a:xfrm>
                <a:off x="6716057" y="2763140"/>
                <a:ext cx="144000" cy="144000"/>
              </a:xfrm>
              <a:prstGeom prst="rect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881C607C-95E8-A54E-925E-78A41133C1D4}"/>
                  </a:ext>
                </a:extLst>
              </p:cNvPr>
              <p:cNvSpPr/>
              <p:nvPr/>
            </p:nvSpPr>
            <p:spPr>
              <a:xfrm>
                <a:off x="6762137" y="2809220"/>
                <a:ext cx="144000" cy="144000"/>
              </a:xfrm>
              <a:prstGeom prst="rect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5" name="TextBox 34">
                    <a:extLst>
                      <a:ext uri="{FF2B5EF4-FFF2-40B4-BE49-F238E27FC236}">
                        <a16:creationId xmlns:a16="http://schemas.microsoft.com/office/drawing/2014/main" id="{A03CE37D-FC0F-6544-A3C0-986F6F684C90}"/>
                      </a:ext>
                    </a:extLst>
                  </p:cNvPr>
                  <p:cNvSpPr txBox="1"/>
                  <p:nvPr/>
                </p:nvSpPr>
                <p:spPr>
                  <a:xfrm>
                    <a:off x="6903780" y="2833429"/>
                    <a:ext cx="312008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de-DE" b="0" i="1" smtClean="0">
                                  <a:latin typeface="Cambria Math" charset="0"/>
                                </a:rPr>
                                <m:t>1</m:t>
                              </m:r>
                            </m:sub>
                          </m:sSub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35" name="TextBox 34">
                    <a:extLst>
                      <a:ext uri="{FF2B5EF4-FFF2-40B4-BE49-F238E27FC236}">
                        <a16:creationId xmlns:a16="http://schemas.microsoft.com/office/drawing/2014/main" id="{A03CE37D-FC0F-6544-A3C0-986F6F684C90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903780" y="2833429"/>
                    <a:ext cx="312008" cy="276999"/>
                  </a:xfrm>
                  <a:prstGeom prst="rect">
                    <a:avLst/>
                  </a:prstGeom>
                  <a:blipFill>
                    <a:blip r:embed="rId27"/>
                    <a:stretch>
                      <a:fillRect l="-19231" r="-3846" b="-30435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5F69E380-953D-F446-A8F5-65CBE48A2924}"/>
                </a:ext>
              </a:extLst>
            </p:cNvPr>
            <p:cNvGrpSpPr/>
            <p:nvPr/>
          </p:nvGrpSpPr>
          <p:grpSpPr>
            <a:xfrm>
              <a:off x="6191042" y="3935548"/>
              <a:ext cx="425774" cy="392260"/>
              <a:chOff x="6191042" y="3935548"/>
              <a:chExt cx="425774" cy="392260"/>
            </a:xfrm>
          </p:grpSpPr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5EDA0C5C-3221-6C4F-87A9-3907C189F7F5}"/>
                  </a:ext>
                </a:extLst>
              </p:cNvPr>
              <p:cNvSpPr/>
              <p:nvPr/>
            </p:nvSpPr>
            <p:spPr>
              <a:xfrm>
                <a:off x="6380656" y="3935548"/>
                <a:ext cx="144000" cy="144000"/>
              </a:xfrm>
              <a:prstGeom prst="rect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1322D24B-83BB-5A4F-8BCF-6EBD10A4F13D}"/>
                  </a:ext>
                </a:extLst>
              </p:cNvPr>
              <p:cNvSpPr/>
              <p:nvPr/>
            </p:nvSpPr>
            <p:spPr>
              <a:xfrm>
                <a:off x="6426736" y="3981628"/>
                <a:ext cx="144000" cy="144000"/>
              </a:xfrm>
              <a:prstGeom prst="rect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B6C8BDD7-F9D2-6149-AF73-713C3059DE87}"/>
                  </a:ext>
                </a:extLst>
              </p:cNvPr>
              <p:cNvSpPr/>
              <p:nvPr/>
            </p:nvSpPr>
            <p:spPr>
              <a:xfrm>
                <a:off x="6472816" y="4027708"/>
                <a:ext cx="144000" cy="144000"/>
              </a:xfrm>
              <a:prstGeom prst="rect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1" name="TextBox 30">
                    <a:extLst>
                      <a:ext uri="{FF2B5EF4-FFF2-40B4-BE49-F238E27FC236}">
                        <a16:creationId xmlns:a16="http://schemas.microsoft.com/office/drawing/2014/main" id="{DEFA9FB9-5B8A-1541-AFB6-F04CCEE4179F}"/>
                      </a:ext>
                    </a:extLst>
                  </p:cNvPr>
                  <p:cNvSpPr txBox="1"/>
                  <p:nvPr/>
                </p:nvSpPr>
                <p:spPr>
                  <a:xfrm>
                    <a:off x="6191042" y="4050809"/>
                    <a:ext cx="317331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de-DE" b="0" i="1" smtClean="0">
                                  <a:latin typeface="Cambria Math" charset="0"/>
                                </a:rPr>
                                <m:t>2</m:t>
                              </m:r>
                            </m:sub>
                          </m:sSub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31" name="TextBox 30">
                    <a:extLst>
                      <a:ext uri="{FF2B5EF4-FFF2-40B4-BE49-F238E27FC236}">
                        <a16:creationId xmlns:a16="http://schemas.microsoft.com/office/drawing/2014/main" id="{DEFA9FB9-5B8A-1541-AFB6-F04CCEE4179F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191042" y="4050809"/>
                    <a:ext cx="317331" cy="276999"/>
                  </a:xfrm>
                  <a:prstGeom prst="rect">
                    <a:avLst/>
                  </a:prstGeom>
                  <a:blipFill>
                    <a:blip r:embed="rId28"/>
                    <a:stretch>
                      <a:fillRect l="-19231" r="-3846" b="-30435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04AFB127-7014-FE44-BC27-A28EC9900F9E}"/>
                </a:ext>
              </a:extLst>
            </p:cNvPr>
            <p:cNvGrpSpPr/>
            <p:nvPr/>
          </p:nvGrpSpPr>
          <p:grpSpPr>
            <a:xfrm>
              <a:off x="6975826" y="3929695"/>
              <a:ext cx="539954" cy="397857"/>
              <a:chOff x="6975826" y="3929695"/>
              <a:chExt cx="539954" cy="397857"/>
            </a:xfrm>
          </p:grpSpPr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1DA08337-D675-8D43-A1FB-E1A4E7DD69D9}"/>
                  </a:ext>
                </a:extLst>
              </p:cNvPr>
              <p:cNvSpPr/>
              <p:nvPr/>
            </p:nvSpPr>
            <p:spPr>
              <a:xfrm>
                <a:off x="6975826" y="3929695"/>
                <a:ext cx="144000" cy="144000"/>
              </a:xfrm>
              <a:prstGeom prst="rect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96BAA22C-2A76-C844-A3FD-0D80A60A6F1B}"/>
                  </a:ext>
                </a:extLst>
              </p:cNvPr>
              <p:cNvSpPr/>
              <p:nvPr/>
            </p:nvSpPr>
            <p:spPr>
              <a:xfrm>
                <a:off x="7021906" y="3975775"/>
                <a:ext cx="144000" cy="144000"/>
              </a:xfrm>
              <a:prstGeom prst="rect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3DE372A7-38E7-A546-8F3C-03887AE616F7}"/>
                  </a:ext>
                </a:extLst>
              </p:cNvPr>
              <p:cNvSpPr/>
              <p:nvPr/>
            </p:nvSpPr>
            <p:spPr>
              <a:xfrm>
                <a:off x="7067986" y="4021855"/>
                <a:ext cx="144000" cy="144000"/>
              </a:xfrm>
              <a:prstGeom prst="rect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7" name="TextBox 26">
                    <a:extLst>
                      <a:ext uri="{FF2B5EF4-FFF2-40B4-BE49-F238E27FC236}">
                        <a16:creationId xmlns:a16="http://schemas.microsoft.com/office/drawing/2014/main" id="{02C130E0-470E-3645-82D6-68F05A832D13}"/>
                      </a:ext>
                    </a:extLst>
                  </p:cNvPr>
                  <p:cNvSpPr txBox="1"/>
                  <p:nvPr/>
                </p:nvSpPr>
                <p:spPr>
                  <a:xfrm>
                    <a:off x="7198449" y="4050553"/>
                    <a:ext cx="317331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de-DE" b="0" i="1" smtClean="0">
                                  <a:latin typeface="Cambria Math" charset="0"/>
                                </a:rPr>
                                <m:t>3</m:t>
                              </m:r>
                            </m:sub>
                          </m:sSub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27" name="TextBox 26">
                    <a:extLst>
                      <a:ext uri="{FF2B5EF4-FFF2-40B4-BE49-F238E27FC236}">
                        <a16:creationId xmlns:a16="http://schemas.microsoft.com/office/drawing/2014/main" id="{02C130E0-470E-3645-82D6-68F05A832D13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198449" y="4050553"/>
                    <a:ext cx="317331" cy="276999"/>
                  </a:xfrm>
                  <a:prstGeom prst="rect">
                    <a:avLst/>
                  </a:prstGeom>
                  <a:blipFill>
                    <a:blip r:embed="rId29"/>
                    <a:stretch>
                      <a:fillRect l="-23077" r="-3846" b="-30435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89912244-FA58-E044-9979-AFE2BF1C0A52}"/>
              </a:ext>
            </a:extLst>
          </p:cNvPr>
          <p:cNvGrpSpPr/>
          <p:nvPr/>
        </p:nvGrpSpPr>
        <p:grpSpPr>
          <a:xfrm>
            <a:off x="1358724" y="4492205"/>
            <a:ext cx="4263307" cy="1454710"/>
            <a:chOff x="1094955" y="4049593"/>
            <a:chExt cx="4263307" cy="145471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414F93E4-F3F9-6748-81B0-D402A8B6B1A9}"/>
                    </a:ext>
                  </a:extLst>
                </p:cNvPr>
                <p:cNvSpPr txBox="1"/>
                <p:nvPr/>
              </p:nvSpPr>
              <p:spPr>
                <a:xfrm>
                  <a:off x="1230848" y="4049593"/>
                  <a:ext cx="1660151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solidFill>
                              <a:schemeClr val="accent1"/>
                            </a:solidFill>
                            <a:latin typeface="Cambria Math" charset="0"/>
                          </a:rPr>
                          <m:t>𝑇𝑟𝑎𝑣𝑒𝑙</m:t>
                        </m:r>
                        <m:r>
                          <a:rPr lang="de-DE" b="0" i="1" smtClean="0">
                            <a:solidFill>
                              <a:schemeClr val="accent1"/>
                            </a:solidFill>
                            <a:latin typeface="Cambria Math" charset="0"/>
                          </a:rPr>
                          <m:t>(</m:t>
                        </m:r>
                        <m:r>
                          <a:rPr lang="de-DE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𝑒𝑣𝑒</m:t>
                        </m:r>
                        <m:r>
                          <a:rPr lang="de-DE" b="0" i="1" smtClean="0">
                            <a:solidFill>
                              <a:schemeClr val="accent1"/>
                            </a:solidFill>
                            <a:latin typeface="Cambria Math" charset="0"/>
                          </a:rPr>
                          <m:t>)</m:t>
                        </m:r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08" name="TextBox 107">
                  <a:extLst>
                    <a:ext uri="{FF2B5EF4-FFF2-40B4-BE49-F238E27FC236}">
                      <a16:creationId xmlns:a16="http://schemas.microsoft.com/office/drawing/2014/main" id="{21B3F8E7-2A64-9C4D-869B-6AF0DCD4669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30848" y="4049593"/>
                  <a:ext cx="1660151" cy="389513"/>
                </a:xfrm>
                <a:prstGeom prst="ellipse">
                  <a:avLst/>
                </a:prstGeom>
                <a:blipFill>
                  <a:blip r:embed="rId21"/>
                  <a:stretch>
                    <a:fillRect b="-6061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B81282D3-BC31-4843-B88C-D4E158514623}"/>
                    </a:ext>
                  </a:extLst>
                </p:cNvPr>
                <p:cNvSpPr txBox="1"/>
                <p:nvPr/>
              </p:nvSpPr>
              <p:spPr>
                <a:xfrm>
                  <a:off x="1399675" y="4586778"/>
                  <a:ext cx="1244694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solidFill>
                              <a:schemeClr val="accent1"/>
                            </a:solidFill>
                            <a:latin typeface="Cambria Math" charset="0"/>
                          </a:rPr>
                          <m:t>𝑆𝑖𝑐𝑘</m:t>
                        </m:r>
                        <m:r>
                          <a:rPr lang="de-DE" b="0" i="1" smtClean="0">
                            <a:solidFill>
                              <a:schemeClr val="accent1"/>
                            </a:solidFill>
                            <a:latin typeface="Cambria Math" charset="0"/>
                          </a:rPr>
                          <m:t>(</m:t>
                        </m:r>
                        <m:r>
                          <a:rPr lang="de-DE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𝑒𝑣𝑒</m:t>
                        </m:r>
                        <m:r>
                          <a:rPr lang="de-DE" b="0" i="1" smtClean="0">
                            <a:solidFill>
                              <a:schemeClr val="accent1"/>
                            </a:solidFill>
                            <a:latin typeface="Cambria Math" charset="0"/>
                          </a:rPr>
                          <m:t>)</m:t>
                        </m:r>
                      </m:oMath>
                    </m:oMathPara>
                  </a14:m>
                  <a:endParaRPr lang="en-GB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109" name="TextBox 108">
                  <a:extLst>
                    <a:ext uri="{FF2B5EF4-FFF2-40B4-BE49-F238E27FC236}">
                      <a16:creationId xmlns:a16="http://schemas.microsoft.com/office/drawing/2014/main" id="{B84B3006-255E-0B40-A103-A5D21C14DD8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99675" y="4586778"/>
                  <a:ext cx="1244694" cy="389513"/>
                </a:xfrm>
                <a:prstGeom prst="ellipse">
                  <a:avLst/>
                </a:prstGeom>
                <a:blipFill>
                  <a:blip r:embed="rId22"/>
                  <a:stretch>
                    <a:fillRect r="-1000" b="-6061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23020653-3C38-6C40-A413-0197470F2562}"/>
                </a:ext>
              </a:extLst>
            </p:cNvPr>
            <p:cNvCxnSpPr>
              <a:cxnSpLocks/>
              <a:stCxn id="37" idx="6"/>
              <a:endCxn id="42" idx="1"/>
            </p:cNvCxnSpPr>
            <p:nvPr/>
          </p:nvCxnSpPr>
          <p:spPr>
            <a:xfrm>
              <a:off x="2890999" y="4244350"/>
              <a:ext cx="377621" cy="33772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175F423D-EE46-AC4D-8D65-DC45BB538CD6}"/>
                </a:ext>
              </a:extLst>
            </p:cNvPr>
            <p:cNvCxnSpPr>
              <a:cxnSpLocks/>
              <a:stCxn id="42" idx="3"/>
              <a:endCxn id="6" idx="2"/>
            </p:cNvCxnSpPr>
            <p:nvPr/>
          </p:nvCxnSpPr>
          <p:spPr>
            <a:xfrm>
              <a:off x="3412620" y="4582073"/>
              <a:ext cx="1945642" cy="19027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4E02C27C-F090-364F-ABFB-A9FB7B730A06}"/>
                </a:ext>
              </a:extLst>
            </p:cNvPr>
            <p:cNvCxnSpPr>
              <a:cxnSpLocks/>
              <a:stCxn id="42" idx="1"/>
              <a:endCxn id="38" idx="6"/>
            </p:cNvCxnSpPr>
            <p:nvPr/>
          </p:nvCxnSpPr>
          <p:spPr>
            <a:xfrm flipH="1">
              <a:off x="2644369" y="4582073"/>
              <a:ext cx="624251" cy="19946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4C82F72D-C26C-F749-A624-621EE5CAE277}"/>
                </a:ext>
              </a:extLst>
            </p:cNvPr>
            <p:cNvSpPr/>
            <p:nvPr/>
          </p:nvSpPr>
          <p:spPr>
            <a:xfrm>
              <a:off x="3268620" y="4510073"/>
              <a:ext cx="144000" cy="144000"/>
            </a:xfrm>
            <a:prstGeom prst="rect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3" name="TextBox 42">
                  <a:extLst>
                    <a:ext uri="{FF2B5EF4-FFF2-40B4-BE49-F238E27FC236}">
                      <a16:creationId xmlns:a16="http://schemas.microsoft.com/office/drawing/2014/main" id="{A5BB9E65-3C4D-A945-B0B8-A16E1DDB98A5}"/>
                    </a:ext>
                  </a:extLst>
                </p:cNvPr>
                <p:cNvSpPr txBox="1"/>
                <p:nvPr/>
              </p:nvSpPr>
              <p:spPr>
                <a:xfrm>
                  <a:off x="3230253" y="4151726"/>
                  <a:ext cx="317331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43" name="TextBox 42">
                  <a:extLst>
                    <a:ext uri="{FF2B5EF4-FFF2-40B4-BE49-F238E27FC236}">
                      <a16:creationId xmlns:a16="http://schemas.microsoft.com/office/drawing/2014/main" id="{A5BB9E65-3C4D-A945-B0B8-A16E1DDB98A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30253" y="4151726"/>
                  <a:ext cx="317331" cy="276999"/>
                </a:xfrm>
                <a:prstGeom prst="rect">
                  <a:avLst/>
                </a:prstGeom>
                <a:blipFill>
                  <a:blip r:embed="rId30"/>
                  <a:stretch>
                    <a:fillRect l="-23077" r="-3846" b="-30435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33943292-8DE3-0541-BD51-662FA430F9F6}"/>
                </a:ext>
              </a:extLst>
            </p:cNvPr>
            <p:cNvCxnSpPr>
              <a:cxnSpLocks/>
              <a:stCxn id="46" idx="3"/>
              <a:endCxn id="6" idx="2"/>
            </p:cNvCxnSpPr>
            <p:nvPr/>
          </p:nvCxnSpPr>
          <p:spPr>
            <a:xfrm flipV="1">
              <a:off x="3422579" y="4772347"/>
              <a:ext cx="1935683" cy="17701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EF898DCC-C09E-F847-BAA5-68C282DB060B}"/>
                </a:ext>
              </a:extLst>
            </p:cNvPr>
            <p:cNvCxnSpPr>
              <a:cxnSpLocks/>
              <a:stCxn id="46" idx="1"/>
              <a:endCxn id="47" idx="6"/>
            </p:cNvCxnSpPr>
            <p:nvPr/>
          </p:nvCxnSpPr>
          <p:spPr>
            <a:xfrm flipH="1">
              <a:off x="2955253" y="4949364"/>
              <a:ext cx="323326" cy="36018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C1CA549E-B627-8A47-BA5F-7B9F04820D22}"/>
                </a:ext>
              </a:extLst>
            </p:cNvPr>
            <p:cNvSpPr/>
            <p:nvPr/>
          </p:nvSpPr>
          <p:spPr>
            <a:xfrm>
              <a:off x="3278579" y="4877364"/>
              <a:ext cx="144000" cy="144000"/>
            </a:xfrm>
            <a:prstGeom prst="rect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7" name="TextBox 46">
                  <a:extLst>
                    <a:ext uri="{FF2B5EF4-FFF2-40B4-BE49-F238E27FC236}">
                      <a16:creationId xmlns:a16="http://schemas.microsoft.com/office/drawing/2014/main" id="{E8DAA6BD-6D09-0E48-8888-FFC23B80CBAE}"/>
                    </a:ext>
                  </a:extLst>
                </p:cNvPr>
                <p:cNvSpPr txBox="1"/>
                <p:nvPr/>
              </p:nvSpPr>
              <p:spPr>
                <a:xfrm>
                  <a:off x="1094955" y="5114790"/>
                  <a:ext cx="1860298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solidFill>
                              <a:schemeClr val="accent1"/>
                            </a:solidFill>
                            <a:latin typeface="Cambria Math" charset="0"/>
                          </a:rPr>
                          <m:t>𝑇𝑟𝑒𝑎𝑡</m:t>
                        </m:r>
                        <m:r>
                          <a:rPr lang="de-DE" b="0" i="1" smtClean="0">
                            <a:solidFill>
                              <a:schemeClr val="accent1"/>
                            </a:solidFill>
                            <a:latin typeface="Cambria Math" charset="0"/>
                          </a:rPr>
                          <m:t>(</m:t>
                        </m:r>
                        <m:r>
                          <a:rPr lang="de-DE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𝑒𝑣𝑒</m:t>
                        </m:r>
                        <m:r>
                          <a:rPr lang="de-DE" b="0" i="1" smtClean="0">
                            <a:solidFill>
                              <a:schemeClr val="accent1"/>
                            </a:solidFill>
                            <a:latin typeface="Cambria Math" charset="0"/>
                          </a:rPr>
                          <m:t>,</m:t>
                        </m:r>
                        <m:r>
                          <a:rPr lang="de-DE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𝑀</m:t>
                        </m:r>
                        <m:r>
                          <a:rPr lang="de-DE" b="0" i="1" smtClean="0">
                            <a:solidFill>
                              <a:schemeClr val="accent1"/>
                            </a:solidFill>
                            <a:latin typeface="Cambria Math" charset="0"/>
                          </a:rPr>
                          <m:t>)</m:t>
                        </m:r>
                      </m:oMath>
                    </m:oMathPara>
                  </a14:m>
                  <a:endParaRPr lang="en-GB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118" name="TextBox 117">
                  <a:extLst>
                    <a:ext uri="{FF2B5EF4-FFF2-40B4-BE49-F238E27FC236}">
                      <a16:creationId xmlns:a16="http://schemas.microsoft.com/office/drawing/2014/main" id="{B1F25174-86A7-E041-8EA9-55DD38F97A4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94955" y="5114790"/>
                  <a:ext cx="1860298" cy="389513"/>
                </a:xfrm>
                <a:prstGeom prst="ellipse">
                  <a:avLst/>
                </a:prstGeom>
                <a:blipFill>
                  <a:blip r:embed="rId24"/>
                  <a:stretch>
                    <a:fillRect b="-6250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67D7AE1C-E5B1-ED4F-82C9-7434C043AE9D}"/>
                </a:ext>
              </a:extLst>
            </p:cNvPr>
            <p:cNvCxnSpPr>
              <a:cxnSpLocks/>
              <a:stCxn id="46" idx="1"/>
              <a:endCxn id="38" idx="6"/>
            </p:cNvCxnSpPr>
            <p:nvPr/>
          </p:nvCxnSpPr>
          <p:spPr>
            <a:xfrm flipH="1" flipV="1">
              <a:off x="2644369" y="4781535"/>
              <a:ext cx="634210" cy="16782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9" name="TextBox 48">
                  <a:extLst>
                    <a:ext uri="{FF2B5EF4-FFF2-40B4-BE49-F238E27FC236}">
                      <a16:creationId xmlns:a16="http://schemas.microsoft.com/office/drawing/2014/main" id="{359B4513-F1E0-3E49-BF31-09F30A524F04}"/>
                    </a:ext>
                  </a:extLst>
                </p:cNvPr>
                <p:cNvSpPr txBox="1"/>
                <p:nvPr/>
              </p:nvSpPr>
              <p:spPr>
                <a:xfrm>
                  <a:off x="3210270" y="4976291"/>
                  <a:ext cx="317331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49" name="TextBox 48">
                  <a:extLst>
                    <a:ext uri="{FF2B5EF4-FFF2-40B4-BE49-F238E27FC236}">
                      <a16:creationId xmlns:a16="http://schemas.microsoft.com/office/drawing/2014/main" id="{359B4513-F1E0-3E49-BF31-09F30A524F0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10270" y="4976291"/>
                  <a:ext cx="317331" cy="276999"/>
                </a:xfrm>
                <a:prstGeom prst="rect">
                  <a:avLst/>
                </a:prstGeom>
                <a:blipFill>
                  <a:blip r:embed="rId29"/>
                  <a:stretch>
                    <a:fillRect l="-23077" r="-3846" b="-36364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2396942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BF04AE-7CFF-8548-A90C-A9E75D0CF8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Types of Shattering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F941A97-957F-C449-97C5-C32D7C4B90A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28650" y="1158240"/>
                <a:ext cx="7886700" cy="5452600"/>
              </a:xfrm>
            </p:spPr>
            <p:txBody>
              <a:bodyPr>
                <a:normAutofit/>
              </a:bodyPr>
              <a:lstStyle/>
              <a:p>
                <a:r>
                  <a:rPr lang="en-GB" dirty="0"/>
                  <a:t>On-demand shattering</a:t>
                </a:r>
              </a:p>
              <a:p>
                <a:pPr lvl="1"/>
                <a:r>
                  <a:rPr lang="en-GB" dirty="0"/>
                  <a:t>Splitting on constraints only if the application of an LVE operator requires it</a:t>
                </a:r>
              </a:p>
              <a:p>
                <a:r>
                  <a:rPr lang="en-GB" dirty="0"/>
                  <a:t>E.g., given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𝑆𝑖𝑐𝑘</m:t>
                        </m:r>
                        <m:d>
                          <m:dPr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𝑒𝑣𝑒</m:t>
                            </m:r>
                          </m:e>
                        </m:d>
                      </m:e>
                    </m:d>
                  </m:oMath>
                </a14:m>
                <a:endParaRPr lang="en-GB" dirty="0"/>
              </a:p>
              <a:p>
                <a:pPr lvl="1"/>
                <a:r>
                  <a:rPr lang="en-GB" dirty="0"/>
                  <a:t>Eliminate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</a:rPr>
                      <m:t>𝑇𝑟𝑎𝑣𝑒𝑙</m:t>
                    </m:r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</m:d>
                    <m:r>
                      <a:rPr lang="de-DE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GB" i="1">
                        <a:latin typeface="Cambria Math" panose="02040503050406030204" pitchFamily="18" charset="0"/>
                      </a:rPr>
                      <m:t>𝑇𝑟𝑒𝑎𝑡</m:t>
                    </m:r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𝑋</m:t>
                        </m:r>
                        <m:r>
                          <a:rPr lang="en-GB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GB" i="1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</m:d>
                  </m:oMath>
                </a14:m>
                <a:r>
                  <a:rPr lang="en-GB" dirty="0"/>
                  <a:t> before splitting of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</a:rPr>
                      <m:t>𝑆𝑖𝑐𝑘</m:t>
                    </m:r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𝑒𝑣𝑒</m:t>
                        </m:r>
                      </m:e>
                    </m:d>
                  </m:oMath>
                </a14:m>
                <a:endParaRPr lang="en-GB" dirty="0"/>
              </a:p>
              <a:p>
                <a:r>
                  <a:rPr lang="en-GB" dirty="0"/>
                  <a:t>Does not change complexity of the problem</a:t>
                </a:r>
              </a:p>
              <a:p>
                <a:pPr lvl="1"/>
                <a:r>
                  <a:rPr lang="en-GB" dirty="0"/>
                  <a:t>May be hard to </a:t>
                </a:r>
                <a:br>
                  <a:rPr lang="en-GB" dirty="0"/>
                </a:br>
                <a:r>
                  <a:rPr lang="en-GB" dirty="0"/>
                  <a:t>determine when</a:t>
                </a:r>
                <a:br>
                  <a:rPr lang="en-GB" dirty="0"/>
                </a:br>
                <a:r>
                  <a:rPr lang="en-GB" dirty="0"/>
                  <a:t>the optimal point</a:t>
                </a:r>
                <a:br>
                  <a:rPr lang="en-GB" dirty="0"/>
                </a:br>
                <a:r>
                  <a:rPr lang="en-GB" dirty="0"/>
                  <a:t>for on-demand</a:t>
                </a:r>
                <a:br>
                  <a:rPr lang="en-GB" dirty="0"/>
                </a:br>
                <a:r>
                  <a:rPr lang="en-GB" dirty="0"/>
                  <a:t>shattering is</a:t>
                </a:r>
              </a:p>
              <a:p>
                <a:pPr lvl="2"/>
                <a:r>
                  <a:rPr lang="en-GB" dirty="0"/>
                  <a:t>Extra work for </a:t>
                </a:r>
                <a:br>
                  <a:rPr lang="en-GB" dirty="0"/>
                </a:br>
                <a:r>
                  <a:rPr lang="en-GB" dirty="0"/>
                  <a:t>checking</a:t>
                </a:r>
              </a:p>
              <a:p>
                <a:pPr lvl="3"/>
                <a:endParaRPr lang="en-GB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F941A97-957F-C449-97C5-C32D7C4B90A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8650" y="1158240"/>
                <a:ext cx="7886700" cy="5452600"/>
              </a:xfrm>
              <a:blipFill>
                <a:blip r:embed="rId3"/>
                <a:stretch>
                  <a:fillRect l="-1447" t="-162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D9E2DE-FE6B-4644-B558-50EFABCB03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85</a:t>
            </a:fld>
            <a:endParaRPr lang="en-GB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65997F8-F53F-1440-971A-473BFF1AAECE}"/>
              </a:ext>
            </a:extLst>
          </p:cNvPr>
          <p:cNvGrpSpPr/>
          <p:nvPr/>
        </p:nvGrpSpPr>
        <p:grpSpPr>
          <a:xfrm>
            <a:off x="3764290" y="4402612"/>
            <a:ext cx="4539915" cy="2208228"/>
            <a:chOff x="4604084" y="2639275"/>
            <a:chExt cx="4539915" cy="220822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7563D904-FF3E-DE42-839C-5C1BD73ECEFA}"/>
                    </a:ext>
                  </a:extLst>
                </p:cNvPr>
                <p:cNvSpPr txBox="1"/>
                <p:nvPr/>
              </p:nvSpPr>
              <p:spPr>
                <a:xfrm>
                  <a:off x="6461825" y="3256865"/>
                  <a:ext cx="648000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charset="0"/>
                          </a:rPr>
                          <m:t>𝐸𝑝𝑖𝑑</m:t>
                        </m:r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41" name="TextBox 40">
                  <a:extLst>
                    <a:ext uri="{FF2B5EF4-FFF2-40B4-BE49-F238E27FC236}">
                      <a16:creationId xmlns:a16="http://schemas.microsoft.com/office/drawing/2014/main" id="{5D8CCC77-FFCF-3048-B63C-B626946E5F1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461825" y="3256865"/>
                  <a:ext cx="648000" cy="389513"/>
                </a:xfrm>
                <a:prstGeom prst="ellipse">
                  <a:avLst/>
                </a:prstGeom>
                <a:blipFill>
                  <a:blip r:embed="rId12"/>
                  <a:stretch>
                    <a:fillRect r="-3774" b="-6061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1AB5E370-11A2-F84F-BDC5-8126C303E695}"/>
                    </a:ext>
                  </a:extLst>
                </p:cNvPr>
                <p:cNvSpPr txBox="1"/>
                <p:nvPr/>
              </p:nvSpPr>
              <p:spPr>
                <a:xfrm>
                  <a:off x="5231863" y="2639275"/>
                  <a:ext cx="985062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charset="0"/>
                          </a:rPr>
                          <m:t>𝑁𝑎𝑡</m:t>
                        </m:r>
                        <m:r>
                          <a:rPr lang="de-DE" b="0" i="1" smtClean="0">
                            <a:latin typeface="Cambria Math" charset="0"/>
                          </a:rPr>
                          <m:t>(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  <m:r>
                          <a:rPr lang="de-DE" b="0" i="1" smtClean="0">
                            <a:latin typeface="Cambria Math" charset="0"/>
                          </a:rPr>
                          <m:t>)</m:t>
                        </m:r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42" name="TextBox 41">
                  <a:extLst>
                    <a:ext uri="{FF2B5EF4-FFF2-40B4-BE49-F238E27FC236}">
                      <a16:creationId xmlns:a16="http://schemas.microsoft.com/office/drawing/2014/main" id="{B8B62F37-20D2-BB43-B850-66CFE4DBDFD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31863" y="2639275"/>
                  <a:ext cx="985062" cy="389513"/>
                </a:xfrm>
                <a:prstGeom prst="ellipse">
                  <a:avLst/>
                </a:prstGeom>
                <a:blipFill>
                  <a:blip r:embed="rId13"/>
                  <a:stretch>
                    <a:fillRect b="-6061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3A731501-79E3-0748-8061-B73AA3F11F37}"/>
                    </a:ext>
                  </a:extLst>
                </p:cNvPr>
                <p:cNvSpPr txBox="1"/>
                <p:nvPr/>
              </p:nvSpPr>
              <p:spPr>
                <a:xfrm>
                  <a:off x="7371224" y="2642307"/>
                  <a:ext cx="1144125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charset="0"/>
                          </a:rPr>
                          <m:t>𝑀𝑎𝑛</m:t>
                        </m:r>
                        <m:r>
                          <a:rPr lang="de-DE" b="0" i="1" smtClean="0">
                            <a:latin typeface="Cambria Math" charset="0"/>
                          </a:rPr>
                          <m:t>(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𝑊</m:t>
                        </m:r>
                        <m:r>
                          <a:rPr lang="de-DE" b="0" i="1" smtClean="0">
                            <a:latin typeface="Cambria Math" charset="0"/>
                          </a:rPr>
                          <m:t>)</m:t>
                        </m:r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43" name="TextBox 42">
                  <a:extLst>
                    <a:ext uri="{FF2B5EF4-FFF2-40B4-BE49-F238E27FC236}">
                      <a16:creationId xmlns:a16="http://schemas.microsoft.com/office/drawing/2014/main" id="{63BEF76A-4386-AA42-BA21-B5E52A2FB55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71224" y="2642307"/>
                  <a:ext cx="1144125" cy="389513"/>
                </a:xfrm>
                <a:prstGeom prst="ellipse">
                  <a:avLst/>
                </a:prstGeom>
                <a:blipFill>
                  <a:blip r:embed="rId14"/>
                  <a:stretch>
                    <a:fillRect b="-6250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EFA7EDA7-1F81-0940-AEE5-859E96529DE3}"/>
                    </a:ext>
                  </a:extLst>
                </p:cNvPr>
                <p:cNvSpPr txBox="1"/>
                <p:nvPr/>
              </p:nvSpPr>
              <p:spPr>
                <a:xfrm>
                  <a:off x="4604084" y="3858871"/>
                  <a:ext cx="1383249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charset="0"/>
                          </a:rPr>
                          <m:t>𝑇𝑟𝑎𝑣𝑒𝑙</m:t>
                        </m:r>
                        <m:r>
                          <a:rPr lang="de-DE" b="0" i="1" smtClean="0">
                            <a:latin typeface="Cambria Math" charset="0"/>
                          </a:rPr>
                          <m:t>(</m:t>
                        </m:r>
                        <m:r>
                          <a:rPr lang="de-DE" b="0" i="1" smtClean="0">
                            <a:latin typeface="Cambria Math" charset="0"/>
                          </a:rPr>
                          <m:t>𝑋</m:t>
                        </m:r>
                        <m:r>
                          <a:rPr lang="de-DE" b="0" i="1" smtClean="0">
                            <a:latin typeface="Cambria Math" charset="0"/>
                          </a:rPr>
                          <m:t>)</m:t>
                        </m:r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44" name="TextBox 43">
                  <a:extLst>
                    <a:ext uri="{FF2B5EF4-FFF2-40B4-BE49-F238E27FC236}">
                      <a16:creationId xmlns:a16="http://schemas.microsoft.com/office/drawing/2014/main" id="{5D3C821D-C4F1-F142-8BF7-8DF48C2DFDC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04084" y="3858871"/>
                  <a:ext cx="1383249" cy="389513"/>
                </a:xfrm>
                <a:prstGeom prst="ellipse">
                  <a:avLst/>
                </a:prstGeom>
                <a:blipFill>
                  <a:blip r:embed="rId15"/>
                  <a:stretch>
                    <a:fillRect b="-6061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1F748204-22F1-EC4A-A2B3-F63673CDD4F5}"/>
                    </a:ext>
                  </a:extLst>
                </p:cNvPr>
                <p:cNvSpPr txBox="1"/>
                <p:nvPr/>
              </p:nvSpPr>
              <p:spPr>
                <a:xfrm>
                  <a:off x="6254283" y="4457990"/>
                  <a:ext cx="1120628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charset="0"/>
                          </a:rPr>
                          <m:t>𝑆𝑖𝑐𝑘</m:t>
                        </m:r>
                        <m:r>
                          <a:rPr lang="de-DE" b="0" i="1" smtClean="0">
                            <a:latin typeface="Cambria Math" charset="0"/>
                          </a:rPr>
                          <m:t>(</m:t>
                        </m:r>
                        <m:r>
                          <a:rPr lang="de-DE" b="0" i="1" smtClean="0">
                            <a:latin typeface="Cambria Math" charset="0"/>
                          </a:rPr>
                          <m:t>𝑋</m:t>
                        </m:r>
                        <m:r>
                          <a:rPr lang="de-DE" b="0" i="1" smtClean="0">
                            <a:latin typeface="Cambria Math" charset="0"/>
                          </a:rPr>
                          <m:t>)</m:t>
                        </m:r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45" name="TextBox 44">
                  <a:extLst>
                    <a:ext uri="{FF2B5EF4-FFF2-40B4-BE49-F238E27FC236}">
                      <a16:creationId xmlns:a16="http://schemas.microsoft.com/office/drawing/2014/main" id="{9CE15178-FB1A-8A47-8BCA-5DB7062BFB2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254283" y="4457990"/>
                  <a:ext cx="1120628" cy="389513"/>
                </a:xfrm>
                <a:prstGeom prst="ellipse">
                  <a:avLst/>
                </a:prstGeom>
                <a:blipFill>
                  <a:blip r:embed="rId16"/>
                  <a:stretch>
                    <a:fillRect b="-6250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BC743931-BD84-9F49-A029-7AE5988F431B}"/>
                    </a:ext>
                  </a:extLst>
                </p:cNvPr>
                <p:cNvSpPr txBox="1"/>
                <p:nvPr/>
              </p:nvSpPr>
              <p:spPr>
                <a:xfrm>
                  <a:off x="7511218" y="3850296"/>
                  <a:ext cx="1632781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charset="0"/>
                          </a:rPr>
                          <m:t>𝑇𝑟𝑒𝑎𝑡</m:t>
                        </m:r>
                        <m:r>
                          <a:rPr lang="de-DE" b="0" i="1" smtClean="0">
                            <a:latin typeface="Cambria Math" charset="0"/>
                          </a:rPr>
                          <m:t>(</m:t>
                        </m:r>
                        <m:r>
                          <a:rPr lang="de-DE" b="0" i="1" smtClean="0">
                            <a:latin typeface="Cambria Math" charset="0"/>
                          </a:rPr>
                          <m:t>𝑋</m:t>
                        </m:r>
                        <m:r>
                          <a:rPr lang="de-DE" b="0" i="1" smtClean="0">
                            <a:latin typeface="Cambria Math" charset="0"/>
                          </a:rPr>
                          <m:t>,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  <m:r>
                          <a:rPr lang="de-DE" b="0" i="1" smtClean="0">
                            <a:latin typeface="Cambria Math" charset="0"/>
                          </a:rPr>
                          <m:t>)</m:t>
                        </m:r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46" name="TextBox 45">
                  <a:extLst>
                    <a:ext uri="{FF2B5EF4-FFF2-40B4-BE49-F238E27FC236}">
                      <a16:creationId xmlns:a16="http://schemas.microsoft.com/office/drawing/2014/main" id="{215650CC-F5F9-C147-B433-3A6793724FA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511218" y="3850296"/>
                  <a:ext cx="1632781" cy="389513"/>
                </a:xfrm>
                <a:prstGeom prst="ellipse">
                  <a:avLst/>
                </a:prstGeom>
                <a:blipFill>
                  <a:blip r:embed="rId17"/>
                  <a:stretch>
                    <a:fillRect b="-9375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8E83D267-D87E-104D-BE84-A98A5339DB5B}"/>
                </a:ext>
              </a:extLst>
            </p:cNvPr>
            <p:cNvCxnSpPr>
              <a:stCxn id="7" idx="6"/>
              <a:endCxn id="33" idx="1"/>
            </p:cNvCxnSpPr>
            <p:nvPr/>
          </p:nvCxnSpPr>
          <p:spPr>
            <a:xfrm>
              <a:off x="6216925" y="2834032"/>
              <a:ext cx="499132" cy="110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0FCB169C-36B2-384D-8A6A-87418B655BB0}"/>
                </a:ext>
              </a:extLst>
            </p:cNvPr>
            <p:cNvCxnSpPr>
              <a:cxnSpLocks/>
              <a:stCxn id="8" idx="2"/>
              <a:endCxn id="33" idx="3"/>
            </p:cNvCxnSpPr>
            <p:nvPr/>
          </p:nvCxnSpPr>
          <p:spPr>
            <a:xfrm flipH="1" flipV="1">
              <a:off x="6860057" y="2835140"/>
              <a:ext cx="511167" cy="192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000BCEF5-A7A5-2943-8402-967B0B654C18}"/>
                </a:ext>
              </a:extLst>
            </p:cNvPr>
            <p:cNvCxnSpPr>
              <a:cxnSpLocks/>
              <a:stCxn id="9" idx="6"/>
              <a:endCxn id="29" idx="1"/>
            </p:cNvCxnSpPr>
            <p:nvPr/>
          </p:nvCxnSpPr>
          <p:spPr>
            <a:xfrm>
              <a:off x="5987333" y="4053628"/>
              <a:ext cx="439403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32E4BCD2-6853-7C49-885F-ECACFABAA533}"/>
                </a:ext>
              </a:extLst>
            </p:cNvPr>
            <p:cNvCxnSpPr>
              <a:cxnSpLocks/>
              <a:stCxn id="29" idx="0"/>
              <a:endCxn id="6" idx="4"/>
            </p:cNvCxnSpPr>
            <p:nvPr/>
          </p:nvCxnSpPr>
          <p:spPr>
            <a:xfrm flipV="1">
              <a:off x="6498736" y="3646378"/>
              <a:ext cx="287089" cy="33525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2318D07A-0C82-8E4B-A63F-4DED13A164E1}"/>
                </a:ext>
              </a:extLst>
            </p:cNvPr>
            <p:cNvCxnSpPr>
              <a:cxnSpLocks/>
              <a:stCxn id="6" idx="4"/>
              <a:endCxn id="25" idx="0"/>
            </p:cNvCxnSpPr>
            <p:nvPr/>
          </p:nvCxnSpPr>
          <p:spPr>
            <a:xfrm>
              <a:off x="6785825" y="3646378"/>
              <a:ext cx="308081" cy="32939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35EBDEC6-0660-6C4F-9561-D0710753947E}"/>
                </a:ext>
              </a:extLst>
            </p:cNvPr>
            <p:cNvCxnSpPr>
              <a:cxnSpLocks/>
              <a:stCxn id="11" idx="2"/>
              <a:endCxn id="25" idx="3"/>
            </p:cNvCxnSpPr>
            <p:nvPr/>
          </p:nvCxnSpPr>
          <p:spPr>
            <a:xfrm flipH="1">
              <a:off x="7165906" y="4045053"/>
              <a:ext cx="345312" cy="272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447D0261-DBB8-2042-8ECC-20806FC2FBAF}"/>
                </a:ext>
              </a:extLst>
            </p:cNvPr>
            <p:cNvCxnSpPr>
              <a:cxnSpLocks/>
              <a:stCxn id="29" idx="2"/>
              <a:endCxn id="10" idx="0"/>
            </p:cNvCxnSpPr>
            <p:nvPr/>
          </p:nvCxnSpPr>
          <p:spPr>
            <a:xfrm>
              <a:off x="6498736" y="4125628"/>
              <a:ext cx="315861" cy="33236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116B7D16-208E-2748-A573-E350CEF3D8E8}"/>
                </a:ext>
              </a:extLst>
            </p:cNvPr>
            <p:cNvCxnSpPr>
              <a:cxnSpLocks/>
              <a:stCxn id="25" idx="2"/>
              <a:endCxn id="10" idx="0"/>
            </p:cNvCxnSpPr>
            <p:nvPr/>
          </p:nvCxnSpPr>
          <p:spPr>
            <a:xfrm flipH="1">
              <a:off x="6814597" y="4119775"/>
              <a:ext cx="279309" cy="33821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E1006626-367B-C54B-BD6A-7DBB518E05D5}"/>
                </a:ext>
              </a:extLst>
            </p:cNvPr>
            <p:cNvCxnSpPr>
              <a:cxnSpLocks/>
              <a:stCxn id="6" idx="0"/>
              <a:endCxn id="33" idx="2"/>
            </p:cNvCxnSpPr>
            <p:nvPr/>
          </p:nvCxnSpPr>
          <p:spPr>
            <a:xfrm flipV="1">
              <a:off x="6785825" y="2907140"/>
              <a:ext cx="2232" cy="34972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F2314ECE-D95F-D646-AF9F-68ABEB30FDAC}"/>
                </a:ext>
              </a:extLst>
            </p:cNvPr>
            <p:cNvGrpSpPr/>
            <p:nvPr/>
          </p:nvGrpSpPr>
          <p:grpSpPr>
            <a:xfrm>
              <a:off x="6669977" y="2717060"/>
              <a:ext cx="545811" cy="393368"/>
              <a:chOff x="6669977" y="2717060"/>
              <a:chExt cx="545811" cy="393368"/>
            </a:xfrm>
          </p:grpSpPr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4A277153-B515-E342-A4B3-6EBF9C953C43}"/>
                  </a:ext>
                </a:extLst>
              </p:cNvPr>
              <p:cNvSpPr/>
              <p:nvPr/>
            </p:nvSpPr>
            <p:spPr>
              <a:xfrm>
                <a:off x="6669977" y="2717060"/>
                <a:ext cx="144000" cy="144000"/>
              </a:xfrm>
              <a:prstGeom prst="rect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2FC5A15A-4E41-7B42-ACBA-DA6C6422D349}"/>
                  </a:ext>
                </a:extLst>
              </p:cNvPr>
              <p:cNvSpPr/>
              <p:nvPr/>
            </p:nvSpPr>
            <p:spPr>
              <a:xfrm>
                <a:off x="6716057" y="2763140"/>
                <a:ext cx="144000" cy="144000"/>
              </a:xfrm>
              <a:prstGeom prst="rect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B135A8D4-BE82-344C-AFFF-5B2B938C3105}"/>
                  </a:ext>
                </a:extLst>
              </p:cNvPr>
              <p:cNvSpPr/>
              <p:nvPr/>
            </p:nvSpPr>
            <p:spPr>
              <a:xfrm>
                <a:off x="6762137" y="2809220"/>
                <a:ext cx="144000" cy="144000"/>
              </a:xfrm>
              <a:prstGeom prst="rect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5" name="TextBox 34">
                    <a:extLst>
                      <a:ext uri="{FF2B5EF4-FFF2-40B4-BE49-F238E27FC236}">
                        <a16:creationId xmlns:a16="http://schemas.microsoft.com/office/drawing/2014/main" id="{FD669DB7-DFF8-5242-BF32-C4BD099E8727}"/>
                      </a:ext>
                    </a:extLst>
                  </p:cNvPr>
                  <p:cNvSpPr txBox="1"/>
                  <p:nvPr/>
                </p:nvSpPr>
                <p:spPr>
                  <a:xfrm>
                    <a:off x="6903780" y="2833429"/>
                    <a:ext cx="312008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de-DE" b="0" i="1" smtClean="0">
                                  <a:latin typeface="Cambria Math" charset="0"/>
                                </a:rPr>
                                <m:t>1</m:t>
                              </m:r>
                            </m:sub>
                          </m:sSub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35" name="TextBox 34">
                    <a:extLst>
                      <a:ext uri="{FF2B5EF4-FFF2-40B4-BE49-F238E27FC236}">
                        <a16:creationId xmlns:a16="http://schemas.microsoft.com/office/drawing/2014/main" id="{FD669DB7-DFF8-5242-BF32-C4BD099E8727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903780" y="2833429"/>
                    <a:ext cx="312008" cy="276999"/>
                  </a:xfrm>
                  <a:prstGeom prst="rect">
                    <a:avLst/>
                  </a:prstGeom>
                  <a:blipFill>
                    <a:blip r:embed="rId18"/>
                    <a:stretch>
                      <a:fillRect l="-19231" r="-3846" b="-30435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5EFDBE84-9059-4C44-84D2-4ED640D71CEF}"/>
                </a:ext>
              </a:extLst>
            </p:cNvPr>
            <p:cNvGrpSpPr/>
            <p:nvPr/>
          </p:nvGrpSpPr>
          <p:grpSpPr>
            <a:xfrm>
              <a:off x="6191042" y="3935548"/>
              <a:ext cx="425774" cy="392260"/>
              <a:chOff x="6191042" y="3935548"/>
              <a:chExt cx="425774" cy="392260"/>
            </a:xfrm>
          </p:grpSpPr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C727295D-5AF0-9245-8646-BB85F999ED5C}"/>
                  </a:ext>
                </a:extLst>
              </p:cNvPr>
              <p:cNvSpPr/>
              <p:nvPr/>
            </p:nvSpPr>
            <p:spPr>
              <a:xfrm>
                <a:off x="6380656" y="3935548"/>
                <a:ext cx="144000" cy="144000"/>
              </a:xfrm>
              <a:prstGeom prst="rect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FD6CF42F-EB72-7848-BEBF-6AC1AEB2FCAC}"/>
                  </a:ext>
                </a:extLst>
              </p:cNvPr>
              <p:cNvSpPr/>
              <p:nvPr/>
            </p:nvSpPr>
            <p:spPr>
              <a:xfrm>
                <a:off x="6426736" y="3981628"/>
                <a:ext cx="144000" cy="144000"/>
              </a:xfrm>
              <a:prstGeom prst="rect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677461FD-0AE1-1943-B6E5-B9C986AA60EF}"/>
                  </a:ext>
                </a:extLst>
              </p:cNvPr>
              <p:cNvSpPr/>
              <p:nvPr/>
            </p:nvSpPr>
            <p:spPr>
              <a:xfrm>
                <a:off x="6472816" y="4027708"/>
                <a:ext cx="144000" cy="144000"/>
              </a:xfrm>
              <a:prstGeom prst="rect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1" name="TextBox 30">
                    <a:extLst>
                      <a:ext uri="{FF2B5EF4-FFF2-40B4-BE49-F238E27FC236}">
                        <a16:creationId xmlns:a16="http://schemas.microsoft.com/office/drawing/2014/main" id="{7E837DB6-B327-1144-8740-CB58627CA942}"/>
                      </a:ext>
                    </a:extLst>
                  </p:cNvPr>
                  <p:cNvSpPr txBox="1"/>
                  <p:nvPr/>
                </p:nvSpPr>
                <p:spPr>
                  <a:xfrm>
                    <a:off x="6191042" y="4050809"/>
                    <a:ext cx="317331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de-DE" b="0" i="1" smtClean="0">
                                  <a:latin typeface="Cambria Math" charset="0"/>
                                </a:rPr>
                                <m:t>2</m:t>
                              </m:r>
                            </m:sub>
                          </m:sSub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31" name="TextBox 30">
                    <a:extLst>
                      <a:ext uri="{FF2B5EF4-FFF2-40B4-BE49-F238E27FC236}">
                        <a16:creationId xmlns:a16="http://schemas.microsoft.com/office/drawing/2014/main" id="{7E837DB6-B327-1144-8740-CB58627CA942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191042" y="4050809"/>
                    <a:ext cx="317331" cy="276999"/>
                  </a:xfrm>
                  <a:prstGeom prst="rect">
                    <a:avLst/>
                  </a:prstGeom>
                  <a:blipFill>
                    <a:blip r:embed="rId19"/>
                    <a:stretch>
                      <a:fillRect l="-19231" r="-3846" b="-30435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1EECEEF2-8F97-0C4C-A54E-633E9A15EB19}"/>
                </a:ext>
              </a:extLst>
            </p:cNvPr>
            <p:cNvGrpSpPr/>
            <p:nvPr/>
          </p:nvGrpSpPr>
          <p:grpSpPr>
            <a:xfrm>
              <a:off x="6975826" y="3929695"/>
              <a:ext cx="539954" cy="397857"/>
              <a:chOff x="6975826" y="3929695"/>
              <a:chExt cx="539954" cy="397857"/>
            </a:xfrm>
          </p:grpSpPr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9FDDA26B-4C0F-4647-ACCD-5C8CB18CB7DF}"/>
                  </a:ext>
                </a:extLst>
              </p:cNvPr>
              <p:cNvSpPr/>
              <p:nvPr/>
            </p:nvSpPr>
            <p:spPr>
              <a:xfrm>
                <a:off x="6975826" y="3929695"/>
                <a:ext cx="144000" cy="144000"/>
              </a:xfrm>
              <a:prstGeom prst="rect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EEFD72E6-68BD-714D-A848-441AC3FDD30C}"/>
                  </a:ext>
                </a:extLst>
              </p:cNvPr>
              <p:cNvSpPr/>
              <p:nvPr/>
            </p:nvSpPr>
            <p:spPr>
              <a:xfrm>
                <a:off x="7021906" y="3975775"/>
                <a:ext cx="144000" cy="144000"/>
              </a:xfrm>
              <a:prstGeom prst="rect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72149940-2558-7B4A-90DC-AE55434C188C}"/>
                  </a:ext>
                </a:extLst>
              </p:cNvPr>
              <p:cNvSpPr/>
              <p:nvPr/>
            </p:nvSpPr>
            <p:spPr>
              <a:xfrm>
                <a:off x="7067986" y="4021855"/>
                <a:ext cx="144000" cy="144000"/>
              </a:xfrm>
              <a:prstGeom prst="rect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7" name="TextBox 26">
                    <a:extLst>
                      <a:ext uri="{FF2B5EF4-FFF2-40B4-BE49-F238E27FC236}">
                        <a16:creationId xmlns:a16="http://schemas.microsoft.com/office/drawing/2014/main" id="{833A3BD4-3817-354E-9C70-490FA4FCF78F}"/>
                      </a:ext>
                    </a:extLst>
                  </p:cNvPr>
                  <p:cNvSpPr txBox="1"/>
                  <p:nvPr/>
                </p:nvSpPr>
                <p:spPr>
                  <a:xfrm>
                    <a:off x="7198449" y="4050553"/>
                    <a:ext cx="317331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de-DE" b="0" i="1" smtClean="0">
                                  <a:latin typeface="Cambria Math" charset="0"/>
                                </a:rPr>
                                <m:t>3</m:t>
                              </m:r>
                            </m:sub>
                          </m:sSub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27" name="TextBox 26">
                    <a:extLst>
                      <a:ext uri="{FF2B5EF4-FFF2-40B4-BE49-F238E27FC236}">
                        <a16:creationId xmlns:a16="http://schemas.microsoft.com/office/drawing/2014/main" id="{833A3BD4-3817-354E-9C70-490FA4FCF78F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198449" y="4050553"/>
                    <a:ext cx="317331" cy="276999"/>
                  </a:xfrm>
                  <a:prstGeom prst="rect">
                    <a:avLst/>
                  </a:prstGeom>
                  <a:blipFill>
                    <a:blip r:embed="rId20"/>
                    <a:stretch>
                      <a:fillRect l="-23077" r="-3846" b="-30435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</p:spTree>
    <p:extLst>
      <p:ext uri="{BB962C8B-B14F-4D97-AF65-F5344CB8AC3E}">
        <p14:creationId xmlns:p14="http://schemas.microsoft.com/office/powerpoint/2010/main" val="3608413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3C124B-4744-F84A-A485-5DD9F2CAD8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LVE: Algorithm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79C785C-C28E-5240-BA39-8B40BB748E0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GB" dirty="0"/>
                  <a:t>Assumption: </a:t>
                </a:r>
              </a:p>
              <a:p>
                <a:pPr lvl="1"/>
                <a:r>
                  <a:rPr lang="en-GB" dirty="0"/>
                  <a:t>Pre-emptive shattering</a:t>
                </a:r>
              </a:p>
              <a:p>
                <a:pPr lvl="1"/>
                <a:r>
                  <a:rPr lang="en-GB" dirty="0"/>
                  <a:t>Single ground query term</a:t>
                </a:r>
              </a:p>
              <a:p>
                <a:pPr lvl="2"/>
                <a:r>
                  <a:rPr lang="en-GB" dirty="0"/>
                  <a:t>Propositional random variable</a:t>
                </a:r>
              </a:p>
              <a:p>
                <a:pPr lvl="2"/>
                <a:r>
                  <a:rPr lang="en-GB" dirty="0"/>
                  <a:t>Instance (grounding) of a PRV</a:t>
                </a:r>
              </a:p>
              <a:p>
                <a:r>
                  <a:rPr lang="en-GB" dirty="0"/>
                  <a:t>Inputs:</a:t>
                </a:r>
              </a:p>
              <a:p>
                <a:pPr lvl="1"/>
                <a:r>
                  <a:rPr lang="en-GB" dirty="0"/>
                  <a:t>Model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</a:rPr>
                      <m:t>𝐺</m:t>
                    </m:r>
                    <m:r>
                      <a:rPr lang="en-GB" i="1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GB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i="1">
                                    <a:latin typeface="Cambria Math" panose="02040503050406030204" pitchFamily="18" charset="0"/>
                                  </a:rPr>
                                  <m:t>𝑔</m:t>
                                </m:r>
                              </m:e>
                              <m:sub>
                                <m:r>
                                  <a:rPr lang="en-GB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d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GB" i="1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GB" i="1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</m:sSubSup>
                  </m:oMath>
                </a14:m>
                <a:endParaRPr lang="en-GB" dirty="0"/>
              </a:p>
              <a:p>
                <a:pPr lvl="1"/>
                <a:r>
                  <a:rPr lang="en-GB" dirty="0"/>
                  <a:t>Query term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𝑄</m:t>
                    </m:r>
                  </m:oMath>
                </a14:m>
                <a:endParaRPr lang="en-GB" dirty="0"/>
              </a:p>
              <a:p>
                <a:pPr lvl="1"/>
                <a:r>
                  <a:rPr lang="en-GB" dirty="0"/>
                  <a:t>Evidence </a:t>
                </a:r>
                <a14:m>
                  <m:oMath xmlns:m="http://schemas.openxmlformats.org/officeDocument/2006/math">
                    <m:r>
                      <a:rPr lang="de-DE" b="1" i="1" smtClean="0">
                        <a:latin typeface="Cambria Math" panose="02040503050406030204" pitchFamily="18" charset="0"/>
                      </a:rPr>
                      <m:t>𝑬</m:t>
                    </m:r>
                  </m:oMath>
                </a14:m>
                <a:r>
                  <a:rPr lang="en-GB" dirty="0"/>
                  <a:t> encoded in evidence parfactors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GB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i="1">
                                    <a:latin typeface="Cambria Math" panose="02040503050406030204" pitchFamily="18" charset="0"/>
                                  </a:rPr>
                                  <m:t>𝑔</m:t>
                                </m:r>
                              </m:e>
                              <m:sub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</m:sub>
                            </m:sSub>
                          </m:e>
                        </m:d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  <m:r>
                          <a:rPr lang="en-GB" i="1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sup>
                    </m:sSubSup>
                  </m:oMath>
                </a14:m>
                <a:endParaRPr lang="en-GB" dirty="0"/>
              </a:p>
              <a:p>
                <a:r>
                  <a:rPr lang="en-GB" dirty="0"/>
                  <a:t>Output:</a:t>
                </a:r>
              </a:p>
              <a:p>
                <a:pPr lvl="1"/>
                <a:r>
                  <a:rPr lang="en-GB" dirty="0"/>
                  <a:t>Parfactor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</a:rPr>
                      <m:t>𝑔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𝑄</m:t>
                        </m:r>
                      </m:e>
                    </m:d>
                  </m:oMath>
                </a14:m>
                <a:endParaRPr lang="en-GB" dirty="0"/>
              </a:p>
              <a:p>
                <a:pPr lvl="2"/>
                <a:r>
                  <a:rPr lang="en-GB" dirty="0"/>
                  <a:t>Encodes the a-posteriori probability distribution of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𝑄</m:t>
                    </m:r>
                  </m:oMath>
                </a14:m>
                <a:r>
                  <a:rPr lang="en-GB" dirty="0"/>
                  <a:t> given</a:t>
                </a:r>
                <a:r>
                  <a:rPr lang="de-DE" b="1" dirty="0"/>
                  <a:t> </a:t>
                </a:r>
                <a14:m>
                  <m:oMath xmlns:m="http://schemas.openxmlformats.org/officeDocument/2006/math">
                    <m:r>
                      <a:rPr lang="de-DE" b="1" i="1">
                        <a:latin typeface="Cambria Math" panose="02040503050406030204" pitchFamily="18" charset="0"/>
                      </a:rPr>
                      <m:t>𝑬</m:t>
                    </m:r>
                  </m:oMath>
                </a14:m>
                <a:endParaRPr lang="en-GB" dirty="0"/>
              </a:p>
              <a:p>
                <a:endParaRPr lang="en-GB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79C785C-C28E-5240-BA39-8B40BB748E0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447" t="-176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E5C7BC-B1CE-F14F-9CE8-78A0FDB3F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86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5915067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454F80-4105-5A47-8A1C-8906BF68C2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LVE: Algorithm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06E3AB8-4B18-AC45-82C6-E875D5A7622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28650" y="1158240"/>
                <a:ext cx="8123464" cy="5018723"/>
              </a:xfrm>
            </p:spPr>
            <p:txBody>
              <a:bodyPr>
                <a:normAutofit fontScale="92500" lnSpcReduction="20000"/>
              </a:bodyPr>
              <a:lstStyle/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m:rPr>
                        <m:nor/>
                      </m:rPr>
                      <a:rPr lang="de-DE" b="1" i="0" dirty="0" smtClean="0">
                        <a:latin typeface="Cambria Math" panose="02040503050406030204" pitchFamily="18" charset="0"/>
                      </a:rPr>
                      <m:t>LVE</m:t>
                    </m:r>
                    <m:d>
                      <m:dPr>
                        <m:ctrlPr>
                          <a:rPr lang="de-DE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 dirty="0" smtClean="0">
                            <a:latin typeface="Cambria Math" panose="02040503050406030204" pitchFamily="18" charset="0"/>
                          </a:rPr>
                          <m:t>𝐺</m:t>
                        </m:r>
                        <m:r>
                          <a:rPr lang="de-DE" i="1" dirty="0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de-DE" i="1" dirty="0" smtClean="0">
                            <a:latin typeface="Cambria Math" panose="02040503050406030204" pitchFamily="18" charset="0"/>
                          </a:rPr>
                          <m:t>𝑄</m:t>
                        </m:r>
                        <m:r>
                          <a:rPr lang="de-DE" b="0" i="0" dirty="0" smtClean="0">
                            <a:latin typeface="Cambria Math" panose="02040503050406030204" pitchFamily="18" charset="0"/>
                          </a:rPr>
                          <m:t>,</m:t>
                        </m:r>
                        <m:sSubSup>
                          <m:sSubSupPr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d>
                              <m:dPr>
                                <m:begChr m:val="{"/>
                                <m:endChr m:val="}"/>
                                <m:ctrlPr>
                                  <a:rPr lang="en-GB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GB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i="1">
                                        <a:latin typeface="Cambria Math" panose="02040503050406030204" pitchFamily="18" charset="0"/>
                                      </a:rPr>
                                      <m:t>𝑔</m:t>
                                    </m:r>
                                  </m:e>
                                  <m:sub>
                                    <m:r>
                                      <a:rPr lang="de-DE" i="1">
                                        <a:latin typeface="Cambria Math" panose="02040503050406030204" pitchFamily="18" charset="0"/>
                                      </a:rPr>
                                      <m:t>𝑒</m:t>
                                    </m:r>
                                  </m:sub>
                                </m:sSub>
                              </m:e>
                            </m:d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𝑒</m:t>
                            </m:r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=1</m:t>
                            </m:r>
                          </m:sub>
                          <m:sup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𝑚</m:t>
                            </m:r>
                          </m:sup>
                        </m:sSubSup>
                      </m:e>
                    </m:d>
                  </m:oMath>
                </a14:m>
                <a:r>
                  <a:rPr lang="de-DE" dirty="0"/>
                  <a:t> </a:t>
                </a:r>
              </a:p>
              <a:p>
                <a:pPr marL="457200" lvl="1" indent="0">
                  <a:buNone/>
                </a:pPr>
                <a14:m>
                  <m:oMath xmlns:m="http://schemas.openxmlformats.org/officeDocument/2006/math">
                    <m:r>
                      <a:rPr lang="en-GB" sz="2800" i="1" dirty="0" smtClean="0">
                        <a:latin typeface="Cambria Math" panose="02040503050406030204" pitchFamily="18" charset="0"/>
                      </a:rPr>
                      <m:t>𝐺</m:t>
                    </m:r>
                    <m:r>
                      <a:rPr lang="en-GB" sz="28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←</m:t>
                    </m:r>
                  </m:oMath>
                </a14:m>
                <a:r>
                  <a:rPr lang="en-GB" sz="2800" dirty="0"/>
                  <a:t> Shatter </a:t>
                </a:r>
                <a14:m>
                  <m:oMath xmlns:m="http://schemas.openxmlformats.org/officeDocument/2006/math">
                    <m:r>
                      <a:rPr lang="en-GB" sz="2800" i="1" dirty="0" smtClean="0">
                        <a:latin typeface="Cambria Math" panose="02040503050406030204" pitchFamily="18" charset="0"/>
                      </a:rPr>
                      <m:t>𝐺</m:t>
                    </m:r>
                  </m:oMath>
                </a14:m>
                <a:r>
                  <a:rPr lang="en-GB" sz="2800" dirty="0"/>
                  <a:t> on </a:t>
                </a:r>
                <a14:m>
                  <m:oMath xmlns:m="http://schemas.openxmlformats.org/officeDocument/2006/math">
                    <m:r>
                      <a:rPr lang="en-GB" sz="2800" i="1" dirty="0" smtClean="0">
                        <a:latin typeface="Cambria Math" panose="02040503050406030204" pitchFamily="18" charset="0"/>
                      </a:rPr>
                      <m:t>𝑄</m:t>
                    </m:r>
                  </m:oMath>
                </a14:m>
                <a:r>
                  <a:rPr lang="en-GB" sz="2800" dirty="0"/>
                  <a:t>,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GB" sz="28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GB" sz="28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GB" sz="28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sz="2800" i="1">
                                    <a:latin typeface="Cambria Math" panose="02040503050406030204" pitchFamily="18" charset="0"/>
                                  </a:rPr>
                                  <m:t>𝑔</m:t>
                                </m:r>
                              </m:e>
                              <m:sub>
                                <m:r>
                                  <a:rPr lang="de-DE" sz="2800" i="1"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</m:sub>
                            </m:sSub>
                          </m:e>
                        </m:d>
                      </m:e>
                      <m:sub>
                        <m:r>
                          <a:rPr lang="de-DE" sz="2800" i="1">
                            <a:latin typeface="Cambria Math" panose="02040503050406030204" pitchFamily="18" charset="0"/>
                          </a:rPr>
                          <m:t>𝑒</m:t>
                        </m:r>
                        <m:r>
                          <a:rPr lang="en-GB" sz="2800" i="1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de-DE" sz="2800" i="1">
                            <a:latin typeface="Cambria Math" panose="02040503050406030204" pitchFamily="18" charset="0"/>
                          </a:rPr>
                          <m:t>𝑚</m:t>
                        </m:r>
                      </m:sup>
                    </m:sSubSup>
                  </m:oMath>
                </a14:m>
                <a:r>
                  <a:rPr lang="en-GB" sz="2800" dirty="0"/>
                  <a:t>, and on itself</a:t>
                </a:r>
              </a:p>
              <a:p>
                <a:pPr marL="457200" lvl="1" indent="0">
                  <a:buNone/>
                </a:pPr>
                <a14:m>
                  <m:oMath xmlns:m="http://schemas.openxmlformats.org/officeDocument/2006/math">
                    <m:r>
                      <a:rPr lang="en-GB" sz="2800" i="1" dirty="0">
                        <a:latin typeface="Cambria Math" panose="02040503050406030204" pitchFamily="18" charset="0"/>
                      </a:rPr>
                      <m:t>𝐺</m:t>
                    </m:r>
                    <m:r>
                      <a:rPr lang="en-GB" sz="28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← </m:t>
                    </m:r>
                  </m:oMath>
                </a14:m>
                <a:r>
                  <a:rPr lang="en-GB" sz="2800" dirty="0"/>
                  <a:t>Absorb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GB" sz="28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GB" sz="28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GB" sz="28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sz="2800" i="1">
                                    <a:latin typeface="Cambria Math" panose="02040503050406030204" pitchFamily="18" charset="0"/>
                                  </a:rPr>
                                  <m:t>𝑔</m:t>
                                </m:r>
                              </m:e>
                              <m:sub>
                                <m:r>
                                  <a:rPr lang="de-DE" sz="2800" i="1"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</m:sub>
                            </m:sSub>
                          </m:e>
                        </m:d>
                      </m:e>
                      <m:sub>
                        <m:r>
                          <a:rPr lang="de-DE" sz="2800" i="1">
                            <a:latin typeface="Cambria Math" panose="02040503050406030204" pitchFamily="18" charset="0"/>
                          </a:rPr>
                          <m:t>𝑒</m:t>
                        </m:r>
                        <m:r>
                          <a:rPr lang="en-GB" sz="2800" i="1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de-DE" sz="2800" i="1">
                            <a:latin typeface="Cambria Math" panose="02040503050406030204" pitchFamily="18" charset="0"/>
                          </a:rPr>
                          <m:t>𝑚</m:t>
                        </m:r>
                      </m:sup>
                    </m:sSubSup>
                  </m:oMath>
                </a14:m>
                <a:r>
                  <a:rPr lang="en-GB" sz="2800" dirty="0"/>
                  <a:t> in </a:t>
                </a:r>
                <a14:m>
                  <m:oMath xmlns:m="http://schemas.openxmlformats.org/officeDocument/2006/math">
                    <m:r>
                      <a:rPr lang="en-GB" sz="2800" i="1" dirty="0">
                        <a:latin typeface="Cambria Math" panose="02040503050406030204" pitchFamily="18" charset="0"/>
                      </a:rPr>
                      <m:t>𝐺</m:t>
                    </m:r>
                  </m:oMath>
                </a14:m>
                <a:endParaRPr lang="en-GB" sz="2800" dirty="0"/>
              </a:p>
              <a:p>
                <a:pPr marL="457200" lvl="1" indent="0">
                  <a:buNone/>
                </a:pPr>
                <a:r>
                  <a:rPr lang="en-GB" sz="2800" b="1" dirty="0"/>
                  <a:t>while</a:t>
                </a:r>
                <a:r>
                  <a:rPr lang="en-GB" sz="2800" dirty="0"/>
                  <a:t> </a:t>
                </a:r>
                <a14:m>
                  <m:oMath xmlns:m="http://schemas.openxmlformats.org/officeDocument/2006/math">
                    <m:r>
                      <a:rPr lang="en-GB" sz="2800" i="1" dirty="0">
                        <a:latin typeface="Cambria Math" panose="02040503050406030204" pitchFamily="18" charset="0"/>
                      </a:rPr>
                      <m:t>𝐺</m:t>
                    </m:r>
                  </m:oMath>
                </a14:m>
                <a:r>
                  <a:rPr lang="en-GB" sz="2800" dirty="0"/>
                  <a:t> contains non-query terms </a:t>
                </a:r>
                <a:r>
                  <a:rPr lang="en-GB" sz="2800" b="1" dirty="0"/>
                  <a:t>do</a:t>
                </a:r>
              </a:p>
              <a:p>
                <a:pPr marL="914400" lvl="2" indent="0">
                  <a:buNone/>
                </a:pPr>
                <a:r>
                  <a:rPr lang="en-GB" sz="2800" b="1" dirty="0"/>
                  <a:t>if</a:t>
                </a:r>
                <a:r>
                  <a:rPr lang="en-GB" sz="2800" dirty="0"/>
                  <a:t> a PRV </a:t>
                </a:r>
                <a14:m>
                  <m:oMath xmlns:m="http://schemas.openxmlformats.org/officeDocument/2006/math">
                    <m:r>
                      <a:rPr lang="en-GB" sz="2800" i="1" dirty="0" smtClean="0"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en-GB" sz="2800" dirty="0"/>
                  <a:t> fulfils the preconditions of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de-DE" sz="2800" b="0" i="0" smtClean="0">
                        <a:latin typeface="Cambria Math" panose="02040503050406030204" pitchFamily="18" charset="0"/>
                      </a:rPr>
                      <m:t>sum</m:t>
                    </m:r>
                    <m:r>
                      <m:rPr>
                        <m:nor/>
                      </m:rPr>
                      <a:rPr lang="de-DE" sz="2800" b="0" i="0" smtClean="0">
                        <a:latin typeface="Cambria Math" panose="02040503050406030204" pitchFamily="18" charset="0"/>
                      </a:rPr>
                      <m:t>−</m:t>
                    </m:r>
                    <m:r>
                      <m:rPr>
                        <m:nor/>
                      </m:rPr>
                      <a:rPr lang="de-DE" sz="2800" b="0" i="0" smtClean="0">
                        <a:latin typeface="Cambria Math" panose="02040503050406030204" pitchFamily="18" charset="0"/>
                      </a:rPr>
                      <m:t>out</m:t>
                    </m:r>
                  </m:oMath>
                </a14:m>
                <a:r>
                  <a:rPr lang="en-GB" sz="2800" dirty="0"/>
                  <a:t> </a:t>
                </a:r>
                <a:r>
                  <a:rPr lang="en-GB" sz="2800" b="1" dirty="0"/>
                  <a:t>then</a:t>
                </a:r>
              </a:p>
              <a:p>
                <a:pPr marL="1371600" lvl="3" indent="0">
                  <a:buNone/>
                </a:pPr>
                <a14:m>
                  <m:oMath xmlns:m="http://schemas.openxmlformats.org/officeDocument/2006/math">
                    <m:r>
                      <a:rPr lang="en-GB" sz="2800" i="1" dirty="0">
                        <a:latin typeface="Cambria Math" panose="02040503050406030204" pitchFamily="18" charset="0"/>
                      </a:rPr>
                      <m:t>𝐺</m:t>
                    </m:r>
                    <m:r>
                      <a:rPr lang="en-GB" sz="28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← </m:t>
                    </m:r>
                  </m:oMath>
                </a14:m>
                <a:r>
                  <a:rPr lang="en-GB" sz="2800" dirty="0"/>
                  <a:t>Apply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de-DE" sz="2800">
                        <a:latin typeface="Cambria Math" panose="02040503050406030204" pitchFamily="18" charset="0"/>
                      </a:rPr>
                      <m:t>sum</m:t>
                    </m:r>
                    <m:r>
                      <m:rPr>
                        <m:nor/>
                      </m:rPr>
                      <a:rPr lang="de-DE" sz="2800">
                        <a:latin typeface="Cambria Math" panose="02040503050406030204" pitchFamily="18" charset="0"/>
                      </a:rPr>
                      <m:t>−</m:t>
                    </m:r>
                    <m:r>
                      <m:rPr>
                        <m:nor/>
                      </m:rPr>
                      <a:rPr lang="de-DE" sz="2800">
                        <a:latin typeface="Cambria Math" panose="02040503050406030204" pitchFamily="18" charset="0"/>
                      </a:rPr>
                      <m:t>out</m:t>
                    </m:r>
                  </m:oMath>
                </a14:m>
                <a:r>
                  <a:rPr lang="en-GB" sz="2800" dirty="0"/>
                  <a:t> to </a:t>
                </a:r>
                <a14:m>
                  <m:oMath xmlns:m="http://schemas.openxmlformats.org/officeDocument/2006/math">
                    <m:r>
                      <a:rPr lang="en-GB" sz="2800" i="1" dirty="0"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en-GB" sz="2800" dirty="0"/>
                  <a:t> in </a:t>
                </a:r>
                <a14:m>
                  <m:oMath xmlns:m="http://schemas.openxmlformats.org/officeDocument/2006/math">
                    <m:r>
                      <a:rPr lang="de-DE" sz="2800" b="0" i="1" smtClean="0">
                        <a:latin typeface="Cambria Math" panose="02040503050406030204" pitchFamily="18" charset="0"/>
                      </a:rPr>
                      <m:t>𝐺</m:t>
                    </m:r>
                  </m:oMath>
                </a14:m>
                <a:endParaRPr lang="en-GB" sz="2800" dirty="0"/>
              </a:p>
              <a:p>
                <a:pPr marL="914400" lvl="2" indent="0">
                  <a:buNone/>
                </a:pPr>
                <a:r>
                  <a:rPr lang="en-GB" sz="2800" b="1" dirty="0"/>
                  <a:t>else</a:t>
                </a:r>
              </a:p>
              <a:p>
                <a:pPr marL="1371600" lvl="3" indent="0">
                  <a:buNone/>
                </a:pPr>
                <a14:m>
                  <m:oMath xmlns:m="http://schemas.openxmlformats.org/officeDocument/2006/math">
                    <m:r>
                      <a:rPr lang="en-GB" sz="2800" i="1" dirty="0">
                        <a:latin typeface="Cambria Math" panose="02040503050406030204" pitchFamily="18" charset="0"/>
                      </a:rPr>
                      <m:t>𝐺</m:t>
                    </m:r>
                    <m:r>
                      <a:rPr lang="en-GB" sz="28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←</m:t>
                    </m:r>
                  </m:oMath>
                </a14:m>
                <a:r>
                  <a:rPr lang="en-GB" sz="2800" dirty="0"/>
                  <a:t> Apply an enabling operator </a:t>
                </a:r>
                <a:br>
                  <a:rPr lang="en-GB" sz="2800" dirty="0"/>
                </a:br>
                <a:r>
                  <a:rPr lang="en-GB" sz="2800" dirty="0"/>
                  <a:t>	(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de-DE" sz="2800" b="0" i="0" smtClean="0">
                        <a:latin typeface="Cambria Math" panose="02040503050406030204" pitchFamily="18" charset="0"/>
                      </a:rPr>
                      <m:t>multiply</m:t>
                    </m:r>
                    <m:r>
                      <m:rPr>
                        <m:nor/>
                      </m:rPr>
                      <a:rPr lang="de-DE" sz="2800" b="0" i="0" smtClean="0">
                        <a:latin typeface="Cambria Math" panose="02040503050406030204" pitchFamily="18" charset="0"/>
                      </a:rPr>
                      <m:t>, </m:t>
                    </m:r>
                    <m:r>
                      <m:rPr>
                        <m:nor/>
                      </m:rPr>
                      <a:rPr lang="de-DE" sz="2800" b="0" i="0" smtClean="0">
                        <a:latin typeface="Cambria Math" panose="02040503050406030204" pitchFamily="18" charset="0"/>
                      </a:rPr>
                      <m:t>count</m:t>
                    </m:r>
                    <m:r>
                      <m:rPr>
                        <m:nor/>
                      </m:rPr>
                      <a:rPr lang="de-DE" sz="2800" b="0" i="0" smtClean="0">
                        <a:latin typeface="Cambria Math" panose="02040503050406030204" pitchFamily="18" charset="0"/>
                      </a:rPr>
                      <m:t>−</m:t>
                    </m:r>
                    <m:r>
                      <m:rPr>
                        <m:nor/>
                      </m:rPr>
                      <a:rPr lang="de-DE" sz="2800" b="0" i="0" smtClean="0">
                        <a:latin typeface="Cambria Math" panose="02040503050406030204" pitchFamily="18" charset="0"/>
                      </a:rPr>
                      <m:t>convert</m:t>
                    </m:r>
                    <m:r>
                      <m:rPr>
                        <m:nor/>
                      </m:rPr>
                      <a:rPr lang="de-DE" sz="2800" b="0" i="0" smtClean="0">
                        <a:latin typeface="Cambria Math" panose="02040503050406030204" pitchFamily="18" charset="0"/>
                      </a:rPr>
                      <m:t>, </m:t>
                    </m:r>
                    <m:r>
                      <m:rPr>
                        <m:nor/>
                      </m:rPr>
                      <a:rPr lang="de-DE" sz="2800" b="0" i="0" smtClean="0">
                        <a:latin typeface="Cambria Math" panose="02040503050406030204" pitchFamily="18" charset="0"/>
                      </a:rPr>
                      <m:t>expand</m:t>
                    </m:r>
                    <m:r>
                      <m:rPr>
                        <m:nor/>
                      </m:rPr>
                      <a:rPr lang="de-DE" sz="2800" b="0" i="0" smtClean="0">
                        <a:latin typeface="Cambria Math" panose="02040503050406030204" pitchFamily="18" charset="0"/>
                      </a:rPr>
                      <m:t>, </m:t>
                    </m:r>
                  </m:oMath>
                </a14:m>
                <a:endParaRPr lang="de-DE" sz="2800" b="0" i="0" dirty="0">
                  <a:latin typeface="Cambria Math" panose="02040503050406030204" pitchFamily="18" charset="0"/>
                </a:endParaRPr>
              </a:p>
              <a:p>
                <a:pPr marL="1371600" lvl="3" indent="0">
                  <a:buNone/>
                </a:pPr>
                <a:r>
                  <a:rPr lang="de-DE" sz="2800" b="0" dirty="0"/>
                  <a:t>	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de-DE" sz="2800" b="0" i="0" smtClean="0">
                        <a:latin typeface="Cambria Math" panose="02040503050406030204" pitchFamily="18" charset="0"/>
                      </a:rPr>
                      <m:t>count</m:t>
                    </m:r>
                    <m:r>
                      <m:rPr>
                        <m:nor/>
                      </m:rPr>
                      <a:rPr lang="de-DE" sz="2800" b="0" i="0" smtClean="0">
                        <a:latin typeface="Cambria Math" panose="02040503050406030204" pitchFamily="18" charset="0"/>
                      </a:rPr>
                      <m:t>−</m:t>
                    </m:r>
                    <m:r>
                      <m:rPr>
                        <m:nor/>
                      </m:rPr>
                      <a:rPr lang="de-DE" sz="2800" b="0" i="0" smtClean="0">
                        <a:latin typeface="Cambria Math" panose="02040503050406030204" pitchFamily="18" charset="0"/>
                      </a:rPr>
                      <m:t>normalise</m:t>
                    </m:r>
                    <m:r>
                      <m:rPr>
                        <m:nor/>
                      </m:rPr>
                      <a:rPr lang="de-DE" sz="2800" b="0" i="0" smtClean="0">
                        <a:latin typeface="Cambria Math" panose="02040503050406030204" pitchFamily="18" charset="0"/>
                      </a:rPr>
                      <m:t>, </m:t>
                    </m:r>
                    <m:r>
                      <m:rPr>
                        <m:nor/>
                      </m:rPr>
                      <a:rPr lang="de-DE" sz="2800" b="0" i="0" smtClean="0">
                        <a:latin typeface="Cambria Math" panose="02040503050406030204" pitchFamily="18" charset="0"/>
                      </a:rPr>
                      <m:t>split</m:t>
                    </m:r>
                    <m:r>
                      <m:rPr>
                        <m:nor/>
                      </m:rPr>
                      <a:rPr lang="de-DE" sz="2800" b="0" i="0" smtClean="0">
                        <a:latin typeface="Cambria Math" panose="02040503050406030204" pitchFamily="18" charset="0"/>
                      </a:rPr>
                      <m:t>, </m:t>
                    </m:r>
                    <m:r>
                      <m:rPr>
                        <m:nor/>
                      </m:rPr>
                      <a:rPr lang="de-DE" sz="2800" b="0" i="0" smtClean="0">
                        <a:latin typeface="Cambria Math" panose="02040503050406030204" pitchFamily="18" charset="0"/>
                      </a:rPr>
                      <m:t>ground</m:t>
                    </m:r>
                  </m:oMath>
                </a14:m>
                <a:r>
                  <a:rPr lang="en-GB" sz="2800" dirty="0"/>
                  <a:t>) </a:t>
                </a:r>
                <a:br>
                  <a:rPr lang="en-GB" sz="2800" dirty="0"/>
                </a:br>
                <a:r>
                  <a:rPr lang="en-GB" sz="2800" dirty="0"/>
                  <a:t>	on some parfactors in </a:t>
                </a:r>
                <a14:m>
                  <m:oMath xmlns:m="http://schemas.openxmlformats.org/officeDocument/2006/math">
                    <m:r>
                      <a:rPr lang="de-DE" sz="2800" b="0" i="1" smtClean="0">
                        <a:latin typeface="Cambria Math" panose="02040503050406030204" pitchFamily="18" charset="0"/>
                      </a:rPr>
                      <m:t>𝐺</m:t>
                    </m:r>
                  </m:oMath>
                </a14:m>
                <a:endParaRPr lang="en-GB" sz="2800" dirty="0"/>
              </a:p>
              <a:p>
                <a:pPr marL="457200" lvl="1" indent="0">
                  <a:buNone/>
                </a:pPr>
                <a14:m>
                  <m:oMath xmlns:m="http://schemas.openxmlformats.org/officeDocument/2006/math">
                    <m:r>
                      <a:rPr lang="de-DE" sz="2800" b="0" i="1" dirty="0" smtClean="0">
                        <a:latin typeface="Cambria Math" panose="02040503050406030204" pitchFamily="18" charset="0"/>
                      </a:rPr>
                      <m:t>𝑔</m:t>
                    </m:r>
                    <m:r>
                      <a:rPr lang="en-GB" sz="28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← </m:t>
                    </m:r>
                  </m:oMath>
                </a14:m>
                <a:r>
                  <a:rPr lang="en-GB" sz="2800" dirty="0"/>
                  <a:t>Multiply all parfactors in </a:t>
                </a:r>
                <a14:m>
                  <m:oMath xmlns:m="http://schemas.openxmlformats.org/officeDocument/2006/math">
                    <m:r>
                      <a:rPr lang="de-DE" sz="2800" b="0" i="1" smtClean="0">
                        <a:latin typeface="Cambria Math" panose="02040503050406030204" pitchFamily="18" charset="0"/>
                      </a:rPr>
                      <m:t>𝐺</m:t>
                    </m:r>
                  </m:oMath>
                </a14:m>
                <a:r>
                  <a:rPr lang="en-GB" sz="2800" dirty="0"/>
                  <a:t> into one parfactor</a:t>
                </a:r>
              </a:p>
              <a:p>
                <a:pPr marL="457200" lvl="1" indent="0">
                  <a:buNone/>
                </a:pPr>
                <a14:m>
                  <m:oMath xmlns:m="http://schemas.openxmlformats.org/officeDocument/2006/math">
                    <m:r>
                      <a:rPr lang="de-DE" sz="2800" i="1" dirty="0">
                        <a:latin typeface="Cambria Math" panose="02040503050406030204" pitchFamily="18" charset="0"/>
                      </a:rPr>
                      <m:t>𝑔</m:t>
                    </m:r>
                    <m:r>
                      <a:rPr lang="en-GB" sz="28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←</m:t>
                    </m:r>
                  </m:oMath>
                </a14:m>
                <a:r>
                  <a:rPr lang="en-GB" sz="2800" dirty="0"/>
                  <a:t> Normalise the potentials in </a:t>
                </a:r>
                <a14:m>
                  <m:oMath xmlns:m="http://schemas.openxmlformats.org/officeDocument/2006/math">
                    <m:r>
                      <a:rPr lang="de-DE" sz="28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𝑔</m:t>
                    </m:r>
                  </m:oMath>
                </a14:m>
                <a:endParaRPr lang="en-GB" sz="2800" dirty="0"/>
              </a:p>
              <a:p>
                <a:pPr marL="457200" lvl="1" indent="0">
                  <a:buNone/>
                </a:pPr>
                <a:r>
                  <a:rPr lang="en-GB" sz="2800" b="1" dirty="0"/>
                  <a:t>return</a:t>
                </a:r>
                <a:r>
                  <a:rPr lang="en-GB" sz="2800" dirty="0"/>
                  <a:t> </a:t>
                </a:r>
                <a14:m>
                  <m:oMath xmlns:m="http://schemas.openxmlformats.org/officeDocument/2006/math">
                    <m:r>
                      <a:rPr lang="de-DE" sz="28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𝑔</m:t>
                    </m:r>
                  </m:oMath>
                </a14:m>
                <a:endParaRPr lang="en-GB" sz="2800" dirty="0"/>
              </a:p>
              <a:p>
                <a:pPr lvl="1"/>
                <a:endParaRPr lang="en-GB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06E3AB8-4B18-AC45-82C6-E875D5A7622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8650" y="1158240"/>
                <a:ext cx="8123464" cy="5018723"/>
              </a:xfrm>
              <a:blipFill>
                <a:blip r:embed="rId2"/>
                <a:stretch>
                  <a:fillRect l="-313" t="-1010" r="-109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84360D-B38F-4846-B342-CC8FFE357B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87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9E0E792-7786-5142-8A40-F939A505C1E6}"/>
              </a:ext>
            </a:extLst>
          </p:cNvPr>
          <p:cNvSpPr/>
          <p:nvPr/>
        </p:nvSpPr>
        <p:spPr>
          <a:xfrm>
            <a:off x="2063935" y="3535679"/>
            <a:ext cx="5259974" cy="1236617"/>
          </a:xfrm>
          <a:prstGeom prst="rect">
            <a:avLst/>
          </a:prstGeom>
          <a:solidFill>
            <a:srgbClr val="C00000">
              <a:alpha val="15000"/>
            </a:srgbClr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A9D960B-7B7D-0C4D-ADF7-3B50CBD57F37}"/>
              </a:ext>
            </a:extLst>
          </p:cNvPr>
          <p:cNvGrpSpPr/>
          <p:nvPr/>
        </p:nvGrpSpPr>
        <p:grpSpPr>
          <a:xfrm>
            <a:off x="6889569" y="2892481"/>
            <a:ext cx="2019299" cy="562213"/>
            <a:chOff x="6732815" y="5606348"/>
            <a:chExt cx="2019299" cy="562213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56B7D15-3077-F14E-A4D4-BEDEF6A68985}"/>
                </a:ext>
              </a:extLst>
            </p:cNvPr>
            <p:cNvSpPr txBox="1"/>
            <p:nvPr/>
          </p:nvSpPr>
          <p:spPr>
            <a:xfrm>
              <a:off x="6732815" y="5606348"/>
              <a:ext cx="2019299" cy="562213"/>
            </a:xfrm>
            <a:prstGeom prst="cloudCallout">
              <a:avLst>
                <a:gd name="adj1" fmla="val -62128"/>
                <a:gd name="adj2" fmla="val 59447"/>
              </a:avLst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endParaRPr lang="en-GB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FDFEE909-E9AA-B44F-AB8B-59194F6B33A6}"/>
                </a:ext>
              </a:extLst>
            </p:cNvPr>
            <p:cNvSpPr/>
            <p:nvPr/>
          </p:nvSpPr>
          <p:spPr>
            <a:xfrm>
              <a:off x="6923315" y="5700507"/>
              <a:ext cx="169315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de-DE" dirty="0" err="1">
                  <a:solidFill>
                    <a:schemeClr val="bg1"/>
                  </a:solidFill>
                </a:rPr>
                <a:t>How</a:t>
              </a:r>
              <a:r>
                <a:rPr lang="de-DE" dirty="0">
                  <a:solidFill>
                    <a:schemeClr val="bg1"/>
                  </a:solidFill>
                </a:rPr>
                <a:t> </a:t>
              </a:r>
              <a:r>
                <a:rPr lang="de-DE" dirty="0" err="1">
                  <a:solidFill>
                    <a:schemeClr val="bg1"/>
                  </a:solidFill>
                </a:rPr>
                <a:t>to</a:t>
              </a:r>
              <a:r>
                <a:rPr lang="de-DE" dirty="0">
                  <a:solidFill>
                    <a:schemeClr val="bg1"/>
                  </a:solidFill>
                </a:rPr>
                <a:t> </a:t>
              </a:r>
              <a:r>
                <a:rPr lang="de-DE" dirty="0" err="1">
                  <a:solidFill>
                    <a:schemeClr val="bg1"/>
                  </a:solidFill>
                </a:rPr>
                <a:t>choose</a:t>
              </a:r>
              <a:r>
                <a:rPr lang="de-DE" dirty="0">
                  <a:solidFill>
                    <a:schemeClr val="bg1"/>
                  </a:solidFill>
                </a:rPr>
                <a:t>?</a:t>
              </a:r>
              <a:endParaRPr lang="en-GB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92288600-E97D-DD43-8181-B8DEED0C2C74}"/>
              </a:ext>
            </a:extLst>
          </p:cNvPr>
          <p:cNvGrpSpPr/>
          <p:nvPr/>
        </p:nvGrpSpPr>
        <p:grpSpPr>
          <a:xfrm>
            <a:off x="142521" y="3101737"/>
            <a:ext cx="7782279" cy="2018903"/>
            <a:chOff x="142521" y="3101737"/>
            <a:chExt cx="7782279" cy="201890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3EB9229B-58A6-0A4C-B67E-A864C86C933B}"/>
                </a:ext>
              </a:extLst>
            </p:cNvPr>
            <p:cNvSpPr/>
            <p:nvPr/>
          </p:nvSpPr>
          <p:spPr>
            <a:xfrm>
              <a:off x="1149531" y="4776651"/>
              <a:ext cx="6775269" cy="343989"/>
            </a:xfrm>
            <a:prstGeom prst="rect">
              <a:avLst/>
            </a:prstGeom>
            <a:solidFill>
              <a:schemeClr val="accent1">
                <a:alpha val="15000"/>
              </a:schemeClr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Rectangle 13">
                  <a:extLst>
                    <a:ext uri="{FF2B5EF4-FFF2-40B4-BE49-F238E27FC236}">
                      <a16:creationId xmlns:a16="http://schemas.microsoft.com/office/drawing/2014/main" id="{39F7AE83-E445-E840-ADF6-2625627BE951}"/>
                    </a:ext>
                  </a:extLst>
                </p:cNvPr>
                <p:cNvSpPr/>
                <p:nvPr/>
              </p:nvSpPr>
              <p:spPr>
                <a:xfrm>
                  <a:off x="142521" y="3101737"/>
                  <a:ext cx="1163766" cy="1477328"/>
                </a:xfrm>
                <a:prstGeom prst="rect">
                  <a:avLst/>
                </a:prstGeom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de-DE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𝐺</m:t>
                      </m:r>
                    </m:oMath>
                  </a14:m>
                  <a:r>
                    <a:rPr lang="en-GB" dirty="0">
                      <a:solidFill>
                        <a:schemeClr val="bg1"/>
                      </a:solidFill>
                    </a:rPr>
                    <a:t> may contain several</a:t>
                  </a:r>
                  <a:br>
                    <a:rPr lang="en-GB" dirty="0">
                      <a:solidFill>
                        <a:schemeClr val="bg1"/>
                      </a:solidFill>
                    </a:rPr>
                  </a:br>
                  <a:r>
                    <a:rPr lang="en-GB" dirty="0">
                      <a:solidFill>
                        <a:schemeClr val="bg1"/>
                      </a:solidFill>
                    </a:rPr>
                    <a:t>parfactors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de-DE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de-DE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d>
                        <m:dPr>
                          <m:ctrlPr>
                            <a:rPr lang="de-DE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𝑄</m:t>
                          </m:r>
                        </m:e>
                      </m:d>
                    </m:oMath>
                  </a14:m>
                  <a:endParaRPr lang="en-GB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14" name="Rectangle 13">
                  <a:extLst>
                    <a:ext uri="{FF2B5EF4-FFF2-40B4-BE49-F238E27FC236}">
                      <a16:creationId xmlns:a16="http://schemas.microsoft.com/office/drawing/2014/main" id="{39F7AE83-E445-E840-ADF6-2625627BE95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2521" y="3101737"/>
                  <a:ext cx="1163766" cy="1477328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BDE7CEA5-3878-4D4F-8083-6C877659FB84}"/>
                </a:ext>
              </a:extLst>
            </p:cNvPr>
            <p:cNvCxnSpPr>
              <a:cxnSpLocks/>
              <a:stCxn id="14" idx="2"/>
              <a:endCxn id="11" idx="1"/>
            </p:cNvCxnSpPr>
            <p:nvPr/>
          </p:nvCxnSpPr>
          <p:spPr>
            <a:xfrm>
              <a:off x="724404" y="4579065"/>
              <a:ext cx="425127" cy="369581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397215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958E94-C93B-4348-B033-1F307ED395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LVE: Heuristics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28042D6-8223-A941-BFEF-318AC7F9C3A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92500" lnSpcReduction="20000"/>
              </a:bodyPr>
              <a:lstStyle/>
              <a:p>
                <a:r>
                  <a:rPr lang="en-GB" dirty="0"/>
                  <a:t>Important for an implementation</a:t>
                </a:r>
              </a:p>
              <a:p>
                <a:pPr lvl="1"/>
                <a:r>
                  <a:rPr lang="en-GB" dirty="0"/>
                  <a:t>Cannot search all possible permutations of all possible operator applications</a:t>
                </a:r>
              </a:p>
              <a:p>
                <a:r>
                  <a:rPr lang="en-GB" dirty="0"/>
                  <a:t>One possible heuristics</a:t>
                </a:r>
              </a:p>
              <a:p>
                <a:pPr lvl="1"/>
                <a:r>
                  <a:rPr lang="en-GB" dirty="0"/>
                  <a:t>Choose sum-out operations over any other operation</a:t>
                </a:r>
              </a:p>
              <a:p>
                <a:pPr lvl="2"/>
                <a:r>
                  <a:rPr lang="en-GB" dirty="0"/>
                  <a:t>Explicitly written down in algorithm</a:t>
                </a:r>
              </a:p>
              <a:p>
                <a:pPr lvl="1"/>
                <a:r>
                  <a:rPr lang="en-GB" dirty="0"/>
                  <a:t>Only consider multiplication if the arguments of the two parfactors are the same or ground</a:t>
                </a:r>
              </a:p>
              <a:p>
                <a:pPr lvl="2"/>
                <a:r>
                  <a:rPr lang="en-GB" dirty="0"/>
                  <a:t>Avoid scaling</a:t>
                </a:r>
              </a:p>
              <a:p>
                <a:pPr lvl="1"/>
                <a:r>
                  <a:rPr lang="en-GB" dirty="0"/>
                  <a:t>Choose operation that results into the smallest parfactor(s) to be added to </a:t>
                </a:r>
                <a14:m>
                  <m:oMath xmlns:m="http://schemas.openxmlformats.org/officeDocument/2006/math">
                    <m:r>
                      <a:rPr lang="en-GB" i="1" dirty="0" smtClean="0">
                        <a:latin typeface="Cambria Math" panose="02040503050406030204" pitchFamily="18" charset="0"/>
                      </a:rPr>
                      <m:t>𝐺</m:t>
                    </m:r>
                  </m:oMath>
                </a14:m>
                <a:endParaRPr lang="en-GB" dirty="0"/>
              </a:p>
              <a:p>
                <a:pPr lvl="2"/>
                <a:r>
                  <a:rPr lang="en-GB" dirty="0"/>
                  <a:t>If same size: choose at random</a:t>
                </a:r>
              </a:p>
              <a:p>
                <a:pPr lvl="2"/>
                <a:r>
                  <a:rPr lang="en-GB" dirty="0">
                    <a:solidFill>
                      <a:srgbClr val="C00000"/>
                    </a:solidFill>
                  </a:rPr>
                  <a:t>May result in sub-optimal application order or unnecessary applications</a:t>
                </a:r>
              </a:p>
              <a:p>
                <a:pPr lvl="3"/>
                <a:r>
                  <a:rPr lang="en-GB" dirty="0"/>
                  <a:t>E.g., if a grounding is unavoidable, the heuristics may lead to various count conversions being applied before grounding as the resulting parfactor of a count conversion is usually smaller in size than the result of grounding the same logvar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28042D6-8223-A941-BFEF-318AC7F9C3A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86" t="-3030" r="-128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9733C0-01F2-7749-A1D8-B09B615188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88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89502462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89A15C-170C-434E-B4EE-4CD472FA43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LVE: Example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F56858B-6482-C249-BB94-286A760927A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GB" dirty="0"/>
                  <a:t>Model: </a:t>
                </a:r>
                <a14:m>
                  <m:oMath xmlns:m="http://schemas.openxmlformats.org/officeDocument/2006/math">
                    <m:r>
                      <a:rPr lang="de-DE" i="1" dirty="0">
                        <a:latin typeface="Cambria Math" panose="02040503050406030204" pitchFamily="18" charset="0"/>
                      </a:rPr>
                      <m:t>𝐺</m:t>
                    </m:r>
                    <m:r>
                      <a:rPr lang="de-DE" b="0" i="1" dirty="0" smtClean="0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de-DE" b="0" i="1" dirty="0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de-DE" b="0" i="1" dirty="0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b="0" i="1" dirty="0" smtClean="0">
                                    <a:latin typeface="Cambria Math" panose="02040503050406030204" pitchFamily="18" charset="0"/>
                                  </a:rPr>
                                  <m:t>𝑔</m:t>
                                </m:r>
                              </m:e>
                              <m:sub>
                                <m:r>
                                  <a:rPr lang="de-DE" b="0" i="1" dirty="0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d>
                      </m:e>
                      <m:sub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bSup>
                  </m:oMath>
                </a14:m>
                <a:endParaRPr lang="en-GB" dirty="0"/>
              </a:p>
              <a:p>
                <a:pPr lvl="1"/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⊤</m:t>
                    </m:r>
                  </m:oMath>
                </a14:m>
                <a:r>
                  <a:rPr lang="en-GB" dirty="0"/>
                  <a:t> constraints</a:t>
                </a:r>
              </a:p>
              <a:p>
                <a:r>
                  <a:rPr lang="en-GB" dirty="0"/>
                  <a:t>Query term:</a:t>
                </a:r>
                <a:r>
                  <a:rPr lang="en-GB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de-DE" i="1">
                        <a:solidFill>
                          <a:schemeClr val="tx1"/>
                        </a:solidFill>
                        <a:latin typeface="Cambria Math" charset="0"/>
                      </a:rPr>
                      <m:t>𝑇𝑟𝑎𝑣𝑒𝑙</m:t>
                    </m:r>
                    <m:r>
                      <a:rPr lang="de-DE" i="1">
                        <a:solidFill>
                          <a:schemeClr val="tx1"/>
                        </a:solidFill>
                        <a:latin typeface="Cambria Math" charset="0"/>
                      </a:rPr>
                      <m:t>(</m:t>
                    </m:r>
                    <m:r>
                      <a:rPr lang="de-DE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𝑒𝑣𝑒</m:t>
                    </m:r>
                    <m:r>
                      <a:rPr lang="de-DE" i="1">
                        <a:solidFill>
                          <a:schemeClr val="tx1"/>
                        </a:solidFill>
                        <a:latin typeface="Cambria Math" charset="0"/>
                      </a:rPr>
                      <m:t>)</m:t>
                    </m:r>
                  </m:oMath>
                </a14:m>
                <a:endParaRPr lang="en-GB" dirty="0">
                  <a:solidFill>
                    <a:schemeClr val="tx1"/>
                  </a:solidFill>
                </a:endParaRPr>
              </a:p>
              <a:p>
                <a:r>
                  <a:rPr lang="en-GB" dirty="0"/>
                  <a:t>Evidence: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𝑆𝑖𝑐𝑘</m:t>
                    </m:r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𝑒𝑣𝑒</m:t>
                        </m:r>
                      </m:e>
                    </m:d>
                    <m:r>
                      <a:rPr lang="de-DE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𝑡𝑟𝑢𝑒</m:t>
                    </m:r>
                  </m:oMath>
                </a14:m>
                <a:endParaRPr lang="en-GB" dirty="0"/>
              </a:p>
              <a:p>
                <a:r>
                  <a:rPr lang="en-GB" dirty="0"/>
                  <a:t>After shattering: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F56858B-6482-C249-BB94-286A760927A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447" t="-151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EF2928-EE25-7E47-AC0D-4AF89362B5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89</a:t>
            </a:fld>
            <a:endParaRPr lang="en-GB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CC5BBA8-621A-934B-BB67-F8230EAE9DE0}"/>
              </a:ext>
            </a:extLst>
          </p:cNvPr>
          <p:cNvGrpSpPr/>
          <p:nvPr/>
        </p:nvGrpSpPr>
        <p:grpSpPr>
          <a:xfrm>
            <a:off x="4321639" y="4330685"/>
            <a:ext cx="4539915" cy="2208228"/>
            <a:chOff x="4604084" y="2639275"/>
            <a:chExt cx="4539915" cy="220822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87043233-DBD2-2340-A74F-E8A596F37234}"/>
                    </a:ext>
                  </a:extLst>
                </p:cNvPr>
                <p:cNvSpPr txBox="1"/>
                <p:nvPr/>
              </p:nvSpPr>
              <p:spPr>
                <a:xfrm>
                  <a:off x="6461825" y="3256865"/>
                  <a:ext cx="648000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charset="0"/>
                          </a:rPr>
                          <m:t>𝐸𝑝𝑖𝑑</m:t>
                        </m:r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41" name="TextBox 40">
                  <a:extLst>
                    <a:ext uri="{FF2B5EF4-FFF2-40B4-BE49-F238E27FC236}">
                      <a16:creationId xmlns:a16="http://schemas.microsoft.com/office/drawing/2014/main" id="{5D8CCC77-FFCF-3048-B63C-B626946E5F1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461825" y="3256865"/>
                  <a:ext cx="648000" cy="389513"/>
                </a:xfrm>
                <a:prstGeom prst="ellipse">
                  <a:avLst/>
                </a:prstGeom>
                <a:blipFill>
                  <a:blip r:embed="rId12"/>
                  <a:stretch>
                    <a:fillRect r="-3774" b="-6061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F02AEB7D-5F14-234A-97DD-4E969F5793AC}"/>
                    </a:ext>
                  </a:extLst>
                </p:cNvPr>
                <p:cNvSpPr txBox="1"/>
                <p:nvPr/>
              </p:nvSpPr>
              <p:spPr>
                <a:xfrm>
                  <a:off x="5231863" y="2639275"/>
                  <a:ext cx="985062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charset="0"/>
                          </a:rPr>
                          <m:t>𝑁𝑎𝑡</m:t>
                        </m:r>
                        <m:d>
                          <m:d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</m:d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F02AEB7D-5F14-234A-97DD-4E969F5793A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31863" y="2639275"/>
                  <a:ext cx="985062" cy="389513"/>
                </a:xfrm>
                <a:prstGeom prst="ellipse">
                  <a:avLst/>
                </a:prstGeom>
                <a:blipFill>
                  <a:blip r:embed="rId13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10F52D8C-2BAB-9641-86E9-8679C4DC15B9}"/>
                    </a:ext>
                  </a:extLst>
                </p:cNvPr>
                <p:cNvSpPr txBox="1"/>
                <p:nvPr/>
              </p:nvSpPr>
              <p:spPr>
                <a:xfrm>
                  <a:off x="7371224" y="2642307"/>
                  <a:ext cx="1144125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charset="0"/>
                          </a:rPr>
                          <m:t>𝑀𝑎𝑛</m:t>
                        </m:r>
                        <m:d>
                          <m:d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𝑊</m:t>
                            </m:r>
                          </m:e>
                        </m:d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10F52D8C-2BAB-9641-86E9-8679C4DC15B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71224" y="2642307"/>
                  <a:ext cx="1144125" cy="389513"/>
                </a:xfrm>
                <a:prstGeom prst="ellipse">
                  <a:avLst/>
                </a:prstGeom>
                <a:blipFill>
                  <a:blip r:embed="rId14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24132CDF-3FDE-C340-A8C3-E6D85D28741C}"/>
                    </a:ext>
                  </a:extLst>
                </p:cNvPr>
                <p:cNvSpPr txBox="1"/>
                <p:nvPr/>
              </p:nvSpPr>
              <p:spPr>
                <a:xfrm>
                  <a:off x="4604084" y="3858871"/>
                  <a:ext cx="1383249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charset="0"/>
                          </a:rPr>
                          <m:t>𝑇𝑟𝑎𝑣𝑒𝑙</m:t>
                        </m:r>
                        <m:d>
                          <m:d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charset="0"/>
                              </a:rPr>
                              <m:t>𝑋</m:t>
                            </m:r>
                          </m:e>
                        </m:d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24132CDF-3FDE-C340-A8C3-E6D85D28741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04084" y="3858871"/>
                  <a:ext cx="1383249" cy="389513"/>
                </a:xfrm>
                <a:prstGeom prst="ellipse">
                  <a:avLst/>
                </a:prstGeom>
                <a:blipFill>
                  <a:blip r:embed="rId15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117B229B-FD75-344D-AA45-2E3FB7E6010F}"/>
                    </a:ext>
                  </a:extLst>
                </p:cNvPr>
                <p:cNvSpPr txBox="1"/>
                <p:nvPr/>
              </p:nvSpPr>
              <p:spPr>
                <a:xfrm>
                  <a:off x="6254283" y="4457990"/>
                  <a:ext cx="1120628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charset="0"/>
                          </a:rPr>
                          <m:t>𝑆𝑖𝑐𝑘</m:t>
                        </m:r>
                        <m:d>
                          <m:d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charset="0"/>
                              </a:rPr>
                              <m:t>𝑋</m:t>
                            </m:r>
                          </m:e>
                        </m:d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117B229B-FD75-344D-AA45-2E3FB7E6010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254283" y="4457990"/>
                  <a:ext cx="1120628" cy="389513"/>
                </a:xfrm>
                <a:prstGeom prst="ellipse">
                  <a:avLst/>
                </a:prstGeom>
                <a:blipFill>
                  <a:blip r:embed="rId16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E11572AB-B140-6444-811F-A4B4C80E0DF5}"/>
                    </a:ext>
                  </a:extLst>
                </p:cNvPr>
                <p:cNvSpPr txBox="1"/>
                <p:nvPr/>
              </p:nvSpPr>
              <p:spPr>
                <a:xfrm>
                  <a:off x="7511218" y="3850296"/>
                  <a:ext cx="1632781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charset="0"/>
                          </a:rPr>
                          <m:t>𝑇𝑟𝑒𝑎𝑡</m:t>
                        </m:r>
                        <m:d>
                          <m:d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charset="0"/>
                              </a:rPr>
                              <m:t>𝑋</m:t>
                            </m:r>
                            <m:r>
                              <a:rPr lang="de-DE" b="0" i="1" smtClean="0">
                                <a:latin typeface="Cambria Math" charset="0"/>
                              </a:rPr>
                              <m:t>,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𝑀</m:t>
                            </m:r>
                          </m:e>
                        </m:d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E11572AB-B140-6444-811F-A4B4C80E0DF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511218" y="3850296"/>
                  <a:ext cx="1632781" cy="389513"/>
                </a:xfrm>
                <a:prstGeom prst="ellipse">
                  <a:avLst/>
                </a:prstGeom>
                <a:blipFill>
                  <a:blip r:embed="rId17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CB19D927-3618-8846-8A3F-723628C8A787}"/>
                </a:ext>
              </a:extLst>
            </p:cNvPr>
            <p:cNvCxnSpPr>
              <a:stCxn id="7" idx="6"/>
              <a:endCxn id="33" idx="1"/>
            </p:cNvCxnSpPr>
            <p:nvPr/>
          </p:nvCxnSpPr>
          <p:spPr>
            <a:xfrm>
              <a:off x="6216925" y="2834032"/>
              <a:ext cx="499132" cy="110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82075B78-F83C-C846-9235-639D78F884D9}"/>
                </a:ext>
              </a:extLst>
            </p:cNvPr>
            <p:cNvCxnSpPr>
              <a:cxnSpLocks/>
              <a:stCxn id="8" idx="2"/>
              <a:endCxn id="33" idx="3"/>
            </p:cNvCxnSpPr>
            <p:nvPr/>
          </p:nvCxnSpPr>
          <p:spPr>
            <a:xfrm flipH="1" flipV="1">
              <a:off x="6860057" y="2835140"/>
              <a:ext cx="511167" cy="192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ED53E8F0-6280-8241-BB1A-518575960CAA}"/>
                </a:ext>
              </a:extLst>
            </p:cNvPr>
            <p:cNvCxnSpPr>
              <a:cxnSpLocks/>
              <a:stCxn id="9" idx="6"/>
              <a:endCxn id="29" idx="1"/>
            </p:cNvCxnSpPr>
            <p:nvPr/>
          </p:nvCxnSpPr>
          <p:spPr>
            <a:xfrm>
              <a:off x="5987333" y="4053628"/>
              <a:ext cx="439403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EFCBA246-AE61-A54D-8111-E43ED6447A63}"/>
                </a:ext>
              </a:extLst>
            </p:cNvPr>
            <p:cNvCxnSpPr>
              <a:cxnSpLocks/>
              <a:stCxn id="29" idx="0"/>
              <a:endCxn id="6" idx="4"/>
            </p:cNvCxnSpPr>
            <p:nvPr/>
          </p:nvCxnSpPr>
          <p:spPr>
            <a:xfrm flipV="1">
              <a:off x="6498736" y="3646378"/>
              <a:ext cx="287089" cy="33525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28D52B0D-2A71-4342-8A7F-8F2B82BB0503}"/>
                </a:ext>
              </a:extLst>
            </p:cNvPr>
            <p:cNvCxnSpPr>
              <a:cxnSpLocks/>
              <a:stCxn id="6" idx="4"/>
              <a:endCxn id="25" idx="0"/>
            </p:cNvCxnSpPr>
            <p:nvPr/>
          </p:nvCxnSpPr>
          <p:spPr>
            <a:xfrm>
              <a:off x="6785825" y="3646378"/>
              <a:ext cx="308081" cy="32939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464A51D8-7A11-5642-8898-773D055CD3C7}"/>
                </a:ext>
              </a:extLst>
            </p:cNvPr>
            <p:cNvCxnSpPr>
              <a:cxnSpLocks/>
              <a:stCxn id="11" idx="2"/>
              <a:endCxn id="25" idx="3"/>
            </p:cNvCxnSpPr>
            <p:nvPr/>
          </p:nvCxnSpPr>
          <p:spPr>
            <a:xfrm flipH="1">
              <a:off x="7165906" y="4045053"/>
              <a:ext cx="345312" cy="272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02ECAF97-F0A1-6B45-8640-8AF26EBA25AA}"/>
                </a:ext>
              </a:extLst>
            </p:cNvPr>
            <p:cNvCxnSpPr>
              <a:cxnSpLocks/>
              <a:stCxn id="29" idx="2"/>
              <a:endCxn id="10" idx="0"/>
            </p:cNvCxnSpPr>
            <p:nvPr/>
          </p:nvCxnSpPr>
          <p:spPr>
            <a:xfrm>
              <a:off x="6498736" y="4125628"/>
              <a:ext cx="315861" cy="33236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F52B46E7-22DD-DC41-8D87-8F11AA41065D}"/>
                </a:ext>
              </a:extLst>
            </p:cNvPr>
            <p:cNvCxnSpPr>
              <a:cxnSpLocks/>
              <a:stCxn id="25" idx="2"/>
              <a:endCxn id="10" idx="0"/>
            </p:cNvCxnSpPr>
            <p:nvPr/>
          </p:nvCxnSpPr>
          <p:spPr>
            <a:xfrm flipH="1">
              <a:off x="6814597" y="4119775"/>
              <a:ext cx="279309" cy="33821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0F221846-4F97-6241-AA10-DC49E6EDAD41}"/>
                </a:ext>
              </a:extLst>
            </p:cNvPr>
            <p:cNvCxnSpPr>
              <a:cxnSpLocks/>
              <a:stCxn id="6" idx="0"/>
              <a:endCxn id="33" idx="2"/>
            </p:cNvCxnSpPr>
            <p:nvPr/>
          </p:nvCxnSpPr>
          <p:spPr>
            <a:xfrm flipV="1">
              <a:off x="6785825" y="2907140"/>
              <a:ext cx="2232" cy="34972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9711771E-9BE0-F74B-9DBB-70C66261E403}"/>
                </a:ext>
              </a:extLst>
            </p:cNvPr>
            <p:cNvGrpSpPr/>
            <p:nvPr/>
          </p:nvGrpSpPr>
          <p:grpSpPr>
            <a:xfrm>
              <a:off x="6669977" y="2717060"/>
              <a:ext cx="545811" cy="393368"/>
              <a:chOff x="6669977" y="2717060"/>
              <a:chExt cx="545811" cy="393368"/>
            </a:xfrm>
          </p:grpSpPr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ACB94563-2161-4F44-A807-F6F88A9A3BBA}"/>
                  </a:ext>
                </a:extLst>
              </p:cNvPr>
              <p:cNvSpPr/>
              <p:nvPr/>
            </p:nvSpPr>
            <p:spPr>
              <a:xfrm>
                <a:off x="6669977" y="2717060"/>
                <a:ext cx="144000" cy="144000"/>
              </a:xfrm>
              <a:prstGeom prst="rect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CA74B7BF-9302-6A45-A6F8-E293F7EA1D23}"/>
                  </a:ext>
                </a:extLst>
              </p:cNvPr>
              <p:cNvSpPr/>
              <p:nvPr/>
            </p:nvSpPr>
            <p:spPr>
              <a:xfrm>
                <a:off x="6716057" y="2763140"/>
                <a:ext cx="144000" cy="144000"/>
              </a:xfrm>
              <a:prstGeom prst="rect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AA3B0BC7-A27A-DD4D-8FE5-B54EA74F32A6}"/>
                  </a:ext>
                </a:extLst>
              </p:cNvPr>
              <p:cNvSpPr/>
              <p:nvPr/>
            </p:nvSpPr>
            <p:spPr>
              <a:xfrm>
                <a:off x="6762137" y="2809220"/>
                <a:ext cx="144000" cy="144000"/>
              </a:xfrm>
              <a:prstGeom prst="rect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5" name="TextBox 34">
                    <a:extLst>
                      <a:ext uri="{FF2B5EF4-FFF2-40B4-BE49-F238E27FC236}">
                        <a16:creationId xmlns:a16="http://schemas.microsoft.com/office/drawing/2014/main" id="{DACFA8C8-84FD-4E46-A555-EE3EE4B4BC0B}"/>
                      </a:ext>
                    </a:extLst>
                  </p:cNvPr>
                  <p:cNvSpPr txBox="1"/>
                  <p:nvPr/>
                </p:nvSpPr>
                <p:spPr>
                  <a:xfrm>
                    <a:off x="6903780" y="2833429"/>
                    <a:ext cx="312008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de-DE" b="0" i="1" smtClean="0">
                                  <a:latin typeface="Cambria Math" charset="0"/>
                                </a:rPr>
                                <m:t>1</m:t>
                              </m:r>
                            </m:sub>
                          </m:sSub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35" name="TextBox 34">
                    <a:extLst>
                      <a:ext uri="{FF2B5EF4-FFF2-40B4-BE49-F238E27FC236}">
                        <a16:creationId xmlns:a16="http://schemas.microsoft.com/office/drawing/2014/main" id="{FD669DB7-DFF8-5242-BF32-C4BD099E8727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903780" y="2833429"/>
                    <a:ext cx="312008" cy="276999"/>
                  </a:xfrm>
                  <a:prstGeom prst="rect">
                    <a:avLst/>
                  </a:prstGeom>
                  <a:blipFill>
                    <a:blip r:embed="rId18"/>
                    <a:stretch>
                      <a:fillRect l="-19231" r="-3846" b="-30435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E8863E70-7986-D547-9A0B-D1198A76F663}"/>
                </a:ext>
              </a:extLst>
            </p:cNvPr>
            <p:cNvGrpSpPr/>
            <p:nvPr/>
          </p:nvGrpSpPr>
          <p:grpSpPr>
            <a:xfrm>
              <a:off x="6191042" y="3935548"/>
              <a:ext cx="425774" cy="392260"/>
              <a:chOff x="6191042" y="3935548"/>
              <a:chExt cx="425774" cy="392260"/>
            </a:xfrm>
          </p:grpSpPr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C84EF9E8-C966-C644-98E9-5B4B4AF7109E}"/>
                  </a:ext>
                </a:extLst>
              </p:cNvPr>
              <p:cNvSpPr/>
              <p:nvPr/>
            </p:nvSpPr>
            <p:spPr>
              <a:xfrm>
                <a:off x="6380656" y="3935548"/>
                <a:ext cx="144000" cy="144000"/>
              </a:xfrm>
              <a:prstGeom prst="rect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295A8F5B-F82A-3744-BD8A-11ECDBD8DD04}"/>
                  </a:ext>
                </a:extLst>
              </p:cNvPr>
              <p:cNvSpPr/>
              <p:nvPr/>
            </p:nvSpPr>
            <p:spPr>
              <a:xfrm>
                <a:off x="6426736" y="3981628"/>
                <a:ext cx="144000" cy="144000"/>
              </a:xfrm>
              <a:prstGeom prst="rect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C657BDA2-D098-6044-8265-8C6560F038B8}"/>
                  </a:ext>
                </a:extLst>
              </p:cNvPr>
              <p:cNvSpPr/>
              <p:nvPr/>
            </p:nvSpPr>
            <p:spPr>
              <a:xfrm>
                <a:off x="6472816" y="4027708"/>
                <a:ext cx="144000" cy="144000"/>
              </a:xfrm>
              <a:prstGeom prst="rect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1" name="TextBox 30">
                    <a:extLst>
                      <a:ext uri="{FF2B5EF4-FFF2-40B4-BE49-F238E27FC236}">
                        <a16:creationId xmlns:a16="http://schemas.microsoft.com/office/drawing/2014/main" id="{B5336519-E43F-5E4C-AA76-0284ED6BA7EF}"/>
                      </a:ext>
                    </a:extLst>
                  </p:cNvPr>
                  <p:cNvSpPr txBox="1"/>
                  <p:nvPr/>
                </p:nvSpPr>
                <p:spPr>
                  <a:xfrm>
                    <a:off x="6191042" y="4050809"/>
                    <a:ext cx="317331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de-DE" b="0" i="1" smtClean="0">
                                  <a:latin typeface="Cambria Math" charset="0"/>
                                </a:rPr>
                                <m:t>2</m:t>
                              </m:r>
                            </m:sub>
                          </m:sSub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31" name="TextBox 30">
                    <a:extLst>
                      <a:ext uri="{FF2B5EF4-FFF2-40B4-BE49-F238E27FC236}">
                        <a16:creationId xmlns:a16="http://schemas.microsoft.com/office/drawing/2014/main" id="{7E837DB6-B327-1144-8740-CB58627CA942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191042" y="4050809"/>
                    <a:ext cx="317331" cy="276999"/>
                  </a:xfrm>
                  <a:prstGeom prst="rect">
                    <a:avLst/>
                  </a:prstGeom>
                  <a:blipFill>
                    <a:blip r:embed="rId19"/>
                    <a:stretch>
                      <a:fillRect l="-19231" r="-3846" b="-30435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24474084-ABA0-514C-9928-EC53A86010BF}"/>
                </a:ext>
              </a:extLst>
            </p:cNvPr>
            <p:cNvGrpSpPr/>
            <p:nvPr/>
          </p:nvGrpSpPr>
          <p:grpSpPr>
            <a:xfrm>
              <a:off x="6975826" y="3929695"/>
              <a:ext cx="539954" cy="397857"/>
              <a:chOff x="6975826" y="3929695"/>
              <a:chExt cx="539954" cy="397857"/>
            </a:xfrm>
          </p:grpSpPr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B8EDCA39-5203-874B-A621-D84F6A092D6E}"/>
                  </a:ext>
                </a:extLst>
              </p:cNvPr>
              <p:cNvSpPr/>
              <p:nvPr/>
            </p:nvSpPr>
            <p:spPr>
              <a:xfrm>
                <a:off x="6975826" y="3929695"/>
                <a:ext cx="144000" cy="144000"/>
              </a:xfrm>
              <a:prstGeom prst="rect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8B446089-C3F3-814C-814E-86EBC14689BF}"/>
                  </a:ext>
                </a:extLst>
              </p:cNvPr>
              <p:cNvSpPr/>
              <p:nvPr/>
            </p:nvSpPr>
            <p:spPr>
              <a:xfrm>
                <a:off x="7021906" y="3975775"/>
                <a:ext cx="144000" cy="144000"/>
              </a:xfrm>
              <a:prstGeom prst="rect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643650F8-7B9F-F24B-BA49-AEA83C639270}"/>
                  </a:ext>
                </a:extLst>
              </p:cNvPr>
              <p:cNvSpPr/>
              <p:nvPr/>
            </p:nvSpPr>
            <p:spPr>
              <a:xfrm>
                <a:off x="7067986" y="4021855"/>
                <a:ext cx="144000" cy="144000"/>
              </a:xfrm>
              <a:prstGeom prst="rect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7" name="TextBox 26">
                    <a:extLst>
                      <a:ext uri="{FF2B5EF4-FFF2-40B4-BE49-F238E27FC236}">
                        <a16:creationId xmlns:a16="http://schemas.microsoft.com/office/drawing/2014/main" id="{FFCF154B-545C-A84B-BACF-514C2D71577B}"/>
                      </a:ext>
                    </a:extLst>
                  </p:cNvPr>
                  <p:cNvSpPr txBox="1"/>
                  <p:nvPr/>
                </p:nvSpPr>
                <p:spPr>
                  <a:xfrm>
                    <a:off x="7198449" y="4050553"/>
                    <a:ext cx="317331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de-DE" b="0" i="1" smtClean="0">
                                  <a:latin typeface="Cambria Math" charset="0"/>
                                </a:rPr>
                                <m:t>3</m:t>
                              </m:r>
                            </m:sub>
                          </m:sSub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27" name="TextBox 26">
                    <a:extLst>
                      <a:ext uri="{FF2B5EF4-FFF2-40B4-BE49-F238E27FC236}">
                        <a16:creationId xmlns:a16="http://schemas.microsoft.com/office/drawing/2014/main" id="{833A3BD4-3817-354E-9C70-490FA4FCF78F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198449" y="4050553"/>
                    <a:ext cx="317331" cy="276999"/>
                  </a:xfrm>
                  <a:prstGeom prst="rect">
                    <a:avLst/>
                  </a:prstGeom>
                  <a:blipFill>
                    <a:blip r:embed="rId20"/>
                    <a:stretch>
                      <a:fillRect l="-23077" r="-3846" b="-30435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54C20980-5033-C244-A00D-6CC37C93674A}"/>
              </a:ext>
            </a:extLst>
          </p:cNvPr>
          <p:cNvGrpSpPr/>
          <p:nvPr/>
        </p:nvGrpSpPr>
        <p:grpSpPr>
          <a:xfrm>
            <a:off x="1916073" y="4415340"/>
            <a:ext cx="4263307" cy="1454710"/>
            <a:chOff x="1094955" y="4049593"/>
            <a:chExt cx="4263307" cy="145471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F97EDE24-117C-CE44-8436-36E82D54B2C9}"/>
                    </a:ext>
                  </a:extLst>
                </p:cNvPr>
                <p:cNvSpPr txBox="1"/>
                <p:nvPr/>
              </p:nvSpPr>
              <p:spPr>
                <a:xfrm>
                  <a:off x="1230848" y="4049593"/>
                  <a:ext cx="1660151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solidFill>
                              <a:schemeClr val="accent1"/>
                            </a:solidFill>
                            <a:latin typeface="Cambria Math" charset="0"/>
                          </a:rPr>
                          <m:t>𝑇𝑟𝑎𝑣𝑒𝑙</m:t>
                        </m:r>
                        <m:d>
                          <m:dPr>
                            <m:ctrlPr>
                              <a:rPr lang="de-DE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𝑒𝑣𝑒</m:t>
                            </m:r>
                          </m:e>
                        </m:d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F97EDE24-117C-CE44-8436-36E82D54B2C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30848" y="4049593"/>
                  <a:ext cx="1660151" cy="389513"/>
                </a:xfrm>
                <a:prstGeom prst="ellipse">
                  <a:avLst/>
                </a:prstGeom>
                <a:blipFill>
                  <a:blip r:embed="rId21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2EF79520-887F-8B4C-A4F7-0610571DDA48}"/>
                    </a:ext>
                  </a:extLst>
                </p:cNvPr>
                <p:cNvSpPr txBox="1"/>
                <p:nvPr/>
              </p:nvSpPr>
              <p:spPr>
                <a:xfrm>
                  <a:off x="1399675" y="4586778"/>
                  <a:ext cx="1244694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solidFill>
                              <a:schemeClr val="accent1"/>
                            </a:solidFill>
                            <a:latin typeface="Cambria Math" charset="0"/>
                          </a:rPr>
                          <m:t>𝑆𝑖𝑐𝑘</m:t>
                        </m:r>
                        <m:d>
                          <m:dPr>
                            <m:ctrlPr>
                              <a:rPr lang="de-DE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𝑒𝑣𝑒</m:t>
                            </m:r>
                          </m:e>
                        </m:d>
                      </m:oMath>
                    </m:oMathPara>
                  </a14:m>
                  <a:endParaRPr lang="en-GB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2EF79520-887F-8B4C-A4F7-0610571DDA4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99675" y="4586778"/>
                  <a:ext cx="1244694" cy="389513"/>
                </a:xfrm>
                <a:prstGeom prst="ellipse">
                  <a:avLst/>
                </a:prstGeom>
                <a:blipFill>
                  <a:blip r:embed="rId22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4FB79742-1FFF-3742-BDD3-573334AAC5C8}"/>
                </a:ext>
              </a:extLst>
            </p:cNvPr>
            <p:cNvCxnSpPr>
              <a:cxnSpLocks/>
              <a:stCxn id="37" idx="6"/>
              <a:endCxn id="42" idx="1"/>
            </p:cNvCxnSpPr>
            <p:nvPr/>
          </p:nvCxnSpPr>
          <p:spPr>
            <a:xfrm>
              <a:off x="2890999" y="4244350"/>
              <a:ext cx="377621" cy="33772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D318722A-1FF3-E449-8A0C-4C6080606647}"/>
                </a:ext>
              </a:extLst>
            </p:cNvPr>
            <p:cNvCxnSpPr>
              <a:cxnSpLocks/>
              <a:stCxn id="42" idx="3"/>
            </p:cNvCxnSpPr>
            <p:nvPr/>
          </p:nvCxnSpPr>
          <p:spPr>
            <a:xfrm>
              <a:off x="3412620" y="4582073"/>
              <a:ext cx="1945642" cy="19027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31120193-370E-994B-BDD3-E1332A393EB9}"/>
                </a:ext>
              </a:extLst>
            </p:cNvPr>
            <p:cNvCxnSpPr>
              <a:cxnSpLocks/>
              <a:stCxn id="42" idx="1"/>
              <a:endCxn id="38" idx="6"/>
            </p:cNvCxnSpPr>
            <p:nvPr/>
          </p:nvCxnSpPr>
          <p:spPr>
            <a:xfrm flipH="1">
              <a:off x="2644369" y="4582073"/>
              <a:ext cx="624251" cy="19946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FF824CC3-63FA-5F46-BEF2-3EA805AFBBB0}"/>
                </a:ext>
              </a:extLst>
            </p:cNvPr>
            <p:cNvSpPr/>
            <p:nvPr/>
          </p:nvSpPr>
          <p:spPr>
            <a:xfrm>
              <a:off x="3268620" y="4510073"/>
              <a:ext cx="144000" cy="144000"/>
            </a:xfrm>
            <a:prstGeom prst="rect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3" name="TextBox 42">
                  <a:extLst>
                    <a:ext uri="{FF2B5EF4-FFF2-40B4-BE49-F238E27FC236}">
                      <a16:creationId xmlns:a16="http://schemas.microsoft.com/office/drawing/2014/main" id="{BB825DB3-1D75-0144-AD47-19A5E888F26F}"/>
                    </a:ext>
                  </a:extLst>
                </p:cNvPr>
                <p:cNvSpPr txBox="1"/>
                <p:nvPr/>
              </p:nvSpPr>
              <p:spPr>
                <a:xfrm>
                  <a:off x="3230253" y="4151726"/>
                  <a:ext cx="317331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43" name="TextBox 42">
                  <a:extLst>
                    <a:ext uri="{FF2B5EF4-FFF2-40B4-BE49-F238E27FC236}">
                      <a16:creationId xmlns:a16="http://schemas.microsoft.com/office/drawing/2014/main" id="{A5BB9E65-3C4D-A945-B0B8-A16E1DDB98A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30253" y="4151726"/>
                  <a:ext cx="317331" cy="276999"/>
                </a:xfrm>
                <a:prstGeom prst="rect">
                  <a:avLst/>
                </a:prstGeom>
                <a:blipFill>
                  <a:blip r:embed="rId30"/>
                  <a:stretch>
                    <a:fillRect l="-23077" r="-3846" b="-30435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19B1D09D-28B0-A54C-8268-C298CED8301D}"/>
                </a:ext>
              </a:extLst>
            </p:cNvPr>
            <p:cNvCxnSpPr>
              <a:cxnSpLocks/>
              <a:stCxn id="46" idx="3"/>
            </p:cNvCxnSpPr>
            <p:nvPr/>
          </p:nvCxnSpPr>
          <p:spPr>
            <a:xfrm flipV="1">
              <a:off x="3422579" y="4772347"/>
              <a:ext cx="1935683" cy="17701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A6A0CCA6-8D71-2845-A433-3E648B669704}"/>
                </a:ext>
              </a:extLst>
            </p:cNvPr>
            <p:cNvCxnSpPr>
              <a:cxnSpLocks/>
              <a:stCxn id="46" idx="1"/>
              <a:endCxn id="47" idx="6"/>
            </p:cNvCxnSpPr>
            <p:nvPr/>
          </p:nvCxnSpPr>
          <p:spPr>
            <a:xfrm flipH="1">
              <a:off x="2955253" y="4949364"/>
              <a:ext cx="323326" cy="36018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EE943B6E-B311-6640-B697-FE9CF39441DB}"/>
                </a:ext>
              </a:extLst>
            </p:cNvPr>
            <p:cNvSpPr/>
            <p:nvPr/>
          </p:nvSpPr>
          <p:spPr>
            <a:xfrm>
              <a:off x="3278579" y="4877364"/>
              <a:ext cx="144000" cy="144000"/>
            </a:xfrm>
            <a:prstGeom prst="rect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7" name="TextBox 46">
                  <a:extLst>
                    <a:ext uri="{FF2B5EF4-FFF2-40B4-BE49-F238E27FC236}">
                      <a16:creationId xmlns:a16="http://schemas.microsoft.com/office/drawing/2014/main" id="{1480F421-A21A-0844-B61D-8B1435A7E7E3}"/>
                    </a:ext>
                  </a:extLst>
                </p:cNvPr>
                <p:cNvSpPr txBox="1"/>
                <p:nvPr/>
              </p:nvSpPr>
              <p:spPr>
                <a:xfrm>
                  <a:off x="1094955" y="5114790"/>
                  <a:ext cx="1860298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solidFill>
                              <a:schemeClr val="accent1"/>
                            </a:solidFill>
                            <a:latin typeface="Cambria Math" charset="0"/>
                          </a:rPr>
                          <m:t>𝑇𝑟𝑒𝑎𝑡</m:t>
                        </m:r>
                        <m:d>
                          <m:dPr>
                            <m:ctrlPr>
                              <a:rPr lang="de-DE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𝑒𝑣𝑒</m:t>
                            </m:r>
                            <m:r>
                              <a:rPr lang="de-DE" b="0" i="1" smtClean="0">
                                <a:solidFill>
                                  <a:schemeClr val="accent1"/>
                                </a:solidFill>
                                <a:latin typeface="Cambria Math" charset="0"/>
                              </a:rPr>
                              <m:t>,</m:t>
                            </m:r>
                            <m:r>
                              <a:rPr lang="de-DE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𝑀</m:t>
                            </m:r>
                          </m:e>
                        </m:d>
                      </m:oMath>
                    </m:oMathPara>
                  </a14:m>
                  <a:endParaRPr lang="en-GB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47" name="TextBox 46">
                  <a:extLst>
                    <a:ext uri="{FF2B5EF4-FFF2-40B4-BE49-F238E27FC236}">
                      <a16:creationId xmlns:a16="http://schemas.microsoft.com/office/drawing/2014/main" id="{1480F421-A21A-0844-B61D-8B1435A7E7E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94955" y="5114790"/>
                  <a:ext cx="1860298" cy="389513"/>
                </a:xfrm>
                <a:prstGeom prst="ellipse">
                  <a:avLst/>
                </a:prstGeom>
                <a:blipFill>
                  <a:blip r:embed="rId31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F5BE8583-0DB6-0648-A7EF-C378C6224564}"/>
                </a:ext>
              </a:extLst>
            </p:cNvPr>
            <p:cNvCxnSpPr>
              <a:cxnSpLocks/>
              <a:stCxn id="46" idx="1"/>
              <a:endCxn id="38" idx="6"/>
            </p:cNvCxnSpPr>
            <p:nvPr/>
          </p:nvCxnSpPr>
          <p:spPr>
            <a:xfrm flipH="1" flipV="1">
              <a:off x="2644369" y="4781535"/>
              <a:ext cx="634210" cy="16782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9" name="TextBox 48">
                  <a:extLst>
                    <a:ext uri="{FF2B5EF4-FFF2-40B4-BE49-F238E27FC236}">
                      <a16:creationId xmlns:a16="http://schemas.microsoft.com/office/drawing/2014/main" id="{3B912888-CCB0-5344-88B3-4D8345521F21}"/>
                    </a:ext>
                  </a:extLst>
                </p:cNvPr>
                <p:cNvSpPr txBox="1"/>
                <p:nvPr/>
              </p:nvSpPr>
              <p:spPr>
                <a:xfrm>
                  <a:off x="3210270" y="4976291"/>
                  <a:ext cx="317331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49" name="TextBox 48">
                  <a:extLst>
                    <a:ext uri="{FF2B5EF4-FFF2-40B4-BE49-F238E27FC236}">
                      <a16:creationId xmlns:a16="http://schemas.microsoft.com/office/drawing/2014/main" id="{359B4513-F1E0-3E49-BF31-09F30A524F0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10270" y="4976291"/>
                  <a:ext cx="317331" cy="276999"/>
                </a:xfrm>
                <a:prstGeom prst="rect">
                  <a:avLst/>
                </a:prstGeom>
                <a:blipFill>
                  <a:blip r:embed="rId29"/>
                  <a:stretch>
                    <a:fillRect l="-23077" r="-3846" b="-36364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1292038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3AE380-1218-D545-9672-6D8A6EECB1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Preconditions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5C90340-5946-5A43-9A77-684B5489047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GB" dirty="0"/>
                  <a:t>For summing out PRV </a:t>
                </a:r>
                <a14:m>
                  <m:oMath xmlns:m="http://schemas.openxmlformats.org/officeDocument/2006/math">
                    <m:r>
                      <a:rPr lang="en-GB" i="1" dirty="0" smtClean="0"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en-GB" dirty="0"/>
                  <a:t> in parfactor </a:t>
                </a:r>
                <a:br>
                  <a:rPr lang="de-DE" b="0" i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</a:b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𝑔</m:t>
                    </m:r>
                    <m:r>
                      <a:rPr lang="de-DE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GB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ctrlP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𝒜</m:t>
                            </m:r>
                          </m:e>
                        </m:d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|</m:t>
                        </m:r>
                        <m:d>
                          <m:dPr>
                            <m:ctrlP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𝒳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de-DE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𝐶</m:t>
                                </m:r>
                              </m:e>
                              <m:sub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𝒳</m:t>
                                </m:r>
                              </m:sub>
                            </m:sSub>
                          </m:e>
                        </m:d>
                      </m:sub>
                    </m:sSub>
                  </m:oMath>
                </a14:m>
                <a:endParaRPr lang="en-GB" dirty="0"/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GB" dirty="0"/>
                  <a:t>PRV </a:t>
                </a:r>
                <a14:m>
                  <m:oMath xmlns:m="http://schemas.openxmlformats.org/officeDocument/2006/math">
                    <m:r>
                      <a:rPr lang="en-GB" i="1" dirty="0"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en-GB" dirty="0"/>
                  <a:t> under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𝒳</m:t>
                        </m:r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𝐶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𝒳</m:t>
                            </m:r>
                          </m:sub>
                        </m:sSub>
                      </m:e>
                    </m:d>
                  </m:oMath>
                </a14:m>
                <a:r>
                  <a:rPr lang="en-GB" dirty="0"/>
                  <a:t> only occurs in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𝑔</m:t>
                    </m:r>
                  </m:oMath>
                </a14:m>
                <a:r>
                  <a:rPr lang="en-GB" dirty="0"/>
                  <a:t>, </a:t>
                </a:r>
                <a:br>
                  <a:rPr lang="en-GB" dirty="0"/>
                </a:br>
                <a:r>
                  <a:rPr lang="en-GB" dirty="0"/>
                  <a:t>i.e.,</a:t>
                </a:r>
                <a:r>
                  <a:rPr lang="de-DE" i="1" dirty="0">
                    <a:latin typeface="Cambria Math" panose="02040503050406030204" pitchFamily="18" charset="0"/>
                  </a:rPr>
                  <a:t> 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∀</m:t>
                      </m:r>
                      <m:r>
                        <a:rPr lang="de-DE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𝐵</m:t>
                      </m:r>
                      <m:r>
                        <a:rPr lang="de-DE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</m:t>
                      </m:r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𝑟𝑣</m:t>
                      </m:r>
                      <m:d>
                        <m:d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𝐺</m:t>
                          </m:r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∖</m:t>
                          </m:r>
                          <m:d>
                            <m:dPr>
                              <m:begChr m:val="{"/>
                              <m:endChr m:val="}"/>
                              <m:ctrl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𝑔</m:t>
                              </m:r>
                            </m:e>
                          </m:d>
                        </m:e>
                      </m:d>
                      <m:r>
                        <a:rPr lang="de-DE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:</m:t>
                      </m:r>
                    </m:oMath>
                  </m:oMathPara>
                </a14:m>
                <a:endParaRPr lang="de-DE" b="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𝑔𝑟</m:t>
                      </m:r>
                      <m:r>
                        <a:rPr lang="de-DE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|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𝐶</m:t>
                          </m:r>
                        </m:sub>
                      </m:sSub>
                      <m:r>
                        <a:rPr lang="de-DE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  <m:r>
                        <a:rPr lang="de-DE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∩</m:t>
                      </m:r>
                      <m:r>
                        <a:rPr lang="de-DE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𝑔𝑟</m:t>
                      </m:r>
                      <m:r>
                        <a:rPr lang="de-DE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|</m:t>
                          </m:r>
                          <m:d>
                            <m:dPr>
                              <m:ctrl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𝒳</m:t>
                              </m:r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𝐶</m:t>
                                  </m:r>
                                </m:e>
                                <m:sub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𝒳</m:t>
                                  </m:r>
                                </m:sub>
                              </m:sSub>
                            </m:e>
                          </m:d>
                        </m:sub>
                      </m:sSub>
                      <m:r>
                        <a:rPr lang="de-DE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  <m:r>
                        <a:rPr lang="de-DE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=∅</m:t>
                      </m:r>
                    </m:oMath>
                  </m:oMathPara>
                </a14:m>
                <a:endParaRPr lang="en-GB" dirty="0"/>
              </a:p>
              <a:p>
                <a:pPr lvl="1"/>
                <a:endParaRPr lang="en-GB" dirty="0"/>
              </a:p>
              <a:p>
                <a:pPr lvl="1"/>
                <a:r>
                  <a:rPr lang="en-GB" dirty="0"/>
                  <a:t>Same as with propositional variable elimination</a:t>
                </a:r>
              </a:p>
              <a:p>
                <a:pPr lvl="2"/>
                <a:r>
                  <a:rPr lang="en-GB" dirty="0"/>
                  <a:t>(Multiplication before addition)</a:t>
                </a:r>
              </a:p>
              <a:p>
                <a:pPr lvl="1"/>
                <a:r>
                  <a:rPr lang="en-GB" dirty="0"/>
                  <a:t>If not the case, multiply all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𝑔</m:t>
                    </m:r>
                  </m:oMath>
                </a14:m>
                <a:r>
                  <a:rPr lang="en-GB" dirty="0"/>
                  <a:t> containing </a:t>
                </a:r>
                <a14:m>
                  <m:oMath xmlns:m="http://schemas.openxmlformats.org/officeDocument/2006/math">
                    <m:r>
                      <a:rPr lang="en-GB" i="1" dirty="0"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en-GB" dirty="0"/>
                  <a:t> into one parfactor</a:t>
                </a:r>
              </a:p>
              <a:p>
                <a:pPr lvl="2"/>
                <a:r>
                  <a:rPr lang="en-GB" dirty="0"/>
                  <a:t>How to do multiplication lifted ➝ next operator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5C90340-5946-5A43-9A77-684B5489047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608" t="-176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DFD430-04C9-E84C-81B3-B54C1C082C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1253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89A15C-170C-434E-B4EE-4CD472FA43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LVE: Example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F56858B-6482-C249-BB94-286A760927A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GB" dirty="0"/>
                  <a:t>Absorbing evidence </a:t>
                </a:r>
                <a14:m>
                  <m:oMath xmlns:m="http://schemas.openxmlformats.org/officeDocument/2006/math">
                    <m:r>
                      <a:rPr lang="de-DE" i="1">
                        <a:solidFill>
                          <a:srgbClr val="C00000"/>
                        </a:solidFill>
                        <a:latin typeface="Cambria Math" charset="0"/>
                      </a:rPr>
                      <m:t>𝑆𝑖𝑐𝑘</m:t>
                    </m:r>
                    <m:d>
                      <m:dPr>
                        <m:ctrlPr>
                          <a:rPr lang="de-DE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𝑒𝑣𝑒</m:t>
                        </m:r>
                      </m:e>
                    </m:d>
                    <m:r>
                      <a:rPr lang="de-DE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de-DE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𝑡𝑟𝑢𝑒</m:t>
                    </m:r>
                  </m:oMath>
                </a14:m>
                <a:r>
                  <a:rPr lang="en-GB" dirty="0"/>
                  <a:t>:</a:t>
                </a:r>
              </a:p>
              <a:p>
                <a:pPr lvl="1"/>
                <a:r>
                  <a:rPr lang="en-GB" dirty="0"/>
                  <a:t>Absorb evidence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de-DE" i="1">
                            <a:latin typeface="Cambria Math" charset="0"/>
                          </a:rPr>
                          <m:t>2</m:t>
                        </m:r>
                      </m:sub>
                    </m:sSub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𝐸𝑝𝑖𝑑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𝑆𝑖𝑐𝑘</m:t>
                        </m:r>
                        <m:d>
                          <m:d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𝑒𝑣𝑒</m:t>
                            </m:r>
                          </m:e>
                        </m:d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𝑇𝑟𝑎𝑣𝑒𝑙</m:t>
                        </m:r>
                        <m:d>
                          <m:d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𝑒𝑣𝑒</m:t>
                            </m:r>
                          </m:e>
                        </m:d>
                      </m:e>
                    </m:d>
                  </m:oMath>
                </a14:m>
                <a:endParaRPr lang="en-GB" dirty="0"/>
              </a:p>
              <a:p>
                <a:pPr lvl="2"/>
                <a:r>
                  <a:rPr lang="en-GB" dirty="0"/>
                  <a:t>Yields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de-DE" i="1">
                            <a:latin typeface="Cambria Math" charset="0"/>
                          </a:rPr>
                          <m:t>2</m:t>
                        </m:r>
                      </m:sub>
                      <m:sup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</m:sup>
                    </m:sSubSup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𝐸𝑝𝑖𝑑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𝑇𝑟𝑎𝑣𝑒𝑙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𝑒𝑣𝑒</m:t>
                            </m:r>
                          </m:e>
                        </m:d>
                      </m:e>
                    </m:d>
                  </m:oMath>
                </a14:m>
                <a:endParaRPr lang="en-GB" dirty="0"/>
              </a:p>
              <a:p>
                <a:pPr lvl="1"/>
                <a:r>
                  <a:rPr lang="en-GB" dirty="0"/>
                  <a:t>Absorb evidence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𝐸𝑝𝑖𝑑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𝑆𝑖𝑐𝑘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𝑒𝑣𝑒</m:t>
                            </m:r>
                          </m:e>
                        </m:d>
                        <m:r>
                          <a:rPr lang="de-DE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𝑇𝑟𝑒𝑎𝑡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𝑒𝑣𝑒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𝑀</m:t>
                            </m:r>
                          </m:e>
                        </m:d>
                      </m:e>
                    </m:d>
                  </m:oMath>
                </a14:m>
                <a:endParaRPr lang="en-GB" dirty="0"/>
              </a:p>
              <a:p>
                <a:pPr lvl="2"/>
                <a:r>
                  <a:rPr lang="en-GB" dirty="0"/>
                  <a:t>Yields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  <m:sup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</m:sup>
                    </m:sSubSup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𝐸𝑝𝑖𝑑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𝑇𝑟𝑒𝑎𝑡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𝑒𝑣𝑒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𝑀</m:t>
                            </m:r>
                          </m:e>
                        </m:d>
                      </m:e>
                    </m:d>
                  </m:oMath>
                </a14:m>
                <a:endParaRPr lang="en-GB" dirty="0"/>
              </a:p>
              <a:p>
                <a:pPr lvl="1"/>
                <a:endParaRPr lang="en-GB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F56858B-6482-C249-BB94-286A760927A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447" t="-176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EF2928-EE25-7E47-AC0D-4AF89362B5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90</a:t>
            </a:fld>
            <a:endParaRPr lang="en-GB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CC5BBA8-621A-934B-BB67-F8230EAE9DE0}"/>
              </a:ext>
            </a:extLst>
          </p:cNvPr>
          <p:cNvGrpSpPr/>
          <p:nvPr/>
        </p:nvGrpSpPr>
        <p:grpSpPr>
          <a:xfrm>
            <a:off x="4321639" y="4330685"/>
            <a:ext cx="4539915" cy="2208228"/>
            <a:chOff x="4604084" y="2639275"/>
            <a:chExt cx="4539915" cy="220822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87043233-DBD2-2340-A74F-E8A596F37234}"/>
                    </a:ext>
                  </a:extLst>
                </p:cNvPr>
                <p:cNvSpPr txBox="1"/>
                <p:nvPr/>
              </p:nvSpPr>
              <p:spPr>
                <a:xfrm>
                  <a:off x="6461825" y="3256865"/>
                  <a:ext cx="648000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charset="0"/>
                          </a:rPr>
                          <m:t>𝐸𝑝𝑖𝑑</m:t>
                        </m:r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41" name="TextBox 40">
                  <a:extLst>
                    <a:ext uri="{FF2B5EF4-FFF2-40B4-BE49-F238E27FC236}">
                      <a16:creationId xmlns:a16="http://schemas.microsoft.com/office/drawing/2014/main" id="{5D8CCC77-FFCF-3048-B63C-B626946E5F1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461825" y="3256865"/>
                  <a:ext cx="648000" cy="389513"/>
                </a:xfrm>
                <a:prstGeom prst="ellipse">
                  <a:avLst/>
                </a:prstGeom>
                <a:blipFill>
                  <a:blip r:embed="rId12"/>
                  <a:stretch>
                    <a:fillRect r="-3774" b="-6061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F02AEB7D-5F14-234A-97DD-4E969F5793AC}"/>
                    </a:ext>
                  </a:extLst>
                </p:cNvPr>
                <p:cNvSpPr txBox="1"/>
                <p:nvPr/>
              </p:nvSpPr>
              <p:spPr>
                <a:xfrm>
                  <a:off x="5231863" y="2639275"/>
                  <a:ext cx="985062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charset="0"/>
                          </a:rPr>
                          <m:t>𝑁𝑎𝑡</m:t>
                        </m:r>
                        <m:d>
                          <m:d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</m:d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F02AEB7D-5F14-234A-97DD-4E969F5793A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31863" y="2639275"/>
                  <a:ext cx="985062" cy="389513"/>
                </a:xfrm>
                <a:prstGeom prst="ellipse">
                  <a:avLst/>
                </a:prstGeom>
                <a:blipFill>
                  <a:blip r:embed="rId13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10F52D8C-2BAB-9641-86E9-8679C4DC15B9}"/>
                    </a:ext>
                  </a:extLst>
                </p:cNvPr>
                <p:cNvSpPr txBox="1"/>
                <p:nvPr/>
              </p:nvSpPr>
              <p:spPr>
                <a:xfrm>
                  <a:off x="7371224" y="2642307"/>
                  <a:ext cx="1144125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charset="0"/>
                          </a:rPr>
                          <m:t>𝑀𝑎𝑛</m:t>
                        </m:r>
                        <m:d>
                          <m:d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𝑊</m:t>
                            </m:r>
                          </m:e>
                        </m:d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10F52D8C-2BAB-9641-86E9-8679C4DC15B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71224" y="2642307"/>
                  <a:ext cx="1144125" cy="389513"/>
                </a:xfrm>
                <a:prstGeom prst="ellipse">
                  <a:avLst/>
                </a:prstGeom>
                <a:blipFill>
                  <a:blip r:embed="rId14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24132CDF-3FDE-C340-A8C3-E6D85D28741C}"/>
                    </a:ext>
                  </a:extLst>
                </p:cNvPr>
                <p:cNvSpPr txBox="1"/>
                <p:nvPr/>
              </p:nvSpPr>
              <p:spPr>
                <a:xfrm>
                  <a:off x="4604084" y="3858871"/>
                  <a:ext cx="1383249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charset="0"/>
                          </a:rPr>
                          <m:t>𝑇𝑟𝑎𝑣𝑒𝑙</m:t>
                        </m:r>
                        <m:d>
                          <m:d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charset="0"/>
                              </a:rPr>
                              <m:t>𝑋</m:t>
                            </m:r>
                          </m:e>
                        </m:d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24132CDF-3FDE-C340-A8C3-E6D85D28741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04084" y="3858871"/>
                  <a:ext cx="1383249" cy="389513"/>
                </a:xfrm>
                <a:prstGeom prst="ellipse">
                  <a:avLst/>
                </a:prstGeom>
                <a:blipFill>
                  <a:blip r:embed="rId15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117B229B-FD75-344D-AA45-2E3FB7E6010F}"/>
                    </a:ext>
                  </a:extLst>
                </p:cNvPr>
                <p:cNvSpPr txBox="1"/>
                <p:nvPr/>
              </p:nvSpPr>
              <p:spPr>
                <a:xfrm>
                  <a:off x="6254283" y="4457990"/>
                  <a:ext cx="1120628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charset="0"/>
                          </a:rPr>
                          <m:t>𝑆𝑖𝑐𝑘</m:t>
                        </m:r>
                        <m:d>
                          <m:d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charset="0"/>
                              </a:rPr>
                              <m:t>𝑋</m:t>
                            </m:r>
                          </m:e>
                        </m:d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117B229B-FD75-344D-AA45-2E3FB7E6010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254283" y="4457990"/>
                  <a:ext cx="1120628" cy="389513"/>
                </a:xfrm>
                <a:prstGeom prst="ellipse">
                  <a:avLst/>
                </a:prstGeom>
                <a:blipFill>
                  <a:blip r:embed="rId16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E11572AB-B140-6444-811F-A4B4C80E0DF5}"/>
                    </a:ext>
                  </a:extLst>
                </p:cNvPr>
                <p:cNvSpPr txBox="1"/>
                <p:nvPr/>
              </p:nvSpPr>
              <p:spPr>
                <a:xfrm>
                  <a:off x="7511218" y="3850296"/>
                  <a:ext cx="1632781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charset="0"/>
                          </a:rPr>
                          <m:t>𝑇𝑟𝑒𝑎𝑡</m:t>
                        </m:r>
                        <m:d>
                          <m:d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charset="0"/>
                              </a:rPr>
                              <m:t>𝑋</m:t>
                            </m:r>
                            <m:r>
                              <a:rPr lang="de-DE" b="0" i="1" smtClean="0">
                                <a:latin typeface="Cambria Math" charset="0"/>
                              </a:rPr>
                              <m:t>,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𝑀</m:t>
                            </m:r>
                          </m:e>
                        </m:d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E11572AB-B140-6444-811F-A4B4C80E0DF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511218" y="3850296"/>
                  <a:ext cx="1632781" cy="389513"/>
                </a:xfrm>
                <a:prstGeom prst="ellipse">
                  <a:avLst/>
                </a:prstGeom>
                <a:blipFill>
                  <a:blip r:embed="rId17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CB19D927-3618-8846-8A3F-723628C8A787}"/>
                </a:ext>
              </a:extLst>
            </p:cNvPr>
            <p:cNvCxnSpPr>
              <a:stCxn id="7" idx="6"/>
              <a:endCxn id="33" idx="1"/>
            </p:cNvCxnSpPr>
            <p:nvPr/>
          </p:nvCxnSpPr>
          <p:spPr>
            <a:xfrm>
              <a:off x="6216925" y="2834032"/>
              <a:ext cx="499132" cy="110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82075B78-F83C-C846-9235-639D78F884D9}"/>
                </a:ext>
              </a:extLst>
            </p:cNvPr>
            <p:cNvCxnSpPr>
              <a:cxnSpLocks/>
              <a:stCxn id="8" idx="2"/>
              <a:endCxn id="33" idx="3"/>
            </p:cNvCxnSpPr>
            <p:nvPr/>
          </p:nvCxnSpPr>
          <p:spPr>
            <a:xfrm flipH="1" flipV="1">
              <a:off x="6860057" y="2835140"/>
              <a:ext cx="511167" cy="192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ED53E8F0-6280-8241-BB1A-518575960CAA}"/>
                </a:ext>
              </a:extLst>
            </p:cNvPr>
            <p:cNvCxnSpPr>
              <a:cxnSpLocks/>
              <a:stCxn id="9" idx="6"/>
              <a:endCxn id="29" idx="1"/>
            </p:cNvCxnSpPr>
            <p:nvPr/>
          </p:nvCxnSpPr>
          <p:spPr>
            <a:xfrm>
              <a:off x="5987333" y="4053628"/>
              <a:ext cx="439403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EFCBA246-AE61-A54D-8111-E43ED6447A63}"/>
                </a:ext>
              </a:extLst>
            </p:cNvPr>
            <p:cNvCxnSpPr>
              <a:cxnSpLocks/>
              <a:stCxn id="29" idx="0"/>
              <a:endCxn id="6" idx="4"/>
            </p:cNvCxnSpPr>
            <p:nvPr/>
          </p:nvCxnSpPr>
          <p:spPr>
            <a:xfrm flipV="1">
              <a:off x="6498736" y="3646378"/>
              <a:ext cx="287089" cy="33525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28D52B0D-2A71-4342-8A7F-8F2B82BB0503}"/>
                </a:ext>
              </a:extLst>
            </p:cNvPr>
            <p:cNvCxnSpPr>
              <a:cxnSpLocks/>
              <a:stCxn id="6" idx="4"/>
              <a:endCxn id="25" idx="0"/>
            </p:cNvCxnSpPr>
            <p:nvPr/>
          </p:nvCxnSpPr>
          <p:spPr>
            <a:xfrm>
              <a:off x="6785825" y="3646378"/>
              <a:ext cx="308081" cy="32939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464A51D8-7A11-5642-8898-773D055CD3C7}"/>
                </a:ext>
              </a:extLst>
            </p:cNvPr>
            <p:cNvCxnSpPr>
              <a:cxnSpLocks/>
              <a:stCxn id="11" idx="2"/>
              <a:endCxn id="25" idx="3"/>
            </p:cNvCxnSpPr>
            <p:nvPr/>
          </p:nvCxnSpPr>
          <p:spPr>
            <a:xfrm flipH="1">
              <a:off x="7165906" y="4045053"/>
              <a:ext cx="345312" cy="272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02ECAF97-F0A1-6B45-8640-8AF26EBA25AA}"/>
                </a:ext>
              </a:extLst>
            </p:cNvPr>
            <p:cNvCxnSpPr>
              <a:cxnSpLocks/>
              <a:stCxn id="29" idx="2"/>
              <a:endCxn id="10" idx="0"/>
            </p:cNvCxnSpPr>
            <p:nvPr/>
          </p:nvCxnSpPr>
          <p:spPr>
            <a:xfrm>
              <a:off x="6498736" y="4125628"/>
              <a:ext cx="315861" cy="33236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F52B46E7-22DD-DC41-8D87-8F11AA41065D}"/>
                </a:ext>
              </a:extLst>
            </p:cNvPr>
            <p:cNvCxnSpPr>
              <a:cxnSpLocks/>
              <a:stCxn id="25" idx="2"/>
              <a:endCxn id="10" idx="0"/>
            </p:cNvCxnSpPr>
            <p:nvPr/>
          </p:nvCxnSpPr>
          <p:spPr>
            <a:xfrm flipH="1">
              <a:off x="6814597" y="4119775"/>
              <a:ext cx="279309" cy="33821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0F221846-4F97-6241-AA10-DC49E6EDAD41}"/>
                </a:ext>
              </a:extLst>
            </p:cNvPr>
            <p:cNvCxnSpPr>
              <a:cxnSpLocks/>
              <a:stCxn id="6" idx="0"/>
              <a:endCxn id="33" idx="2"/>
            </p:cNvCxnSpPr>
            <p:nvPr/>
          </p:nvCxnSpPr>
          <p:spPr>
            <a:xfrm flipV="1">
              <a:off x="6785825" y="2907140"/>
              <a:ext cx="2232" cy="34972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9711771E-9BE0-F74B-9DBB-70C66261E403}"/>
                </a:ext>
              </a:extLst>
            </p:cNvPr>
            <p:cNvGrpSpPr/>
            <p:nvPr/>
          </p:nvGrpSpPr>
          <p:grpSpPr>
            <a:xfrm>
              <a:off x="6669977" y="2717060"/>
              <a:ext cx="545811" cy="393368"/>
              <a:chOff x="6669977" y="2717060"/>
              <a:chExt cx="545811" cy="393368"/>
            </a:xfrm>
          </p:grpSpPr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ACB94563-2161-4F44-A807-F6F88A9A3BBA}"/>
                  </a:ext>
                </a:extLst>
              </p:cNvPr>
              <p:cNvSpPr/>
              <p:nvPr/>
            </p:nvSpPr>
            <p:spPr>
              <a:xfrm>
                <a:off x="6669977" y="2717060"/>
                <a:ext cx="144000" cy="144000"/>
              </a:xfrm>
              <a:prstGeom prst="rect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CA74B7BF-9302-6A45-A6F8-E293F7EA1D23}"/>
                  </a:ext>
                </a:extLst>
              </p:cNvPr>
              <p:cNvSpPr/>
              <p:nvPr/>
            </p:nvSpPr>
            <p:spPr>
              <a:xfrm>
                <a:off x="6716057" y="2763140"/>
                <a:ext cx="144000" cy="144000"/>
              </a:xfrm>
              <a:prstGeom prst="rect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AA3B0BC7-A27A-DD4D-8FE5-B54EA74F32A6}"/>
                  </a:ext>
                </a:extLst>
              </p:cNvPr>
              <p:cNvSpPr/>
              <p:nvPr/>
            </p:nvSpPr>
            <p:spPr>
              <a:xfrm>
                <a:off x="6762137" y="2809220"/>
                <a:ext cx="144000" cy="144000"/>
              </a:xfrm>
              <a:prstGeom prst="rect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5" name="TextBox 34">
                    <a:extLst>
                      <a:ext uri="{FF2B5EF4-FFF2-40B4-BE49-F238E27FC236}">
                        <a16:creationId xmlns:a16="http://schemas.microsoft.com/office/drawing/2014/main" id="{DACFA8C8-84FD-4E46-A555-EE3EE4B4BC0B}"/>
                      </a:ext>
                    </a:extLst>
                  </p:cNvPr>
                  <p:cNvSpPr txBox="1"/>
                  <p:nvPr/>
                </p:nvSpPr>
                <p:spPr>
                  <a:xfrm>
                    <a:off x="6903780" y="2833429"/>
                    <a:ext cx="312008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de-DE" b="0" i="1" smtClean="0">
                                  <a:latin typeface="Cambria Math" charset="0"/>
                                </a:rPr>
                                <m:t>1</m:t>
                              </m:r>
                            </m:sub>
                          </m:sSub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35" name="TextBox 34">
                    <a:extLst>
                      <a:ext uri="{FF2B5EF4-FFF2-40B4-BE49-F238E27FC236}">
                        <a16:creationId xmlns:a16="http://schemas.microsoft.com/office/drawing/2014/main" id="{FD669DB7-DFF8-5242-BF32-C4BD099E8727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903780" y="2833429"/>
                    <a:ext cx="312008" cy="276999"/>
                  </a:xfrm>
                  <a:prstGeom prst="rect">
                    <a:avLst/>
                  </a:prstGeom>
                  <a:blipFill>
                    <a:blip r:embed="rId18"/>
                    <a:stretch>
                      <a:fillRect l="-19231" r="-3846" b="-30435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E8863E70-7986-D547-9A0B-D1198A76F663}"/>
                </a:ext>
              </a:extLst>
            </p:cNvPr>
            <p:cNvGrpSpPr/>
            <p:nvPr/>
          </p:nvGrpSpPr>
          <p:grpSpPr>
            <a:xfrm>
              <a:off x="6191042" y="3935548"/>
              <a:ext cx="425774" cy="392260"/>
              <a:chOff x="6191042" y="3935548"/>
              <a:chExt cx="425774" cy="392260"/>
            </a:xfrm>
          </p:grpSpPr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C84EF9E8-C966-C644-98E9-5B4B4AF7109E}"/>
                  </a:ext>
                </a:extLst>
              </p:cNvPr>
              <p:cNvSpPr/>
              <p:nvPr/>
            </p:nvSpPr>
            <p:spPr>
              <a:xfrm>
                <a:off x="6380656" y="3935548"/>
                <a:ext cx="144000" cy="144000"/>
              </a:xfrm>
              <a:prstGeom prst="rect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295A8F5B-F82A-3744-BD8A-11ECDBD8DD04}"/>
                  </a:ext>
                </a:extLst>
              </p:cNvPr>
              <p:cNvSpPr/>
              <p:nvPr/>
            </p:nvSpPr>
            <p:spPr>
              <a:xfrm>
                <a:off x="6426736" y="3981628"/>
                <a:ext cx="144000" cy="144000"/>
              </a:xfrm>
              <a:prstGeom prst="rect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C657BDA2-D098-6044-8265-8C6560F038B8}"/>
                  </a:ext>
                </a:extLst>
              </p:cNvPr>
              <p:cNvSpPr/>
              <p:nvPr/>
            </p:nvSpPr>
            <p:spPr>
              <a:xfrm>
                <a:off x="6472816" y="4027708"/>
                <a:ext cx="144000" cy="144000"/>
              </a:xfrm>
              <a:prstGeom prst="rect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1" name="TextBox 30">
                    <a:extLst>
                      <a:ext uri="{FF2B5EF4-FFF2-40B4-BE49-F238E27FC236}">
                        <a16:creationId xmlns:a16="http://schemas.microsoft.com/office/drawing/2014/main" id="{B5336519-E43F-5E4C-AA76-0284ED6BA7EF}"/>
                      </a:ext>
                    </a:extLst>
                  </p:cNvPr>
                  <p:cNvSpPr txBox="1"/>
                  <p:nvPr/>
                </p:nvSpPr>
                <p:spPr>
                  <a:xfrm>
                    <a:off x="6191042" y="4050809"/>
                    <a:ext cx="317331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de-DE" b="0" i="1" smtClean="0">
                                  <a:latin typeface="Cambria Math" charset="0"/>
                                </a:rPr>
                                <m:t>2</m:t>
                              </m:r>
                            </m:sub>
                          </m:sSub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31" name="TextBox 30">
                    <a:extLst>
                      <a:ext uri="{FF2B5EF4-FFF2-40B4-BE49-F238E27FC236}">
                        <a16:creationId xmlns:a16="http://schemas.microsoft.com/office/drawing/2014/main" id="{7E837DB6-B327-1144-8740-CB58627CA942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191042" y="4050809"/>
                    <a:ext cx="317331" cy="276999"/>
                  </a:xfrm>
                  <a:prstGeom prst="rect">
                    <a:avLst/>
                  </a:prstGeom>
                  <a:blipFill>
                    <a:blip r:embed="rId19"/>
                    <a:stretch>
                      <a:fillRect l="-19231" r="-3846" b="-30435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24474084-ABA0-514C-9928-EC53A86010BF}"/>
                </a:ext>
              </a:extLst>
            </p:cNvPr>
            <p:cNvGrpSpPr/>
            <p:nvPr/>
          </p:nvGrpSpPr>
          <p:grpSpPr>
            <a:xfrm>
              <a:off x="6975826" y="3929695"/>
              <a:ext cx="539954" cy="397857"/>
              <a:chOff x="6975826" y="3929695"/>
              <a:chExt cx="539954" cy="397857"/>
            </a:xfrm>
          </p:grpSpPr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B8EDCA39-5203-874B-A621-D84F6A092D6E}"/>
                  </a:ext>
                </a:extLst>
              </p:cNvPr>
              <p:cNvSpPr/>
              <p:nvPr/>
            </p:nvSpPr>
            <p:spPr>
              <a:xfrm>
                <a:off x="6975826" y="3929695"/>
                <a:ext cx="144000" cy="144000"/>
              </a:xfrm>
              <a:prstGeom prst="rect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8B446089-C3F3-814C-814E-86EBC14689BF}"/>
                  </a:ext>
                </a:extLst>
              </p:cNvPr>
              <p:cNvSpPr/>
              <p:nvPr/>
            </p:nvSpPr>
            <p:spPr>
              <a:xfrm>
                <a:off x="7021906" y="3975775"/>
                <a:ext cx="144000" cy="144000"/>
              </a:xfrm>
              <a:prstGeom prst="rect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643650F8-7B9F-F24B-BA49-AEA83C639270}"/>
                  </a:ext>
                </a:extLst>
              </p:cNvPr>
              <p:cNvSpPr/>
              <p:nvPr/>
            </p:nvSpPr>
            <p:spPr>
              <a:xfrm>
                <a:off x="7067986" y="4021855"/>
                <a:ext cx="144000" cy="144000"/>
              </a:xfrm>
              <a:prstGeom prst="rect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7" name="TextBox 26">
                    <a:extLst>
                      <a:ext uri="{FF2B5EF4-FFF2-40B4-BE49-F238E27FC236}">
                        <a16:creationId xmlns:a16="http://schemas.microsoft.com/office/drawing/2014/main" id="{FFCF154B-545C-A84B-BACF-514C2D71577B}"/>
                      </a:ext>
                    </a:extLst>
                  </p:cNvPr>
                  <p:cNvSpPr txBox="1"/>
                  <p:nvPr/>
                </p:nvSpPr>
                <p:spPr>
                  <a:xfrm>
                    <a:off x="7198449" y="4050553"/>
                    <a:ext cx="317331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de-DE" b="0" i="1" smtClean="0">
                                  <a:latin typeface="Cambria Math" charset="0"/>
                                </a:rPr>
                                <m:t>3</m:t>
                              </m:r>
                            </m:sub>
                          </m:sSub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27" name="TextBox 26">
                    <a:extLst>
                      <a:ext uri="{FF2B5EF4-FFF2-40B4-BE49-F238E27FC236}">
                        <a16:creationId xmlns:a16="http://schemas.microsoft.com/office/drawing/2014/main" id="{833A3BD4-3817-354E-9C70-490FA4FCF78F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198449" y="4050553"/>
                    <a:ext cx="317331" cy="276999"/>
                  </a:xfrm>
                  <a:prstGeom prst="rect">
                    <a:avLst/>
                  </a:prstGeom>
                  <a:blipFill>
                    <a:blip r:embed="rId20"/>
                    <a:stretch>
                      <a:fillRect l="-23077" r="-3846" b="-30435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54C20980-5033-C244-A00D-6CC37C93674A}"/>
              </a:ext>
            </a:extLst>
          </p:cNvPr>
          <p:cNvGrpSpPr/>
          <p:nvPr/>
        </p:nvGrpSpPr>
        <p:grpSpPr>
          <a:xfrm>
            <a:off x="1916073" y="4415340"/>
            <a:ext cx="4263307" cy="1454710"/>
            <a:chOff x="1094955" y="4049593"/>
            <a:chExt cx="4263307" cy="145471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F97EDE24-117C-CE44-8436-36E82D54B2C9}"/>
                    </a:ext>
                  </a:extLst>
                </p:cNvPr>
                <p:cNvSpPr txBox="1"/>
                <p:nvPr/>
              </p:nvSpPr>
              <p:spPr>
                <a:xfrm>
                  <a:off x="1230848" y="4049593"/>
                  <a:ext cx="1660151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solidFill>
                              <a:schemeClr val="accent1"/>
                            </a:solidFill>
                            <a:latin typeface="Cambria Math" charset="0"/>
                          </a:rPr>
                          <m:t>𝑇𝑟𝑎𝑣𝑒𝑙</m:t>
                        </m:r>
                        <m:d>
                          <m:dPr>
                            <m:ctrlPr>
                              <a:rPr lang="de-DE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𝑒𝑣𝑒</m:t>
                            </m:r>
                          </m:e>
                        </m:d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F97EDE24-117C-CE44-8436-36E82D54B2C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30848" y="4049593"/>
                  <a:ext cx="1660151" cy="389513"/>
                </a:xfrm>
                <a:prstGeom prst="ellipse">
                  <a:avLst/>
                </a:prstGeom>
                <a:blipFill>
                  <a:blip r:embed="rId21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2EF79520-887F-8B4C-A4F7-0610571DDA48}"/>
                    </a:ext>
                  </a:extLst>
                </p:cNvPr>
                <p:cNvSpPr txBox="1"/>
                <p:nvPr/>
              </p:nvSpPr>
              <p:spPr>
                <a:xfrm>
                  <a:off x="1399675" y="4586778"/>
                  <a:ext cx="1244694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𝑆𝑖𝑐𝑘</m:t>
                        </m:r>
                        <m:d>
                          <m:dPr>
                            <m:ctrlPr>
                              <a:rPr lang="de-DE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𝑒𝑣𝑒</m:t>
                            </m:r>
                          </m:e>
                        </m:d>
                      </m:oMath>
                    </m:oMathPara>
                  </a14:m>
                  <a:endParaRPr lang="en-GB" dirty="0">
                    <a:solidFill>
                      <a:srgbClr val="C00000"/>
                    </a:solidFill>
                  </a:endParaRPr>
                </a:p>
              </p:txBody>
            </p:sp>
          </mc:Choice>
          <mc:Fallback xmlns=""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2EF79520-887F-8B4C-A4F7-0610571DDA4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99675" y="4586778"/>
                  <a:ext cx="1244694" cy="389513"/>
                </a:xfrm>
                <a:prstGeom prst="ellipse">
                  <a:avLst/>
                </a:prstGeom>
                <a:blipFill>
                  <a:blip r:embed="rId22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4FB79742-1FFF-3742-BDD3-573334AAC5C8}"/>
                </a:ext>
              </a:extLst>
            </p:cNvPr>
            <p:cNvCxnSpPr>
              <a:cxnSpLocks/>
              <a:stCxn id="37" idx="6"/>
              <a:endCxn id="42" idx="1"/>
            </p:cNvCxnSpPr>
            <p:nvPr/>
          </p:nvCxnSpPr>
          <p:spPr>
            <a:xfrm>
              <a:off x="2890999" y="4244350"/>
              <a:ext cx="377621" cy="33772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D318722A-1FF3-E449-8A0C-4C6080606647}"/>
                </a:ext>
              </a:extLst>
            </p:cNvPr>
            <p:cNvCxnSpPr>
              <a:cxnSpLocks/>
              <a:stCxn id="42" idx="3"/>
            </p:cNvCxnSpPr>
            <p:nvPr/>
          </p:nvCxnSpPr>
          <p:spPr>
            <a:xfrm>
              <a:off x="3412620" y="4582073"/>
              <a:ext cx="1945642" cy="19027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31120193-370E-994B-BDD3-E1332A393EB9}"/>
                </a:ext>
              </a:extLst>
            </p:cNvPr>
            <p:cNvCxnSpPr>
              <a:cxnSpLocks/>
              <a:stCxn id="42" idx="1"/>
              <a:endCxn id="38" idx="6"/>
            </p:cNvCxnSpPr>
            <p:nvPr/>
          </p:nvCxnSpPr>
          <p:spPr>
            <a:xfrm flipH="1">
              <a:off x="2644369" y="4582073"/>
              <a:ext cx="624251" cy="19946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FF824CC3-63FA-5F46-BEF2-3EA805AFBBB0}"/>
                </a:ext>
              </a:extLst>
            </p:cNvPr>
            <p:cNvSpPr/>
            <p:nvPr/>
          </p:nvSpPr>
          <p:spPr>
            <a:xfrm>
              <a:off x="3268620" y="4510073"/>
              <a:ext cx="144000" cy="144000"/>
            </a:xfrm>
            <a:prstGeom prst="rect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3" name="TextBox 42">
                  <a:extLst>
                    <a:ext uri="{FF2B5EF4-FFF2-40B4-BE49-F238E27FC236}">
                      <a16:creationId xmlns:a16="http://schemas.microsoft.com/office/drawing/2014/main" id="{BB825DB3-1D75-0144-AD47-19A5E888F26F}"/>
                    </a:ext>
                  </a:extLst>
                </p:cNvPr>
                <p:cNvSpPr txBox="1"/>
                <p:nvPr/>
              </p:nvSpPr>
              <p:spPr>
                <a:xfrm>
                  <a:off x="3230253" y="4151726"/>
                  <a:ext cx="317331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43" name="TextBox 42">
                  <a:extLst>
                    <a:ext uri="{FF2B5EF4-FFF2-40B4-BE49-F238E27FC236}">
                      <a16:creationId xmlns:a16="http://schemas.microsoft.com/office/drawing/2014/main" id="{BB825DB3-1D75-0144-AD47-19A5E888F26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30253" y="4151726"/>
                  <a:ext cx="317331" cy="276999"/>
                </a:xfrm>
                <a:prstGeom prst="rect">
                  <a:avLst/>
                </a:prstGeom>
                <a:blipFill>
                  <a:blip r:embed="rId23"/>
                  <a:stretch>
                    <a:fillRect l="-23077" r="-3846" b="-26087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19B1D09D-28B0-A54C-8268-C298CED8301D}"/>
                </a:ext>
              </a:extLst>
            </p:cNvPr>
            <p:cNvCxnSpPr>
              <a:cxnSpLocks/>
              <a:stCxn id="46" idx="3"/>
            </p:cNvCxnSpPr>
            <p:nvPr/>
          </p:nvCxnSpPr>
          <p:spPr>
            <a:xfrm flipV="1">
              <a:off x="3422579" y="4772347"/>
              <a:ext cx="1935683" cy="17701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A6A0CCA6-8D71-2845-A433-3E648B669704}"/>
                </a:ext>
              </a:extLst>
            </p:cNvPr>
            <p:cNvCxnSpPr>
              <a:cxnSpLocks/>
              <a:stCxn id="46" idx="1"/>
              <a:endCxn id="47" idx="6"/>
            </p:cNvCxnSpPr>
            <p:nvPr/>
          </p:nvCxnSpPr>
          <p:spPr>
            <a:xfrm flipH="1">
              <a:off x="2955253" y="4949364"/>
              <a:ext cx="323326" cy="36018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EE943B6E-B311-6640-B697-FE9CF39441DB}"/>
                </a:ext>
              </a:extLst>
            </p:cNvPr>
            <p:cNvSpPr/>
            <p:nvPr/>
          </p:nvSpPr>
          <p:spPr>
            <a:xfrm>
              <a:off x="3278579" y="4877364"/>
              <a:ext cx="144000" cy="144000"/>
            </a:xfrm>
            <a:prstGeom prst="rect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7" name="TextBox 46">
                  <a:extLst>
                    <a:ext uri="{FF2B5EF4-FFF2-40B4-BE49-F238E27FC236}">
                      <a16:creationId xmlns:a16="http://schemas.microsoft.com/office/drawing/2014/main" id="{1480F421-A21A-0844-B61D-8B1435A7E7E3}"/>
                    </a:ext>
                  </a:extLst>
                </p:cNvPr>
                <p:cNvSpPr txBox="1"/>
                <p:nvPr/>
              </p:nvSpPr>
              <p:spPr>
                <a:xfrm>
                  <a:off x="1094955" y="5114790"/>
                  <a:ext cx="1860298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𝑇𝑟𝑒𝑎𝑡</m:t>
                        </m:r>
                        <m:d>
                          <m:dPr>
                            <m:ctrlPr>
                              <a:rPr lang="de-DE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𝑒𝑣𝑒</m:t>
                            </m:r>
                            <m:r>
                              <a:rPr lang="de-DE" b="0" i="1" smtClean="0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  <m:t>,</m:t>
                            </m:r>
                            <m:r>
                              <a:rPr lang="de-DE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𝑀</m:t>
                            </m:r>
                          </m:e>
                        </m:d>
                      </m:oMath>
                    </m:oMathPara>
                  </a14:m>
                  <a:endParaRPr lang="en-GB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47" name="TextBox 46">
                  <a:extLst>
                    <a:ext uri="{FF2B5EF4-FFF2-40B4-BE49-F238E27FC236}">
                      <a16:creationId xmlns:a16="http://schemas.microsoft.com/office/drawing/2014/main" id="{1480F421-A21A-0844-B61D-8B1435A7E7E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94955" y="5114790"/>
                  <a:ext cx="1860298" cy="389513"/>
                </a:xfrm>
                <a:prstGeom prst="ellipse">
                  <a:avLst/>
                </a:prstGeom>
                <a:blipFill>
                  <a:blip r:embed="rId24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F5BE8583-0DB6-0648-A7EF-C378C6224564}"/>
                </a:ext>
              </a:extLst>
            </p:cNvPr>
            <p:cNvCxnSpPr>
              <a:cxnSpLocks/>
              <a:stCxn id="46" idx="1"/>
              <a:endCxn id="38" idx="6"/>
            </p:cNvCxnSpPr>
            <p:nvPr/>
          </p:nvCxnSpPr>
          <p:spPr>
            <a:xfrm flipH="1" flipV="1">
              <a:off x="2644369" y="4781535"/>
              <a:ext cx="634210" cy="16782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9" name="TextBox 48">
                  <a:extLst>
                    <a:ext uri="{FF2B5EF4-FFF2-40B4-BE49-F238E27FC236}">
                      <a16:creationId xmlns:a16="http://schemas.microsoft.com/office/drawing/2014/main" id="{3B912888-CCB0-5344-88B3-4D8345521F21}"/>
                    </a:ext>
                  </a:extLst>
                </p:cNvPr>
                <p:cNvSpPr txBox="1"/>
                <p:nvPr/>
              </p:nvSpPr>
              <p:spPr>
                <a:xfrm>
                  <a:off x="3210270" y="4976291"/>
                  <a:ext cx="317331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49" name="TextBox 48">
                  <a:extLst>
                    <a:ext uri="{FF2B5EF4-FFF2-40B4-BE49-F238E27FC236}">
                      <a16:creationId xmlns:a16="http://schemas.microsoft.com/office/drawing/2014/main" id="{3B912888-CCB0-5344-88B3-4D8345521F2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10270" y="4976291"/>
                  <a:ext cx="317331" cy="276999"/>
                </a:xfrm>
                <a:prstGeom prst="rect">
                  <a:avLst/>
                </a:prstGeom>
                <a:blipFill>
                  <a:blip r:embed="rId25"/>
                  <a:stretch>
                    <a:fillRect l="-19231" r="-3846" b="-31818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4050621204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89A15C-170C-434E-B4EE-4CD472FA43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LVE: Example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F56858B-6482-C249-BB94-286A760927A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GB" dirty="0"/>
                  <a:t>Eliminate all non-query terms</a:t>
                </a:r>
              </a:p>
              <a:p>
                <a:pPr lvl="1"/>
                <a:r>
                  <a:rPr lang="en-GB" dirty="0"/>
                  <a:t>PRVs fulfilling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GB" i="0" dirty="0" smtClean="0">
                        <a:latin typeface="Cambria Math" panose="02040503050406030204" pitchFamily="18" charset="0"/>
                      </a:rPr>
                      <m:t>sum</m:t>
                    </m:r>
                    <m:r>
                      <m:rPr>
                        <m:nor/>
                      </m:rPr>
                      <a:rPr lang="en-GB" i="0" dirty="0" smtClean="0">
                        <a:latin typeface="Cambria Math" panose="02040503050406030204" pitchFamily="18" charset="0"/>
                      </a:rPr>
                      <m:t>−</m:t>
                    </m:r>
                    <m:r>
                      <m:rPr>
                        <m:nor/>
                      </m:rPr>
                      <a:rPr lang="en-GB" i="0" dirty="0" smtClean="0">
                        <a:latin typeface="Cambria Math" panose="02040503050406030204" pitchFamily="18" charset="0"/>
                      </a:rPr>
                      <m:t>out</m:t>
                    </m:r>
                  </m:oMath>
                </a14:m>
                <a:r>
                  <a:rPr lang="en-GB" dirty="0"/>
                  <a:t> preconditions:</a:t>
                </a:r>
              </a:p>
              <a:p>
                <a:pPr lvl="2"/>
                <a14:m>
                  <m:oMath xmlns:m="http://schemas.openxmlformats.org/officeDocument/2006/math">
                    <m:r>
                      <a:rPr lang="de-DE" i="1">
                        <a:latin typeface="Cambria Math" charset="0"/>
                      </a:rPr>
                      <m:t>𝑇𝑟𝑒𝑎𝑡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𝑒𝑣𝑒</m:t>
                        </m:r>
                        <m:r>
                          <a:rPr lang="de-DE" i="1">
                            <a:latin typeface="Cambria Math" charset="0"/>
                          </a:rPr>
                          <m:t>,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</m:d>
                  </m:oMath>
                </a14:m>
                <a:endParaRPr lang="en-GB" dirty="0"/>
              </a:p>
              <a:p>
                <a:pPr lvl="3"/>
                <a:r>
                  <a:rPr lang="en-GB" dirty="0"/>
                  <a:t>Yields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de-DE" i="1">
                            <a:latin typeface="Cambria Math" charset="0"/>
                          </a:rPr>
                          <m:t>3</m:t>
                        </m:r>
                      </m:sub>
                      <m:sup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′</m:t>
                        </m:r>
                      </m:sup>
                    </m:sSubSup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𝐸𝑝𝑖𝑑</m:t>
                        </m:r>
                      </m:e>
                    </m:d>
                  </m:oMath>
                </a14:m>
                <a:r>
                  <a:rPr lang="en-GB" dirty="0"/>
                  <a:t> ➝ size: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b="0" i="0" dirty="0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sup>
                    </m:sSup>
                    <m:r>
                      <a:rPr lang="de-DE" b="0" i="1" dirty="0" smtClean="0">
                        <a:latin typeface="Cambria Math" panose="02040503050406030204" pitchFamily="18" charset="0"/>
                      </a:rPr>
                      <m:t>=2</m:t>
                    </m:r>
                  </m:oMath>
                </a14:m>
                <a:endParaRPr lang="en-GB" dirty="0"/>
              </a:p>
              <a:p>
                <a:pPr lvl="2"/>
                <a14:m>
                  <m:oMath xmlns:m="http://schemas.openxmlformats.org/officeDocument/2006/math">
                    <m:r>
                      <a:rPr lang="de-DE" i="1">
                        <a:latin typeface="Cambria Math" charset="0"/>
                      </a:rPr>
                      <m:t>𝑇𝑟𝑎𝑣𝑒𝑙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charset="0"/>
                          </a:rPr>
                          <m:t>𝑋</m:t>
                        </m:r>
                      </m:e>
                    </m:d>
                  </m:oMath>
                </a14:m>
                <a:endParaRPr lang="en-GB" dirty="0"/>
              </a:p>
              <a:p>
                <a:pPr lvl="3"/>
                <a:r>
                  <a:rPr lang="en-GB" dirty="0"/>
                  <a:t>Yields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′</m:t>
                        </m:r>
                      </m:sup>
                    </m:sSubSup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𝐸𝑝𝑖𝑑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𝑆𝑖𝑐𝑘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</m:e>
                    </m:d>
                  </m:oMath>
                </a14:m>
                <a:r>
                  <a:rPr lang="en-GB" dirty="0"/>
                  <a:t> ➝ size: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dirty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de-DE" i="1" dirty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i="1" dirty="0">
                        <a:latin typeface="Cambria Math" panose="02040503050406030204" pitchFamily="18" charset="0"/>
                      </a:rPr>
                      <m:t>4</m:t>
                    </m:r>
                  </m:oMath>
                </a14:m>
                <a:endParaRPr lang="en-GB" dirty="0"/>
              </a:p>
              <a:p>
                <a:pPr lvl="2"/>
                <a14:m>
                  <m:oMath xmlns:m="http://schemas.openxmlformats.org/officeDocument/2006/math">
                    <m:r>
                      <a:rPr lang="de-DE" i="1">
                        <a:latin typeface="Cambria Math" charset="0"/>
                      </a:rPr>
                      <m:t>𝑇𝑟𝑒𝑎𝑡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charset="0"/>
                          </a:rPr>
                          <m:t>𝑋</m:t>
                        </m:r>
                        <m:r>
                          <a:rPr lang="de-DE" i="1">
                            <a:latin typeface="Cambria Math" charset="0"/>
                          </a:rPr>
                          <m:t>,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</m:d>
                  </m:oMath>
                </a14:m>
                <a:endParaRPr lang="en-GB" dirty="0"/>
              </a:p>
              <a:p>
                <a:pPr lvl="3"/>
                <a:r>
                  <a:rPr lang="en-GB" dirty="0"/>
                  <a:t>Yields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de-DE" i="1">
                            <a:latin typeface="Cambria Math" charset="0"/>
                          </a:rPr>
                          <m:t>3</m:t>
                        </m:r>
                      </m:sub>
                      <m:sup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′</m:t>
                        </m:r>
                      </m:sup>
                    </m:sSubSup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𝐸𝑝𝑖𝑑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𝑆𝑖𝑐𝑘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</m:e>
                    </m:d>
                  </m:oMath>
                </a14:m>
                <a:r>
                  <a:rPr lang="en-GB" dirty="0"/>
                  <a:t> ➝ size: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dirty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de-DE" i="1" dirty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i="1" dirty="0">
                        <a:latin typeface="Cambria Math" panose="02040503050406030204" pitchFamily="18" charset="0"/>
                      </a:rPr>
                      <m:t>4</m:t>
                    </m:r>
                  </m:oMath>
                </a14:m>
                <a:endParaRPr lang="en-GB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F56858B-6482-C249-BB94-286A760927A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447" t="-176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EF2928-EE25-7E47-AC0D-4AF89362B5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91</a:t>
            </a:fld>
            <a:endParaRPr lang="en-GB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CC5BBA8-621A-934B-BB67-F8230EAE9DE0}"/>
              </a:ext>
            </a:extLst>
          </p:cNvPr>
          <p:cNvGrpSpPr/>
          <p:nvPr/>
        </p:nvGrpSpPr>
        <p:grpSpPr>
          <a:xfrm>
            <a:off x="4321639" y="4330685"/>
            <a:ext cx="4539915" cy="2208228"/>
            <a:chOff x="4604084" y="2639275"/>
            <a:chExt cx="4539915" cy="220822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87043233-DBD2-2340-A74F-E8A596F37234}"/>
                    </a:ext>
                  </a:extLst>
                </p:cNvPr>
                <p:cNvSpPr txBox="1"/>
                <p:nvPr/>
              </p:nvSpPr>
              <p:spPr>
                <a:xfrm>
                  <a:off x="6461825" y="3256865"/>
                  <a:ext cx="648000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charset="0"/>
                          </a:rPr>
                          <m:t>𝐸𝑝𝑖𝑑</m:t>
                        </m:r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41" name="TextBox 40">
                  <a:extLst>
                    <a:ext uri="{FF2B5EF4-FFF2-40B4-BE49-F238E27FC236}">
                      <a16:creationId xmlns:a16="http://schemas.microsoft.com/office/drawing/2014/main" id="{5D8CCC77-FFCF-3048-B63C-B626946E5F1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461825" y="3256865"/>
                  <a:ext cx="648000" cy="389513"/>
                </a:xfrm>
                <a:prstGeom prst="ellipse">
                  <a:avLst/>
                </a:prstGeom>
                <a:blipFill>
                  <a:blip r:embed="rId12"/>
                  <a:stretch>
                    <a:fillRect r="-3774" b="-6061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F02AEB7D-5F14-234A-97DD-4E969F5793AC}"/>
                    </a:ext>
                  </a:extLst>
                </p:cNvPr>
                <p:cNvSpPr txBox="1"/>
                <p:nvPr/>
              </p:nvSpPr>
              <p:spPr>
                <a:xfrm>
                  <a:off x="5231863" y="2639275"/>
                  <a:ext cx="985062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charset="0"/>
                          </a:rPr>
                          <m:t>𝑁𝑎𝑡</m:t>
                        </m:r>
                        <m:d>
                          <m:d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</m:d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F02AEB7D-5F14-234A-97DD-4E969F5793A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31863" y="2639275"/>
                  <a:ext cx="985062" cy="389513"/>
                </a:xfrm>
                <a:prstGeom prst="ellipse">
                  <a:avLst/>
                </a:prstGeom>
                <a:blipFill>
                  <a:blip r:embed="rId13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10F52D8C-2BAB-9641-86E9-8679C4DC15B9}"/>
                    </a:ext>
                  </a:extLst>
                </p:cNvPr>
                <p:cNvSpPr txBox="1"/>
                <p:nvPr/>
              </p:nvSpPr>
              <p:spPr>
                <a:xfrm>
                  <a:off x="7371224" y="2642307"/>
                  <a:ext cx="1144125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charset="0"/>
                          </a:rPr>
                          <m:t>𝑀𝑎𝑛</m:t>
                        </m:r>
                        <m:d>
                          <m:d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𝑊</m:t>
                            </m:r>
                          </m:e>
                        </m:d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10F52D8C-2BAB-9641-86E9-8679C4DC15B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71224" y="2642307"/>
                  <a:ext cx="1144125" cy="389513"/>
                </a:xfrm>
                <a:prstGeom prst="ellipse">
                  <a:avLst/>
                </a:prstGeom>
                <a:blipFill>
                  <a:blip r:embed="rId14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24132CDF-3FDE-C340-A8C3-E6D85D28741C}"/>
                    </a:ext>
                  </a:extLst>
                </p:cNvPr>
                <p:cNvSpPr txBox="1"/>
                <p:nvPr/>
              </p:nvSpPr>
              <p:spPr>
                <a:xfrm>
                  <a:off x="4604084" y="3858871"/>
                  <a:ext cx="1383249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charset="0"/>
                          </a:rPr>
                          <m:t>𝑇𝑟𝑎𝑣𝑒𝑙</m:t>
                        </m:r>
                        <m:d>
                          <m:d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charset="0"/>
                              </a:rPr>
                              <m:t>𝑋</m:t>
                            </m:r>
                          </m:e>
                        </m:d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24132CDF-3FDE-C340-A8C3-E6D85D28741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04084" y="3858871"/>
                  <a:ext cx="1383249" cy="389513"/>
                </a:xfrm>
                <a:prstGeom prst="ellipse">
                  <a:avLst/>
                </a:prstGeom>
                <a:blipFill>
                  <a:blip r:embed="rId15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117B229B-FD75-344D-AA45-2E3FB7E6010F}"/>
                    </a:ext>
                  </a:extLst>
                </p:cNvPr>
                <p:cNvSpPr txBox="1"/>
                <p:nvPr/>
              </p:nvSpPr>
              <p:spPr>
                <a:xfrm>
                  <a:off x="6254283" y="4457990"/>
                  <a:ext cx="1120628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charset="0"/>
                          </a:rPr>
                          <m:t>𝑆𝑖𝑐𝑘</m:t>
                        </m:r>
                        <m:d>
                          <m:d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charset="0"/>
                              </a:rPr>
                              <m:t>𝑋</m:t>
                            </m:r>
                          </m:e>
                        </m:d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117B229B-FD75-344D-AA45-2E3FB7E6010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254283" y="4457990"/>
                  <a:ext cx="1120628" cy="389513"/>
                </a:xfrm>
                <a:prstGeom prst="ellipse">
                  <a:avLst/>
                </a:prstGeom>
                <a:blipFill>
                  <a:blip r:embed="rId16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E11572AB-B140-6444-811F-A4B4C80E0DF5}"/>
                    </a:ext>
                  </a:extLst>
                </p:cNvPr>
                <p:cNvSpPr txBox="1"/>
                <p:nvPr/>
              </p:nvSpPr>
              <p:spPr>
                <a:xfrm>
                  <a:off x="7511218" y="3850296"/>
                  <a:ext cx="1632781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charset="0"/>
                          </a:rPr>
                          <m:t>𝑇𝑟𝑒𝑎𝑡</m:t>
                        </m:r>
                        <m:d>
                          <m:d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charset="0"/>
                              </a:rPr>
                              <m:t>𝑋</m:t>
                            </m:r>
                            <m:r>
                              <a:rPr lang="de-DE" b="0" i="1" smtClean="0">
                                <a:latin typeface="Cambria Math" charset="0"/>
                              </a:rPr>
                              <m:t>,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𝑀</m:t>
                            </m:r>
                          </m:e>
                        </m:d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E11572AB-B140-6444-811F-A4B4C80E0DF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511218" y="3850296"/>
                  <a:ext cx="1632781" cy="389513"/>
                </a:xfrm>
                <a:prstGeom prst="ellipse">
                  <a:avLst/>
                </a:prstGeom>
                <a:blipFill>
                  <a:blip r:embed="rId17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CB19D927-3618-8846-8A3F-723628C8A787}"/>
                </a:ext>
              </a:extLst>
            </p:cNvPr>
            <p:cNvCxnSpPr>
              <a:stCxn id="7" idx="6"/>
              <a:endCxn id="33" idx="1"/>
            </p:cNvCxnSpPr>
            <p:nvPr/>
          </p:nvCxnSpPr>
          <p:spPr>
            <a:xfrm>
              <a:off x="6216925" y="2834032"/>
              <a:ext cx="499132" cy="110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82075B78-F83C-C846-9235-639D78F884D9}"/>
                </a:ext>
              </a:extLst>
            </p:cNvPr>
            <p:cNvCxnSpPr>
              <a:cxnSpLocks/>
              <a:stCxn id="8" idx="2"/>
              <a:endCxn id="33" idx="3"/>
            </p:cNvCxnSpPr>
            <p:nvPr/>
          </p:nvCxnSpPr>
          <p:spPr>
            <a:xfrm flipH="1" flipV="1">
              <a:off x="6860057" y="2835140"/>
              <a:ext cx="511167" cy="192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ED53E8F0-6280-8241-BB1A-518575960CAA}"/>
                </a:ext>
              </a:extLst>
            </p:cNvPr>
            <p:cNvCxnSpPr>
              <a:cxnSpLocks/>
              <a:stCxn id="9" idx="6"/>
              <a:endCxn id="29" idx="1"/>
            </p:cNvCxnSpPr>
            <p:nvPr/>
          </p:nvCxnSpPr>
          <p:spPr>
            <a:xfrm>
              <a:off x="5987333" y="4053628"/>
              <a:ext cx="439403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EFCBA246-AE61-A54D-8111-E43ED6447A63}"/>
                </a:ext>
              </a:extLst>
            </p:cNvPr>
            <p:cNvCxnSpPr>
              <a:cxnSpLocks/>
              <a:stCxn id="29" idx="0"/>
              <a:endCxn id="6" idx="4"/>
            </p:cNvCxnSpPr>
            <p:nvPr/>
          </p:nvCxnSpPr>
          <p:spPr>
            <a:xfrm flipV="1">
              <a:off x="6498736" y="3646378"/>
              <a:ext cx="287089" cy="33525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28D52B0D-2A71-4342-8A7F-8F2B82BB0503}"/>
                </a:ext>
              </a:extLst>
            </p:cNvPr>
            <p:cNvCxnSpPr>
              <a:cxnSpLocks/>
              <a:stCxn id="6" idx="4"/>
              <a:endCxn id="25" idx="0"/>
            </p:cNvCxnSpPr>
            <p:nvPr/>
          </p:nvCxnSpPr>
          <p:spPr>
            <a:xfrm>
              <a:off x="6785825" y="3646378"/>
              <a:ext cx="308081" cy="32939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464A51D8-7A11-5642-8898-773D055CD3C7}"/>
                </a:ext>
              </a:extLst>
            </p:cNvPr>
            <p:cNvCxnSpPr>
              <a:cxnSpLocks/>
              <a:stCxn id="11" idx="2"/>
              <a:endCxn id="25" idx="3"/>
            </p:cNvCxnSpPr>
            <p:nvPr/>
          </p:nvCxnSpPr>
          <p:spPr>
            <a:xfrm flipH="1">
              <a:off x="7165906" y="4045053"/>
              <a:ext cx="345312" cy="272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02ECAF97-F0A1-6B45-8640-8AF26EBA25AA}"/>
                </a:ext>
              </a:extLst>
            </p:cNvPr>
            <p:cNvCxnSpPr>
              <a:cxnSpLocks/>
              <a:stCxn id="29" idx="2"/>
              <a:endCxn id="10" idx="0"/>
            </p:cNvCxnSpPr>
            <p:nvPr/>
          </p:nvCxnSpPr>
          <p:spPr>
            <a:xfrm>
              <a:off x="6498736" y="4125628"/>
              <a:ext cx="315861" cy="33236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F52B46E7-22DD-DC41-8D87-8F11AA41065D}"/>
                </a:ext>
              </a:extLst>
            </p:cNvPr>
            <p:cNvCxnSpPr>
              <a:cxnSpLocks/>
              <a:stCxn id="25" idx="2"/>
              <a:endCxn id="10" idx="0"/>
            </p:cNvCxnSpPr>
            <p:nvPr/>
          </p:nvCxnSpPr>
          <p:spPr>
            <a:xfrm flipH="1">
              <a:off x="6814597" y="4119775"/>
              <a:ext cx="279309" cy="33821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0F221846-4F97-6241-AA10-DC49E6EDAD41}"/>
                </a:ext>
              </a:extLst>
            </p:cNvPr>
            <p:cNvCxnSpPr>
              <a:cxnSpLocks/>
              <a:stCxn id="6" idx="0"/>
              <a:endCxn id="33" idx="2"/>
            </p:cNvCxnSpPr>
            <p:nvPr/>
          </p:nvCxnSpPr>
          <p:spPr>
            <a:xfrm flipV="1">
              <a:off x="6785825" y="2907140"/>
              <a:ext cx="2232" cy="34972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9711771E-9BE0-F74B-9DBB-70C66261E403}"/>
                </a:ext>
              </a:extLst>
            </p:cNvPr>
            <p:cNvGrpSpPr/>
            <p:nvPr/>
          </p:nvGrpSpPr>
          <p:grpSpPr>
            <a:xfrm>
              <a:off x="6669977" y="2717060"/>
              <a:ext cx="545811" cy="393368"/>
              <a:chOff x="6669977" y="2717060"/>
              <a:chExt cx="545811" cy="393368"/>
            </a:xfrm>
          </p:grpSpPr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ACB94563-2161-4F44-A807-F6F88A9A3BBA}"/>
                  </a:ext>
                </a:extLst>
              </p:cNvPr>
              <p:cNvSpPr/>
              <p:nvPr/>
            </p:nvSpPr>
            <p:spPr>
              <a:xfrm>
                <a:off x="6669977" y="2717060"/>
                <a:ext cx="144000" cy="144000"/>
              </a:xfrm>
              <a:prstGeom prst="rect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CA74B7BF-9302-6A45-A6F8-E293F7EA1D23}"/>
                  </a:ext>
                </a:extLst>
              </p:cNvPr>
              <p:cNvSpPr/>
              <p:nvPr/>
            </p:nvSpPr>
            <p:spPr>
              <a:xfrm>
                <a:off x="6716057" y="2763140"/>
                <a:ext cx="144000" cy="144000"/>
              </a:xfrm>
              <a:prstGeom prst="rect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AA3B0BC7-A27A-DD4D-8FE5-B54EA74F32A6}"/>
                  </a:ext>
                </a:extLst>
              </p:cNvPr>
              <p:cNvSpPr/>
              <p:nvPr/>
            </p:nvSpPr>
            <p:spPr>
              <a:xfrm>
                <a:off x="6762137" y="2809220"/>
                <a:ext cx="144000" cy="144000"/>
              </a:xfrm>
              <a:prstGeom prst="rect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5" name="TextBox 34">
                    <a:extLst>
                      <a:ext uri="{FF2B5EF4-FFF2-40B4-BE49-F238E27FC236}">
                        <a16:creationId xmlns:a16="http://schemas.microsoft.com/office/drawing/2014/main" id="{DACFA8C8-84FD-4E46-A555-EE3EE4B4BC0B}"/>
                      </a:ext>
                    </a:extLst>
                  </p:cNvPr>
                  <p:cNvSpPr txBox="1"/>
                  <p:nvPr/>
                </p:nvSpPr>
                <p:spPr>
                  <a:xfrm>
                    <a:off x="6903780" y="2833429"/>
                    <a:ext cx="312008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de-DE" b="0" i="1" smtClean="0">
                                  <a:latin typeface="Cambria Math" charset="0"/>
                                </a:rPr>
                                <m:t>1</m:t>
                              </m:r>
                            </m:sub>
                          </m:sSub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35" name="TextBox 34">
                    <a:extLst>
                      <a:ext uri="{FF2B5EF4-FFF2-40B4-BE49-F238E27FC236}">
                        <a16:creationId xmlns:a16="http://schemas.microsoft.com/office/drawing/2014/main" id="{FD669DB7-DFF8-5242-BF32-C4BD099E8727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903780" y="2833429"/>
                    <a:ext cx="312008" cy="276999"/>
                  </a:xfrm>
                  <a:prstGeom prst="rect">
                    <a:avLst/>
                  </a:prstGeom>
                  <a:blipFill>
                    <a:blip r:embed="rId18"/>
                    <a:stretch>
                      <a:fillRect l="-19231" r="-3846" b="-30435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E8863E70-7986-D547-9A0B-D1198A76F663}"/>
                </a:ext>
              </a:extLst>
            </p:cNvPr>
            <p:cNvGrpSpPr/>
            <p:nvPr/>
          </p:nvGrpSpPr>
          <p:grpSpPr>
            <a:xfrm>
              <a:off x="6191042" y="3935548"/>
              <a:ext cx="425774" cy="392260"/>
              <a:chOff x="6191042" y="3935548"/>
              <a:chExt cx="425774" cy="392260"/>
            </a:xfrm>
          </p:grpSpPr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C84EF9E8-C966-C644-98E9-5B4B4AF7109E}"/>
                  </a:ext>
                </a:extLst>
              </p:cNvPr>
              <p:cNvSpPr/>
              <p:nvPr/>
            </p:nvSpPr>
            <p:spPr>
              <a:xfrm>
                <a:off x="6380656" y="3935548"/>
                <a:ext cx="144000" cy="144000"/>
              </a:xfrm>
              <a:prstGeom prst="rect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295A8F5B-F82A-3744-BD8A-11ECDBD8DD04}"/>
                  </a:ext>
                </a:extLst>
              </p:cNvPr>
              <p:cNvSpPr/>
              <p:nvPr/>
            </p:nvSpPr>
            <p:spPr>
              <a:xfrm>
                <a:off x="6426736" y="3981628"/>
                <a:ext cx="144000" cy="144000"/>
              </a:xfrm>
              <a:prstGeom prst="rect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C657BDA2-D098-6044-8265-8C6560F038B8}"/>
                  </a:ext>
                </a:extLst>
              </p:cNvPr>
              <p:cNvSpPr/>
              <p:nvPr/>
            </p:nvSpPr>
            <p:spPr>
              <a:xfrm>
                <a:off x="6472816" y="4027708"/>
                <a:ext cx="144000" cy="144000"/>
              </a:xfrm>
              <a:prstGeom prst="rect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1" name="TextBox 30">
                    <a:extLst>
                      <a:ext uri="{FF2B5EF4-FFF2-40B4-BE49-F238E27FC236}">
                        <a16:creationId xmlns:a16="http://schemas.microsoft.com/office/drawing/2014/main" id="{B5336519-E43F-5E4C-AA76-0284ED6BA7EF}"/>
                      </a:ext>
                    </a:extLst>
                  </p:cNvPr>
                  <p:cNvSpPr txBox="1"/>
                  <p:nvPr/>
                </p:nvSpPr>
                <p:spPr>
                  <a:xfrm>
                    <a:off x="6191042" y="4050809"/>
                    <a:ext cx="317331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de-DE" b="0" i="1" smtClean="0">
                                  <a:latin typeface="Cambria Math" charset="0"/>
                                </a:rPr>
                                <m:t>2</m:t>
                              </m:r>
                            </m:sub>
                          </m:sSub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31" name="TextBox 30">
                    <a:extLst>
                      <a:ext uri="{FF2B5EF4-FFF2-40B4-BE49-F238E27FC236}">
                        <a16:creationId xmlns:a16="http://schemas.microsoft.com/office/drawing/2014/main" id="{7E837DB6-B327-1144-8740-CB58627CA942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191042" y="4050809"/>
                    <a:ext cx="317331" cy="276999"/>
                  </a:xfrm>
                  <a:prstGeom prst="rect">
                    <a:avLst/>
                  </a:prstGeom>
                  <a:blipFill>
                    <a:blip r:embed="rId19"/>
                    <a:stretch>
                      <a:fillRect l="-19231" r="-3846" b="-30435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24474084-ABA0-514C-9928-EC53A86010BF}"/>
                </a:ext>
              </a:extLst>
            </p:cNvPr>
            <p:cNvGrpSpPr/>
            <p:nvPr/>
          </p:nvGrpSpPr>
          <p:grpSpPr>
            <a:xfrm>
              <a:off x="6975826" y="3929695"/>
              <a:ext cx="539954" cy="397857"/>
              <a:chOff x="6975826" y="3929695"/>
              <a:chExt cx="539954" cy="397857"/>
            </a:xfrm>
          </p:grpSpPr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B8EDCA39-5203-874B-A621-D84F6A092D6E}"/>
                  </a:ext>
                </a:extLst>
              </p:cNvPr>
              <p:cNvSpPr/>
              <p:nvPr/>
            </p:nvSpPr>
            <p:spPr>
              <a:xfrm>
                <a:off x="6975826" y="3929695"/>
                <a:ext cx="144000" cy="144000"/>
              </a:xfrm>
              <a:prstGeom prst="rect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8B446089-C3F3-814C-814E-86EBC14689BF}"/>
                  </a:ext>
                </a:extLst>
              </p:cNvPr>
              <p:cNvSpPr/>
              <p:nvPr/>
            </p:nvSpPr>
            <p:spPr>
              <a:xfrm>
                <a:off x="7021906" y="3975775"/>
                <a:ext cx="144000" cy="144000"/>
              </a:xfrm>
              <a:prstGeom prst="rect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643650F8-7B9F-F24B-BA49-AEA83C639270}"/>
                  </a:ext>
                </a:extLst>
              </p:cNvPr>
              <p:cNvSpPr/>
              <p:nvPr/>
            </p:nvSpPr>
            <p:spPr>
              <a:xfrm>
                <a:off x="7067986" y="4021855"/>
                <a:ext cx="144000" cy="144000"/>
              </a:xfrm>
              <a:prstGeom prst="rect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7" name="TextBox 26">
                    <a:extLst>
                      <a:ext uri="{FF2B5EF4-FFF2-40B4-BE49-F238E27FC236}">
                        <a16:creationId xmlns:a16="http://schemas.microsoft.com/office/drawing/2014/main" id="{FFCF154B-545C-A84B-BACF-514C2D71577B}"/>
                      </a:ext>
                    </a:extLst>
                  </p:cNvPr>
                  <p:cNvSpPr txBox="1"/>
                  <p:nvPr/>
                </p:nvSpPr>
                <p:spPr>
                  <a:xfrm>
                    <a:off x="7198449" y="4050553"/>
                    <a:ext cx="317331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de-DE" b="0" i="1" smtClean="0">
                                  <a:latin typeface="Cambria Math" charset="0"/>
                                </a:rPr>
                                <m:t>3</m:t>
                              </m:r>
                            </m:sub>
                          </m:sSub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27" name="TextBox 26">
                    <a:extLst>
                      <a:ext uri="{FF2B5EF4-FFF2-40B4-BE49-F238E27FC236}">
                        <a16:creationId xmlns:a16="http://schemas.microsoft.com/office/drawing/2014/main" id="{833A3BD4-3817-354E-9C70-490FA4FCF78F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198449" y="4050553"/>
                    <a:ext cx="317331" cy="276999"/>
                  </a:xfrm>
                  <a:prstGeom prst="rect">
                    <a:avLst/>
                  </a:prstGeom>
                  <a:blipFill>
                    <a:blip r:embed="rId20"/>
                    <a:stretch>
                      <a:fillRect l="-23077" r="-3846" b="-30435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F97EDE24-117C-CE44-8436-36E82D54B2C9}"/>
                  </a:ext>
                </a:extLst>
              </p:cNvPr>
              <p:cNvSpPr txBox="1"/>
              <p:nvPr/>
            </p:nvSpPr>
            <p:spPr>
              <a:xfrm>
                <a:off x="2051966" y="4415340"/>
                <a:ext cx="1660151" cy="389513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solidFill>
                            <a:schemeClr val="accent1"/>
                          </a:solidFill>
                          <a:latin typeface="Cambria Math" charset="0"/>
                        </a:rPr>
                        <m:t>𝑇𝑟𝑎𝑣𝑒𝑙</m:t>
                      </m:r>
                      <m:d>
                        <m:dPr>
                          <m:ctrlPr>
                            <a:rPr lang="de-DE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𝑒𝑣𝑒</m:t>
                          </m:r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F97EDE24-117C-CE44-8436-36E82D54B2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51966" y="4415340"/>
                <a:ext cx="1660151" cy="389513"/>
              </a:xfrm>
              <a:prstGeom prst="ellipse">
                <a:avLst/>
              </a:prstGeom>
              <a:blipFill>
                <a:blip r:embed="rId21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4FB79742-1FFF-3742-BDD3-573334AAC5C8}"/>
              </a:ext>
            </a:extLst>
          </p:cNvPr>
          <p:cNvCxnSpPr>
            <a:cxnSpLocks/>
            <a:stCxn id="37" idx="6"/>
            <a:endCxn id="42" idx="1"/>
          </p:cNvCxnSpPr>
          <p:nvPr/>
        </p:nvCxnSpPr>
        <p:spPr>
          <a:xfrm>
            <a:off x="3712117" y="4610097"/>
            <a:ext cx="377621" cy="33772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D318722A-1FF3-E449-8A0C-4C6080606647}"/>
              </a:ext>
            </a:extLst>
          </p:cNvPr>
          <p:cNvCxnSpPr>
            <a:cxnSpLocks/>
            <a:stCxn id="42" idx="3"/>
          </p:cNvCxnSpPr>
          <p:nvPr/>
        </p:nvCxnSpPr>
        <p:spPr>
          <a:xfrm>
            <a:off x="4233738" y="4947820"/>
            <a:ext cx="1945642" cy="19027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Rectangle 41">
            <a:extLst>
              <a:ext uri="{FF2B5EF4-FFF2-40B4-BE49-F238E27FC236}">
                <a16:creationId xmlns:a16="http://schemas.microsoft.com/office/drawing/2014/main" id="{FF824CC3-63FA-5F46-BEF2-3EA805AFBBB0}"/>
              </a:ext>
            </a:extLst>
          </p:cNvPr>
          <p:cNvSpPr/>
          <p:nvPr/>
        </p:nvSpPr>
        <p:spPr>
          <a:xfrm>
            <a:off x="4089738" y="4875820"/>
            <a:ext cx="144000" cy="144000"/>
          </a:xfrm>
          <a:prstGeom prst="rect">
            <a:avLst/>
          </a:prstGeom>
          <a:solidFill>
            <a:schemeClr val="tx2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BB825DB3-1D75-0144-AD47-19A5E888F26F}"/>
                  </a:ext>
                </a:extLst>
              </p:cNvPr>
              <p:cNvSpPr txBox="1"/>
              <p:nvPr/>
            </p:nvSpPr>
            <p:spPr>
              <a:xfrm>
                <a:off x="4051371" y="4517473"/>
                <a:ext cx="32541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de-DE" b="0" i="1" smtClean="0">
                              <a:latin typeface="Cambria Math" charset="0"/>
                            </a:rPr>
                            <m:t>2</m:t>
                          </m:r>
                        </m:sub>
                        <m:sup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sup>
                      </m:sSubSup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BB825DB3-1D75-0144-AD47-19A5E888F2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51371" y="4517473"/>
                <a:ext cx="325410" cy="276999"/>
              </a:xfrm>
              <a:prstGeom prst="rect">
                <a:avLst/>
              </a:prstGeom>
              <a:blipFill>
                <a:blip r:embed="rId22"/>
                <a:stretch>
                  <a:fillRect l="-22222" b="-2608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19B1D09D-28B0-A54C-8268-C298CED8301D}"/>
              </a:ext>
            </a:extLst>
          </p:cNvPr>
          <p:cNvCxnSpPr>
            <a:cxnSpLocks/>
            <a:stCxn id="46" idx="3"/>
          </p:cNvCxnSpPr>
          <p:nvPr/>
        </p:nvCxnSpPr>
        <p:spPr>
          <a:xfrm flipV="1">
            <a:off x="4243697" y="5138094"/>
            <a:ext cx="1935683" cy="17701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A6A0CCA6-8D71-2845-A433-3E648B669704}"/>
              </a:ext>
            </a:extLst>
          </p:cNvPr>
          <p:cNvCxnSpPr>
            <a:cxnSpLocks/>
            <a:stCxn id="46" idx="1"/>
            <a:endCxn id="47" idx="6"/>
          </p:cNvCxnSpPr>
          <p:nvPr/>
        </p:nvCxnSpPr>
        <p:spPr>
          <a:xfrm flipH="1">
            <a:off x="3776371" y="5315111"/>
            <a:ext cx="323326" cy="36018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Rectangle 45">
            <a:extLst>
              <a:ext uri="{FF2B5EF4-FFF2-40B4-BE49-F238E27FC236}">
                <a16:creationId xmlns:a16="http://schemas.microsoft.com/office/drawing/2014/main" id="{EE943B6E-B311-6640-B697-FE9CF39441DB}"/>
              </a:ext>
            </a:extLst>
          </p:cNvPr>
          <p:cNvSpPr/>
          <p:nvPr/>
        </p:nvSpPr>
        <p:spPr>
          <a:xfrm>
            <a:off x="4099697" y="5243111"/>
            <a:ext cx="144000" cy="144000"/>
          </a:xfrm>
          <a:prstGeom prst="rect">
            <a:avLst/>
          </a:prstGeom>
          <a:solidFill>
            <a:schemeClr val="tx2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1480F421-A21A-0844-B61D-8B1435A7E7E3}"/>
              </a:ext>
            </a:extLst>
          </p:cNvPr>
          <p:cNvSpPr txBox="1"/>
          <p:nvPr/>
        </p:nvSpPr>
        <p:spPr>
          <a:xfrm>
            <a:off x="1916073" y="5480537"/>
            <a:ext cx="1860298" cy="389513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 lang="en-GB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3B912888-CCB0-5344-88B3-4D8345521F21}"/>
                  </a:ext>
                </a:extLst>
              </p:cNvPr>
              <p:cNvSpPr txBox="1"/>
              <p:nvPr/>
            </p:nvSpPr>
            <p:spPr>
              <a:xfrm>
                <a:off x="4031388" y="5342038"/>
                <a:ext cx="32541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de-DE" b="0" i="1" smtClean="0">
                              <a:latin typeface="Cambria Math" charset="0"/>
                            </a:rPr>
                            <m:t>3</m:t>
                          </m:r>
                        </m:sub>
                        <m:sup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sup>
                      </m:sSubSup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3B912888-CCB0-5344-88B3-4D8345521F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1388" y="5342038"/>
                <a:ext cx="325410" cy="276999"/>
              </a:xfrm>
              <a:prstGeom prst="rect">
                <a:avLst/>
              </a:prstGeom>
              <a:blipFill>
                <a:blip r:embed="rId23"/>
                <a:stretch>
                  <a:fillRect l="-18519" b="-3181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1" name="Rectangle 50">
            <a:extLst>
              <a:ext uri="{FF2B5EF4-FFF2-40B4-BE49-F238E27FC236}">
                <a16:creationId xmlns:a16="http://schemas.microsoft.com/office/drawing/2014/main" id="{4BC18E2A-8D80-6B40-93BC-4B0560C9F11C}"/>
              </a:ext>
            </a:extLst>
          </p:cNvPr>
          <p:cNvSpPr/>
          <p:nvPr/>
        </p:nvSpPr>
        <p:spPr>
          <a:xfrm>
            <a:off x="1836600" y="2032759"/>
            <a:ext cx="3605349" cy="618309"/>
          </a:xfrm>
          <a:prstGeom prst="rect">
            <a:avLst/>
          </a:prstGeom>
          <a:solidFill>
            <a:srgbClr val="C00000">
              <a:alpha val="15000"/>
            </a:srgbClr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F79B87D6-B136-0C4E-8B61-AE0EA7B53CC3}"/>
              </a:ext>
            </a:extLst>
          </p:cNvPr>
          <p:cNvSpPr txBox="1"/>
          <p:nvPr/>
        </p:nvSpPr>
        <p:spPr>
          <a:xfrm>
            <a:off x="6531532" y="2157247"/>
            <a:ext cx="1367939" cy="369332"/>
          </a:xfrm>
          <a:prstGeom prst="rect">
            <a:avLst/>
          </a:prstGeom>
          <a:solidFill>
            <a:srgbClr val="C0000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GB" dirty="0"/>
              <a:t>Smallest size</a:t>
            </a:r>
          </a:p>
        </p:txBody>
      </p: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9A457A63-346B-3341-A757-9E5C98ABD756}"/>
              </a:ext>
            </a:extLst>
          </p:cNvPr>
          <p:cNvCxnSpPr>
            <a:stCxn id="53" idx="1"/>
            <a:endCxn id="51" idx="3"/>
          </p:cNvCxnSpPr>
          <p:nvPr/>
        </p:nvCxnSpPr>
        <p:spPr>
          <a:xfrm flipH="1">
            <a:off x="5441949" y="2341913"/>
            <a:ext cx="1089583" cy="1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id="{33F731AA-616A-AE40-9FA6-C30396811EDE}"/>
                  </a:ext>
                </a:extLst>
              </p:cNvPr>
              <p:cNvSpPr/>
              <p:nvPr/>
            </p:nvSpPr>
            <p:spPr>
              <a:xfrm>
                <a:off x="2062356" y="5491228"/>
                <a:ext cx="1662185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>
                          <a:latin typeface="Cambria Math" charset="0"/>
                        </a:rPr>
                        <m:t>𝑇𝑟𝑒𝑎𝑡</m:t>
                      </m:r>
                      <m:d>
                        <m:d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𝑒𝑣𝑒</m:t>
                          </m:r>
                          <m:r>
                            <a:rPr lang="de-DE" i="1">
                              <a:latin typeface="Cambria Math" charset="0"/>
                            </a:rPr>
                            <m:t>,</m:t>
                          </m:r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id="{33F731AA-616A-AE40-9FA6-C30396811ED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62356" y="5491228"/>
                <a:ext cx="1662185" cy="369332"/>
              </a:xfrm>
              <a:prstGeom prst="rect">
                <a:avLst/>
              </a:prstGeom>
              <a:blipFill>
                <a:blip r:embed="rId2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98943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D0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53" grpId="0" animBg="1"/>
      <p:bldP spid="57" grpId="0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89A15C-170C-434E-B4EE-4CD472FA43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LVE: Example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F56858B-6482-C249-BB94-286A760927A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GB" dirty="0"/>
                  <a:t>Eliminate all non-query terms</a:t>
                </a:r>
              </a:p>
              <a:p>
                <a:pPr lvl="1"/>
                <a:r>
                  <a:rPr lang="en-GB" dirty="0"/>
                  <a:t>PRVs fulfilling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GB" i="0" dirty="0" smtClean="0">
                        <a:latin typeface="Cambria Math" panose="02040503050406030204" pitchFamily="18" charset="0"/>
                      </a:rPr>
                      <m:t>sum</m:t>
                    </m:r>
                    <m:r>
                      <m:rPr>
                        <m:nor/>
                      </m:rPr>
                      <a:rPr lang="en-GB" i="0" dirty="0" smtClean="0">
                        <a:latin typeface="Cambria Math" panose="02040503050406030204" pitchFamily="18" charset="0"/>
                      </a:rPr>
                      <m:t>−</m:t>
                    </m:r>
                    <m:r>
                      <m:rPr>
                        <m:nor/>
                      </m:rPr>
                      <a:rPr lang="en-GB" i="0" dirty="0" smtClean="0">
                        <a:latin typeface="Cambria Math" panose="02040503050406030204" pitchFamily="18" charset="0"/>
                      </a:rPr>
                      <m:t>out</m:t>
                    </m:r>
                  </m:oMath>
                </a14:m>
                <a:r>
                  <a:rPr lang="en-GB" dirty="0"/>
                  <a:t> preconditions:</a:t>
                </a:r>
              </a:p>
              <a:p>
                <a:pPr lvl="2"/>
                <a14:m>
                  <m:oMath xmlns:m="http://schemas.openxmlformats.org/officeDocument/2006/math">
                    <m:r>
                      <a:rPr lang="de-DE" i="1">
                        <a:latin typeface="Cambria Math" charset="0"/>
                      </a:rPr>
                      <m:t>𝑇𝑟𝑎𝑣𝑒𝑙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charset="0"/>
                          </a:rPr>
                          <m:t>𝑋</m:t>
                        </m:r>
                      </m:e>
                    </m:d>
                  </m:oMath>
                </a14:m>
                <a:endParaRPr lang="en-GB" dirty="0"/>
              </a:p>
              <a:p>
                <a:pPr lvl="3"/>
                <a:r>
                  <a:rPr lang="en-GB" dirty="0"/>
                  <a:t>Yields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′</m:t>
                        </m:r>
                      </m:sup>
                    </m:sSubSup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𝐸𝑝𝑖𝑑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𝑆𝑖𝑐𝑘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</m:e>
                    </m:d>
                  </m:oMath>
                </a14:m>
                <a:r>
                  <a:rPr lang="en-GB" dirty="0"/>
                  <a:t> ➝ size: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dirty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de-DE" i="1" dirty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i="1" dirty="0">
                        <a:latin typeface="Cambria Math" panose="02040503050406030204" pitchFamily="18" charset="0"/>
                      </a:rPr>
                      <m:t>4</m:t>
                    </m:r>
                  </m:oMath>
                </a14:m>
                <a:endParaRPr lang="en-GB" dirty="0"/>
              </a:p>
              <a:p>
                <a:pPr lvl="2"/>
                <a14:m>
                  <m:oMath xmlns:m="http://schemas.openxmlformats.org/officeDocument/2006/math">
                    <m:r>
                      <a:rPr lang="de-DE" i="1">
                        <a:latin typeface="Cambria Math" charset="0"/>
                      </a:rPr>
                      <m:t>𝑇𝑟𝑒𝑎𝑡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charset="0"/>
                          </a:rPr>
                          <m:t>𝑋</m:t>
                        </m:r>
                        <m:r>
                          <a:rPr lang="de-DE" i="1">
                            <a:latin typeface="Cambria Math" charset="0"/>
                          </a:rPr>
                          <m:t>,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</m:d>
                  </m:oMath>
                </a14:m>
                <a:endParaRPr lang="en-GB" dirty="0"/>
              </a:p>
              <a:p>
                <a:pPr lvl="3"/>
                <a:r>
                  <a:rPr lang="en-GB" dirty="0"/>
                  <a:t>Yields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de-DE" i="1">
                            <a:latin typeface="Cambria Math" charset="0"/>
                          </a:rPr>
                          <m:t>3</m:t>
                        </m:r>
                      </m:sub>
                      <m:sup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′</m:t>
                        </m:r>
                      </m:sup>
                    </m:sSubSup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𝐸𝑝𝑖𝑑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𝑆𝑖𝑐𝑘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</m:e>
                    </m:d>
                  </m:oMath>
                </a14:m>
                <a:r>
                  <a:rPr lang="en-GB" dirty="0"/>
                  <a:t> ➝ size: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dirty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de-DE" i="1" dirty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i="1" dirty="0">
                        <a:latin typeface="Cambria Math" panose="02040503050406030204" pitchFamily="18" charset="0"/>
                      </a:rPr>
                      <m:t>4</m:t>
                    </m:r>
                  </m:oMath>
                </a14:m>
                <a:endParaRPr lang="en-GB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F56858B-6482-C249-BB94-286A760927A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447" t="-176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EF2928-EE25-7E47-AC0D-4AF89362B5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92</a:t>
            </a:fld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7043233-DBD2-2340-A74F-E8A596F37234}"/>
                  </a:ext>
                </a:extLst>
              </p:cNvPr>
              <p:cNvSpPr txBox="1"/>
              <p:nvPr/>
            </p:nvSpPr>
            <p:spPr>
              <a:xfrm>
                <a:off x="6179380" y="4948275"/>
                <a:ext cx="648000" cy="389513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 charset="0"/>
                        </a:rPr>
                        <m:t>𝐸𝑝𝑖𝑑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7043233-DBD2-2340-A74F-E8A596F372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79380" y="4948275"/>
                <a:ext cx="648000" cy="389513"/>
              </a:xfrm>
              <a:prstGeom prst="ellipse">
                <a:avLst/>
              </a:prstGeom>
              <a:blipFill>
                <a:blip r:embed="rId3"/>
                <a:stretch>
                  <a:fillRect l="-1887" r="-1887" b="-6250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F02AEB7D-5F14-234A-97DD-4E969F5793AC}"/>
                  </a:ext>
                </a:extLst>
              </p:cNvPr>
              <p:cNvSpPr txBox="1"/>
              <p:nvPr/>
            </p:nvSpPr>
            <p:spPr>
              <a:xfrm>
                <a:off x="4949418" y="4330685"/>
                <a:ext cx="985062" cy="389513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 charset="0"/>
                        </a:rPr>
                        <m:t>𝑁𝑎𝑡</m:t>
                      </m:r>
                      <m:d>
                        <m:d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F02AEB7D-5F14-234A-97DD-4E969F5793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49418" y="4330685"/>
                <a:ext cx="985062" cy="389513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10F52D8C-2BAB-9641-86E9-8679C4DC15B9}"/>
                  </a:ext>
                </a:extLst>
              </p:cNvPr>
              <p:cNvSpPr txBox="1"/>
              <p:nvPr/>
            </p:nvSpPr>
            <p:spPr>
              <a:xfrm>
                <a:off x="7088779" y="4333717"/>
                <a:ext cx="1144125" cy="389513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 charset="0"/>
                        </a:rPr>
                        <m:t>𝑀𝑎𝑛</m:t>
                      </m:r>
                      <m:d>
                        <m:d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10F52D8C-2BAB-9641-86E9-8679C4DC15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88779" y="4333717"/>
                <a:ext cx="1144125" cy="389513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24132CDF-3FDE-C340-A8C3-E6D85D28741C}"/>
                  </a:ext>
                </a:extLst>
              </p:cNvPr>
              <p:cNvSpPr txBox="1"/>
              <p:nvPr/>
            </p:nvSpPr>
            <p:spPr>
              <a:xfrm>
                <a:off x="4321639" y="5550281"/>
                <a:ext cx="1383249" cy="389513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 charset="0"/>
                        </a:rPr>
                        <m:t>𝑇𝑟𝑎𝑣𝑒𝑙</m:t>
                      </m:r>
                      <m:d>
                        <m:d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latin typeface="Cambria Math" charset="0"/>
                            </a:rPr>
                            <m:t>𝑋</m:t>
                          </m:r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24132CDF-3FDE-C340-A8C3-E6D85D2874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21639" y="5550281"/>
                <a:ext cx="1383249" cy="389513"/>
              </a:xfrm>
              <a:prstGeom prst="ellipse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117B229B-FD75-344D-AA45-2E3FB7E6010F}"/>
                  </a:ext>
                </a:extLst>
              </p:cNvPr>
              <p:cNvSpPr txBox="1"/>
              <p:nvPr/>
            </p:nvSpPr>
            <p:spPr>
              <a:xfrm>
                <a:off x="5971838" y="6149400"/>
                <a:ext cx="1120628" cy="389513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 charset="0"/>
                        </a:rPr>
                        <m:t>𝑆𝑖𝑐𝑘</m:t>
                      </m:r>
                      <m:d>
                        <m:d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latin typeface="Cambria Math" charset="0"/>
                            </a:rPr>
                            <m:t>𝑋</m:t>
                          </m:r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117B229B-FD75-344D-AA45-2E3FB7E601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71838" y="6149400"/>
                <a:ext cx="1120628" cy="389513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E11572AB-B140-6444-811F-A4B4C80E0DF5}"/>
                  </a:ext>
                </a:extLst>
              </p:cNvPr>
              <p:cNvSpPr txBox="1"/>
              <p:nvPr/>
            </p:nvSpPr>
            <p:spPr>
              <a:xfrm>
                <a:off x="7228773" y="5541706"/>
                <a:ext cx="1632781" cy="389513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 charset="0"/>
                        </a:rPr>
                        <m:t>𝑇𝑟𝑒𝑎𝑡</m:t>
                      </m:r>
                      <m:d>
                        <m:d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latin typeface="Cambria Math" charset="0"/>
                            </a:rPr>
                            <m:t>𝑋</m:t>
                          </m:r>
                          <m:r>
                            <a:rPr lang="de-DE" b="0" i="1" smtClean="0">
                              <a:latin typeface="Cambria Math" charset="0"/>
                            </a:rPr>
                            <m:t>,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E11572AB-B140-6444-811F-A4B4C80E0D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28773" y="5541706"/>
                <a:ext cx="1632781" cy="389513"/>
              </a:xfrm>
              <a:prstGeom prst="ellipse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B19D927-3618-8846-8A3F-723628C8A787}"/>
              </a:ext>
            </a:extLst>
          </p:cNvPr>
          <p:cNvCxnSpPr>
            <a:stCxn id="7" idx="6"/>
            <a:endCxn id="33" idx="1"/>
          </p:cNvCxnSpPr>
          <p:nvPr/>
        </p:nvCxnSpPr>
        <p:spPr>
          <a:xfrm>
            <a:off x="5934480" y="4525442"/>
            <a:ext cx="499132" cy="110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2075B78-F83C-C846-9235-639D78F884D9}"/>
              </a:ext>
            </a:extLst>
          </p:cNvPr>
          <p:cNvCxnSpPr>
            <a:cxnSpLocks/>
            <a:stCxn id="8" idx="2"/>
            <a:endCxn id="33" idx="3"/>
          </p:cNvCxnSpPr>
          <p:nvPr/>
        </p:nvCxnSpPr>
        <p:spPr>
          <a:xfrm flipH="1" flipV="1">
            <a:off x="6577612" y="4526550"/>
            <a:ext cx="511167" cy="192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D53E8F0-6280-8241-BB1A-518575960CAA}"/>
              </a:ext>
            </a:extLst>
          </p:cNvPr>
          <p:cNvCxnSpPr>
            <a:cxnSpLocks/>
            <a:stCxn id="9" idx="6"/>
            <a:endCxn id="29" idx="1"/>
          </p:cNvCxnSpPr>
          <p:nvPr/>
        </p:nvCxnSpPr>
        <p:spPr>
          <a:xfrm>
            <a:off x="5704888" y="5745038"/>
            <a:ext cx="439403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FCBA246-AE61-A54D-8111-E43ED6447A63}"/>
              </a:ext>
            </a:extLst>
          </p:cNvPr>
          <p:cNvCxnSpPr>
            <a:cxnSpLocks/>
            <a:stCxn id="29" idx="0"/>
            <a:endCxn id="6" idx="4"/>
          </p:cNvCxnSpPr>
          <p:nvPr/>
        </p:nvCxnSpPr>
        <p:spPr>
          <a:xfrm flipV="1">
            <a:off x="6216291" y="5337788"/>
            <a:ext cx="287089" cy="33525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8D52B0D-2A71-4342-8A7F-8F2B82BB0503}"/>
              </a:ext>
            </a:extLst>
          </p:cNvPr>
          <p:cNvCxnSpPr>
            <a:cxnSpLocks/>
            <a:stCxn id="6" idx="4"/>
            <a:endCxn id="25" idx="0"/>
          </p:cNvCxnSpPr>
          <p:nvPr/>
        </p:nvCxnSpPr>
        <p:spPr>
          <a:xfrm>
            <a:off x="6503380" y="5337788"/>
            <a:ext cx="308081" cy="32939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464A51D8-7A11-5642-8898-773D055CD3C7}"/>
              </a:ext>
            </a:extLst>
          </p:cNvPr>
          <p:cNvCxnSpPr>
            <a:cxnSpLocks/>
            <a:stCxn id="11" idx="2"/>
            <a:endCxn id="25" idx="3"/>
          </p:cNvCxnSpPr>
          <p:nvPr/>
        </p:nvCxnSpPr>
        <p:spPr>
          <a:xfrm flipH="1">
            <a:off x="6883461" y="5736463"/>
            <a:ext cx="345312" cy="272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2ECAF97-F0A1-6B45-8640-8AF26EBA25AA}"/>
              </a:ext>
            </a:extLst>
          </p:cNvPr>
          <p:cNvCxnSpPr>
            <a:cxnSpLocks/>
            <a:stCxn id="29" idx="2"/>
            <a:endCxn id="10" idx="0"/>
          </p:cNvCxnSpPr>
          <p:nvPr/>
        </p:nvCxnSpPr>
        <p:spPr>
          <a:xfrm>
            <a:off x="6216291" y="5817038"/>
            <a:ext cx="315861" cy="33236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F52B46E7-22DD-DC41-8D87-8F11AA41065D}"/>
              </a:ext>
            </a:extLst>
          </p:cNvPr>
          <p:cNvCxnSpPr>
            <a:cxnSpLocks/>
            <a:stCxn id="25" idx="2"/>
            <a:endCxn id="10" idx="0"/>
          </p:cNvCxnSpPr>
          <p:nvPr/>
        </p:nvCxnSpPr>
        <p:spPr>
          <a:xfrm flipH="1">
            <a:off x="6532152" y="5811185"/>
            <a:ext cx="279309" cy="33821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0F221846-4F97-6241-AA10-DC49E6EDAD41}"/>
              </a:ext>
            </a:extLst>
          </p:cNvPr>
          <p:cNvCxnSpPr>
            <a:cxnSpLocks/>
            <a:stCxn id="6" idx="0"/>
            <a:endCxn id="33" idx="2"/>
          </p:cNvCxnSpPr>
          <p:nvPr/>
        </p:nvCxnSpPr>
        <p:spPr>
          <a:xfrm flipV="1">
            <a:off x="6503380" y="4598550"/>
            <a:ext cx="2232" cy="34972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711771E-9BE0-F74B-9DBB-70C66261E403}"/>
              </a:ext>
            </a:extLst>
          </p:cNvPr>
          <p:cNvGrpSpPr/>
          <p:nvPr/>
        </p:nvGrpSpPr>
        <p:grpSpPr>
          <a:xfrm>
            <a:off x="6387532" y="4408470"/>
            <a:ext cx="545811" cy="393368"/>
            <a:chOff x="6669977" y="2717060"/>
            <a:chExt cx="545811" cy="393368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ACB94563-2161-4F44-A807-F6F88A9A3BBA}"/>
                </a:ext>
              </a:extLst>
            </p:cNvPr>
            <p:cNvSpPr/>
            <p:nvPr/>
          </p:nvSpPr>
          <p:spPr>
            <a:xfrm>
              <a:off x="6669977" y="2717060"/>
              <a:ext cx="144000" cy="144000"/>
            </a:xfrm>
            <a:prstGeom prst="rect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CA74B7BF-9302-6A45-A6F8-E293F7EA1D23}"/>
                </a:ext>
              </a:extLst>
            </p:cNvPr>
            <p:cNvSpPr/>
            <p:nvPr/>
          </p:nvSpPr>
          <p:spPr>
            <a:xfrm>
              <a:off x="6716057" y="2763140"/>
              <a:ext cx="144000" cy="144000"/>
            </a:xfrm>
            <a:prstGeom prst="rect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AA3B0BC7-A27A-DD4D-8FE5-B54EA74F32A6}"/>
                </a:ext>
              </a:extLst>
            </p:cNvPr>
            <p:cNvSpPr/>
            <p:nvPr/>
          </p:nvSpPr>
          <p:spPr>
            <a:xfrm>
              <a:off x="6762137" y="2809220"/>
              <a:ext cx="144000" cy="144000"/>
            </a:xfrm>
            <a:prstGeom prst="rect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DACFA8C8-84FD-4E46-A555-EE3EE4B4BC0B}"/>
                    </a:ext>
                  </a:extLst>
                </p:cNvPr>
                <p:cNvSpPr txBox="1"/>
                <p:nvPr/>
              </p:nvSpPr>
              <p:spPr>
                <a:xfrm>
                  <a:off x="6903780" y="2833429"/>
                  <a:ext cx="312008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FD669DB7-DFF8-5242-BF32-C4BD099E872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03780" y="2833429"/>
                  <a:ext cx="312008" cy="276999"/>
                </a:xfrm>
                <a:prstGeom prst="rect">
                  <a:avLst/>
                </a:prstGeom>
                <a:blipFill>
                  <a:blip r:embed="rId18"/>
                  <a:stretch>
                    <a:fillRect l="-19231" r="-3846" b="-30435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E8863E70-7986-D547-9A0B-D1198A76F663}"/>
              </a:ext>
            </a:extLst>
          </p:cNvPr>
          <p:cNvGrpSpPr/>
          <p:nvPr/>
        </p:nvGrpSpPr>
        <p:grpSpPr>
          <a:xfrm>
            <a:off x="5908597" y="5626958"/>
            <a:ext cx="425774" cy="392260"/>
            <a:chOff x="6191042" y="3935548"/>
            <a:chExt cx="425774" cy="392260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C84EF9E8-C966-C644-98E9-5B4B4AF7109E}"/>
                </a:ext>
              </a:extLst>
            </p:cNvPr>
            <p:cNvSpPr/>
            <p:nvPr/>
          </p:nvSpPr>
          <p:spPr>
            <a:xfrm>
              <a:off x="6380656" y="3935548"/>
              <a:ext cx="144000" cy="144000"/>
            </a:xfrm>
            <a:prstGeom prst="rect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295A8F5B-F82A-3744-BD8A-11ECDBD8DD04}"/>
                </a:ext>
              </a:extLst>
            </p:cNvPr>
            <p:cNvSpPr/>
            <p:nvPr/>
          </p:nvSpPr>
          <p:spPr>
            <a:xfrm>
              <a:off x="6426736" y="3981628"/>
              <a:ext cx="144000" cy="144000"/>
            </a:xfrm>
            <a:prstGeom prst="rect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C657BDA2-D098-6044-8265-8C6560F038B8}"/>
                </a:ext>
              </a:extLst>
            </p:cNvPr>
            <p:cNvSpPr/>
            <p:nvPr/>
          </p:nvSpPr>
          <p:spPr>
            <a:xfrm>
              <a:off x="6472816" y="4027708"/>
              <a:ext cx="144000" cy="144000"/>
            </a:xfrm>
            <a:prstGeom prst="rect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B5336519-E43F-5E4C-AA76-0284ED6BA7EF}"/>
                    </a:ext>
                  </a:extLst>
                </p:cNvPr>
                <p:cNvSpPr txBox="1"/>
                <p:nvPr/>
              </p:nvSpPr>
              <p:spPr>
                <a:xfrm>
                  <a:off x="6191042" y="4050809"/>
                  <a:ext cx="317331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7E837DB6-B327-1144-8740-CB58627CA94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191042" y="4050809"/>
                  <a:ext cx="317331" cy="276999"/>
                </a:xfrm>
                <a:prstGeom prst="rect">
                  <a:avLst/>
                </a:prstGeom>
                <a:blipFill>
                  <a:blip r:embed="rId19"/>
                  <a:stretch>
                    <a:fillRect l="-19231" r="-3846" b="-30435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24474084-ABA0-514C-9928-EC53A86010BF}"/>
              </a:ext>
            </a:extLst>
          </p:cNvPr>
          <p:cNvGrpSpPr/>
          <p:nvPr/>
        </p:nvGrpSpPr>
        <p:grpSpPr>
          <a:xfrm>
            <a:off x="6693381" y="5621105"/>
            <a:ext cx="539954" cy="397857"/>
            <a:chOff x="6975826" y="3929695"/>
            <a:chExt cx="539954" cy="397857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B8EDCA39-5203-874B-A621-D84F6A092D6E}"/>
                </a:ext>
              </a:extLst>
            </p:cNvPr>
            <p:cNvSpPr/>
            <p:nvPr/>
          </p:nvSpPr>
          <p:spPr>
            <a:xfrm>
              <a:off x="6975826" y="3929695"/>
              <a:ext cx="144000" cy="144000"/>
            </a:xfrm>
            <a:prstGeom prst="rect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8B446089-C3F3-814C-814E-86EBC14689BF}"/>
                </a:ext>
              </a:extLst>
            </p:cNvPr>
            <p:cNvSpPr/>
            <p:nvPr/>
          </p:nvSpPr>
          <p:spPr>
            <a:xfrm>
              <a:off x="7021906" y="3975775"/>
              <a:ext cx="144000" cy="144000"/>
            </a:xfrm>
            <a:prstGeom prst="rect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643650F8-7B9F-F24B-BA49-AEA83C639270}"/>
                </a:ext>
              </a:extLst>
            </p:cNvPr>
            <p:cNvSpPr/>
            <p:nvPr/>
          </p:nvSpPr>
          <p:spPr>
            <a:xfrm>
              <a:off x="7067986" y="4021855"/>
              <a:ext cx="144000" cy="144000"/>
            </a:xfrm>
            <a:prstGeom prst="rect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FFCF154B-545C-A84B-BACF-514C2D71577B}"/>
                    </a:ext>
                  </a:extLst>
                </p:cNvPr>
                <p:cNvSpPr txBox="1"/>
                <p:nvPr/>
              </p:nvSpPr>
              <p:spPr>
                <a:xfrm>
                  <a:off x="7198449" y="4050553"/>
                  <a:ext cx="317331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833A3BD4-3817-354E-9C70-490FA4FCF78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98449" y="4050553"/>
                  <a:ext cx="317331" cy="276999"/>
                </a:xfrm>
                <a:prstGeom prst="rect">
                  <a:avLst/>
                </a:prstGeom>
                <a:blipFill>
                  <a:blip r:embed="rId20"/>
                  <a:stretch>
                    <a:fillRect l="-23077" r="-3846" b="-30435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F97EDE24-117C-CE44-8436-36E82D54B2C9}"/>
                  </a:ext>
                </a:extLst>
              </p:cNvPr>
              <p:cNvSpPr txBox="1"/>
              <p:nvPr/>
            </p:nvSpPr>
            <p:spPr>
              <a:xfrm>
                <a:off x="2051966" y="4415340"/>
                <a:ext cx="1660151" cy="389513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solidFill>
                            <a:schemeClr val="accent1"/>
                          </a:solidFill>
                          <a:latin typeface="Cambria Math" charset="0"/>
                        </a:rPr>
                        <m:t>𝑇𝑟𝑎𝑣𝑒𝑙</m:t>
                      </m:r>
                      <m:d>
                        <m:dPr>
                          <m:ctrlPr>
                            <a:rPr lang="de-DE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𝑒𝑣𝑒</m:t>
                          </m:r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F97EDE24-117C-CE44-8436-36E82D54B2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51966" y="4415340"/>
                <a:ext cx="1660151" cy="389513"/>
              </a:xfrm>
              <a:prstGeom prst="ellipse">
                <a:avLst/>
              </a:prstGeom>
              <a:blipFill>
                <a:blip r:embed="rId21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4FB79742-1FFF-3742-BDD3-573334AAC5C8}"/>
              </a:ext>
            </a:extLst>
          </p:cNvPr>
          <p:cNvCxnSpPr>
            <a:cxnSpLocks/>
            <a:stCxn id="37" idx="6"/>
            <a:endCxn id="42" idx="1"/>
          </p:cNvCxnSpPr>
          <p:nvPr/>
        </p:nvCxnSpPr>
        <p:spPr>
          <a:xfrm>
            <a:off x="3712117" y="4610097"/>
            <a:ext cx="377621" cy="33772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D318722A-1FF3-E449-8A0C-4C6080606647}"/>
              </a:ext>
            </a:extLst>
          </p:cNvPr>
          <p:cNvCxnSpPr>
            <a:cxnSpLocks/>
            <a:stCxn id="42" idx="3"/>
          </p:cNvCxnSpPr>
          <p:nvPr/>
        </p:nvCxnSpPr>
        <p:spPr>
          <a:xfrm>
            <a:off x="4233738" y="4947820"/>
            <a:ext cx="1945642" cy="19027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Rectangle 41">
            <a:extLst>
              <a:ext uri="{FF2B5EF4-FFF2-40B4-BE49-F238E27FC236}">
                <a16:creationId xmlns:a16="http://schemas.microsoft.com/office/drawing/2014/main" id="{FF824CC3-63FA-5F46-BEF2-3EA805AFBBB0}"/>
              </a:ext>
            </a:extLst>
          </p:cNvPr>
          <p:cNvSpPr/>
          <p:nvPr/>
        </p:nvSpPr>
        <p:spPr>
          <a:xfrm>
            <a:off x="4089738" y="4875820"/>
            <a:ext cx="144000" cy="144000"/>
          </a:xfrm>
          <a:prstGeom prst="rect">
            <a:avLst/>
          </a:prstGeom>
          <a:solidFill>
            <a:schemeClr val="tx2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BB825DB3-1D75-0144-AD47-19A5E888F26F}"/>
                  </a:ext>
                </a:extLst>
              </p:cNvPr>
              <p:cNvSpPr txBox="1"/>
              <p:nvPr/>
            </p:nvSpPr>
            <p:spPr>
              <a:xfrm>
                <a:off x="4051371" y="4517473"/>
                <a:ext cx="32541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de-DE" b="0" i="1" smtClean="0">
                              <a:latin typeface="Cambria Math" charset="0"/>
                            </a:rPr>
                            <m:t>2</m:t>
                          </m:r>
                        </m:sub>
                        <m:sup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sup>
                      </m:sSubSup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BB825DB3-1D75-0144-AD47-19A5E888F2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51371" y="4517473"/>
                <a:ext cx="325410" cy="276999"/>
              </a:xfrm>
              <a:prstGeom prst="rect">
                <a:avLst/>
              </a:prstGeom>
              <a:blipFill>
                <a:blip r:embed="rId22"/>
                <a:stretch>
                  <a:fillRect l="-22222" b="-2608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19B1D09D-28B0-A54C-8268-C298CED8301D}"/>
              </a:ext>
            </a:extLst>
          </p:cNvPr>
          <p:cNvCxnSpPr>
            <a:cxnSpLocks/>
            <a:stCxn id="46" idx="3"/>
          </p:cNvCxnSpPr>
          <p:nvPr/>
        </p:nvCxnSpPr>
        <p:spPr>
          <a:xfrm flipV="1">
            <a:off x="4243697" y="5138094"/>
            <a:ext cx="1935683" cy="17701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Rectangle 45">
            <a:extLst>
              <a:ext uri="{FF2B5EF4-FFF2-40B4-BE49-F238E27FC236}">
                <a16:creationId xmlns:a16="http://schemas.microsoft.com/office/drawing/2014/main" id="{EE943B6E-B311-6640-B697-FE9CF39441DB}"/>
              </a:ext>
            </a:extLst>
          </p:cNvPr>
          <p:cNvSpPr/>
          <p:nvPr/>
        </p:nvSpPr>
        <p:spPr>
          <a:xfrm>
            <a:off x="4099697" y="5243111"/>
            <a:ext cx="144000" cy="144000"/>
          </a:xfrm>
          <a:prstGeom prst="rect">
            <a:avLst/>
          </a:prstGeom>
          <a:solidFill>
            <a:schemeClr val="tx2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3B912888-CCB0-5344-88B3-4D8345521F21}"/>
                  </a:ext>
                </a:extLst>
              </p:cNvPr>
              <p:cNvSpPr txBox="1"/>
              <p:nvPr/>
            </p:nvSpPr>
            <p:spPr>
              <a:xfrm>
                <a:off x="4031388" y="5342038"/>
                <a:ext cx="379656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de-DE" b="0" i="1" smtClean="0">
                              <a:latin typeface="Cambria Math" charset="0"/>
                            </a:rPr>
                            <m:t>3</m:t>
                          </m:r>
                        </m:sub>
                        <m:sup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3B912888-CCB0-5344-88B3-4D8345521F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1388" y="5342038"/>
                <a:ext cx="379656" cy="276999"/>
              </a:xfrm>
              <a:prstGeom prst="rect">
                <a:avLst/>
              </a:prstGeom>
              <a:blipFill>
                <a:blip r:embed="rId23"/>
                <a:stretch>
                  <a:fillRect l="-16129" r="-3226" b="-3181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0" name="Rectangle 49">
            <a:extLst>
              <a:ext uri="{FF2B5EF4-FFF2-40B4-BE49-F238E27FC236}">
                <a16:creationId xmlns:a16="http://schemas.microsoft.com/office/drawing/2014/main" id="{9E786849-4504-6345-87A7-984FD1AEE3F9}"/>
              </a:ext>
            </a:extLst>
          </p:cNvPr>
          <p:cNvSpPr/>
          <p:nvPr/>
        </p:nvSpPr>
        <p:spPr>
          <a:xfrm>
            <a:off x="1836600" y="2032759"/>
            <a:ext cx="4379691" cy="618309"/>
          </a:xfrm>
          <a:prstGeom prst="rect">
            <a:avLst/>
          </a:prstGeom>
          <a:solidFill>
            <a:srgbClr val="C00000">
              <a:alpha val="15000"/>
            </a:srgbClr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4B5EDB76-052D-4B40-84E0-E1CD1926DF8C}"/>
              </a:ext>
            </a:extLst>
          </p:cNvPr>
          <p:cNvSpPr txBox="1"/>
          <p:nvPr/>
        </p:nvSpPr>
        <p:spPr>
          <a:xfrm>
            <a:off x="6836336" y="2157247"/>
            <a:ext cx="1905843" cy="369332"/>
          </a:xfrm>
          <a:prstGeom prst="rect">
            <a:avLst/>
          </a:prstGeom>
          <a:solidFill>
            <a:srgbClr val="C0000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GB" dirty="0"/>
              <a:t>Chosen at random</a:t>
            </a:r>
          </a:p>
        </p:txBody>
      </p: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5E42526B-EE93-4844-B083-8226276DA3E5}"/>
              </a:ext>
            </a:extLst>
          </p:cNvPr>
          <p:cNvCxnSpPr>
            <a:cxnSpLocks/>
            <a:stCxn id="52" idx="1"/>
            <a:endCxn id="50" idx="3"/>
          </p:cNvCxnSpPr>
          <p:nvPr/>
        </p:nvCxnSpPr>
        <p:spPr>
          <a:xfrm flipH="1">
            <a:off x="6216291" y="2341913"/>
            <a:ext cx="620045" cy="1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20237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D0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52" grpId="0" animBg="1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89A15C-170C-434E-B4EE-4CD472FA43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LVE: Example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F56858B-6482-C249-BB94-286A760927A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GB" dirty="0"/>
                  <a:t>Eliminate all non-query terms</a:t>
                </a:r>
              </a:p>
              <a:p>
                <a:pPr lvl="1"/>
                <a:r>
                  <a:rPr lang="en-GB" dirty="0"/>
                  <a:t>PRVs fulfilling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GB" i="0" dirty="0" smtClean="0">
                        <a:latin typeface="Cambria Math" panose="02040503050406030204" pitchFamily="18" charset="0"/>
                      </a:rPr>
                      <m:t>sum</m:t>
                    </m:r>
                    <m:r>
                      <m:rPr>
                        <m:nor/>
                      </m:rPr>
                      <a:rPr lang="en-GB" i="0" dirty="0" smtClean="0">
                        <a:latin typeface="Cambria Math" panose="02040503050406030204" pitchFamily="18" charset="0"/>
                      </a:rPr>
                      <m:t>−</m:t>
                    </m:r>
                    <m:r>
                      <m:rPr>
                        <m:nor/>
                      </m:rPr>
                      <a:rPr lang="en-GB" i="0" dirty="0" smtClean="0">
                        <a:latin typeface="Cambria Math" panose="02040503050406030204" pitchFamily="18" charset="0"/>
                      </a:rPr>
                      <m:t>out</m:t>
                    </m:r>
                  </m:oMath>
                </a14:m>
                <a:r>
                  <a:rPr lang="en-GB" dirty="0"/>
                  <a:t> preconditions:</a:t>
                </a:r>
              </a:p>
              <a:p>
                <a:pPr lvl="2"/>
                <a14:m>
                  <m:oMath xmlns:m="http://schemas.openxmlformats.org/officeDocument/2006/math">
                    <m:r>
                      <a:rPr lang="de-DE" i="1">
                        <a:latin typeface="Cambria Math" charset="0"/>
                      </a:rPr>
                      <m:t>𝑇𝑟𝑒𝑎𝑡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charset="0"/>
                          </a:rPr>
                          <m:t>𝑋</m:t>
                        </m:r>
                        <m:r>
                          <a:rPr lang="de-DE" i="1">
                            <a:latin typeface="Cambria Math" charset="0"/>
                          </a:rPr>
                          <m:t>,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</m:d>
                  </m:oMath>
                </a14:m>
                <a:endParaRPr lang="en-GB" dirty="0"/>
              </a:p>
              <a:p>
                <a:pPr lvl="3"/>
                <a:r>
                  <a:rPr lang="en-GB" dirty="0"/>
                  <a:t>Yields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de-DE" i="1">
                            <a:latin typeface="Cambria Math" charset="0"/>
                          </a:rPr>
                          <m:t>3</m:t>
                        </m:r>
                      </m:sub>
                      <m:sup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′</m:t>
                        </m:r>
                      </m:sup>
                    </m:sSubSup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𝐸𝑝𝑖𝑑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𝑆𝑖𝑐𝑘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</m:e>
                    </m:d>
                  </m:oMath>
                </a14:m>
                <a:r>
                  <a:rPr lang="en-GB" dirty="0"/>
                  <a:t> ➝ size: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dirty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de-DE" i="1" dirty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i="1" dirty="0">
                        <a:latin typeface="Cambria Math" panose="02040503050406030204" pitchFamily="18" charset="0"/>
                      </a:rPr>
                      <m:t>4</m:t>
                    </m:r>
                  </m:oMath>
                </a14:m>
                <a:endParaRPr lang="en-GB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F56858B-6482-C249-BB94-286A760927A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447" t="-176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EF2928-EE25-7E47-AC0D-4AF89362B5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93</a:t>
            </a:fld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7043233-DBD2-2340-A74F-E8A596F37234}"/>
                  </a:ext>
                </a:extLst>
              </p:cNvPr>
              <p:cNvSpPr txBox="1"/>
              <p:nvPr/>
            </p:nvSpPr>
            <p:spPr>
              <a:xfrm>
                <a:off x="6179380" y="4948275"/>
                <a:ext cx="648000" cy="389513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 charset="0"/>
                        </a:rPr>
                        <m:t>𝐸𝑝𝑖𝑑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7043233-DBD2-2340-A74F-E8A596F372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79380" y="4948275"/>
                <a:ext cx="648000" cy="389513"/>
              </a:xfrm>
              <a:prstGeom prst="ellipse">
                <a:avLst/>
              </a:prstGeom>
              <a:blipFill>
                <a:blip r:embed="rId3"/>
                <a:stretch>
                  <a:fillRect l="-1887" r="-1887" b="-6250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F02AEB7D-5F14-234A-97DD-4E969F5793AC}"/>
                  </a:ext>
                </a:extLst>
              </p:cNvPr>
              <p:cNvSpPr txBox="1"/>
              <p:nvPr/>
            </p:nvSpPr>
            <p:spPr>
              <a:xfrm>
                <a:off x="4949418" y="4330685"/>
                <a:ext cx="985062" cy="389513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 charset="0"/>
                        </a:rPr>
                        <m:t>𝑁𝑎𝑡</m:t>
                      </m:r>
                      <m:d>
                        <m:d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F02AEB7D-5F14-234A-97DD-4E969F5793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49418" y="4330685"/>
                <a:ext cx="985062" cy="389513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10F52D8C-2BAB-9641-86E9-8679C4DC15B9}"/>
                  </a:ext>
                </a:extLst>
              </p:cNvPr>
              <p:cNvSpPr txBox="1"/>
              <p:nvPr/>
            </p:nvSpPr>
            <p:spPr>
              <a:xfrm>
                <a:off x="7088779" y="4333717"/>
                <a:ext cx="1144125" cy="389513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 charset="0"/>
                        </a:rPr>
                        <m:t>𝑀𝑎𝑛</m:t>
                      </m:r>
                      <m:d>
                        <m:d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10F52D8C-2BAB-9641-86E9-8679C4DC15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88779" y="4333717"/>
                <a:ext cx="1144125" cy="389513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117B229B-FD75-344D-AA45-2E3FB7E6010F}"/>
                  </a:ext>
                </a:extLst>
              </p:cNvPr>
              <p:cNvSpPr txBox="1"/>
              <p:nvPr/>
            </p:nvSpPr>
            <p:spPr>
              <a:xfrm>
                <a:off x="5971838" y="6149400"/>
                <a:ext cx="1120628" cy="389513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 charset="0"/>
                        </a:rPr>
                        <m:t>𝑆𝑖𝑐𝑘</m:t>
                      </m:r>
                      <m:d>
                        <m:d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latin typeface="Cambria Math" charset="0"/>
                            </a:rPr>
                            <m:t>𝑋</m:t>
                          </m:r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117B229B-FD75-344D-AA45-2E3FB7E601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71838" y="6149400"/>
                <a:ext cx="1120628" cy="389513"/>
              </a:xfrm>
              <a:prstGeom prst="ellipse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E11572AB-B140-6444-811F-A4B4C80E0DF5}"/>
                  </a:ext>
                </a:extLst>
              </p:cNvPr>
              <p:cNvSpPr txBox="1"/>
              <p:nvPr/>
            </p:nvSpPr>
            <p:spPr>
              <a:xfrm>
                <a:off x="7228773" y="5541706"/>
                <a:ext cx="1632781" cy="389513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 charset="0"/>
                        </a:rPr>
                        <m:t>𝑇𝑟𝑒𝑎𝑡</m:t>
                      </m:r>
                      <m:d>
                        <m:d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latin typeface="Cambria Math" charset="0"/>
                            </a:rPr>
                            <m:t>𝑋</m:t>
                          </m:r>
                          <m:r>
                            <a:rPr lang="de-DE" b="0" i="1" smtClean="0">
                              <a:latin typeface="Cambria Math" charset="0"/>
                            </a:rPr>
                            <m:t>,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E11572AB-B140-6444-811F-A4B4C80E0D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28773" y="5541706"/>
                <a:ext cx="1632781" cy="389513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B19D927-3618-8846-8A3F-723628C8A787}"/>
              </a:ext>
            </a:extLst>
          </p:cNvPr>
          <p:cNvCxnSpPr>
            <a:stCxn id="7" idx="6"/>
            <a:endCxn id="33" idx="1"/>
          </p:cNvCxnSpPr>
          <p:nvPr/>
        </p:nvCxnSpPr>
        <p:spPr>
          <a:xfrm>
            <a:off x="5934480" y="4525442"/>
            <a:ext cx="499132" cy="110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2075B78-F83C-C846-9235-639D78F884D9}"/>
              </a:ext>
            </a:extLst>
          </p:cNvPr>
          <p:cNvCxnSpPr>
            <a:cxnSpLocks/>
            <a:stCxn id="8" idx="2"/>
            <a:endCxn id="33" idx="3"/>
          </p:cNvCxnSpPr>
          <p:nvPr/>
        </p:nvCxnSpPr>
        <p:spPr>
          <a:xfrm flipH="1" flipV="1">
            <a:off x="6577612" y="4526550"/>
            <a:ext cx="511167" cy="192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FCBA246-AE61-A54D-8111-E43ED6447A63}"/>
              </a:ext>
            </a:extLst>
          </p:cNvPr>
          <p:cNvCxnSpPr>
            <a:cxnSpLocks/>
            <a:stCxn id="29" idx="0"/>
            <a:endCxn id="6" idx="4"/>
          </p:cNvCxnSpPr>
          <p:nvPr/>
        </p:nvCxnSpPr>
        <p:spPr>
          <a:xfrm flipV="1">
            <a:off x="6216291" y="5337788"/>
            <a:ext cx="287089" cy="33525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8D52B0D-2A71-4342-8A7F-8F2B82BB0503}"/>
              </a:ext>
            </a:extLst>
          </p:cNvPr>
          <p:cNvCxnSpPr>
            <a:cxnSpLocks/>
            <a:stCxn id="6" idx="4"/>
            <a:endCxn id="25" idx="0"/>
          </p:cNvCxnSpPr>
          <p:nvPr/>
        </p:nvCxnSpPr>
        <p:spPr>
          <a:xfrm>
            <a:off x="6503380" y="5337788"/>
            <a:ext cx="308081" cy="32939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464A51D8-7A11-5642-8898-773D055CD3C7}"/>
              </a:ext>
            </a:extLst>
          </p:cNvPr>
          <p:cNvCxnSpPr>
            <a:cxnSpLocks/>
            <a:stCxn id="11" idx="2"/>
            <a:endCxn id="25" idx="3"/>
          </p:cNvCxnSpPr>
          <p:nvPr/>
        </p:nvCxnSpPr>
        <p:spPr>
          <a:xfrm flipH="1">
            <a:off x="6883461" y="5736463"/>
            <a:ext cx="345312" cy="272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2ECAF97-F0A1-6B45-8640-8AF26EBA25AA}"/>
              </a:ext>
            </a:extLst>
          </p:cNvPr>
          <p:cNvCxnSpPr>
            <a:cxnSpLocks/>
            <a:stCxn id="29" idx="2"/>
            <a:endCxn id="10" idx="0"/>
          </p:cNvCxnSpPr>
          <p:nvPr/>
        </p:nvCxnSpPr>
        <p:spPr>
          <a:xfrm>
            <a:off x="6216291" y="5817038"/>
            <a:ext cx="315861" cy="33236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F52B46E7-22DD-DC41-8D87-8F11AA41065D}"/>
              </a:ext>
            </a:extLst>
          </p:cNvPr>
          <p:cNvCxnSpPr>
            <a:cxnSpLocks/>
            <a:stCxn id="25" idx="2"/>
            <a:endCxn id="10" idx="0"/>
          </p:cNvCxnSpPr>
          <p:nvPr/>
        </p:nvCxnSpPr>
        <p:spPr>
          <a:xfrm flipH="1">
            <a:off x="6532152" y="5811185"/>
            <a:ext cx="279309" cy="33821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0F221846-4F97-6241-AA10-DC49E6EDAD41}"/>
              </a:ext>
            </a:extLst>
          </p:cNvPr>
          <p:cNvCxnSpPr>
            <a:cxnSpLocks/>
            <a:stCxn id="6" idx="0"/>
            <a:endCxn id="33" idx="2"/>
          </p:cNvCxnSpPr>
          <p:nvPr/>
        </p:nvCxnSpPr>
        <p:spPr>
          <a:xfrm flipV="1">
            <a:off x="6503380" y="4598550"/>
            <a:ext cx="2232" cy="34972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711771E-9BE0-F74B-9DBB-70C66261E403}"/>
              </a:ext>
            </a:extLst>
          </p:cNvPr>
          <p:cNvGrpSpPr/>
          <p:nvPr/>
        </p:nvGrpSpPr>
        <p:grpSpPr>
          <a:xfrm>
            <a:off x="6387532" y="4408470"/>
            <a:ext cx="545811" cy="393368"/>
            <a:chOff x="6669977" y="2717060"/>
            <a:chExt cx="545811" cy="393368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ACB94563-2161-4F44-A807-F6F88A9A3BBA}"/>
                </a:ext>
              </a:extLst>
            </p:cNvPr>
            <p:cNvSpPr/>
            <p:nvPr/>
          </p:nvSpPr>
          <p:spPr>
            <a:xfrm>
              <a:off x="6669977" y="2717060"/>
              <a:ext cx="144000" cy="144000"/>
            </a:xfrm>
            <a:prstGeom prst="rect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CA74B7BF-9302-6A45-A6F8-E293F7EA1D23}"/>
                </a:ext>
              </a:extLst>
            </p:cNvPr>
            <p:cNvSpPr/>
            <p:nvPr/>
          </p:nvSpPr>
          <p:spPr>
            <a:xfrm>
              <a:off x="6716057" y="2763140"/>
              <a:ext cx="144000" cy="144000"/>
            </a:xfrm>
            <a:prstGeom prst="rect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AA3B0BC7-A27A-DD4D-8FE5-B54EA74F32A6}"/>
                </a:ext>
              </a:extLst>
            </p:cNvPr>
            <p:cNvSpPr/>
            <p:nvPr/>
          </p:nvSpPr>
          <p:spPr>
            <a:xfrm>
              <a:off x="6762137" y="2809220"/>
              <a:ext cx="144000" cy="144000"/>
            </a:xfrm>
            <a:prstGeom prst="rect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DACFA8C8-84FD-4E46-A555-EE3EE4B4BC0B}"/>
                    </a:ext>
                  </a:extLst>
                </p:cNvPr>
                <p:cNvSpPr txBox="1"/>
                <p:nvPr/>
              </p:nvSpPr>
              <p:spPr>
                <a:xfrm>
                  <a:off x="6903780" y="2833429"/>
                  <a:ext cx="312008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FD669DB7-DFF8-5242-BF32-C4BD099E872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03780" y="2833429"/>
                  <a:ext cx="312008" cy="276999"/>
                </a:xfrm>
                <a:prstGeom prst="rect">
                  <a:avLst/>
                </a:prstGeom>
                <a:blipFill>
                  <a:blip r:embed="rId18"/>
                  <a:stretch>
                    <a:fillRect l="-19231" r="-3846" b="-30435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E8863E70-7986-D547-9A0B-D1198A76F663}"/>
              </a:ext>
            </a:extLst>
          </p:cNvPr>
          <p:cNvGrpSpPr/>
          <p:nvPr/>
        </p:nvGrpSpPr>
        <p:grpSpPr>
          <a:xfrm>
            <a:off x="5908597" y="5626958"/>
            <a:ext cx="425774" cy="392260"/>
            <a:chOff x="6191042" y="3935548"/>
            <a:chExt cx="425774" cy="392260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C84EF9E8-C966-C644-98E9-5B4B4AF7109E}"/>
                </a:ext>
              </a:extLst>
            </p:cNvPr>
            <p:cNvSpPr/>
            <p:nvPr/>
          </p:nvSpPr>
          <p:spPr>
            <a:xfrm>
              <a:off x="6380656" y="3935548"/>
              <a:ext cx="144000" cy="144000"/>
            </a:xfrm>
            <a:prstGeom prst="rect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295A8F5B-F82A-3744-BD8A-11ECDBD8DD04}"/>
                </a:ext>
              </a:extLst>
            </p:cNvPr>
            <p:cNvSpPr/>
            <p:nvPr/>
          </p:nvSpPr>
          <p:spPr>
            <a:xfrm>
              <a:off x="6426736" y="3981628"/>
              <a:ext cx="144000" cy="144000"/>
            </a:xfrm>
            <a:prstGeom prst="rect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C657BDA2-D098-6044-8265-8C6560F038B8}"/>
                </a:ext>
              </a:extLst>
            </p:cNvPr>
            <p:cNvSpPr/>
            <p:nvPr/>
          </p:nvSpPr>
          <p:spPr>
            <a:xfrm>
              <a:off x="6472816" y="4027708"/>
              <a:ext cx="144000" cy="144000"/>
            </a:xfrm>
            <a:prstGeom prst="rect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B5336519-E43F-5E4C-AA76-0284ED6BA7EF}"/>
                    </a:ext>
                  </a:extLst>
                </p:cNvPr>
                <p:cNvSpPr txBox="1"/>
                <p:nvPr/>
              </p:nvSpPr>
              <p:spPr>
                <a:xfrm>
                  <a:off x="6191042" y="4050809"/>
                  <a:ext cx="317331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charset="0"/>
                              </a:rPr>
                              <m:t>2</m:t>
                            </m:r>
                          </m:sub>
                          <m:sup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′</m:t>
                            </m:r>
                          </m:sup>
                        </m:sSubSup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B5336519-E43F-5E4C-AA76-0284ED6BA7E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191042" y="4050809"/>
                  <a:ext cx="317331" cy="276999"/>
                </a:xfrm>
                <a:prstGeom prst="rect">
                  <a:avLst/>
                </a:prstGeom>
                <a:blipFill>
                  <a:blip r:embed="rId19"/>
                  <a:stretch>
                    <a:fillRect l="-19231" r="-3846" b="-30435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24474084-ABA0-514C-9928-EC53A86010BF}"/>
              </a:ext>
            </a:extLst>
          </p:cNvPr>
          <p:cNvGrpSpPr/>
          <p:nvPr/>
        </p:nvGrpSpPr>
        <p:grpSpPr>
          <a:xfrm>
            <a:off x="6693381" y="5621105"/>
            <a:ext cx="539954" cy="397857"/>
            <a:chOff x="6975826" y="3929695"/>
            <a:chExt cx="539954" cy="397857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B8EDCA39-5203-874B-A621-D84F6A092D6E}"/>
                </a:ext>
              </a:extLst>
            </p:cNvPr>
            <p:cNvSpPr/>
            <p:nvPr/>
          </p:nvSpPr>
          <p:spPr>
            <a:xfrm>
              <a:off x="6975826" y="3929695"/>
              <a:ext cx="144000" cy="144000"/>
            </a:xfrm>
            <a:prstGeom prst="rect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8B446089-C3F3-814C-814E-86EBC14689BF}"/>
                </a:ext>
              </a:extLst>
            </p:cNvPr>
            <p:cNvSpPr/>
            <p:nvPr/>
          </p:nvSpPr>
          <p:spPr>
            <a:xfrm>
              <a:off x="7021906" y="3975775"/>
              <a:ext cx="144000" cy="144000"/>
            </a:xfrm>
            <a:prstGeom prst="rect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643650F8-7B9F-F24B-BA49-AEA83C639270}"/>
                </a:ext>
              </a:extLst>
            </p:cNvPr>
            <p:cNvSpPr/>
            <p:nvPr/>
          </p:nvSpPr>
          <p:spPr>
            <a:xfrm>
              <a:off x="7067986" y="4021855"/>
              <a:ext cx="144000" cy="144000"/>
            </a:xfrm>
            <a:prstGeom prst="rect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FFCF154B-545C-A84B-BACF-514C2D71577B}"/>
                    </a:ext>
                  </a:extLst>
                </p:cNvPr>
                <p:cNvSpPr txBox="1"/>
                <p:nvPr/>
              </p:nvSpPr>
              <p:spPr>
                <a:xfrm>
                  <a:off x="7198449" y="4050553"/>
                  <a:ext cx="317331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833A3BD4-3817-354E-9C70-490FA4FCF78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98449" y="4050553"/>
                  <a:ext cx="317331" cy="276999"/>
                </a:xfrm>
                <a:prstGeom prst="rect">
                  <a:avLst/>
                </a:prstGeom>
                <a:blipFill>
                  <a:blip r:embed="rId20"/>
                  <a:stretch>
                    <a:fillRect l="-23077" r="-3846" b="-30435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F97EDE24-117C-CE44-8436-36E82D54B2C9}"/>
                  </a:ext>
                </a:extLst>
              </p:cNvPr>
              <p:cNvSpPr txBox="1"/>
              <p:nvPr/>
            </p:nvSpPr>
            <p:spPr>
              <a:xfrm>
                <a:off x="2051966" y="4415340"/>
                <a:ext cx="1660151" cy="389513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solidFill>
                            <a:schemeClr val="accent1"/>
                          </a:solidFill>
                          <a:latin typeface="Cambria Math" charset="0"/>
                        </a:rPr>
                        <m:t>𝑇𝑟𝑎𝑣𝑒𝑙</m:t>
                      </m:r>
                      <m:d>
                        <m:dPr>
                          <m:ctrlPr>
                            <a:rPr lang="de-DE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𝑒𝑣𝑒</m:t>
                          </m:r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F97EDE24-117C-CE44-8436-36E82D54B2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51966" y="4415340"/>
                <a:ext cx="1660151" cy="389513"/>
              </a:xfrm>
              <a:prstGeom prst="ellipse">
                <a:avLst/>
              </a:prstGeom>
              <a:blipFill>
                <a:blip r:embed="rId21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4FB79742-1FFF-3742-BDD3-573334AAC5C8}"/>
              </a:ext>
            </a:extLst>
          </p:cNvPr>
          <p:cNvCxnSpPr>
            <a:cxnSpLocks/>
            <a:stCxn id="37" idx="6"/>
            <a:endCxn id="42" idx="1"/>
          </p:cNvCxnSpPr>
          <p:nvPr/>
        </p:nvCxnSpPr>
        <p:spPr>
          <a:xfrm>
            <a:off x="3712117" y="4610097"/>
            <a:ext cx="377621" cy="33772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D318722A-1FF3-E449-8A0C-4C6080606647}"/>
              </a:ext>
            </a:extLst>
          </p:cNvPr>
          <p:cNvCxnSpPr>
            <a:cxnSpLocks/>
            <a:stCxn id="42" idx="3"/>
          </p:cNvCxnSpPr>
          <p:nvPr/>
        </p:nvCxnSpPr>
        <p:spPr>
          <a:xfrm>
            <a:off x="4233738" y="4947820"/>
            <a:ext cx="1945642" cy="19027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Rectangle 41">
            <a:extLst>
              <a:ext uri="{FF2B5EF4-FFF2-40B4-BE49-F238E27FC236}">
                <a16:creationId xmlns:a16="http://schemas.microsoft.com/office/drawing/2014/main" id="{FF824CC3-63FA-5F46-BEF2-3EA805AFBBB0}"/>
              </a:ext>
            </a:extLst>
          </p:cNvPr>
          <p:cNvSpPr/>
          <p:nvPr/>
        </p:nvSpPr>
        <p:spPr>
          <a:xfrm>
            <a:off x="4089738" y="4875820"/>
            <a:ext cx="144000" cy="144000"/>
          </a:xfrm>
          <a:prstGeom prst="rect">
            <a:avLst/>
          </a:prstGeom>
          <a:solidFill>
            <a:schemeClr val="tx2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BB825DB3-1D75-0144-AD47-19A5E888F26F}"/>
                  </a:ext>
                </a:extLst>
              </p:cNvPr>
              <p:cNvSpPr txBox="1"/>
              <p:nvPr/>
            </p:nvSpPr>
            <p:spPr>
              <a:xfrm>
                <a:off x="4051371" y="4517473"/>
                <a:ext cx="32541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de-DE" b="0" i="1" smtClean="0">
                              <a:latin typeface="Cambria Math" charset="0"/>
                            </a:rPr>
                            <m:t>2</m:t>
                          </m:r>
                        </m:sub>
                        <m:sup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sup>
                      </m:sSubSup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BB825DB3-1D75-0144-AD47-19A5E888F2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51371" y="4517473"/>
                <a:ext cx="325410" cy="276999"/>
              </a:xfrm>
              <a:prstGeom prst="rect">
                <a:avLst/>
              </a:prstGeom>
              <a:blipFill>
                <a:blip r:embed="rId22"/>
                <a:stretch>
                  <a:fillRect l="-22222" b="-2608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19B1D09D-28B0-A54C-8268-C298CED8301D}"/>
              </a:ext>
            </a:extLst>
          </p:cNvPr>
          <p:cNvCxnSpPr>
            <a:cxnSpLocks/>
            <a:stCxn id="46" idx="3"/>
          </p:cNvCxnSpPr>
          <p:nvPr/>
        </p:nvCxnSpPr>
        <p:spPr>
          <a:xfrm flipV="1">
            <a:off x="4243697" y="5138094"/>
            <a:ext cx="1935683" cy="17701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Rectangle 45">
            <a:extLst>
              <a:ext uri="{FF2B5EF4-FFF2-40B4-BE49-F238E27FC236}">
                <a16:creationId xmlns:a16="http://schemas.microsoft.com/office/drawing/2014/main" id="{EE943B6E-B311-6640-B697-FE9CF39441DB}"/>
              </a:ext>
            </a:extLst>
          </p:cNvPr>
          <p:cNvSpPr/>
          <p:nvPr/>
        </p:nvSpPr>
        <p:spPr>
          <a:xfrm>
            <a:off x="4099697" y="5243111"/>
            <a:ext cx="144000" cy="144000"/>
          </a:xfrm>
          <a:prstGeom prst="rect">
            <a:avLst/>
          </a:prstGeom>
          <a:solidFill>
            <a:schemeClr val="tx2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3B912888-CCB0-5344-88B3-4D8345521F21}"/>
                  </a:ext>
                </a:extLst>
              </p:cNvPr>
              <p:cNvSpPr txBox="1"/>
              <p:nvPr/>
            </p:nvSpPr>
            <p:spPr>
              <a:xfrm>
                <a:off x="4031388" y="5342038"/>
                <a:ext cx="379656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de-DE" b="0" i="1" smtClean="0">
                              <a:latin typeface="Cambria Math" charset="0"/>
                            </a:rPr>
                            <m:t>3</m:t>
                          </m:r>
                        </m:sub>
                        <m:sup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3B912888-CCB0-5344-88B3-4D8345521F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1388" y="5342038"/>
                <a:ext cx="379656" cy="276999"/>
              </a:xfrm>
              <a:prstGeom prst="rect">
                <a:avLst/>
              </a:prstGeom>
              <a:blipFill>
                <a:blip r:embed="rId23"/>
                <a:stretch>
                  <a:fillRect l="-16129" r="-3226" b="-3181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0" name="Rectangle 49">
            <a:extLst>
              <a:ext uri="{FF2B5EF4-FFF2-40B4-BE49-F238E27FC236}">
                <a16:creationId xmlns:a16="http://schemas.microsoft.com/office/drawing/2014/main" id="{9E786849-4504-6345-87A7-984FD1AEE3F9}"/>
              </a:ext>
            </a:extLst>
          </p:cNvPr>
          <p:cNvSpPr/>
          <p:nvPr/>
        </p:nvSpPr>
        <p:spPr>
          <a:xfrm>
            <a:off x="1836600" y="2032759"/>
            <a:ext cx="4379691" cy="618309"/>
          </a:xfrm>
          <a:prstGeom prst="rect">
            <a:avLst/>
          </a:prstGeom>
          <a:solidFill>
            <a:srgbClr val="C00000">
              <a:alpha val="15000"/>
            </a:srgbClr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4B5EDB76-052D-4B40-84E0-E1CD1926DF8C}"/>
              </a:ext>
            </a:extLst>
          </p:cNvPr>
          <p:cNvSpPr txBox="1"/>
          <p:nvPr/>
        </p:nvSpPr>
        <p:spPr>
          <a:xfrm>
            <a:off x="6836336" y="2157247"/>
            <a:ext cx="1027845" cy="369332"/>
          </a:xfrm>
          <a:prstGeom prst="rect">
            <a:avLst/>
          </a:prstGeom>
          <a:solidFill>
            <a:srgbClr val="C0000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GB" dirty="0"/>
              <a:t>Only one</a:t>
            </a:r>
          </a:p>
        </p:txBody>
      </p: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5E42526B-EE93-4844-B083-8226276DA3E5}"/>
              </a:ext>
            </a:extLst>
          </p:cNvPr>
          <p:cNvCxnSpPr>
            <a:cxnSpLocks/>
            <a:stCxn id="52" idx="1"/>
            <a:endCxn id="50" idx="3"/>
          </p:cNvCxnSpPr>
          <p:nvPr/>
        </p:nvCxnSpPr>
        <p:spPr>
          <a:xfrm flipH="1">
            <a:off x="6216291" y="2341913"/>
            <a:ext cx="620045" cy="1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36766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D0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52" grpId="0" animBg="1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89A15C-170C-434E-B4EE-4CD472FA43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LVE: Example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F56858B-6482-C249-BB94-286A760927A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28650" y="1158241"/>
                <a:ext cx="7886700" cy="3118092"/>
              </a:xfrm>
            </p:spPr>
            <p:txBody>
              <a:bodyPr>
                <a:normAutofit fontScale="92500" lnSpcReduction="10000"/>
              </a:bodyPr>
              <a:lstStyle/>
              <a:p>
                <a:r>
                  <a:rPr lang="en-GB" dirty="0"/>
                  <a:t>Eliminate all non-query terms</a:t>
                </a:r>
              </a:p>
              <a:p>
                <a:pPr lvl="1"/>
                <a:r>
                  <a:rPr lang="en-GB" dirty="0"/>
                  <a:t>No PRVs fulfilling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GB" i="0" smtClean="0">
                        <a:latin typeface="Cambria Math" panose="02040503050406030204" pitchFamily="18" charset="0"/>
                      </a:rPr>
                      <m:t>sum</m:t>
                    </m:r>
                    <m:r>
                      <m:rPr>
                        <m:nor/>
                      </m:rPr>
                      <a:rPr lang="en-GB" i="0" smtClean="0">
                        <a:latin typeface="Cambria Math" panose="02040503050406030204" pitchFamily="18" charset="0"/>
                      </a:rPr>
                      <m:t>−</m:t>
                    </m:r>
                    <m:r>
                      <m:rPr>
                        <m:nor/>
                      </m:rPr>
                      <a:rPr lang="en-GB" i="0" smtClean="0">
                        <a:latin typeface="Cambria Math" panose="02040503050406030204" pitchFamily="18" charset="0"/>
                      </a:rPr>
                      <m:t>out</m:t>
                    </m:r>
                  </m:oMath>
                </a14:m>
                <a:r>
                  <a:rPr lang="en-GB" dirty="0"/>
                  <a:t> preconditions; others:</a:t>
                </a:r>
              </a:p>
              <a:p>
                <a:pPr lvl="2"/>
                <a:r>
                  <a:rPr lang="en-GB" dirty="0"/>
                  <a:t>Multiply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′</m:t>
                        </m:r>
                      </m:sup>
                    </m:sSubSup>
                  </m:oMath>
                </a14:m>
                <a:r>
                  <a:rPr lang="en-GB" dirty="0"/>
                  <a:t> and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en-GB" i="1">
                            <a:latin typeface="Cambria Math" charset="0"/>
                          </a:rPr>
                          <m:t>3</m:t>
                        </m:r>
                      </m:sub>
                      <m:sup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′</m:t>
                        </m:r>
                      </m:sup>
                    </m:sSubSup>
                  </m:oMath>
                </a14:m>
                <a:endParaRPr lang="en-GB" dirty="0"/>
              </a:p>
              <a:p>
                <a:pPr lvl="3"/>
                <a:r>
                  <a:rPr lang="en-GB" dirty="0"/>
                  <a:t>Yields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en-GB" i="1">
                            <a:latin typeface="Cambria Math" charset="0"/>
                          </a:rPr>
                          <m:t>3</m:t>
                        </m:r>
                      </m:sub>
                      <m:sup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′</m:t>
                        </m:r>
                      </m:sup>
                    </m:sSubSup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𝐸𝑝𝑖𝑑</m:t>
                        </m:r>
                        <m:r>
                          <a:rPr lang="en-GB" i="1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GB" i="1">
                            <a:latin typeface="Cambria Math" panose="02040503050406030204" pitchFamily="18" charset="0"/>
                          </a:rPr>
                          <m:t>𝑆𝑖𝑐𝑘</m:t>
                        </m:r>
                        <m:d>
                          <m:dPr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</m:e>
                    </m:d>
                  </m:oMath>
                </a14:m>
                <a:r>
                  <a:rPr lang="en-GB" dirty="0"/>
                  <a:t> ➝ size: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en-GB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GB" i="1">
                        <a:latin typeface="Cambria Math" panose="02040503050406030204" pitchFamily="18" charset="0"/>
                      </a:rPr>
                      <m:t>=4</m:t>
                    </m:r>
                  </m:oMath>
                </a14:m>
                <a:endParaRPr lang="en-GB" dirty="0"/>
              </a:p>
              <a:p>
                <a:pPr lvl="2"/>
                <a:r>
                  <a:rPr lang="en-GB" dirty="0"/>
                  <a:t>Multiply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</m:sup>
                    </m:sSubSup>
                  </m:oMath>
                </a14:m>
                <a:r>
                  <a:rPr lang="en-GB" dirty="0"/>
                  <a:t> and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en-GB" i="1">
                            <a:latin typeface="Cambria Math" charset="0"/>
                          </a:rPr>
                          <m:t>3</m:t>
                        </m:r>
                      </m:sub>
                      <m:sup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′</m:t>
                        </m:r>
                      </m:sup>
                    </m:sSubSup>
                  </m:oMath>
                </a14:m>
                <a:endParaRPr lang="en-GB" dirty="0"/>
              </a:p>
              <a:p>
                <a:pPr lvl="3"/>
                <a:r>
                  <a:rPr lang="en-GB" dirty="0"/>
                  <a:t>Yields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en-GB" i="1">
                            <a:latin typeface="Cambria Math" charset="0"/>
                          </a:rPr>
                          <m:t>3</m:t>
                        </m:r>
                      </m:sub>
                      <m:sup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′</m:t>
                        </m:r>
                      </m:sup>
                    </m:sSubSup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𝐸𝑝𝑖𝑑</m:t>
                        </m:r>
                        <m:r>
                          <a:rPr lang="en-GB" i="1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𝑇𝑟𝑎𝑣𝑒𝑙</m:t>
                        </m:r>
                        <m:d>
                          <m:d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𝑒𝑣𝑒</m:t>
                            </m:r>
                          </m:e>
                        </m:d>
                      </m:e>
                    </m:d>
                  </m:oMath>
                </a14:m>
                <a:r>
                  <a:rPr lang="en-GB" dirty="0"/>
                  <a:t> ➝ size: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en-GB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GB" i="1">
                        <a:latin typeface="Cambria Math" panose="02040503050406030204" pitchFamily="18" charset="0"/>
                      </a:rPr>
                      <m:t>=4</m:t>
                    </m:r>
                  </m:oMath>
                </a14:m>
                <a:endParaRPr lang="en-GB" dirty="0"/>
              </a:p>
              <a:p>
                <a:pPr lvl="2"/>
                <a:r>
                  <a:rPr lang="en-GB" dirty="0"/>
                  <a:t>Count-convert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charset="0"/>
                      </a:rPr>
                      <m:t>𝑁𝑎𝑡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</m:d>
                  </m:oMath>
                </a14:m>
                <a:endParaRPr lang="en-GB" dirty="0"/>
              </a:p>
              <a:p>
                <a:pPr lvl="3"/>
                <a:r>
                  <a:rPr lang="en-GB" dirty="0"/>
                  <a:t>Yields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de-DE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de-DE" i="1">
                            <a:latin typeface="Cambria Math" charset="0"/>
                          </a:rPr>
                          <m:t>1</m:t>
                        </m:r>
                      </m:sub>
                      <m:sup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sup>
                    </m:sSubSup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𝐸𝑝𝑖𝑑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#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𝐷</m:t>
                            </m:r>
                          </m:sub>
                        </m:sSub>
                        <m:d>
                          <m:dPr>
                            <m:begChr m:val="["/>
                            <m:endChr m:val="]"/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𝑁𝑎𝑡</m:t>
                            </m:r>
                            <m:d>
                              <m:dPr>
                                <m:ctrlP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𝐷</m:t>
                                </m:r>
                              </m:e>
                            </m:d>
                          </m:e>
                        </m:d>
                        <m:r>
                          <a:rPr lang="de-DE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𝑀𝑎𝑛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𝑊</m:t>
                            </m:r>
                          </m:e>
                        </m:d>
                      </m:e>
                    </m:d>
                  </m:oMath>
                </a14:m>
                <a:r>
                  <a:rPr lang="en-GB" dirty="0"/>
                  <a:t> ➝ size: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2</m:t>
                    </m:r>
                    <m:r>
                      <a:rPr lang="en-GB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3∙2</m:t>
                    </m:r>
                    <m:r>
                      <a:rPr lang="en-GB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12</m:t>
                    </m:r>
                  </m:oMath>
                </a14:m>
                <a:endParaRPr lang="en-GB" dirty="0"/>
              </a:p>
              <a:p>
                <a:pPr lvl="2"/>
                <a:r>
                  <a:rPr lang="en-GB" dirty="0"/>
                  <a:t>Count-convert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𝑀𝑎𝑛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</m:d>
                  </m:oMath>
                </a14:m>
                <a:endParaRPr lang="en-GB" dirty="0"/>
              </a:p>
              <a:p>
                <a:pPr lvl="3"/>
                <a:r>
                  <a:rPr lang="en-GB" dirty="0"/>
                  <a:t>Yields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de-DE" i="1">
                            <a:latin typeface="Cambria Math" charset="0"/>
                          </a:rPr>
                          <m:t>1</m:t>
                        </m:r>
                      </m:sub>
                      <m:sup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𝑊</m:t>
                        </m:r>
                      </m:sup>
                    </m:sSubSup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𝐸𝑝𝑖𝑑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𝑁𝑎𝑡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</m:d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#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𝑊</m:t>
                            </m:r>
                          </m:sub>
                        </m:sSub>
                        <m:d>
                          <m:dPr>
                            <m:begChr m:val="["/>
                            <m:endChr m:val="]"/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𝑀𝑎𝑛</m:t>
                            </m:r>
                            <m:d>
                              <m:d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𝑊</m:t>
                                </m:r>
                              </m:e>
                            </m:d>
                          </m:e>
                        </m:d>
                      </m:e>
                    </m:d>
                  </m:oMath>
                </a14:m>
                <a:r>
                  <a:rPr lang="en-GB" dirty="0"/>
                  <a:t> ➝ size: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3</m:t>
                    </m:r>
                    <m:r>
                      <a:rPr lang="en-GB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de-DE" i="1">
                        <a:latin typeface="Cambria Math" panose="02040503050406030204" pitchFamily="18" charset="0"/>
                      </a:rPr>
                      <m:t>12</m:t>
                    </m:r>
                  </m:oMath>
                </a14:m>
                <a:endParaRPr lang="en-GB" dirty="0"/>
              </a:p>
              <a:p>
                <a:pPr lvl="2"/>
                <a:endParaRPr lang="en-GB" dirty="0"/>
              </a:p>
              <a:p>
                <a:pPr lvl="2"/>
                <a:endParaRPr lang="en-GB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F56858B-6482-C249-BB94-286A760927A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8650" y="1158241"/>
                <a:ext cx="7886700" cy="3118092"/>
              </a:xfrm>
              <a:blipFill>
                <a:blip r:embed="rId2"/>
                <a:stretch>
                  <a:fillRect l="-1286" t="-3644" b="-121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EF2928-EE25-7E47-AC0D-4AF89362B5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94</a:t>
            </a:fld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7043233-DBD2-2340-A74F-E8A596F37234}"/>
                  </a:ext>
                </a:extLst>
              </p:cNvPr>
              <p:cNvSpPr txBox="1"/>
              <p:nvPr/>
            </p:nvSpPr>
            <p:spPr>
              <a:xfrm>
                <a:off x="6179380" y="4948275"/>
                <a:ext cx="648000" cy="389513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 charset="0"/>
                        </a:rPr>
                        <m:t>𝐸𝑝𝑖𝑑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7043233-DBD2-2340-A74F-E8A596F372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79380" y="4948275"/>
                <a:ext cx="648000" cy="389513"/>
              </a:xfrm>
              <a:prstGeom prst="ellipse">
                <a:avLst/>
              </a:prstGeom>
              <a:blipFill>
                <a:blip r:embed="rId3"/>
                <a:stretch>
                  <a:fillRect l="-1887" r="-1887" b="-6250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F02AEB7D-5F14-234A-97DD-4E969F5793AC}"/>
                  </a:ext>
                </a:extLst>
              </p:cNvPr>
              <p:cNvSpPr txBox="1"/>
              <p:nvPr/>
            </p:nvSpPr>
            <p:spPr>
              <a:xfrm>
                <a:off x="4949418" y="4330685"/>
                <a:ext cx="985062" cy="389513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 charset="0"/>
                        </a:rPr>
                        <m:t>𝑁𝑎𝑡</m:t>
                      </m:r>
                      <m:d>
                        <m:d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F02AEB7D-5F14-234A-97DD-4E969F5793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49418" y="4330685"/>
                <a:ext cx="985062" cy="389513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10F52D8C-2BAB-9641-86E9-8679C4DC15B9}"/>
                  </a:ext>
                </a:extLst>
              </p:cNvPr>
              <p:cNvSpPr txBox="1"/>
              <p:nvPr/>
            </p:nvSpPr>
            <p:spPr>
              <a:xfrm>
                <a:off x="7088779" y="4333717"/>
                <a:ext cx="1144125" cy="389513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 charset="0"/>
                        </a:rPr>
                        <m:t>𝑀𝑎𝑛</m:t>
                      </m:r>
                      <m:d>
                        <m:d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10F52D8C-2BAB-9641-86E9-8679C4DC15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88779" y="4333717"/>
                <a:ext cx="1144125" cy="389513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117B229B-FD75-344D-AA45-2E3FB7E6010F}"/>
                  </a:ext>
                </a:extLst>
              </p:cNvPr>
              <p:cNvSpPr txBox="1"/>
              <p:nvPr/>
            </p:nvSpPr>
            <p:spPr>
              <a:xfrm>
                <a:off x="5971838" y="6149400"/>
                <a:ext cx="1120628" cy="389513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 charset="0"/>
                        </a:rPr>
                        <m:t>𝑆𝑖𝑐𝑘</m:t>
                      </m:r>
                      <m:d>
                        <m:d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latin typeface="Cambria Math" charset="0"/>
                            </a:rPr>
                            <m:t>𝑋</m:t>
                          </m:r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117B229B-FD75-344D-AA45-2E3FB7E601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71838" y="6149400"/>
                <a:ext cx="1120628" cy="389513"/>
              </a:xfrm>
              <a:prstGeom prst="ellipse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B19D927-3618-8846-8A3F-723628C8A787}"/>
              </a:ext>
            </a:extLst>
          </p:cNvPr>
          <p:cNvCxnSpPr>
            <a:stCxn id="7" idx="6"/>
            <a:endCxn id="33" idx="1"/>
          </p:cNvCxnSpPr>
          <p:nvPr/>
        </p:nvCxnSpPr>
        <p:spPr>
          <a:xfrm>
            <a:off x="5934480" y="4525442"/>
            <a:ext cx="499132" cy="110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2075B78-F83C-C846-9235-639D78F884D9}"/>
              </a:ext>
            </a:extLst>
          </p:cNvPr>
          <p:cNvCxnSpPr>
            <a:cxnSpLocks/>
            <a:stCxn id="8" idx="2"/>
            <a:endCxn id="33" idx="3"/>
          </p:cNvCxnSpPr>
          <p:nvPr/>
        </p:nvCxnSpPr>
        <p:spPr>
          <a:xfrm flipH="1" flipV="1">
            <a:off x="6577612" y="4526550"/>
            <a:ext cx="511167" cy="192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FCBA246-AE61-A54D-8111-E43ED6447A63}"/>
              </a:ext>
            </a:extLst>
          </p:cNvPr>
          <p:cNvCxnSpPr>
            <a:cxnSpLocks/>
            <a:stCxn id="29" idx="0"/>
            <a:endCxn id="6" idx="4"/>
          </p:cNvCxnSpPr>
          <p:nvPr/>
        </p:nvCxnSpPr>
        <p:spPr>
          <a:xfrm flipV="1">
            <a:off x="6216291" y="5337788"/>
            <a:ext cx="287089" cy="33525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8D52B0D-2A71-4342-8A7F-8F2B82BB0503}"/>
              </a:ext>
            </a:extLst>
          </p:cNvPr>
          <p:cNvCxnSpPr>
            <a:cxnSpLocks/>
            <a:stCxn id="6" idx="4"/>
            <a:endCxn id="25" idx="0"/>
          </p:cNvCxnSpPr>
          <p:nvPr/>
        </p:nvCxnSpPr>
        <p:spPr>
          <a:xfrm>
            <a:off x="6503380" y="5337788"/>
            <a:ext cx="308081" cy="32939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2ECAF97-F0A1-6B45-8640-8AF26EBA25AA}"/>
              </a:ext>
            </a:extLst>
          </p:cNvPr>
          <p:cNvCxnSpPr>
            <a:cxnSpLocks/>
            <a:stCxn id="29" idx="2"/>
            <a:endCxn id="10" idx="0"/>
          </p:cNvCxnSpPr>
          <p:nvPr/>
        </p:nvCxnSpPr>
        <p:spPr>
          <a:xfrm>
            <a:off x="6216291" y="5817038"/>
            <a:ext cx="315861" cy="33236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F52B46E7-22DD-DC41-8D87-8F11AA41065D}"/>
              </a:ext>
            </a:extLst>
          </p:cNvPr>
          <p:cNvCxnSpPr>
            <a:cxnSpLocks/>
            <a:stCxn id="25" idx="2"/>
            <a:endCxn id="10" idx="0"/>
          </p:cNvCxnSpPr>
          <p:nvPr/>
        </p:nvCxnSpPr>
        <p:spPr>
          <a:xfrm flipH="1">
            <a:off x="6532152" y="5811185"/>
            <a:ext cx="279309" cy="33821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0F221846-4F97-6241-AA10-DC49E6EDAD41}"/>
              </a:ext>
            </a:extLst>
          </p:cNvPr>
          <p:cNvCxnSpPr>
            <a:cxnSpLocks/>
            <a:stCxn id="6" idx="0"/>
            <a:endCxn id="33" idx="2"/>
          </p:cNvCxnSpPr>
          <p:nvPr/>
        </p:nvCxnSpPr>
        <p:spPr>
          <a:xfrm flipV="1">
            <a:off x="6503380" y="4598550"/>
            <a:ext cx="2232" cy="34972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711771E-9BE0-F74B-9DBB-70C66261E403}"/>
              </a:ext>
            </a:extLst>
          </p:cNvPr>
          <p:cNvGrpSpPr/>
          <p:nvPr/>
        </p:nvGrpSpPr>
        <p:grpSpPr>
          <a:xfrm>
            <a:off x="6387532" y="4408470"/>
            <a:ext cx="545811" cy="393368"/>
            <a:chOff x="6669977" y="2717060"/>
            <a:chExt cx="545811" cy="393368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ACB94563-2161-4F44-A807-F6F88A9A3BBA}"/>
                </a:ext>
              </a:extLst>
            </p:cNvPr>
            <p:cNvSpPr/>
            <p:nvPr/>
          </p:nvSpPr>
          <p:spPr>
            <a:xfrm>
              <a:off x="6669977" y="2717060"/>
              <a:ext cx="144000" cy="144000"/>
            </a:xfrm>
            <a:prstGeom prst="rect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CA74B7BF-9302-6A45-A6F8-E293F7EA1D23}"/>
                </a:ext>
              </a:extLst>
            </p:cNvPr>
            <p:cNvSpPr/>
            <p:nvPr/>
          </p:nvSpPr>
          <p:spPr>
            <a:xfrm>
              <a:off x="6716057" y="2763140"/>
              <a:ext cx="144000" cy="144000"/>
            </a:xfrm>
            <a:prstGeom prst="rect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AA3B0BC7-A27A-DD4D-8FE5-B54EA74F32A6}"/>
                </a:ext>
              </a:extLst>
            </p:cNvPr>
            <p:cNvSpPr/>
            <p:nvPr/>
          </p:nvSpPr>
          <p:spPr>
            <a:xfrm>
              <a:off x="6762137" y="2809220"/>
              <a:ext cx="144000" cy="144000"/>
            </a:xfrm>
            <a:prstGeom prst="rect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DACFA8C8-84FD-4E46-A555-EE3EE4B4BC0B}"/>
                    </a:ext>
                  </a:extLst>
                </p:cNvPr>
                <p:cNvSpPr txBox="1"/>
                <p:nvPr/>
              </p:nvSpPr>
              <p:spPr>
                <a:xfrm>
                  <a:off x="6903780" y="2833429"/>
                  <a:ext cx="312008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FD669DB7-DFF8-5242-BF32-C4BD099E872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03780" y="2833429"/>
                  <a:ext cx="312008" cy="276999"/>
                </a:xfrm>
                <a:prstGeom prst="rect">
                  <a:avLst/>
                </a:prstGeom>
                <a:blipFill>
                  <a:blip r:embed="rId18"/>
                  <a:stretch>
                    <a:fillRect l="-19231" r="-3846" b="-30435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E8863E70-7986-D547-9A0B-D1198A76F663}"/>
              </a:ext>
            </a:extLst>
          </p:cNvPr>
          <p:cNvGrpSpPr/>
          <p:nvPr/>
        </p:nvGrpSpPr>
        <p:grpSpPr>
          <a:xfrm>
            <a:off x="5908597" y="5626958"/>
            <a:ext cx="425774" cy="392260"/>
            <a:chOff x="6191042" y="3935548"/>
            <a:chExt cx="425774" cy="392260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C84EF9E8-C966-C644-98E9-5B4B4AF7109E}"/>
                </a:ext>
              </a:extLst>
            </p:cNvPr>
            <p:cNvSpPr/>
            <p:nvPr/>
          </p:nvSpPr>
          <p:spPr>
            <a:xfrm>
              <a:off x="6380656" y="3935548"/>
              <a:ext cx="144000" cy="144000"/>
            </a:xfrm>
            <a:prstGeom prst="rect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295A8F5B-F82A-3744-BD8A-11ECDBD8DD04}"/>
                </a:ext>
              </a:extLst>
            </p:cNvPr>
            <p:cNvSpPr/>
            <p:nvPr/>
          </p:nvSpPr>
          <p:spPr>
            <a:xfrm>
              <a:off x="6426736" y="3981628"/>
              <a:ext cx="144000" cy="144000"/>
            </a:xfrm>
            <a:prstGeom prst="rect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C657BDA2-D098-6044-8265-8C6560F038B8}"/>
                </a:ext>
              </a:extLst>
            </p:cNvPr>
            <p:cNvSpPr/>
            <p:nvPr/>
          </p:nvSpPr>
          <p:spPr>
            <a:xfrm>
              <a:off x="6472816" y="4027708"/>
              <a:ext cx="144000" cy="144000"/>
            </a:xfrm>
            <a:prstGeom prst="rect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B5336519-E43F-5E4C-AA76-0284ED6BA7EF}"/>
                    </a:ext>
                  </a:extLst>
                </p:cNvPr>
                <p:cNvSpPr txBox="1"/>
                <p:nvPr/>
              </p:nvSpPr>
              <p:spPr>
                <a:xfrm>
                  <a:off x="6191042" y="4050809"/>
                  <a:ext cx="317331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charset="0"/>
                              </a:rPr>
                              <m:t>2</m:t>
                            </m:r>
                          </m:sub>
                          <m:sup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′</m:t>
                            </m:r>
                          </m:sup>
                        </m:sSubSup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B5336519-E43F-5E4C-AA76-0284ED6BA7E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191042" y="4050809"/>
                  <a:ext cx="317331" cy="276999"/>
                </a:xfrm>
                <a:prstGeom prst="rect">
                  <a:avLst/>
                </a:prstGeom>
                <a:blipFill>
                  <a:blip r:embed="rId19"/>
                  <a:stretch>
                    <a:fillRect l="-19231" r="-3846" b="-30435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24474084-ABA0-514C-9928-EC53A86010BF}"/>
              </a:ext>
            </a:extLst>
          </p:cNvPr>
          <p:cNvGrpSpPr/>
          <p:nvPr/>
        </p:nvGrpSpPr>
        <p:grpSpPr>
          <a:xfrm>
            <a:off x="6693381" y="5621105"/>
            <a:ext cx="539954" cy="397857"/>
            <a:chOff x="6975826" y="3929695"/>
            <a:chExt cx="539954" cy="397857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B8EDCA39-5203-874B-A621-D84F6A092D6E}"/>
                </a:ext>
              </a:extLst>
            </p:cNvPr>
            <p:cNvSpPr/>
            <p:nvPr/>
          </p:nvSpPr>
          <p:spPr>
            <a:xfrm>
              <a:off x="6975826" y="3929695"/>
              <a:ext cx="144000" cy="144000"/>
            </a:xfrm>
            <a:prstGeom prst="rect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8B446089-C3F3-814C-814E-86EBC14689BF}"/>
                </a:ext>
              </a:extLst>
            </p:cNvPr>
            <p:cNvSpPr/>
            <p:nvPr/>
          </p:nvSpPr>
          <p:spPr>
            <a:xfrm>
              <a:off x="7021906" y="3975775"/>
              <a:ext cx="144000" cy="144000"/>
            </a:xfrm>
            <a:prstGeom prst="rect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643650F8-7B9F-F24B-BA49-AEA83C639270}"/>
                </a:ext>
              </a:extLst>
            </p:cNvPr>
            <p:cNvSpPr/>
            <p:nvPr/>
          </p:nvSpPr>
          <p:spPr>
            <a:xfrm>
              <a:off x="7067986" y="4021855"/>
              <a:ext cx="144000" cy="144000"/>
            </a:xfrm>
            <a:prstGeom prst="rect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FFCF154B-545C-A84B-BACF-514C2D71577B}"/>
                    </a:ext>
                  </a:extLst>
                </p:cNvPr>
                <p:cNvSpPr txBox="1"/>
                <p:nvPr/>
              </p:nvSpPr>
              <p:spPr>
                <a:xfrm>
                  <a:off x="7198449" y="4050553"/>
                  <a:ext cx="317331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charset="0"/>
                              </a:rPr>
                              <m:t>3</m:t>
                            </m:r>
                          </m:sub>
                          <m:sup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′</m:t>
                            </m:r>
                          </m:sup>
                        </m:sSubSup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FFCF154B-545C-A84B-BACF-514C2D71577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98449" y="4050553"/>
                  <a:ext cx="317331" cy="276999"/>
                </a:xfrm>
                <a:prstGeom prst="rect">
                  <a:avLst/>
                </a:prstGeom>
                <a:blipFill>
                  <a:blip r:embed="rId20"/>
                  <a:stretch>
                    <a:fillRect l="-23077" b="-30435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F97EDE24-117C-CE44-8436-36E82D54B2C9}"/>
                  </a:ext>
                </a:extLst>
              </p:cNvPr>
              <p:cNvSpPr txBox="1"/>
              <p:nvPr/>
            </p:nvSpPr>
            <p:spPr>
              <a:xfrm>
                <a:off x="2051966" y="4415340"/>
                <a:ext cx="1660151" cy="389513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solidFill>
                            <a:schemeClr val="accent1"/>
                          </a:solidFill>
                          <a:latin typeface="Cambria Math" charset="0"/>
                        </a:rPr>
                        <m:t>𝑇𝑟𝑎𝑣𝑒𝑙</m:t>
                      </m:r>
                      <m:d>
                        <m:dPr>
                          <m:ctrlPr>
                            <a:rPr lang="de-DE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𝑒𝑣𝑒</m:t>
                          </m:r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F97EDE24-117C-CE44-8436-36E82D54B2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51966" y="4415340"/>
                <a:ext cx="1660151" cy="389513"/>
              </a:xfrm>
              <a:prstGeom prst="ellipse">
                <a:avLst/>
              </a:prstGeom>
              <a:blipFill>
                <a:blip r:embed="rId21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4FB79742-1FFF-3742-BDD3-573334AAC5C8}"/>
              </a:ext>
            </a:extLst>
          </p:cNvPr>
          <p:cNvCxnSpPr>
            <a:cxnSpLocks/>
            <a:stCxn id="37" idx="6"/>
            <a:endCxn id="42" idx="1"/>
          </p:cNvCxnSpPr>
          <p:nvPr/>
        </p:nvCxnSpPr>
        <p:spPr>
          <a:xfrm>
            <a:off x="3712117" y="4610097"/>
            <a:ext cx="377621" cy="33772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D318722A-1FF3-E449-8A0C-4C6080606647}"/>
              </a:ext>
            </a:extLst>
          </p:cNvPr>
          <p:cNvCxnSpPr>
            <a:cxnSpLocks/>
            <a:stCxn id="42" idx="3"/>
          </p:cNvCxnSpPr>
          <p:nvPr/>
        </p:nvCxnSpPr>
        <p:spPr>
          <a:xfrm>
            <a:off x="4233738" y="4947820"/>
            <a:ext cx="1945642" cy="19027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Rectangle 41">
            <a:extLst>
              <a:ext uri="{FF2B5EF4-FFF2-40B4-BE49-F238E27FC236}">
                <a16:creationId xmlns:a16="http://schemas.microsoft.com/office/drawing/2014/main" id="{FF824CC3-63FA-5F46-BEF2-3EA805AFBBB0}"/>
              </a:ext>
            </a:extLst>
          </p:cNvPr>
          <p:cNvSpPr/>
          <p:nvPr/>
        </p:nvSpPr>
        <p:spPr>
          <a:xfrm>
            <a:off x="4089738" y="4875820"/>
            <a:ext cx="144000" cy="144000"/>
          </a:xfrm>
          <a:prstGeom prst="rect">
            <a:avLst/>
          </a:prstGeom>
          <a:solidFill>
            <a:schemeClr val="tx2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BB825DB3-1D75-0144-AD47-19A5E888F26F}"/>
                  </a:ext>
                </a:extLst>
              </p:cNvPr>
              <p:cNvSpPr txBox="1"/>
              <p:nvPr/>
            </p:nvSpPr>
            <p:spPr>
              <a:xfrm>
                <a:off x="4051371" y="4517473"/>
                <a:ext cx="32541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de-DE" b="0" i="1" smtClean="0">
                              <a:latin typeface="Cambria Math" charset="0"/>
                            </a:rPr>
                            <m:t>2</m:t>
                          </m:r>
                        </m:sub>
                        <m:sup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sup>
                      </m:sSubSup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BB825DB3-1D75-0144-AD47-19A5E888F2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51371" y="4517473"/>
                <a:ext cx="325410" cy="276999"/>
              </a:xfrm>
              <a:prstGeom prst="rect">
                <a:avLst/>
              </a:prstGeom>
              <a:blipFill>
                <a:blip r:embed="rId22"/>
                <a:stretch>
                  <a:fillRect l="-22222" b="-2608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19B1D09D-28B0-A54C-8268-C298CED8301D}"/>
              </a:ext>
            </a:extLst>
          </p:cNvPr>
          <p:cNvCxnSpPr>
            <a:cxnSpLocks/>
            <a:stCxn id="46" idx="3"/>
          </p:cNvCxnSpPr>
          <p:nvPr/>
        </p:nvCxnSpPr>
        <p:spPr>
          <a:xfrm flipV="1">
            <a:off x="4243697" y="5138094"/>
            <a:ext cx="1935683" cy="17701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Rectangle 45">
            <a:extLst>
              <a:ext uri="{FF2B5EF4-FFF2-40B4-BE49-F238E27FC236}">
                <a16:creationId xmlns:a16="http://schemas.microsoft.com/office/drawing/2014/main" id="{EE943B6E-B311-6640-B697-FE9CF39441DB}"/>
              </a:ext>
            </a:extLst>
          </p:cNvPr>
          <p:cNvSpPr/>
          <p:nvPr/>
        </p:nvSpPr>
        <p:spPr>
          <a:xfrm>
            <a:off x="4099697" y="5243111"/>
            <a:ext cx="144000" cy="144000"/>
          </a:xfrm>
          <a:prstGeom prst="rect">
            <a:avLst/>
          </a:prstGeom>
          <a:solidFill>
            <a:schemeClr val="tx2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3B912888-CCB0-5344-88B3-4D8345521F21}"/>
                  </a:ext>
                </a:extLst>
              </p:cNvPr>
              <p:cNvSpPr txBox="1"/>
              <p:nvPr/>
            </p:nvSpPr>
            <p:spPr>
              <a:xfrm>
                <a:off x="4031388" y="5342038"/>
                <a:ext cx="379656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de-DE" b="0" i="1" smtClean="0">
                              <a:latin typeface="Cambria Math" charset="0"/>
                            </a:rPr>
                            <m:t>3</m:t>
                          </m:r>
                        </m:sub>
                        <m:sup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3B912888-CCB0-5344-88B3-4D8345521F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1388" y="5342038"/>
                <a:ext cx="379656" cy="276999"/>
              </a:xfrm>
              <a:prstGeom prst="rect">
                <a:avLst/>
              </a:prstGeom>
              <a:blipFill>
                <a:blip r:embed="rId23"/>
                <a:stretch>
                  <a:fillRect l="-16129" r="-3226" b="-3181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0" name="Rectangle 49">
            <a:extLst>
              <a:ext uri="{FF2B5EF4-FFF2-40B4-BE49-F238E27FC236}">
                <a16:creationId xmlns:a16="http://schemas.microsoft.com/office/drawing/2014/main" id="{9E786849-4504-6345-87A7-984FD1AEE3F9}"/>
              </a:ext>
            </a:extLst>
          </p:cNvPr>
          <p:cNvSpPr/>
          <p:nvPr/>
        </p:nvSpPr>
        <p:spPr>
          <a:xfrm>
            <a:off x="1836600" y="1867288"/>
            <a:ext cx="4497771" cy="618309"/>
          </a:xfrm>
          <a:prstGeom prst="rect">
            <a:avLst/>
          </a:prstGeom>
          <a:solidFill>
            <a:srgbClr val="C00000">
              <a:alpha val="15000"/>
            </a:srgbClr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4B5EDB76-052D-4B40-84E0-E1CD1926DF8C}"/>
              </a:ext>
            </a:extLst>
          </p:cNvPr>
          <p:cNvSpPr txBox="1"/>
          <p:nvPr/>
        </p:nvSpPr>
        <p:spPr>
          <a:xfrm>
            <a:off x="6836336" y="1991776"/>
            <a:ext cx="1905843" cy="369332"/>
          </a:xfrm>
          <a:prstGeom prst="rect">
            <a:avLst/>
          </a:prstGeom>
          <a:solidFill>
            <a:srgbClr val="C0000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GB" dirty="0"/>
              <a:t>Chosen at random</a:t>
            </a:r>
          </a:p>
        </p:txBody>
      </p: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5E42526B-EE93-4844-B083-8226276DA3E5}"/>
              </a:ext>
            </a:extLst>
          </p:cNvPr>
          <p:cNvCxnSpPr>
            <a:cxnSpLocks/>
            <a:stCxn id="52" idx="1"/>
            <a:endCxn id="50" idx="3"/>
          </p:cNvCxnSpPr>
          <p:nvPr/>
        </p:nvCxnSpPr>
        <p:spPr>
          <a:xfrm flipH="1">
            <a:off x="6334371" y="2176442"/>
            <a:ext cx="501965" cy="1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59366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52" grpId="0" animBg="1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89A15C-170C-434E-B4EE-4CD472FA43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LVE: Example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F56858B-6482-C249-BB94-286A760927A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GB" dirty="0"/>
                  <a:t>Eliminate all non-query terms</a:t>
                </a:r>
              </a:p>
              <a:p>
                <a:pPr lvl="1"/>
                <a:r>
                  <a:rPr lang="en-GB" dirty="0"/>
                  <a:t>PRVs fulfilling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GB" i="0" smtClean="0">
                        <a:latin typeface="Cambria Math" panose="02040503050406030204" pitchFamily="18" charset="0"/>
                      </a:rPr>
                      <m:t>sum</m:t>
                    </m:r>
                    <m:r>
                      <m:rPr>
                        <m:nor/>
                      </m:rPr>
                      <a:rPr lang="en-GB" i="0" smtClean="0">
                        <a:latin typeface="Cambria Math" panose="02040503050406030204" pitchFamily="18" charset="0"/>
                      </a:rPr>
                      <m:t>−</m:t>
                    </m:r>
                    <m:r>
                      <m:rPr>
                        <m:nor/>
                      </m:rPr>
                      <a:rPr lang="en-GB" i="0" smtClean="0">
                        <a:latin typeface="Cambria Math" panose="02040503050406030204" pitchFamily="18" charset="0"/>
                      </a:rPr>
                      <m:t>out</m:t>
                    </m:r>
                  </m:oMath>
                </a14:m>
                <a:r>
                  <a:rPr lang="en-GB" dirty="0"/>
                  <a:t> preconditions:</a:t>
                </a:r>
              </a:p>
              <a:p>
                <a:pPr lvl="2"/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𝑆𝑖𝑐𝑘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</m:d>
                  </m:oMath>
                </a14:m>
                <a:endParaRPr lang="en-GB" dirty="0"/>
              </a:p>
              <a:p>
                <a:pPr lvl="3"/>
                <a:r>
                  <a:rPr lang="en-GB" dirty="0"/>
                  <a:t>Yields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de-DE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23</m:t>
                        </m:r>
                      </m:sub>
                      <m:sup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′′</m:t>
                        </m:r>
                      </m:sup>
                    </m:sSubSup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𝐸𝑝𝑖𝑑</m:t>
                        </m:r>
                      </m:e>
                    </m:d>
                  </m:oMath>
                </a14:m>
                <a:r>
                  <a:rPr lang="en-GB" dirty="0"/>
                  <a:t> ➝ size: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2</m:t>
                    </m:r>
                  </m:oMath>
                </a14:m>
                <a:endParaRPr lang="en-GB" dirty="0"/>
              </a:p>
              <a:p>
                <a:pPr lvl="2"/>
                <a:endParaRPr lang="en-GB" dirty="0"/>
              </a:p>
              <a:p>
                <a:pPr lvl="2"/>
                <a:endParaRPr lang="en-GB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F56858B-6482-C249-BB94-286A760927A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447" t="-176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EF2928-EE25-7E47-AC0D-4AF89362B5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95</a:t>
            </a:fld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7043233-DBD2-2340-A74F-E8A596F37234}"/>
                  </a:ext>
                </a:extLst>
              </p:cNvPr>
              <p:cNvSpPr txBox="1"/>
              <p:nvPr/>
            </p:nvSpPr>
            <p:spPr>
              <a:xfrm>
                <a:off x="6179380" y="4948275"/>
                <a:ext cx="648000" cy="389513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 charset="0"/>
                        </a:rPr>
                        <m:t>𝐸𝑝𝑖𝑑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7043233-DBD2-2340-A74F-E8A596F372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79380" y="4948275"/>
                <a:ext cx="648000" cy="389513"/>
              </a:xfrm>
              <a:prstGeom prst="ellipse">
                <a:avLst/>
              </a:prstGeom>
              <a:blipFill>
                <a:blip r:embed="rId3"/>
                <a:stretch>
                  <a:fillRect l="-1887" r="-1887" b="-6250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F02AEB7D-5F14-234A-97DD-4E969F5793AC}"/>
                  </a:ext>
                </a:extLst>
              </p:cNvPr>
              <p:cNvSpPr txBox="1"/>
              <p:nvPr/>
            </p:nvSpPr>
            <p:spPr>
              <a:xfrm>
                <a:off x="4949418" y="4330685"/>
                <a:ext cx="985062" cy="389513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 charset="0"/>
                        </a:rPr>
                        <m:t>𝑁𝑎𝑡</m:t>
                      </m:r>
                      <m:d>
                        <m:d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F02AEB7D-5F14-234A-97DD-4E969F5793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49418" y="4330685"/>
                <a:ext cx="985062" cy="389513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10F52D8C-2BAB-9641-86E9-8679C4DC15B9}"/>
                  </a:ext>
                </a:extLst>
              </p:cNvPr>
              <p:cNvSpPr txBox="1"/>
              <p:nvPr/>
            </p:nvSpPr>
            <p:spPr>
              <a:xfrm>
                <a:off x="7088779" y="4333717"/>
                <a:ext cx="1144125" cy="389513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 charset="0"/>
                        </a:rPr>
                        <m:t>𝑀𝑎𝑛</m:t>
                      </m:r>
                      <m:d>
                        <m:d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10F52D8C-2BAB-9641-86E9-8679C4DC15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88779" y="4333717"/>
                <a:ext cx="1144125" cy="389513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117B229B-FD75-344D-AA45-2E3FB7E6010F}"/>
                  </a:ext>
                </a:extLst>
              </p:cNvPr>
              <p:cNvSpPr txBox="1"/>
              <p:nvPr/>
            </p:nvSpPr>
            <p:spPr>
              <a:xfrm>
                <a:off x="5971838" y="6149400"/>
                <a:ext cx="1120628" cy="389513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 charset="0"/>
                        </a:rPr>
                        <m:t>𝑆𝑖𝑐𝑘</m:t>
                      </m:r>
                      <m:d>
                        <m:d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latin typeface="Cambria Math" charset="0"/>
                            </a:rPr>
                            <m:t>𝑋</m:t>
                          </m:r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117B229B-FD75-344D-AA45-2E3FB7E601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71838" y="6149400"/>
                <a:ext cx="1120628" cy="389513"/>
              </a:xfrm>
              <a:prstGeom prst="ellipse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B19D927-3618-8846-8A3F-723628C8A787}"/>
              </a:ext>
            </a:extLst>
          </p:cNvPr>
          <p:cNvCxnSpPr>
            <a:stCxn id="7" idx="6"/>
            <a:endCxn id="33" idx="1"/>
          </p:cNvCxnSpPr>
          <p:nvPr/>
        </p:nvCxnSpPr>
        <p:spPr>
          <a:xfrm>
            <a:off x="5934480" y="4525442"/>
            <a:ext cx="499132" cy="110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2075B78-F83C-C846-9235-639D78F884D9}"/>
              </a:ext>
            </a:extLst>
          </p:cNvPr>
          <p:cNvCxnSpPr>
            <a:cxnSpLocks/>
            <a:stCxn id="8" idx="2"/>
            <a:endCxn id="33" idx="3"/>
          </p:cNvCxnSpPr>
          <p:nvPr/>
        </p:nvCxnSpPr>
        <p:spPr>
          <a:xfrm flipH="1" flipV="1">
            <a:off x="6577612" y="4526550"/>
            <a:ext cx="511167" cy="192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8D52B0D-2A71-4342-8A7F-8F2B82BB0503}"/>
              </a:ext>
            </a:extLst>
          </p:cNvPr>
          <p:cNvCxnSpPr>
            <a:cxnSpLocks/>
            <a:stCxn id="6" idx="4"/>
            <a:endCxn id="25" idx="0"/>
          </p:cNvCxnSpPr>
          <p:nvPr/>
        </p:nvCxnSpPr>
        <p:spPr>
          <a:xfrm>
            <a:off x="6503380" y="5337788"/>
            <a:ext cx="433" cy="32939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F52B46E7-22DD-DC41-8D87-8F11AA41065D}"/>
              </a:ext>
            </a:extLst>
          </p:cNvPr>
          <p:cNvCxnSpPr>
            <a:cxnSpLocks/>
            <a:stCxn id="25" idx="2"/>
            <a:endCxn id="10" idx="0"/>
          </p:cNvCxnSpPr>
          <p:nvPr/>
        </p:nvCxnSpPr>
        <p:spPr>
          <a:xfrm>
            <a:off x="6503813" y="5811185"/>
            <a:ext cx="28339" cy="33821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0F221846-4F97-6241-AA10-DC49E6EDAD41}"/>
              </a:ext>
            </a:extLst>
          </p:cNvPr>
          <p:cNvCxnSpPr>
            <a:cxnSpLocks/>
            <a:stCxn id="6" idx="0"/>
            <a:endCxn id="33" idx="2"/>
          </p:cNvCxnSpPr>
          <p:nvPr/>
        </p:nvCxnSpPr>
        <p:spPr>
          <a:xfrm flipV="1">
            <a:off x="6503380" y="4598550"/>
            <a:ext cx="2232" cy="34972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711771E-9BE0-F74B-9DBB-70C66261E403}"/>
              </a:ext>
            </a:extLst>
          </p:cNvPr>
          <p:cNvGrpSpPr/>
          <p:nvPr/>
        </p:nvGrpSpPr>
        <p:grpSpPr>
          <a:xfrm>
            <a:off x="6387532" y="4408470"/>
            <a:ext cx="545811" cy="393368"/>
            <a:chOff x="6669977" y="2717060"/>
            <a:chExt cx="545811" cy="393368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ACB94563-2161-4F44-A807-F6F88A9A3BBA}"/>
                </a:ext>
              </a:extLst>
            </p:cNvPr>
            <p:cNvSpPr/>
            <p:nvPr/>
          </p:nvSpPr>
          <p:spPr>
            <a:xfrm>
              <a:off x="6669977" y="2717060"/>
              <a:ext cx="144000" cy="144000"/>
            </a:xfrm>
            <a:prstGeom prst="rect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CA74B7BF-9302-6A45-A6F8-E293F7EA1D23}"/>
                </a:ext>
              </a:extLst>
            </p:cNvPr>
            <p:cNvSpPr/>
            <p:nvPr/>
          </p:nvSpPr>
          <p:spPr>
            <a:xfrm>
              <a:off x="6716057" y="2763140"/>
              <a:ext cx="144000" cy="144000"/>
            </a:xfrm>
            <a:prstGeom prst="rect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AA3B0BC7-A27A-DD4D-8FE5-B54EA74F32A6}"/>
                </a:ext>
              </a:extLst>
            </p:cNvPr>
            <p:cNvSpPr/>
            <p:nvPr/>
          </p:nvSpPr>
          <p:spPr>
            <a:xfrm>
              <a:off x="6762137" y="2809220"/>
              <a:ext cx="144000" cy="144000"/>
            </a:xfrm>
            <a:prstGeom prst="rect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DACFA8C8-84FD-4E46-A555-EE3EE4B4BC0B}"/>
                    </a:ext>
                  </a:extLst>
                </p:cNvPr>
                <p:cNvSpPr txBox="1"/>
                <p:nvPr/>
              </p:nvSpPr>
              <p:spPr>
                <a:xfrm>
                  <a:off x="6903780" y="2833429"/>
                  <a:ext cx="312008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FD669DB7-DFF8-5242-BF32-C4BD099E872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03780" y="2833429"/>
                  <a:ext cx="312008" cy="276999"/>
                </a:xfrm>
                <a:prstGeom prst="rect">
                  <a:avLst/>
                </a:prstGeom>
                <a:blipFill>
                  <a:blip r:embed="rId18"/>
                  <a:stretch>
                    <a:fillRect l="-19231" r="-3846" b="-30435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24474084-ABA0-514C-9928-EC53A86010BF}"/>
              </a:ext>
            </a:extLst>
          </p:cNvPr>
          <p:cNvGrpSpPr/>
          <p:nvPr/>
        </p:nvGrpSpPr>
        <p:grpSpPr>
          <a:xfrm>
            <a:off x="6385733" y="5621105"/>
            <a:ext cx="637737" cy="397857"/>
            <a:chOff x="6975826" y="3929695"/>
            <a:chExt cx="637737" cy="397857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B8EDCA39-5203-874B-A621-D84F6A092D6E}"/>
                </a:ext>
              </a:extLst>
            </p:cNvPr>
            <p:cNvSpPr/>
            <p:nvPr/>
          </p:nvSpPr>
          <p:spPr>
            <a:xfrm>
              <a:off x="6975826" y="3929695"/>
              <a:ext cx="144000" cy="144000"/>
            </a:xfrm>
            <a:prstGeom prst="rect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8B446089-C3F3-814C-814E-86EBC14689BF}"/>
                </a:ext>
              </a:extLst>
            </p:cNvPr>
            <p:cNvSpPr/>
            <p:nvPr/>
          </p:nvSpPr>
          <p:spPr>
            <a:xfrm>
              <a:off x="7021906" y="3975775"/>
              <a:ext cx="144000" cy="144000"/>
            </a:xfrm>
            <a:prstGeom prst="rect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643650F8-7B9F-F24B-BA49-AEA83C639270}"/>
                </a:ext>
              </a:extLst>
            </p:cNvPr>
            <p:cNvSpPr/>
            <p:nvPr/>
          </p:nvSpPr>
          <p:spPr>
            <a:xfrm>
              <a:off x="7067986" y="4021855"/>
              <a:ext cx="144000" cy="144000"/>
            </a:xfrm>
            <a:prstGeom prst="rect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FFCF154B-545C-A84B-BACF-514C2D71577B}"/>
                    </a:ext>
                  </a:extLst>
                </p:cNvPr>
                <p:cNvSpPr txBox="1"/>
                <p:nvPr/>
              </p:nvSpPr>
              <p:spPr>
                <a:xfrm>
                  <a:off x="7198449" y="4050553"/>
                  <a:ext cx="415114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de-DE" b="0" i="1" smtClean="0">
                                <a:latin typeface="Cambria Math" charset="0"/>
                              </a:rPr>
                              <m:t>3</m:t>
                            </m:r>
                          </m:sub>
                          <m:sup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′</m:t>
                            </m:r>
                          </m:sup>
                        </m:sSubSup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FFCF154B-545C-A84B-BACF-514C2D71577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98449" y="4050553"/>
                  <a:ext cx="415114" cy="276999"/>
                </a:xfrm>
                <a:prstGeom prst="rect">
                  <a:avLst/>
                </a:prstGeom>
                <a:blipFill>
                  <a:blip r:embed="rId19"/>
                  <a:stretch>
                    <a:fillRect l="-14706" r="-2941" b="-30435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F97EDE24-117C-CE44-8436-36E82D54B2C9}"/>
                  </a:ext>
                </a:extLst>
              </p:cNvPr>
              <p:cNvSpPr txBox="1"/>
              <p:nvPr/>
            </p:nvSpPr>
            <p:spPr>
              <a:xfrm>
                <a:off x="2051966" y="4415340"/>
                <a:ext cx="1660151" cy="389513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solidFill>
                            <a:schemeClr val="accent1"/>
                          </a:solidFill>
                          <a:latin typeface="Cambria Math" charset="0"/>
                        </a:rPr>
                        <m:t>𝑇𝑟𝑎𝑣𝑒𝑙</m:t>
                      </m:r>
                      <m:d>
                        <m:dPr>
                          <m:ctrlPr>
                            <a:rPr lang="de-DE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𝑒𝑣𝑒</m:t>
                          </m:r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F97EDE24-117C-CE44-8436-36E82D54B2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51966" y="4415340"/>
                <a:ext cx="1660151" cy="389513"/>
              </a:xfrm>
              <a:prstGeom prst="ellipse">
                <a:avLst/>
              </a:prstGeom>
              <a:blipFill>
                <a:blip r:embed="rId20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4FB79742-1FFF-3742-BDD3-573334AAC5C8}"/>
              </a:ext>
            </a:extLst>
          </p:cNvPr>
          <p:cNvCxnSpPr>
            <a:cxnSpLocks/>
            <a:stCxn id="37" idx="6"/>
            <a:endCxn id="42" idx="1"/>
          </p:cNvCxnSpPr>
          <p:nvPr/>
        </p:nvCxnSpPr>
        <p:spPr>
          <a:xfrm>
            <a:off x="3712117" y="4610097"/>
            <a:ext cx="377621" cy="33772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D318722A-1FF3-E449-8A0C-4C6080606647}"/>
              </a:ext>
            </a:extLst>
          </p:cNvPr>
          <p:cNvCxnSpPr>
            <a:cxnSpLocks/>
            <a:stCxn id="42" idx="3"/>
          </p:cNvCxnSpPr>
          <p:nvPr/>
        </p:nvCxnSpPr>
        <p:spPr>
          <a:xfrm>
            <a:off x="4233738" y="4947820"/>
            <a:ext cx="1945642" cy="19027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Rectangle 41">
            <a:extLst>
              <a:ext uri="{FF2B5EF4-FFF2-40B4-BE49-F238E27FC236}">
                <a16:creationId xmlns:a16="http://schemas.microsoft.com/office/drawing/2014/main" id="{FF824CC3-63FA-5F46-BEF2-3EA805AFBBB0}"/>
              </a:ext>
            </a:extLst>
          </p:cNvPr>
          <p:cNvSpPr/>
          <p:nvPr/>
        </p:nvSpPr>
        <p:spPr>
          <a:xfrm>
            <a:off x="4089738" y="4875820"/>
            <a:ext cx="144000" cy="144000"/>
          </a:xfrm>
          <a:prstGeom prst="rect">
            <a:avLst/>
          </a:prstGeom>
          <a:solidFill>
            <a:schemeClr val="tx2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BB825DB3-1D75-0144-AD47-19A5E888F26F}"/>
                  </a:ext>
                </a:extLst>
              </p:cNvPr>
              <p:cNvSpPr txBox="1"/>
              <p:nvPr/>
            </p:nvSpPr>
            <p:spPr>
              <a:xfrm>
                <a:off x="4051371" y="4517473"/>
                <a:ext cx="32541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de-DE" b="0" i="1" smtClean="0">
                              <a:latin typeface="Cambria Math" charset="0"/>
                            </a:rPr>
                            <m:t>2</m:t>
                          </m:r>
                        </m:sub>
                        <m:sup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sup>
                      </m:sSubSup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BB825DB3-1D75-0144-AD47-19A5E888F2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51371" y="4517473"/>
                <a:ext cx="325410" cy="276999"/>
              </a:xfrm>
              <a:prstGeom prst="rect">
                <a:avLst/>
              </a:prstGeom>
              <a:blipFill>
                <a:blip r:embed="rId21"/>
                <a:stretch>
                  <a:fillRect l="-22222" b="-2608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19B1D09D-28B0-A54C-8268-C298CED8301D}"/>
              </a:ext>
            </a:extLst>
          </p:cNvPr>
          <p:cNvCxnSpPr>
            <a:cxnSpLocks/>
            <a:stCxn id="46" idx="3"/>
          </p:cNvCxnSpPr>
          <p:nvPr/>
        </p:nvCxnSpPr>
        <p:spPr>
          <a:xfrm flipV="1">
            <a:off x="4243697" y="5138094"/>
            <a:ext cx="1935683" cy="17701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Rectangle 45">
            <a:extLst>
              <a:ext uri="{FF2B5EF4-FFF2-40B4-BE49-F238E27FC236}">
                <a16:creationId xmlns:a16="http://schemas.microsoft.com/office/drawing/2014/main" id="{EE943B6E-B311-6640-B697-FE9CF39441DB}"/>
              </a:ext>
            </a:extLst>
          </p:cNvPr>
          <p:cNvSpPr/>
          <p:nvPr/>
        </p:nvSpPr>
        <p:spPr>
          <a:xfrm>
            <a:off x="4099697" y="5243111"/>
            <a:ext cx="144000" cy="144000"/>
          </a:xfrm>
          <a:prstGeom prst="rect">
            <a:avLst/>
          </a:prstGeom>
          <a:solidFill>
            <a:schemeClr val="tx2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3B912888-CCB0-5344-88B3-4D8345521F21}"/>
                  </a:ext>
                </a:extLst>
              </p:cNvPr>
              <p:cNvSpPr txBox="1"/>
              <p:nvPr/>
            </p:nvSpPr>
            <p:spPr>
              <a:xfrm>
                <a:off x="4031388" y="5342038"/>
                <a:ext cx="379656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de-DE" b="0" i="1" smtClean="0">
                              <a:latin typeface="Cambria Math" charset="0"/>
                            </a:rPr>
                            <m:t>3</m:t>
                          </m:r>
                        </m:sub>
                        <m:sup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3B912888-CCB0-5344-88B3-4D8345521F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1388" y="5342038"/>
                <a:ext cx="379656" cy="276999"/>
              </a:xfrm>
              <a:prstGeom prst="rect">
                <a:avLst/>
              </a:prstGeom>
              <a:blipFill>
                <a:blip r:embed="rId22"/>
                <a:stretch>
                  <a:fillRect l="-16129" r="-3226" b="-3181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0" name="Rectangle 49">
            <a:extLst>
              <a:ext uri="{FF2B5EF4-FFF2-40B4-BE49-F238E27FC236}">
                <a16:creationId xmlns:a16="http://schemas.microsoft.com/office/drawing/2014/main" id="{9E786849-4504-6345-87A7-984FD1AEE3F9}"/>
              </a:ext>
            </a:extLst>
          </p:cNvPr>
          <p:cNvSpPr/>
          <p:nvPr/>
        </p:nvSpPr>
        <p:spPr>
          <a:xfrm>
            <a:off x="1836601" y="2032759"/>
            <a:ext cx="3112818" cy="618309"/>
          </a:xfrm>
          <a:prstGeom prst="rect">
            <a:avLst/>
          </a:prstGeom>
          <a:solidFill>
            <a:srgbClr val="C00000">
              <a:alpha val="15000"/>
            </a:srgbClr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4B5EDB76-052D-4B40-84E0-E1CD1926DF8C}"/>
              </a:ext>
            </a:extLst>
          </p:cNvPr>
          <p:cNvSpPr txBox="1"/>
          <p:nvPr/>
        </p:nvSpPr>
        <p:spPr>
          <a:xfrm>
            <a:off x="6836336" y="2157247"/>
            <a:ext cx="1027845" cy="369332"/>
          </a:xfrm>
          <a:prstGeom prst="rect">
            <a:avLst/>
          </a:prstGeom>
          <a:solidFill>
            <a:srgbClr val="C0000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GB" dirty="0"/>
              <a:t>Only one</a:t>
            </a:r>
          </a:p>
        </p:txBody>
      </p: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5E42526B-EE93-4844-B083-8226276DA3E5}"/>
              </a:ext>
            </a:extLst>
          </p:cNvPr>
          <p:cNvCxnSpPr>
            <a:cxnSpLocks/>
            <a:stCxn id="52" idx="1"/>
            <a:endCxn id="50" idx="3"/>
          </p:cNvCxnSpPr>
          <p:nvPr/>
        </p:nvCxnSpPr>
        <p:spPr>
          <a:xfrm flipH="1">
            <a:off x="4949419" y="2341913"/>
            <a:ext cx="1886917" cy="1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90344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D0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52" grpId="0" animBg="1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89A15C-170C-434E-B4EE-4CD472FA43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LVE: Example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F56858B-6482-C249-BB94-286A760927A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28650" y="1158240"/>
                <a:ext cx="7886700" cy="3234423"/>
              </a:xfrm>
            </p:spPr>
            <p:txBody>
              <a:bodyPr>
                <a:normAutofit lnSpcReduction="10000"/>
              </a:bodyPr>
              <a:lstStyle/>
              <a:p>
                <a:r>
                  <a:rPr lang="en-GB" dirty="0"/>
                  <a:t>Eliminate all non-query terms</a:t>
                </a:r>
              </a:p>
              <a:p>
                <a:pPr lvl="1"/>
                <a:r>
                  <a:rPr lang="en-GB" dirty="0"/>
                  <a:t>No PRVs fulfilling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GB" i="0" smtClean="0">
                        <a:latin typeface="Cambria Math" panose="02040503050406030204" pitchFamily="18" charset="0"/>
                      </a:rPr>
                      <m:t>sum</m:t>
                    </m:r>
                    <m:r>
                      <m:rPr>
                        <m:nor/>
                      </m:rPr>
                      <a:rPr lang="en-GB" i="0" smtClean="0">
                        <a:latin typeface="Cambria Math" panose="02040503050406030204" pitchFamily="18" charset="0"/>
                      </a:rPr>
                      <m:t>−</m:t>
                    </m:r>
                    <m:r>
                      <m:rPr>
                        <m:nor/>
                      </m:rPr>
                      <a:rPr lang="en-GB" i="0" smtClean="0">
                        <a:latin typeface="Cambria Math" panose="02040503050406030204" pitchFamily="18" charset="0"/>
                      </a:rPr>
                      <m:t>out</m:t>
                    </m:r>
                  </m:oMath>
                </a14:m>
                <a:r>
                  <a:rPr lang="en-GB" dirty="0"/>
                  <a:t> preconditions; others:</a:t>
                </a:r>
              </a:p>
              <a:p>
                <a:pPr lvl="2"/>
                <a:r>
                  <a:rPr lang="en-GB" dirty="0"/>
                  <a:t>Multiply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  <m:sup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′</m:t>
                        </m:r>
                      </m:sup>
                    </m:sSubSup>
                  </m:oMath>
                </a14:m>
                <a:r>
                  <a:rPr lang="en-GB" dirty="0"/>
                  <a:t> and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en-GB" i="1">
                            <a:latin typeface="Cambria Math" charset="0"/>
                          </a:rPr>
                          <m:t>3</m:t>
                        </m:r>
                      </m:sub>
                      <m:sup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′</m:t>
                        </m:r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′</m:t>
                        </m:r>
                      </m:sup>
                    </m:sSubSup>
                  </m:oMath>
                </a14:m>
                <a:endParaRPr lang="en-GB" dirty="0"/>
              </a:p>
              <a:p>
                <a:pPr lvl="3"/>
                <a:r>
                  <a:rPr lang="en-GB" dirty="0"/>
                  <a:t>Yields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en-GB" i="1">
                            <a:latin typeface="Cambria Math" charset="0"/>
                          </a:rPr>
                          <m:t>3</m:t>
                        </m:r>
                      </m:sub>
                      <m:sup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′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′</m:t>
                        </m:r>
                      </m:sup>
                    </m:sSubSup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𝐸𝑝𝑖𝑑</m:t>
                        </m:r>
                      </m:e>
                    </m:d>
                  </m:oMath>
                </a14:m>
                <a:r>
                  <a:rPr lang="en-GB" dirty="0"/>
                  <a:t> ➝ size: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2</m:t>
                    </m:r>
                  </m:oMath>
                </a14:m>
                <a:endParaRPr lang="en-GB" dirty="0"/>
              </a:p>
              <a:p>
                <a:pPr lvl="2"/>
                <a:r>
                  <a:rPr lang="en-GB" dirty="0"/>
                  <a:t>Multiply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</m:sup>
                    </m:sSubSup>
                  </m:oMath>
                </a14:m>
                <a:r>
                  <a:rPr lang="en-GB" dirty="0"/>
                  <a:t> and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en-GB" i="1">
                            <a:latin typeface="Cambria Math" charset="0"/>
                          </a:rPr>
                          <m:t>3</m:t>
                        </m:r>
                      </m:sub>
                      <m:sup>
                        <m:r>
                          <a:rPr lang="de-DE" i="1">
                            <a:latin typeface="Cambria Math" panose="02040503050406030204" pitchFamily="18" charset="0"/>
                          </a:rPr>
                          <m:t>𝑒</m:t>
                        </m:r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′</m:t>
                        </m:r>
                      </m:sup>
                    </m:sSubSup>
                  </m:oMath>
                </a14:m>
                <a:endParaRPr lang="en-GB" dirty="0"/>
              </a:p>
              <a:p>
                <a:pPr lvl="3"/>
                <a:r>
                  <a:rPr lang="en-GB" dirty="0"/>
                  <a:t>Yields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en-GB" i="1">
                            <a:latin typeface="Cambria Math" charset="0"/>
                          </a:rPr>
                          <m:t>3</m:t>
                        </m:r>
                      </m:sub>
                      <m:sup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′</m:t>
                        </m:r>
                      </m:sup>
                    </m:sSubSup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𝐸𝑝𝑖𝑑</m:t>
                        </m:r>
                        <m:r>
                          <a:rPr lang="en-GB" i="1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𝑇𝑟𝑎𝑣𝑒𝑙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𝑒𝑣𝑒</m:t>
                            </m:r>
                          </m:e>
                        </m:d>
                      </m:e>
                    </m:d>
                  </m:oMath>
                </a14:m>
                <a:r>
                  <a:rPr lang="en-GB" dirty="0"/>
                  <a:t> ➝ size: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en-GB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GB" i="1">
                        <a:latin typeface="Cambria Math" panose="02040503050406030204" pitchFamily="18" charset="0"/>
                      </a:rPr>
                      <m:t>=4</m:t>
                    </m:r>
                  </m:oMath>
                </a14:m>
                <a:endParaRPr lang="en-GB" dirty="0"/>
              </a:p>
              <a:p>
                <a:pPr lvl="2"/>
                <a:r>
                  <a:rPr lang="en-GB" dirty="0"/>
                  <a:t>Count-convert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charset="0"/>
                      </a:rPr>
                      <m:t>𝑁𝑎𝑡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</m:d>
                  </m:oMath>
                </a14:m>
                <a:endParaRPr lang="en-GB" dirty="0"/>
              </a:p>
              <a:p>
                <a:pPr lvl="3"/>
                <a:r>
                  <a:rPr lang="en-GB" dirty="0"/>
                  <a:t>Yields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de-DE" i="1">
                            <a:latin typeface="Cambria Math" charset="0"/>
                          </a:rPr>
                          <m:t>1</m:t>
                        </m:r>
                      </m:sub>
                      <m:sup>
                        <m:r>
                          <a:rPr lang="de-DE" i="1">
                            <a:latin typeface="Cambria Math" panose="02040503050406030204" pitchFamily="18" charset="0"/>
                          </a:rPr>
                          <m:t>𝐷</m:t>
                        </m:r>
                      </m:sup>
                    </m:sSubSup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𝐸𝑝𝑖𝑑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#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𝐷</m:t>
                            </m:r>
                          </m:sub>
                        </m:sSub>
                        <m:d>
                          <m:dPr>
                            <m:begChr m:val="["/>
                            <m:endChr m:val="]"/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𝑁𝑎𝑡</m:t>
                            </m:r>
                            <m:d>
                              <m:d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𝐷</m:t>
                                </m:r>
                              </m:e>
                            </m:d>
                          </m:e>
                        </m:d>
                        <m:r>
                          <a:rPr lang="de-DE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𝑀𝑎𝑛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𝑊</m:t>
                            </m:r>
                          </m:e>
                        </m:d>
                      </m:e>
                    </m:d>
                  </m:oMath>
                </a14:m>
                <a:r>
                  <a:rPr lang="en-GB" dirty="0"/>
                  <a:t> ➝ size: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2</m:t>
                    </m:r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3∙2</m:t>
                    </m:r>
                    <m:r>
                      <a:rPr lang="en-GB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de-DE" i="1">
                        <a:latin typeface="Cambria Math" panose="02040503050406030204" pitchFamily="18" charset="0"/>
                      </a:rPr>
                      <m:t>12</m:t>
                    </m:r>
                  </m:oMath>
                </a14:m>
                <a:endParaRPr lang="en-GB" dirty="0"/>
              </a:p>
              <a:p>
                <a:pPr lvl="2"/>
                <a:r>
                  <a:rPr lang="en-GB" dirty="0"/>
                  <a:t>Count-convert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𝑀𝑎𝑛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</m:d>
                  </m:oMath>
                </a14:m>
                <a:endParaRPr lang="en-GB" dirty="0"/>
              </a:p>
              <a:p>
                <a:pPr lvl="3"/>
                <a:r>
                  <a:rPr lang="en-GB" dirty="0"/>
                  <a:t>Yields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de-DE" i="1">
                            <a:latin typeface="Cambria Math" charset="0"/>
                          </a:rPr>
                          <m:t>1</m:t>
                        </m:r>
                      </m:sub>
                      <m:sup>
                        <m:r>
                          <a:rPr lang="de-DE" i="1">
                            <a:latin typeface="Cambria Math" panose="02040503050406030204" pitchFamily="18" charset="0"/>
                          </a:rPr>
                          <m:t>𝑊</m:t>
                        </m:r>
                      </m:sup>
                    </m:sSubSup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𝐸𝑝𝑖𝑑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𝑁𝑎𝑡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</m:d>
                        <m:r>
                          <a:rPr lang="de-DE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#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𝑊</m:t>
                            </m:r>
                          </m:sub>
                        </m:sSub>
                        <m:d>
                          <m:dPr>
                            <m:begChr m:val="["/>
                            <m:endChr m:val="]"/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𝑀𝑎𝑛</m:t>
                            </m:r>
                            <m:d>
                              <m:d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𝑊</m:t>
                                </m:r>
                              </m:e>
                            </m:d>
                          </m:e>
                        </m:d>
                      </m:e>
                    </m:d>
                  </m:oMath>
                </a14:m>
                <a:r>
                  <a:rPr lang="en-GB" dirty="0"/>
                  <a:t> ➝ size: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de-DE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3</m:t>
                    </m:r>
                    <m:r>
                      <a:rPr lang="en-GB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de-DE" i="1">
                        <a:latin typeface="Cambria Math" panose="02040503050406030204" pitchFamily="18" charset="0"/>
                      </a:rPr>
                      <m:t>12</m:t>
                    </m:r>
                  </m:oMath>
                </a14:m>
                <a:endParaRPr lang="en-GB" dirty="0"/>
              </a:p>
              <a:p>
                <a:pPr lvl="2"/>
                <a:endParaRPr lang="en-GB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F56858B-6482-C249-BB94-286A760927A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8650" y="1158240"/>
                <a:ext cx="7886700" cy="3234423"/>
              </a:xfrm>
              <a:blipFill>
                <a:blip r:embed="rId2"/>
                <a:stretch>
                  <a:fillRect l="-1447" t="-3906" b="-195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EF2928-EE25-7E47-AC0D-4AF89362B5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96</a:t>
            </a:fld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7043233-DBD2-2340-A74F-E8A596F37234}"/>
                  </a:ext>
                </a:extLst>
              </p:cNvPr>
              <p:cNvSpPr txBox="1"/>
              <p:nvPr/>
            </p:nvSpPr>
            <p:spPr>
              <a:xfrm>
                <a:off x="6179380" y="4948275"/>
                <a:ext cx="648000" cy="389513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 charset="0"/>
                        </a:rPr>
                        <m:t>𝐸𝑝𝑖𝑑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7043233-DBD2-2340-A74F-E8A596F372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79380" y="4948275"/>
                <a:ext cx="648000" cy="389513"/>
              </a:xfrm>
              <a:prstGeom prst="ellipse">
                <a:avLst/>
              </a:prstGeom>
              <a:blipFill>
                <a:blip r:embed="rId3"/>
                <a:stretch>
                  <a:fillRect l="-1887" r="-1887" b="-6250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F02AEB7D-5F14-234A-97DD-4E969F5793AC}"/>
                  </a:ext>
                </a:extLst>
              </p:cNvPr>
              <p:cNvSpPr txBox="1"/>
              <p:nvPr/>
            </p:nvSpPr>
            <p:spPr>
              <a:xfrm>
                <a:off x="4949418" y="4330685"/>
                <a:ext cx="985062" cy="389513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 charset="0"/>
                        </a:rPr>
                        <m:t>𝑁𝑎𝑡</m:t>
                      </m:r>
                      <m:d>
                        <m:d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F02AEB7D-5F14-234A-97DD-4E969F5793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49418" y="4330685"/>
                <a:ext cx="985062" cy="389513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10F52D8C-2BAB-9641-86E9-8679C4DC15B9}"/>
                  </a:ext>
                </a:extLst>
              </p:cNvPr>
              <p:cNvSpPr txBox="1"/>
              <p:nvPr/>
            </p:nvSpPr>
            <p:spPr>
              <a:xfrm>
                <a:off x="7088779" y="4333717"/>
                <a:ext cx="1144125" cy="389513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 charset="0"/>
                        </a:rPr>
                        <m:t>𝑀𝑎𝑛</m:t>
                      </m:r>
                      <m:d>
                        <m:d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10F52D8C-2BAB-9641-86E9-8679C4DC15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88779" y="4333717"/>
                <a:ext cx="1144125" cy="389513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B19D927-3618-8846-8A3F-723628C8A787}"/>
              </a:ext>
            </a:extLst>
          </p:cNvPr>
          <p:cNvCxnSpPr>
            <a:stCxn id="7" idx="6"/>
            <a:endCxn id="33" idx="1"/>
          </p:cNvCxnSpPr>
          <p:nvPr/>
        </p:nvCxnSpPr>
        <p:spPr>
          <a:xfrm>
            <a:off x="5934480" y="4525442"/>
            <a:ext cx="499132" cy="110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2075B78-F83C-C846-9235-639D78F884D9}"/>
              </a:ext>
            </a:extLst>
          </p:cNvPr>
          <p:cNvCxnSpPr>
            <a:cxnSpLocks/>
            <a:stCxn id="8" idx="2"/>
            <a:endCxn id="33" idx="3"/>
          </p:cNvCxnSpPr>
          <p:nvPr/>
        </p:nvCxnSpPr>
        <p:spPr>
          <a:xfrm flipH="1" flipV="1">
            <a:off x="6577612" y="4526550"/>
            <a:ext cx="511167" cy="192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8D52B0D-2A71-4342-8A7F-8F2B82BB0503}"/>
              </a:ext>
            </a:extLst>
          </p:cNvPr>
          <p:cNvCxnSpPr>
            <a:cxnSpLocks/>
            <a:stCxn id="6" idx="4"/>
            <a:endCxn id="25" idx="0"/>
          </p:cNvCxnSpPr>
          <p:nvPr/>
        </p:nvCxnSpPr>
        <p:spPr>
          <a:xfrm>
            <a:off x="6503380" y="5337788"/>
            <a:ext cx="433" cy="32939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0F221846-4F97-6241-AA10-DC49E6EDAD41}"/>
              </a:ext>
            </a:extLst>
          </p:cNvPr>
          <p:cNvCxnSpPr>
            <a:cxnSpLocks/>
            <a:stCxn id="6" idx="0"/>
            <a:endCxn id="33" idx="2"/>
          </p:cNvCxnSpPr>
          <p:nvPr/>
        </p:nvCxnSpPr>
        <p:spPr>
          <a:xfrm flipV="1">
            <a:off x="6503380" y="4598550"/>
            <a:ext cx="2232" cy="34972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711771E-9BE0-F74B-9DBB-70C66261E403}"/>
              </a:ext>
            </a:extLst>
          </p:cNvPr>
          <p:cNvGrpSpPr/>
          <p:nvPr/>
        </p:nvGrpSpPr>
        <p:grpSpPr>
          <a:xfrm>
            <a:off x="6387532" y="4408470"/>
            <a:ext cx="545811" cy="393368"/>
            <a:chOff x="6669977" y="2717060"/>
            <a:chExt cx="545811" cy="393368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ACB94563-2161-4F44-A807-F6F88A9A3BBA}"/>
                </a:ext>
              </a:extLst>
            </p:cNvPr>
            <p:cNvSpPr/>
            <p:nvPr/>
          </p:nvSpPr>
          <p:spPr>
            <a:xfrm>
              <a:off x="6669977" y="2717060"/>
              <a:ext cx="144000" cy="144000"/>
            </a:xfrm>
            <a:prstGeom prst="rect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CA74B7BF-9302-6A45-A6F8-E293F7EA1D23}"/>
                </a:ext>
              </a:extLst>
            </p:cNvPr>
            <p:cNvSpPr/>
            <p:nvPr/>
          </p:nvSpPr>
          <p:spPr>
            <a:xfrm>
              <a:off x="6716057" y="2763140"/>
              <a:ext cx="144000" cy="144000"/>
            </a:xfrm>
            <a:prstGeom prst="rect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AA3B0BC7-A27A-DD4D-8FE5-B54EA74F32A6}"/>
                </a:ext>
              </a:extLst>
            </p:cNvPr>
            <p:cNvSpPr/>
            <p:nvPr/>
          </p:nvSpPr>
          <p:spPr>
            <a:xfrm>
              <a:off x="6762137" y="2809220"/>
              <a:ext cx="144000" cy="144000"/>
            </a:xfrm>
            <a:prstGeom prst="rect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DACFA8C8-84FD-4E46-A555-EE3EE4B4BC0B}"/>
                    </a:ext>
                  </a:extLst>
                </p:cNvPr>
                <p:cNvSpPr txBox="1"/>
                <p:nvPr/>
              </p:nvSpPr>
              <p:spPr>
                <a:xfrm>
                  <a:off x="6903780" y="2833429"/>
                  <a:ext cx="312008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FD669DB7-DFF8-5242-BF32-C4BD099E872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03780" y="2833429"/>
                  <a:ext cx="312008" cy="276999"/>
                </a:xfrm>
                <a:prstGeom prst="rect">
                  <a:avLst/>
                </a:prstGeom>
                <a:blipFill>
                  <a:blip r:embed="rId18"/>
                  <a:stretch>
                    <a:fillRect l="-19231" r="-3846" b="-30435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24474084-ABA0-514C-9928-EC53A86010BF}"/>
              </a:ext>
            </a:extLst>
          </p:cNvPr>
          <p:cNvGrpSpPr/>
          <p:nvPr/>
        </p:nvGrpSpPr>
        <p:grpSpPr>
          <a:xfrm>
            <a:off x="6385733" y="5621105"/>
            <a:ext cx="637737" cy="397857"/>
            <a:chOff x="6975826" y="3929695"/>
            <a:chExt cx="637737" cy="397857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B8EDCA39-5203-874B-A621-D84F6A092D6E}"/>
                </a:ext>
              </a:extLst>
            </p:cNvPr>
            <p:cNvSpPr/>
            <p:nvPr/>
          </p:nvSpPr>
          <p:spPr>
            <a:xfrm>
              <a:off x="6975826" y="3929695"/>
              <a:ext cx="144000" cy="144000"/>
            </a:xfrm>
            <a:prstGeom prst="rect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8B446089-C3F3-814C-814E-86EBC14689BF}"/>
                </a:ext>
              </a:extLst>
            </p:cNvPr>
            <p:cNvSpPr/>
            <p:nvPr/>
          </p:nvSpPr>
          <p:spPr>
            <a:xfrm>
              <a:off x="7021906" y="3975775"/>
              <a:ext cx="144000" cy="144000"/>
            </a:xfrm>
            <a:prstGeom prst="rect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643650F8-7B9F-F24B-BA49-AEA83C639270}"/>
                </a:ext>
              </a:extLst>
            </p:cNvPr>
            <p:cNvSpPr/>
            <p:nvPr/>
          </p:nvSpPr>
          <p:spPr>
            <a:xfrm>
              <a:off x="7067986" y="4021855"/>
              <a:ext cx="144000" cy="144000"/>
            </a:xfrm>
            <a:prstGeom prst="rect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FFCF154B-545C-A84B-BACF-514C2D71577B}"/>
                    </a:ext>
                  </a:extLst>
                </p:cNvPr>
                <p:cNvSpPr txBox="1"/>
                <p:nvPr/>
              </p:nvSpPr>
              <p:spPr>
                <a:xfrm>
                  <a:off x="7198449" y="4050553"/>
                  <a:ext cx="415114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de-DE" b="0" i="1" smtClean="0">
                                <a:latin typeface="Cambria Math" charset="0"/>
                              </a:rPr>
                              <m:t>3</m:t>
                            </m:r>
                          </m:sub>
                          <m:sup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′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′</m:t>
                            </m:r>
                          </m:sup>
                        </m:sSubSup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FFCF154B-545C-A84B-BACF-514C2D71577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98449" y="4050553"/>
                  <a:ext cx="415114" cy="276999"/>
                </a:xfrm>
                <a:prstGeom prst="rect">
                  <a:avLst/>
                </a:prstGeom>
                <a:blipFill>
                  <a:blip r:embed="rId19"/>
                  <a:stretch>
                    <a:fillRect l="-14706" r="-2941" b="-30435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F97EDE24-117C-CE44-8436-36E82D54B2C9}"/>
                  </a:ext>
                </a:extLst>
              </p:cNvPr>
              <p:cNvSpPr txBox="1"/>
              <p:nvPr/>
            </p:nvSpPr>
            <p:spPr>
              <a:xfrm>
                <a:off x="2051966" y="4415340"/>
                <a:ext cx="1660151" cy="389513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solidFill>
                            <a:schemeClr val="accent1"/>
                          </a:solidFill>
                          <a:latin typeface="Cambria Math" charset="0"/>
                        </a:rPr>
                        <m:t>𝑇𝑟𝑎𝑣𝑒𝑙</m:t>
                      </m:r>
                      <m:d>
                        <m:dPr>
                          <m:ctrlPr>
                            <a:rPr lang="de-DE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𝑒𝑣𝑒</m:t>
                          </m:r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F97EDE24-117C-CE44-8436-36E82D54B2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51966" y="4415340"/>
                <a:ext cx="1660151" cy="389513"/>
              </a:xfrm>
              <a:prstGeom prst="ellipse">
                <a:avLst/>
              </a:prstGeom>
              <a:blipFill>
                <a:blip r:embed="rId20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4FB79742-1FFF-3742-BDD3-573334AAC5C8}"/>
              </a:ext>
            </a:extLst>
          </p:cNvPr>
          <p:cNvCxnSpPr>
            <a:cxnSpLocks/>
            <a:stCxn id="37" idx="6"/>
            <a:endCxn id="42" idx="1"/>
          </p:cNvCxnSpPr>
          <p:nvPr/>
        </p:nvCxnSpPr>
        <p:spPr>
          <a:xfrm>
            <a:off x="3712117" y="4610097"/>
            <a:ext cx="377621" cy="33772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D318722A-1FF3-E449-8A0C-4C6080606647}"/>
              </a:ext>
            </a:extLst>
          </p:cNvPr>
          <p:cNvCxnSpPr>
            <a:cxnSpLocks/>
            <a:stCxn id="42" idx="3"/>
          </p:cNvCxnSpPr>
          <p:nvPr/>
        </p:nvCxnSpPr>
        <p:spPr>
          <a:xfrm>
            <a:off x="4233738" y="4947820"/>
            <a:ext cx="1945642" cy="19027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Rectangle 41">
            <a:extLst>
              <a:ext uri="{FF2B5EF4-FFF2-40B4-BE49-F238E27FC236}">
                <a16:creationId xmlns:a16="http://schemas.microsoft.com/office/drawing/2014/main" id="{FF824CC3-63FA-5F46-BEF2-3EA805AFBBB0}"/>
              </a:ext>
            </a:extLst>
          </p:cNvPr>
          <p:cNvSpPr/>
          <p:nvPr/>
        </p:nvSpPr>
        <p:spPr>
          <a:xfrm>
            <a:off x="4089738" y="4875820"/>
            <a:ext cx="144000" cy="144000"/>
          </a:xfrm>
          <a:prstGeom prst="rect">
            <a:avLst/>
          </a:prstGeom>
          <a:solidFill>
            <a:schemeClr val="tx2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BB825DB3-1D75-0144-AD47-19A5E888F26F}"/>
                  </a:ext>
                </a:extLst>
              </p:cNvPr>
              <p:cNvSpPr txBox="1"/>
              <p:nvPr/>
            </p:nvSpPr>
            <p:spPr>
              <a:xfrm>
                <a:off x="4051371" y="4517473"/>
                <a:ext cx="32541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de-DE" b="0" i="1" smtClean="0">
                              <a:latin typeface="Cambria Math" charset="0"/>
                            </a:rPr>
                            <m:t>2</m:t>
                          </m:r>
                        </m:sub>
                        <m:sup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sup>
                      </m:sSubSup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BB825DB3-1D75-0144-AD47-19A5E888F2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51371" y="4517473"/>
                <a:ext cx="325410" cy="276999"/>
              </a:xfrm>
              <a:prstGeom prst="rect">
                <a:avLst/>
              </a:prstGeom>
              <a:blipFill>
                <a:blip r:embed="rId21"/>
                <a:stretch>
                  <a:fillRect l="-22222" b="-2608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19B1D09D-28B0-A54C-8268-C298CED8301D}"/>
              </a:ext>
            </a:extLst>
          </p:cNvPr>
          <p:cNvCxnSpPr>
            <a:cxnSpLocks/>
            <a:stCxn id="46" idx="3"/>
          </p:cNvCxnSpPr>
          <p:nvPr/>
        </p:nvCxnSpPr>
        <p:spPr>
          <a:xfrm flipV="1">
            <a:off x="4243697" y="5138094"/>
            <a:ext cx="1935683" cy="17701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Rectangle 45">
            <a:extLst>
              <a:ext uri="{FF2B5EF4-FFF2-40B4-BE49-F238E27FC236}">
                <a16:creationId xmlns:a16="http://schemas.microsoft.com/office/drawing/2014/main" id="{EE943B6E-B311-6640-B697-FE9CF39441DB}"/>
              </a:ext>
            </a:extLst>
          </p:cNvPr>
          <p:cNvSpPr/>
          <p:nvPr/>
        </p:nvSpPr>
        <p:spPr>
          <a:xfrm>
            <a:off x="4099697" y="5243111"/>
            <a:ext cx="144000" cy="144000"/>
          </a:xfrm>
          <a:prstGeom prst="rect">
            <a:avLst/>
          </a:prstGeom>
          <a:solidFill>
            <a:schemeClr val="tx2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3B912888-CCB0-5344-88B3-4D8345521F21}"/>
                  </a:ext>
                </a:extLst>
              </p:cNvPr>
              <p:cNvSpPr txBox="1"/>
              <p:nvPr/>
            </p:nvSpPr>
            <p:spPr>
              <a:xfrm>
                <a:off x="4031388" y="5342038"/>
                <a:ext cx="379656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de-DE" b="0" i="1" smtClean="0">
                              <a:latin typeface="Cambria Math" charset="0"/>
                            </a:rPr>
                            <m:t>3</m:t>
                          </m:r>
                        </m:sub>
                        <m:sup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3B912888-CCB0-5344-88B3-4D8345521F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1388" y="5342038"/>
                <a:ext cx="379656" cy="276999"/>
              </a:xfrm>
              <a:prstGeom prst="rect">
                <a:avLst/>
              </a:prstGeom>
              <a:blipFill>
                <a:blip r:embed="rId22"/>
                <a:stretch>
                  <a:fillRect l="-16129" r="-3226" b="-3181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0" name="Rectangle 49">
            <a:extLst>
              <a:ext uri="{FF2B5EF4-FFF2-40B4-BE49-F238E27FC236}">
                <a16:creationId xmlns:a16="http://schemas.microsoft.com/office/drawing/2014/main" id="{9E786849-4504-6345-87A7-984FD1AEE3F9}"/>
              </a:ext>
            </a:extLst>
          </p:cNvPr>
          <p:cNvSpPr/>
          <p:nvPr/>
        </p:nvSpPr>
        <p:spPr>
          <a:xfrm>
            <a:off x="1836601" y="1910833"/>
            <a:ext cx="3112818" cy="618309"/>
          </a:xfrm>
          <a:prstGeom prst="rect">
            <a:avLst/>
          </a:prstGeom>
          <a:solidFill>
            <a:srgbClr val="C00000">
              <a:alpha val="15000"/>
            </a:srgbClr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4B5EDB76-052D-4B40-84E0-E1CD1926DF8C}"/>
              </a:ext>
            </a:extLst>
          </p:cNvPr>
          <p:cNvSpPr txBox="1"/>
          <p:nvPr/>
        </p:nvSpPr>
        <p:spPr>
          <a:xfrm>
            <a:off x="6836336" y="2035321"/>
            <a:ext cx="1367939" cy="369332"/>
          </a:xfrm>
          <a:prstGeom prst="rect">
            <a:avLst/>
          </a:prstGeom>
          <a:solidFill>
            <a:srgbClr val="C0000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GB" dirty="0"/>
              <a:t>Smallest size</a:t>
            </a:r>
          </a:p>
        </p:txBody>
      </p: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5E42526B-EE93-4844-B083-8226276DA3E5}"/>
              </a:ext>
            </a:extLst>
          </p:cNvPr>
          <p:cNvCxnSpPr>
            <a:cxnSpLocks/>
            <a:stCxn id="52" idx="1"/>
            <a:endCxn id="50" idx="3"/>
          </p:cNvCxnSpPr>
          <p:nvPr/>
        </p:nvCxnSpPr>
        <p:spPr>
          <a:xfrm flipH="1">
            <a:off x="4949419" y="2219987"/>
            <a:ext cx="1886917" cy="1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95580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52" grpId="0" animBg="1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89A15C-170C-434E-B4EE-4CD472FA43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LVE: Example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F56858B-6482-C249-BB94-286A760927A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GB" dirty="0"/>
                  <a:t>Eliminate all non-query terms</a:t>
                </a:r>
              </a:p>
              <a:p>
                <a:pPr lvl="1"/>
                <a:r>
                  <a:rPr lang="en-GB" dirty="0"/>
                  <a:t>No PRVs fulfilling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GB" i="0" smtClean="0">
                        <a:latin typeface="Cambria Math" panose="02040503050406030204" pitchFamily="18" charset="0"/>
                      </a:rPr>
                      <m:t>sum</m:t>
                    </m:r>
                    <m:r>
                      <m:rPr>
                        <m:nor/>
                      </m:rPr>
                      <a:rPr lang="en-GB" i="0" smtClean="0">
                        <a:latin typeface="Cambria Math" panose="02040503050406030204" pitchFamily="18" charset="0"/>
                      </a:rPr>
                      <m:t>−</m:t>
                    </m:r>
                    <m:r>
                      <m:rPr>
                        <m:nor/>
                      </m:rPr>
                      <a:rPr lang="en-GB" i="0" smtClean="0">
                        <a:latin typeface="Cambria Math" panose="02040503050406030204" pitchFamily="18" charset="0"/>
                      </a:rPr>
                      <m:t>out</m:t>
                    </m:r>
                  </m:oMath>
                </a14:m>
                <a:r>
                  <a:rPr lang="en-GB" dirty="0"/>
                  <a:t> preconditions; others:</a:t>
                </a:r>
              </a:p>
              <a:p>
                <a:pPr lvl="2"/>
                <a:r>
                  <a:rPr lang="en-GB" dirty="0"/>
                  <a:t>Multiply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</m:sup>
                    </m:sSubSup>
                  </m:oMath>
                </a14:m>
                <a:r>
                  <a:rPr lang="en-GB" dirty="0"/>
                  <a:t> and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en-GB" i="1">
                            <a:latin typeface="Cambria Math" charset="0"/>
                          </a:rPr>
                          <m:t>3</m:t>
                        </m:r>
                      </m:sub>
                      <m:sup>
                        <m:r>
                          <a:rPr lang="de-DE" i="1">
                            <a:latin typeface="Cambria Math" panose="02040503050406030204" pitchFamily="18" charset="0"/>
                          </a:rPr>
                          <m:t>𝑒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′</m:t>
                        </m:r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′</m:t>
                        </m:r>
                      </m:sup>
                    </m:sSubSup>
                  </m:oMath>
                </a14:m>
                <a:endParaRPr lang="en-GB" dirty="0"/>
              </a:p>
              <a:p>
                <a:pPr lvl="3"/>
                <a:r>
                  <a:rPr lang="en-GB" dirty="0"/>
                  <a:t>Yields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en-GB" i="1">
                            <a:latin typeface="Cambria Math" charset="0"/>
                          </a:rPr>
                          <m:t>3</m:t>
                        </m:r>
                      </m:sub>
                      <m:sup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′</m:t>
                        </m:r>
                      </m:sup>
                    </m:sSubSup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𝐸𝑝𝑖𝑑</m:t>
                        </m:r>
                        <m:r>
                          <a:rPr lang="en-GB" i="1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𝑇𝑟𝑎𝑣𝑒𝑙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𝑒𝑣𝑒</m:t>
                            </m:r>
                          </m:e>
                        </m:d>
                      </m:e>
                    </m:d>
                  </m:oMath>
                </a14:m>
                <a:r>
                  <a:rPr lang="en-GB" dirty="0"/>
                  <a:t> ➝ size: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en-GB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GB" i="1">
                        <a:latin typeface="Cambria Math" panose="02040503050406030204" pitchFamily="18" charset="0"/>
                      </a:rPr>
                      <m:t>=4</m:t>
                    </m:r>
                  </m:oMath>
                </a14:m>
                <a:endParaRPr lang="en-GB" dirty="0"/>
              </a:p>
              <a:p>
                <a:pPr lvl="2"/>
                <a:r>
                  <a:rPr lang="en-GB" dirty="0"/>
                  <a:t>Count-convert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charset="0"/>
                      </a:rPr>
                      <m:t>𝑁𝑎𝑡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</m:d>
                  </m:oMath>
                </a14:m>
                <a:endParaRPr lang="en-GB" dirty="0"/>
              </a:p>
              <a:p>
                <a:pPr lvl="3"/>
                <a:r>
                  <a:rPr lang="en-GB" dirty="0"/>
                  <a:t>Yields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de-DE" i="1">
                            <a:latin typeface="Cambria Math" charset="0"/>
                          </a:rPr>
                          <m:t>1</m:t>
                        </m:r>
                      </m:sub>
                      <m:sup>
                        <m:r>
                          <a:rPr lang="de-DE" i="1">
                            <a:latin typeface="Cambria Math" panose="02040503050406030204" pitchFamily="18" charset="0"/>
                          </a:rPr>
                          <m:t>𝐷</m:t>
                        </m:r>
                      </m:sup>
                    </m:sSubSup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𝐸𝑝𝑖𝑑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#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𝐷</m:t>
                            </m:r>
                          </m:sub>
                        </m:sSub>
                        <m:d>
                          <m:dPr>
                            <m:begChr m:val="["/>
                            <m:endChr m:val="]"/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𝑁𝑎𝑡</m:t>
                            </m:r>
                            <m:d>
                              <m:d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𝐷</m:t>
                                </m:r>
                              </m:e>
                            </m:d>
                          </m:e>
                        </m:d>
                        <m:r>
                          <a:rPr lang="de-DE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𝑀𝑎𝑛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𝑊</m:t>
                            </m:r>
                          </m:e>
                        </m:d>
                      </m:e>
                    </m:d>
                  </m:oMath>
                </a14:m>
                <a:r>
                  <a:rPr lang="en-GB" dirty="0"/>
                  <a:t> ➝ size: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2</m:t>
                    </m:r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3∙2</m:t>
                    </m:r>
                    <m:r>
                      <a:rPr lang="en-GB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de-DE" i="1">
                        <a:latin typeface="Cambria Math" panose="02040503050406030204" pitchFamily="18" charset="0"/>
                      </a:rPr>
                      <m:t>12</m:t>
                    </m:r>
                  </m:oMath>
                </a14:m>
                <a:endParaRPr lang="en-GB" dirty="0"/>
              </a:p>
              <a:p>
                <a:pPr lvl="2"/>
                <a:r>
                  <a:rPr lang="en-GB" dirty="0"/>
                  <a:t>Count-convert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𝑀𝑎𝑛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</m:d>
                  </m:oMath>
                </a14:m>
                <a:endParaRPr lang="en-GB" dirty="0"/>
              </a:p>
              <a:p>
                <a:pPr lvl="3"/>
                <a:r>
                  <a:rPr lang="en-GB" dirty="0"/>
                  <a:t>Yields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de-DE" i="1">
                            <a:latin typeface="Cambria Math" charset="0"/>
                          </a:rPr>
                          <m:t>1</m:t>
                        </m:r>
                      </m:sub>
                      <m:sup>
                        <m:r>
                          <a:rPr lang="de-DE" i="1">
                            <a:latin typeface="Cambria Math" panose="02040503050406030204" pitchFamily="18" charset="0"/>
                          </a:rPr>
                          <m:t>𝑊</m:t>
                        </m:r>
                      </m:sup>
                    </m:sSubSup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𝐸𝑝𝑖𝑑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𝑁𝑎𝑡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</m:d>
                        <m:r>
                          <a:rPr lang="de-DE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#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𝑊</m:t>
                            </m:r>
                          </m:sub>
                        </m:sSub>
                        <m:d>
                          <m:dPr>
                            <m:begChr m:val="["/>
                            <m:endChr m:val="]"/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𝑀𝑎𝑛</m:t>
                            </m:r>
                            <m:d>
                              <m:d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𝑊</m:t>
                                </m:r>
                              </m:e>
                            </m:d>
                          </m:e>
                        </m:d>
                      </m:e>
                    </m:d>
                  </m:oMath>
                </a14:m>
                <a:r>
                  <a:rPr lang="en-GB" dirty="0"/>
                  <a:t> ➝ size: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de-DE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3</m:t>
                    </m:r>
                    <m:r>
                      <a:rPr lang="en-GB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de-DE" i="1">
                        <a:latin typeface="Cambria Math" panose="02040503050406030204" pitchFamily="18" charset="0"/>
                      </a:rPr>
                      <m:t>12</m:t>
                    </m:r>
                  </m:oMath>
                </a14:m>
                <a:endParaRPr lang="en-GB" dirty="0"/>
              </a:p>
              <a:p>
                <a:pPr lvl="2"/>
                <a:endParaRPr lang="en-GB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F56858B-6482-C249-BB94-286A760927A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447" t="-176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EF2928-EE25-7E47-AC0D-4AF89362B5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97</a:t>
            </a:fld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7043233-DBD2-2340-A74F-E8A596F37234}"/>
                  </a:ext>
                </a:extLst>
              </p:cNvPr>
              <p:cNvSpPr txBox="1"/>
              <p:nvPr/>
            </p:nvSpPr>
            <p:spPr>
              <a:xfrm>
                <a:off x="6179380" y="4948275"/>
                <a:ext cx="648000" cy="389513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 charset="0"/>
                        </a:rPr>
                        <m:t>𝐸𝑝𝑖𝑑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7043233-DBD2-2340-A74F-E8A596F372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79380" y="4948275"/>
                <a:ext cx="648000" cy="389513"/>
              </a:xfrm>
              <a:prstGeom prst="ellipse">
                <a:avLst/>
              </a:prstGeom>
              <a:blipFill>
                <a:blip r:embed="rId3"/>
                <a:stretch>
                  <a:fillRect l="-1887" r="-1887" b="-6250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F02AEB7D-5F14-234A-97DD-4E969F5793AC}"/>
                  </a:ext>
                </a:extLst>
              </p:cNvPr>
              <p:cNvSpPr txBox="1"/>
              <p:nvPr/>
            </p:nvSpPr>
            <p:spPr>
              <a:xfrm>
                <a:off x="4949418" y="4330685"/>
                <a:ext cx="985062" cy="389513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 charset="0"/>
                        </a:rPr>
                        <m:t>𝑁𝑎𝑡</m:t>
                      </m:r>
                      <m:d>
                        <m:d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F02AEB7D-5F14-234A-97DD-4E969F5793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49418" y="4330685"/>
                <a:ext cx="985062" cy="389513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10F52D8C-2BAB-9641-86E9-8679C4DC15B9}"/>
                  </a:ext>
                </a:extLst>
              </p:cNvPr>
              <p:cNvSpPr txBox="1"/>
              <p:nvPr/>
            </p:nvSpPr>
            <p:spPr>
              <a:xfrm>
                <a:off x="7088779" y="4333717"/>
                <a:ext cx="1144125" cy="389513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 charset="0"/>
                        </a:rPr>
                        <m:t>𝑀𝑎𝑛</m:t>
                      </m:r>
                      <m:d>
                        <m:d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10F52D8C-2BAB-9641-86E9-8679C4DC15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88779" y="4333717"/>
                <a:ext cx="1144125" cy="389513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B19D927-3618-8846-8A3F-723628C8A787}"/>
              </a:ext>
            </a:extLst>
          </p:cNvPr>
          <p:cNvCxnSpPr>
            <a:stCxn id="7" idx="6"/>
            <a:endCxn id="33" idx="1"/>
          </p:cNvCxnSpPr>
          <p:nvPr/>
        </p:nvCxnSpPr>
        <p:spPr>
          <a:xfrm>
            <a:off x="5934480" y="4525442"/>
            <a:ext cx="499132" cy="110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2075B78-F83C-C846-9235-639D78F884D9}"/>
              </a:ext>
            </a:extLst>
          </p:cNvPr>
          <p:cNvCxnSpPr>
            <a:cxnSpLocks/>
            <a:stCxn id="8" idx="2"/>
            <a:endCxn id="33" idx="3"/>
          </p:cNvCxnSpPr>
          <p:nvPr/>
        </p:nvCxnSpPr>
        <p:spPr>
          <a:xfrm flipH="1" flipV="1">
            <a:off x="6577612" y="4526550"/>
            <a:ext cx="511167" cy="192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8D52B0D-2A71-4342-8A7F-8F2B82BB0503}"/>
              </a:ext>
            </a:extLst>
          </p:cNvPr>
          <p:cNvCxnSpPr>
            <a:cxnSpLocks/>
            <a:stCxn id="6" idx="3"/>
            <a:endCxn id="25" idx="0"/>
          </p:cNvCxnSpPr>
          <p:nvPr/>
        </p:nvCxnSpPr>
        <p:spPr>
          <a:xfrm flipH="1">
            <a:off x="6034103" y="5280745"/>
            <a:ext cx="240174" cy="29999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0F221846-4F97-6241-AA10-DC49E6EDAD41}"/>
              </a:ext>
            </a:extLst>
          </p:cNvPr>
          <p:cNvCxnSpPr>
            <a:cxnSpLocks/>
            <a:stCxn id="6" idx="0"/>
            <a:endCxn id="33" idx="2"/>
          </p:cNvCxnSpPr>
          <p:nvPr/>
        </p:nvCxnSpPr>
        <p:spPr>
          <a:xfrm flipV="1">
            <a:off x="6503380" y="4598550"/>
            <a:ext cx="2232" cy="34972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711771E-9BE0-F74B-9DBB-70C66261E403}"/>
              </a:ext>
            </a:extLst>
          </p:cNvPr>
          <p:cNvGrpSpPr/>
          <p:nvPr/>
        </p:nvGrpSpPr>
        <p:grpSpPr>
          <a:xfrm>
            <a:off x="6387532" y="4408470"/>
            <a:ext cx="545811" cy="393368"/>
            <a:chOff x="6669977" y="2717060"/>
            <a:chExt cx="545811" cy="393368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ACB94563-2161-4F44-A807-F6F88A9A3BBA}"/>
                </a:ext>
              </a:extLst>
            </p:cNvPr>
            <p:cNvSpPr/>
            <p:nvPr/>
          </p:nvSpPr>
          <p:spPr>
            <a:xfrm>
              <a:off x="6669977" y="2717060"/>
              <a:ext cx="144000" cy="144000"/>
            </a:xfrm>
            <a:prstGeom prst="rect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CA74B7BF-9302-6A45-A6F8-E293F7EA1D23}"/>
                </a:ext>
              </a:extLst>
            </p:cNvPr>
            <p:cNvSpPr/>
            <p:nvPr/>
          </p:nvSpPr>
          <p:spPr>
            <a:xfrm>
              <a:off x="6716057" y="2763140"/>
              <a:ext cx="144000" cy="144000"/>
            </a:xfrm>
            <a:prstGeom prst="rect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AA3B0BC7-A27A-DD4D-8FE5-B54EA74F32A6}"/>
                </a:ext>
              </a:extLst>
            </p:cNvPr>
            <p:cNvSpPr/>
            <p:nvPr/>
          </p:nvSpPr>
          <p:spPr>
            <a:xfrm>
              <a:off x="6762137" y="2809220"/>
              <a:ext cx="144000" cy="144000"/>
            </a:xfrm>
            <a:prstGeom prst="rect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DACFA8C8-84FD-4E46-A555-EE3EE4B4BC0B}"/>
                    </a:ext>
                  </a:extLst>
                </p:cNvPr>
                <p:cNvSpPr txBox="1"/>
                <p:nvPr/>
              </p:nvSpPr>
              <p:spPr>
                <a:xfrm>
                  <a:off x="6903780" y="2833429"/>
                  <a:ext cx="312008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FD669DB7-DFF8-5242-BF32-C4BD099E872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03780" y="2833429"/>
                  <a:ext cx="312008" cy="276999"/>
                </a:xfrm>
                <a:prstGeom prst="rect">
                  <a:avLst/>
                </a:prstGeom>
                <a:blipFill>
                  <a:blip r:embed="rId18"/>
                  <a:stretch>
                    <a:fillRect l="-19231" r="-3846" b="-30435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24474084-ABA0-514C-9928-EC53A86010BF}"/>
              </a:ext>
            </a:extLst>
          </p:cNvPr>
          <p:cNvGrpSpPr/>
          <p:nvPr/>
        </p:nvGrpSpPr>
        <p:grpSpPr>
          <a:xfrm>
            <a:off x="5916023" y="5534664"/>
            <a:ext cx="661589" cy="397857"/>
            <a:chOff x="6975826" y="3929695"/>
            <a:chExt cx="661589" cy="397857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B8EDCA39-5203-874B-A621-D84F6A092D6E}"/>
                </a:ext>
              </a:extLst>
            </p:cNvPr>
            <p:cNvSpPr/>
            <p:nvPr/>
          </p:nvSpPr>
          <p:spPr>
            <a:xfrm>
              <a:off x="6975826" y="3929695"/>
              <a:ext cx="144000" cy="144000"/>
            </a:xfrm>
            <a:prstGeom prst="rect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8B446089-C3F3-814C-814E-86EBC14689BF}"/>
                </a:ext>
              </a:extLst>
            </p:cNvPr>
            <p:cNvSpPr/>
            <p:nvPr/>
          </p:nvSpPr>
          <p:spPr>
            <a:xfrm>
              <a:off x="7021906" y="3975775"/>
              <a:ext cx="144000" cy="144000"/>
            </a:xfrm>
            <a:prstGeom prst="rect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643650F8-7B9F-F24B-BA49-AEA83C639270}"/>
                </a:ext>
              </a:extLst>
            </p:cNvPr>
            <p:cNvSpPr/>
            <p:nvPr/>
          </p:nvSpPr>
          <p:spPr>
            <a:xfrm>
              <a:off x="7067986" y="4021855"/>
              <a:ext cx="144000" cy="144000"/>
            </a:xfrm>
            <a:prstGeom prst="rect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FFCF154B-545C-A84B-BACF-514C2D71577B}"/>
                    </a:ext>
                  </a:extLst>
                </p:cNvPr>
                <p:cNvSpPr txBox="1"/>
                <p:nvPr/>
              </p:nvSpPr>
              <p:spPr>
                <a:xfrm>
                  <a:off x="7198449" y="4050553"/>
                  <a:ext cx="438966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de-DE" b="0" i="1" smtClean="0">
                                <a:latin typeface="Cambria Math" charset="0"/>
                              </a:rPr>
                              <m:t>3</m:t>
                            </m:r>
                          </m:sub>
                          <m:sup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′′</m:t>
                            </m:r>
                          </m:sup>
                        </m:sSubSup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FFCF154B-545C-A84B-BACF-514C2D71577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98449" y="4050553"/>
                  <a:ext cx="438966" cy="276999"/>
                </a:xfrm>
                <a:prstGeom prst="rect">
                  <a:avLst/>
                </a:prstGeom>
                <a:blipFill>
                  <a:blip r:embed="rId19"/>
                  <a:stretch>
                    <a:fillRect l="-13889" b="-30435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F97EDE24-117C-CE44-8436-36E82D54B2C9}"/>
                  </a:ext>
                </a:extLst>
              </p:cNvPr>
              <p:cNvSpPr txBox="1"/>
              <p:nvPr/>
            </p:nvSpPr>
            <p:spPr>
              <a:xfrm>
                <a:off x="2051966" y="4415340"/>
                <a:ext cx="1660151" cy="389513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solidFill>
                            <a:schemeClr val="accent1"/>
                          </a:solidFill>
                          <a:latin typeface="Cambria Math" charset="0"/>
                        </a:rPr>
                        <m:t>𝑇𝑟𝑎𝑣𝑒𝑙</m:t>
                      </m:r>
                      <m:d>
                        <m:dPr>
                          <m:ctrlPr>
                            <a:rPr lang="de-DE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𝑒𝑣𝑒</m:t>
                          </m:r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F97EDE24-117C-CE44-8436-36E82D54B2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51966" y="4415340"/>
                <a:ext cx="1660151" cy="389513"/>
              </a:xfrm>
              <a:prstGeom prst="ellipse">
                <a:avLst/>
              </a:prstGeom>
              <a:blipFill>
                <a:blip r:embed="rId20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4FB79742-1FFF-3742-BDD3-573334AAC5C8}"/>
              </a:ext>
            </a:extLst>
          </p:cNvPr>
          <p:cNvCxnSpPr>
            <a:cxnSpLocks/>
            <a:stCxn id="37" idx="6"/>
            <a:endCxn id="42" idx="1"/>
          </p:cNvCxnSpPr>
          <p:nvPr/>
        </p:nvCxnSpPr>
        <p:spPr>
          <a:xfrm>
            <a:off x="3712117" y="4610097"/>
            <a:ext cx="377621" cy="33772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D318722A-1FF3-E449-8A0C-4C6080606647}"/>
              </a:ext>
            </a:extLst>
          </p:cNvPr>
          <p:cNvCxnSpPr>
            <a:cxnSpLocks/>
            <a:stCxn id="42" idx="3"/>
          </p:cNvCxnSpPr>
          <p:nvPr/>
        </p:nvCxnSpPr>
        <p:spPr>
          <a:xfrm>
            <a:off x="4233738" y="4947820"/>
            <a:ext cx="1945642" cy="19027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Rectangle 41">
            <a:extLst>
              <a:ext uri="{FF2B5EF4-FFF2-40B4-BE49-F238E27FC236}">
                <a16:creationId xmlns:a16="http://schemas.microsoft.com/office/drawing/2014/main" id="{FF824CC3-63FA-5F46-BEF2-3EA805AFBBB0}"/>
              </a:ext>
            </a:extLst>
          </p:cNvPr>
          <p:cNvSpPr/>
          <p:nvPr/>
        </p:nvSpPr>
        <p:spPr>
          <a:xfrm>
            <a:off x="4089738" y="4875820"/>
            <a:ext cx="144000" cy="144000"/>
          </a:xfrm>
          <a:prstGeom prst="rect">
            <a:avLst/>
          </a:prstGeom>
          <a:solidFill>
            <a:schemeClr val="tx2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BB825DB3-1D75-0144-AD47-19A5E888F26F}"/>
                  </a:ext>
                </a:extLst>
              </p:cNvPr>
              <p:cNvSpPr txBox="1"/>
              <p:nvPr/>
            </p:nvSpPr>
            <p:spPr>
              <a:xfrm>
                <a:off x="4051371" y="4517473"/>
                <a:ext cx="32541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de-DE" b="0" i="1" smtClean="0">
                              <a:latin typeface="Cambria Math" charset="0"/>
                            </a:rPr>
                            <m:t>2</m:t>
                          </m:r>
                        </m:sub>
                        <m:sup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sup>
                      </m:sSubSup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BB825DB3-1D75-0144-AD47-19A5E888F2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51371" y="4517473"/>
                <a:ext cx="325410" cy="276999"/>
              </a:xfrm>
              <a:prstGeom prst="rect">
                <a:avLst/>
              </a:prstGeom>
              <a:blipFill>
                <a:blip r:embed="rId21"/>
                <a:stretch>
                  <a:fillRect l="-22222" b="-2608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0" name="Rectangle 49">
            <a:extLst>
              <a:ext uri="{FF2B5EF4-FFF2-40B4-BE49-F238E27FC236}">
                <a16:creationId xmlns:a16="http://schemas.microsoft.com/office/drawing/2014/main" id="{9E786849-4504-6345-87A7-984FD1AEE3F9}"/>
              </a:ext>
            </a:extLst>
          </p:cNvPr>
          <p:cNvSpPr/>
          <p:nvPr/>
        </p:nvSpPr>
        <p:spPr>
          <a:xfrm>
            <a:off x="1836601" y="2032759"/>
            <a:ext cx="4903834" cy="618309"/>
          </a:xfrm>
          <a:prstGeom prst="rect">
            <a:avLst/>
          </a:prstGeom>
          <a:solidFill>
            <a:srgbClr val="C00000">
              <a:alpha val="15000"/>
            </a:srgbClr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4B5EDB76-052D-4B40-84E0-E1CD1926DF8C}"/>
              </a:ext>
            </a:extLst>
          </p:cNvPr>
          <p:cNvSpPr txBox="1"/>
          <p:nvPr/>
        </p:nvSpPr>
        <p:spPr>
          <a:xfrm>
            <a:off x="7434399" y="2157247"/>
            <a:ext cx="1373407" cy="369332"/>
          </a:xfrm>
          <a:prstGeom prst="rect">
            <a:avLst/>
          </a:prstGeom>
          <a:solidFill>
            <a:srgbClr val="C0000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GB" dirty="0"/>
              <a:t>Smallest size</a:t>
            </a:r>
          </a:p>
        </p:txBody>
      </p: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5E42526B-EE93-4844-B083-8226276DA3E5}"/>
              </a:ext>
            </a:extLst>
          </p:cNvPr>
          <p:cNvCxnSpPr>
            <a:cxnSpLocks/>
            <a:stCxn id="52" idx="1"/>
            <a:endCxn id="50" idx="3"/>
          </p:cNvCxnSpPr>
          <p:nvPr/>
        </p:nvCxnSpPr>
        <p:spPr>
          <a:xfrm flipH="1">
            <a:off x="6740435" y="2341913"/>
            <a:ext cx="693964" cy="1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45424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52" grpId="0" animBg="1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89A15C-170C-434E-B4EE-4CD472FA43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LVE: Example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F56858B-6482-C249-BB94-286A760927A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GB" dirty="0"/>
                  <a:t>Eliminate all non-query terms</a:t>
                </a:r>
              </a:p>
              <a:p>
                <a:pPr lvl="1"/>
                <a:r>
                  <a:rPr lang="en-GB" dirty="0"/>
                  <a:t>No PRVs fulfilling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GB" i="0" smtClean="0">
                        <a:latin typeface="Cambria Math" panose="02040503050406030204" pitchFamily="18" charset="0"/>
                      </a:rPr>
                      <m:t>sum</m:t>
                    </m:r>
                    <m:r>
                      <m:rPr>
                        <m:nor/>
                      </m:rPr>
                      <a:rPr lang="en-GB" i="0" smtClean="0">
                        <a:latin typeface="Cambria Math" panose="02040503050406030204" pitchFamily="18" charset="0"/>
                      </a:rPr>
                      <m:t>−</m:t>
                    </m:r>
                    <m:r>
                      <m:rPr>
                        <m:nor/>
                      </m:rPr>
                      <a:rPr lang="en-GB" i="0" smtClean="0">
                        <a:latin typeface="Cambria Math" panose="02040503050406030204" pitchFamily="18" charset="0"/>
                      </a:rPr>
                      <m:t>out</m:t>
                    </m:r>
                  </m:oMath>
                </a14:m>
                <a:r>
                  <a:rPr lang="en-GB" dirty="0"/>
                  <a:t> preconditions; others:</a:t>
                </a:r>
              </a:p>
              <a:p>
                <a:pPr lvl="2"/>
                <a:r>
                  <a:rPr lang="en-GB" dirty="0"/>
                  <a:t>Count-convert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charset="0"/>
                      </a:rPr>
                      <m:t>𝑁𝑎𝑡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</m:d>
                  </m:oMath>
                </a14:m>
                <a:endParaRPr lang="en-GB" dirty="0"/>
              </a:p>
              <a:p>
                <a:pPr lvl="3"/>
                <a:r>
                  <a:rPr lang="en-GB" dirty="0"/>
                  <a:t>Yields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de-DE" i="1">
                            <a:latin typeface="Cambria Math" charset="0"/>
                          </a:rPr>
                          <m:t>1</m:t>
                        </m:r>
                      </m:sub>
                      <m:sup>
                        <m:r>
                          <a:rPr lang="de-DE" i="1">
                            <a:latin typeface="Cambria Math" panose="02040503050406030204" pitchFamily="18" charset="0"/>
                          </a:rPr>
                          <m:t>𝐷</m:t>
                        </m:r>
                      </m:sup>
                    </m:sSubSup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𝐸𝑝𝑖𝑑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#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𝐷</m:t>
                            </m:r>
                          </m:sub>
                        </m:sSub>
                        <m:d>
                          <m:dPr>
                            <m:begChr m:val="["/>
                            <m:endChr m:val="]"/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𝑁𝑎𝑡</m:t>
                            </m:r>
                            <m:d>
                              <m:d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𝐷</m:t>
                                </m:r>
                              </m:e>
                            </m:d>
                          </m:e>
                        </m:d>
                        <m:r>
                          <a:rPr lang="de-DE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𝑀𝑎𝑛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𝑊</m:t>
                            </m:r>
                          </m:e>
                        </m:d>
                      </m:e>
                    </m:d>
                  </m:oMath>
                </a14:m>
                <a:r>
                  <a:rPr lang="en-GB" dirty="0"/>
                  <a:t> ➝ size: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2</m:t>
                    </m:r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3∙2</m:t>
                    </m:r>
                    <m:r>
                      <a:rPr lang="en-GB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de-DE" i="1">
                        <a:latin typeface="Cambria Math" panose="02040503050406030204" pitchFamily="18" charset="0"/>
                      </a:rPr>
                      <m:t>12</m:t>
                    </m:r>
                  </m:oMath>
                </a14:m>
                <a:endParaRPr lang="en-GB" dirty="0"/>
              </a:p>
              <a:p>
                <a:pPr lvl="2"/>
                <a:r>
                  <a:rPr lang="en-GB" dirty="0"/>
                  <a:t>Count-convert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𝑀𝑎𝑛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</m:d>
                  </m:oMath>
                </a14:m>
                <a:endParaRPr lang="en-GB" dirty="0"/>
              </a:p>
              <a:p>
                <a:pPr lvl="3"/>
                <a:r>
                  <a:rPr lang="en-GB" dirty="0"/>
                  <a:t>Yields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de-DE" i="1">
                            <a:latin typeface="Cambria Math" charset="0"/>
                          </a:rPr>
                          <m:t>1</m:t>
                        </m:r>
                      </m:sub>
                      <m:sup>
                        <m:r>
                          <a:rPr lang="de-DE" i="1">
                            <a:latin typeface="Cambria Math" panose="02040503050406030204" pitchFamily="18" charset="0"/>
                          </a:rPr>
                          <m:t>𝑊</m:t>
                        </m:r>
                      </m:sup>
                    </m:sSubSup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𝐸𝑝𝑖𝑑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𝑁𝑎𝑡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</m:d>
                        <m:r>
                          <a:rPr lang="de-DE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#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𝑊</m:t>
                            </m:r>
                          </m:sub>
                        </m:sSub>
                        <m:d>
                          <m:dPr>
                            <m:begChr m:val="["/>
                            <m:endChr m:val="]"/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𝑀𝑎𝑛</m:t>
                            </m:r>
                            <m:d>
                              <m:d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𝑊</m:t>
                                </m:r>
                              </m:e>
                            </m:d>
                          </m:e>
                        </m:d>
                      </m:e>
                    </m:d>
                  </m:oMath>
                </a14:m>
                <a:r>
                  <a:rPr lang="en-GB" dirty="0"/>
                  <a:t> ➝ size: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de-DE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3</m:t>
                    </m:r>
                    <m:r>
                      <a:rPr lang="en-GB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de-DE" i="1">
                        <a:latin typeface="Cambria Math" panose="02040503050406030204" pitchFamily="18" charset="0"/>
                      </a:rPr>
                      <m:t>12</m:t>
                    </m:r>
                  </m:oMath>
                </a14:m>
                <a:endParaRPr lang="en-GB" dirty="0"/>
              </a:p>
              <a:p>
                <a:pPr lvl="2"/>
                <a:endParaRPr lang="en-GB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F56858B-6482-C249-BB94-286A760927A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447" t="-176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EF2928-EE25-7E47-AC0D-4AF89362B5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98</a:t>
            </a:fld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7043233-DBD2-2340-A74F-E8A596F37234}"/>
                  </a:ext>
                </a:extLst>
              </p:cNvPr>
              <p:cNvSpPr txBox="1"/>
              <p:nvPr/>
            </p:nvSpPr>
            <p:spPr>
              <a:xfrm>
                <a:off x="6179380" y="4948275"/>
                <a:ext cx="648000" cy="389513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 charset="0"/>
                        </a:rPr>
                        <m:t>𝐸𝑝𝑖𝑑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7043233-DBD2-2340-A74F-E8A596F372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79380" y="4948275"/>
                <a:ext cx="648000" cy="389513"/>
              </a:xfrm>
              <a:prstGeom prst="ellipse">
                <a:avLst/>
              </a:prstGeom>
              <a:blipFill>
                <a:blip r:embed="rId3"/>
                <a:stretch>
                  <a:fillRect l="-1887" r="-1887" b="-6250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F02AEB7D-5F14-234A-97DD-4E969F5793AC}"/>
                  </a:ext>
                </a:extLst>
              </p:cNvPr>
              <p:cNvSpPr txBox="1"/>
              <p:nvPr/>
            </p:nvSpPr>
            <p:spPr>
              <a:xfrm>
                <a:off x="4949418" y="4330685"/>
                <a:ext cx="985062" cy="389513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 charset="0"/>
                        </a:rPr>
                        <m:t>𝑁𝑎𝑡</m:t>
                      </m:r>
                      <m:d>
                        <m:d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F02AEB7D-5F14-234A-97DD-4E969F5793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49418" y="4330685"/>
                <a:ext cx="985062" cy="389513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10F52D8C-2BAB-9641-86E9-8679C4DC15B9}"/>
                  </a:ext>
                </a:extLst>
              </p:cNvPr>
              <p:cNvSpPr txBox="1"/>
              <p:nvPr/>
            </p:nvSpPr>
            <p:spPr>
              <a:xfrm>
                <a:off x="7088779" y="4333717"/>
                <a:ext cx="1144125" cy="389513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 charset="0"/>
                        </a:rPr>
                        <m:t>𝑀𝑎𝑛</m:t>
                      </m:r>
                      <m:d>
                        <m:d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10F52D8C-2BAB-9641-86E9-8679C4DC15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88779" y="4333717"/>
                <a:ext cx="1144125" cy="389513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B19D927-3618-8846-8A3F-723628C8A787}"/>
              </a:ext>
            </a:extLst>
          </p:cNvPr>
          <p:cNvCxnSpPr>
            <a:stCxn id="7" idx="6"/>
            <a:endCxn id="33" idx="1"/>
          </p:cNvCxnSpPr>
          <p:nvPr/>
        </p:nvCxnSpPr>
        <p:spPr>
          <a:xfrm>
            <a:off x="5934480" y="4525442"/>
            <a:ext cx="499132" cy="110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2075B78-F83C-C846-9235-639D78F884D9}"/>
              </a:ext>
            </a:extLst>
          </p:cNvPr>
          <p:cNvCxnSpPr>
            <a:cxnSpLocks/>
            <a:stCxn id="8" idx="2"/>
            <a:endCxn id="33" idx="3"/>
          </p:cNvCxnSpPr>
          <p:nvPr/>
        </p:nvCxnSpPr>
        <p:spPr>
          <a:xfrm flipH="1" flipV="1">
            <a:off x="6577612" y="4526550"/>
            <a:ext cx="511167" cy="192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0F221846-4F97-6241-AA10-DC49E6EDAD41}"/>
              </a:ext>
            </a:extLst>
          </p:cNvPr>
          <p:cNvCxnSpPr>
            <a:cxnSpLocks/>
            <a:stCxn id="6" idx="0"/>
            <a:endCxn id="33" idx="2"/>
          </p:cNvCxnSpPr>
          <p:nvPr/>
        </p:nvCxnSpPr>
        <p:spPr>
          <a:xfrm flipV="1">
            <a:off x="6503380" y="4598550"/>
            <a:ext cx="2232" cy="34972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711771E-9BE0-F74B-9DBB-70C66261E403}"/>
              </a:ext>
            </a:extLst>
          </p:cNvPr>
          <p:cNvGrpSpPr/>
          <p:nvPr/>
        </p:nvGrpSpPr>
        <p:grpSpPr>
          <a:xfrm>
            <a:off x="6387532" y="4408470"/>
            <a:ext cx="545811" cy="393368"/>
            <a:chOff x="6669977" y="2717060"/>
            <a:chExt cx="545811" cy="393368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ACB94563-2161-4F44-A807-F6F88A9A3BBA}"/>
                </a:ext>
              </a:extLst>
            </p:cNvPr>
            <p:cNvSpPr/>
            <p:nvPr/>
          </p:nvSpPr>
          <p:spPr>
            <a:xfrm>
              <a:off x="6669977" y="2717060"/>
              <a:ext cx="144000" cy="144000"/>
            </a:xfrm>
            <a:prstGeom prst="rect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CA74B7BF-9302-6A45-A6F8-E293F7EA1D23}"/>
                </a:ext>
              </a:extLst>
            </p:cNvPr>
            <p:cNvSpPr/>
            <p:nvPr/>
          </p:nvSpPr>
          <p:spPr>
            <a:xfrm>
              <a:off x="6716057" y="2763140"/>
              <a:ext cx="144000" cy="144000"/>
            </a:xfrm>
            <a:prstGeom prst="rect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AA3B0BC7-A27A-DD4D-8FE5-B54EA74F32A6}"/>
                </a:ext>
              </a:extLst>
            </p:cNvPr>
            <p:cNvSpPr/>
            <p:nvPr/>
          </p:nvSpPr>
          <p:spPr>
            <a:xfrm>
              <a:off x="6762137" y="2809220"/>
              <a:ext cx="144000" cy="144000"/>
            </a:xfrm>
            <a:prstGeom prst="rect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DACFA8C8-84FD-4E46-A555-EE3EE4B4BC0B}"/>
                    </a:ext>
                  </a:extLst>
                </p:cNvPr>
                <p:cNvSpPr txBox="1"/>
                <p:nvPr/>
              </p:nvSpPr>
              <p:spPr>
                <a:xfrm>
                  <a:off x="6903780" y="2833429"/>
                  <a:ext cx="312008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FD669DB7-DFF8-5242-BF32-C4BD099E872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03780" y="2833429"/>
                  <a:ext cx="312008" cy="276999"/>
                </a:xfrm>
                <a:prstGeom prst="rect">
                  <a:avLst/>
                </a:prstGeom>
                <a:blipFill>
                  <a:blip r:embed="rId18"/>
                  <a:stretch>
                    <a:fillRect l="-19231" r="-3846" b="-30435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F97EDE24-117C-CE44-8436-36E82D54B2C9}"/>
                  </a:ext>
                </a:extLst>
              </p:cNvPr>
              <p:cNvSpPr txBox="1"/>
              <p:nvPr/>
            </p:nvSpPr>
            <p:spPr>
              <a:xfrm>
                <a:off x="2753056" y="4948274"/>
                <a:ext cx="1660151" cy="389513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solidFill>
                            <a:schemeClr val="accent1"/>
                          </a:solidFill>
                          <a:latin typeface="Cambria Math" charset="0"/>
                        </a:rPr>
                        <m:t>𝑇𝑟𝑎𝑣𝑒𝑙</m:t>
                      </m:r>
                      <m:d>
                        <m:dPr>
                          <m:ctrlPr>
                            <a:rPr lang="de-DE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𝑒𝑣𝑒</m:t>
                          </m:r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F97EDE24-117C-CE44-8436-36E82D54B2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53056" y="4948274"/>
                <a:ext cx="1660151" cy="389513"/>
              </a:xfrm>
              <a:prstGeom prst="ellipse">
                <a:avLst/>
              </a:prstGeom>
              <a:blipFill>
                <a:blip r:embed="rId19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4FB79742-1FFF-3742-BDD3-573334AAC5C8}"/>
              </a:ext>
            </a:extLst>
          </p:cNvPr>
          <p:cNvCxnSpPr>
            <a:cxnSpLocks/>
            <a:stCxn id="37" idx="6"/>
            <a:endCxn id="42" idx="1"/>
          </p:cNvCxnSpPr>
          <p:nvPr/>
        </p:nvCxnSpPr>
        <p:spPr>
          <a:xfrm>
            <a:off x="4413207" y="5143031"/>
            <a:ext cx="553761" cy="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D318722A-1FF3-E449-8A0C-4C6080606647}"/>
              </a:ext>
            </a:extLst>
          </p:cNvPr>
          <p:cNvCxnSpPr>
            <a:cxnSpLocks/>
            <a:stCxn id="42" idx="3"/>
            <a:endCxn id="6" idx="2"/>
          </p:cNvCxnSpPr>
          <p:nvPr/>
        </p:nvCxnSpPr>
        <p:spPr>
          <a:xfrm>
            <a:off x="5110968" y="5143032"/>
            <a:ext cx="106841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Rectangle 41">
            <a:extLst>
              <a:ext uri="{FF2B5EF4-FFF2-40B4-BE49-F238E27FC236}">
                <a16:creationId xmlns:a16="http://schemas.microsoft.com/office/drawing/2014/main" id="{FF824CC3-63FA-5F46-BEF2-3EA805AFBBB0}"/>
              </a:ext>
            </a:extLst>
          </p:cNvPr>
          <p:cNvSpPr/>
          <p:nvPr/>
        </p:nvSpPr>
        <p:spPr>
          <a:xfrm>
            <a:off x="4966968" y="5071032"/>
            <a:ext cx="144000" cy="144000"/>
          </a:xfrm>
          <a:prstGeom prst="rect">
            <a:avLst/>
          </a:prstGeom>
          <a:solidFill>
            <a:schemeClr val="tx2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BB825DB3-1D75-0144-AD47-19A5E888F26F}"/>
                  </a:ext>
                </a:extLst>
              </p:cNvPr>
              <p:cNvSpPr txBox="1"/>
              <p:nvPr/>
            </p:nvSpPr>
            <p:spPr>
              <a:xfrm>
                <a:off x="4835699" y="4751368"/>
                <a:ext cx="41511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  <m:r>
                            <a:rPr lang="en-GB" i="1">
                              <a:latin typeface="Cambria Math" charset="0"/>
                            </a:rPr>
                            <m:t>3</m:t>
                          </m:r>
                        </m:sub>
                        <m:sup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𝑒</m:t>
                          </m:r>
                          <m: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BB825DB3-1D75-0144-AD47-19A5E888F2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5699" y="4751368"/>
                <a:ext cx="415114" cy="276999"/>
              </a:xfrm>
              <a:prstGeom prst="rect">
                <a:avLst/>
              </a:prstGeom>
              <a:blipFill>
                <a:blip r:embed="rId20"/>
                <a:stretch>
                  <a:fillRect l="-18182" r="-3030" b="-3043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0" name="Rectangle 49">
            <a:extLst>
              <a:ext uri="{FF2B5EF4-FFF2-40B4-BE49-F238E27FC236}">
                <a16:creationId xmlns:a16="http://schemas.microsoft.com/office/drawing/2014/main" id="{9E786849-4504-6345-87A7-984FD1AEE3F9}"/>
              </a:ext>
            </a:extLst>
          </p:cNvPr>
          <p:cNvSpPr/>
          <p:nvPr/>
        </p:nvSpPr>
        <p:spPr>
          <a:xfrm>
            <a:off x="1836600" y="2032759"/>
            <a:ext cx="6396303" cy="618309"/>
          </a:xfrm>
          <a:prstGeom prst="rect">
            <a:avLst/>
          </a:prstGeom>
          <a:solidFill>
            <a:srgbClr val="C00000">
              <a:alpha val="15000"/>
            </a:srgbClr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4B5EDB76-052D-4B40-84E0-E1CD1926DF8C}"/>
              </a:ext>
            </a:extLst>
          </p:cNvPr>
          <p:cNvSpPr txBox="1"/>
          <p:nvPr/>
        </p:nvSpPr>
        <p:spPr>
          <a:xfrm>
            <a:off x="8165938" y="1069548"/>
            <a:ext cx="917102" cy="923330"/>
          </a:xfrm>
          <a:prstGeom prst="rect">
            <a:avLst/>
          </a:prstGeom>
          <a:solidFill>
            <a:srgbClr val="C0000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GB" dirty="0"/>
              <a:t>Chosen at random</a:t>
            </a:r>
          </a:p>
        </p:txBody>
      </p: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5E42526B-EE93-4844-B083-8226276DA3E5}"/>
              </a:ext>
            </a:extLst>
          </p:cNvPr>
          <p:cNvCxnSpPr>
            <a:cxnSpLocks/>
            <a:stCxn id="52" idx="2"/>
            <a:endCxn id="50" idx="3"/>
          </p:cNvCxnSpPr>
          <p:nvPr/>
        </p:nvCxnSpPr>
        <p:spPr>
          <a:xfrm flipH="1">
            <a:off x="8232903" y="1992878"/>
            <a:ext cx="391586" cy="349036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76252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D0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52" grpId="0" animBg="1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89A15C-170C-434E-B4EE-4CD472FA43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LVE: Example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F56858B-6482-C249-BB94-286A760927A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GB" dirty="0"/>
                  <a:t>Eliminate all non-query terms</a:t>
                </a:r>
              </a:p>
              <a:p>
                <a:pPr lvl="1"/>
                <a:r>
                  <a:rPr lang="en-GB" dirty="0"/>
                  <a:t>PRVs fulfilling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GB" i="0" smtClean="0">
                        <a:latin typeface="Cambria Math" panose="02040503050406030204" pitchFamily="18" charset="0"/>
                      </a:rPr>
                      <m:t>sum</m:t>
                    </m:r>
                    <m:r>
                      <m:rPr>
                        <m:nor/>
                      </m:rPr>
                      <a:rPr lang="en-GB" i="0" smtClean="0">
                        <a:latin typeface="Cambria Math" panose="02040503050406030204" pitchFamily="18" charset="0"/>
                      </a:rPr>
                      <m:t>−</m:t>
                    </m:r>
                    <m:r>
                      <m:rPr>
                        <m:nor/>
                      </m:rPr>
                      <a:rPr lang="en-GB" i="0" smtClean="0">
                        <a:latin typeface="Cambria Math" panose="02040503050406030204" pitchFamily="18" charset="0"/>
                      </a:rPr>
                      <m:t>out</m:t>
                    </m:r>
                  </m:oMath>
                </a14:m>
                <a:r>
                  <a:rPr lang="en-GB" dirty="0"/>
                  <a:t> preconditions:</a:t>
                </a:r>
              </a:p>
              <a:p>
                <a:pPr lvl="2"/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𝑀𝑎𝑛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</m:d>
                  </m:oMath>
                </a14:m>
                <a:endParaRPr lang="en-GB" dirty="0"/>
              </a:p>
              <a:p>
                <a:pPr lvl="3"/>
                <a:r>
                  <a:rPr lang="en-GB" dirty="0"/>
                  <a:t>Yields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de-DE" i="1">
                            <a:latin typeface="Cambria Math" charset="0"/>
                          </a:rPr>
                          <m:t>1</m:t>
                        </m:r>
                      </m:sub>
                      <m:sup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bSup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𝐸𝑝𝑖𝑑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#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𝐷</m:t>
                            </m:r>
                          </m:sub>
                        </m:sSub>
                        <m:d>
                          <m:dPr>
                            <m:begChr m:val="["/>
                            <m:endChr m:val="]"/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𝑁𝑎𝑡</m:t>
                            </m:r>
                            <m:d>
                              <m:d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𝐷</m:t>
                                </m:r>
                              </m:e>
                            </m:d>
                          </m:e>
                        </m:d>
                      </m:e>
                    </m:d>
                  </m:oMath>
                </a14:m>
                <a:r>
                  <a:rPr lang="en-GB" dirty="0"/>
                  <a:t> ➝ size: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2</m:t>
                    </m:r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3</m:t>
                    </m:r>
                    <m:r>
                      <a:rPr lang="en-GB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6</m:t>
                    </m:r>
                  </m:oMath>
                </a14:m>
                <a:endParaRPr lang="en-GB" dirty="0"/>
              </a:p>
              <a:p>
                <a:pPr lvl="2"/>
                <a:endParaRPr lang="en-GB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F56858B-6482-C249-BB94-286A760927A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447" t="-176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EF2928-EE25-7E47-AC0D-4AF89362B5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99</a:t>
            </a:fld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7043233-DBD2-2340-A74F-E8A596F37234}"/>
                  </a:ext>
                </a:extLst>
              </p:cNvPr>
              <p:cNvSpPr txBox="1"/>
              <p:nvPr/>
            </p:nvSpPr>
            <p:spPr>
              <a:xfrm>
                <a:off x="6179380" y="4948275"/>
                <a:ext cx="648000" cy="389513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 charset="0"/>
                        </a:rPr>
                        <m:t>𝐸𝑝𝑖𝑑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7043233-DBD2-2340-A74F-E8A596F372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79380" y="4948275"/>
                <a:ext cx="648000" cy="389513"/>
              </a:xfrm>
              <a:prstGeom prst="ellipse">
                <a:avLst/>
              </a:prstGeom>
              <a:blipFill>
                <a:blip r:embed="rId3"/>
                <a:stretch>
                  <a:fillRect l="-1887" r="-1887" b="-6250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F02AEB7D-5F14-234A-97DD-4E969F5793AC}"/>
                  </a:ext>
                </a:extLst>
              </p:cNvPr>
              <p:cNvSpPr txBox="1"/>
              <p:nvPr/>
            </p:nvSpPr>
            <p:spPr>
              <a:xfrm>
                <a:off x="4376781" y="4330685"/>
                <a:ext cx="1557699" cy="389513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#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latin typeface="Cambria Math" charset="0"/>
                            </a:rPr>
                            <m:t>𝑁𝑎𝑡</m:t>
                          </m:r>
                          <m:d>
                            <m:d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F02AEB7D-5F14-234A-97DD-4E969F5793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76781" y="4330685"/>
                <a:ext cx="1557699" cy="389513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10F52D8C-2BAB-9641-86E9-8679C4DC15B9}"/>
                  </a:ext>
                </a:extLst>
              </p:cNvPr>
              <p:cNvSpPr txBox="1"/>
              <p:nvPr/>
            </p:nvSpPr>
            <p:spPr>
              <a:xfrm>
                <a:off x="7088779" y="4333717"/>
                <a:ext cx="1144125" cy="389513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 charset="0"/>
                        </a:rPr>
                        <m:t>𝑀𝑎𝑛</m:t>
                      </m:r>
                      <m:d>
                        <m:d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10F52D8C-2BAB-9641-86E9-8679C4DC15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88779" y="4333717"/>
                <a:ext cx="1144125" cy="389513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B19D927-3618-8846-8A3F-723628C8A787}"/>
              </a:ext>
            </a:extLst>
          </p:cNvPr>
          <p:cNvCxnSpPr>
            <a:cxnSpLocks/>
            <a:stCxn id="7" idx="6"/>
            <a:endCxn id="33" idx="1"/>
          </p:cNvCxnSpPr>
          <p:nvPr/>
        </p:nvCxnSpPr>
        <p:spPr>
          <a:xfrm>
            <a:off x="5934480" y="4525442"/>
            <a:ext cx="499132" cy="110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2075B78-F83C-C846-9235-639D78F884D9}"/>
              </a:ext>
            </a:extLst>
          </p:cNvPr>
          <p:cNvCxnSpPr>
            <a:cxnSpLocks/>
            <a:stCxn id="8" idx="2"/>
            <a:endCxn id="33" idx="3"/>
          </p:cNvCxnSpPr>
          <p:nvPr/>
        </p:nvCxnSpPr>
        <p:spPr>
          <a:xfrm flipH="1" flipV="1">
            <a:off x="6577612" y="4526550"/>
            <a:ext cx="511167" cy="192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0F221846-4F97-6241-AA10-DC49E6EDAD41}"/>
              </a:ext>
            </a:extLst>
          </p:cNvPr>
          <p:cNvCxnSpPr>
            <a:cxnSpLocks/>
            <a:stCxn id="6" idx="0"/>
            <a:endCxn id="33" idx="2"/>
          </p:cNvCxnSpPr>
          <p:nvPr/>
        </p:nvCxnSpPr>
        <p:spPr>
          <a:xfrm flipV="1">
            <a:off x="6503380" y="4598550"/>
            <a:ext cx="2232" cy="34972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711771E-9BE0-F74B-9DBB-70C66261E403}"/>
              </a:ext>
            </a:extLst>
          </p:cNvPr>
          <p:cNvGrpSpPr/>
          <p:nvPr/>
        </p:nvGrpSpPr>
        <p:grpSpPr>
          <a:xfrm>
            <a:off x="6387532" y="4408470"/>
            <a:ext cx="587105" cy="396702"/>
            <a:chOff x="6669977" y="2717060"/>
            <a:chExt cx="587105" cy="396702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ACB94563-2161-4F44-A807-F6F88A9A3BBA}"/>
                </a:ext>
              </a:extLst>
            </p:cNvPr>
            <p:cNvSpPr/>
            <p:nvPr/>
          </p:nvSpPr>
          <p:spPr>
            <a:xfrm>
              <a:off x="6669977" y="2717060"/>
              <a:ext cx="144000" cy="144000"/>
            </a:xfrm>
            <a:prstGeom prst="rect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CA74B7BF-9302-6A45-A6F8-E293F7EA1D23}"/>
                </a:ext>
              </a:extLst>
            </p:cNvPr>
            <p:cNvSpPr/>
            <p:nvPr/>
          </p:nvSpPr>
          <p:spPr>
            <a:xfrm>
              <a:off x="6716057" y="2763140"/>
              <a:ext cx="144000" cy="144000"/>
            </a:xfrm>
            <a:prstGeom prst="rect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AA3B0BC7-A27A-DD4D-8FE5-B54EA74F32A6}"/>
                </a:ext>
              </a:extLst>
            </p:cNvPr>
            <p:cNvSpPr/>
            <p:nvPr/>
          </p:nvSpPr>
          <p:spPr>
            <a:xfrm>
              <a:off x="6762137" y="2809220"/>
              <a:ext cx="144000" cy="144000"/>
            </a:xfrm>
            <a:prstGeom prst="rect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DACFA8C8-84FD-4E46-A555-EE3EE4B4BC0B}"/>
                    </a:ext>
                  </a:extLst>
                </p:cNvPr>
                <p:cNvSpPr txBox="1"/>
                <p:nvPr/>
              </p:nvSpPr>
              <p:spPr>
                <a:xfrm>
                  <a:off x="6903780" y="2833429"/>
                  <a:ext cx="353302" cy="28033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de-DE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charset="0"/>
                              </a:rPr>
                              <m:t>1</m:t>
                            </m:r>
                          </m:sub>
                          <m:sup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𝐷</m:t>
                            </m:r>
                          </m:sup>
                        </m:sSubSup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DACFA8C8-84FD-4E46-A555-EE3EE4B4BC0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03780" y="2833429"/>
                  <a:ext cx="353302" cy="280333"/>
                </a:xfrm>
                <a:prstGeom prst="rect">
                  <a:avLst/>
                </a:prstGeom>
                <a:blipFill>
                  <a:blip r:embed="rId6"/>
                  <a:stretch>
                    <a:fillRect l="-17241" r="-3448" b="-30435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50" name="Rectangle 49">
            <a:extLst>
              <a:ext uri="{FF2B5EF4-FFF2-40B4-BE49-F238E27FC236}">
                <a16:creationId xmlns:a16="http://schemas.microsoft.com/office/drawing/2014/main" id="{9E786849-4504-6345-87A7-984FD1AEE3F9}"/>
              </a:ext>
            </a:extLst>
          </p:cNvPr>
          <p:cNvSpPr/>
          <p:nvPr/>
        </p:nvSpPr>
        <p:spPr>
          <a:xfrm>
            <a:off x="1836601" y="2032759"/>
            <a:ext cx="4990780" cy="618309"/>
          </a:xfrm>
          <a:prstGeom prst="rect">
            <a:avLst/>
          </a:prstGeom>
          <a:solidFill>
            <a:srgbClr val="C00000">
              <a:alpha val="15000"/>
            </a:srgbClr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4B5EDB76-052D-4B40-84E0-E1CD1926DF8C}"/>
              </a:ext>
            </a:extLst>
          </p:cNvPr>
          <p:cNvSpPr txBox="1"/>
          <p:nvPr/>
        </p:nvSpPr>
        <p:spPr>
          <a:xfrm>
            <a:off x="7800641" y="2157247"/>
            <a:ext cx="1039129" cy="369332"/>
          </a:xfrm>
          <a:prstGeom prst="rect">
            <a:avLst/>
          </a:prstGeom>
          <a:solidFill>
            <a:srgbClr val="C0000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GB" dirty="0"/>
              <a:t>Only one</a:t>
            </a:r>
          </a:p>
        </p:txBody>
      </p: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5E42526B-EE93-4844-B083-8226276DA3E5}"/>
              </a:ext>
            </a:extLst>
          </p:cNvPr>
          <p:cNvCxnSpPr>
            <a:cxnSpLocks/>
            <a:stCxn id="52" idx="1"/>
            <a:endCxn id="50" idx="3"/>
          </p:cNvCxnSpPr>
          <p:nvPr/>
        </p:nvCxnSpPr>
        <p:spPr>
          <a:xfrm flipH="1">
            <a:off x="6827381" y="2341913"/>
            <a:ext cx="973260" cy="1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0316C64C-5E15-DE4C-8FFA-D23C559D8831}"/>
                  </a:ext>
                </a:extLst>
              </p:cNvPr>
              <p:cNvSpPr txBox="1"/>
              <p:nvPr/>
            </p:nvSpPr>
            <p:spPr>
              <a:xfrm>
                <a:off x="2753056" y="4948274"/>
                <a:ext cx="1660151" cy="389513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solidFill>
                            <a:schemeClr val="accent1"/>
                          </a:solidFill>
                          <a:latin typeface="Cambria Math" charset="0"/>
                        </a:rPr>
                        <m:t>𝑇𝑟𝑎𝑣𝑒𝑙</m:t>
                      </m:r>
                      <m:d>
                        <m:dPr>
                          <m:ctrlPr>
                            <a:rPr lang="de-DE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𝑒𝑣𝑒</m:t>
                          </m:r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0316C64C-5E15-DE4C-8FFA-D23C559D88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53056" y="4948274"/>
                <a:ext cx="1660151" cy="389513"/>
              </a:xfrm>
              <a:prstGeom prst="ellipse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459A8CCD-5307-2F4A-91BB-409AB93951F9}"/>
              </a:ext>
            </a:extLst>
          </p:cNvPr>
          <p:cNvCxnSpPr>
            <a:cxnSpLocks/>
            <a:stCxn id="30" idx="6"/>
            <a:endCxn id="38" idx="1"/>
          </p:cNvCxnSpPr>
          <p:nvPr/>
        </p:nvCxnSpPr>
        <p:spPr>
          <a:xfrm>
            <a:off x="4413207" y="5143031"/>
            <a:ext cx="553761" cy="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C9DFCDA5-87E1-E54C-A8C7-29848C9594AD}"/>
              </a:ext>
            </a:extLst>
          </p:cNvPr>
          <p:cNvCxnSpPr>
            <a:cxnSpLocks/>
            <a:stCxn id="38" idx="3"/>
            <a:endCxn id="6" idx="2"/>
          </p:cNvCxnSpPr>
          <p:nvPr/>
        </p:nvCxnSpPr>
        <p:spPr>
          <a:xfrm>
            <a:off x="5110968" y="5143032"/>
            <a:ext cx="106841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Rectangle 37">
            <a:extLst>
              <a:ext uri="{FF2B5EF4-FFF2-40B4-BE49-F238E27FC236}">
                <a16:creationId xmlns:a16="http://schemas.microsoft.com/office/drawing/2014/main" id="{433E84F9-53F1-C045-992D-D4033F82FDAB}"/>
              </a:ext>
            </a:extLst>
          </p:cNvPr>
          <p:cNvSpPr/>
          <p:nvPr/>
        </p:nvSpPr>
        <p:spPr>
          <a:xfrm>
            <a:off x="4966968" y="5071032"/>
            <a:ext cx="144000" cy="144000"/>
          </a:xfrm>
          <a:prstGeom prst="rect">
            <a:avLst/>
          </a:prstGeom>
          <a:solidFill>
            <a:schemeClr val="tx2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896745D7-99DE-2942-9B48-D5FB0C80F8B5}"/>
                  </a:ext>
                </a:extLst>
              </p:cNvPr>
              <p:cNvSpPr txBox="1"/>
              <p:nvPr/>
            </p:nvSpPr>
            <p:spPr>
              <a:xfrm>
                <a:off x="4835699" y="4751368"/>
                <a:ext cx="41511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  <m:r>
                            <a:rPr lang="en-GB" i="1">
                              <a:latin typeface="Cambria Math" charset="0"/>
                            </a:rPr>
                            <m:t>3</m:t>
                          </m:r>
                        </m:sub>
                        <m:sup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𝑒</m:t>
                          </m:r>
                          <m: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896745D7-99DE-2942-9B48-D5FB0C80F8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5699" y="4751368"/>
                <a:ext cx="415114" cy="276999"/>
              </a:xfrm>
              <a:prstGeom prst="rect">
                <a:avLst/>
              </a:prstGeom>
              <a:blipFill>
                <a:blip r:embed="rId4"/>
                <a:stretch>
                  <a:fillRect l="-18182" r="-3030" b="-3043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13676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D0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50" grpId="0" animBg="1"/>
      <p:bldP spid="5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17142</TotalTime>
  <Words>17748</Words>
  <Application>Microsoft Macintosh PowerPoint</Application>
  <PresentationFormat>On-screen Show (4:3)</PresentationFormat>
  <Paragraphs>4727</Paragraphs>
  <Slides>173</Slides>
  <Notes>25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173</vt:i4>
      </vt:variant>
    </vt:vector>
  </HeadingPairs>
  <TitlesOfParts>
    <vt:vector size="183" baseType="lpstr">
      <vt:lpstr>ＭＳ Ｐゴシック</vt:lpstr>
      <vt:lpstr>.Hiragino Kaku Gothic Interface W3</vt:lpstr>
      <vt:lpstr>Arial</vt:lpstr>
      <vt:lpstr>Calibri</vt:lpstr>
      <vt:lpstr>Calibri Light</vt:lpstr>
      <vt:lpstr>Cambria Math</vt:lpstr>
      <vt:lpstr>Cascadia Code</vt:lpstr>
      <vt:lpstr>Webdings</vt:lpstr>
      <vt:lpstr>Zapf Dingbats</vt:lpstr>
      <vt:lpstr>Office Theme</vt:lpstr>
      <vt:lpstr>Intelligent Agents: Web-mining Agents  Probabilistic Graphical Models</vt:lpstr>
      <vt:lpstr>Probabilistic Graphical Models (PGMs)</vt:lpstr>
      <vt:lpstr>Lifting? ➝ Inverse of grounding!</vt:lpstr>
      <vt:lpstr>Queries in Parameterised Models</vt:lpstr>
      <vt:lpstr>Semantics of Parameterised Models</vt:lpstr>
      <vt:lpstr>Outline: 3. Lifted Inference</vt:lpstr>
      <vt:lpstr>Lifted Variable Elimination (LVE)</vt:lpstr>
      <vt:lpstr>Lifted Summing Out: Idea</vt:lpstr>
      <vt:lpstr>Preconditions</vt:lpstr>
      <vt:lpstr>Preconditions</vt:lpstr>
      <vt:lpstr>Preconditions</vt:lpstr>
      <vt:lpstr>Preconditions</vt:lpstr>
      <vt:lpstr>Preconditions</vt:lpstr>
      <vt:lpstr>Count Normalisation</vt:lpstr>
      <vt:lpstr>Count Normalisation</vt:lpstr>
      <vt:lpstr>Formal Definition</vt:lpstr>
      <vt:lpstr>Example</vt:lpstr>
      <vt:lpstr>Preconditions</vt:lpstr>
      <vt:lpstr>Example</vt:lpstr>
      <vt:lpstr>Example</vt:lpstr>
      <vt:lpstr>Example</vt:lpstr>
      <vt:lpstr>Example</vt:lpstr>
      <vt:lpstr>Lifted Summing Out: Operator</vt:lpstr>
      <vt:lpstr>Sum-out with CRVs</vt:lpstr>
      <vt:lpstr>Sum-out with CRVs</vt:lpstr>
      <vt:lpstr>PowerPoint Presentation</vt:lpstr>
      <vt:lpstr>PowerPoint Presentation</vt:lpstr>
      <vt:lpstr>Lifted Summing Out: Operator</vt:lpstr>
      <vt:lpstr>Lifted Summing Out</vt:lpstr>
      <vt:lpstr>Lifted Multiplication</vt:lpstr>
      <vt:lpstr>Lifted Multiplication: Trivial Case</vt:lpstr>
      <vt:lpstr>Lifted Multiplication: More General</vt:lpstr>
      <vt:lpstr>Lifted Multiplication: General Case</vt:lpstr>
      <vt:lpstr>Lifted Multiplication: Operator</vt:lpstr>
      <vt:lpstr>Lifted Multiplication: Example</vt:lpstr>
      <vt:lpstr>Lifted Multiplication: Example</vt:lpstr>
      <vt:lpstr>Lifted Multiplication: Example</vt:lpstr>
      <vt:lpstr>Lifted Multiplication: Example</vt:lpstr>
      <vt:lpstr>Lifted Multiplication: Example</vt:lpstr>
      <vt:lpstr>Lifted Multiplication: Example</vt:lpstr>
      <vt:lpstr>Lifted Multiplication: Example</vt:lpstr>
      <vt:lpstr>Count Conversion</vt:lpstr>
      <vt:lpstr>Grounding?</vt:lpstr>
      <vt:lpstr>Grounding?</vt:lpstr>
      <vt:lpstr>Grounding?</vt:lpstr>
      <vt:lpstr>Symmetries Within</vt:lpstr>
      <vt:lpstr>Symmetries Within</vt:lpstr>
      <vt:lpstr>Symmetries Within</vt:lpstr>
      <vt:lpstr>Symmetries Within</vt:lpstr>
      <vt:lpstr>Encoding with a CRV</vt:lpstr>
      <vt:lpstr>Grounding?</vt:lpstr>
      <vt:lpstr>Counting!</vt:lpstr>
      <vt:lpstr>Count Conversion</vt:lpstr>
      <vt:lpstr>Preconditions</vt:lpstr>
      <vt:lpstr>Preconditions</vt:lpstr>
      <vt:lpstr>Preconditions</vt:lpstr>
      <vt:lpstr>Count Conversion: Operator</vt:lpstr>
      <vt:lpstr>Count Conversion: Example Revisited</vt:lpstr>
      <vt:lpstr>Count Conversion: Example Revisited</vt:lpstr>
      <vt:lpstr>Generalised Counting</vt:lpstr>
      <vt:lpstr>Splitting</vt:lpstr>
      <vt:lpstr>Splitting on Overlap</vt:lpstr>
      <vt:lpstr>Splitting on Overlap: Example</vt:lpstr>
      <vt:lpstr>Splitting: Operator</vt:lpstr>
      <vt:lpstr>Splitting: Example</vt:lpstr>
      <vt:lpstr>Other Operators</vt:lpstr>
      <vt:lpstr>Lifted Absorption</vt:lpstr>
      <vt:lpstr>Splitting based on Evidence</vt:lpstr>
      <vt:lpstr>Splitting based on Evidence: Example</vt:lpstr>
      <vt:lpstr>Shattering on Evidence</vt:lpstr>
      <vt:lpstr>Evidence Absorption</vt:lpstr>
      <vt:lpstr>Evidence Absorption: Example</vt:lpstr>
      <vt:lpstr>Absorption as Multiplication</vt:lpstr>
      <vt:lpstr>Preconditions</vt:lpstr>
      <vt:lpstr>Lifted Absorption: Operator</vt:lpstr>
      <vt:lpstr>Lifted Absorption: Example Revisited</vt:lpstr>
      <vt:lpstr>Lifted Absorption: Evidence for CRVs</vt:lpstr>
      <vt:lpstr>Lifted Absorption: Eliminating a Logvar</vt:lpstr>
      <vt:lpstr>Lifted Absorption: Eliminating a Logvar</vt:lpstr>
      <vt:lpstr>Shattering on Evidence &amp; Absorption</vt:lpstr>
      <vt:lpstr>Shattering</vt:lpstr>
      <vt:lpstr>Shattering on Query Terms</vt:lpstr>
      <vt:lpstr>Types of Shattering</vt:lpstr>
      <vt:lpstr>Pre-emptive Shattering: Example</vt:lpstr>
      <vt:lpstr>Types of Shattering</vt:lpstr>
      <vt:lpstr>LVE: Algorithm</vt:lpstr>
      <vt:lpstr>LVE: Algorithm</vt:lpstr>
      <vt:lpstr>LVE: Heuristics</vt:lpstr>
      <vt:lpstr>LVE: Example</vt:lpstr>
      <vt:lpstr>LVE: Example</vt:lpstr>
      <vt:lpstr>LVE: Example</vt:lpstr>
      <vt:lpstr>LVE: Example</vt:lpstr>
      <vt:lpstr>LVE: Example</vt:lpstr>
      <vt:lpstr>LVE: Example</vt:lpstr>
      <vt:lpstr>LVE: Example</vt:lpstr>
      <vt:lpstr>LVE: Example</vt:lpstr>
      <vt:lpstr>LVE: Example</vt:lpstr>
      <vt:lpstr>LVE: Example</vt:lpstr>
      <vt:lpstr>LVE: Example</vt:lpstr>
      <vt:lpstr>LVE: Example</vt:lpstr>
      <vt:lpstr>LVE: Example</vt:lpstr>
      <vt:lpstr>LVE: Example</vt:lpstr>
      <vt:lpstr>LVE: Example</vt:lpstr>
      <vt:lpstr>LVE: Example – Complete Derivation</vt:lpstr>
      <vt:lpstr>LVE: Implementation</vt:lpstr>
      <vt:lpstr>BLOG Input</vt:lpstr>
      <vt:lpstr>Runtimes: Increasing Domain Sizes</vt:lpstr>
      <vt:lpstr>Interim Summary</vt:lpstr>
      <vt:lpstr>Theoretical  Analysis</vt:lpstr>
      <vt:lpstr>Complexity</vt:lpstr>
      <vt:lpstr>Dtree with Repeating Structures</vt:lpstr>
      <vt:lpstr>Decomposition into Partial Groundings</vt:lpstr>
      <vt:lpstr>DPG Definition</vt:lpstr>
      <vt:lpstr>FO Dtree Construction</vt:lpstr>
      <vt:lpstr>FO dtree: Example</vt:lpstr>
      <vt:lpstr>FO Dtree Definition</vt:lpstr>
      <vt:lpstr>FO Dtree Definition</vt:lpstr>
      <vt:lpstr>FO dtree Properties</vt:lpstr>
      <vt:lpstr>FO dtree Properties: Example</vt:lpstr>
      <vt:lpstr>FO dtree: Bottom-up Interpretation</vt:lpstr>
      <vt:lpstr>FO dtree: Bottom-up Interpretation</vt:lpstr>
      <vt:lpstr>Liftability</vt:lpstr>
      <vt:lpstr>PowerPoint Presentation</vt:lpstr>
      <vt:lpstr>Lifted Width</vt:lpstr>
      <vt:lpstr>Worst-case Parfactor Size</vt:lpstr>
      <vt:lpstr>Complexity</vt:lpstr>
      <vt:lpstr>Query Term and Evidence</vt:lpstr>
      <vt:lpstr>Comparison</vt:lpstr>
      <vt:lpstr>Comparison</vt:lpstr>
      <vt:lpstr>Comparison: Runtime</vt:lpstr>
      <vt:lpstr>Comparison: Runtime</vt:lpstr>
      <vt:lpstr>Tractability</vt:lpstr>
      <vt:lpstr>Completeness</vt:lpstr>
      <vt:lpstr>Completeness</vt:lpstr>
      <vt:lpstr>Completeness</vt:lpstr>
      <vt:lpstr>Completeness</vt:lpstr>
      <vt:lpstr>Completeness</vt:lpstr>
      <vt:lpstr>Completeness Beyond Models</vt:lpstr>
      <vt:lpstr>Interim Summary</vt:lpstr>
      <vt:lpstr>Beyond  Standard LVE</vt:lpstr>
      <vt:lpstr>More Query Terms</vt:lpstr>
      <vt:lpstr>LVE: Example – Complete Derivation</vt:lpstr>
      <vt:lpstr>More Query Terms</vt:lpstr>
      <vt:lpstr>(Liftable) Conjunctive Query Classes</vt:lpstr>
      <vt:lpstr>Complexity</vt:lpstr>
      <vt:lpstr>Are those the only liftable queries?</vt:lpstr>
      <vt:lpstr>Indistinguishable Query Terms</vt:lpstr>
      <vt:lpstr>… And Their Effect</vt:lpstr>
      <vt:lpstr>… And Their Effect</vt:lpstr>
      <vt:lpstr>… And Their Effect</vt:lpstr>
      <vt:lpstr>Parameterised Queries</vt:lpstr>
      <vt:lpstr>LVE for Parameterised Queries</vt:lpstr>
      <vt:lpstr>Normalisation</vt:lpstr>
      <vt:lpstr>Example</vt:lpstr>
      <vt:lpstr>Example</vt:lpstr>
      <vt:lpstr>Example</vt:lpstr>
      <vt:lpstr>Splits Affecting Query Logvars</vt:lpstr>
      <vt:lpstr>Splits Affecting Query Logvars</vt:lpstr>
      <vt:lpstr>Splits Affecting Query Logvars</vt:lpstr>
      <vt:lpstr>Completeness</vt:lpstr>
      <vt:lpstr>Complexity</vt:lpstr>
      <vt:lpstr>Uncertain Evidence</vt:lpstr>
      <vt:lpstr>Uncertain Evidence</vt:lpstr>
      <vt:lpstr>Uncertain Evidence</vt:lpstr>
      <vt:lpstr>Uncertain Evidence</vt:lpstr>
      <vt:lpstr>LVE with Uncertain Evidence</vt:lpstr>
      <vt:lpstr>Liftability, Complexity, Completeness</vt:lpstr>
      <vt:lpstr>Encoding Functions (Idea)</vt:lpstr>
      <vt:lpstr>Algebraic Decision Diagrams (ADDs)</vt:lpstr>
      <vt:lpstr>ADDs: Up- and Downsides</vt:lpstr>
      <vt:lpstr>Setting: Agent with Utilities</vt:lpstr>
      <vt:lpstr>Interim Summary</vt:lpstr>
      <vt:lpstr>Outline: 3. Lifted Inference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412</cp:revision>
  <cp:lastPrinted>2020-11-16T14:28:00Z</cp:lastPrinted>
  <dcterms:created xsi:type="dcterms:W3CDTF">2020-02-28T12:43:09Z</dcterms:created>
  <dcterms:modified xsi:type="dcterms:W3CDTF">2021-02-04T11:25:33Z</dcterms:modified>
</cp:coreProperties>
</file>