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</p:sldMasterIdLst>
  <p:notesMasterIdLst>
    <p:notesMasterId r:id="rId89"/>
  </p:notesMasterIdLst>
  <p:sldIdLst>
    <p:sldId id="1324" r:id="rId3"/>
    <p:sldId id="263" r:id="rId4"/>
    <p:sldId id="751" r:id="rId5"/>
    <p:sldId id="812" r:id="rId6"/>
    <p:sldId id="754" r:id="rId7"/>
    <p:sldId id="916" r:id="rId8"/>
    <p:sldId id="756" r:id="rId9"/>
    <p:sldId id="757" r:id="rId10"/>
    <p:sldId id="955" r:id="rId11"/>
    <p:sldId id="819" r:id="rId12"/>
    <p:sldId id="885" r:id="rId13"/>
    <p:sldId id="887" r:id="rId14"/>
    <p:sldId id="886" r:id="rId15"/>
    <p:sldId id="821" r:id="rId16"/>
    <p:sldId id="824" r:id="rId17"/>
    <p:sldId id="947" r:id="rId18"/>
    <p:sldId id="948" r:id="rId19"/>
    <p:sldId id="1325" r:id="rId20"/>
    <p:sldId id="920" r:id="rId21"/>
    <p:sldId id="917" r:id="rId22"/>
    <p:sldId id="925" r:id="rId23"/>
    <p:sldId id="914" r:id="rId24"/>
    <p:sldId id="888" r:id="rId25"/>
    <p:sldId id="915" r:id="rId26"/>
    <p:sldId id="829" r:id="rId27"/>
    <p:sldId id="926" r:id="rId28"/>
    <p:sldId id="927" r:id="rId29"/>
    <p:sldId id="928" r:id="rId30"/>
    <p:sldId id="940" r:id="rId31"/>
    <p:sldId id="930" r:id="rId32"/>
    <p:sldId id="936" r:id="rId33"/>
    <p:sldId id="934" r:id="rId34"/>
    <p:sldId id="937" r:id="rId35"/>
    <p:sldId id="950" r:id="rId36"/>
    <p:sldId id="938" r:id="rId37"/>
    <p:sldId id="952" r:id="rId38"/>
    <p:sldId id="951" r:id="rId39"/>
    <p:sldId id="939" r:id="rId40"/>
    <p:sldId id="841" r:id="rId41"/>
    <p:sldId id="906" r:id="rId42"/>
    <p:sldId id="918" r:id="rId43"/>
    <p:sldId id="842" r:id="rId44"/>
    <p:sldId id="843" r:id="rId45"/>
    <p:sldId id="844" r:id="rId46"/>
    <p:sldId id="845" r:id="rId47"/>
    <p:sldId id="856" r:id="rId48"/>
    <p:sldId id="846" r:id="rId49"/>
    <p:sldId id="956" r:id="rId50"/>
    <p:sldId id="923" r:id="rId51"/>
    <p:sldId id="847" r:id="rId52"/>
    <p:sldId id="941" r:id="rId53"/>
    <p:sldId id="849" r:id="rId54"/>
    <p:sldId id="942" r:id="rId55"/>
    <p:sldId id="851" r:id="rId56"/>
    <p:sldId id="953" r:id="rId57"/>
    <p:sldId id="857" r:id="rId58"/>
    <p:sldId id="858" r:id="rId59"/>
    <p:sldId id="868" r:id="rId60"/>
    <p:sldId id="869" r:id="rId61"/>
    <p:sldId id="860" r:id="rId62"/>
    <p:sldId id="957" r:id="rId63"/>
    <p:sldId id="871" r:id="rId64"/>
    <p:sldId id="958" r:id="rId65"/>
    <p:sldId id="943" r:id="rId66"/>
    <p:sldId id="959" r:id="rId67"/>
    <p:sldId id="862" r:id="rId68"/>
    <p:sldId id="874" r:id="rId69"/>
    <p:sldId id="873" r:id="rId70"/>
    <p:sldId id="899" r:id="rId71"/>
    <p:sldId id="908" r:id="rId72"/>
    <p:sldId id="924" r:id="rId73"/>
    <p:sldId id="919" r:id="rId74"/>
    <p:sldId id="881" r:id="rId75"/>
    <p:sldId id="883" r:id="rId76"/>
    <p:sldId id="864" r:id="rId77"/>
    <p:sldId id="876" r:id="rId78"/>
    <p:sldId id="865" r:id="rId79"/>
    <p:sldId id="945" r:id="rId80"/>
    <p:sldId id="949" r:id="rId81"/>
    <p:sldId id="866" r:id="rId82"/>
    <p:sldId id="879" r:id="rId83"/>
    <p:sldId id="801" r:id="rId84"/>
    <p:sldId id="880" r:id="rId85"/>
    <p:sldId id="954" r:id="rId86"/>
    <p:sldId id="745" r:id="rId87"/>
    <p:sldId id="921" r:id="rId8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77959" autoAdjust="0"/>
  </p:normalViewPr>
  <p:slideViewPr>
    <p:cSldViewPr>
      <p:cViewPr varScale="1">
        <p:scale>
          <a:sx n="94" d="100"/>
          <a:sy n="94" d="100"/>
        </p:scale>
        <p:origin x="2168" y="184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 dirty="0"/>
              <a:t>8: Rao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parallel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representation that has flaws that need to be resolved ➝ turns problem into plan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Instantiation not yet needed</a:t>
                </a:r>
              </a:p>
              <a:p>
                <a:r>
                  <a:rPr lang="en-GB"/>
                  <a:t>Is it ok to instantiate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choice to see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3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81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Because only two different containers c1 and c2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2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22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value in interval belongs to a solution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Minimal with [4,6]</a:t>
            </a:r>
          </a:p>
          <a:p>
            <a:endParaRPr lang="en-GB" dirty="0"/>
          </a:p>
          <a:p>
            <a:r>
              <a:rPr lang="en-GB" dirty="0"/>
              <a:t>Complete calculation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&lt;= t3 - x  &lt;= 7 -&gt; t3 = x+3 to t3 = x+7</a:t>
            </a:r>
          </a:p>
          <a:p>
            <a:r>
              <a:rPr lang="en-GB" dirty="0"/>
              <a:t>3 &lt;= t3 - t2 &lt;= 4 -&gt; 3 &lt;= (x + 3 </a:t>
            </a:r>
            <a:r>
              <a:rPr lang="en-GB" dirty="0" err="1"/>
              <a:t>bis</a:t>
            </a:r>
            <a:r>
              <a:rPr lang="en-GB" dirty="0"/>
              <a:t> 7) – (x + 1 </a:t>
            </a:r>
            <a:r>
              <a:rPr lang="en-GB" dirty="0" err="1"/>
              <a:t>oder</a:t>
            </a:r>
            <a:r>
              <a:rPr lang="en-GB" dirty="0"/>
              <a:t> 2) &lt;= 4 -&gt; 3 &lt;= 3 </a:t>
            </a:r>
            <a:r>
              <a:rPr lang="en-GB" dirty="0" err="1"/>
              <a:t>bis</a:t>
            </a:r>
            <a:r>
              <a:rPr lang="en-GB" dirty="0"/>
              <a:t> 7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x+2, t3=x+5 or t3=x+6</a:t>
            </a:r>
          </a:p>
          <a:p>
            <a:r>
              <a:rPr lang="en-GB" dirty="0"/>
              <a:t>t2-t1 in [1,2] : x+1-x = 1 or x+2-x = 2 v</a:t>
            </a:r>
          </a:p>
          <a:p>
            <a:r>
              <a:rPr lang="en-GB" dirty="0"/>
              <a:t>t3-t1 in [3,7] : x+4-x = 4 or x+5-x = 5 or x+6-x=6 but no 3 or 7 X -&gt; not minimal</a:t>
            </a:r>
          </a:p>
          <a:p>
            <a:r>
              <a:rPr lang="en-GB" dirty="0"/>
              <a:t>t3-t2 in [3,4] : x+(4 or 5) – (x+1) = (3 or 4) or x+(5 or 6) – (x+2) = (3 or 4) v</a:t>
            </a:r>
          </a:p>
          <a:p>
            <a:r>
              <a:rPr lang="en-GB" dirty="0"/>
              <a:t>No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in </a:t>
            </a:r>
            <a:r>
              <a:rPr lang="en-GB" err="1"/>
              <a:t>TemPlan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Shrunk: at least those with no constraints get an infinity constraint that gets most likely shrunk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4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10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STN below: minimal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7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plug in values for t4 and t2</a:t>
                </a:r>
              </a:p>
              <a:p>
                <a:endParaRPr lang="en-GB" dirty="0"/>
              </a:p>
              <a:p>
                <a:r>
                  <a:rPr lang="en-GB" dirty="0"/>
                  <a:t>t3&lt;= 25: </a:t>
                </a:r>
                <a:r>
                  <a:rPr lang="en-GB" dirty="0" err="1"/>
                  <a:t>bring&amp;move</a:t>
                </a:r>
                <a:r>
                  <a:rPr lang="en-GB" dirty="0"/>
                  <a:t> running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–𝑡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_2</a:t>
                </a:r>
                <a:r>
                  <a:rPr lang="en-GB" dirty="0"/>
                  <a:t> plug in values for t4 and t2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Shortest time of t4 - longest time of t2</a:t>
                </a:r>
              </a:p>
              <a:p>
                <a:r>
                  <a:rPr lang="en-GB" dirty="0"/>
                  <a:t>Longest time of t4 - shortest time of t2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55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all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actions + another task/method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Temporal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E975-2AE0-395C-B8F9-D5EA618F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9A005-D251-A0A7-715B-A2C4F44C1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82810-F053-6F7A-DE07-957EE365F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1DFA4-5F3B-7298-2AF4-D51F374CB6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Temporal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98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979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5762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1" orient="horz" pos="1463">
          <p15:clr>
            <a:srgbClr val="FBAE40"/>
          </p15:clr>
        </p15:guide>
        <p15:guide id="12" orient="horz" pos="3618">
          <p15:clr>
            <a:srgbClr val="FBAE40"/>
          </p15:clr>
        </p15:guide>
        <p15:guide id="13" orient="horz" pos="851">
          <p15:clr>
            <a:srgbClr val="FBAE40"/>
          </p15:clr>
        </p15:guide>
        <p15:guide id="14" pos="301">
          <p15:clr>
            <a:srgbClr val="FBAE40"/>
          </p15:clr>
        </p15:guide>
        <p15:guide id="15" pos="73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69652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736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67194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77253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Temporal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>
            <a:lvl2pPr marL="533400" indent="-279400">
              <a:tabLst/>
              <a:defRPr/>
            </a:lvl2pPr>
            <a:lvl3pPr marL="749300" indent="-228600">
              <a:tabLst/>
              <a:defRPr/>
            </a:lvl3pPr>
            <a:lvl4pPr marL="977900" indent="-228600">
              <a:tabLst/>
              <a:defRPr/>
            </a:lvl4pPr>
            <a:lvl5pPr marL="1193800" indent="-228600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8" name="Datumsplatzhalter 38">
            <a:extLst>
              <a:ext uri="{FF2B5EF4-FFF2-40B4-BE49-F238E27FC236}">
                <a16:creationId xmlns:a16="http://schemas.microsoft.com/office/drawing/2014/main" id="{A9DC5386-47C2-9EFA-01DA-A527A6C27B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Temporal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>
              <a:latin typeface="Helvetica" pitchFamily="2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b="0" i="0" dirty="0">
                <a:latin typeface="Helvetica" pitchFamily="2" charset="0"/>
              </a:endParaRPr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eaLnBrk="1" hangingPunct="1"/>
            <a:r>
              <a:rPr lang="de-DE"/>
              <a:t>Temporal</a:t>
            </a:r>
            <a:endParaRPr lang="en-GB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b="0" i="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5" r:id="rId11"/>
    <p:sldLayoutId id="2147483713" r:id="rId12"/>
    <p:sldLayoutId id="214748371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22300" indent="-2794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400">
          <a:solidFill>
            <a:schemeClr val="tx1"/>
          </a:solidFill>
          <a:latin typeface="Helvetica" pitchFamily="2" charset="0"/>
        </a:defRPr>
      </a:lvl2pPr>
      <a:lvl3pPr marL="889000" indent="-2286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2400">
          <a:solidFill>
            <a:schemeClr val="tx1"/>
          </a:solidFill>
          <a:latin typeface="Helvetica" pitchFamily="2" charset="0"/>
        </a:defRPr>
      </a:lvl3pPr>
      <a:lvl4pPr marL="1155700" indent="-2286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2000">
          <a:solidFill>
            <a:schemeClr val="tx1"/>
          </a:solidFill>
          <a:latin typeface="Helvetica" pitchFamily="2" charset="0"/>
        </a:defRPr>
      </a:lvl4pPr>
      <a:lvl5pPr marL="1422400" indent="-2286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2000">
          <a:solidFill>
            <a:schemeClr val="tx1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i="0" dirty="0">
                <a:latin typeface="Helvetica" pitchFamily="2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8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  <a:latin typeface="Helvetica" pitchFamily="2" charset="0"/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  <a:latin typeface="Helvetica" pitchFamily="2" charset="0"/>
              </a:defRPr>
            </a:lvl1pPr>
          </a:lstStyle>
          <a:p>
            <a:r>
              <a:rPr lang="en-GB"/>
              <a:t>Marcel Gehrke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703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Helvetic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Helvetic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Helvetic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Helvetic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0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209.png"/><Relationship Id="rId21" Type="http://schemas.openxmlformats.org/officeDocument/2006/relationships/image" Target="../media/image56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0.png"/><Relationship Id="rId7" Type="http://schemas.openxmlformats.org/officeDocument/2006/relationships/image" Target="../media/image4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1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14.png"/><Relationship Id="rId3" Type="http://schemas.openxmlformats.org/officeDocument/2006/relationships/image" Target="../media/image250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8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emf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0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5.png"/><Relationship Id="rId10" Type="http://schemas.openxmlformats.org/officeDocument/2006/relationships/image" Target="../media/image111.png"/><Relationship Id="rId4" Type="http://schemas.openxmlformats.org/officeDocument/2006/relationships/image" Target="../media/image1020.png"/><Relationship Id="rId9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NULL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0.png"/><Relationship Id="rId4" Type="http://schemas.openxmlformats.org/officeDocument/2006/relationships/image" Target="../media/image1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1.png"/><Relationship Id="rId15" Type="http://schemas.openxmlformats.org/officeDocument/2006/relationships/image" Target="NULL"/><Relationship Id="rId10" Type="http://schemas.openxmlformats.org/officeDocument/2006/relationships/image" Target="../media/image126.png"/><Relationship Id="rId4" Type="http://schemas.openxmlformats.org/officeDocument/2006/relationships/image" Target="../media/image1200.png"/><Relationship Id="rId9" Type="http://schemas.openxmlformats.org/officeDocument/2006/relationships/image" Target="../media/image125.png"/><Relationship Id="rId14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1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05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60.png"/><Relationship Id="rId3" Type="http://schemas.openxmlformats.org/officeDocument/2006/relationships/image" Target="../media/image146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19" Type="http://schemas.openxmlformats.org/officeDocument/2006/relationships/image" Target="../media/image161.png"/><Relationship Id="rId4" Type="http://schemas.openxmlformats.org/officeDocument/2006/relationships/image" Target="../media/image1460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71.png"/><Relationship Id="rId3" Type="http://schemas.openxmlformats.org/officeDocument/2006/relationships/image" Target="../media/image163.png"/><Relationship Id="rId7" Type="http://schemas.openxmlformats.org/officeDocument/2006/relationships/image" Target="../media/image165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1.png"/><Relationship Id="rId11" Type="http://schemas.openxmlformats.org/officeDocument/2006/relationships/image" Target="../media/image169.png"/><Relationship Id="rId5" Type="http://schemas.openxmlformats.org/officeDocument/2006/relationships/image" Target="../media/image1630.png"/><Relationship Id="rId10" Type="http://schemas.openxmlformats.org/officeDocument/2006/relationships/image" Target="../media/image168.png"/><Relationship Id="rId4" Type="http://schemas.openxmlformats.org/officeDocument/2006/relationships/image" Target="../media/image690.png"/><Relationship Id="rId9" Type="http://schemas.openxmlformats.org/officeDocument/2006/relationships/image" Target="../media/image167.png"/><Relationship Id="rId14" Type="http://schemas.openxmlformats.org/officeDocument/2006/relationships/image" Target="../media/image1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690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41.png"/><Relationship Id="rId10" Type="http://schemas.openxmlformats.org/officeDocument/2006/relationships/image" Target="../media/image178.png"/><Relationship Id="rId4" Type="http://schemas.openxmlformats.org/officeDocument/2006/relationships/image" Target="../media/image1730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0.png"/><Relationship Id="rId5" Type="http://schemas.openxmlformats.org/officeDocument/2006/relationships/image" Target="NULL"/><Relationship Id="rId4" Type="http://schemas.openxmlformats.org/officeDocument/2006/relationships/image" Target="../media/image18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85.png"/><Relationship Id="rId4" Type="http://schemas.openxmlformats.org/officeDocument/2006/relationships/image" Target="../media/image1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8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9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860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0.png"/><Relationship Id="rId9" Type="http://schemas.openxmlformats.org/officeDocument/2006/relationships/image" Target="../media/image19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199.png"/><Relationship Id="rId3" Type="http://schemas.openxmlformats.org/officeDocument/2006/relationships/image" Target="../media/image2000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174.png"/><Relationship Id="rId10" Type="http://schemas.openxmlformats.org/officeDocument/2006/relationships/image" Target="../media/image206.png"/><Relationship Id="rId4" Type="http://schemas.openxmlformats.org/officeDocument/2006/relationships/image" Target="../media/image201.png"/><Relationship Id="rId9" Type="http://schemas.openxmlformats.org/officeDocument/2006/relationships/image" Target="../media/image20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7892D0-AD7C-A851-EDF2-A584623EA0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Intelligent Agents 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Automated Planning and Acting</a:t>
            </a:r>
            <a:endParaRPr lang="en-DE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46954D3-8509-1BA2-7891-F21541A06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Temporal</a:t>
            </a:r>
            <a:endParaRPr lang="en-DE" dirty="0"/>
          </a:p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E2C1A-F55C-9400-7BC5-55AB5C9B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04196F-781C-6D0A-55DC-09C40D09B0AA}"/>
              </a:ext>
            </a:extLst>
          </p:cNvPr>
          <p:cNvGrpSpPr/>
          <p:nvPr/>
        </p:nvGrpSpPr>
        <p:grpSpPr>
          <a:xfrm>
            <a:off x="7176120" y="3613485"/>
            <a:ext cx="4664867" cy="2406315"/>
            <a:chOff x="4381931" y="704841"/>
            <a:chExt cx="4664867" cy="24063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AB133A5-E6C3-6014-68DD-8A1864BD82B3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C190250-5DC4-080E-C54E-5A5042FF20ED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F8BD3A0-9F6A-223D-9700-970FA40C8973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D34114E-924D-C798-E344-AA6611637763}"/>
                    </a:ext>
                  </a:extLst>
                </p:cNvPr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25" name="Shape 591">
                    <a:extLst>
                      <a:ext uri="{FF2B5EF4-FFF2-40B4-BE49-F238E27FC236}">
                        <a16:creationId xmlns:a16="http://schemas.microsoft.com/office/drawing/2014/main" id="{4962A39A-5F4B-947B-5EA2-77FE1558EC1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6" name="Shape 592">
                    <a:extLst>
                      <a:ext uri="{FF2B5EF4-FFF2-40B4-BE49-F238E27FC236}">
                        <a16:creationId xmlns:a16="http://schemas.microsoft.com/office/drawing/2014/main" id="{3592DD23-7EF5-2667-5FC2-861D6423F08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7" name="Shape 593">
                    <a:extLst>
                      <a:ext uri="{FF2B5EF4-FFF2-40B4-BE49-F238E27FC236}">
                        <a16:creationId xmlns:a16="http://schemas.microsoft.com/office/drawing/2014/main" id="{3F552670-A788-1026-AB3B-220E89DE3BA7}"/>
                      </a:ext>
                    </a:extLst>
                  </p:cNvPr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8" name="Shape 595">
                    <a:extLst>
                      <a:ext uri="{FF2B5EF4-FFF2-40B4-BE49-F238E27FC236}">
                        <a16:creationId xmlns:a16="http://schemas.microsoft.com/office/drawing/2014/main" id="{1867AB13-BFD1-DC72-5CD9-7528BF99264C}"/>
                      </a:ext>
                    </a:extLst>
                  </p:cNvPr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9" name="Shape 596">
                    <a:extLst>
                      <a:ext uri="{FF2B5EF4-FFF2-40B4-BE49-F238E27FC236}">
                        <a16:creationId xmlns:a16="http://schemas.microsoft.com/office/drawing/2014/main" id="{AA20D9CE-F81A-2827-3752-E958919923FC}"/>
                      </a:ext>
                    </a:extLst>
                  </p:cNvPr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0" name="Shape 597">
                    <a:extLst>
                      <a:ext uri="{FF2B5EF4-FFF2-40B4-BE49-F238E27FC236}">
                        <a16:creationId xmlns:a16="http://schemas.microsoft.com/office/drawing/2014/main" id="{222A4E3D-8FB2-BD5A-A9C0-DF6ADF584C66}"/>
                      </a:ext>
                    </a:extLst>
                  </p:cNvPr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1" name="Shape 598">
                    <a:extLst>
                      <a:ext uri="{FF2B5EF4-FFF2-40B4-BE49-F238E27FC236}">
                        <a16:creationId xmlns:a16="http://schemas.microsoft.com/office/drawing/2014/main" id="{461D94AA-4B2E-B9D5-F64E-7B9FDEECA5C2}"/>
                      </a:ext>
                    </a:extLst>
                  </p:cNvPr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2" name="Shape 599">
                    <a:extLst>
                      <a:ext uri="{FF2B5EF4-FFF2-40B4-BE49-F238E27FC236}">
                        <a16:creationId xmlns:a16="http://schemas.microsoft.com/office/drawing/2014/main" id="{2007B25F-10D7-7A8B-C40D-9CCCEF6DF567}"/>
                      </a:ext>
                    </a:extLst>
                  </p:cNvPr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3" name="Shape 600">
                    <a:extLst>
                      <a:ext uri="{FF2B5EF4-FFF2-40B4-BE49-F238E27FC236}">
                        <a16:creationId xmlns:a16="http://schemas.microsoft.com/office/drawing/2014/main" id="{C1F8959D-2147-CC3B-45E1-4802BF54182E}"/>
                      </a:ext>
                    </a:extLst>
                  </p:cNvPr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4" name="Shape 601">
                    <a:extLst>
                      <a:ext uri="{FF2B5EF4-FFF2-40B4-BE49-F238E27FC236}">
                        <a16:creationId xmlns:a16="http://schemas.microsoft.com/office/drawing/2014/main" id="{2EBF0937-1F4E-9979-D4A0-B12C8565E2E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5" name="Shape 602">
                    <a:extLst>
                      <a:ext uri="{FF2B5EF4-FFF2-40B4-BE49-F238E27FC236}">
                        <a16:creationId xmlns:a16="http://schemas.microsoft.com/office/drawing/2014/main" id="{AFD580C2-36B7-2F35-2CAB-ED8EFEEDDDDA}"/>
                      </a:ext>
                    </a:extLst>
                  </p:cNvPr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6" name="Shape 610">
                    <a:extLst>
                      <a:ext uri="{FF2B5EF4-FFF2-40B4-BE49-F238E27FC236}">
                        <a16:creationId xmlns:a16="http://schemas.microsoft.com/office/drawing/2014/main" id="{72EAD0CD-6633-0A5B-84AE-8B99F22EABEA}"/>
                      </a:ext>
                    </a:extLst>
                  </p:cNvPr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74FACD-3255-93C5-BB3C-E288208A28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64144EB5-3C01-1499-6491-5EB2B6AA6F96}"/>
                      </a:ext>
                    </a:extLst>
                  </p:cNvPr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Shape 595">
                <a:extLst>
                  <a:ext uri="{FF2B5EF4-FFF2-40B4-BE49-F238E27FC236}">
                    <a16:creationId xmlns:a16="http://schemas.microsoft.com/office/drawing/2014/main" id="{CCB73894-CA1B-C8DE-3858-749DE4EACB17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0" name="Shape 596">
                <a:extLst>
                  <a:ext uri="{FF2B5EF4-FFF2-40B4-BE49-F238E27FC236}">
                    <a16:creationId xmlns:a16="http://schemas.microsoft.com/office/drawing/2014/main" id="{BD7D8EEC-9244-FE61-30DE-6FE43E23319B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Shape 595">
                <a:extLst>
                  <a:ext uri="{FF2B5EF4-FFF2-40B4-BE49-F238E27FC236}">
                    <a16:creationId xmlns:a16="http://schemas.microsoft.com/office/drawing/2014/main" id="{EBB9B54D-38D8-22AF-FD40-89735F0493D8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2" name="Shape 596">
                <a:extLst>
                  <a:ext uri="{FF2B5EF4-FFF2-40B4-BE49-F238E27FC236}">
                    <a16:creationId xmlns:a16="http://schemas.microsoft.com/office/drawing/2014/main" id="{C0813E15-B9FE-78F8-28E0-8E6003DB2300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Shape 591">
              <a:extLst>
                <a:ext uri="{FF2B5EF4-FFF2-40B4-BE49-F238E27FC236}">
                  <a16:creationId xmlns:a16="http://schemas.microsoft.com/office/drawing/2014/main" id="{A8BFB7BD-320B-4090-E3F7-D083C5598234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411324-58BC-56BA-1974-F0442A205CD0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B04B36-FB0D-B458-040F-E9B66D43F3A8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BC02559-87E0-5CF4-BCC7-9FE8BD18DE41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618D64-B213-9238-DD58-1176901E3F1D}"/>
                </a:ext>
              </a:extLst>
            </p:cNvPr>
            <p:cNvCxnSpPr>
              <a:cxnSpLocks/>
              <a:stCxn id="19" idx="3"/>
              <a:endCxn id="28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EC0C315-831B-E847-AF76-E197CE684258}"/>
                </a:ext>
              </a:extLst>
            </p:cNvPr>
            <p:cNvCxnSpPr>
              <a:stCxn id="9" idx="1"/>
              <a:endCxn id="25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F9A244-B0D4-973D-24BF-0EDB197051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3715BF-C4D1-1C19-130A-4C2DCAFEF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571">
              <a:extLst>
                <a:ext uri="{FF2B5EF4-FFF2-40B4-BE49-F238E27FC236}">
                  <a16:creationId xmlns:a16="http://schemas.microsoft.com/office/drawing/2014/main" id="{A73B4973-2CE9-B651-AC52-84CD45DF2346}"/>
                </a:ext>
              </a:extLst>
            </p:cNvPr>
            <p:cNvSpPr/>
            <p:nvPr/>
          </p:nvSpPr>
          <p:spPr>
            <a:xfrm>
              <a:off x="4469499" y="983106"/>
              <a:ext cx="2023001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pile(</a:t>
              </a:r>
              <a:r>
                <a:rPr lang="en-US" sz="18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c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p</a:t>
              </a:r>
              <a:r>
                <a:rPr lang="en-US" sz="1800" i="1" dirty="0">
                  <a:latin typeface="Calibri" panose="020F0502020204030204" pitchFamily="34" charset="0"/>
                  <a:cs typeface="Calibri" panose="020F0502020204030204" pitchFamily="34" charset="0"/>
                </a:rPr>
                <a:t>′</a:t>
              </a:r>
              <a:endParaRPr lang="en-US" sz="1800" i="1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freight(</a:t>
              </a:r>
              <a:r>
                <a:rPr lang="en-US" sz="18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r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charset="0"/>
                  <a:cs typeface="Calibri" panose="020F0502020204030204" pitchFamily="34" charset="0"/>
                </a:rPr>
                <a:t>empty</a:t>
              </a:r>
              <a:endParaRPr sz="1800" dirty="0">
                <a:solidFill>
                  <a:schemeClr val="tx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3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has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97" t="-3103" r="-30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791" t="-31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B8638-63E9-CE3C-CC29-B0F0DA837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F2004-E27F-3991-5B01-3176861F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C3ED5-1DE2-EEFD-2F64-FF2BF5FC1C0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521310"/>
              </a:xfrm>
            </p:spPr>
            <p:txBody>
              <a:bodyPr>
                <a:normAutofit fontScale="92500" lnSpcReduction="200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</a:t>
                </a:r>
                <a:br>
                  <a:rPr lang="en-GB" dirty="0"/>
                </a:br>
                <a:r>
                  <a:rPr lang="en-GB" dirty="0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521310"/>
              </a:xfrm>
              <a:blipFill>
                <a:blip r:embed="rId3"/>
                <a:stretch>
                  <a:fillRect l="-3263" b="-11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  <a:endParaRPr lang="en-GB" dirty="0">
                  <a:latin typeface="Calibri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023" t="-34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353A3E3-A634-284E-9D3F-A7492E1DB901}"/>
              </a:ext>
            </a:extLst>
          </p:cNvPr>
          <p:cNvGrpSpPr/>
          <p:nvPr/>
        </p:nvGrpSpPr>
        <p:grpSpPr>
          <a:xfrm>
            <a:off x="8717015" y="5160151"/>
            <a:ext cx="2670475" cy="745761"/>
            <a:chOff x="4718837" y="5805758"/>
            <a:chExt cx="2670475" cy="745761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Line 853"/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dirty="0">
                  <a:latin typeface="Helvetica" pitchFamily="2" charset="0"/>
                  <a:ea typeface="Times New Roman"/>
                  <a:cs typeface="Times New Roman"/>
                </a:rPr>
                <a:t>             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83906" y="5941056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Calibri"/>
                  <a:cs typeface="Calibri"/>
                </a:rPr>
                <a:t>• </a:t>
              </a:r>
              <a:r>
                <a:rPr lang="en-GB" dirty="0">
                  <a:latin typeface="Helvetica" pitchFamily="2" charset="0"/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933914" y="5805758"/>
              <a:ext cx="1203321" cy="500893"/>
              <a:chOff x="6392419" y="5864703"/>
              <a:chExt cx="1203321" cy="500893"/>
            </a:xfrm>
          </p:grpSpPr>
          <p:sp>
            <p:nvSpPr>
              <p:cNvPr id="113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14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15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16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17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19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dirty="0">
                      <a:latin typeface="Helvetica" pitchFamily="2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21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632584" y="2549803"/>
            <a:ext cx="3951248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 dirty="0"/>
              <a:t>leave(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d,w</a:t>
            </a:r>
            <a:r>
              <a:rPr lang="en-GB" dirty="0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i="1" dirty="0" err="1"/>
              <a:t>r</a:t>
            </a:r>
            <a:r>
              <a:rPr lang="en-GB" dirty="0" err="1"/>
              <a:t>,empty</a:t>
            </a:r>
            <a:r>
              <a:rPr lang="en-GB" dirty="0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CCB39-DA0A-E3E3-6D4B-D5E35ED0A8B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3784D-4C82-B1C1-1F06-1675AFB2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66FDC-6A8A-11FE-7117-BAA5A789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602553" cy="4593318"/>
              </a:xfrm>
            </p:spPr>
            <p:txBody>
              <a:bodyPr>
                <a:normAutofit fontScale="92500"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enters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GB" i="1" dirty="0"/>
                </a:b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marL="230188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 dirty="0"/>
              </a:p>
              <a:p>
                <a:endParaRPr lang="en-GB" dirty="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 dirty="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602553" cy="4593318"/>
              </a:xfrm>
              <a:blipFill>
                <a:blip r:embed="rId2"/>
                <a:stretch>
                  <a:fillRect l="-3167" r="-452" b="-24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Preconditions </a:t>
                </a:r>
                <a:r>
                  <a:rPr lang="en-GB" dirty="0">
                    <a:sym typeface="Wingdings"/>
                  </a:rPr>
                  <a:t>⇔ </a:t>
                </a:r>
                <a:r>
                  <a:rPr lang="en-GB" dirty="0"/>
                  <a:t>need for causal support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23" t="-17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CD3BB3D-E4AF-4843-90C5-578DF612DD2B}"/>
              </a:ext>
            </a:extLst>
          </p:cNvPr>
          <p:cNvGrpSpPr/>
          <p:nvPr/>
        </p:nvGrpSpPr>
        <p:grpSpPr>
          <a:xfrm>
            <a:off x="7455873" y="5143993"/>
            <a:ext cx="2822817" cy="761919"/>
            <a:chOff x="4410911" y="5797516"/>
            <a:chExt cx="2822817" cy="761919"/>
          </a:xfrm>
        </p:grpSpPr>
        <p:sp>
          <p:nvSpPr>
            <p:cNvPr id="126" name="Line 853"/>
            <p:cNvSpPr>
              <a:spLocks noChangeShapeType="1"/>
            </p:cNvSpPr>
            <p:nvPr/>
          </p:nvSpPr>
          <p:spPr bwMode="auto">
            <a:xfrm>
              <a:off x="5933358" y="6546232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4410911" y="6546232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dirty="0">
                  <a:latin typeface="Helvetica" pitchFamily="2" charset="0"/>
                  <a:ea typeface="Times New Roman"/>
                  <a:cs typeface="Times New Roman"/>
                </a:rPr>
                <a:t>                 d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91023" y="619010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Calibri"/>
                  <a:cs typeface="Calibri"/>
                </a:rPr>
                <a:t>• </a:t>
              </a:r>
              <a:r>
                <a:rPr lang="en-GB" dirty="0">
                  <a:latin typeface="Helvetica" pitchFamily="2" charset="0"/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030407" y="5797516"/>
              <a:ext cx="1203321" cy="500893"/>
              <a:chOff x="6392419" y="5864703"/>
              <a:chExt cx="1203321" cy="500893"/>
            </a:xfrm>
          </p:grpSpPr>
          <p:sp>
            <p:nvSpPr>
              <p:cNvPr id="131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2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3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5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dirty="0">
                      <a:latin typeface="Helvetica" pitchFamily="2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690458" y="2413337"/>
            <a:ext cx="3965382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enter(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assertions:	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w,d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dirty="0" err="1"/>
              <a:t>empty</a:t>
            </a:r>
            <a:r>
              <a:rPr lang="en-GB" dirty="0" err="1">
                <a:cs typeface="Times New Roman"/>
              </a:rPr>
              <a:t>,</a:t>
            </a:r>
            <a:r>
              <a:rPr lang="en-GB" i="1" dirty="0" err="1">
                <a:cs typeface="Times New Roman"/>
              </a:rPr>
              <a:t>r</a:t>
            </a:r>
            <a:r>
              <a:rPr lang="en-GB" dirty="0"/>
              <a:t>) 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constraints: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2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88BBC-0D19-6A17-750A-4F33D786676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BD65C-40AB-CD8E-0C59-476B19FC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0A508B-CA98-0112-2FCC-B9B17E58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 dirty="0"/>
                  <a:t>Action: 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container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on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sz="2000" dirty="0"/>
                  <a:t>Two additional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sz="1800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sz="1800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sz="1800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sz="1800" dirty="0"/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sz="2000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sz="1800" dirty="0"/>
                  <a:t>Preconditions </a:t>
                </a:r>
                <a:r>
                  <a:rPr lang="en-GB" sz="1800" dirty="0">
                    <a:sym typeface="Wingdings"/>
                  </a:rPr>
                  <a:t>⇔ </a:t>
                </a:r>
                <a:r>
                  <a:rPr lang="en-GB" sz="1800" dirty="0"/>
                  <a:t>need for causal support</a:t>
                </a:r>
              </a:p>
            </p:txBody>
          </p:sp>
        </mc:Choice>
        <mc:Fallback xmlns="">
          <p:sp>
            <p:nvSpPr>
              <p:cNvPr id="44" name="Content Placeholder 3">
                <a:extLst>
                  <a:ext uri="{FF2B5EF4-FFF2-40B4-BE49-F238E27FC236}">
                    <a16:creationId xmlns:a16="http://schemas.microsoft.com/office/drawing/2014/main" id="{C250CC6A-F12E-AB40-BE56-5F755FC0D4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326" t="-10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A985679-EABD-C041-B9E5-8310938DB82A}"/>
              </a:ext>
            </a:extLst>
          </p:cNvPr>
          <p:cNvGrpSpPr/>
          <p:nvPr/>
        </p:nvGrpSpPr>
        <p:grpSpPr>
          <a:xfrm>
            <a:off x="9181752" y="4063790"/>
            <a:ext cx="2447558" cy="1762990"/>
            <a:chOff x="1271379" y="2149125"/>
            <a:chExt cx="2447558" cy="1762990"/>
          </a:xfrm>
        </p:grpSpPr>
        <p:sp>
          <p:nvSpPr>
            <p:cNvPr id="124" name="Cube 123"/>
            <p:cNvSpPr/>
            <p:nvPr/>
          </p:nvSpPr>
          <p:spPr>
            <a:xfrm>
              <a:off x="2326667" y="2942895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latin typeface="Times New Roman" charset="0"/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latin typeface="Times New Roman" charset="0"/>
                <a:ea typeface="Calibri"/>
                <a:cs typeface="Calibri"/>
              </a:endParaRPr>
            </a:p>
          </p:txBody>
        </p:sp>
        <p:sp>
          <p:nvSpPr>
            <p:cNvPr id="132" name="Line 853"/>
            <p:cNvSpPr>
              <a:spLocks noChangeShapeType="1"/>
            </p:cNvSpPr>
            <p:nvPr/>
          </p:nvSpPr>
          <p:spPr bwMode="auto">
            <a:xfrm>
              <a:off x="1271379" y="390775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i="1">
                  <a:latin typeface="Calibri"/>
                  <a:ea typeface="Times New Roman"/>
                  <a:cs typeface="Times New Roman"/>
                </a:rPr>
                <a:t>                 </a:t>
              </a:r>
              <a:r>
                <a:rPr lang="en-US" i="1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584118" y="3177193"/>
              <a:ext cx="1203321" cy="500893"/>
              <a:chOff x="6392419" y="5864703"/>
              <a:chExt cx="1203321" cy="500893"/>
            </a:xfrm>
          </p:grpSpPr>
          <p:sp>
            <p:nvSpPr>
              <p:cNvPr id="135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6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8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41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2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i="1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43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44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5" name="Group 144"/>
            <p:cNvGrpSpPr/>
            <p:nvPr/>
          </p:nvGrpSpPr>
          <p:grpSpPr>
            <a:xfrm>
              <a:off x="2499737" y="2149125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6" name="Group 145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5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6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7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8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7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53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54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8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0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i="1">
                    <a:solidFill>
                      <a:schemeClr val="bg1"/>
                    </a:solidFill>
                    <a:latin typeface="Times New Roman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51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746EE-28D1-4645-897D-C2D1854A88B1}"/>
              </a:ext>
            </a:extLst>
          </p:cNvPr>
          <p:cNvSpPr/>
          <p:nvPr/>
        </p:nvSpPr>
        <p:spPr>
          <a:xfrm>
            <a:off x="359625" y="3597588"/>
            <a:ext cx="7392556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take(</a:t>
            </a:r>
            <a:r>
              <a:rPr lang="en-US" i="1" dirty="0" err="1"/>
              <a:t>k,c,r,d</a:t>
            </a:r>
            <a:r>
              <a:rPr lang="en-US" dirty="0"/>
              <a:t>)</a:t>
            </a:r>
          </a:p>
          <a:p>
            <a:pPr indent="-3175">
              <a:tabLst>
                <a:tab pos="287338" algn="l"/>
                <a:tab pos="855663" algn="l"/>
              </a:tabLst>
            </a:pPr>
            <a:r>
              <a:rPr lang="en-US" dirty="0"/>
              <a:t>	assertions:</a:t>
            </a:r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pos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):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container</a:t>
            </a:r>
            <a:r>
              <a:rPr lang="pl-PL" dirty="0"/>
              <a:t> </a:t>
            </a:r>
            <a:r>
              <a:rPr lang="pl-PL" i="1" dirty="0"/>
              <a:t>c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grip(</a:t>
            </a:r>
            <a:r>
              <a:rPr lang="en-US" i="1" dirty="0"/>
              <a:t>k</a:t>
            </a:r>
            <a:r>
              <a:rPr lang="en-US" dirty="0"/>
              <a:t>): (empty, </a:t>
            </a:r>
            <a:r>
              <a:rPr lang="en-US" i="1" dirty="0"/>
              <a:t>c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crane</a:t>
            </a:r>
            <a:r>
              <a:rPr lang="pl-PL" dirty="0"/>
              <a:t> </a:t>
            </a:r>
            <a:r>
              <a:rPr lang="pl-PL" i="1" dirty="0" err="1"/>
              <a:t>k</a:t>
            </a:r>
            <a:r>
              <a:rPr lang="pl-PL" dirty="0" err="1"/>
              <a:t>’s</a:t>
            </a:r>
            <a:r>
              <a:rPr lang="pl-PL" dirty="0"/>
              <a:t> </a:t>
            </a:r>
            <a:r>
              <a:rPr lang="pl-PL" dirty="0" err="1"/>
              <a:t>gripper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holding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): (</a:t>
            </a:r>
            <a:r>
              <a:rPr lang="en-US" i="1" dirty="0" err="1"/>
              <a:t>c</a:t>
            </a:r>
            <a:r>
              <a:rPr lang="en-US" dirty="0" err="1"/>
              <a:t>,empty</a:t>
            </a:r>
            <a:r>
              <a:rPr lang="en-US" dirty="0"/>
              <a:t>) 	</a:t>
            </a:r>
            <a:r>
              <a:rPr lang="pl-PL" dirty="0"/>
              <a:t> 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carrying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en-US" dirty="0"/>
              <a:t>] </a:t>
            </a:r>
            <a:r>
              <a:rPr lang="en-US" dirty="0" err="1"/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	</a:t>
            </a:r>
            <a:r>
              <a:rPr lang="pl-PL" dirty="0"/>
              <a:t> 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i="1" dirty="0"/>
          </a:p>
          <a:p>
            <a:pPr indent="-3175">
              <a:tabLst>
                <a:tab pos="287338" algn="l"/>
                <a:tab pos="855663" algn="l"/>
                <a:tab pos="3589338" algn="l"/>
              </a:tabLst>
            </a:pPr>
            <a:r>
              <a:rPr lang="en-US" i="1" dirty="0"/>
              <a:t>	</a:t>
            </a:r>
            <a:r>
              <a:rPr lang="pl-PL" dirty="0" err="1"/>
              <a:t>constraints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	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247930E-FADF-254E-97F8-451179903ED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435261" y="3304098"/>
            <a:ext cx="548761" cy="32232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1ED4559-6144-7049-977A-E4024CC52460}"/>
              </a:ext>
            </a:extLst>
          </p:cNvPr>
          <p:cNvSpPr txBox="1"/>
          <p:nvPr/>
        </p:nvSpPr>
        <p:spPr>
          <a:xfrm>
            <a:off x="1190137" y="2934766"/>
            <a:ext cx="158777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6382-5BC8-6C98-E305-754A038DE0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F1D4-1B98-A101-8C93-ECC7CCAC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32D9B-388F-28D7-BBD4-53BFD31A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884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5ACF4-9F93-C7CB-F72B-3ED2F583D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069F-2BF7-BF07-9F5D-C6481851B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D2DEC-0E61-E827-A0F1-6DDBC9DB775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adjacent waypoint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libri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E9C2721-82FE-814C-A54A-F73214DC0B3E}"/>
              </a:ext>
            </a:extLst>
          </p:cNvPr>
          <p:cNvGrpSpPr/>
          <p:nvPr/>
        </p:nvGrpSpPr>
        <p:grpSpPr>
          <a:xfrm>
            <a:off x="8296336" y="4142924"/>
            <a:ext cx="3535339" cy="1762990"/>
            <a:chOff x="4895603" y="4719973"/>
            <a:chExt cx="3535339" cy="1762990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895603" y="6478601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Helvetica" pitchFamily="2" charset="0"/>
                <a:ea typeface="Times New Roman"/>
                <a:cs typeface="Times New Roman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60673" y="588167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Calibri"/>
                  <a:cs typeface="Calibri"/>
                </a:rPr>
                <a:t>• w</a:t>
              </a:r>
            </a:p>
          </p:txBody>
        </p:sp>
        <p:sp>
          <p:nvSpPr>
            <p:cNvPr id="126" name="Cube 125"/>
            <p:cNvSpPr/>
            <p:nvPr/>
          </p:nvSpPr>
          <p:spPr>
            <a:xfrm>
              <a:off x="7038672" y="5513743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5983384" y="6478601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dirty="0">
                  <a:latin typeface="Helvetica" pitchFamily="2" charset="0"/>
                  <a:ea typeface="Times New Roman"/>
                  <a:cs typeface="Times New Roman"/>
                </a:rPr>
                <a:t>                 d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296123" y="5748041"/>
              <a:ext cx="1203321" cy="500893"/>
              <a:chOff x="6392419" y="5864703"/>
              <a:chExt cx="1203321" cy="500893"/>
            </a:xfrm>
          </p:grpSpPr>
          <p:sp>
            <p:nvSpPr>
              <p:cNvPr id="13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dirty="0">
                      <a:latin typeface="Helvetica" pitchFamily="2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7211742" y="4719973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1" name="Group 140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0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2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48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Helvetica" pitchFamily="2" charset="0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3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44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45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46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  <p:sp>
            <p:nvSpPr>
              <p:cNvPr id="147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Helvetica" pitchFamily="2" charset="0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1446664" y="4928993"/>
            <a:ext cx="1540279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216804" y="4365104"/>
            <a:ext cx="206788" cy="56388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72FCA-8071-3132-37ED-5BB0A3FDB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A341F6-B872-490D-1E0F-889B83EF3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EBC2C-3FD9-7EB2-02C9-237A2D9C5D5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move robot </a:t>
                </a:r>
                <a:r>
                  <a:rPr lang="en-US" i="1" dirty="0"/>
                  <a:t>r</a:t>
                </a:r>
                <a:r>
                  <a:rPr lang="en-US" dirty="0"/>
                  <a:t> to dock </a:t>
                </a:r>
                <a:r>
                  <a:rPr lang="en-US" i="1" dirty="0"/>
                  <a:t>d</a:t>
                </a:r>
                <a:r>
                  <a:rPr lang="en-US" dirty="0"/>
                  <a:t> </a:t>
                </a:r>
                <a:endParaRPr lang="en-US" i="1" baseline="-25000" dirty="0"/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66800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   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s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1 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2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3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4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e</a:t>
              </a:r>
              <a:r>
                <a:rPr lang="en-US" sz="2000" i="1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7915618" y="4375817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Calibri"/>
                  <a:cs typeface="Calibri"/>
                </a:rPr>
                <a:t>• w1</a:t>
              </a:r>
              <a:endParaRPr lang="en-US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Calibri"/>
                  <a:cs typeface="Calibri"/>
                </a:rPr>
                <a:t>• w2</a:t>
              </a:r>
              <a:endParaRPr lang="en-US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592006" y="2802459"/>
            <a:ext cx="4070086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m-move1(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task:	move(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leave(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navigate(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enter(</a:t>
            </a:r>
            <a:r>
              <a:rPr lang="en-US" i="1" dirty="0" err="1"/>
              <a:t>r,d,w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loc(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 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adj(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adj(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connected(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/>
              <p:nvPr/>
            </p:nvSpPr>
            <p:spPr>
              <a:xfrm>
                <a:off x="4622499" y="3929523"/>
                <a:ext cx="420980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>
                    <a:latin typeface="Helvetica" pitchFamily="2" charset="0"/>
                  </a:rPr>
                  <a:t> becomes empty 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b="0" i="1" dirty="0">
                    <a:latin typeface="Helvetica" pitchFamily="2" charset="0"/>
                  </a:rPr>
                </a:b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>
                    <a:latin typeface="Helvetica" pitchFamily="2" charset="0"/>
                  </a:rPr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>
                  <a:latin typeface="Helvetica" pitchFamily="2" charset="0"/>
                </a:endParaRPr>
              </a:p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Helvetica" pitchFamily="2" charset="0"/>
                  </a:rPr>
                  <a:t> doesn’t need to be empty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latin typeface="Helvetica" pitchFamily="2" charset="0"/>
                  </a:rPr>
                  <a:t> ➝ 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Helvetica" pitchFamily="2" charset="0"/>
                  </a:rPr>
                  <a:t> starts entering it</a:t>
                </a:r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99" y="3929523"/>
                <a:ext cx="4209805" cy="1200329"/>
              </a:xfrm>
              <a:prstGeom prst="rect">
                <a:avLst/>
              </a:prstGeom>
              <a:blipFill>
                <a:blip r:embed="rId5"/>
                <a:stretch>
                  <a:fillRect l="-601" t="-2083" b="-72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807E8-7473-462E-494B-73FF656D6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0086A-4B6D-0AA1-E865-9E85A37C4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63AE-7991-0640-2631-88C2DB57CE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pile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77235"/>
            <a:ext cx="5414559" cy="1987069"/>
            <a:chOff x="4381931" y="971683"/>
            <a:chExt cx="5414559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5414559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dirty="0" err="1">
                  <a:latin typeface="Helvetica" pitchFamily="2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2000" baseline="-25000" dirty="0" err="1">
                  <a:latin typeface="Helvetica" pitchFamily="2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1 </a:t>
              </a:r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3</a:t>
              </a:r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4</a:t>
              </a:r>
              <a:r>
                <a:rPr lang="en-US" sz="2000" dirty="0">
                  <a:latin typeface="Helvetica" pitchFamily="2" charset="0"/>
                  <a:ea typeface="Times New Roman" charset="0"/>
                  <a:cs typeface="Times New Roman" charset="0"/>
                </a:rPr>
                <a:t>              </a:t>
              </a:r>
              <a:r>
                <a:rPr lang="en-US" sz="2000" dirty="0" err="1">
                  <a:latin typeface="Helvetica" pitchFamily="2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2000" baseline="-25000" dirty="0" err="1">
                  <a:latin typeface="Helvetica" pitchFamily="2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1101082" y="2605190"/>
            <a:ext cx="5557774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m-uncover(</a:t>
            </a:r>
            <a:r>
              <a:rPr lang="en-US" i="1" dirty="0" err="1"/>
              <a:t>c,p,k,d,p</a:t>
            </a:r>
            <a:r>
              <a:rPr lang="en-US" i="1" dirty="0"/>
              <a:t>′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task:	uncover(</a:t>
            </a:r>
            <a:r>
              <a:rPr lang="en-US" i="1" dirty="0" err="1"/>
              <a:t>c,p</a:t>
            </a:r>
            <a:r>
              <a:rPr lang="en-US" dirty="0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unstack(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)      // action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′)         // action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)         // recursion</a:t>
            </a:r>
          </a:p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top(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′</a:t>
            </a:r>
            <a:br>
              <a:rPr lang="en-US" sz="1200" dirty="0"/>
            </a:br>
            <a:r>
              <a:rPr lang="en-US" sz="1200" dirty="0"/>
              <a:t>		</a:t>
            </a: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i="1" dirty="0"/>
              <a:t>, 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grip(</a:t>
            </a:r>
            <a:r>
              <a:rPr lang="en-US" i="1" dirty="0"/>
              <a:t>k</a:t>
            </a:r>
            <a:r>
              <a:rPr lang="en-US" dirty="0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</a:t>
            </a:r>
            <a:r>
              <a:rPr lang="en-US" dirty="0">
                <a:cs typeface="Times New Roman"/>
              </a:rPr>
              <a:t>constraints: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	attached(</a:t>
            </a:r>
            <a:r>
              <a:rPr lang="en-US" i="1" dirty="0" err="1"/>
              <a:t>p′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p ≠ p′</a:t>
            </a:r>
            <a:r>
              <a:rPr lang="en-US" dirty="0"/>
              <a:t>, </a:t>
            </a:r>
            <a:r>
              <a:rPr lang="en-US" i="1" dirty="0"/>
              <a:t>c′ ≠ c</a:t>
            </a:r>
            <a:r>
              <a:rPr lang="en-US" dirty="0"/>
              <a:t>, </a:t>
            </a:r>
            <a:br>
              <a:rPr lang="en-US" i="1" dirty="0"/>
            </a:br>
            <a:r>
              <a:rPr lang="en-US" i="1" dirty="0"/>
              <a:t>		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0042" y="5661452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10591397" y="3913937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9834394" y="5662548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p1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9935824" y="5283133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9938700" y="504103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9938700" y="4798658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0526588" y="5660487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p2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21F8F7-66AE-8351-00EC-0C42E1E1C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3178D4-D9D3-FE30-603F-70557A52C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E471C0-39C1-0A26-56AD-1611C2E2A1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robot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brings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7827213" y="3198172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>
                  <a:latin typeface="Calibri"/>
                  <a:ea typeface="Times New Roman"/>
                  <a:cs typeface="Times New Roman"/>
                </a:rPr>
              </a:br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p3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p1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p2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1358320" y="2676976"/>
            <a:ext cx="5038345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 dirty="0"/>
              <a:t>m-bring(</a:t>
            </a:r>
            <a:r>
              <a:rPr lang="en-US" i="1" dirty="0"/>
              <a:t>r,c,p,p′,</a:t>
            </a:r>
            <a:r>
              <a:rPr lang="en-US" i="1" dirty="0" err="1"/>
              <a:t>d,d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/>
              <a:t>	task:	bring(</a:t>
            </a:r>
            <a:r>
              <a:rPr lang="en-US" i="1" dirty="0" err="1"/>
              <a:t>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′)</a:t>
            </a:r>
            <a:br>
              <a:rPr lang="en-US" sz="1000" dirty="0"/>
            </a:br>
            <a:r>
              <a:rPr lang="en-US" sz="10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i="1" dirty="0"/>
              <a:t>,t</a:t>
            </a:r>
            <a:r>
              <a:rPr lang="en-US" baseline="-25000" dirty="0"/>
              <a:t>4</a:t>
            </a:r>
            <a:r>
              <a:rPr lang="en-US" dirty="0"/>
              <a:t>] load(</a:t>
            </a:r>
            <a:r>
              <a:rPr lang="en-US" i="1" dirty="0"/>
              <a:t>k′,</a:t>
            </a:r>
            <a:r>
              <a:rPr lang="en-US" i="1" dirty="0" err="1"/>
              <a:t>r,c,p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i="1" dirty="0"/>
              <a:t>,t</a:t>
            </a:r>
            <a:r>
              <a:rPr lang="en-US" baseline="-25000" dirty="0"/>
              <a:t>6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unload(</a:t>
            </a:r>
            <a:r>
              <a:rPr lang="en-US" i="1" dirty="0" err="1"/>
              <a:t>k,r,c,p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′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		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attached(</a:t>
            </a:r>
            <a:r>
              <a:rPr lang="en-US" i="1" dirty="0" err="1"/>
              <a:t>p′,d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d ≠ d′</a:t>
            </a:r>
            <a:br>
              <a:rPr lang="en-US" dirty="0"/>
            </a:br>
            <a:r>
              <a:rPr lang="en-US" dirty="0">
                <a:cs typeface="Times New Roman"/>
              </a:rPr>
              <a:t>		</a:t>
            </a:r>
            <a:r>
              <a:rPr lang="en-US" dirty="0"/>
              <a:t>attached(</a:t>
            </a:r>
            <a:r>
              <a:rPr lang="en-US" i="1" dirty="0" err="1"/>
              <a:t>k′,d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k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k ≠ k′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6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7166808" y="854604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 dirty="0">
                <a:latin typeface="Helvetica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elvetica" pitchFamily="2" charset="0"/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1</a:t>
              </a:r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elvetica" pitchFamily="2" charset="0"/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 dirty="0">
                  <a:latin typeface="Helvetica" pitchFamily="2" charset="0"/>
                  <a:ea typeface="Times New Roman" charset="0"/>
                  <a:cs typeface="Times New Roman" charset="0"/>
                </a:rPr>
                <a:t>2</a:t>
              </a:r>
              <a:endParaRPr lang="en-GB" dirty="0">
                <a:latin typeface="Helvetica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985820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 dirty="0">
                  <a:latin typeface="+mn-lt"/>
                </a:rPr>
                <a:t>′</a:t>
              </a:r>
              <a:endParaRPr lang="en-US" sz="1800" i="1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/>
              <p:nvPr/>
            </p:nvSpPr>
            <p:spPr>
              <a:xfrm>
                <a:off x="4859881" y="3054937"/>
                <a:ext cx="223578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𝑢𝑛𝑠𝑡𝑎𝑐𝑘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𝑝𝑢𝑡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81" y="3054937"/>
                <a:ext cx="22357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/>
              <p:nvPr/>
            </p:nvSpPr>
            <p:spPr>
              <a:xfrm>
                <a:off x="5349267" y="4125912"/>
                <a:ext cx="2258901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𝑡𝑎𝑘𝑒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𝑠𝑡𝑎𝑐𝑘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67" y="4125912"/>
                <a:ext cx="22589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5970B-1DB0-3E44-80FC-14CCE6F27C5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693432" y="3701268"/>
            <a:ext cx="1284342" cy="29036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A3CC6-6497-BD4A-BD06-03B538CFE84D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4778030" y="4449078"/>
            <a:ext cx="571237" cy="804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Chronicles: Unions of Timelines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74B8D-7C0E-3D8A-1F5F-E517C4340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7196-7823-6264-CBC7-A4F337F49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F0A6A-0BE6-740B-94C2-E5754F69E5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 dirty="0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represent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7519889" y="2679708"/>
            <a:ext cx="4618059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/>
              <a:t>0</a:t>
            </a:r>
            <a:r>
              <a:rPr lang="sv-SE" sz="1800"/>
              <a:t>: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tasks:	[</a:t>
            </a:r>
            <a:r>
              <a:rPr lang="sv-SE" sz="1800" i="1" err="1"/>
              <a:t>t</a:t>
            </a:r>
            <a:r>
              <a:rPr lang="sv-SE" sz="1800" err="1"/>
              <a:t>,</a:t>
            </a:r>
            <a:r>
              <a:rPr lang="sv-SE" sz="1800" i="1" err="1"/>
              <a:t>t</a:t>
            </a:r>
            <a:r>
              <a:rPr lang="sv-SE" sz="1800" i="1"/>
              <a:t>’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bring</a:t>
            </a:r>
            <a:r>
              <a:rPr lang="sv-SE" sz="1800"/>
              <a:t>(</a:t>
            </a:r>
            <a:r>
              <a:rPr lang="sv-SE" sz="1800" i="1"/>
              <a:t>r,</a:t>
            </a:r>
            <a:r>
              <a:rPr lang="sv-SE" sz="1800">
                <a:latin typeface="Calibri"/>
              </a:rPr>
              <a:t>c1,d4)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supported</a:t>
            </a:r>
            <a:r>
              <a:rPr lang="sv-SE" sz="1800"/>
              <a:t>: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r1)=d1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r2)=d2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+10,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</a:t>
            </a:r>
            <a:r>
              <a:rPr lang="el-GR" sz="1800"/>
              <a:t>δ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docked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ship1)=d3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top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pile-ship1)=c1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pos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c1)=pallet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assertions</a:t>
            </a:r>
            <a:r>
              <a:rPr lang="sv-SE" sz="1800"/>
              <a:t>:	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(r1)=d1</a:t>
            </a:r>
            <a:br>
              <a:rPr lang="sv-SE" sz="1800">
                <a:latin typeface="Calibri"/>
                <a:cs typeface="Calibri"/>
              </a:rPr>
            </a:br>
            <a:r>
              <a:rPr lang="sv-SE" sz="1800">
                <a:latin typeface="Calibri"/>
                <a:cs typeface="Calibri"/>
              </a:rPr>
              <a:t>		</a:t>
            </a:r>
            <a:r>
              <a:rPr lang="sv-SE" sz="1800"/>
              <a:t>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(r2)=d2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constraints</a:t>
            </a:r>
            <a:r>
              <a:rPr lang="sv-SE" sz="1800"/>
              <a:t>:	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 baseline="-25000"/>
              <a:t> </a:t>
            </a:r>
            <a:r>
              <a:rPr lang="sv-SE" sz="1800"/>
              <a:t>=</a:t>
            </a:r>
            <a:r>
              <a:rPr lang="sv-SE" sz="1800" baseline="-25000"/>
              <a:t> </a:t>
            </a:r>
            <a:r>
              <a:rPr lang="sv-SE" sz="1800"/>
              <a:t>0</a:t>
            </a:r>
            <a:r>
              <a:rPr lang="sv-SE" sz="1800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t'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e </a:t>
            </a:r>
            <a:r>
              <a:rPr lang="sv-SE" sz="1800"/>
              <a:t>, 20 ≤</a:t>
            </a:r>
            <a:r>
              <a:rPr lang="sv-SE" sz="1800" baseline="-25000"/>
              <a:t> </a:t>
            </a:r>
            <a:r>
              <a:rPr lang="el-GR" sz="1800"/>
              <a:t>δ</a:t>
            </a:r>
            <a:r>
              <a:rPr lang="sv-SE" sz="1800" baseline="-25000"/>
              <a:t> </a:t>
            </a:r>
            <a:r>
              <a:rPr lang="sv-SE" sz="1800"/>
              <a:t>≤</a:t>
            </a:r>
            <a:r>
              <a:rPr lang="sv-SE" sz="1800" baseline="-25000"/>
              <a:t> </a:t>
            </a:r>
            <a:r>
              <a:rPr lang="sv-SE" sz="180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5897837" y="691056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+𝛿	t’	</a:t>
                  </a:r>
                  <a:r>
                    <a:rPr lang="en-US" sz="2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latin typeface="Helvetica" pitchFamily="2" charset="0"/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baseline="-25000" dirty="0">
                      <a:latin typeface="Helvetica" pitchFamily="2" charset="0"/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 dirty="0">
                      <a:latin typeface="Helvetica" pitchFamily="2" charset="0"/>
                    </a:endParaRPr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 dirty="0">
                  <a:latin typeface="Helvetica" pitchFamily="2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676108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loc(r1)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B7976-7EB0-8D95-ABCC-81B458E86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3075-9092-67F8-6CE3-83C9A0887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D06C-6F7E-A0A4-06AB-0F7F58EF646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>
                <a:cs typeface="Times New Roman"/>
              </a:rPr>
              <a:t>Timelines</a:t>
            </a:r>
          </a:p>
          <a:p>
            <a:pPr lvl="1"/>
            <a:r>
              <a:rPr lang="en-US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>
                <a:cs typeface="Times New Roman"/>
              </a:rPr>
              <a:t>Conflicts, consistency, security, causal support</a:t>
            </a:r>
          </a:p>
          <a:p>
            <a:r>
              <a:rPr lang="en-US">
                <a:cs typeface="Times New Roman"/>
              </a:rPr>
              <a:t>Chronicle: union of several timelines</a:t>
            </a:r>
          </a:p>
          <a:p>
            <a:pPr lvl="1"/>
            <a:r>
              <a:rPr lang="en-US">
                <a:cs typeface="Times New Roman"/>
              </a:rPr>
              <a:t>Consistency, security, causal support</a:t>
            </a:r>
          </a:p>
          <a:p>
            <a:r>
              <a:rPr lang="en-US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/>
              <a:t>Preconditions </a:t>
            </a:r>
            <a:r>
              <a:rPr lang="en-GB">
                <a:sym typeface="Wingdings"/>
              </a:rPr>
              <a:t>⇔ </a:t>
            </a:r>
            <a:r>
              <a:rPr lang="en-GB"/>
              <a:t>need for causal support</a:t>
            </a:r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61728-C20E-EC54-FA55-F095634F2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0A015-B2EA-56B7-CC90-B10F8E830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CA9C4-E0B5-8C53-12B3-DA6D9C3B2C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Temporal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42789-4AA7-E54D-B336-E1D11C55E9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563E6-74EE-91EE-2F96-9714594A9D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20C21-0A22-30FC-1F4A-9EE04BF2895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Search space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6BBE-436E-7879-C6E6-8FD01EF1B4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D05D-2F13-4B36-51E6-13CF7348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0DC9C-0497-4381-E9A3-505DD24FAB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4296058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Planning problem:</a:t>
                </a:r>
              </a:p>
              <a:p>
                <a:pPr lvl="1"/>
                <a:r>
                  <a:rPr lang="en-GB" dirty="0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GB" dirty="0"/>
                  <a:t>that has some flaws </a:t>
                </a:r>
              </a:p>
              <a:p>
                <a:pPr lvl="2"/>
                <a:r>
                  <a:rPr lang="en-GB" dirty="0"/>
                  <a:t>Analogous to flaws in PSP</a:t>
                </a:r>
              </a:p>
              <a:p>
                <a:r>
                  <a:rPr lang="en-GB" dirty="0"/>
                  <a:t>Add new assertions, constraints, actions to resolve the flaws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4296058" cy="4584266"/>
              </a:xfrm>
              <a:blipFill>
                <a:blip r:embed="rId3"/>
                <a:stretch>
                  <a:fillRect l="-3529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4921516" y="2163695"/>
            <a:ext cx="3247007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</a:t>
            </a:r>
            <a:r>
              <a:rPr lang="en-US" sz="1400" i="1" dirty="0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8699674" y="2182369"/>
            <a:ext cx="3242807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[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ea typeface="Times New Roman" charset="0"/>
                <a:cs typeface="Times New Roman" charset="0"/>
              </a:rPr>
              <a:t>,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1400" dirty="0"/>
              <a:t>] move(r1,loc3)</a:t>
            </a:r>
            <a:endParaRPr lang="en-US" sz="1400" i="1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7909392" y="5085613"/>
            <a:ext cx="1011587" cy="2042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FCA66E-C888-F74B-853D-481603445AE4}"/>
              </a:ext>
            </a:extLst>
          </p:cNvPr>
          <p:cNvGrpSpPr/>
          <p:nvPr/>
        </p:nvGrpSpPr>
        <p:grpSpPr>
          <a:xfrm>
            <a:off x="5072240" y="4436143"/>
            <a:ext cx="2609297" cy="1450806"/>
            <a:chOff x="4457230" y="2525150"/>
            <a:chExt cx="2609297" cy="1450806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100D4C-3B3E-1C49-BD40-FE5A97E44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C1B5F0-6EF3-4241-8EC1-5500EA84CF6E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/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E7BAA7-806B-C244-B93F-A32757E43AE9}"/>
                </a:ext>
              </a:extLst>
            </p:cNvPr>
            <p:cNvCxnSpPr>
              <a:cxnSpLocks/>
              <a:stCxn id="53" idx="0"/>
              <a:endCxn id="58" idx="3"/>
            </p:cNvCxnSpPr>
            <p:nvPr/>
          </p:nvCxnSpPr>
          <p:spPr>
            <a:xfrm flipH="1" flipV="1">
              <a:off x="6805783" y="2940788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7BA842-9048-7149-9C42-470B4BA9C0B5}"/>
                </a:ext>
              </a:extLst>
            </p:cNvPr>
            <p:cNvCxnSpPr>
              <a:cxnSpLocks/>
              <a:stCxn id="50" idx="0"/>
              <a:endCxn id="60" idx="1"/>
            </p:cNvCxnSpPr>
            <p:nvPr/>
          </p:nvCxnSpPr>
          <p:spPr>
            <a:xfrm flipV="1">
              <a:off x="5030614" y="3004871"/>
              <a:ext cx="59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47FCB4-CFD0-7045-9E5C-0BE1FC8EAE54}"/>
                </a:ext>
              </a:extLst>
            </p:cNvPr>
            <p:cNvCxnSpPr>
              <a:cxnSpLocks/>
              <a:stCxn id="51" idx="0"/>
              <a:endCxn id="60" idx="3"/>
            </p:cNvCxnSpPr>
            <p:nvPr/>
          </p:nvCxnSpPr>
          <p:spPr>
            <a:xfrm flipH="1" flipV="1">
              <a:off x="5649037" y="3004871"/>
              <a:ext cx="30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9BE304-0113-AC45-A85F-178E68D6205E}"/>
                </a:ext>
              </a:extLst>
            </p:cNvPr>
            <p:cNvCxnSpPr>
              <a:cxnSpLocks/>
              <a:stCxn id="52" idx="0"/>
              <a:endCxn id="58" idx="1"/>
            </p:cNvCxnSpPr>
            <p:nvPr/>
          </p:nvCxnSpPr>
          <p:spPr>
            <a:xfrm flipH="1" flipV="1">
              <a:off x="6291365" y="3334842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5812DD-406C-EA4D-BACA-7526D8C24644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5C0B3E-FB6F-9544-B50E-736CE39693F5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7839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2823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C38B6F-09D0-CE41-8849-D863EE3180B9}"/>
              </a:ext>
            </a:extLst>
          </p:cNvPr>
          <p:cNvGrpSpPr/>
          <p:nvPr/>
        </p:nvGrpSpPr>
        <p:grpSpPr>
          <a:xfrm>
            <a:off x="8961027" y="4455106"/>
            <a:ext cx="2609297" cy="1450806"/>
            <a:chOff x="5205469" y="4980033"/>
            <a:chExt cx="2609297" cy="1450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/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4239AE-204F-1D4F-8929-FD7CC0EDE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F1D60AD-7C49-0D40-A10E-0B0C3DBDD57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9A852C-9011-D64B-9A6D-3EC771059909}"/>
                </a:ext>
              </a:extLst>
            </p:cNvPr>
            <p:cNvCxnSpPr>
              <a:cxnSpLocks/>
              <a:stCxn id="98" idx="0"/>
              <a:endCxn id="103" idx="3"/>
            </p:cNvCxnSpPr>
            <p:nvPr/>
          </p:nvCxnSpPr>
          <p:spPr>
            <a:xfrm flipH="1" flipV="1">
              <a:off x="7554022" y="5395671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72128C-B524-FF4C-AA94-757DBFBF6848}"/>
                </a:ext>
              </a:extLst>
            </p:cNvPr>
            <p:cNvCxnSpPr>
              <a:cxnSpLocks/>
              <a:stCxn id="95" idx="0"/>
              <a:endCxn id="104" idx="1"/>
            </p:cNvCxnSpPr>
            <p:nvPr/>
          </p:nvCxnSpPr>
          <p:spPr>
            <a:xfrm flipV="1">
              <a:off x="5778853" y="5459754"/>
              <a:ext cx="59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15023C-B59D-3E44-9250-9171A0A9CCE5}"/>
                </a:ext>
              </a:extLst>
            </p:cNvPr>
            <p:cNvCxnSpPr>
              <a:cxnSpLocks/>
              <a:stCxn id="96" idx="0"/>
              <a:endCxn id="104" idx="3"/>
            </p:cNvCxnSpPr>
            <p:nvPr/>
          </p:nvCxnSpPr>
          <p:spPr>
            <a:xfrm flipH="1" flipV="1">
              <a:off x="6397276" y="5459754"/>
              <a:ext cx="30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DA3792E-6608-154B-80BA-C54C076D878D}"/>
                </a:ext>
              </a:extLst>
            </p:cNvPr>
            <p:cNvCxnSpPr>
              <a:cxnSpLocks/>
              <a:stCxn id="97" idx="0"/>
              <a:endCxn id="103" idx="1"/>
            </p:cNvCxnSpPr>
            <p:nvPr/>
          </p:nvCxnSpPr>
          <p:spPr>
            <a:xfrm flipH="1" flipV="1">
              <a:off x="7039604" y="5789725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F8DA536-ABA3-5B4F-8759-CC544AF6BDE5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0162672-7F9B-794F-842E-63D9CE618CEB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8A0F839-0072-A84B-AB47-D4478AE8FD18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4CCA547-400C-104F-90B9-F30D41DD0D92}"/>
                </a:ext>
              </a:extLst>
            </p:cNvPr>
            <p:cNvSpPr/>
            <p:nvPr/>
          </p:nvSpPr>
          <p:spPr>
            <a:xfrm rot="1590112">
              <a:off x="6409663" y="5330323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Helvetica" pitchFamily="2" charset="0"/>
                </a:rPr>
                <a:t>move</a:t>
              </a:r>
              <a:endParaRPr lang="en-GB" dirty="0">
                <a:solidFill>
                  <a:schemeClr val="accent4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Flaws (1)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79706-D437-5DC2-5044-38898EABA9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A9F-2F38-DA42-AD9E-4BF3F9A1F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BDBC0-CF5E-57D9-2245-515C9418A1D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 not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</a:t>
                </a:r>
                <a:br>
                  <a:rPr lang="en-US" dirty="0"/>
                </a:b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  <a:p>
                <a:pPr lvl="3"/>
                <a:r>
                  <a:rPr lang="en-US" sz="1900" dirty="0"/>
                  <a:t>Refining it will produce </a:t>
                </a:r>
                <a:br>
                  <a:rPr lang="en-US" sz="1900" dirty="0"/>
                </a:br>
                <a:r>
                  <a:rPr lang="en-US" sz="1900" dirty="0"/>
                  <a:t>support for </a:t>
                </a:r>
                <a14:m>
                  <m:oMath xmlns:m="http://schemas.openxmlformats.org/officeDocument/2006/math">
                    <m:r>
                      <a:rPr lang="el-GR" sz="19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sz="1900" dirty="0"/>
                  <a:t> </a:t>
                </a: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 b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9399671" y="1665497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BF5BB9E-136D-CD49-B0FA-D7453C52D93C}"/>
              </a:ext>
            </a:extLst>
          </p:cNvPr>
          <p:cNvGrpSpPr/>
          <p:nvPr/>
        </p:nvGrpSpPr>
        <p:grpSpPr>
          <a:xfrm>
            <a:off x="4367808" y="4451786"/>
            <a:ext cx="2609297" cy="1450806"/>
            <a:chOff x="4457230" y="2525150"/>
            <a:chExt cx="2609297" cy="1450806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FD6749F-F28E-6B40-BE99-BEAE6CABA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32906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0A2AD6B-11DE-9F46-8488-57F6A310C71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/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/>
                <p:nvPr/>
              </p:nvSpPr>
              <p:spPr>
                <a:xfrm>
                  <a:off x="5170123" y="3651902"/>
                  <a:ext cx="94077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123" y="3651902"/>
                  <a:ext cx="940770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/>
                <p:nvPr/>
              </p:nvSpPr>
              <p:spPr>
                <a:xfrm>
                  <a:off x="5948890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890" y="3651902"/>
                  <a:ext cx="444096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5F4FC0-E490-F04F-ADF0-C8BF35BA4D8E}"/>
                </a:ext>
              </a:extLst>
            </p:cNvPr>
            <p:cNvCxnSpPr>
              <a:cxnSpLocks/>
              <a:stCxn id="134" idx="0"/>
              <a:endCxn id="139" idx="3"/>
            </p:cNvCxnSpPr>
            <p:nvPr/>
          </p:nvCxnSpPr>
          <p:spPr>
            <a:xfrm flipH="1" flipV="1">
              <a:off x="6160908" y="2940788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029EB5A-7009-9546-BD3F-CDFB0A9A39F3}"/>
                </a:ext>
              </a:extLst>
            </p:cNvPr>
            <p:cNvCxnSpPr>
              <a:cxnSpLocks/>
              <a:stCxn id="131" idx="0"/>
              <a:endCxn id="140" idx="1"/>
            </p:cNvCxnSpPr>
            <p:nvPr/>
          </p:nvCxnSpPr>
          <p:spPr>
            <a:xfrm flipV="1">
              <a:off x="5030614" y="3322498"/>
              <a:ext cx="599" cy="33029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A1C6EA-71E5-6642-A50F-B0940EC8B125}"/>
                </a:ext>
              </a:extLst>
            </p:cNvPr>
            <p:cNvCxnSpPr>
              <a:cxnSpLocks/>
              <a:stCxn id="132" idx="0"/>
              <a:endCxn id="140" idx="3"/>
            </p:cNvCxnSpPr>
            <p:nvPr/>
          </p:nvCxnSpPr>
          <p:spPr>
            <a:xfrm flipV="1">
              <a:off x="5640508" y="3322498"/>
              <a:ext cx="8529" cy="32940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F0D77EE-7F34-4F4A-B275-691A92DE0456}"/>
                </a:ext>
              </a:extLst>
            </p:cNvPr>
            <p:cNvSpPr/>
            <p:nvPr/>
          </p:nvSpPr>
          <p:spPr>
            <a:xfrm rot="19352826">
              <a:off x="5579699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32A2904-BB34-094F-AA2C-6EF7958562DF}"/>
                </a:ext>
              </a:extLst>
            </p:cNvPr>
            <p:cNvSpPr/>
            <p:nvPr/>
          </p:nvSpPr>
          <p:spPr>
            <a:xfrm>
              <a:off x="5031213" y="3290662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/>
                <p:nvPr/>
              </p:nvSpPr>
              <p:spPr>
                <a:xfrm>
                  <a:off x="6044644" y="2652156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644" y="2652156"/>
                  <a:ext cx="67839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/>
                <p:nvPr/>
              </p:nvSpPr>
              <p:spPr>
                <a:xfrm>
                  <a:off x="4809963" y="2947334"/>
                  <a:ext cx="10592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963" y="2947334"/>
                  <a:ext cx="105920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18A3B6-E25C-544C-86A5-17383A34F998}"/>
              </a:ext>
            </a:extLst>
          </p:cNvPr>
          <p:cNvGrpSpPr/>
          <p:nvPr/>
        </p:nvGrpSpPr>
        <p:grpSpPr>
          <a:xfrm>
            <a:off x="6981800" y="4452675"/>
            <a:ext cx="2609297" cy="1450806"/>
            <a:chOff x="4457230" y="2525150"/>
            <a:chExt cx="2609297" cy="1450806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83F65ED-91B0-AB45-A8FA-CC862CBD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6709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41FC7ED-8555-5646-8F6E-DCCCD5DC9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/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4BE5DF-C4B9-CE43-9E28-4F8615B7C0C7}"/>
                </a:ext>
              </a:extLst>
            </p:cNvPr>
            <p:cNvCxnSpPr>
              <a:cxnSpLocks/>
              <a:stCxn id="170" idx="0"/>
              <a:endCxn id="175" idx="3"/>
            </p:cNvCxnSpPr>
            <p:nvPr/>
          </p:nvCxnSpPr>
          <p:spPr>
            <a:xfrm flipH="1" flipV="1">
              <a:off x="6805783" y="2940788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60A7FD4-8352-6D49-8CB4-FF57DC18643C}"/>
                </a:ext>
              </a:extLst>
            </p:cNvPr>
            <p:cNvCxnSpPr>
              <a:cxnSpLocks/>
              <a:stCxn id="167" idx="0"/>
              <a:endCxn id="176" idx="1"/>
            </p:cNvCxnSpPr>
            <p:nvPr/>
          </p:nvCxnSpPr>
          <p:spPr>
            <a:xfrm flipV="1">
              <a:off x="5030614" y="3332121"/>
              <a:ext cx="599" cy="3206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9779F2E-685E-1844-AABB-974F20461D2D}"/>
                </a:ext>
              </a:extLst>
            </p:cNvPr>
            <p:cNvCxnSpPr>
              <a:cxnSpLocks/>
              <a:stCxn id="176" idx="0"/>
              <a:endCxn id="168" idx="0"/>
            </p:cNvCxnSpPr>
            <p:nvPr/>
          </p:nvCxnSpPr>
          <p:spPr>
            <a:xfrm flipH="1">
              <a:off x="5652046" y="3300285"/>
              <a:ext cx="27167" cy="35161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E39D59A-D972-9A47-A4F1-184F2313B9D9}"/>
                </a:ext>
              </a:extLst>
            </p:cNvPr>
            <p:cNvCxnSpPr>
              <a:cxnSpLocks/>
              <a:stCxn id="169" idx="0"/>
              <a:endCxn id="175" idx="1"/>
            </p:cNvCxnSpPr>
            <p:nvPr/>
          </p:nvCxnSpPr>
          <p:spPr>
            <a:xfrm flipH="1" flipV="1">
              <a:off x="6291365" y="3334842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E1363D-6256-2E48-9AFF-A5B478DB1DFE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FEDE76-3BBE-4740-8645-9D741B75F480}"/>
                </a:ext>
              </a:extLst>
            </p:cNvPr>
            <p:cNvSpPr/>
            <p:nvPr/>
          </p:nvSpPr>
          <p:spPr>
            <a:xfrm>
              <a:off x="5031213" y="3300285"/>
              <a:ext cx="1296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/>
                <p:nvPr/>
              </p:nvSpPr>
              <p:spPr>
                <a:xfrm>
                  <a:off x="4809055" y="2995205"/>
                  <a:ext cx="10592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055" y="2995205"/>
                  <a:ext cx="1059201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C2EDA6-A715-3C4F-B252-7B423794E499}"/>
              </a:ext>
            </a:extLst>
          </p:cNvPr>
          <p:cNvGrpSpPr/>
          <p:nvPr/>
        </p:nvGrpSpPr>
        <p:grpSpPr>
          <a:xfrm>
            <a:off x="9173066" y="2060195"/>
            <a:ext cx="2609297" cy="1450806"/>
            <a:chOff x="4457230" y="2525150"/>
            <a:chExt cx="2609297" cy="1450806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F689E1F-E3FE-7E43-BCA9-36E201AEF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13E557F-B0A4-8E47-A585-ECA45495886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/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48748" y="2833632"/>
                  <a:ext cx="986296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38773" cy="3231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44096" cy="3231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44096" cy="3231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44096" cy="3231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C7E9B18-0C15-C846-AE3C-307929E77017}"/>
                </a:ext>
              </a:extLst>
            </p:cNvPr>
            <p:cNvCxnSpPr>
              <a:cxnSpLocks/>
              <a:stCxn id="188" idx="0"/>
              <a:endCxn id="193" idx="3"/>
            </p:cNvCxnSpPr>
            <p:nvPr/>
          </p:nvCxnSpPr>
          <p:spPr>
            <a:xfrm flipH="1" flipV="1">
              <a:off x="6805783" y="2940788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59EFFD5-3827-4D40-AD64-E69914578CC1}"/>
                </a:ext>
              </a:extLst>
            </p:cNvPr>
            <p:cNvCxnSpPr>
              <a:cxnSpLocks/>
              <a:stCxn id="185" idx="0"/>
              <a:endCxn id="194" idx="1"/>
            </p:cNvCxnSpPr>
            <p:nvPr/>
          </p:nvCxnSpPr>
          <p:spPr>
            <a:xfrm flipV="1">
              <a:off x="5030614" y="3004871"/>
              <a:ext cx="59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F024B3C-C031-EF41-9CC0-0DB3618F8B95}"/>
                </a:ext>
              </a:extLst>
            </p:cNvPr>
            <p:cNvCxnSpPr>
              <a:cxnSpLocks/>
              <a:stCxn id="186" idx="0"/>
              <a:endCxn id="194" idx="3"/>
            </p:cNvCxnSpPr>
            <p:nvPr/>
          </p:nvCxnSpPr>
          <p:spPr>
            <a:xfrm flipH="1" flipV="1">
              <a:off x="5649037" y="3004871"/>
              <a:ext cx="30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D989F3-806E-7F41-BD37-C2FC5BBE0CD1}"/>
                </a:ext>
              </a:extLst>
            </p:cNvPr>
            <p:cNvCxnSpPr>
              <a:cxnSpLocks/>
              <a:stCxn id="187" idx="0"/>
              <a:endCxn id="193" idx="1"/>
            </p:cNvCxnSpPr>
            <p:nvPr/>
          </p:nvCxnSpPr>
          <p:spPr>
            <a:xfrm flipH="1" flipV="1">
              <a:off x="6291365" y="3334842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5DCC3C8-862E-C74C-99AB-088867E480A7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0BDEF02-EB22-0F48-93DC-BFC31DC9927A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7839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78391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2823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999036E-FD71-EE4E-AF83-84181DB30360}"/>
              </a:ext>
            </a:extLst>
          </p:cNvPr>
          <p:cNvGrpSpPr/>
          <p:nvPr/>
        </p:nvGrpSpPr>
        <p:grpSpPr>
          <a:xfrm>
            <a:off x="9588335" y="4453564"/>
            <a:ext cx="2609297" cy="1450806"/>
            <a:chOff x="5205469" y="4980033"/>
            <a:chExt cx="2609297" cy="1450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/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863EF5E4-7792-9F4B-B0CD-23C68549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D6F3108-8288-0046-A52E-5BCC48890A2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B8CEE67-4709-904E-B7F3-DA0EAEF80E6D}"/>
                </a:ext>
              </a:extLst>
            </p:cNvPr>
            <p:cNvCxnSpPr>
              <a:cxnSpLocks/>
              <a:stCxn id="205" idx="0"/>
              <a:endCxn id="211" idx="3"/>
            </p:cNvCxnSpPr>
            <p:nvPr/>
          </p:nvCxnSpPr>
          <p:spPr>
            <a:xfrm flipH="1" flipV="1">
              <a:off x="7554022" y="5395671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38B7BA5-4007-8749-9079-192CEDDC5C95}"/>
                </a:ext>
              </a:extLst>
            </p:cNvPr>
            <p:cNvCxnSpPr>
              <a:cxnSpLocks/>
              <a:stCxn id="202" idx="0"/>
              <a:endCxn id="212" idx="1"/>
            </p:cNvCxnSpPr>
            <p:nvPr/>
          </p:nvCxnSpPr>
          <p:spPr>
            <a:xfrm flipV="1">
              <a:off x="5778853" y="5459754"/>
              <a:ext cx="59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DB4D380-071C-A54B-9E36-7214E64D69F5}"/>
                </a:ext>
              </a:extLst>
            </p:cNvPr>
            <p:cNvCxnSpPr>
              <a:cxnSpLocks/>
              <a:stCxn id="203" idx="0"/>
              <a:endCxn id="212" idx="3"/>
            </p:cNvCxnSpPr>
            <p:nvPr/>
          </p:nvCxnSpPr>
          <p:spPr>
            <a:xfrm flipH="1" flipV="1">
              <a:off x="6397276" y="5459754"/>
              <a:ext cx="30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2C44EBF-71EA-C04B-973A-D8E7A989105D}"/>
                </a:ext>
              </a:extLst>
            </p:cNvPr>
            <p:cNvCxnSpPr>
              <a:cxnSpLocks/>
              <a:stCxn id="204" idx="0"/>
              <a:endCxn id="211" idx="1"/>
            </p:cNvCxnSpPr>
            <p:nvPr/>
          </p:nvCxnSpPr>
          <p:spPr>
            <a:xfrm flipH="1" flipV="1">
              <a:off x="7039604" y="5789725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374725A-28C2-874C-BC00-17DBDEE4DD16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B1E42E8-320D-A149-AC27-94E59AFC8813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A6F2940-4EE4-9341-9D72-235FE7E1DE3D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F553A87-5AAD-9C4C-863A-51C430C1939B}"/>
                </a:ext>
              </a:extLst>
            </p:cNvPr>
            <p:cNvSpPr/>
            <p:nvPr/>
          </p:nvSpPr>
          <p:spPr>
            <a:xfrm rot="1590112">
              <a:off x="6409663" y="5330323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Helvetica" pitchFamily="2" charset="0"/>
                </a:rPr>
                <a:t>move</a:t>
              </a:r>
              <a:endParaRPr lang="en-GB" dirty="0">
                <a:solidFill>
                  <a:schemeClr val="accent4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(2)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D3958-AA4F-0BA6-6798-60BA0D831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F4A80-94F6-DABF-F577-9BFDEFE73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29166-FA40-8B40-877B-F469009F4E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en-US" dirty="0"/>
                  <a:t>Non-refined task</a:t>
                </a:r>
              </a:p>
              <a:p>
                <a:r>
                  <a:rPr lang="en-US" i="1" dirty="0"/>
                  <a:t>Resolver</a:t>
                </a:r>
                <a:r>
                  <a:rPr lang="en-US" dirty="0"/>
                  <a:t>: refinement method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Applicable if it matches the task + its constraints are </a:t>
                </a:r>
                <a:br>
                  <a:rPr lang="en-US" dirty="0"/>
                </a:br>
                <a:r>
                  <a:rPr lang="en-US" dirty="0"/>
                  <a:t>consistent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Applying the resolver:</a:t>
                </a:r>
              </a:p>
              <a:p>
                <a:pPr lvl="1"/>
                <a:r>
                  <a:rPr lang="en-US" dirty="0"/>
                  <a:t>Modify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replacing the task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Refinement will replace 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plus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657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627842" y="1665066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034DA-022B-2E46-A213-2D8337AC056E}"/>
              </a:ext>
            </a:extLst>
          </p:cNvPr>
          <p:cNvGrpSpPr/>
          <p:nvPr/>
        </p:nvGrpSpPr>
        <p:grpSpPr>
          <a:xfrm>
            <a:off x="9222378" y="2166863"/>
            <a:ext cx="2609297" cy="1450806"/>
            <a:chOff x="5205469" y="4980033"/>
            <a:chExt cx="2609297" cy="1450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/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896987" y="5288515"/>
                  <a:ext cx="9862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2955876-C4F1-EC47-9EF8-5940F92E7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F1C684-F398-8647-940A-22BD25D44BAF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38773" cy="323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44096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44096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44096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70B089-4364-CD4F-9C29-6C52DB65E039}"/>
                </a:ext>
              </a:extLst>
            </p:cNvPr>
            <p:cNvCxnSpPr>
              <a:cxnSpLocks/>
              <a:stCxn id="51" idx="0"/>
              <a:endCxn id="57" idx="3"/>
            </p:cNvCxnSpPr>
            <p:nvPr/>
          </p:nvCxnSpPr>
          <p:spPr>
            <a:xfrm flipH="1" flipV="1">
              <a:off x="7554022" y="5395671"/>
              <a:ext cx="10030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83BD4E-B8AF-3E40-A4A9-50778DA6CE7A}"/>
                </a:ext>
              </a:extLst>
            </p:cNvPr>
            <p:cNvCxnSpPr>
              <a:cxnSpLocks/>
              <a:stCxn id="48" idx="0"/>
              <a:endCxn id="58" idx="1"/>
            </p:cNvCxnSpPr>
            <p:nvPr/>
          </p:nvCxnSpPr>
          <p:spPr>
            <a:xfrm flipV="1">
              <a:off x="5778853" y="5459754"/>
              <a:ext cx="59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9F0880-4714-AE4E-B03E-E8C5126D68D5}"/>
                </a:ext>
              </a:extLst>
            </p:cNvPr>
            <p:cNvCxnSpPr>
              <a:cxnSpLocks/>
              <a:stCxn id="49" idx="0"/>
              <a:endCxn id="58" idx="3"/>
            </p:cNvCxnSpPr>
            <p:nvPr/>
          </p:nvCxnSpPr>
          <p:spPr>
            <a:xfrm flipH="1" flipV="1">
              <a:off x="6397276" y="5459754"/>
              <a:ext cx="30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45114C-AB66-3843-BAAB-E76C8E28F9C8}"/>
                </a:ext>
              </a:extLst>
            </p:cNvPr>
            <p:cNvCxnSpPr>
              <a:cxnSpLocks/>
              <a:stCxn id="50" idx="0"/>
              <a:endCxn id="57" idx="1"/>
            </p:cNvCxnSpPr>
            <p:nvPr/>
          </p:nvCxnSpPr>
          <p:spPr>
            <a:xfrm flipH="1" flipV="1">
              <a:off x="7039604" y="5789725"/>
              <a:ext cx="6636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2384363-C199-7A48-8A29-9521694D3FD9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0E2D78-7872-6F43-A25E-3881DCE4B082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2F248F-DA4B-B04D-9041-8A78A8BDFAB3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7839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783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2823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39FD9A-1954-8E46-8EEB-DEA25BA1D0FF}"/>
                </a:ext>
              </a:extLst>
            </p:cNvPr>
            <p:cNvSpPr/>
            <p:nvPr/>
          </p:nvSpPr>
          <p:spPr>
            <a:xfrm rot="1590112">
              <a:off x="6409663" y="5330323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Helvetica" pitchFamily="2" charset="0"/>
                </a:rPr>
                <a:t>move</a:t>
              </a:r>
              <a:endParaRPr lang="en-GB" dirty="0">
                <a:solidFill>
                  <a:schemeClr val="accent4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(3)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6C16D-8DC1-BD4C-1839-FDE975221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CD426-67EB-995D-B12D-789658A16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EDA9-D87C-C030-8E81-222D55CA53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possibly conflict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if they can have inconsistent instances</a:t>
                </a:r>
              </a:p>
              <a:p>
                <a:pPr marL="536575" lvl="1" indent="-279400">
                  <a:tabLst>
                    <a:tab pos="1681163" algn="l"/>
                  </a:tabLst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  </a:t>
                </a:r>
                <a:r>
                  <a:rPr lang="en-US" dirty="0">
                    <a:solidFill>
                      <a:srgbClr val="FFC000"/>
                    </a:solidFill>
                  </a:rPr>
                  <a:t>↓  ↓                               ↓ ↓         ↓       ↓    ↘︎</a:t>
                </a:r>
                <a:b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</a:br>
                <a: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de-DE" i="1" dirty="0"/>
                  <a:t> 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9622337" y="1669239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7118C-69A8-4E4C-9312-CBD2C36FDEBF}"/>
              </a:ext>
            </a:extLst>
          </p:cNvPr>
          <p:cNvGrpSpPr/>
          <p:nvPr/>
        </p:nvGrpSpPr>
        <p:grpSpPr>
          <a:xfrm>
            <a:off x="9052116" y="4228485"/>
            <a:ext cx="2790780" cy="1677429"/>
            <a:chOff x="6209477" y="3334569"/>
            <a:chExt cx="2790780" cy="1677429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A4B078-1DC9-9B42-AA08-13E6E3CF2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8391" y="3458386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C733EA7-A4A7-3C42-A9AD-789C1BC8AE70}"/>
                </a:ext>
              </a:extLst>
            </p:cNvPr>
            <p:cNvCxnSpPr>
              <a:cxnSpLocks/>
            </p:cNvCxnSpPr>
            <p:nvPr/>
          </p:nvCxnSpPr>
          <p:spPr>
            <a:xfrm>
              <a:off x="6489250" y="4461767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/>
                <p:nvPr/>
              </p:nvSpPr>
              <p:spPr>
                <a:xfrm rot="16200000">
                  <a:off x="5900995" y="3643051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00995" y="3643051"/>
                  <a:ext cx="986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/>
                <p:nvPr/>
              </p:nvSpPr>
              <p:spPr>
                <a:xfrm>
                  <a:off x="6563474" y="4462210"/>
                  <a:ext cx="868379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474" y="4462210"/>
                  <a:ext cx="868379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/>
                <p:nvPr/>
              </p:nvSpPr>
              <p:spPr>
                <a:xfrm>
                  <a:off x="7447421" y="4461321"/>
                  <a:ext cx="873701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421" y="4461321"/>
                  <a:ext cx="873701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/>
                <p:nvPr/>
              </p:nvSpPr>
              <p:spPr>
                <a:xfrm>
                  <a:off x="6909575" y="4688833"/>
                  <a:ext cx="873701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575" y="4688833"/>
                  <a:ext cx="873701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/>
                <p:nvPr/>
              </p:nvSpPr>
              <p:spPr>
                <a:xfrm>
                  <a:off x="8126556" y="4461321"/>
                  <a:ext cx="873701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56" y="4461321"/>
                  <a:ext cx="873701" cy="323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8C7C9D-DA6C-8C4F-9D92-4E84A2F09DF5}"/>
                </a:ext>
              </a:extLst>
            </p:cNvPr>
            <p:cNvCxnSpPr>
              <a:cxnSpLocks/>
              <a:stCxn id="66" idx="0"/>
              <a:endCxn id="93" idx="3"/>
            </p:cNvCxnSpPr>
            <p:nvPr/>
          </p:nvCxnSpPr>
          <p:spPr>
            <a:xfrm flipH="1" flipV="1">
              <a:off x="8561213" y="3759851"/>
              <a:ext cx="2194" cy="7014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B56119-B409-7D44-A191-DE268CCABDBE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H="1" flipV="1">
              <a:off x="6783460" y="3814290"/>
              <a:ext cx="56" cy="64703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268491-4299-BA4F-A34F-F38DA35E4DF2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7876852" y="3814290"/>
              <a:ext cx="7420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033B8E-FE29-1A46-BDD7-3B549000BE1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7340815" y="4207986"/>
              <a:ext cx="5611" cy="4808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935BAD-47E6-B44B-84DE-6D7C37FA9E62}"/>
                </a:ext>
              </a:extLst>
            </p:cNvPr>
            <p:cNvSpPr/>
            <p:nvPr/>
          </p:nvSpPr>
          <p:spPr>
            <a:xfrm>
              <a:off x="6783460" y="3782454"/>
              <a:ext cx="1080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/>
                <p:nvPr/>
              </p:nvSpPr>
              <p:spPr>
                <a:xfrm>
                  <a:off x="8095266" y="3413450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266" y="3413450"/>
                  <a:ext cx="6783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/>
                <p:nvPr/>
              </p:nvSpPr>
              <p:spPr>
                <a:xfrm>
                  <a:off x="6792877" y="3969736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877" y="3969736"/>
                  <a:ext cx="67839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/>
                <p:nvPr/>
              </p:nvSpPr>
              <p:spPr>
                <a:xfrm>
                  <a:off x="6759839" y="3458386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39" y="3458386"/>
                  <a:ext cx="67839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CF45847-E2BB-BF47-A1F2-663CFAD0199D}"/>
                </a:ext>
              </a:extLst>
            </p:cNvPr>
            <p:cNvSpPr/>
            <p:nvPr/>
          </p:nvSpPr>
          <p:spPr>
            <a:xfrm rot="20392075">
              <a:off x="7304805" y="3950483"/>
              <a:ext cx="1296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3B27D8-32D8-E9B5-9F7A-D7E7C5A33089}"/>
              </a:ext>
            </a:extLst>
          </p:cNvPr>
          <p:cNvGrpSpPr/>
          <p:nvPr/>
        </p:nvGrpSpPr>
        <p:grpSpPr>
          <a:xfrm>
            <a:off x="9192002" y="2162788"/>
            <a:ext cx="2609297" cy="1450806"/>
            <a:chOff x="9192002" y="2162788"/>
            <a:chExt cx="2609297" cy="145080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3E06E0B-E847-C542-A147-9217CC51613B}"/>
                </a:ext>
              </a:extLst>
            </p:cNvPr>
            <p:cNvGrpSpPr/>
            <p:nvPr/>
          </p:nvGrpSpPr>
          <p:grpSpPr>
            <a:xfrm>
              <a:off x="9192002" y="2162788"/>
              <a:ext cx="2609297" cy="1450806"/>
              <a:chOff x="4457230" y="2525150"/>
              <a:chExt cx="2609297" cy="1450806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FA18E07C-C2E9-0D41-82F2-D17B8042A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144" y="2648967"/>
                <a:ext cx="0" cy="111584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F52428E-32A3-714D-8DE2-36C578672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003" y="3652348"/>
                <a:ext cx="232952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148748" y="2833632"/>
                    <a:ext cx="9862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𝑙𝑜𝑐</m:t>
                          </m:r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GB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148748" y="2833632"/>
                    <a:ext cx="98629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/>
                  <p:nvPr/>
                </p:nvSpPr>
                <p:spPr>
                  <a:xfrm>
                    <a:off x="4811227" y="3652791"/>
                    <a:ext cx="438773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1227" y="3652791"/>
                    <a:ext cx="438773" cy="3231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/>
                  <p:nvPr/>
                </p:nvSpPr>
                <p:spPr>
                  <a:xfrm>
                    <a:off x="5429998" y="3651902"/>
                    <a:ext cx="444096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9998" y="3651902"/>
                    <a:ext cx="444096" cy="3231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75953" y="3651902"/>
                    <a:ext cx="444096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5953" y="3651902"/>
                    <a:ext cx="444096" cy="3231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/>
                  <p:nvPr/>
                </p:nvSpPr>
                <p:spPr>
                  <a:xfrm>
                    <a:off x="6593765" y="3651902"/>
                    <a:ext cx="444096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3765" y="3651902"/>
                    <a:ext cx="444096" cy="3231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CA0C347-CB35-8D41-9CA8-076ED23BBB6C}"/>
                  </a:ext>
                </a:extLst>
              </p:cNvPr>
              <p:cNvCxnSpPr>
                <a:cxnSpLocks/>
                <a:stCxn id="83" idx="0"/>
                <a:endCxn id="88" idx="3"/>
              </p:cNvCxnSpPr>
              <p:nvPr/>
            </p:nvCxnSpPr>
            <p:spPr>
              <a:xfrm flipH="1" flipV="1">
                <a:off x="6805783" y="2940788"/>
                <a:ext cx="10030" cy="71111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B09F95F-6433-3346-A93C-A8BD047B7ABF}"/>
                  </a:ext>
                </a:extLst>
              </p:cNvPr>
              <p:cNvCxnSpPr>
                <a:cxnSpLocks/>
                <a:stCxn id="80" idx="0"/>
                <a:endCxn id="89" idx="1"/>
              </p:cNvCxnSpPr>
              <p:nvPr/>
            </p:nvCxnSpPr>
            <p:spPr>
              <a:xfrm flipV="1">
                <a:off x="5030614" y="3004871"/>
                <a:ext cx="599" cy="64792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42E7CB-7BDD-E84C-8585-BE8F54BD5434}"/>
                  </a:ext>
                </a:extLst>
              </p:cNvPr>
              <p:cNvCxnSpPr>
                <a:cxnSpLocks/>
                <a:stCxn id="81" idx="0"/>
                <a:endCxn id="89" idx="3"/>
              </p:cNvCxnSpPr>
              <p:nvPr/>
            </p:nvCxnSpPr>
            <p:spPr>
              <a:xfrm flipH="1" flipV="1">
                <a:off x="5649037" y="3004871"/>
                <a:ext cx="3009" cy="64703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826FADD-C5A2-9A48-A922-A2BD27E5A10C}"/>
                  </a:ext>
                </a:extLst>
              </p:cNvPr>
              <p:cNvCxnSpPr>
                <a:cxnSpLocks/>
                <a:stCxn id="82" idx="0"/>
                <a:endCxn id="88" idx="1"/>
              </p:cNvCxnSpPr>
              <p:nvPr/>
            </p:nvCxnSpPr>
            <p:spPr>
              <a:xfrm flipH="1" flipV="1">
                <a:off x="6291365" y="3334842"/>
                <a:ext cx="6636" cy="31706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127C0F4-DD9B-1A43-9983-90D943AEC12E}"/>
                  </a:ext>
                </a:extLst>
              </p:cNvPr>
              <p:cNvSpPr/>
              <p:nvPr/>
            </p:nvSpPr>
            <p:spPr>
              <a:xfrm rot="19352826">
                <a:off x="6224574" y="3105415"/>
                <a:ext cx="648000" cy="6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5F30DD9-2CE6-6446-9729-5F93CC65A6C4}"/>
                  </a:ext>
                </a:extLst>
              </p:cNvPr>
              <p:cNvSpPr/>
              <p:nvPr/>
            </p:nvSpPr>
            <p:spPr>
              <a:xfrm>
                <a:off x="5031213" y="2973035"/>
                <a:ext cx="617824" cy="6367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/>
                  <p:nvPr/>
                </p:nvSpPr>
                <p:spPr>
                  <a:xfrm>
                    <a:off x="6586313" y="2631735"/>
                    <a:ext cx="39709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6313" y="2631735"/>
                    <a:ext cx="397095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/>
                  <p:nvPr/>
                </p:nvSpPr>
                <p:spPr>
                  <a:xfrm>
                    <a:off x="6039244" y="3287282"/>
                    <a:ext cx="3282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en-GB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244" y="3287282"/>
                    <a:ext cx="328231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/>
                  <p:nvPr/>
                </p:nvSpPr>
                <p:spPr>
                  <a:xfrm>
                    <a:off x="5011743" y="2657801"/>
                    <a:ext cx="6783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𝑜𝑐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743" y="2657801"/>
                    <a:ext cx="678391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/>
                <p:nvPr/>
              </p:nvSpPr>
              <p:spPr>
                <a:xfrm>
                  <a:off x="10531330" y="2435946"/>
                  <a:ext cx="8631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1330" y="2435946"/>
                  <a:ext cx="863121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Planning Algorithm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F1EB5-C3F9-4D9E-720D-5EBD56EB7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6C19E-60C7-7D9F-2490-5A270B8876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95DB1-E4E0-F757-CD67-E1E3833228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616624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/>
                  <a:t>Input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resolving all flaws possible, at least one nondeterministic execution trace will do so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 not</a:t>
                </a:r>
              </a:p>
              <a:p>
                <a:pPr lvl="1"/>
                <a:r>
                  <a:rPr lang="en-US" dirty="0"/>
                  <a:t>(As in PSP)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616624" cy="4584266"/>
              </a:xfrm>
              <a:blipFill>
                <a:blip r:embed="rId2"/>
                <a:stretch>
                  <a:fillRect l="-2477" t="-1657" r="-405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6491145" y="791402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4825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recursive version (book)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6491145" y="3443701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iterative version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9152ED5-0A8A-1C4E-8706-F3ECB2890B78}"/>
              </a:ext>
            </a:extLst>
          </p:cNvPr>
          <p:cNvGrpSpPr/>
          <p:nvPr/>
        </p:nvGrpSpPr>
        <p:grpSpPr>
          <a:xfrm>
            <a:off x="2659175" y="2524131"/>
            <a:ext cx="5278582" cy="3429000"/>
            <a:chOff x="337730" y="3252701"/>
            <a:chExt cx="5278582" cy="3429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B1F29-96DC-914D-BF4D-3B23D5DC2C85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D3BB92-C277-8E49-9E39-62A59DF38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67023-1FA5-8250-AEB8-626D3B38DB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E2D94-331E-86CB-0DD4-5957FC9C2E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FBC8D-E62B-B05C-7B3F-58C7DAD72EA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092700" cy="458426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sz="16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 sz="1600" dirty="0"/>
              </a:p>
              <a:p>
                <a:pPr lvl="1"/>
                <a:r>
                  <a:rPr lang="en-US" sz="1600" dirty="0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Flaws: two </a:t>
                </a:r>
                <a:br>
                  <a:rPr lang="en-US" sz="1600" dirty="0"/>
                </a:br>
                <a:r>
                  <a:rPr lang="en-US" sz="1600" dirty="0"/>
                  <a:t>unrefined tasks</a:t>
                </a:r>
              </a:p>
              <a:p>
                <a:pPr lvl="2"/>
                <a:r>
                  <a:rPr lang="en-US" sz="1600" dirty="0">
                    <a:solidFill>
                      <a:srgbClr val="FFC000"/>
                    </a:solidFill>
                    <a:cs typeface="Calibri"/>
                  </a:rPr>
                  <a:t>bring(</a:t>
                </a:r>
                <a:r>
                  <a:rPr lang="en-US" sz="1600" i="1" dirty="0">
                    <a:solidFill>
                      <a:srgbClr val="FFC000"/>
                    </a:solidFill>
                    <a:cs typeface="Times New Roman"/>
                  </a:rPr>
                  <a:t>r</a:t>
                </a:r>
                <a:r>
                  <a:rPr lang="en-US" sz="1600" dirty="0">
                    <a:solidFill>
                      <a:srgbClr val="FFC000"/>
                    </a:solidFill>
                    <a:cs typeface="Calibri"/>
                  </a:rPr>
                  <a:t>,c1,p3)</a:t>
                </a:r>
                <a:r>
                  <a:rPr lang="en-US" sz="1600" dirty="0"/>
                  <a:t> </a:t>
                </a:r>
              </a:p>
              <a:p>
                <a:pPr lvl="2"/>
                <a:r>
                  <a:rPr lang="en-US" sz="1600" dirty="0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sz="1600" i="1" dirty="0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 sz="1600" dirty="0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092700" cy="4584266"/>
              </a:xfrm>
              <a:blipFill>
                <a:blip r:embed="rId3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AD5814-C678-9604-3BAE-236CF6A6CE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0159E-8948-A6DE-7309-6AC80AA99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D32B0-DB86-F584-14E2-A54A758AF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06A1F-3816-37E4-55C1-F282DEB18A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Flaws: two unrefined tasks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20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2000" dirty="0">
                <a:solidFill>
                  <a:srgbClr val="FFC000"/>
                </a:solidFill>
                <a:cs typeface="Calibri"/>
              </a:rPr>
              <a:t>,c1,p3)</a:t>
            </a:r>
            <a:r>
              <a:rPr lang="en-US" sz="2000" dirty="0">
                <a:cs typeface="Calibri"/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20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200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 sz="2000" dirty="0">
                <a:cs typeface="Calibri"/>
              </a:rPr>
              <a:t>Refinement for </a:t>
            </a: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both:</a:t>
            </a:r>
            <a:endParaRPr lang="en-GB" sz="2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2634758" y="2430728"/>
            <a:ext cx="4109314" cy="4118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D3A035-F970-C925-49DB-983E1FE41D03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11105-F462-0814-8DAE-807306CE3D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F8EDE-81E5-464A-195A-9C5F4F6BA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A88B1-2562-8155-68C6-79812D4C449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21469" y="1332843"/>
                <a:ext cx="11087099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Instantiate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to </a:t>
                </a:r>
                <a:br>
                  <a:rPr lang="en-GB" dirty="0"/>
                </a:br>
                <a:r>
                  <a:rPr lang="en-GB" dirty="0"/>
                  <a:t>match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</a:t>
                </a:r>
                <a:br>
                  <a:rPr lang="en-GB" dirty="0"/>
                </a:br>
                <a:r>
                  <a:rPr lang="en-GB" dirty="0"/>
                  <a:t>to match </a:t>
                </a:r>
                <a:br>
                  <a:rPr lang="en-GB" dirty="0"/>
                </a:br>
                <a:r>
                  <a:rPr lang="en-GB" dirty="0"/>
                  <a:t>book </a:t>
                </a:r>
              </a:p>
              <a:p>
                <a:pPr lvl="1"/>
                <a:r>
                  <a:rPr lang="en-GB" dirty="0"/>
                  <a:t>Needed later to </a:t>
                </a:r>
                <a:br>
                  <a:rPr lang="en-GB" dirty="0"/>
                </a:br>
                <a:r>
                  <a:rPr lang="en-GB" dirty="0"/>
                  <a:t>satisfy action </a:t>
                </a:r>
                <a:br>
                  <a:rPr lang="en-GB" dirty="0"/>
                </a:br>
                <a:r>
                  <a:rPr lang="en-GB" dirty="0"/>
                  <a:t>preconditions</a:t>
                </a:r>
              </a:p>
              <a:p>
                <a:pPr lvl="1"/>
                <a:endParaRPr lang="en-US" dirty="0"/>
              </a:p>
              <a:p>
                <a:endParaRPr lang="en-GB" dirty="0">
                  <a:solidFill>
                    <a:srgbClr val="C0000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21469" y="1332843"/>
                <a:ext cx="11087099" cy="4584266"/>
              </a:xfrm>
              <a:blipFill>
                <a:blip r:embed="rId3"/>
                <a:stretch>
                  <a:fillRect l="-1373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2733788" y="2430728"/>
            <a:ext cx="3938276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          task: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refinement: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assertions: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CFE533-8579-9330-C355-5EB13E44E4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4E034-F9C8-F45F-4779-50DA7DA664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761D-84D8-9443-97DF-55DB30A0F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56D58-CEBD-ACB7-20EA-EDC0008850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95498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Removed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Added 5 tasks, 2 assertions, 10 constraints</a:t>
                </a:r>
              </a:p>
              <a:p>
                <a:r>
                  <a:rPr lang="en-GB" dirty="0"/>
                  <a:t>Flaws</a:t>
                </a:r>
              </a:p>
              <a:p>
                <a:pPr lvl="1"/>
                <a:r>
                  <a:rPr lang="en-GB" dirty="0"/>
                  <a:t>6 unrefined tasks, 2 unsupported assertions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95498" cy="4584266"/>
              </a:xfrm>
              <a:blipFill>
                <a:blip r:embed="rId3"/>
                <a:stretch>
                  <a:fillRect l="-2449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95763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 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2AAA-88AC-4743-69A5-DE4F3CDF1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  <a:p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FD8CC-B85C-D660-076F-1A6B4C46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2C3F7-DD16-618B-CA33-A9378BD2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01E148-40BA-1F0A-E37D-069CD4DEB5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FC40-70EA-CCF1-DEAF-5123F7259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5DCAE-79C0-3009-A631-784FAC246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3F5EF-FF25-9037-6E4A-249DDED9E2B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/>
                  <a:t> </a:t>
                </a:r>
                <a:br>
                  <a:rPr lang="en-GB" sz="2000" dirty="0"/>
                </a:br>
                <a:r>
                  <a:rPr lang="en-GB" sz="2000" dirty="0"/>
                  <a:t>instantiated </a:t>
                </a:r>
                <a:br>
                  <a:rPr lang="en-GB" sz="2000" dirty="0"/>
                </a:br>
                <a:r>
                  <a:rPr lang="en-GB" sz="2000" dirty="0"/>
                  <a:t>to match </a:t>
                </a:r>
                <a:br>
                  <a:rPr lang="en-GB" sz="2000" dirty="0"/>
                </a:br>
                <a:r>
                  <a:rPr lang="en-GB" sz="2000" dirty="0"/>
                  <a:t>book </a:t>
                </a:r>
                <a:br>
                  <a:rPr lang="en-GB" sz="2000" dirty="0"/>
                </a:br>
                <a:r>
                  <a:rPr lang="en-GB" sz="2000" dirty="0"/>
                  <a:t>again</a:t>
                </a:r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938276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 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C0408B-8356-A842-B854-C173EDF20303}"/>
              </a:ext>
            </a:extLst>
          </p:cNvPr>
          <p:cNvSpPr txBox="1">
            <a:spLocks/>
          </p:cNvSpPr>
          <p:nvPr/>
        </p:nvSpPr>
        <p:spPr bwMode="auto">
          <a:xfrm>
            <a:off x="2661780" y="2414047"/>
            <a:ext cx="3938276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d2,k4,k2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          task: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refinement: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 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assertions: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1A8A1-A289-1B34-AC8C-911B4723C7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8943A-94FA-1F1B-2EFB-2F541DBBD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FAD90-0F6B-0FD3-0A0E-534C5B0A24D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038942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10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038942" cy="4584266"/>
              </a:xfrm>
              <a:blipFill>
                <a:blip r:embed="rId3"/>
                <a:stretch>
                  <a:fillRect l="-2516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95763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 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 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 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735960" y="4303838"/>
            <a:ext cx="2086711" cy="14841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7822671" y="4180114"/>
            <a:ext cx="156556" cy="544286"/>
          </a:xfrm>
          <a:prstGeom prst="leftBrac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99F4D-F564-E559-DB49-EBD0ECF50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6B439-B7C0-1F17-4E55-BE2D9890B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B06BC-9669-961D-397C-5EB0E1FABC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20680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120680" cy="4584266"/>
              </a:xfrm>
              <a:blipFill>
                <a:blip r:embed="rId3"/>
                <a:stretch>
                  <a:fillRect l="-2484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028627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 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 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 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1791889" y="4543458"/>
            <a:ext cx="2810839" cy="1362456"/>
            <a:chOff x="1866179" y="2185118"/>
            <a:chExt cx="2810839" cy="1362456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 rot="292227">
              <a:off x="1866179" y="2185118"/>
              <a:ext cx="2810839" cy="1362456"/>
            </a:xfrm>
            <a:prstGeom prst="cloudCallout">
              <a:avLst>
                <a:gd name="adj1" fmla="val -24895"/>
                <a:gd name="adj2" fmla="val -84083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2011827" y="2334482"/>
              <a:ext cx="25225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Will any of them also provide support for</a:t>
              </a:r>
              <a:r>
                <a:rPr lang="en-US" dirty="0">
                  <a:latin typeface="Helvetica" pitchFamily="2" charset="0"/>
                </a:rPr>
                <a:t> </a:t>
              </a:r>
              <a:br>
                <a:rPr lang="en-US" dirty="0">
                  <a:latin typeface="Helvetica" pitchFamily="2" charset="0"/>
                </a:rPr>
              </a:br>
              <a:r>
                <a:rPr lang="en-US" dirty="0">
                  <a:solidFill>
                    <a:schemeClr val="bg2"/>
                  </a:solidFill>
                  <a:latin typeface="Helvetica" pitchFamily="2" charset="0"/>
                </a:rPr>
                <a:t>[t</a:t>
              </a:r>
              <a:r>
                <a:rPr lang="en-US" baseline="-25000" dirty="0">
                  <a:solidFill>
                    <a:schemeClr val="bg2"/>
                  </a:solidFill>
                  <a:latin typeface="Helvetica" pitchFamily="2" charset="0"/>
                </a:rPr>
                <a:t>s</a:t>
              </a:r>
              <a:r>
                <a:rPr lang="en-US" dirty="0">
                  <a:solidFill>
                    <a:schemeClr val="bg2"/>
                  </a:solidFill>
                  <a:latin typeface="Helvetica" pitchFamily="2" charset="0"/>
                </a:rPr>
                <a:t>,t</a:t>
              </a:r>
              <a:r>
                <a:rPr lang="en-US" baseline="-25000" dirty="0">
                  <a:solidFill>
                    <a:schemeClr val="bg2"/>
                  </a:solidFill>
                  <a:latin typeface="Helvetica" pitchFamily="2" charset="0"/>
                </a:rPr>
                <a:t>3</a:t>
              </a:r>
              <a:r>
                <a:rPr lang="en-US" dirty="0">
                  <a:solidFill>
                    <a:schemeClr val="bg2"/>
                  </a:solidFill>
                  <a:latin typeface="Helvetica" pitchFamily="2" charset="0"/>
                </a:rPr>
                <a:t>] freight(r) = empty</a:t>
              </a:r>
              <a:br>
                <a:rPr lang="en-US" dirty="0">
                  <a:solidFill>
                    <a:schemeClr val="bg2"/>
                  </a:solidFill>
                  <a:latin typeface="Helvetica" pitchFamily="2" charset="0"/>
                </a:rPr>
              </a:br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?</a:t>
              </a:r>
              <a:endParaRPr lang="en-GB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CD49E8-576C-F81D-6DFF-BDD80CBE66D6}"/>
              </a:ext>
            </a:extLst>
          </p:cNvPr>
          <p:cNvSpPr/>
          <p:nvPr/>
        </p:nvSpPr>
        <p:spPr>
          <a:xfrm>
            <a:off x="2893336" y="2290834"/>
            <a:ext cx="826399" cy="34607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D993B-F6C5-1A21-2D67-89F5EB739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1122A-E38D-79EC-C4B3-C5F998B23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3BB2B-23D3-6491-63A3-48564CC503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048672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048672" cy="4584266"/>
              </a:xfrm>
              <a:blipFill>
                <a:blip r:embed="rId3"/>
                <a:stretch>
                  <a:fillRect l="-2510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316659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/>
              <a:t>assertions: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 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adj(d1,w12), 	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adj(d1,w13),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7981950" y="95695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7981950" y="368070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8012782" y="4108526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8012782" y="4380901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8876878" y="5273392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8084790" y="5268593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7DE2F-C913-BD47-8E47-CC8230F831C0}"/>
              </a:ext>
            </a:extLst>
          </p:cNvPr>
          <p:cNvSpPr/>
          <p:nvPr/>
        </p:nvSpPr>
        <p:spPr>
          <a:xfrm>
            <a:off x="2905625" y="3967954"/>
            <a:ext cx="931116" cy="28114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911D1E-E88A-4F47-8D0D-8448D10F820C}"/>
              </a:ext>
            </a:extLst>
          </p:cNvPr>
          <p:cNvSpPr/>
          <p:nvPr/>
        </p:nvSpPr>
        <p:spPr>
          <a:xfrm>
            <a:off x="2896595" y="2346614"/>
            <a:ext cx="821414" cy="281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E410A-D278-0DD1-09EB-B639DD48E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773DF-F333-6542-6020-750BA1BCB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D3EAE-56BD-4ED1-718F-24EB92FB2D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544616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5544616" cy="4584266"/>
              </a:xfrm>
              <a:blipFill>
                <a:blip r:embed="rId3"/>
                <a:stretch>
                  <a:fillRect l="-2740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165747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adj(d1,w12), 	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adj(d1,w13),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9192344" y="4380902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9084360" y="113836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9300384" y="656496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9084360" y="927223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9516408" y="1199156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3F9A9-6C31-E830-700A-BE04E1E00D2F}"/>
              </a:ext>
            </a:extLst>
          </p:cNvPr>
          <p:cNvSpPr/>
          <p:nvPr/>
        </p:nvSpPr>
        <p:spPr>
          <a:xfrm>
            <a:off x="2880925" y="3933056"/>
            <a:ext cx="910819" cy="36004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DC103-298F-A4DF-E837-205AA9F6B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42F78-7B50-1571-D913-F40EF9B32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4F278-829F-E040-591F-7E17EF2D6C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96509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96509" cy="4584266"/>
              </a:xfrm>
              <a:blipFill>
                <a:blip r:embed="rId3"/>
                <a:stretch>
                  <a:fillRect l="-2449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1344676" y="2492896"/>
            <a:ext cx="2735100" cy="43204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028627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supported:[0] </a:t>
            </a:r>
            <a:r>
              <a:rPr lang="en-US" sz="1800" dirty="0">
                <a:cs typeface="Calibri"/>
              </a:rPr>
              <a:t>loc(r1)=d3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 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 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4DB1C-64F6-978B-E763-C224A8A9F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64804-4EFE-3143-BFD3-7F113F16D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F137-853F-1101-7FEE-3008B13AC6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96509" cy="458426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96509" cy="4584266"/>
              </a:xfrm>
              <a:blipFill>
                <a:blip r:embed="rId3"/>
                <a:stretch>
                  <a:fillRect l="-2449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028627" cy="64802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</a:t>
            </a: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supported:[0] </a:t>
            </a:r>
            <a:r>
              <a:rPr lang="en-US" sz="1800" dirty="0">
                <a:cs typeface="Calibri"/>
              </a:rPr>
              <a:t>loc(r1)=d3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1         . . .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 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	 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is-IS" sz="1800" dirty="0">
                <a:solidFill>
                  <a:srgbClr val="C00000"/>
                </a:solidFill>
                <a:cs typeface="Times New Roman"/>
              </a:rPr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97605-BF4A-D148-8FD4-326BCDAB1222}"/>
              </a:ext>
            </a:extLst>
          </p:cNvPr>
          <p:cNvSpPr/>
          <p:nvPr/>
        </p:nvSpPr>
        <p:spPr>
          <a:xfrm>
            <a:off x="7986466" y="4409350"/>
            <a:ext cx="1925958" cy="2577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49A30-E5E0-FA40-81AC-48FC882A70B9}"/>
              </a:ext>
            </a:extLst>
          </p:cNvPr>
          <p:cNvSpPr/>
          <p:nvPr/>
        </p:nvSpPr>
        <p:spPr>
          <a:xfrm>
            <a:off x="1343472" y="2500267"/>
            <a:ext cx="2664296" cy="42467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EF1DD-467F-63E0-8773-498342BB5184}"/>
              </a:ext>
            </a:extLst>
          </p:cNvPr>
          <p:cNvSpPr/>
          <p:nvPr/>
        </p:nvSpPr>
        <p:spPr>
          <a:xfrm>
            <a:off x="1482616" y="4529661"/>
            <a:ext cx="3749288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B90E0-F32A-280D-8C09-A20324928D60}"/>
              </a:ext>
            </a:extLst>
          </p:cNvPr>
          <p:cNvSpPr/>
          <p:nvPr/>
        </p:nvSpPr>
        <p:spPr>
          <a:xfrm>
            <a:off x="2675620" y="3761160"/>
            <a:ext cx="1044116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2F127-B5D8-71BB-C079-A0AB095B1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8AFA8-FF98-CAB4-7F34-E795F1AA3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7FAAD-661C-883E-7AEB-F3D037E20D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40993" cy="4584266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All assertions currently supported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Remaining flaws: unrefined tasks</a:t>
                </a:r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140993" cy="4584266"/>
              </a:xfrm>
              <a:blipFill>
                <a:blip r:embed="rId3"/>
                <a:stretch>
                  <a:fillRect l="-2474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028627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supported:[0] </a:t>
            </a:r>
            <a:r>
              <a:rPr lang="en-US" sz="1800" dirty="0">
                <a:cs typeface="Calibri"/>
              </a:rPr>
              <a:t>loc(r1)=d3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 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 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 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9372392" y="5235788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9192344" y="1522012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9408368" y="2064672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9228376" y="2335399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9624392" y="2607332"/>
            <a:ext cx="252000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7972509" y="4973353"/>
            <a:ext cx="2443971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906A8-CB45-C14E-A4EC-49C1DF1F6F1B}"/>
              </a:ext>
            </a:extLst>
          </p:cNvPr>
          <p:cNvSpPr/>
          <p:nvPr/>
        </p:nvSpPr>
        <p:spPr>
          <a:xfrm>
            <a:off x="1547610" y="4258887"/>
            <a:ext cx="3612286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83105-2256-9F4F-9488-BB77740E651D}"/>
              </a:ext>
            </a:extLst>
          </p:cNvPr>
          <p:cNvSpPr/>
          <p:nvPr/>
        </p:nvSpPr>
        <p:spPr>
          <a:xfrm>
            <a:off x="2723980" y="3590651"/>
            <a:ext cx="969908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1EACF3-BB95-4B47-AEA4-218D45D7CEBE}"/>
              </a:ext>
            </a:extLst>
          </p:cNvPr>
          <p:cNvGrpSpPr/>
          <p:nvPr/>
        </p:nvGrpSpPr>
        <p:grpSpPr>
          <a:xfrm>
            <a:off x="791689" y="2476914"/>
            <a:ext cx="5278582" cy="3429000"/>
            <a:chOff x="337730" y="3252701"/>
            <a:chExt cx="5278582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48B9E-080F-D840-B587-2C1A7137640A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579944-E0BB-144D-90DB-6E80204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9CA8D4-6B66-D746-9A31-0C84856175AA}"/>
              </a:ext>
            </a:extLst>
          </p:cNvPr>
          <p:cNvSpPr/>
          <p:nvPr/>
        </p:nvSpPr>
        <p:spPr>
          <a:xfrm>
            <a:off x="738603" y="2608056"/>
            <a:ext cx="5278582" cy="170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2021806" y="4949658"/>
            <a:ext cx="1356088" cy="91567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Conflicts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F621D-A873-E5D1-97BA-94E2716405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1D9B8-1DA7-3301-FCF5-FCF9BBB1D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99431C-8887-F518-EDBA-5BDE46AC72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6193145" cy="310426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Refining tasks into actions will produce 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>
                <a:solidFill>
                  <a:schemeClr val="accent6"/>
                </a:solidFill>
              </a:rPr>
              <a:t>move(r2,d4)</a:t>
            </a:r>
            <a:r>
              <a:rPr lang="en-US" dirty="0"/>
              <a:t> must go from d2 through </a:t>
            </a:r>
            <a:r>
              <a:rPr lang="en-US" dirty="0">
                <a:solidFill>
                  <a:srgbClr val="7030A0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Conflict: </a:t>
            </a:r>
            <a:r>
              <a:rPr lang="en-US" dirty="0">
                <a:solidFill>
                  <a:schemeClr val="accent6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Separation constraints to ensure r2 only goes through d3 while r1 away from d3</a:t>
            </a:r>
          </a:p>
          <a:p>
            <a:pPr lvl="2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E.g., by ensuring </a:t>
            </a:r>
            <a:r>
              <a:rPr lang="en-US" dirty="0">
                <a:solidFill>
                  <a:srgbClr val="FFC000"/>
                </a:solidFill>
              </a:rPr>
              <a:t>move(r1</a:t>
            </a:r>
            <a:r>
              <a:rPr lang="en-US" i="1" dirty="0">
                <a:solidFill>
                  <a:srgbClr val="FFC000"/>
                </a:solidFill>
              </a:rPr>
              <a:t>,</a:t>
            </a:r>
            <a:r>
              <a:rPr lang="en-US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dirty="0">
                <a:solidFill>
                  <a:srgbClr val="FFC000"/>
                </a:solidFill>
              </a:rPr>
              <a:t>)</a:t>
            </a:r>
            <a:r>
              <a:rPr lang="en-US" dirty="0"/>
              <a:t> has happened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4028627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supported:[0] </a:t>
            </a:r>
            <a:r>
              <a:rPr lang="en-US" sz="1800" dirty="0">
                <a:cs typeface="Calibri"/>
              </a:rPr>
              <a:t>loc(r1)=d3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 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[ 0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 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 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</a:t>
            </a:r>
            <a:r>
              <a:rPr lang="en-US" sz="1800" dirty="0">
                <a:latin typeface="Calibri" panose="020F0502020204030204" pitchFamily="34" charset="0"/>
              </a:rPr>
              <a:t>r2</a:t>
            </a:r>
            <a:r>
              <a:rPr lang="en-US" sz="1800" dirty="0"/>
              <a:t>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 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</a:t>
            </a:r>
            <a:r>
              <a:rPr lang="en-US" sz="1800" dirty="0">
                <a:solidFill>
                  <a:srgbClr val="FFC000"/>
                </a:solidFill>
                <a:cs typeface="Times New Roman"/>
              </a:rPr>
              <a:t>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7896199" y="929640"/>
            <a:ext cx="1872000" cy="27055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7896200" y="2339341"/>
            <a:ext cx="1980000" cy="2687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Heuristics for Guiding </a:t>
            </a:r>
            <a:r>
              <a:rPr lang="en-US" dirty="0" err="1"/>
              <a:t>TemPlan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EA61-C861-36AC-B1DB-2272A22CA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C374A-97BA-063D-590D-0C0FB1D13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8F97-1618-DED6-F63F-6ACE206FAA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23393" y="1332843"/>
            <a:ext cx="6294076" cy="4584266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Flaw selection, resolver selection heuristics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We discuss it 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6917468" y="830041"/>
            <a:ext cx="4914206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7225385" y="3443701"/>
            <a:ext cx="460629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charset="0"/>
              </a:rPr>
              <a:t>Timelines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98B5B-0F23-A4B0-6D3D-D88A572875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4D1B2-3C34-57E7-013B-6EB5D8076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44EB8-A065-4360-D8A0-A57EF01206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</a:t>
                </a:r>
                <a:r>
                  <a:rPr lang="en-US" i="1" dirty="0">
                    <a:cs typeface="ＭＳ Ｐゴシック" charset="0"/>
                  </a:rPr>
                  <a:t>state-oriented</a:t>
                </a:r>
                <a:r>
                  <a:rPr lang="en-US" dirty="0">
                    <a:cs typeface="ＭＳ Ｐゴシック" charset="0"/>
                  </a:rPr>
                  <a:t> view</a:t>
                </a:r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</a:t>
                </a:r>
                <a:r>
                  <a:rPr lang="en-US" i="1" dirty="0">
                    <a:ea typeface="ＭＳ Ｐゴシック" charset="0"/>
                    <a:cs typeface="ＭＳ Ｐゴシック" charset="0"/>
                  </a:rPr>
                  <a:t>time-oriented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 view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Values during different </a:t>
                </a:r>
                <a:br>
                  <a:rPr lang="en-US" dirty="0">
                    <a:ea typeface="ＭＳ Ｐゴシック" charset="0"/>
                    <a:cs typeface="ＭＳ Ｐゴシック" charset="0"/>
                  </a:rPr>
                </a:br>
                <a:r>
                  <a:rPr lang="en-US" dirty="0">
                    <a:ea typeface="ＭＳ Ｐゴシック" charset="0"/>
                    <a:cs typeface="ＭＳ Ｐゴシック" charset="0"/>
                  </a:rPr>
                  <a:t>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221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938674" y="3412484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>
                <a:latin typeface="Helvetica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17884" y="388840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Times New Roman" charset="0"/>
                  <a:cs typeface="Times New Roman" charset="0"/>
                </a:rPr>
                <a:t>t+1</a:t>
              </a:r>
              <a:endParaRPr lang="en-US" baseline="-25000" dirty="0">
                <a:latin typeface="Helvetica" pitchFamily="2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>
                <a:latin typeface="Helvetica" pitchFamily="2" charset="0"/>
              </a:endParaRPr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>
                <a:latin typeface="Helvetica" pitchFamily="2" charset="0"/>
              </a:endParaRPr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>
                <a:latin typeface="Helvetica" pitchFamily="2" charset="0"/>
              </a:endParaRPr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34817"/>
              <a:ext cx="3525180" cy="349135"/>
              <a:chOff x="0" y="-46248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46248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57313"/>
              <a:ext cx="3498391" cy="349135"/>
              <a:chOff x="0" y="-62710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62710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20910" y="3880833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  <a:ea typeface="Times New Roman" charset="0"/>
                  <a:cs typeface="Times New Roman" charset="0"/>
                </a:rPr>
                <a:t>t</a:t>
              </a:r>
              <a:endParaRPr lang="en-US" baseline="-25000" dirty="0">
                <a:latin typeface="Helvetica" pitchFamily="2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3445-4CC6-F90E-FE1A-9CE043759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93967-1AC6-6491-0B75-F893BA119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1BB2E-6C7A-1DED-9C53-4D4E4D36D1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 (that need to be refined), </a:t>
            </a:r>
          </a:p>
          <a:p>
            <a:pPr lvl="2"/>
            <a:r>
              <a:rPr lang="en-US" dirty="0">
                <a:cs typeface="Times New Roman"/>
              </a:rPr>
              <a:t>causal support (for assertions), </a:t>
            </a:r>
          </a:p>
          <a:p>
            <a:pPr lvl="2"/>
            <a:r>
              <a:rPr lang="en-US" dirty="0">
                <a:cs typeface="Times New Roman"/>
              </a:rPr>
              <a:t>security (of instantiations)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BAB0-48FF-7D70-86B8-DD7C6AA7B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E0FB0-6AC0-BB24-1EDC-B4A6838A7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31AB-C91C-D4C2-AF63-2D6CA60537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of 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Detect inconsistency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prune this part of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Do not detect it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waste time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looking for a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solution</a:t>
                </a:r>
                <a:endParaRPr lang="en-US" baseline="-25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Analogy: PSP checks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already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Ignores more complicated cases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No solutions in this part of the search space, but PSP searches it anyway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023" t="-3448" r="-2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52" y="2996952"/>
            <a:ext cx="3563201" cy="302078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49EE7-582A-94F6-1FA6-E9268D28373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ADDD4-534B-8430-98BD-58A4FDD2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EA0DD-D779-AC6B-1877-AA69B080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 in </a:t>
            </a:r>
            <a:r>
              <a:rPr lang="en-US" err="1"/>
              <a:t>TemPlan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E3160-8CEA-85A8-6B55-82042C9567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D1B06-5ED3-D3C7-1A47-CDBE1BCB0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236C1-CCF7-E407-7BFD-4BAFE2A7EF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inconsistent,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cs typeface="Lucida Handwriting"/>
                  </a:rPr>
                  <a:t> is c</a:t>
                </a:r>
                <a:r>
                  <a:rPr lang="en-US" dirty="0"/>
                  <a:t>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or may not be consistent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/>
              <p:nvPr/>
            </p:nvSpPr>
            <p:spPr>
              <a:xfrm>
                <a:off x="7916052" y="1665066"/>
                <a:ext cx="4221896" cy="120032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consistent</a:t>
                </a:r>
                <a:r>
                  <a:rPr lang="en-US" dirty="0"/>
                  <a:t>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two different values for a state variable at the same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52" y="1665066"/>
                <a:ext cx="4221896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094" b="-3018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E2B07-EF7D-2656-AD53-EE330505C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1B8C-A35C-C86A-A6DB-A9F8CE75A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9FEFB-8CE8-C824-9DBE-5662FCBA86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object constraints are independent of temporal constraints and vice versa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with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two separate subproblems: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object constraints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Constraints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AF4BB-3CC1-635B-1EE1-E15696C6BB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F99EE-B4F1-B693-512A-5ED56AAF8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933D4-1ED2-D0E8-2879-861250D183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623393" y="1332843"/>
            <a:ext cx="8928992" cy="4584266"/>
          </a:xfrm>
        </p:spPr>
        <p:txBody>
          <a:bodyPr>
            <a:normAutofit/>
          </a:bodyPr>
          <a:lstStyle/>
          <a:p>
            <a:r>
              <a:rPr lang="en-US" dirty="0"/>
              <a:t>Constraint-satisfaction problem –  NP-complete</a:t>
            </a:r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FFC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prune a lot, but spends lots of time at each node</a:t>
            </a:r>
          </a:p>
          <a:p>
            <a:r>
              <a:rPr lang="en-US" dirty="0"/>
              <a:t>Instead, use a technique that is </a:t>
            </a:r>
            <a:r>
              <a:rPr lang="en-US" dirty="0">
                <a:solidFill>
                  <a:srgbClr val="FFC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Detects some inconsistencies but not others</a:t>
            </a:r>
          </a:p>
          <a:p>
            <a:pPr lvl="2"/>
            <a:r>
              <a:rPr lang="en-US" dirty="0"/>
              <a:t>Runs much faster, but prunes fewer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74" y="2885132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Constraints: Representation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266DB-6327-3C83-1D07-7CB04F188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05E9D-4724-AD70-F7E9-B84714E4D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5B2CF-2671-2D36-AAA4-2114F057F4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an STN incrementally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42C4662-2677-BA4E-B5E4-53815C98DBA9}"/>
              </a:ext>
            </a:extLst>
          </p:cNvPr>
          <p:cNvGrpSpPr/>
          <p:nvPr/>
        </p:nvGrpSpPr>
        <p:grpSpPr>
          <a:xfrm>
            <a:off x="8541390" y="3543316"/>
            <a:ext cx="3301506" cy="2362598"/>
            <a:chOff x="5687798" y="2264686"/>
            <a:chExt cx="3301506" cy="2362598"/>
          </a:xfrm>
        </p:grpSpPr>
        <p:sp>
          <p:nvSpPr>
            <p:cNvPr id="53" name="Shape 800"/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51" name="Shape 803"/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34" name="Shape 805"/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9" name="Shape 807"/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39" name="Shape 812"/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3877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440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440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440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/>
                <p:nvPr/>
              </p:nvSpPr>
              <p:spPr>
                <a:xfrm rot="19821361">
                  <a:off x="6092992" y="2712793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2992" y="2712793"/>
                  <a:ext cx="7149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/>
                <p:nvPr/>
              </p:nvSpPr>
              <p:spPr>
                <a:xfrm rot="804104">
                  <a:off x="7630591" y="2555187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0591" y="2555187"/>
                  <a:ext cx="7149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/>
                <p:nvPr/>
              </p:nvSpPr>
              <p:spPr>
                <a:xfrm rot="20650469">
                  <a:off x="7561267" y="3349991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1267" y="3349991"/>
                  <a:ext cx="7149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/>
                <p:nvPr/>
              </p:nvSpPr>
              <p:spPr>
                <a:xfrm rot="21315593">
                  <a:off x="6837631" y="2939258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1,7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15593">
                  <a:off x="6837631" y="2939258"/>
                  <a:ext cx="7149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/>
                <p:nvPr/>
              </p:nvSpPr>
              <p:spPr>
                <a:xfrm rot="2354170">
                  <a:off x="6065567" y="3810093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65567" y="3810093"/>
                  <a:ext cx="7149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/>
                <p:nvPr/>
              </p:nvSpPr>
              <p:spPr>
                <a:xfrm rot="21041965">
                  <a:off x="7035582" y="3754721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35582" y="3754721"/>
                  <a:ext cx="7149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29E2DC-8FAF-B14B-83D4-520227AB5C26}"/>
                </a:ext>
              </a:extLst>
            </p:cNvPr>
            <p:cNvCxnSpPr>
              <a:cxnSpLocks/>
              <a:stCxn id="53" idx="5"/>
              <a:endCxn id="39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54D1BF-BD4D-674A-9230-1E47978E9DE4}"/>
                </a:ext>
              </a:extLst>
            </p:cNvPr>
            <p:cNvCxnSpPr>
              <a:cxnSpLocks/>
              <a:stCxn id="34" idx="6"/>
              <a:endCxn id="51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71F08B-2C92-9240-B770-696F2565F5E2}"/>
                </a:ext>
              </a:extLst>
            </p:cNvPr>
            <p:cNvCxnSpPr>
              <a:cxnSpLocks/>
              <a:stCxn id="53" idx="7"/>
              <a:endCxn id="3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7FEBD89-29A2-8846-9F9E-7398E656A0C8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FECC92A-51BE-6341-9E99-D045F95A933A}"/>
                </a:ext>
              </a:extLst>
            </p:cNvPr>
            <p:cNvCxnSpPr>
              <a:cxnSpLocks/>
              <a:stCxn id="49" idx="6"/>
              <a:endCxn id="51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EF5010D-8443-A741-AC48-F4796FEEE371}"/>
                </a:ext>
              </a:extLst>
            </p:cNvPr>
            <p:cNvCxnSpPr>
              <a:cxnSpLocks/>
              <a:stCxn id="49" idx="4"/>
              <a:endCxn id="39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BC4D2-9054-1B46-5333-85AC2323C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ED633-B067-905A-06A5-7B6DC1512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D9425-C552-F561-42FF-2EE16689C1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634408" y="1904879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8634409" y="3503529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2481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2481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8247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5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1564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1"/>
                <a:ext cx="5441951" cy="4415643"/>
              </a:xfrm>
              <a:blipFill>
                <a:blip r:embed="rId3"/>
                <a:stretch>
                  <a:fillRect l="-2797" t="-2011" r="-25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791" t="-24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9353660" y="4508640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491252" y="4479864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2481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2481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8247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5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8163550" y="3880311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11307"/>
                <a:gd name="adj2" fmla="val 9699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Helvetica" pitchFamily="2" charset="0"/>
                </a:rPr>
                <a:t>Is this network consistent?</a:t>
              </a:r>
              <a:endParaRPr lang="en-GB" sz="16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9787315" y="1431587"/>
            <a:ext cx="2116267" cy="2139425"/>
            <a:chOff x="3669234" y="4469915"/>
            <a:chExt cx="2116267" cy="2139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i="1" dirty="0"/>
                    <a:t>All constraints satisfied</a:t>
                  </a:r>
                  <a:endParaRPr lang="en-GB" sz="1200" i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5315501" y="4469915"/>
              <a:ext cx="47000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Helvetica" pitchFamily="2" charset="0"/>
                </a:rPr>
                <a:t>!</a:t>
              </a:r>
              <a:endParaRPr lang="en-GB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" pitchFamily="2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4FC63-7EED-C37B-55D5-F5558E460A0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D9F90652-AD90-D36B-5796-FB944957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C92727E-4361-74E7-BC4F-63AB2C9F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48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32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E5635-64F1-26F7-44D8-EDA4B7E6E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1CB9-A20F-3258-E9F9-550260B4F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4CFFE-E10A-8903-E66F-7D49461ED6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chemeClr val="accent1"/>
                    </a:solidFill>
                  </a:rPr>
                  <a:t>Minimal</a:t>
                </a:r>
                <a:r>
                  <a:rPr lang="en-GB" i="1"/>
                  <a:t> </a:t>
                </a:r>
                <a:r>
                  <a:rPr lang="en-GB"/>
                  <a:t>STN: </a:t>
                </a:r>
              </a:p>
              <a:p>
                <a:pPr lvl="1"/>
                <a:r>
                  <a:rPr lang="en-GB"/>
                  <a:t>For every 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>
                  <a:cs typeface="Times New Roman"/>
                </a:endParaRPr>
              </a:p>
              <a:p>
                <a:pPr lvl="2"/>
                <a:r>
                  <a:rPr lang="en-GB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>
                  <a:cs typeface="Times New Roman"/>
                </a:endParaRPr>
              </a:p>
              <a:p>
                <a:pPr lvl="3"/>
                <a:r>
                  <a:rPr lang="en-GB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337981" y="38307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50490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6244185" y="5204962"/>
            <a:ext cx="1924718" cy="750303"/>
            <a:chOff x="1866180" y="2294302"/>
            <a:chExt cx="1924718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762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Is this network minimal?</a:t>
              </a:r>
              <a:endParaRPr lang="en-GB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A800F-2390-49E5-DA20-B65EBE781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377A9-236E-F81F-EF61-389C80451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1B37D-A5CC-90C9-328F-A25D242362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1816807" y="3345345"/>
            <a:ext cx="8557686" cy="2560569"/>
            <a:chOff x="234808" y="0"/>
            <a:chExt cx="11288891" cy="3377779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234808" y="2564836"/>
              <a:ext cx="6339843" cy="812943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D0958B-5473-08EB-85A5-1193BED09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2A8D8A-ACE6-F62B-498B-D725654A4B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31D5-6C38-3590-F227-EAF3CE8EB6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Intersection,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FFC00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baseline="-25000" dirty="0">
                  <a:solidFill>
                    <a:srgbClr val="C00000"/>
                  </a:solidFill>
                </a:endParaRPr>
              </a:p>
              <a:p>
                <a:r>
                  <a:rPr lang="en-GB" dirty="0"/>
                  <a:t>Composition,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dirty="0">
                    <a:solidFill>
                      <a:srgbClr val="7030A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GB" dirty="0"/>
                  <a:t>Reasoning: add up shortest and longest times</a:t>
                </a:r>
                <a:endParaRPr lang="en-GB" baseline="-25000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checking</a:t>
                </a:r>
              </a:p>
              <a:p>
                <a:pPr lvl="1"/>
                <a:r>
                  <a:rPr lang="en-GB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c</a:t>
                </a:r>
                <a:r>
                  <a:rPr lang="en-GB" dirty="0">
                    <a:cs typeface="Times New Roman Regular" charset="0"/>
                  </a:rPr>
                  <a:t>onsistent only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endParaRPr lang="en-GB" dirty="0">
                  <a:cs typeface="Times New Roman Regular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1657" b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469641" y="1144154"/>
            <a:ext cx="2351709" cy="1276734"/>
            <a:chOff x="6216960" y="1493432"/>
            <a:chExt cx="2351709" cy="127673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5709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i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030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j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ij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FFC000"/>
                    </a:solidFill>
                    <a:latin typeface="Helvetica" pitchFamily="2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  <a:blipFill>
                  <a:blip r:embed="rId4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5648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r′</a:t>
              </a:r>
              <a:r>
                <a:rPr lang="en-US" sz="2000" baseline="-25000" dirty="0" err="1">
                  <a:latin typeface="Helvetica" pitchFamily="2" charset="0"/>
                </a:rPr>
                <a:t>ij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69641" y="2505140"/>
            <a:ext cx="2351709" cy="1422376"/>
            <a:chOff x="6216960" y="1000944"/>
            <a:chExt cx="2351709" cy="142237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5709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i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k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030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j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1320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ik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1018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kj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85105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latin typeface="Helvetica" pitchFamily="2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85105" cy="424796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539936" y="3933056"/>
            <a:ext cx="2351709" cy="1824510"/>
            <a:chOff x="5898607" y="4993311"/>
            <a:chExt cx="2351709" cy="182451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5709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i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k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030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 err="1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j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1320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ik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1018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kj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err="1">
                  <a:latin typeface="Helvetica" pitchFamily="2" charset="0"/>
                </a:rPr>
                <a:t>r</a:t>
              </a:r>
              <a:r>
                <a:rPr lang="en-US" sz="2000" baseline="-25000" dirty="0" err="1">
                  <a:latin typeface="Helvetica" pitchFamily="2" charset="0"/>
                </a:rPr>
                <a:t>ij</a:t>
              </a:r>
              <a:endParaRPr lang="en-US" sz="2000" dirty="0">
                <a:latin typeface="Helvetica" pitchFamily="2" charset="0"/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latin typeface="Helvetica" pitchFamily="2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85105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latin typeface="Helvetica" pitchFamily="2" charset="0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85105" cy="42479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63" t="-34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023" t="-3448" b="-3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3361866" y="4461582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 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t</a:t>
                </a:r>
                <a:r>
                  <a:rPr lang="en-US" sz="2000" baseline="-25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1</a:t>
                </a:r>
                <a:endPara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 </a:t>
                </a:r>
                <a:r>
                  <a:rPr lang="en-US" sz="2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t</a:t>
                </a:r>
                <a:r>
                  <a:rPr lang="en-US" sz="2000" baseline="-25000" dirty="0">
                    <a:solidFill>
                      <a:schemeClr val="accent1"/>
                    </a:solidFill>
                    <a:latin typeface="Helvetica" pitchFamily="2" charset="0"/>
                    <a:cs typeface="Times New Roman"/>
                  </a:rPr>
                  <a:t>3</a:t>
                </a:r>
                <a:endPara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8841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8841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8841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latin typeface="Helvetica" pitchFamily="2" charset="0"/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9115054" y="4461582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1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2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chemeClr val="accent1"/>
                  </a:solidFill>
                  <a:latin typeface="Helvetica" pitchFamily="2" charset="0"/>
                  <a:cs typeface="Times New Roman"/>
                </a:rPr>
                <a:t>3</a:t>
              </a:r>
              <a:endParaRPr lang="en-US" sz="2000" dirty="0">
                <a:solidFill>
                  <a:schemeClr val="accent1"/>
                </a:solidFill>
                <a:latin typeface="Helvetica" pitchFamily="2" charset="0"/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884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884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5044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latin typeface="Helvetica" pitchFamily="2" charset="0"/>
                  <a:cs typeface="Times New Roman"/>
                </a:rPr>
                <a:t>[2,</a:t>
              </a:r>
              <a:r>
                <a:rPr lang="en-US" dirty="0">
                  <a:solidFill>
                    <a:srgbClr val="FFC000"/>
                  </a:solidFill>
                  <a:latin typeface="Helvetica" pitchFamily="2" charset="0"/>
                  <a:cs typeface="Times New Roman"/>
                </a:rPr>
                <a:t>5</a:t>
              </a:r>
              <a:r>
                <a:rPr lang="en-US" dirty="0">
                  <a:latin typeface="Helvetica" pitchFamily="2" charset="0"/>
                  <a:cs typeface="Times New Roman"/>
                </a:rPr>
                <a:t>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091E5-4661-58F2-59AF-9B883D1B6E5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A243DAA1-D359-B22C-1CBA-0D57D17C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51A840BE-C02E-EB1F-DF47-1F6D9439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51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504363-8EB4-B937-720E-8590BA2D7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4DD775-5FC2-B205-701C-EBFAD0EC5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169C8-FE94-1CC3-8709-B2A6DA0C32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algorithm: </a:t>
                </a:r>
              </a:p>
              <a:p>
                <a:pPr lvl="1"/>
                <a:r>
                  <a:rPr lang="en-US" dirty="0"/>
                  <a:t>Consistency checking on all triples</a:t>
                </a:r>
              </a:p>
              <a:p>
                <a:pPr lvl="1"/>
                <a:r>
                  <a:rPr lang="en-US" dirty="0"/>
                  <a:t>Input: 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 edge has no constraint,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➝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486" t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588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417F6-73D4-9A46-BC08-56679E1908ED}"/>
              </a:ext>
            </a:extLst>
          </p:cNvPr>
          <p:cNvGrpSpPr/>
          <p:nvPr/>
        </p:nvGrpSpPr>
        <p:grpSpPr>
          <a:xfrm>
            <a:off x="7960508" y="3541151"/>
            <a:ext cx="3301506" cy="2362598"/>
            <a:chOff x="5687798" y="2264686"/>
            <a:chExt cx="3301506" cy="2362598"/>
          </a:xfrm>
        </p:grpSpPr>
        <p:sp>
          <p:nvSpPr>
            <p:cNvPr id="11" name="Shape 800">
              <a:extLst>
                <a:ext uri="{FF2B5EF4-FFF2-40B4-BE49-F238E27FC236}">
                  <a16:creationId xmlns:a16="http://schemas.microsoft.com/office/drawing/2014/main" id="{E7CF1697-AA06-774E-8C53-22539D8A3FB3}"/>
                </a:ext>
              </a:extLst>
            </p:cNvPr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12" name="Shape 803">
              <a:extLst>
                <a:ext uri="{FF2B5EF4-FFF2-40B4-BE49-F238E27FC236}">
                  <a16:creationId xmlns:a16="http://schemas.microsoft.com/office/drawing/2014/main" id="{81BD0F5E-4DC5-E342-B767-7CA877CA567D}"/>
                </a:ext>
              </a:extLst>
            </p:cNvPr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14" name="Shape 805">
              <a:extLst>
                <a:ext uri="{FF2B5EF4-FFF2-40B4-BE49-F238E27FC236}">
                  <a16:creationId xmlns:a16="http://schemas.microsoft.com/office/drawing/2014/main" id="{915C1819-527C-054C-B7C0-C8C57879037E}"/>
                </a:ext>
              </a:extLst>
            </p:cNvPr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15" name="Shape 807">
              <a:extLst>
                <a:ext uri="{FF2B5EF4-FFF2-40B4-BE49-F238E27FC236}">
                  <a16:creationId xmlns:a16="http://schemas.microsoft.com/office/drawing/2014/main" id="{74DF2582-C715-6F48-9B69-DFF76BC4C6AC}"/>
                </a:ext>
              </a:extLst>
            </p:cNvPr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16" name="Shape 812">
              <a:extLst>
                <a:ext uri="{FF2B5EF4-FFF2-40B4-BE49-F238E27FC236}">
                  <a16:creationId xmlns:a16="http://schemas.microsoft.com/office/drawing/2014/main" id="{D3971E0A-3716-8348-A697-97A27E302C23}"/>
                </a:ext>
              </a:extLst>
            </p:cNvPr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3877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440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440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440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/>
                <p:nvPr/>
              </p:nvSpPr>
              <p:spPr>
                <a:xfrm rot="19821361">
                  <a:off x="6092992" y="2712793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2992" y="2712793"/>
                  <a:ext cx="7149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/>
                <p:nvPr/>
              </p:nvSpPr>
              <p:spPr>
                <a:xfrm rot="804104">
                  <a:off x="7630591" y="2555187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0591" y="2555187"/>
                  <a:ext cx="7149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/>
                <p:nvPr/>
              </p:nvSpPr>
              <p:spPr>
                <a:xfrm rot="20650469">
                  <a:off x="7561267" y="3349991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1267" y="3349991"/>
                  <a:ext cx="7149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/>
                <p:nvPr/>
              </p:nvSpPr>
              <p:spPr>
                <a:xfrm rot="2354170">
                  <a:off x="6065567" y="3810093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65567" y="3810093"/>
                  <a:ext cx="7149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/>
                <p:nvPr/>
              </p:nvSpPr>
              <p:spPr>
                <a:xfrm rot="21041965">
                  <a:off x="7035582" y="3754721"/>
                  <a:ext cx="7149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35582" y="3754721"/>
                  <a:ext cx="7149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9C2294-BE47-694D-9572-55CC2F352506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864307-AE1B-EC4D-B734-68EFD2AAC82A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06CF50E-3AF0-BA47-9DA7-D820B36A29E1}"/>
                </a:ext>
              </a:extLst>
            </p:cNvPr>
            <p:cNvCxnSpPr>
              <a:cxnSpLocks/>
              <a:stCxn id="11" idx="7"/>
              <a:endCxn id="1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84B0C5-1CB9-E54D-B4B4-B8BFDB5386A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B5A8A6-858E-1749-92AA-2B4278A8F764}"/>
                </a:ext>
              </a:extLst>
            </p:cNvPr>
            <p:cNvCxnSpPr>
              <a:cxnSpLocks/>
              <a:stCxn id="15" idx="6"/>
              <a:endCxn id="12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4BAAAC4-29D7-ED48-B875-4F1A9C8859A7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/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/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/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6926A-EFFF-1C79-36AB-9D9D577027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47396-10F5-90BE-30E3-FEF41BD08D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3D733-FFC6-DEE3-925C-13B14CB6A1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711651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not in any solution</a:t>
                </a:r>
                <a:endParaRPr lang="en-US" i="1" dirty="0"/>
              </a:p>
              <a:p>
                <a:pPr lvl="1"/>
                <a:r>
                  <a:rPr lang="en-US" dirty="0"/>
                  <a:t>Doing so, it detects inconsistent networks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➝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6711651" cy="4584266"/>
              </a:xfrm>
              <a:blipFill>
                <a:blip r:embed="rId3"/>
                <a:stretch>
                  <a:fillRect l="-2075" t="-1657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030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A7E57C-D130-5045-92B3-2E88FADDB6CC}"/>
              </a:ext>
            </a:extLst>
          </p:cNvPr>
          <p:cNvGrpSpPr/>
          <p:nvPr/>
        </p:nvGrpSpPr>
        <p:grpSpPr>
          <a:xfrm>
            <a:off x="8372328" y="3706456"/>
            <a:ext cx="2407988" cy="1786957"/>
            <a:chOff x="5327370" y="3306903"/>
            <a:chExt cx="2407988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A93CED-05E7-DF43-8428-C4E3E0B2B301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11" name="Shape 800">
                <a:extLst>
                  <a:ext uri="{FF2B5EF4-FFF2-40B4-BE49-F238E27FC236}">
                    <a16:creationId xmlns:a16="http://schemas.microsoft.com/office/drawing/2014/main" id="{5357E8D2-A3B4-5441-8BBC-82A782A11CF0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2" name="Shape 803">
                <a:extLst>
                  <a:ext uri="{FF2B5EF4-FFF2-40B4-BE49-F238E27FC236}">
                    <a16:creationId xmlns:a16="http://schemas.microsoft.com/office/drawing/2014/main" id="{5E9598D4-639F-BC42-945C-D000EB423D5C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4" name="Shape 805">
                <a:extLst>
                  <a:ext uri="{FF2B5EF4-FFF2-40B4-BE49-F238E27FC236}">
                    <a16:creationId xmlns:a16="http://schemas.microsoft.com/office/drawing/2014/main" id="{C5E44DF0-122F-B64D-8354-9488164D2230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Shape 807">
                <a:extLst>
                  <a:ext uri="{FF2B5EF4-FFF2-40B4-BE49-F238E27FC236}">
                    <a16:creationId xmlns:a16="http://schemas.microsoft.com/office/drawing/2014/main" id="{3E17D119-BB06-864D-819C-4DD5A7D434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C0D12E9-7B9D-B14F-B13B-8F1F754DECB3}"/>
                  </a:ext>
                </a:extLst>
              </p:cNvPr>
              <p:cNvCxnSpPr>
                <a:cxnSpLocks/>
                <a:stCxn id="11" idx="5"/>
                <a:endCxn id="15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AC201A0-3691-044B-98DD-44D447251B21}"/>
                  </a:ext>
                </a:extLst>
              </p:cNvPr>
              <p:cNvCxnSpPr>
                <a:cxnSpLocks/>
                <a:stCxn id="14" idx="5"/>
                <a:endCxn id="12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A8A7D6D-1F2B-7640-83F8-B06A019A5754}"/>
                  </a:ext>
                </a:extLst>
              </p:cNvPr>
              <p:cNvCxnSpPr>
                <a:cxnSpLocks/>
                <a:stCxn id="11" idx="6"/>
                <a:endCxn id="14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3EC5A4-669D-354D-B2F7-4AA335F8532B}"/>
                  </a:ext>
                </a:extLst>
              </p:cNvPr>
              <p:cNvCxnSpPr>
                <a:cxnSpLocks/>
                <a:stCxn id="11" idx="6"/>
                <a:endCxn id="12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9502B2-551B-7C44-917B-7ABE992610C1}"/>
                  </a:ext>
                </a:extLst>
              </p:cNvPr>
              <p:cNvCxnSpPr>
                <a:cxnSpLocks/>
                <a:stCxn id="15" idx="6"/>
                <a:endCxn id="12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C38035-C494-2B4F-9F78-533D36DB4B19}"/>
                  </a:ext>
                </a:extLst>
              </p:cNvPr>
              <p:cNvCxnSpPr>
                <a:cxnSpLocks/>
                <a:stCxn id="15" idx="7"/>
                <a:endCxn id="14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/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2F096F-CEB5-7B42-80A7-76E55CEA9C3A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E1337-2B2F-3544-9D48-DD7CACC2DFC6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</a:t>
            </a:r>
            <a:r>
              <a:rPr lang="en-US" err="1"/>
              <a:t>TemPlan’s</a:t>
            </a:r>
            <a:r>
              <a:rPr lang="en-US"/>
              <a:t> search space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95162-4355-17EA-3EDE-3D2697853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7B13-E648-58C6-D2CC-59A3CE801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FD25-899A-B2BF-E088-2D415206A7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PC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9D12F-B583-7549-AC86-EDD549E4C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36854"/>
            <a:ext cx="10363200" cy="1470025"/>
          </a:xfrm>
        </p:spPr>
        <p:txBody>
          <a:bodyPr/>
          <a:lstStyle/>
          <a:p>
            <a:pPr algn="ctr"/>
            <a:r>
              <a:rPr lang="en-GB" sz="5400" dirty="0"/>
              <a:t>Controllability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6FFDF-6690-F94F-B886-BA0331EDD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692624"/>
            <a:ext cx="8534400" cy="1752600"/>
          </a:xfrm>
        </p:spPr>
        <p:txBody>
          <a:bodyPr>
            <a:normAutofit/>
          </a:bodyPr>
          <a:lstStyle/>
          <a:p>
            <a:r>
              <a:rPr lang="en-GB" sz="3200" dirty="0"/>
              <a:t>Constraint Management with Uncertain Durations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3D836-B668-464E-8CF7-6D5AB95B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3530427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E9047-964A-56A9-ADD9-94CB91997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FE84-4CAD-2D89-7765-66EA7C9EFC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715F-5C7B-F7CC-325E-BD39F47840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err="1"/>
              <a:t>TemPlan</a:t>
            </a:r>
            <a:r>
              <a:rPr lang="en-US" dirty="0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cs typeface="Times New Roman"/>
              </a:rPr>
              <a:t>Need to reason about these to decide when to start each action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4100C-8681-BA44-95DA-76DD86CBF98B}"/>
              </a:ext>
            </a:extLst>
          </p:cNvPr>
          <p:cNvGrpSpPr/>
          <p:nvPr/>
        </p:nvGrpSpPr>
        <p:grpSpPr>
          <a:xfrm>
            <a:off x="9434908" y="4118957"/>
            <a:ext cx="2407988" cy="1786957"/>
            <a:chOff x="5327370" y="3306903"/>
            <a:chExt cx="2407988" cy="17869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FE22AD-8709-FC44-AFC2-74D4FAF4E897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36" name="Shape 800">
                <a:extLst>
                  <a:ext uri="{FF2B5EF4-FFF2-40B4-BE49-F238E27FC236}">
                    <a16:creationId xmlns:a16="http://schemas.microsoft.com/office/drawing/2014/main" id="{952A1AEA-8F2A-D048-A33F-7DD908E4A2BC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7" name="Shape 803">
                <a:extLst>
                  <a:ext uri="{FF2B5EF4-FFF2-40B4-BE49-F238E27FC236}">
                    <a16:creationId xmlns:a16="http://schemas.microsoft.com/office/drawing/2014/main" id="{5C01CD84-6853-034D-84A7-1467D9382FFB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8" name="Shape 805">
                <a:extLst>
                  <a:ext uri="{FF2B5EF4-FFF2-40B4-BE49-F238E27FC236}">
                    <a16:creationId xmlns:a16="http://schemas.microsoft.com/office/drawing/2014/main" id="{3612F6C2-64C2-4F44-8D74-519AE0331FA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9" name="Shape 807">
                <a:extLst>
                  <a:ext uri="{FF2B5EF4-FFF2-40B4-BE49-F238E27FC236}">
                    <a16:creationId xmlns:a16="http://schemas.microsoft.com/office/drawing/2014/main" id="{AA9D2B60-7408-C541-B786-1BC8C2763C04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2DDE93E-CBDA-3D43-B237-53EE17B3803A}"/>
                  </a:ext>
                </a:extLst>
              </p:cNvPr>
              <p:cNvCxnSpPr>
                <a:cxnSpLocks/>
                <a:stCxn id="38" idx="5"/>
                <a:endCxn id="37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60891FA-17B2-B34C-BC86-BFF30A363E0C}"/>
                  </a:ext>
                </a:extLst>
              </p:cNvPr>
              <p:cNvCxnSpPr>
                <a:cxnSpLocks/>
                <a:stCxn id="36" idx="6"/>
                <a:endCxn id="38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0DF9ADB-F74E-C843-99BA-932265D26F7F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F9C4-C66C-C340-9EC5-4BB12D4EEB34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8AD69C-F2AC-4C4F-B0D3-B4C3C3930794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A1862-FAE8-74EC-FA9E-95E138E43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7571C-D489-2886-6319-F37C1B7E9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D3C80-6C13-695C-0197-8D81AE07C8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Solid lines: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 dirty="0">
                <a:cs typeface="Times New Roman"/>
              </a:rPr>
              <a:t>Robot will do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, will take 30 to 50 time-units</a:t>
            </a:r>
          </a:p>
          <a:p>
            <a:pPr lvl="1"/>
            <a:r>
              <a:rPr lang="en-US" dirty="0">
                <a:cs typeface="Times New Roman"/>
              </a:rPr>
              <a:t>Crane will do </a:t>
            </a:r>
            <a:r>
              <a:rPr lang="en-US" dirty="0">
                <a:cs typeface="Calibri"/>
              </a:rPr>
              <a:t>uncover</a:t>
            </a:r>
            <a:r>
              <a:rPr lang="en-US" dirty="0">
                <a:cs typeface="Times New Roman"/>
              </a:rPr>
              <a:t>, will take 5 to 10 time-units</a:t>
            </a:r>
          </a:p>
          <a:p>
            <a:r>
              <a:rPr lang="en-US" dirty="0">
                <a:cs typeface="Times New Roman"/>
              </a:rPr>
              <a:t>Dashed line: </a:t>
            </a:r>
            <a:r>
              <a:rPr lang="en-US" dirty="0" err="1">
                <a:solidFill>
                  <a:schemeClr val="accent1"/>
                </a:solidFill>
                <a:cs typeface="Times New Roman"/>
              </a:rPr>
              <a:t>synchronisation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 constraint</a:t>
            </a:r>
          </a:p>
          <a:p>
            <a:pPr lvl="1"/>
            <a:r>
              <a:rPr lang="en-US" dirty="0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 dirty="0">
                <a:cs typeface="Times New Roman"/>
              </a:rPr>
              <a:t>At most 5 seconds between the two ending times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Objective</a:t>
            </a:r>
          </a:p>
          <a:p>
            <a:pPr lvl="1"/>
            <a:r>
              <a:rPr lang="en-US" dirty="0">
                <a:cs typeface="Times New Roman"/>
              </a:rPr>
              <a:t>Choose time points that will satisfy all the constraints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FB2B8E-893C-C92E-212E-D8864F468673}"/>
              </a:ext>
            </a:extLst>
          </p:cNvPr>
          <p:cNvGrpSpPr/>
          <p:nvPr/>
        </p:nvGrpSpPr>
        <p:grpSpPr>
          <a:xfrm>
            <a:off x="9434908" y="4118957"/>
            <a:ext cx="2407988" cy="1786957"/>
            <a:chOff x="5327370" y="3306903"/>
            <a:chExt cx="2407988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8D9070-0F29-7781-352D-AA6256C6DC19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26" name="Shape 800">
                <a:extLst>
                  <a:ext uri="{FF2B5EF4-FFF2-40B4-BE49-F238E27FC236}">
                    <a16:creationId xmlns:a16="http://schemas.microsoft.com/office/drawing/2014/main" id="{52950F75-BA87-B133-1236-85476EC161D9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29" name="Shape 803">
                <a:extLst>
                  <a:ext uri="{FF2B5EF4-FFF2-40B4-BE49-F238E27FC236}">
                    <a16:creationId xmlns:a16="http://schemas.microsoft.com/office/drawing/2014/main" id="{45CD385C-3381-8826-1502-8E85C63C471E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1" name="Shape 805">
                <a:extLst>
                  <a:ext uri="{FF2B5EF4-FFF2-40B4-BE49-F238E27FC236}">
                    <a16:creationId xmlns:a16="http://schemas.microsoft.com/office/drawing/2014/main" id="{B15D8CB4-B861-B53A-D9A5-2B8C16AD20EB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2" name="Shape 807">
                <a:extLst>
                  <a:ext uri="{FF2B5EF4-FFF2-40B4-BE49-F238E27FC236}">
                    <a16:creationId xmlns:a16="http://schemas.microsoft.com/office/drawing/2014/main" id="{CEC7158E-A0D9-E1B5-8BE2-FB8E04BD75E3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A3E0878-58EC-9BB4-173A-903ACB8F6E0E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A3E0878-58EC-9BB4-173A-903ACB8F6E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A1D331F-A4F7-EC0D-DF6F-339F246AC24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A1D331F-A4F7-EC0D-DF6F-339F246AC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FA95066-26F5-6CC7-C171-6D0DCB9685C8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FA95066-26F5-6CC7-C171-6D0DCB9685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35785AD-3E08-05C1-024D-7B5D8A827E8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35785AD-3E08-05C1-024D-7B5D8A827E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4C2960C-979A-94AD-6A92-5E4D24C8522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4C2960C-979A-94AD-6A92-5E4D24C85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131AA13-8315-A72F-276F-EDDE4C09FA7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131AA13-8315-A72F-276F-EDDE4C09FA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CB2658F-9D2D-FA1D-5841-43E4AADE2ED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CB2658F-9D2D-FA1D-5841-43E4AADE2E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BABDE30-E8B4-8F65-B88B-B30FC97ED92B}"/>
                  </a:ext>
                </a:extLst>
              </p:cNvPr>
              <p:cNvCxnSpPr>
                <a:cxnSpLocks/>
                <a:stCxn id="31" idx="5"/>
                <a:endCxn id="29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007D0FD-429D-BD33-B3B8-4BAEB6983DE4}"/>
                  </a:ext>
                </a:extLst>
              </p:cNvPr>
              <p:cNvCxnSpPr>
                <a:cxnSpLocks/>
                <a:stCxn id="26" idx="6"/>
                <a:endCxn id="31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8D83208-22A0-95CC-7DAF-CA7D42A82F32}"/>
                  </a:ext>
                </a:extLst>
              </p:cNvPr>
              <p:cNvCxnSpPr>
                <a:cxnSpLocks/>
                <a:stCxn id="32" idx="6"/>
                <a:endCxn id="29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45DA65-DBA7-9C62-62A4-6FF81EB4A40E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09953-3D10-5DFC-C7EA-A51DAC1B764D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18269-82D1-0103-F55B-FF0933DAC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2F7A7-65DD-EB5A-C3A3-CBC2B571D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2870-53DE-845D-DC18-736B0CC563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35360" y="1332843"/>
                <a:ext cx="11087099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cs typeface="Times New Roman"/>
                  </a:rPr>
                  <a:t>Suppose we run PC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PC returns a minimal and consistent network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There </a:t>
                </a:r>
                <a:r>
                  <a:rPr lang="en-US" i="1" dirty="0">
                    <a:cs typeface="Times New Roman"/>
                  </a:rPr>
                  <a:t>exist</a:t>
                </a:r>
                <a:r>
                  <a:rPr lang="en-US" dirty="0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 dirty="0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 dirty="0"/>
                  <a:t>Random variables that are known to satisfy the duration constraints</a:t>
                </a:r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35360" y="1332843"/>
                <a:ext cx="11087099" cy="4584266"/>
              </a:xfrm>
              <a:blipFill>
                <a:blip r:embed="rId3"/>
                <a:stretch>
                  <a:fillRect l="-1259" t="-1657" b="-55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FD897DE-98CA-5944-8B09-C88CA0C494A1}"/>
              </a:ext>
            </a:extLst>
          </p:cNvPr>
          <p:cNvGrpSpPr/>
          <p:nvPr/>
        </p:nvGrpSpPr>
        <p:grpSpPr>
          <a:xfrm>
            <a:off x="9434908" y="1989491"/>
            <a:ext cx="2407988" cy="1786957"/>
            <a:chOff x="5327370" y="3306903"/>
            <a:chExt cx="2407988" cy="17869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B1A0D2-2422-D84B-AAC2-0448A20FBE80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13" name="Shape 800">
                <a:extLst>
                  <a:ext uri="{FF2B5EF4-FFF2-40B4-BE49-F238E27FC236}">
                    <a16:creationId xmlns:a16="http://schemas.microsoft.com/office/drawing/2014/main" id="{5E3A370C-3EA5-9242-B378-757E10FB14A8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5" name="Shape 803">
                <a:extLst>
                  <a:ext uri="{FF2B5EF4-FFF2-40B4-BE49-F238E27FC236}">
                    <a16:creationId xmlns:a16="http://schemas.microsoft.com/office/drawing/2014/main" id="{656BCB3C-4157-D845-B111-199A86F03024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6" name="Shape 805">
                <a:extLst>
                  <a:ext uri="{FF2B5EF4-FFF2-40B4-BE49-F238E27FC236}">
                    <a16:creationId xmlns:a16="http://schemas.microsoft.com/office/drawing/2014/main" id="{0DE33FBC-55F0-BA47-8D5A-039D02DF095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17" name="Shape 807">
                <a:extLst>
                  <a:ext uri="{FF2B5EF4-FFF2-40B4-BE49-F238E27FC236}">
                    <a16:creationId xmlns:a16="http://schemas.microsoft.com/office/drawing/2014/main" id="{AADC8C48-B7EE-8144-904F-BC5FB9D8CB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CE00A2-9AD6-3A41-BC62-744651284ADB}"/>
                  </a:ext>
                </a:extLst>
              </p:cNvPr>
              <p:cNvCxnSpPr>
                <a:cxnSpLocks/>
                <a:stCxn id="16" idx="5"/>
                <a:endCxn id="15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A3B6AA7-5301-0C41-AA77-1BC2982D419E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3F67852-817C-AD49-8CA1-088616EC325B}"/>
                  </a:ext>
                </a:extLst>
              </p:cNvPr>
              <p:cNvCxnSpPr>
                <a:cxnSpLocks/>
                <a:stCxn id="17" idx="6"/>
                <a:endCxn id="15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EB6B5-5EFD-8540-88BA-4C2E637F9395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F7F29E-91C6-704B-AFEF-FDC921CD6669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3D1605-7F00-8548-ABA3-C8B248A70C06}"/>
              </a:ext>
            </a:extLst>
          </p:cNvPr>
          <p:cNvGrpSpPr/>
          <p:nvPr/>
        </p:nvGrpSpPr>
        <p:grpSpPr>
          <a:xfrm>
            <a:off x="9440625" y="4118957"/>
            <a:ext cx="2407988" cy="1786957"/>
            <a:chOff x="5327370" y="3306903"/>
            <a:chExt cx="2407988" cy="17869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7773B04-7646-7C41-8E06-04AD18BBA430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33" name="Shape 800">
                <a:extLst>
                  <a:ext uri="{FF2B5EF4-FFF2-40B4-BE49-F238E27FC236}">
                    <a16:creationId xmlns:a16="http://schemas.microsoft.com/office/drawing/2014/main" id="{3BDCB806-D426-A845-9DA8-95306A0815D3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4" name="Shape 803">
                <a:extLst>
                  <a:ext uri="{FF2B5EF4-FFF2-40B4-BE49-F238E27FC236}">
                    <a16:creationId xmlns:a16="http://schemas.microsoft.com/office/drawing/2014/main" id="{33E8B8BC-703E-784A-AED0-3EA58B128BC0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5" name="Shape 805">
                <a:extLst>
                  <a:ext uri="{FF2B5EF4-FFF2-40B4-BE49-F238E27FC236}">
                    <a16:creationId xmlns:a16="http://schemas.microsoft.com/office/drawing/2014/main" id="{2905CB9B-417F-F14F-809B-D82170FC9CD4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36" name="Shape 807">
                <a:extLst>
                  <a:ext uri="{FF2B5EF4-FFF2-40B4-BE49-F238E27FC236}">
                    <a16:creationId xmlns:a16="http://schemas.microsoft.com/office/drawing/2014/main" id="{66D33ED0-78B3-684A-B337-8B39359FA0BA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8E4BC00-F354-FB47-BED0-F9BD386882CF}"/>
                  </a:ext>
                </a:extLst>
              </p:cNvPr>
              <p:cNvCxnSpPr>
                <a:cxnSpLocks/>
                <a:stCxn id="33" idx="5"/>
                <a:endCxn id="36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BB27C-5576-5642-8DE9-FFBB05071A37}"/>
                  </a:ext>
                </a:extLst>
              </p:cNvPr>
              <p:cNvCxnSpPr>
                <a:cxnSpLocks/>
                <a:stCxn id="35" idx="5"/>
                <a:endCxn id="34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83094B4-37B8-5D45-B119-8663120C8DAF}"/>
                  </a:ext>
                </a:extLst>
              </p:cNvPr>
              <p:cNvCxnSpPr>
                <a:cxnSpLocks/>
                <a:stCxn id="33" idx="6"/>
                <a:endCxn id="35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2DC88D9-B4B9-E84B-B169-9F692A15A7C5}"/>
                  </a:ext>
                </a:extLst>
              </p:cNvPr>
              <p:cNvCxnSpPr>
                <a:cxnSpLocks/>
                <a:stCxn id="33" idx="6"/>
                <a:endCxn id="34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FE54271-6641-6048-AD5A-73F42C34C118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A41E4A5-328F-8F48-9C91-0401384078F7}"/>
                  </a:ext>
                </a:extLst>
              </p:cNvPr>
              <p:cNvCxnSpPr>
                <a:cxnSpLocks/>
                <a:stCxn id="36" idx="7"/>
                <a:endCxn id="35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/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1276C4-2F76-1E49-949C-430A5451F483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FE8612-2B7C-DF4B-B248-1349DB15E2F2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25009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Cannot guarantee all constraints satisfied</a:t>
                </a:r>
              </a:p>
              <a:p>
                <a:r>
                  <a:rPr lang="en-US" dirty="0">
                    <a:cs typeface="Times New Roman"/>
                  </a:rPr>
                  <a:t>Start </a:t>
                </a:r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: 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Must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 dirty="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250094"/>
              </a:xfrm>
              <a:blipFill>
                <a:blip r:embed="rId3"/>
                <a:stretch>
                  <a:fillRect l="-2797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But if we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 dirty="0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do not yet know how long they will take</a:t>
                </a:r>
              </a:p>
              <a:p>
                <a:r>
                  <a:rPr lang="en-US" dirty="0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791" t="-310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639616" y="3068960"/>
            <a:ext cx="1450548" cy="58309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84232" y="3625092"/>
            <a:ext cx="1440000" cy="133893"/>
          </a:xfrm>
          <a:prstGeom prst="bentConnector3">
            <a:avLst>
              <a:gd name="adj1" fmla="val 100198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8521948" y="1822500"/>
            <a:ext cx="2232248" cy="2132880"/>
          </a:xfrm>
          <a:prstGeom prst="bentConnector3">
            <a:avLst>
              <a:gd name="adj1" fmla="val 105025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9624392" y="3284984"/>
            <a:ext cx="0" cy="3456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39884-107F-7445-94D7-C4C44CAC4D7F}"/>
              </a:ext>
            </a:extLst>
          </p:cNvPr>
          <p:cNvGrpSpPr/>
          <p:nvPr/>
        </p:nvGrpSpPr>
        <p:grpSpPr>
          <a:xfrm>
            <a:off x="9437611" y="4118955"/>
            <a:ext cx="2407988" cy="1786957"/>
            <a:chOff x="5327370" y="3306903"/>
            <a:chExt cx="2407988" cy="17869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5A2C1-50EC-ED40-9DD0-CAEF7580D3E3}"/>
                </a:ext>
              </a:extLst>
            </p:cNvPr>
            <p:cNvGrpSpPr/>
            <p:nvPr/>
          </p:nvGrpSpPr>
          <p:grpSpPr>
            <a:xfrm>
              <a:off x="5327370" y="3355274"/>
              <a:ext cx="2407988" cy="1720918"/>
              <a:chOff x="5642350" y="2264686"/>
              <a:chExt cx="2407988" cy="1720918"/>
            </a:xfrm>
          </p:grpSpPr>
          <p:sp>
            <p:nvSpPr>
              <p:cNvPr id="18" name="Shape 800">
                <a:extLst>
                  <a:ext uri="{FF2B5EF4-FFF2-40B4-BE49-F238E27FC236}">
                    <a16:creationId xmlns:a16="http://schemas.microsoft.com/office/drawing/2014/main" id="{7D4B91B2-A515-0246-BE9B-3560BBD803CE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20" name="Shape 803">
                <a:extLst>
                  <a:ext uri="{FF2B5EF4-FFF2-40B4-BE49-F238E27FC236}">
                    <a16:creationId xmlns:a16="http://schemas.microsoft.com/office/drawing/2014/main" id="{23C60CCB-11D6-0147-BC2D-BD1201BD1CD1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23" name="Shape 805">
                <a:extLst>
                  <a:ext uri="{FF2B5EF4-FFF2-40B4-BE49-F238E27FC236}">
                    <a16:creationId xmlns:a16="http://schemas.microsoft.com/office/drawing/2014/main" id="{7E024694-8973-0B4D-83AF-6B297AF76F01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p:sp>
            <p:nvSpPr>
              <p:cNvPr id="24" name="Shape 807">
                <a:extLst>
                  <a:ext uri="{FF2B5EF4-FFF2-40B4-BE49-F238E27FC236}">
                    <a16:creationId xmlns:a16="http://schemas.microsoft.com/office/drawing/2014/main" id="{40162401-4358-4641-855D-826D0A88F9C0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  <a:latin typeface="Helvetica" pitchFamily="2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3877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4409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4409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4409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9444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1078" y="2846195"/>
                    <a:ext cx="73032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58592" y="3176496"/>
                    <a:ext cx="695062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>
                      <a:latin typeface="Helvetica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95062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A38EE8B-ADAE-3C44-9ABC-C3361D63A9A9}"/>
                  </a:ext>
                </a:extLst>
              </p:cNvPr>
              <p:cNvCxnSpPr>
                <a:cxnSpLocks/>
                <a:stCxn id="18" idx="5"/>
                <a:endCxn id="24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4E2E0F3-05F9-D849-BE50-B7E31F6B13AF}"/>
                  </a:ext>
                </a:extLst>
              </p:cNvPr>
              <p:cNvCxnSpPr>
                <a:cxnSpLocks/>
                <a:stCxn id="23" idx="5"/>
                <a:endCxn id="20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74DE656-5FCF-C140-88F9-CF3688AF4458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34B3AEC-A139-8149-8FB2-96EF28D7546F}"/>
                  </a:ext>
                </a:extLst>
              </p:cNvPr>
              <p:cNvCxnSpPr>
                <a:cxnSpLocks/>
                <a:stCxn id="18" idx="6"/>
                <a:endCxn id="20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C0E53F2-C942-3941-8E82-281E84468807}"/>
                  </a:ext>
                </a:extLst>
              </p:cNvPr>
              <p:cNvCxnSpPr>
                <a:cxnSpLocks/>
                <a:stCxn id="24" idx="6"/>
                <a:endCxn id="20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8AE8045-5DF8-3F4D-847B-3005CE3A1B8F}"/>
                  </a:ext>
                </a:extLst>
              </p:cNvPr>
              <p:cNvCxnSpPr>
                <a:cxnSpLocks/>
                <a:stCxn id="24" idx="7"/>
                <a:endCxn id="23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/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87844" y="3824996"/>
                  <a:ext cx="794448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9525F5-D366-E446-8ED5-20BC61D113C9}"/>
                </a:ext>
              </a:extLst>
            </p:cNvPr>
            <p:cNvSpPr txBox="1"/>
            <p:nvPr/>
          </p:nvSpPr>
          <p:spPr>
            <a:xfrm>
              <a:off x="5634543" y="3306903"/>
              <a:ext cx="1140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latin typeface="Helvetica" pitchFamily="2" charset="0"/>
                </a:rPr>
                <a:t>bring&amp;move</a:t>
              </a:r>
              <a:endParaRPr lang="en-GB" sz="1400" dirty="0">
                <a:latin typeface="Helvetica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3EEAF3-C5AF-A940-AFCE-997C7C393664}"/>
                </a:ext>
              </a:extLst>
            </p:cNvPr>
            <p:cNvSpPr txBox="1"/>
            <p:nvPr/>
          </p:nvSpPr>
          <p:spPr>
            <a:xfrm>
              <a:off x="6458956" y="4786083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B1B6-9DF3-6331-3896-14EAC8415C5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BDB1-6249-D58D-FD5C-57BB9077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08A60-C45C-53AC-6BBC-5D97E179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59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BE99-B333-9144-3FC1-6E2F24AA9D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DD198-9349-867C-AF37-99A376ABE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EFBFE-F64B-176D-CD93-D5BED40689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BAEC2-C510-25F0-6882-8BD2DF928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BFA0-9497-475A-5F9B-19085283C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9E23-F05B-4751-2C69-CBE92A513D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ending times of actions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2000" dirty="0">
                    <a:cs typeface="Times New Roman"/>
                  </a:rPr>
                  <a:t> 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3"/>
                <a:endParaRPr lang="en-US" sz="1800" dirty="0">
                  <a:cs typeface="Times New Roman"/>
                </a:endParaRPr>
              </a:p>
              <a:p>
                <a:pPr lvl="2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5DF97-167F-5891-0DAC-7A636922C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4E9D-B0A7-040F-5826-4D0FF5BB7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22A07-5E20-F5DB-8ABB-D3E4254554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Controllable and contingent constraints: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two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starting</a:t>
                </a:r>
                <a:r>
                  <a:rPr lang="en-US" dirty="0">
                    <a:cs typeface="Times New Roman"/>
                  </a:rPr>
                  <a:t> times: </a:t>
                </a:r>
                <a:r>
                  <a:rPr lang="en-US" i="1" dirty="0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Duration</a:t>
                </a:r>
                <a:r>
                  <a:rPr lang="en-US" dirty="0">
                    <a:cs typeface="Times New Roman"/>
                  </a:rPr>
                  <a:t> of an action: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ending</a:t>
                </a:r>
                <a:r>
                  <a:rPr lang="en-US" dirty="0">
                    <a:cs typeface="Times New Roman"/>
                  </a:rPr>
                  <a:t> points of two actions: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Contingent</a:t>
                </a:r>
                <a:r>
                  <a:rPr lang="en-US" dirty="0">
                    <a:cs typeface="Times New Roman"/>
                  </a:rPr>
                  <a:t> if the new action starts before the old one ends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latin typeface="Lucida Handwriting" charset="0"/>
                  </a:rPr>
                  <a:t> </a:t>
                </a:r>
                <a:r>
                  <a:rPr lang="en-US" dirty="0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693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Three kinds of controllability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D2FF-B03C-D35B-226B-27A4739A8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6C39F-DAAD-8519-3D2D-7B35123A47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D3B5E-3763-F046-25CE-4C6DE291AA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</a:t>
                </a:r>
                <a:r>
                  <a:rPr lang="en-US" i="1" dirty="0"/>
                  <a:t>at least one </a:t>
                </a:r>
                <a:r>
                  <a:rPr lang="en-US" dirty="0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will be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276" r="-194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kinds of controllability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AC4C-5DB2-D3AC-2FE6-F94E676F1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9923-44FE-12DD-4F1B-E1A82B92A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D13C9-8912-9433-CDBA-DC4258B1612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player’s </a:t>
                </a:r>
                <a:r>
                  <a:rPr lang="en-US" dirty="0">
                    <a:solidFill>
                      <a:schemeClr val="accent1"/>
                    </a:solidFill>
                  </a:rPr>
                  <a:t>strategy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 dirty="0">
                    <a:cs typeface="Times New Roman"/>
                  </a:rPr>
                  <a:t> </a:t>
                </a:r>
                <a:r>
                  <a:rPr lang="en-US" dirty="0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>
                    <a:cs typeface="Lucida Handwriting"/>
                  </a:rPr>
                  <a:t>Choices may differ depending on what has happened so far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 dirty="0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069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7AE69-0E9C-7B36-FE13-F19F363F0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7592-2159-E818-F885-AAACCD7D7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58CC6-1208-E869-8EC3-9413DF21D7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Each chosen time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Failure </a:t>
                </a:r>
                <a:r>
                  <a:rPr lang="en-US" dirty="0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are violated</a:t>
                </a:r>
              </a:p>
              <a:p>
                <a:pPr lvl="2"/>
                <a:r>
                  <a:rPr lang="en-US" dirty="0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Success </a:t>
                </a:r>
                <a:r>
                  <a:rPr lang="en-US" dirty="0"/>
                  <a:t>if all variables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have values and </a:t>
                </a:r>
                <a:br>
                  <a:rPr lang="en-US" dirty="0"/>
                </a:br>
                <a:r>
                  <a:rPr lang="en-US" dirty="0"/>
                  <a:t>no constraints are violated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257" t="-1657" r="-8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46978" y="4968221"/>
                <a:ext cx="2353678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violated</a:t>
                </a:r>
                <a:r>
                  <a:rPr lang="en-US" sz="1700" kern="0" dirty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6978" y="4968221"/>
                <a:ext cx="2353678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6856D-D610-8427-3AEF-B7F45AACA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1ABB-AFF2-D715-5E98-BE123D11E5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FBBD-DD40-6C5B-BA5C-9EBB6A07F6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/>
                  <a:t> = {what events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= {</a:t>
                </a:r>
                <a:r>
                  <a:rPr lang="en-US" dirty="0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will guarantee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833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Instead of a single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task, two separate </a:t>
            </a:r>
            <a:r>
              <a:rPr lang="en-US" dirty="0">
                <a:cs typeface="Calibri"/>
              </a:rPr>
              <a:t>bring</a:t>
            </a:r>
            <a:r>
              <a:rPr lang="en-US" dirty="0">
                <a:cs typeface="Times New Roman"/>
              </a:rPr>
              <a:t> and </a:t>
            </a:r>
            <a:r>
              <a:rPr lang="en-US" dirty="0">
                <a:cs typeface="Calibri"/>
              </a:rPr>
              <a:t>move</a:t>
            </a:r>
            <a:r>
              <a:rPr lang="en-US" dirty="0">
                <a:cs typeface="Times New Roman"/>
              </a:rPr>
              <a:t> tasks</a:t>
            </a: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Thus, all constraints are satisfied</a:t>
                </a:r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023" t="-3448" b="-241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CB55BC0-6E83-4245-B1C1-6C07F0D01FF6}"/>
              </a:ext>
            </a:extLst>
          </p:cNvPr>
          <p:cNvGrpSpPr/>
          <p:nvPr/>
        </p:nvGrpSpPr>
        <p:grpSpPr>
          <a:xfrm>
            <a:off x="628774" y="2439406"/>
            <a:ext cx="4925605" cy="1778650"/>
            <a:chOff x="3298981" y="3601068"/>
            <a:chExt cx="4925605" cy="1778650"/>
          </a:xfrm>
        </p:grpSpPr>
        <p:sp>
          <p:nvSpPr>
            <p:cNvPr id="41" name="Shape 800">
              <a:extLst>
                <a:ext uri="{FF2B5EF4-FFF2-40B4-BE49-F238E27FC236}">
                  <a16:creationId xmlns:a16="http://schemas.microsoft.com/office/drawing/2014/main" id="{6F6EA06B-19D2-D644-AB84-AB038B4279C0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2" name="Shape 803">
              <a:extLst>
                <a:ext uri="{FF2B5EF4-FFF2-40B4-BE49-F238E27FC236}">
                  <a16:creationId xmlns:a16="http://schemas.microsoft.com/office/drawing/2014/main" id="{75EEE508-9EFB-2048-9653-A61A973FB791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3" name="Shape 805">
              <a:extLst>
                <a:ext uri="{FF2B5EF4-FFF2-40B4-BE49-F238E27FC236}">
                  <a16:creationId xmlns:a16="http://schemas.microsoft.com/office/drawing/2014/main" id="{5243DF0D-B8F3-5C4D-893D-7EE5D32B1E73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4" name="Shape 807">
              <a:extLst>
                <a:ext uri="{FF2B5EF4-FFF2-40B4-BE49-F238E27FC236}">
                  <a16:creationId xmlns:a16="http://schemas.microsoft.com/office/drawing/2014/main" id="{E01DEE81-BB0E-8540-8443-7445BE507538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21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2197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440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440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9444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/>
                <p:nvPr/>
              </p:nvSpPr>
              <p:spPr>
                <a:xfrm rot="3021131">
                  <a:off x="7415326" y="4222641"/>
                  <a:ext cx="7303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15326" y="4222641"/>
                  <a:ext cx="73032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94448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950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95062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8288BF-0D56-EA41-BE41-CC612EB46C9F}"/>
                </a:ext>
              </a:extLst>
            </p:cNvPr>
            <p:cNvCxnSpPr>
              <a:cxnSpLocks/>
              <a:stCxn id="115" idx="6"/>
              <a:endCxn id="41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0756BE-A666-3B41-B6DA-01B894DA5060}"/>
                </a:ext>
              </a:extLst>
            </p:cNvPr>
            <p:cNvCxnSpPr>
              <a:cxnSpLocks/>
              <a:stCxn id="43" idx="5"/>
              <a:endCxn id="42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8D7AC62-0602-ED4A-BCE0-D21DEA7C493F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BD0C9-EC06-5F42-B07E-E29EC7F97BAF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724DF4-DE89-344B-AE6B-CD50CCECF7F0}"/>
                </a:ext>
              </a:extLst>
            </p:cNvPr>
            <p:cNvSpPr txBox="1"/>
            <p:nvPr/>
          </p:nvSpPr>
          <p:spPr>
            <a:xfrm>
              <a:off x="6389440" y="3601068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move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78CA30-127B-D848-9C30-633AC2B4506C}"/>
                </a:ext>
              </a:extLst>
            </p:cNvPr>
            <p:cNvSpPr txBox="1"/>
            <p:nvPr/>
          </p:nvSpPr>
          <p:spPr>
            <a:xfrm>
              <a:off x="6948184" y="5071941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  <p:sp>
          <p:nvSpPr>
            <p:cNvPr id="114" name="Shape 800">
              <a:extLst>
                <a:ext uri="{FF2B5EF4-FFF2-40B4-BE49-F238E27FC236}">
                  <a16:creationId xmlns:a16="http://schemas.microsoft.com/office/drawing/2014/main" id="{9CDCB469-493F-F445-A49C-23CB67E814BD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115" name="Shape 805">
              <a:extLst>
                <a:ext uri="{FF2B5EF4-FFF2-40B4-BE49-F238E27FC236}">
                  <a16:creationId xmlns:a16="http://schemas.microsoft.com/office/drawing/2014/main" id="{4FB68F05-E479-214B-851C-C3E197A63EE6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3877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B5176FC-B780-904E-BB53-E6C728A234B8}"/>
                </a:ext>
              </a:extLst>
            </p:cNvPr>
            <p:cNvCxnSpPr>
              <a:cxnSpLocks/>
              <a:stCxn id="114" idx="6"/>
              <a:endCxn id="115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4579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672D03F-A504-D44F-A477-BE1DEE472D6E}"/>
                </a:ext>
              </a:extLst>
            </p:cNvPr>
            <p:cNvSpPr txBox="1"/>
            <p:nvPr/>
          </p:nvSpPr>
          <p:spPr>
            <a:xfrm>
              <a:off x="3872666" y="364251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bring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9B13C-BF24-173B-1E15-A32816ECFE4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7482-7493-DD58-429B-EAAF7752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3D960-A29B-2E56-2078-AA852F88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4623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3" y="1486892"/>
                <a:ext cx="5441951" cy="4462388"/>
              </a:xfrm>
              <a:blipFill>
                <a:blip r:embed="rId3"/>
                <a:stretch>
                  <a:fillRect l="-3263" t="-2273" r="-116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462388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not </a:t>
                </a:r>
                <a:r>
                  <a:rPr lang="en-US" dirty="0" err="1"/>
                  <a:t>dyn</a:t>
                </a:r>
                <a:r>
                  <a:rPr lang="en-US" dirty="0"/>
                  <a:t>.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 Can prune this branch</a:t>
                </a:r>
              </a:p>
              <a:p>
                <a:pPr lvl="1"/>
                <a:r>
                  <a:rPr lang="en-US" dirty="0"/>
                  <a:t>Otherwise: unknown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C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2"/>
                <a:r>
                  <a:rPr lang="en-US" dirty="0"/>
                  <a:t>Two options</a:t>
                </a:r>
              </a:p>
              <a:p>
                <a:pPr lvl="3"/>
                <a:r>
                  <a:rPr lang="en-US" dirty="0"/>
                  <a:t>Continue down this branch and backtrack later if necessary</a:t>
                </a:r>
              </a:p>
              <a:p>
                <a:pPr lvl="3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  <a:br>
                  <a:rPr lang="en-US" dirty="0"/>
                </a:br>
                <a:r>
                  <a:rPr lang="en-US" dirty="0"/>
                  <a:t>(additional constraint propagation rules)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4752" y="1486892"/>
                <a:ext cx="5441949" cy="4462388"/>
              </a:xfrm>
              <a:blipFill>
                <a:blip r:embed="rId4"/>
                <a:stretch>
                  <a:fillRect l="-3721" t="-2557" b="-14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01E7-B844-F42A-A848-B2463EA4152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956056" y="6544518"/>
            <a:ext cx="2844800" cy="196850"/>
          </a:xfrm>
        </p:spPr>
        <p:txBody>
          <a:bodyPr/>
          <a:lstStyle/>
          <a:p>
            <a:pPr>
              <a:defRPr/>
            </a:pPr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F90A6-24F1-86BC-6240-5575284C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BDCF1-171D-8578-5277-227B25CC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4E222-6F86-BD49-9814-DB2FFE58B7CC}" type="slidenum">
              <a:rPr lang="de-DE" altLang="de-DE" smtClean="0"/>
              <a:pPr/>
              <a:t>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4541764" y="3245767"/>
            <a:ext cx="7289911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 dirty="0">
              <a:latin typeface="Helvetica" pitchFamily="2" charset="0"/>
            </a:endParaRPr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  <a:endParaRPr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3F05-0F7D-BAE6-B013-EDA82C3A3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F7E85-D621-6882-BE59-FE5A5287E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C0DEE-9660-44CF-AB79-99BEDAC640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5485" y="1196752"/>
                <a:ext cx="11087099" cy="45842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composition constraint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5485" y="1196752"/>
                <a:ext cx="11087099" cy="4584266"/>
              </a:xfrm>
              <a:blipFill>
                <a:blip r:embed="rId3"/>
                <a:stretch>
                  <a:fillRect l="-1489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Untitle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5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4580827-42BD-0548-BC7E-3980E7BB2223}"/>
              </a:ext>
            </a:extLst>
          </p:cNvPr>
          <p:cNvGrpSpPr/>
          <p:nvPr/>
        </p:nvGrpSpPr>
        <p:grpSpPr>
          <a:xfrm>
            <a:off x="417333" y="4005210"/>
            <a:ext cx="2646098" cy="1734743"/>
            <a:chOff x="5904411" y="1576697"/>
            <a:chExt cx="2646098" cy="1734743"/>
          </a:xfrm>
        </p:grpSpPr>
        <p:sp>
          <p:nvSpPr>
            <p:cNvPr id="56" name="Shape 1050"/>
            <p:cNvSpPr/>
            <p:nvPr/>
          </p:nvSpPr>
          <p:spPr>
            <a:xfrm flipV="1">
              <a:off x="7971970" y="2123507"/>
              <a:ext cx="293408" cy="818692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95324" y="1709929"/>
              <a:ext cx="1576917" cy="1601511"/>
              <a:chOff x="777988" y="1130070"/>
              <a:chExt cx="1576917" cy="1601511"/>
            </a:xfrm>
          </p:grpSpPr>
          <p:sp>
            <p:nvSpPr>
              <p:cNvPr id="1042" name="Shape 1042"/>
              <p:cNvSpPr/>
              <p:nvPr/>
            </p:nvSpPr>
            <p:spPr>
              <a:xfrm>
                <a:off x="1698075" y="2351992"/>
                <a:ext cx="248784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solidFill>
                      <a:schemeClr val="tx1"/>
                    </a:solidFill>
                    <a:latin typeface="Helvetica" pitchFamily="2" charset="0"/>
                    <a:ea typeface="Times New Roman" charset="0"/>
                    <a:cs typeface="Times New Roman" charset="0"/>
                  </a:rPr>
                  <a:t>t</a:t>
                </a:r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1169833" y="1130070"/>
                <a:ext cx="702434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solidFill>
                      <a:schemeClr val="tx1"/>
                    </a:solidFill>
                    <a:latin typeface="Helvetica" pitchFamily="2" charset="0"/>
                    <a:ea typeface="Times New Roman" charset="0"/>
                    <a:cs typeface="Times New Roman" charset="0"/>
                  </a:rPr>
                  <a:t>[a, b]</a:t>
                </a:r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1665295" y="1710309"/>
                <a:ext cx="689610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solidFill>
                      <a:schemeClr val="tx1"/>
                    </a:solidFill>
                    <a:latin typeface="Helvetica" pitchFamily="2" charset="0"/>
                    <a:ea typeface="Times New Roman" charset="0"/>
                    <a:cs typeface="Times New Roman" charset="0"/>
                  </a:rPr>
                  <a:t>[u, v]</a:t>
                </a:r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1778794" y="2284104"/>
                <a:ext cx="138864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2107445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906137" y="1468749"/>
                <a:ext cx="1221489" cy="1"/>
              </a:xfrm>
              <a:prstGeom prst="line">
                <a:avLst/>
              </a:prstGeom>
              <a:ln w="50800">
                <a:solidFill>
                  <a:srgbClr val="011993"/>
                </a:solidFill>
                <a:miter lim="400000"/>
                <a:tailEnd type="stealth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887070" y="1537065"/>
                <a:ext cx="957563" cy="750963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2" name="Shape 1052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1774385" y="2291369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 dirty="0">
                  <a:latin typeface="Helvetica" pitchFamily="2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6" name="Shape 1042"/>
            <p:cNvSpPr/>
            <p:nvPr/>
          </p:nvSpPr>
          <p:spPr>
            <a:xfrm>
              <a:off x="6840363" y="1576697"/>
              <a:ext cx="308096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endParaRPr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42"/>
            <p:cNvSpPr/>
            <p:nvPr/>
          </p:nvSpPr>
          <p:spPr>
            <a:xfrm>
              <a:off x="8224781" y="1576697"/>
              <a:ext cx="32572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7C6C1F03-E48F-F742-AA40-BE8F66F0FF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904411" y="2543062"/>
              <a:ext cx="1503616" cy="62799"/>
            </a:xfrm>
            <a:prstGeom prst="curvedConnector2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CBA5F9-1A8A-F54E-BDC3-062997D6A4AD}"/>
                </a:ext>
              </a:extLst>
            </p:cNvPr>
            <p:cNvSpPr/>
            <p:nvPr/>
          </p:nvSpPr>
          <p:spPr>
            <a:xfrm rot="2516964">
              <a:off x="7287169" y="2212111"/>
              <a:ext cx="495462" cy="3795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/>
              <p:nvPr/>
            </p:nvSpPr>
            <p:spPr>
              <a:xfrm>
                <a:off x="9076289" y="1969246"/>
                <a:ext cx="21918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  <a:latin typeface="Helvetica" pitchFamily="2" charset="0"/>
                  </a:rPr>
                  <a:t>Should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>
                    <a:solidFill>
                      <a:srgbClr val="FFC000"/>
                    </a:solidFill>
                    <a:latin typeface="Helvetica" pitchFamily="2" charset="0"/>
                  </a:rPr>
                </a:br>
                <a:r>
                  <a:rPr lang="de-DE" dirty="0" err="1">
                    <a:solidFill>
                      <a:srgbClr val="FFC000"/>
                    </a:solidFill>
                    <a:latin typeface="Helvetica" pitchFamily="2" charset="0"/>
                  </a:rPr>
                  <a:t>if</a:t>
                </a:r>
                <a:r>
                  <a:rPr lang="de-DE" dirty="0">
                    <a:solidFill>
                      <a:srgbClr val="FFC000"/>
                    </a:solidFill>
                    <a:latin typeface="Helvetica" pitchFamily="2" charset="0"/>
                  </a:rPr>
                  <a:t> I am not </a:t>
                </a:r>
                <a:r>
                  <a:rPr lang="de-DE" dirty="0" err="1">
                    <a:solidFill>
                      <a:srgbClr val="FFC000"/>
                    </a:solidFill>
                    <a:latin typeface="Helvetica" pitchFamily="2" charset="0"/>
                  </a:rPr>
                  <a:t>mistaken</a:t>
                </a:r>
                <a:endParaRPr lang="en-GB" dirty="0">
                  <a:solidFill>
                    <a:srgbClr val="FFC000"/>
                  </a:solidFill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89" y="1969246"/>
                <a:ext cx="2191818" cy="646331"/>
              </a:xfrm>
              <a:prstGeom prst="rect">
                <a:avLst/>
              </a:prstGeom>
              <a:blipFill>
                <a:blip r:embed="rId6"/>
                <a:stretch>
                  <a:fillRect l="-2299" t="-3922" r="-575" b="-156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55EB9-CF52-E447-A8EF-A2E142B4F48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172198" y="2615577"/>
            <a:ext cx="173135" cy="6272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2437B-E638-A057-7C75-5C7D37E12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92C70-69EA-5FD5-C79F-81D0B943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38453-7D24-8645-07EA-6DACAF73A4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3881797" cy="323937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wait</a:t>
                </a:r>
                <a:r>
                  <a:rPr lang="en-US" i="1" dirty="0"/>
                  <a:t> </a:t>
                </a:r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defined w.r.t. </a:t>
                </a:r>
                <a:br>
                  <a:rPr lang="en-US" dirty="0"/>
                </a:br>
                <a:r>
                  <a:rPr lang="en-US" dirty="0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2" y="1332843"/>
                <a:ext cx="3881797" cy="3239379"/>
              </a:xfrm>
              <a:blipFill>
                <a:blip r:embed="rId3"/>
                <a:stretch>
                  <a:fillRect l="-3583" t="-2353" r="-9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90D3B07-A6D8-EA48-9456-59BFFA17277F}"/>
              </a:ext>
            </a:extLst>
          </p:cNvPr>
          <p:cNvGrpSpPr/>
          <p:nvPr/>
        </p:nvGrpSpPr>
        <p:grpSpPr>
          <a:xfrm>
            <a:off x="1188851" y="4304437"/>
            <a:ext cx="2096504" cy="1734743"/>
            <a:chOff x="6454005" y="1576697"/>
            <a:chExt cx="2096504" cy="1734743"/>
          </a:xfrm>
        </p:grpSpPr>
        <p:pic>
          <p:nvPicPr>
            <p:cNvPr id="56" name="pasted-image.pdf">
              <a:extLst>
                <a:ext uri="{FF2B5EF4-FFF2-40B4-BE49-F238E27FC236}">
                  <a16:creationId xmlns:a16="http://schemas.microsoft.com/office/drawing/2014/main" id="{D1D54BAC-E51B-6940-BD5E-09752CDD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005" y="245847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FCC1C4C-960C-4641-83E1-BC89DE49E391}"/>
                </a:ext>
              </a:extLst>
            </p:cNvPr>
            <p:cNvGrpSpPr/>
            <p:nvPr/>
          </p:nvGrpSpPr>
          <p:grpSpPr>
            <a:xfrm>
              <a:off x="6840363" y="1576697"/>
              <a:ext cx="1710146" cy="1734743"/>
              <a:chOff x="6840363" y="1576697"/>
              <a:chExt cx="1710146" cy="1734743"/>
            </a:xfrm>
          </p:grpSpPr>
          <p:sp>
            <p:nvSpPr>
              <p:cNvPr id="59" name="Shape 1050">
                <a:extLst>
                  <a:ext uri="{FF2B5EF4-FFF2-40B4-BE49-F238E27FC236}">
                    <a16:creationId xmlns:a16="http://schemas.microsoft.com/office/drawing/2014/main" id="{8D72F82D-8866-F248-8871-281C26080329}"/>
                  </a:ext>
                </a:extLst>
              </p:cNvPr>
              <p:cNvSpPr/>
              <p:nvPr/>
            </p:nvSpPr>
            <p:spPr>
              <a:xfrm flipV="1">
                <a:off x="7971970" y="2123507"/>
                <a:ext cx="293408" cy="818692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18649A-FFBA-FC4A-B4BC-DAB13776ACEE}"/>
                  </a:ext>
                </a:extLst>
              </p:cNvPr>
              <p:cNvGrpSpPr/>
              <p:nvPr/>
            </p:nvGrpSpPr>
            <p:grpSpPr>
              <a:xfrm>
                <a:off x="6895324" y="1709929"/>
                <a:ext cx="1576917" cy="1601511"/>
                <a:chOff x="777988" y="1130070"/>
                <a:chExt cx="1576917" cy="1601511"/>
              </a:xfrm>
            </p:grpSpPr>
            <p:sp>
              <p:nvSpPr>
                <p:cNvPr id="65" name="Shape 1042">
                  <a:extLst>
                    <a:ext uri="{FF2B5EF4-FFF2-40B4-BE49-F238E27FC236}">
                      <a16:creationId xmlns:a16="http://schemas.microsoft.com/office/drawing/2014/main" id="{0C94F205-DDA5-CF4C-87D2-4DCE03F93F42}"/>
                    </a:ext>
                  </a:extLst>
                </p:cNvPr>
                <p:cNvSpPr/>
                <p:nvPr/>
              </p:nvSpPr>
              <p:spPr>
                <a:xfrm>
                  <a:off x="1698075" y="2351992"/>
                  <a:ext cx="248784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30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 dirty="0">
                      <a:solidFill>
                        <a:schemeClr val="tx1"/>
                      </a:solidFill>
                      <a:latin typeface="Helvetica" pitchFamily="2" charset="0"/>
                      <a:ea typeface="Times New Roman" charset="0"/>
                      <a:cs typeface="Times New Roman" charset="0"/>
                    </a:rPr>
                    <a:t>t</a:t>
                  </a:r>
                </a:p>
              </p:txBody>
            </p:sp>
            <p:sp>
              <p:nvSpPr>
                <p:cNvPr id="66" name="Shape 1043">
                  <a:extLst>
                    <a:ext uri="{FF2B5EF4-FFF2-40B4-BE49-F238E27FC236}">
                      <a16:creationId xmlns:a16="http://schemas.microsoft.com/office/drawing/2014/main" id="{3D6C12AA-098A-C349-982F-6F17534B30CF}"/>
                    </a:ext>
                  </a:extLst>
                </p:cNvPr>
                <p:cNvSpPr/>
                <p:nvPr/>
              </p:nvSpPr>
              <p:spPr>
                <a:xfrm>
                  <a:off x="1169833" y="1130070"/>
                  <a:ext cx="702434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 dirty="0">
                      <a:solidFill>
                        <a:schemeClr val="tx1"/>
                      </a:solidFill>
                      <a:latin typeface="Helvetica" pitchFamily="2" charset="0"/>
                      <a:ea typeface="Times New Roman" charset="0"/>
                      <a:cs typeface="Times New Roman" charset="0"/>
                    </a:rPr>
                    <a:t>[a, b]</a:t>
                  </a:r>
                </a:p>
              </p:txBody>
            </p:sp>
            <p:sp>
              <p:nvSpPr>
                <p:cNvPr id="67" name="Shape 1045">
                  <a:extLst>
                    <a:ext uri="{FF2B5EF4-FFF2-40B4-BE49-F238E27FC236}">
                      <a16:creationId xmlns:a16="http://schemas.microsoft.com/office/drawing/2014/main" id="{B04FB1C8-2E6E-2A4B-8E4E-9542AB5AA702}"/>
                    </a:ext>
                  </a:extLst>
                </p:cNvPr>
                <p:cNvSpPr/>
                <p:nvPr/>
              </p:nvSpPr>
              <p:spPr>
                <a:xfrm>
                  <a:off x="1665295" y="1710309"/>
                  <a:ext cx="689610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 dirty="0">
                      <a:solidFill>
                        <a:schemeClr val="tx1"/>
                      </a:solidFill>
                      <a:latin typeface="Helvetica" pitchFamily="2" charset="0"/>
                      <a:ea typeface="Times New Roman" charset="0"/>
                      <a:cs typeface="Times New Roman" charset="0"/>
                    </a:rPr>
                    <a:t>[u, v]</a:t>
                  </a:r>
                </a:p>
              </p:txBody>
            </p:sp>
            <p:sp>
              <p:nvSpPr>
                <p:cNvPr id="68" name="Shape 1046">
                  <a:extLst>
                    <a:ext uri="{FF2B5EF4-FFF2-40B4-BE49-F238E27FC236}">
                      <a16:creationId xmlns:a16="http://schemas.microsoft.com/office/drawing/2014/main" id="{AE694E5F-A756-AB48-A335-238E816B27EF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69" name="Shape 1047">
                  <a:extLst>
                    <a:ext uri="{FF2B5EF4-FFF2-40B4-BE49-F238E27FC236}">
                      <a16:creationId xmlns:a16="http://schemas.microsoft.com/office/drawing/2014/main" id="{8F4806C3-B471-C74C-99C3-8F5E02C1E2BA}"/>
                    </a:ext>
                  </a:extLst>
                </p:cNvPr>
                <p:cNvSpPr/>
                <p:nvPr/>
              </p:nvSpPr>
              <p:spPr>
                <a:xfrm>
                  <a:off x="1778794" y="2284104"/>
                  <a:ext cx="138864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0" name="Shape 1048">
                  <a:extLst>
                    <a:ext uri="{FF2B5EF4-FFF2-40B4-BE49-F238E27FC236}">
                      <a16:creationId xmlns:a16="http://schemas.microsoft.com/office/drawing/2014/main" id="{168B0E35-F7CD-974D-B588-0420035101D2}"/>
                    </a:ext>
                  </a:extLst>
                </p:cNvPr>
                <p:cNvSpPr/>
                <p:nvPr/>
              </p:nvSpPr>
              <p:spPr>
                <a:xfrm>
                  <a:off x="2107445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1" name="Shape 1049">
                  <a:extLst>
                    <a:ext uri="{FF2B5EF4-FFF2-40B4-BE49-F238E27FC236}">
                      <a16:creationId xmlns:a16="http://schemas.microsoft.com/office/drawing/2014/main" id="{3C7B88DB-D326-FA44-BA3C-B4F67E3C7310}"/>
                    </a:ext>
                  </a:extLst>
                </p:cNvPr>
                <p:cNvSpPr/>
                <p:nvPr/>
              </p:nvSpPr>
              <p:spPr>
                <a:xfrm>
                  <a:off x="906137" y="1468749"/>
                  <a:ext cx="1221489" cy="1"/>
                </a:xfrm>
                <a:prstGeom prst="line">
                  <a:avLst/>
                </a:prstGeom>
                <a:ln w="50800">
                  <a:solidFill>
                    <a:srgbClr val="011993"/>
                  </a:solidFill>
                  <a:miter lim="400000"/>
                  <a:tailEnd type="stealth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2" name="Shape 1050">
                  <a:extLst>
                    <a:ext uri="{FF2B5EF4-FFF2-40B4-BE49-F238E27FC236}">
                      <a16:creationId xmlns:a16="http://schemas.microsoft.com/office/drawing/2014/main" id="{FD4B67DF-0A16-6542-9CA0-69EF76F965AA}"/>
                    </a:ext>
                  </a:extLst>
                </p:cNvPr>
                <p:cNvSpPr/>
                <p:nvPr/>
              </p:nvSpPr>
              <p:spPr>
                <a:xfrm>
                  <a:off x="887070" y="1537065"/>
                  <a:ext cx="957563" cy="750963"/>
                </a:xfrm>
                <a:prstGeom prst="line">
                  <a:avLst/>
                </a:prstGeom>
                <a:ln w="25400">
                  <a:solidFill>
                    <a:srgbClr val="011993"/>
                  </a:solidFill>
                  <a:prstDash val="sysDot"/>
                  <a:miter lim="400000"/>
                  <a:tailEnd type="stealth" w="lg" len="lg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3" name="Shape 1052">
                  <a:extLst>
                    <a:ext uri="{FF2B5EF4-FFF2-40B4-BE49-F238E27FC236}">
                      <a16:creationId xmlns:a16="http://schemas.microsoft.com/office/drawing/2014/main" id="{36859720-86E9-0F4A-9BA3-35170E9BD196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4" name="Shape 1053">
                  <a:extLst>
                    <a:ext uri="{FF2B5EF4-FFF2-40B4-BE49-F238E27FC236}">
                      <a16:creationId xmlns:a16="http://schemas.microsoft.com/office/drawing/2014/main" id="{1C233015-8DC1-284C-97FB-9EBBDF297E75}"/>
                    </a:ext>
                  </a:extLst>
                </p:cNvPr>
                <p:cNvSpPr/>
                <p:nvPr/>
              </p:nvSpPr>
              <p:spPr>
                <a:xfrm>
                  <a:off x="1774385" y="2291369"/>
                  <a:ext cx="138863" cy="151528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 dirty="0">
                    <a:latin typeface="Helvetica" pitchFamily="2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1" name="Shape 1042">
                <a:extLst>
                  <a:ext uri="{FF2B5EF4-FFF2-40B4-BE49-F238E27FC236}">
                    <a16:creationId xmlns:a16="http://schemas.microsoft.com/office/drawing/2014/main" id="{A7111757-8AA2-A347-ADDA-BCCCC6553D53}"/>
                  </a:ext>
                </a:extLst>
              </p:cNvPr>
              <p:cNvSpPr/>
              <p:nvPr/>
            </p:nvSpPr>
            <p:spPr>
              <a:xfrm>
                <a:off x="6840363" y="1576697"/>
                <a:ext cx="308096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Shape 1042">
                <a:extLst>
                  <a:ext uri="{FF2B5EF4-FFF2-40B4-BE49-F238E27FC236}">
                    <a16:creationId xmlns:a16="http://schemas.microsoft.com/office/drawing/2014/main" id="{AFEE6DFC-2317-E943-81BC-FCC0C506C718}"/>
                  </a:ext>
                </a:extLst>
              </p:cNvPr>
              <p:cNvSpPr/>
              <p:nvPr/>
            </p:nvSpPr>
            <p:spPr>
              <a:xfrm>
                <a:off x="8224781" y="1576697"/>
                <a:ext cx="32572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endParaRPr sz="1800" baseline="-25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1401C16-2ED8-5D41-9810-BD65D89EBA21}"/>
                  </a:ext>
                </a:extLst>
              </p:cNvPr>
              <p:cNvSpPr/>
              <p:nvPr/>
            </p:nvSpPr>
            <p:spPr>
              <a:xfrm rot="2516964">
                <a:off x="7287169" y="2212111"/>
                <a:ext cx="495462" cy="3795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Shape 720">
            <a:extLst>
              <a:ext uri="{FF2B5EF4-FFF2-40B4-BE49-F238E27FC236}">
                <a16:creationId xmlns:a16="http://schemas.microsoft.com/office/drawing/2014/main" id="{6F4D1C69-8B35-5942-1DA8-AE89B2A65E0C}"/>
              </a:ext>
            </a:extLst>
          </p:cNvPr>
          <p:cNvSpPr/>
          <p:nvPr/>
        </p:nvSpPr>
        <p:spPr>
          <a:xfrm>
            <a:off x="4541764" y="3684305"/>
            <a:ext cx="7289911" cy="43982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 dirty="0">
              <a:latin typeface="Helvetica" pitchFamily="2" charset="0"/>
            </a:endParaRPr>
          </a:p>
        </p:txBody>
      </p:sp>
      <p:pic>
        <p:nvPicPr>
          <p:cNvPr id="8" name="Untitled.pdf">
            <a:extLst>
              <a:ext uri="{FF2B5EF4-FFF2-40B4-BE49-F238E27FC236}">
                <a16:creationId xmlns:a16="http://schemas.microsoft.com/office/drawing/2014/main" id="{A65EF0DC-4A4C-5FB7-D29A-F493B057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6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E05129D-0D70-26F6-FA22-5F064FFCBA56}"/>
              </a:ext>
            </a:extLst>
          </p:cNvPr>
          <p:cNvCxnSpPr>
            <a:cxnSpLocks/>
          </p:cNvCxnSpPr>
          <p:nvPr/>
        </p:nvCxnSpPr>
        <p:spPr>
          <a:xfrm flipV="1">
            <a:off x="-406485" y="5305083"/>
            <a:ext cx="1503616" cy="62799"/>
          </a:xfrm>
          <a:prstGeom prst="curvedConnector2">
            <a:avLst/>
          </a:prstGeom>
          <a:solidFill>
            <a:schemeClr val="accent1"/>
          </a:solidFill>
          <a:ln w="1905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97063-EE69-75DA-2E23-92171B53E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AB195-D69B-C048-EBD9-D1A6FBEC1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EBE56-C9FE-E57F-6F2A-B57D0E10DB2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Quantitative model of time</a:t>
                </a:r>
              </a:p>
              <a:p>
                <a:pPr lvl="1"/>
                <a:r>
                  <a:rPr lang="en-US" dirty="0"/>
                  <a:t>Discrete: time points are integers</a:t>
                </a:r>
              </a:p>
              <a:p>
                <a:r>
                  <a:rPr lang="en-US" dirty="0"/>
                  <a:t>Expressions:</a:t>
                </a:r>
              </a:p>
              <a:p>
                <a:pPr lvl="1"/>
                <a:r>
                  <a:rPr lang="en-US" dirty="0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simple constraints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 dirty="0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 dirty="0"/>
                  <a:t>Value of a state variable during a time interval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Persistence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Change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	</a:t>
                </a:r>
                <a:r>
                  <a:rPr lang="en-US" dirty="0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2210" b="-13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Version of PC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BC40-A542-81AD-590A-D5EC5F9F45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4F3A6-5B3E-53DC-118E-00D8535A5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AB0FA-B088-12AC-7043-A07D9B610A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a fast algorithm that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can run at each node, to decide whether to backtrack</a:t>
            </a:r>
          </a:p>
          <a:p>
            <a:r>
              <a:rPr lang="en-US" dirty="0"/>
              <a:t>There is an extended version of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that runs in polynomial time, but it has high overhead</a:t>
            </a:r>
          </a:p>
          <a:p>
            <a:r>
              <a:rPr lang="en-US" dirty="0"/>
              <a:t>Possible compromise: </a:t>
            </a:r>
            <a:br>
              <a:rPr lang="en-US" dirty="0"/>
            </a:br>
            <a:r>
              <a:rPr lang="en-US" dirty="0"/>
              <a:t>use ordinary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most of the time</a:t>
            </a:r>
          </a:p>
          <a:p>
            <a:pPr lvl="1"/>
            <a:r>
              <a:rPr lang="en-US" dirty="0"/>
              <a:t>Run extended version </a:t>
            </a:r>
            <a:br>
              <a:rPr lang="en-US" dirty="0"/>
            </a:br>
            <a:r>
              <a:rPr lang="en-US" dirty="0"/>
              <a:t>occasionally, or at end </a:t>
            </a:r>
            <a:br>
              <a:rPr lang="en-US" dirty="0"/>
            </a:br>
            <a:r>
              <a:rPr lang="en-US" dirty="0"/>
              <a:t>of search before </a:t>
            </a:r>
            <a:br>
              <a:rPr lang="en-US" dirty="0"/>
            </a:br>
            <a:r>
              <a:rPr lang="en-US" dirty="0"/>
              <a:t>returning plan</a:t>
            </a:r>
          </a:p>
        </p:txBody>
      </p:sp>
      <p:pic>
        <p:nvPicPr>
          <p:cNvPr id="6" name="Untitled.pdf">
            <a:extLst>
              <a:ext uri="{FF2B5EF4-FFF2-40B4-BE49-F238E27FC236}">
                <a16:creationId xmlns:a16="http://schemas.microsoft.com/office/drawing/2014/main" id="{7D393FFA-57D6-8674-A916-4F7F5416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4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Intermediate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7680-01B5-C94F-A21D-E12A5FBAF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0B874-E537-D0B7-F011-78BFCAB03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9A929-CC36-7534-9B91-7738841FC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Constraint management</a:t>
            </a:r>
          </a:p>
          <a:p>
            <a:pPr lvl="1"/>
            <a:r>
              <a:rPr lang="en-GB"/>
              <a:t>Consistency of object constraints </a:t>
            </a:r>
          </a:p>
          <a:p>
            <a:pPr lvl="2"/>
            <a:r>
              <a:rPr lang="en-GB"/>
              <a:t>Constraint-satisfaction problem</a:t>
            </a:r>
          </a:p>
          <a:p>
            <a:pPr lvl="1"/>
            <a:r>
              <a:rPr lang="en-GB"/>
              <a:t>Consistency of time constraints</a:t>
            </a:r>
          </a:p>
          <a:p>
            <a:pPr lvl="2"/>
            <a:r>
              <a:rPr lang="en-GB"/>
              <a:t>STN, solution, minimality, consistency</a:t>
            </a:r>
          </a:p>
          <a:p>
            <a:pPr lvl="2"/>
            <a:r>
              <a:rPr lang="en-GB"/>
              <a:t>PC</a:t>
            </a:r>
          </a:p>
          <a:p>
            <a:r>
              <a:rPr lang="en-GB"/>
              <a:t>Controllability</a:t>
            </a:r>
          </a:p>
          <a:p>
            <a:pPr lvl="1"/>
            <a:r>
              <a:rPr lang="en-GB"/>
              <a:t>STNU, controllable, contingent</a:t>
            </a:r>
          </a:p>
          <a:p>
            <a:pPr lvl="1"/>
            <a:r>
              <a:rPr lang="en-GB"/>
              <a:t>Dynamic controllability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EEC29-451D-80FE-66A3-480F017A8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DE80-F62F-F78E-41EE-3DB122724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49C7B-68E1-66EA-041B-2BB9852BA0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Acting with atemporal refinement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Atemporal Refinement of Primitive Actions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A59B5-2549-C215-E98E-F78319122A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CD98C-9D37-501A-AC48-DA327BEF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B978E-6E52-3583-8747-13D8B95AFA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4079776" y="2494872"/>
            <a:ext cx="4630382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dirty="0" err="1"/>
              <a:t>assertions</a:t>
            </a:r>
            <a:r>
              <a:rPr lang="pl-PL" dirty="0"/>
              <a:t>: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d,w</a:t>
            </a:r>
            <a:r>
              <a:rPr lang="pl-PL" dirty="0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i="1" dirty="0" err="1"/>
              <a:t>r</a:t>
            </a:r>
            <a:r>
              <a:rPr lang="pl-PL" dirty="0" err="1"/>
              <a:t>,empty</a:t>
            </a:r>
            <a:r>
              <a:rPr lang="pl-PL" dirty="0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dirty="0" err="1"/>
              <a:t>constraints</a:t>
            </a:r>
            <a:r>
              <a:rPr lang="pl-PL" dirty="0"/>
              <a:t>:	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 dirty="0"/>
              <a:t>		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4079776" y="4151588"/>
            <a:ext cx="4630382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/>
              <a:t>m-</a:t>
            </a: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r,d,w,e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</a:t>
            </a:r>
            <a:r>
              <a:rPr lang="pl-PL" dirty="0" err="1"/>
              <a:t>task</a:t>
            </a:r>
            <a:r>
              <a:rPr lang="pl-PL" dirty="0"/>
              <a:t>:	</a:t>
            </a: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</a:t>
            </a:r>
            <a:r>
              <a:rPr lang="pl-PL" dirty="0" err="1"/>
              <a:t>pre</a:t>
            </a:r>
            <a:r>
              <a:rPr lang="pl-PL" dirty="0"/>
              <a:t>:	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)=</a:t>
            </a:r>
            <a:r>
              <a:rPr lang="pl-PL" i="1" dirty="0"/>
              <a:t>d</a:t>
            </a:r>
            <a:r>
              <a:rPr lang="pl-PL" dirty="0"/>
              <a:t>, 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), </a:t>
            </a:r>
            <a:r>
              <a:rPr lang="pl-PL" dirty="0" err="1"/>
              <a:t>exit</a:t>
            </a:r>
            <a:r>
              <a:rPr lang="pl-PL" dirty="0"/>
              <a:t>(</a:t>
            </a:r>
            <a:r>
              <a:rPr lang="pl-PL" i="1" dirty="0" err="1"/>
              <a:t>e</a:t>
            </a:r>
            <a:r>
              <a:rPr lang="pl-PL" dirty="0" err="1"/>
              <a:t>,</a:t>
            </a:r>
            <a:r>
              <a:rPr lang="pl-PL" i="1" dirty="0" err="1"/>
              <a:t>d</a:t>
            </a:r>
            <a:r>
              <a:rPr lang="pl-PL" dirty="0" err="1"/>
              <a:t>,</a:t>
            </a:r>
            <a:r>
              <a:rPr lang="pl-PL" i="1" dirty="0" err="1"/>
              <a:t>w</a:t>
            </a:r>
            <a:r>
              <a:rPr lang="pl-PL" dirty="0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 	body:	</a:t>
            </a:r>
            <a:r>
              <a:rPr lang="pl-PL" dirty="0" err="1"/>
              <a:t>until</a:t>
            </a:r>
            <a:r>
              <a:rPr lang="pl-PL" dirty="0"/>
              <a:t> </a:t>
            </a:r>
            <a:r>
              <a:rPr lang="pl-PL" dirty="0" err="1"/>
              <a:t>empty</a:t>
            </a:r>
            <a:r>
              <a:rPr lang="pl-PL" dirty="0"/>
              <a:t>(</a:t>
            </a:r>
            <a:r>
              <a:rPr lang="pl-PL" i="1" dirty="0"/>
              <a:t>e</a:t>
            </a:r>
            <a:r>
              <a:rPr lang="pl-PL" dirty="0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				</a:t>
            </a:r>
            <a:r>
              <a:rPr lang="pl-PL" dirty="0" err="1"/>
              <a:t>wait</a:t>
            </a:r>
            <a:r>
              <a:rPr lang="pl-PL" dirty="0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 dirty="0"/>
              <a:t>			</a:t>
            </a:r>
            <a:r>
              <a:rPr lang="pl-PL" dirty="0" err="1"/>
              <a:t>goto</a:t>
            </a:r>
            <a:r>
              <a:rPr lang="pl-PL" dirty="0"/>
              <a:t>(</a:t>
            </a:r>
            <a:r>
              <a:rPr lang="pl-PL" i="1" dirty="0" err="1"/>
              <a:t>r,e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D16B-592A-E463-C4D1-14F7B2D70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8573A-1A02-B67E-286C-5E1A8D99A5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CC08-A613-5EAD-B2AF-58FFBB14D84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Acting With Temporal Models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9FF7A-2BF4-B8A6-2AE7-717D00BCE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37C90-82C8-AFA1-9F96-2D7C871527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C9AA8-27CF-EE56-87A0-34628077B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099308" cy="45842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</a:t>
                </a:r>
                <a:br>
                  <a:rPr lang="en-US" dirty="0"/>
                </a:br>
                <a:r>
                  <a:rPr lang="en-US" dirty="0"/>
                  <a:t>it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</a:t>
                </a:r>
                <a:br>
                  <a:rPr lang="en-US" dirty="0"/>
                </a:br>
                <a:r>
                  <a:rPr lang="en-US" dirty="0"/>
                  <a:t>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before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</a:t>
                </a:r>
                <a:br>
                  <a:rPr lang="en-US" dirty="0"/>
                </a:br>
                <a:r>
                  <a:rPr lang="en-US" dirty="0"/>
                  <a:t>enter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8099308" cy="4584266"/>
              </a:xfrm>
              <a:blipFill>
                <a:blip r:embed="rId3"/>
                <a:stretch>
                  <a:fillRect l="-1721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7407617" y="1660933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>
                  <a:latin typeface="Calibri"/>
                  <a:ea typeface="Times New Roman"/>
                  <a:cs typeface="Times New Roman"/>
                </a:rPr>
              </a:br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>
                      <a:latin typeface="Calibri" charset="0"/>
                    </a:rPr>
                    <a:t>2</a:t>
                  </a:r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FA89A0-32B8-1D49-83C5-F89C2EC46113}"/>
              </a:ext>
            </a:extLst>
          </p:cNvPr>
          <p:cNvGrpSpPr/>
          <p:nvPr/>
        </p:nvGrpSpPr>
        <p:grpSpPr>
          <a:xfrm>
            <a:off x="3083470" y="3718662"/>
            <a:ext cx="8748205" cy="2191318"/>
            <a:chOff x="171009" y="4233527"/>
            <a:chExt cx="8748205" cy="2191318"/>
          </a:xfrm>
        </p:grpSpPr>
        <p:sp>
          <p:nvSpPr>
            <p:cNvPr id="127" name="Shape 1113">
              <a:extLst>
                <a:ext uri="{FF2B5EF4-FFF2-40B4-BE49-F238E27FC236}">
                  <a16:creationId xmlns:a16="http://schemas.microsoft.com/office/drawing/2014/main" id="{35C40CF5-A6A5-C34B-B172-E953BD0E493D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073">
              <a:extLst>
                <a:ext uri="{FF2B5EF4-FFF2-40B4-BE49-F238E27FC236}">
                  <a16:creationId xmlns:a16="http://schemas.microsoft.com/office/drawing/2014/main" id="{94BFBFB1-AE60-B044-8A58-50569498F8CD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9" name="Shape 1074">
              <a:extLst>
                <a:ext uri="{FF2B5EF4-FFF2-40B4-BE49-F238E27FC236}">
                  <a16:creationId xmlns:a16="http://schemas.microsoft.com/office/drawing/2014/main" id="{61ADC9AA-AA74-4B48-A6A6-25D80B86F121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2" name="Shape 1077">
              <a:extLst>
                <a:ext uri="{FF2B5EF4-FFF2-40B4-BE49-F238E27FC236}">
                  <a16:creationId xmlns:a16="http://schemas.microsoft.com/office/drawing/2014/main" id="{82734F4F-B2A2-524E-93FC-3841D7EA6065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3" name="Shape 1078">
              <a:extLst>
                <a:ext uri="{FF2B5EF4-FFF2-40B4-BE49-F238E27FC236}">
                  <a16:creationId xmlns:a16="http://schemas.microsoft.com/office/drawing/2014/main" id="{7D7392A2-0893-E744-AE98-03C6C11DBBB4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6" name="Shape 1082">
              <a:extLst>
                <a:ext uri="{FF2B5EF4-FFF2-40B4-BE49-F238E27FC236}">
                  <a16:creationId xmlns:a16="http://schemas.microsoft.com/office/drawing/2014/main" id="{932566CB-71C0-2144-8F58-8DB77015689B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37" name="Shape 1083">
              <a:extLst>
                <a:ext uri="{FF2B5EF4-FFF2-40B4-BE49-F238E27FC236}">
                  <a16:creationId xmlns:a16="http://schemas.microsoft.com/office/drawing/2014/main" id="{AF8A2DAC-84EC-9E41-BFA6-DFA40593E0DF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138" name="Shape 1084">
              <a:extLst>
                <a:ext uri="{FF2B5EF4-FFF2-40B4-BE49-F238E27FC236}">
                  <a16:creationId xmlns:a16="http://schemas.microsoft.com/office/drawing/2014/main" id="{DA70CBDD-EE39-8D42-9F7E-53B307AB5124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1" name="Shape 1087">
              <a:extLst>
                <a:ext uri="{FF2B5EF4-FFF2-40B4-BE49-F238E27FC236}">
                  <a16:creationId xmlns:a16="http://schemas.microsoft.com/office/drawing/2014/main" id="{BFB675EB-1324-744A-A00F-88512CC8C2B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2" name="Shape 1088">
              <a:extLst>
                <a:ext uri="{FF2B5EF4-FFF2-40B4-BE49-F238E27FC236}">
                  <a16:creationId xmlns:a16="http://schemas.microsoft.com/office/drawing/2014/main" id="{7578D45D-7D46-5C46-B6F2-665C5155078C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5" name="Shape 1091">
              <a:extLst>
                <a:ext uri="{FF2B5EF4-FFF2-40B4-BE49-F238E27FC236}">
                  <a16:creationId xmlns:a16="http://schemas.microsoft.com/office/drawing/2014/main" id="{38E561DF-7D1A-D541-9E60-12868C110368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6" name="Shape 1092">
              <a:extLst>
                <a:ext uri="{FF2B5EF4-FFF2-40B4-BE49-F238E27FC236}">
                  <a16:creationId xmlns:a16="http://schemas.microsoft.com/office/drawing/2014/main" id="{70006AA4-8E29-BF4B-9946-6D73872BA344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7" name="Shape 1093">
              <a:extLst>
                <a:ext uri="{FF2B5EF4-FFF2-40B4-BE49-F238E27FC236}">
                  <a16:creationId xmlns:a16="http://schemas.microsoft.com/office/drawing/2014/main" id="{5DD8A142-7426-034C-8F6F-D1574C04FEA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0" name="Shape 1096">
              <a:extLst>
                <a:ext uri="{FF2B5EF4-FFF2-40B4-BE49-F238E27FC236}">
                  <a16:creationId xmlns:a16="http://schemas.microsoft.com/office/drawing/2014/main" id="{50D1287E-E348-8540-9C3F-18233D064920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1" name="Shape 1097">
              <a:extLst>
                <a:ext uri="{FF2B5EF4-FFF2-40B4-BE49-F238E27FC236}">
                  <a16:creationId xmlns:a16="http://schemas.microsoft.com/office/drawing/2014/main" id="{0A56BF3D-F24F-4341-AC57-3A820A16CED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4" name="Shape 1100">
              <a:extLst>
                <a:ext uri="{FF2B5EF4-FFF2-40B4-BE49-F238E27FC236}">
                  <a16:creationId xmlns:a16="http://schemas.microsoft.com/office/drawing/2014/main" id="{F65A5777-9687-BE46-8F4F-6D7453301975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55" name="Shape 1101">
              <a:extLst>
                <a:ext uri="{FF2B5EF4-FFF2-40B4-BE49-F238E27FC236}">
                  <a16:creationId xmlns:a16="http://schemas.microsoft.com/office/drawing/2014/main" id="{67A8A40A-4590-3B40-AEFA-EA640F6D5A5A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56" name="Shape 1102">
              <a:extLst>
                <a:ext uri="{FF2B5EF4-FFF2-40B4-BE49-F238E27FC236}">
                  <a16:creationId xmlns:a16="http://schemas.microsoft.com/office/drawing/2014/main" id="{12FEDF2B-5167-6244-976A-5728571C6825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7" name="Shape 1103">
              <a:extLst>
                <a:ext uri="{FF2B5EF4-FFF2-40B4-BE49-F238E27FC236}">
                  <a16:creationId xmlns:a16="http://schemas.microsoft.com/office/drawing/2014/main" id="{DE379D23-FBE3-A94B-B5D1-E4EFB7CF25D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0" name="Shape 1106">
              <a:extLst>
                <a:ext uri="{FF2B5EF4-FFF2-40B4-BE49-F238E27FC236}">
                  <a16:creationId xmlns:a16="http://schemas.microsoft.com/office/drawing/2014/main" id="{5EAED51C-0CD1-D144-8B5E-9BAB283BF126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61" name="Shape 1107">
              <a:extLst>
                <a:ext uri="{FF2B5EF4-FFF2-40B4-BE49-F238E27FC236}">
                  <a16:creationId xmlns:a16="http://schemas.microsoft.com/office/drawing/2014/main" id="{AEA60BC9-5AF8-A94B-8162-52045CE28037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4" name="Shape 1110">
              <a:extLst>
                <a:ext uri="{FF2B5EF4-FFF2-40B4-BE49-F238E27FC236}">
                  <a16:creationId xmlns:a16="http://schemas.microsoft.com/office/drawing/2014/main" id="{5930B058-4948-7943-B7E5-79CE327F5E7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5" name="Shape 1111">
              <a:extLst>
                <a:ext uri="{FF2B5EF4-FFF2-40B4-BE49-F238E27FC236}">
                  <a16:creationId xmlns:a16="http://schemas.microsoft.com/office/drawing/2014/main" id="{6C38C00E-A6E8-CC40-B4C4-BDB566682545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66" name="Shape 1112">
              <a:extLst>
                <a:ext uri="{FF2B5EF4-FFF2-40B4-BE49-F238E27FC236}">
                  <a16:creationId xmlns:a16="http://schemas.microsoft.com/office/drawing/2014/main" id="{9C09C350-1F61-8C4A-80DA-C0A215EF3C18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7" name="Shape 1114">
              <a:extLst>
                <a:ext uri="{FF2B5EF4-FFF2-40B4-BE49-F238E27FC236}">
                  <a16:creationId xmlns:a16="http://schemas.microsoft.com/office/drawing/2014/main" id="{A6BF9217-6DDF-0345-BC6A-FF32FDE5DD05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8" name="Shape 1115">
              <a:extLst>
                <a:ext uri="{FF2B5EF4-FFF2-40B4-BE49-F238E27FC236}">
                  <a16:creationId xmlns:a16="http://schemas.microsoft.com/office/drawing/2014/main" id="{480EA29C-F5C9-2245-9FAD-43336A1AF03E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71" name="Shape 1118">
              <a:extLst>
                <a:ext uri="{FF2B5EF4-FFF2-40B4-BE49-F238E27FC236}">
                  <a16:creationId xmlns:a16="http://schemas.microsoft.com/office/drawing/2014/main" id="{9295091C-917A-8944-AC30-085A74158C3C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2" name="Shape 1119">
              <a:extLst>
                <a:ext uri="{FF2B5EF4-FFF2-40B4-BE49-F238E27FC236}">
                  <a16:creationId xmlns:a16="http://schemas.microsoft.com/office/drawing/2014/main" id="{0B72BA23-78FD-A742-9907-8D598BE90161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3" name="Shape 1129">
              <a:extLst>
                <a:ext uri="{FF2B5EF4-FFF2-40B4-BE49-F238E27FC236}">
                  <a16:creationId xmlns:a16="http://schemas.microsoft.com/office/drawing/2014/main" id="{3D247571-498C-9744-B8EC-01E2A01A45D8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4" name="Shape 1130">
              <a:extLst>
                <a:ext uri="{FF2B5EF4-FFF2-40B4-BE49-F238E27FC236}">
                  <a16:creationId xmlns:a16="http://schemas.microsoft.com/office/drawing/2014/main" id="{38910A09-6D37-AB40-B218-E969889C6377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5" name="Shape 1131">
              <a:extLst>
                <a:ext uri="{FF2B5EF4-FFF2-40B4-BE49-F238E27FC236}">
                  <a16:creationId xmlns:a16="http://schemas.microsoft.com/office/drawing/2014/main" id="{9588A723-7CCB-1743-B011-331F3E2AEB27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6" name="Shape 1132">
              <a:extLst>
                <a:ext uri="{FF2B5EF4-FFF2-40B4-BE49-F238E27FC236}">
                  <a16:creationId xmlns:a16="http://schemas.microsoft.com/office/drawing/2014/main" id="{A45A0E79-DBD7-B249-873D-C8175F8CA0BD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7" name="Shape 1133">
              <a:extLst>
                <a:ext uri="{FF2B5EF4-FFF2-40B4-BE49-F238E27FC236}">
                  <a16:creationId xmlns:a16="http://schemas.microsoft.com/office/drawing/2014/main" id="{AA270370-34B9-7140-8EE0-9165CCD9510D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8" name="Shape 1134">
              <a:extLst>
                <a:ext uri="{FF2B5EF4-FFF2-40B4-BE49-F238E27FC236}">
                  <a16:creationId xmlns:a16="http://schemas.microsoft.com/office/drawing/2014/main" id="{FF60EF41-2955-EE47-905F-B3BB315C8A4D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9" name="Shape 1135">
              <a:extLst>
                <a:ext uri="{FF2B5EF4-FFF2-40B4-BE49-F238E27FC236}">
                  <a16:creationId xmlns:a16="http://schemas.microsoft.com/office/drawing/2014/main" id="{D5BE3577-CEAA-2944-9408-4DA23C974B64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0" name="Shape 1136">
              <a:extLst>
                <a:ext uri="{FF2B5EF4-FFF2-40B4-BE49-F238E27FC236}">
                  <a16:creationId xmlns:a16="http://schemas.microsoft.com/office/drawing/2014/main" id="{8A138D21-8193-B745-A5BA-B93F91080894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1" name="Shape 1137">
              <a:extLst>
                <a:ext uri="{FF2B5EF4-FFF2-40B4-BE49-F238E27FC236}">
                  <a16:creationId xmlns:a16="http://schemas.microsoft.com/office/drawing/2014/main" id="{34FC9D2F-C957-D843-8DC1-42FD0DCDCFA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Shape 1129">
              <a:extLst>
                <a:ext uri="{FF2B5EF4-FFF2-40B4-BE49-F238E27FC236}">
                  <a16:creationId xmlns:a16="http://schemas.microsoft.com/office/drawing/2014/main" id="{D639B544-1348-7A40-9919-920B94A5D514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1" name="Shape 1129">
              <a:extLst>
                <a:ext uri="{FF2B5EF4-FFF2-40B4-BE49-F238E27FC236}">
                  <a16:creationId xmlns:a16="http://schemas.microsoft.com/office/drawing/2014/main" id="{81B51E42-0F64-2B41-8BFD-196B1345A79A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2" name="Shape 1129">
              <a:extLst>
                <a:ext uri="{FF2B5EF4-FFF2-40B4-BE49-F238E27FC236}">
                  <a16:creationId xmlns:a16="http://schemas.microsoft.com/office/drawing/2014/main" id="{751858B5-7D84-8747-BC8C-C3E5C5ED979B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3" name="Shape 1129">
              <a:extLst>
                <a:ext uri="{FF2B5EF4-FFF2-40B4-BE49-F238E27FC236}">
                  <a16:creationId xmlns:a16="http://schemas.microsoft.com/office/drawing/2014/main" id="{25B96AC2-3394-B544-BEF0-4253E5DD9920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4" name="Shape 1129">
              <a:extLst>
                <a:ext uri="{FF2B5EF4-FFF2-40B4-BE49-F238E27FC236}">
                  <a16:creationId xmlns:a16="http://schemas.microsoft.com/office/drawing/2014/main" id="{08D9BD2B-65DC-4144-8A83-91A26DF457F7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5" name="Shape 1129">
              <a:extLst>
                <a:ext uri="{FF2B5EF4-FFF2-40B4-BE49-F238E27FC236}">
                  <a16:creationId xmlns:a16="http://schemas.microsoft.com/office/drawing/2014/main" id="{59976A79-3485-DF42-9A2A-D9210F33FDC5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6" name="Shape 1129">
              <a:extLst>
                <a:ext uri="{FF2B5EF4-FFF2-40B4-BE49-F238E27FC236}">
                  <a16:creationId xmlns:a16="http://schemas.microsoft.com/office/drawing/2014/main" id="{9DE4AD68-BC7B-BB42-91C5-1824FACB4687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7" name="Shape 1129">
              <a:extLst>
                <a:ext uri="{FF2B5EF4-FFF2-40B4-BE49-F238E27FC236}">
                  <a16:creationId xmlns:a16="http://schemas.microsoft.com/office/drawing/2014/main" id="{1FD455AA-A13E-8A4E-B650-ABEAE2E19679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208" name="Shape 1129">
              <a:extLst>
                <a:ext uri="{FF2B5EF4-FFF2-40B4-BE49-F238E27FC236}">
                  <a16:creationId xmlns:a16="http://schemas.microsoft.com/office/drawing/2014/main" id="{15AE2300-F3E1-2D41-8FCD-A1D741A464B9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ECE5E2A-5F8D-8F4D-B44E-00788D5E5C7B}"/>
                </a:ext>
              </a:extLst>
            </p:cNvPr>
            <p:cNvCxnSpPr>
              <a:cxnSpLocks/>
              <a:stCxn id="173" idx="6"/>
              <a:endCxn id="200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271314E3-2A82-6D46-8DA3-1503743C1059}"/>
                </a:ext>
              </a:extLst>
            </p:cNvPr>
            <p:cNvCxnSpPr>
              <a:cxnSpLocks/>
              <a:stCxn id="175" idx="6"/>
              <a:endCxn id="201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5B9EE6B4-A1A9-CA4A-B638-6F4B0F8AE22D}"/>
                </a:ext>
              </a:extLst>
            </p:cNvPr>
            <p:cNvCxnSpPr>
              <a:cxnSpLocks/>
              <a:stCxn id="174" idx="6"/>
              <a:endCxn id="202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854C898-29CB-794E-BE57-8E7C34E28BDE}"/>
                </a:ext>
              </a:extLst>
            </p:cNvPr>
            <p:cNvCxnSpPr>
              <a:cxnSpLocks/>
              <a:stCxn id="176" idx="6"/>
              <a:endCxn id="203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603E86A-53AE-3540-85AF-3EE2C4E3F8FE}"/>
                </a:ext>
              </a:extLst>
            </p:cNvPr>
            <p:cNvCxnSpPr>
              <a:cxnSpLocks/>
              <a:stCxn id="177" idx="6"/>
              <a:endCxn id="204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A62DEC7F-3875-8B4F-AE3E-01AB94FC1B00}"/>
                </a:ext>
              </a:extLst>
            </p:cNvPr>
            <p:cNvCxnSpPr>
              <a:cxnSpLocks/>
              <a:stCxn id="178" idx="6"/>
              <a:endCxn id="205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CA9DE70-4090-964D-878C-8FE9F6C0A765}"/>
                </a:ext>
              </a:extLst>
            </p:cNvPr>
            <p:cNvCxnSpPr>
              <a:cxnSpLocks/>
              <a:stCxn id="179" idx="6"/>
              <a:endCxn id="206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51D1EBDF-116F-B743-8694-7C8149599D06}"/>
                </a:ext>
              </a:extLst>
            </p:cNvPr>
            <p:cNvCxnSpPr>
              <a:cxnSpLocks/>
              <a:stCxn id="180" idx="6"/>
              <a:endCxn id="207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AF9770FD-1415-FB48-A2DB-422AA9F5F1E3}"/>
                </a:ext>
              </a:extLst>
            </p:cNvPr>
            <p:cNvCxnSpPr>
              <a:cxnSpLocks/>
              <a:stCxn id="181" idx="6"/>
              <a:endCxn id="208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FDCFF-2F81-9AC9-3D9F-3FDA6339C1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2A830-4AD5-D0CC-0206-4DB69A936D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76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89BDB-BBAC-8E43-A03A-094B23FD5B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sz="2000" dirty="0"/>
                  <a:t> be a controllable STNU </a:t>
                </a:r>
                <a:br>
                  <a:rPr lang="en-GB" sz="2000" dirty="0"/>
                </a:br>
                <a:r>
                  <a:rPr lang="en-GB" sz="2000" dirty="0"/>
                  <a:t>that is 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sz="2000" dirty="0"/>
                  <a:t>Different from a grounded expression in logic</a:t>
                </a:r>
              </a:p>
              <a:p>
                <a:pPr lvl="1"/>
                <a:r>
                  <a:rPr lang="en-GB" sz="2000" dirty="0"/>
                  <a:t>At least one time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000" dirty="0"/>
                  <a:t> is instantiated</a:t>
                </a:r>
              </a:p>
              <a:p>
                <a:pPr lvl="2"/>
                <a:r>
                  <a:rPr lang="en-GB" sz="2000" dirty="0">
                    <a:sym typeface="Wingdings"/>
                  </a:rPr>
                  <a:t>Bounds each</a:t>
                </a:r>
                <a:r>
                  <a:rPr lang="en-GB" sz="2000" dirty="0"/>
                  <a:t> time point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 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/>
              </a:p>
              <a:p>
                <a:r>
                  <a:rPr lang="en-GB" sz="2000" dirty="0"/>
                  <a:t>Controllable time point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 is 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alive</a:t>
                </a:r>
                <a:r>
                  <a:rPr lang="en-GB" sz="2000" dirty="0"/>
                  <a:t> if current time </a:t>
                </a:r>
                <a14:m>
                  <m:oMath xmlns:m="http://schemas.openxmlformats.org/officeDocument/2006/math">
                    <m:r>
                      <a:rPr lang="de-DE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  <m:r>
                      <a:rPr lang="de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 is 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enabled</a:t>
                </a:r>
                <a:r>
                  <a:rPr lang="en-GB" sz="2000" dirty="0"/>
                  <a:t> if</a:t>
                </a:r>
              </a:p>
              <a:p>
                <a:pPr lvl="2"/>
                <a:r>
                  <a:rPr lang="en-GB" sz="2000" dirty="0"/>
                  <a:t>It is alive</a:t>
                </a:r>
              </a:p>
              <a:p>
                <a:pPr lvl="2"/>
                <a:r>
                  <a:rPr lang="en-GB" sz="2000" dirty="0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000" dirty="0"/>
                  <a:t> has occurred</a:t>
                </a:r>
              </a:p>
              <a:p>
                <a:pPr lvl="2"/>
                <a:r>
                  <a:rPr lang="en-GB" sz="2000" dirty="0"/>
                  <a:t>For every wait constraint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000" dirty="0"/>
                  <a:t> has occurred or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000" dirty="0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800" dirty="0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dirty="0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7176120" y="1344253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16DBF-5D69-DA44-467F-5A1666195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3E86F-5F86-821A-B35B-A7A87CF4F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5A17E-4B49-EEFC-81CC-7579443939B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observe leave finish</a:t>
                </a:r>
              </a:p>
              <a:p>
                <a:r>
                  <a:rPr lang="en-US" dirty="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err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Rest of plan is linear: </a:t>
                </a:r>
              </a:p>
              <a:p>
                <a:pPr lvl="1"/>
                <a:r>
                  <a:rPr lang="en-US" dirty="0"/>
                  <a:t>Choose each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after the </a:t>
                </a:r>
                <a:br>
                  <a:rPr lang="en-US" dirty="0"/>
                </a:br>
                <a:r>
                  <a:rPr lang="en-US" dirty="0"/>
                  <a:t>previous </a:t>
                </a:r>
                <a:br>
                  <a:rPr lang="en-US" dirty="0"/>
                </a:br>
                <a:r>
                  <a:rPr lang="en-US" dirty="0"/>
                  <a:t>action ends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 b="-82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F942ECE-E15E-BE48-81EC-BEDA982E7EDC}"/>
              </a:ext>
            </a:extLst>
          </p:cNvPr>
          <p:cNvGrpSpPr/>
          <p:nvPr/>
        </p:nvGrpSpPr>
        <p:grpSpPr>
          <a:xfrm>
            <a:off x="3084686" y="3761807"/>
            <a:ext cx="8748205" cy="2191318"/>
            <a:chOff x="171009" y="4233527"/>
            <a:chExt cx="8748205" cy="2191318"/>
          </a:xfrm>
        </p:grpSpPr>
        <p:sp>
          <p:nvSpPr>
            <p:cNvPr id="83" name="Shape 1113">
              <a:extLst>
                <a:ext uri="{FF2B5EF4-FFF2-40B4-BE49-F238E27FC236}">
                  <a16:creationId xmlns:a16="http://schemas.microsoft.com/office/drawing/2014/main" id="{F3F08CD6-D9D2-7545-8019-624F98906577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3">
              <a:extLst>
                <a:ext uri="{FF2B5EF4-FFF2-40B4-BE49-F238E27FC236}">
                  <a16:creationId xmlns:a16="http://schemas.microsoft.com/office/drawing/2014/main" id="{BD711EC7-13E5-2E4B-AD8F-2A6A5DC0FC94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4">
              <a:extLst>
                <a:ext uri="{FF2B5EF4-FFF2-40B4-BE49-F238E27FC236}">
                  <a16:creationId xmlns:a16="http://schemas.microsoft.com/office/drawing/2014/main" id="{0D3E6A6B-371D-A54D-B57E-9A68F27CFF20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77">
              <a:extLst>
                <a:ext uri="{FF2B5EF4-FFF2-40B4-BE49-F238E27FC236}">
                  <a16:creationId xmlns:a16="http://schemas.microsoft.com/office/drawing/2014/main" id="{41EBC38E-0907-2A44-A21E-DB17B87915BA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7" name="Shape 1078">
              <a:extLst>
                <a:ext uri="{FF2B5EF4-FFF2-40B4-BE49-F238E27FC236}">
                  <a16:creationId xmlns:a16="http://schemas.microsoft.com/office/drawing/2014/main" id="{0E1A0249-7316-1242-B149-285ED8C445AE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45675575-5899-8E42-B12E-20910CAC3954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49882116-5B01-2748-8F07-7C0FB2CA059C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2F461CCB-23BB-D84D-ABBD-72EC710B6ED8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87">
              <a:extLst>
                <a:ext uri="{FF2B5EF4-FFF2-40B4-BE49-F238E27FC236}">
                  <a16:creationId xmlns:a16="http://schemas.microsoft.com/office/drawing/2014/main" id="{9612179E-A146-274D-90D7-6E870FA72C81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2" name="Shape 1088">
              <a:extLst>
                <a:ext uri="{FF2B5EF4-FFF2-40B4-BE49-F238E27FC236}">
                  <a16:creationId xmlns:a16="http://schemas.microsoft.com/office/drawing/2014/main" id="{2C9245AF-F8AF-BA41-9B2E-D634CBF4322F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3" name="Shape 1091">
              <a:extLst>
                <a:ext uri="{FF2B5EF4-FFF2-40B4-BE49-F238E27FC236}">
                  <a16:creationId xmlns:a16="http://schemas.microsoft.com/office/drawing/2014/main" id="{D8F5246C-CCA9-4142-9D84-B4BCC1BB5A4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4" name="Shape 1092">
              <a:extLst>
                <a:ext uri="{FF2B5EF4-FFF2-40B4-BE49-F238E27FC236}">
                  <a16:creationId xmlns:a16="http://schemas.microsoft.com/office/drawing/2014/main" id="{8C0801AA-9DA0-8E41-A000-022495439A67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5" name="Shape 1093">
              <a:extLst>
                <a:ext uri="{FF2B5EF4-FFF2-40B4-BE49-F238E27FC236}">
                  <a16:creationId xmlns:a16="http://schemas.microsoft.com/office/drawing/2014/main" id="{86C32CF9-8779-D34D-8A29-674F779EBBE6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096">
              <a:extLst>
                <a:ext uri="{FF2B5EF4-FFF2-40B4-BE49-F238E27FC236}">
                  <a16:creationId xmlns:a16="http://schemas.microsoft.com/office/drawing/2014/main" id="{E576B21D-CED2-274C-A1F6-79D771B03CCB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7" name="Shape 1097">
              <a:extLst>
                <a:ext uri="{FF2B5EF4-FFF2-40B4-BE49-F238E27FC236}">
                  <a16:creationId xmlns:a16="http://schemas.microsoft.com/office/drawing/2014/main" id="{C40752C2-9999-5046-8815-8AF0E6B4A58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8" name="Shape 1100">
              <a:extLst>
                <a:ext uri="{FF2B5EF4-FFF2-40B4-BE49-F238E27FC236}">
                  <a16:creationId xmlns:a16="http://schemas.microsoft.com/office/drawing/2014/main" id="{84A78C1D-A684-F047-A78B-783E99D02B78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9" name="Shape 1101">
              <a:extLst>
                <a:ext uri="{FF2B5EF4-FFF2-40B4-BE49-F238E27FC236}">
                  <a16:creationId xmlns:a16="http://schemas.microsoft.com/office/drawing/2014/main" id="{3C25BC18-F30B-6142-8A0B-C8BF88EB3AD7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00" name="Shape 1102">
              <a:extLst>
                <a:ext uri="{FF2B5EF4-FFF2-40B4-BE49-F238E27FC236}">
                  <a16:creationId xmlns:a16="http://schemas.microsoft.com/office/drawing/2014/main" id="{160DF7F8-A181-5E4B-96E2-CF2961DA32AB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1" name="Shape 1103">
              <a:extLst>
                <a:ext uri="{FF2B5EF4-FFF2-40B4-BE49-F238E27FC236}">
                  <a16:creationId xmlns:a16="http://schemas.microsoft.com/office/drawing/2014/main" id="{15B3C7C5-A081-C946-BF17-FD4FC545170F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06">
              <a:extLst>
                <a:ext uri="{FF2B5EF4-FFF2-40B4-BE49-F238E27FC236}">
                  <a16:creationId xmlns:a16="http://schemas.microsoft.com/office/drawing/2014/main" id="{1FD00183-9C1B-CC4F-B8CC-0BE0CF8C1650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3" name="Shape 1107">
              <a:extLst>
                <a:ext uri="{FF2B5EF4-FFF2-40B4-BE49-F238E27FC236}">
                  <a16:creationId xmlns:a16="http://schemas.microsoft.com/office/drawing/2014/main" id="{C7F5F304-4200-7B44-AF32-3BEC402AF1B5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4" name="Shape 1110">
              <a:extLst>
                <a:ext uri="{FF2B5EF4-FFF2-40B4-BE49-F238E27FC236}">
                  <a16:creationId xmlns:a16="http://schemas.microsoft.com/office/drawing/2014/main" id="{392D0D0E-3919-FA41-A8DC-E971697625FA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1">
              <a:extLst>
                <a:ext uri="{FF2B5EF4-FFF2-40B4-BE49-F238E27FC236}">
                  <a16:creationId xmlns:a16="http://schemas.microsoft.com/office/drawing/2014/main" id="{329F96E9-0BBA-4C44-8844-8499E814DF70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6" name="Shape 1112">
              <a:extLst>
                <a:ext uri="{FF2B5EF4-FFF2-40B4-BE49-F238E27FC236}">
                  <a16:creationId xmlns:a16="http://schemas.microsoft.com/office/drawing/2014/main" id="{C6C21143-BB8C-4143-81FA-E97E7181C30E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7" name="Shape 1114">
              <a:extLst>
                <a:ext uri="{FF2B5EF4-FFF2-40B4-BE49-F238E27FC236}">
                  <a16:creationId xmlns:a16="http://schemas.microsoft.com/office/drawing/2014/main" id="{45988AD1-FA29-4549-AB54-445F237FBA2D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5">
              <a:extLst>
                <a:ext uri="{FF2B5EF4-FFF2-40B4-BE49-F238E27FC236}">
                  <a16:creationId xmlns:a16="http://schemas.microsoft.com/office/drawing/2014/main" id="{9C55546C-B10C-7F43-A0F9-82B36EE1442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9" name="Shape 1118">
              <a:extLst>
                <a:ext uri="{FF2B5EF4-FFF2-40B4-BE49-F238E27FC236}">
                  <a16:creationId xmlns:a16="http://schemas.microsoft.com/office/drawing/2014/main" id="{EE10EFE8-7805-B242-9792-1B8620710D6A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19">
              <a:extLst>
                <a:ext uri="{FF2B5EF4-FFF2-40B4-BE49-F238E27FC236}">
                  <a16:creationId xmlns:a16="http://schemas.microsoft.com/office/drawing/2014/main" id="{096EEB33-66AC-A246-A8CE-D19426C8CD33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29">
              <a:extLst>
                <a:ext uri="{FF2B5EF4-FFF2-40B4-BE49-F238E27FC236}">
                  <a16:creationId xmlns:a16="http://schemas.microsoft.com/office/drawing/2014/main" id="{8A1DDFC5-C969-884C-9848-285EA275438F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0">
              <a:extLst>
                <a:ext uri="{FF2B5EF4-FFF2-40B4-BE49-F238E27FC236}">
                  <a16:creationId xmlns:a16="http://schemas.microsoft.com/office/drawing/2014/main" id="{EBF18207-9AD2-E04F-84BF-577AD999CC34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1">
              <a:extLst>
                <a:ext uri="{FF2B5EF4-FFF2-40B4-BE49-F238E27FC236}">
                  <a16:creationId xmlns:a16="http://schemas.microsoft.com/office/drawing/2014/main" id="{4BC5AA69-1ADF-504B-B8B2-D96C6A6FDE64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2">
              <a:extLst>
                <a:ext uri="{FF2B5EF4-FFF2-40B4-BE49-F238E27FC236}">
                  <a16:creationId xmlns:a16="http://schemas.microsoft.com/office/drawing/2014/main" id="{E198F407-3F1D-9A48-957E-3A323EE7B3DC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3">
              <a:extLst>
                <a:ext uri="{FF2B5EF4-FFF2-40B4-BE49-F238E27FC236}">
                  <a16:creationId xmlns:a16="http://schemas.microsoft.com/office/drawing/2014/main" id="{FDA0B653-46ED-2741-9D87-CDA32CFA6B18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4">
              <a:extLst>
                <a:ext uri="{FF2B5EF4-FFF2-40B4-BE49-F238E27FC236}">
                  <a16:creationId xmlns:a16="http://schemas.microsoft.com/office/drawing/2014/main" id="{76B6B637-51CF-CF46-B12F-A15CD9543919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5">
              <a:extLst>
                <a:ext uri="{FF2B5EF4-FFF2-40B4-BE49-F238E27FC236}">
                  <a16:creationId xmlns:a16="http://schemas.microsoft.com/office/drawing/2014/main" id="{A6BCB424-E7CA-7A4A-AE4F-6E5BC56EC146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8" name="Shape 1136">
              <a:extLst>
                <a:ext uri="{FF2B5EF4-FFF2-40B4-BE49-F238E27FC236}">
                  <a16:creationId xmlns:a16="http://schemas.microsoft.com/office/drawing/2014/main" id="{1C86465D-8FAB-F643-87D4-E7908B58D3C0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9" name="Shape 1137">
              <a:extLst>
                <a:ext uri="{FF2B5EF4-FFF2-40B4-BE49-F238E27FC236}">
                  <a16:creationId xmlns:a16="http://schemas.microsoft.com/office/drawing/2014/main" id="{23E3D730-0977-D04C-B140-7AC382801509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4D06A2DC-D744-4749-A267-5986C5D8CC40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A7F0CB99-D5B6-5142-8A7F-F6B6A79C1E80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AA66A61D-29D7-3B41-96BB-E9DDE9405FF5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2C5C01D8-135A-1D44-A74F-1E9A16F446C7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AA5EDA7E-3DA3-B244-908C-C6B0BE06CA8C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F57FCE52-A93E-EE4E-AC84-0BBCA18D6F96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371D5C84-32E5-764A-A045-BF4BF4202D53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129">
              <a:extLst>
                <a:ext uri="{FF2B5EF4-FFF2-40B4-BE49-F238E27FC236}">
                  <a16:creationId xmlns:a16="http://schemas.microsoft.com/office/drawing/2014/main" id="{F6944E10-0289-0147-A940-164CEF52972D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9" name="Shape 1129">
              <a:extLst>
                <a:ext uri="{FF2B5EF4-FFF2-40B4-BE49-F238E27FC236}">
                  <a16:creationId xmlns:a16="http://schemas.microsoft.com/office/drawing/2014/main" id="{BA3EDC9B-E06A-6A40-B6A3-B87DA272410D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33F7DD4-A49E-BD41-B0E2-76D0B322098F}"/>
                </a:ext>
              </a:extLst>
            </p:cNvPr>
            <p:cNvCxnSpPr>
              <a:cxnSpLocks/>
              <a:stCxn id="111" idx="6"/>
              <a:endCxn id="121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84340A0-0B92-9B46-B1A2-78E5EFDF8DC0}"/>
                </a:ext>
              </a:extLst>
            </p:cNvPr>
            <p:cNvCxnSpPr>
              <a:cxnSpLocks/>
              <a:stCxn id="113" idx="6"/>
              <a:endCxn id="122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A5BC7F0-5D31-1541-9355-2442878C01B2}"/>
                </a:ext>
              </a:extLst>
            </p:cNvPr>
            <p:cNvCxnSpPr>
              <a:cxnSpLocks/>
              <a:stCxn id="112" idx="6"/>
              <a:endCxn id="123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4E8F245-4ED3-A94C-ABCD-1708F4176BE2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713852B-7834-C74B-9108-832634AD9D8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804618F-BFD2-A240-955C-42BCAD33F61E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7F979AD-A343-194D-8BB5-6088A524E07F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825DAF3-C57C-CF4E-90F1-A109850DED84}"/>
                </a:ext>
              </a:extLst>
            </p:cNvPr>
            <p:cNvCxnSpPr>
              <a:cxnSpLocks/>
              <a:stCxn id="118" idx="6"/>
              <a:endCxn id="128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207F179-B3C3-3849-8C45-C3B445475F01}"/>
                </a:ext>
              </a:extLst>
            </p:cNvPr>
            <p:cNvCxnSpPr>
              <a:cxnSpLocks/>
              <a:stCxn id="119" idx="6"/>
              <a:endCxn id="129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5EF42A4-5FF8-9CC5-CA68-7CA40568206C}"/>
              </a:ext>
            </a:extLst>
          </p:cNvPr>
          <p:cNvSpPr/>
          <p:nvPr/>
        </p:nvSpPr>
        <p:spPr>
          <a:xfrm>
            <a:off x="7176120" y="1344253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61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029FB-A43E-0D93-317C-13B922D9B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9E099-5F1E-80B7-847C-76CD79EA5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8BE38-1FE7-3E66-951B-660BF057C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A78EE40-CBC6-E848-AE64-6C278E5FA49C}"/>
              </a:ext>
            </a:extLst>
          </p:cNvPr>
          <p:cNvGrpSpPr/>
          <p:nvPr/>
        </p:nvGrpSpPr>
        <p:grpSpPr>
          <a:xfrm>
            <a:off x="1225096" y="4314646"/>
            <a:ext cx="4925605" cy="1778650"/>
            <a:chOff x="3298981" y="3601068"/>
            <a:chExt cx="4925605" cy="1778650"/>
          </a:xfrm>
        </p:grpSpPr>
        <p:sp>
          <p:nvSpPr>
            <p:cNvPr id="39" name="Shape 800">
              <a:extLst>
                <a:ext uri="{FF2B5EF4-FFF2-40B4-BE49-F238E27FC236}">
                  <a16:creationId xmlns:a16="http://schemas.microsoft.com/office/drawing/2014/main" id="{C50D15A7-05FF-F042-8B1E-C90BC6000F94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0" name="Shape 803">
              <a:extLst>
                <a:ext uri="{FF2B5EF4-FFF2-40B4-BE49-F238E27FC236}">
                  <a16:creationId xmlns:a16="http://schemas.microsoft.com/office/drawing/2014/main" id="{779A900F-D561-2449-BC14-8F2AE1BE169A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1" name="Shape 805">
              <a:extLst>
                <a:ext uri="{FF2B5EF4-FFF2-40B4-BE49-F238E27FC236}">
                  <a16:creationId xmlns:a16="http://schemas.microsoft.com/office/drawing/2014/main" id="{26C8282F-27F9-584B-9BAE-CD2C3ECB3102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42" name="Shape 807">
              <a:extLst>
                <a:ext uri="{FF2B5EF4-FFF2-40B4-BE49-F238E27FC236}">
                  <a16:creationId xmlns:a16="http://schemas.microsoft.com/office/drawing/2014/main" id="{29ACD43E-6D1C-7A47-A1C3-0721C47F0C65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21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2197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440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440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944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/>
                <p:nvPr/>
              </p:nvSpPr>
              <p:spPr>
                <a:xfrm rot="3021131">
                  <a:off x="7415326" y="4222641"/>
                  <a:ext cx="7303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15326" y="4222641"/>
                  <a:ext cx="730328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9444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950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95062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DF39EA3-82FA-5B41-A48A-E0FB828CE097}"/>
                </a:ext>
              </a:extLst>
            </p:cNvPr>
            <p:cNvCxnSpPr>
              <a:cxnSpLocks/>
              <a:stCxn id="59" idx="6"/>
              <a:endCxn id="39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212E214-CE25-F24F-A48F-06414B5EDEB7}"/>
                </a:ext>
              </a:extLst>
            </p:cNvPr>
            <p:cNvCxnSpPr>
              <a:cxnSpLocks/>
              <a:stCxn id="41" idx="5"/>
              <a:endCxn id="40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5BAA07-5BD6-0B4E-9FFF-AB4CCFCA2AAA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A8CC309-07FC-D547-B9CF-37414FCBFFDF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2CF91-9C9D-854D-9292-519F1E640EB9}"/>
                </a:ext>
              </a:extLst>
            </p:cNvPr>
            <p:cNvSpPr txBox="1"/>
            <p:nvPr/>
          </p:nvSpPr>
          <p:spPr>
            <a:xfrm>
              <a:off x="6389440" y="3601068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move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A9746D-E894-D14E-A55C-6C6C3C9BE778}"/>
                </a:ext>
              </a:extLst>
            </p:cNvPr>
            <p:cNvSpPr txBox="1"/>
            <p:nvPr/>
          </p:nvSpPr>
          <p:spPr>
            <a:xfrm>
              <a:off x="6948184" y="5071941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uncover</a:t>
              </a:r>
            </a:p>
          </p:txBody>
        </p:sp>
        <p:sp>
          <p:nvSpPr>
            <p:cNvPr id="58" name="Shape 800">
              <a:extLst>
                <a:ext uri="{FF2B5EF4-FFF2-40B4-BE49-F238E27FC236}">
                  <a16:creationId xmlns:a16="http://schemas.microsoft.com/office/drawing/2014/main" id="{DABD83B3-5C77-0640-BBD2-F03C64F83E84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59" name="Shape 805">
              <a:extLst>
                <a:ext uri="{FF2B5EF4-FFF2-40B4-BE49-F238E27FC236}">
                  <a16:creationId xmlns:a16="http://schemas.microsoft.com/office/drawing/2014/main" id="{B06E730A-9742-4C40-9192-75A8EEDC393B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387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4840AF2-4DB5-EC40-A696-58331A6A9DCF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457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9005C5-CA09-3040-80EA-D6DC02F72BC6}"/>
                </a:ext>
              </a:extLst>
            </p:cNvPr>
            <p:cNvSpPr txBox="1"/>
            <p:nvPr/>
          </p:nvSpPr>
          <p:spPr>
            <a:xfrm>
              <a:off x="3872666" y="364251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bring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F83608B-2291-777A-D780-D29112CBE30B}"/>
              </a:ext>
            </a:extLst>
          </p:cNvPr>
          <p:cNvSpPr/>
          <p:nvPr/>
        </p:nvSpPr>
        <p:spPr>
          <a:xfrm>
            <a:off x="7176120" y="1344253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C781-9BE1-6540-FA32-925D06970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97024-CF19-3889-8534-6AA1E4DCA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F0D15-E4BB-96CB-606C-8335DB15CA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480720" cy="458426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Propagation step most 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 number of remaining future time points in network</a:t>
                </a:r>
              </a:p>
              <a:p>
                <a:r>
                  <a:rPr lang="en-GB" dirty="0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 dirty="0"/>
                  <a:t> consistent with temporal granularity of plan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623393" y="1332843"/>
                <a:ext cx="6480720" cy="4584266"/>
              </a:xfrm>
              <a:blipFill>
                <a:blip r:embed="rId3"/>
                <a:stretch>
                  <a:fillRect l="-2344" t="-1105" r="-31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4F9BDD1-69EE-349F-AACF-B8BE7B4E0977}"/>
              </a:ext>
            </a:extLst>
          </p:cNvPr>
          <p:cNvSpPr/>
          <p:nvPr/>
        </p:nvSpPr>
        <p:spPr>
          <a:xfrm>
            <a:off x="7176120" y="1344253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971CB-1F65-8AD5-807C-4FB6B96E6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85787-F836-DDD0-C3BF-D047D207A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139BD-9173-26C4-7E1B-BAB64794EB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assertions, e.g.,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constraints, e.g.,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257" t="-165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2"/>
            <a:ext cx="4265933" cy="1787382"/>
            <a:chOff x="4120688" y="2234741"/>
            <a:chExt cx="4265933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2206" y="2588299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2206" y="2588299"/>
                  <a:ext cx="986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387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440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440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561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693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H="1" flipV="1">
              <a:off x="6723578" y="3191256"/>
              <a:ext cx="561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783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7839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2823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Deadline Failures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D31CF-BB80-2C94-577C-E156F0FD2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2236-3132-7EE6-BF99-4588A6B66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ECC7D-FEBD-AEB7-A39E-58699A49A4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407368" y="1196752"/>
            <a:ext cx="11087099" cy="4584266"/>
          </a:xfrm>
        </p:spPr>
        <p:txBody>
          <a:bodyPr>
            <a:normAutofit/>
          </a:bodyPr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finish,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cs typeface="Calibri"/>
              </a:rPr>
              <a:t>navigate</a:t>
            </a:r>
            <a:r>
              <a:rPr lang="en-US" dirty="0"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finish, </a:t>
            </a:r>
            <a:br>
              <a:rPr lang="en-US" dirty="0"/>
            </a:br>
            <a:r>
              <a:rPr lang="en-US" dirty="0"/>
              <a:t>try to repair the plan </a:t>
            </a:r>
            <a:br>
              <a:rPr lang="en-US" dirty="0"/>
            </a:br>
            <a:r>
              <a:rPr lang="en-US" dirty="0">
                <a:cs typeface="Times New Roman"/>
              </a:rPr>
              <a:t>some other way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7764C1-10F4-9943-B969-CE637C83B66D}"/>
              </a:ext>
            </a:extLst>
          </p:cNvPr>
          <p:cNvGrpSpPr/>
          <p:nvPr/>
        </p:nvGrpSpPr>
        <p:grpSpPr>
          <a:xfrm>
            <a:off x="3083470" y="3714596"/>
            <a:ext cx="8748205" cy="2191318"/>
            <a:chOff x="171009" y="4233527"/>
            <a:chExt cx="8748205" cy="2191318"/>
          </a:xfrm>
        </p:grpSpPr>
        <p:sp>
          <p:nvSpPr>
            <p:cNvPr id="81" name="Shape 1113">
              <a:extLst>
                <a:ext uri="{FF2B5EF4-FFF2-40B4-BE49-F238E27FC236}">
                  <a16:creationId xmlns:a16="http://schemas.microsoft.com/office/drawing/2014/main" id="{D7B60AC1-7BED-BB4D-90EB-513A5B11C303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2" name="Shape 1073">
              <a:extLst>
                <a:ext uri="{FF2B5EF4-FFF2-40B4-BE49-F238E27FC236}">
                  <a16:creationId xmlns:a16="http://schemas.microsoft.com/office/drawing/2014/main" id="{912BFD4C-A0F9-8743-AF11-D2E89F6823BB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3" name="Shape 1074">
              <a:extLst>
                <a:ext uri="{FF2B5EF4-FFF2-40B4-BE49-F238E27FC236}">
                  <a16:creationId xmlns:a16="http://schemas.microsoft.com/office/drawing/2014/main" id="{D76CD678-5257-214B-825A-49E5F2AEB9C8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A6EFD6EE-020A-C748-89CF-3B2EDBEBFAD7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73753AE0-A5E6-2543-AED0-0F46515CAF21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82">
              <a:extLst>
                <a:ext uri="{FF2B5EF4-FFF2-40B4-BE49-F238E27FC236}">
                  <a16:creationId xmlns:a16="http://schemas.microsoft.com/office/drawing/2014/main" id="{2B3D9F2E-CBE5-BF4A-A8E6-B6CFB483EC78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Shape 1083">
              <a:extLst>
                <a:ext uri="{FF2B5EF4-FFF2-40B4-BE49-F238E27FC236}">
                  <a16:creationId xmlns:a16="http://schemas.microsoft.com/office/drawing/2014/main" id="{58B258D8-74FC-A743-9EEA-D6CAB74932B5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88" name="Shape 1084">
              <a:extLst>
                <a:ext uri="{FF2B5EF4-FFF2-40B4-BE49-F238E27FC236}">
                  <a16:creationId xmlns:a16="http://schemas.microsoft.com/office/drawing/2014/main" id="{88E76937-5D3B-CA43-A7A7-684CCF04E9F5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9" name="Shape 1087">
              <a:extLst>
                <a:ext uri="{FF2B5EF4-FFF2-40B4-BE49-F238E27FC236}">
                  <a16:creationId xmlns:a16="http://schemas.microsoft.com/office/drawing/2014/main" id="{FD425C88-1403-544D-BA63-C0A023703C2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0" name="Shape 1088">
              <a:extLst>
                <a:ext uri="{FF2B5EF4-FFF2-40B4-BE49-F238E27FC236}">
                  <a16:creationId xmlns:a16="http://schemas.microsoft.com/office/drawing/2014/main" id="{9FCDA31D-0A6B-3448-815C-81B151940408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91">
              <a:extLst>
                <a:ext uri="{FF2B5EF4-FFF2-40B4-BE49-F238E27FC236}">
                  <a16:creationId xmlns:a16="http://schemas.microsoft.com/office/drawing/2014/main" id="{8E678454-45DD-6043-9F23-A16BBAF5998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2" name="Shape 1092">
              <a:extLst>
                <a:ext uri="{FF2B5EF4-FFF2-40B4-BE49-F238E27FC236}">
                  <a16:creationId xmlns:a16="http://schemas.microsoft.com/office/drawing/2014/main" id="{4254540F-9368-6A47-B69B-C96D4FFA6661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3" name="Shape 1093">
              <a:extLst>
                <a:ext uri="{FF2B5EF4-FFF2-40B4-BE49-F238E27FC236}">
                  <a16:creationId xmlns:a16="http://schemas.microsoft.com/office/drawing/2014/main" id="{73A9772E-24FA-794F-B1C7-3E625E19E58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4" name="Shape 1096">
              <a:extLst>
                <a:ext uri="{FF2B5EF4-FFF2-40B4-BE49-F238E27FC236}">
                  <a16:creationId xmlns:a16="http://schemas.microsoft.com/office/drawing/2014/main" id="{E1F6D9DD-A724-B54D-BE7A-9D72E6847CAE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5" name="Shape 1097">
              <a:extLst>
                <a:ext uri="{FF2B5EF4-FFF2-40B4-BE49-F238E27FC236}">
                  <a16:creationId xmlns:a16="http://schemas.microsoft.com/office/drawing/2014/main" id="{B170A2DC-0A4D-3E42-933D-86122EF7789C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100">
              <a:extLst>
                <a:ext uri="{FF2B5EF4-FFF2-40B4-BE49-F238E27FC236}">
                  <a16:creationId xmlns:a16="http://schemas.microsoft.com/office/drawing/2014/main" id="{78C42A22-0EC3-CB4B-8AB0-1DC7C0A9B364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7" name="Shape 1101">
              <a:extLst>
                <a:ext uri="{FF2B5EF4-FFF2-40B4-BE49-F238E27FC236}">
                  <a16:creationId xmlns:a16="http://schemas.microsoft.com/office/drawing/2014/main" id="{8107EB3B-598F-9647-940C-963837DF54E2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8" name="Shape 1102">
              <a:extLst>
                <a:ext uri="{FF2B5EF4-FFF2-40B4-BE49-F238E27FC236}">
                  <a16:creationId xmlns:a16="http://schemas.microsoft.com/office/drawing/2014/main" id="{3B0E1534-CAA5-9D4B-8E3B-78056B5D383C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9" name="Shape 1103">
              <a:extLst>
                <a:ext uri="{FF2B5EF4-FFF2-40B4-BE49-F238E27FC236}">
                  <a16:creationId xmlns:a16="http://schemas.microsoft.com/office/drawing/2014/main" id="{F593A93C-8702-6A41-9022-9C6F9318312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0" name="Shape 1106">
              <a:extLst>
                <a:ext uri="{FF2B5EF4-FFF2-40B4-BE49-F238E27FC236}">
                  <a16:creationId xmlns:a16="http://schemas.microsoft.com/office/drawing/2014/main" id="{17345702-F482-5744-8388-6F93B691929F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1" name="Shape 1107">
              <a:extLst>
                <a:ext uri="{FF2B5EF4-FFF2-40B4-BE49-F238E27FC236}">
                  <a16:creationId xmlns:a16="http://schemas.microsoft.com/office/drawing/2014/main" id="{EA7B6FFB-521B-DD4E-BD2C-CA631D4C894A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10">
              <a:extLst>
                <a:ext uri="{FF2B5EF4-FFF2-40B4-BE49-F238E27FC236}">
                  <a16:creationId xmlns:a16="http://schemas.microsoft.com/office/drawing/2014/main" id="{25B49592-180B-F943-B732-79F825DF802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3" name="Shape 1111">
              <a:extLst>
                <a:ext uri="{FF2B5EF4-FFF2-40B4-BE49-F238E27FC236}">
                  <a16:creationId xmlns:a16="http://schemas.microsoft.com/office/drawing/2014/main" id="{EB712F2C-7E87-5743-AEB9-7EC906AFD21A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4" name="Shape 1112">
              <a:extLst>
                <a:ext uri="{FF2B5EF4-FFF2-40B4-BE49-F238E27FC236}">
                  <a16:creationId xmlns:a16="http://schemas.microsoft.com/office/drawing/2014/main" id="{4866AE3F-E1C9-2042-9922-6DE168A1D7CB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4">
              <a:extLst>
                <a:ext uri="{FF2B5EF4-FFF2-40B4-BE49-F238E27FC236}">
                  <a16:creationId xmlns:a16="http://schemas.microsoft.com/office/drawing/2014/main" id="{744EAF2D-E88C-B64D-B003-9D84A543B158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6" name="Shape 1115">
              <a:extLst>
                <a:ext uri="{FF2B5EF4-FFF2-40B4-BE49-F238E27FC236}">
                  <a16:creationId xmlns:a16="http://schemas.microsoft.com/office/drawing/2014/main" id="{EA17EFD1-B4BD-244A-8CE1-0248D2D2079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7" name="Shape 1118">
              <a:extLst>
                <a:ext uri="{FF2B5EF4-FFF2-40B4-BE49-F238E27FC236}">
                  <a16:creationId xmlns:a16="http://schemas.microsoft.com/office/drawing/2014/main" id="{8AF581EE-87E0-2F4F-AA78-B9C008396535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9">
              <a:extLst>
                <a:ext uri="{FF2B5EF4-FFF2-40B4-BE49-F238E27FC236}">
                  <a16:creationId xmlns:a16="http://schemas.microsoft.com/office/drawing/2014/main" id="{E71898A2-A41F-D847-B207-28BA2CE266FE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9" name="Shape 1129">
              <a:extLst>
                <a:ext uri="{FF2B5EF4-FFF2-40B4-BE49-F238E27FC236}">
                  <a16:creationId xmlns:a16="http://schemas.microsoft.com/office/drawing/2014/main" id="{6740163E-52B5-8A4C-86F5-CC773CF7C164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30">
              <a:extLst>
                <a:ext uri="{FF2B5EF4-FFF2-40B4-BE49-F238E27FC236}">
                  <a16:creationId xmlns:a16="http://schemas.microsoft.com/office/drawing/2014/main" id="{AB7D17EC-F85D-8D4E-B343-34304DABFB5C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31">
              <a:extLst>
                <a:ext uri="{FF2B5EF4-FFF2-40B4-BE49-F238E27FC236}">
                  <a16:creationId xmlns:a16="http://schemas.microsoft.com/office/drawing/2014/main" id="{5BE3223D-A6C8-5A4B-B19E-4DF3482C04CB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2">
              <a:extLst>
                <a:ext uri="{FF2B5EF4-FFF2-40B4-BE49-F238E27FC236}">
                  <a16:creationId xmlns:a16="http://schemas.microsoft.com/office/drawing/2014/main" id="{BCAE96BF-4E29-E94D-96FC-5F182D559EA4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3">
              <a:extLst>
                <a:ext uri="{FF2B5EF4-FFF2-40B4-BE49-F238E27FC236}">
                  <a16:creationId xmlns:a16="http://schemas.microsoft.com/office/drawing/2014/main" id="{705B8D27-BB3E-0A44-82C0-7EC54CC03FAC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4">
              <a:extLst>
                <a:ext uri="{FF2B5EF4-FFF2-40B4-BE49-F238E27FC236}">
                  <a16:creationId xmlns:a16="http://schemas.microsoft.com/office/drawing/2014/main" id="{532F16B3-4D81-1A40-8FB3-37BB04FB7EA5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5">
              <a:extLst>
                <a:ext uri="{FF2B5EF4-FFF2-40B4-BE49-F238E27FC236}">
                  <a16:creationId xmlns:a16="http://schemas.microsoft.com/office/drawing/2014/main" id="{927FE10A-4554-EA45-8D2C-381440B63BAE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6">
              <a:extLst>
                <a:ext uri="{FF2B5EF4-FFF2-40B4-BE49-F238E27FC236}">
                  <a16:creationId xmlns:a16="http://schemas.microsoft.com/office/drawing/2014/main" id="{C46161B4-7E07-4144-B000-52CC73668C9C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7">
              <a:extLst>
                <a:ext uri="{FF2B5EF4-FFF2-40B4-BE49-F238E27FC236}">
                  <a16:creationId xmlns:a16="http://schemas.microsoft.com/office/drawing/2014/main" id="{0B9A036E-3B10-DA4B-A1D7-88EA8301135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1129">
              <a:extLst>
                <a:ext uri="{FF2B5EF4-FFF2-40B4-BE49-F238E27FC236}">
                  <a16:creationId xmlns:a16="http://schemas.microsoft.com/office/drawing/2014/main" id="{E173FF54-37C9-E548-B729-6D33CD6DED16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0" name="Shape 1129">
              <a:extLst>
                <a:ext uri="{FF2B5EF4-FFF2-40B4-BE49-F238E27FC236}">
                  <a16:creationId xmlns:a16="http://schemas.microsoft.com/office/drawing/2014/main" id="{8F0F16A0-467F-FB46-82AE-0A7B2920DA23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2471EB0A-9E0D-E44E-A835-E66DD00BDB20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F4E0C90C-BBB3-7247-9A6D-64A0EE99D7D9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B49F7D66-B6B6-484C-8510-157857C14616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7EA730B2-2AB8-7843-824C-F86CC61D0B9A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086BB8C1-3AFD-4641-9AAF-DDF434F80F1E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182A9615-AF8F-9A4A-AA6D-13C7A40F9D94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1DA4053C-EA7B-2C4C-8539-00C31010673E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83A391-AE25-6343-BF8A-E34411653EB8}"/>
                </a:ext>
              </a:extLst>
            </p:cNvPr>
            <p:cNvCxnSpPr>
              <a:cxnSpLocks/>
              <a:stCxn id="109" idx="6"/>
              <a:endCxn id="119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909FD18-CC78-FD4B-95C7-0E15F38470B9}"/>
                </a:ext>
              </a:extLst>
            </p:cNvPr>
            <p:cNvCxnSpPr>
              <a:cxnSpLocks/>
              <a:stCxn id="111" idx="6"/>
              <a:endCxn id="120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38136C-D6D7-F04E-BCA8-FB85796F314C}"/>
                </a:ext>
              </a:extLst>
            </p:cNvPr>
            <p:cNvCxnSpPr>
              <a:cxnSpLocks/>
              <a:stCxn id="110" idx="6"/>
              <a:endCxn id="121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64EB96-0EBA-3E46-9F28-87DC7C0FE842}"/>
                </a:ext>
              </a:extLst>
            </p:cNvPr>
            <p:cNvCxnSpPr>
              <a:cxnSpLocks/>
              <a:stCxn id="112" idx="6"/>
              <a:endCxn id="122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5B78362-D602-604D-AB5F-B927DF2EE8AD}"/>
                </a:ext>
              </a:extLst>
            </p:cNvPr>
            <p:cNvCxnSpPr>
              <a:cxnSpLocks/>
              <a:stCxn id="113" idx="6"/>
              <a:endCxn id="123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7ACDBF-E347-954E-8729-E0E202F6AD7E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CBA9E69-2DFD-0C4D-ACE0-3722D38F174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E485017-22FA-3941-A004-59F03AA9EB42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726321F-44D8-7141-A150-538269CB8ED1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Observability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993B1-A617-E0F2-1E7C-976E672F0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E291597-A835-1519-0304-74021F387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7028-4586-B1F8-B146-0A03D2CD357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r>
              <a:rPr lang="en-US" dirty="0"/>
              <a:t>STNU where the contingent time points are given by </a:t>
            </a:r>
            <a:br>
              <a:rPr lang="en-US" dirty="0"/>
            </a:br>
            <a:r>
              <a:rPr lang="en-US" dirty="0"/>
              <a:t>a set of invisible and a set of observable timepoints</a:t>
            </a:r>
          </a:p>
          <a:p>
            <a:pPr lvl="2"/>
            <a:r>
              <a:rPr lang="en-US" dirty="0"/>
              <a:t>POSTNU = STNU if </a:t>
            </a:r>
            <a:r>
              <a:rPr lang="en-GB" dirty="0"/>
              <a:t>Invisible = ∅</a:t>
            </a:r>
            <a:endParaRPr lang="en-US" dirty="0"/>
          </a:p>
          <a:p>
            <a:pPr lvl="1"/>
            <a:r>
              <a:rPr lang="en-US" dirty="0"/>
              <a:t>Dynamically controllable?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6854211" y="4060881"/>
            <a:ext cx="4701500" cy="1464276"/>
            <a:chOff x="1588811" y="3548076"/>
            <a:chExt cx="4701500" cy="1464276"/>
          </a:xfrm>
        </p:grpSpPr>
        <p:sp>
          <p:nvSpPr>
            <p:cNvPr id="8" name="Shape 1173"/>
            <p:cNvSpPr/>
            <p:nvPr/>
          </p:nvSpPr>
          <p:spPr>
            <a:xfrm>
              <a:off x="1588811" y="3548076"/>
              <a:ext cx="4701500" cy="1464276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t">
              <a:normAutofit fontScale="47500" lnSpcReduction="20000"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5794" y="3640058"/>
              <a:ext cx="2420357" cy="862234"/>
              <a:chOff x="2705794" y="3456186"/>
              <a:chExt cx="2420357" cy="1114034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05794" y="3456186"/>
                <a:ext cx="419062" cy="4252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05794" y="3881470"/>
                <a:ext cx="419062" cy="263457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81471"/>
                <a:ext cx="896681" cy="344378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344376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Arthur Bit-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Monnot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Malik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Ghallab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Félix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Ingrand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 Actions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1BB68-3C82-4410-504F-082503DD2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C550-4D94-AF42-79B7-B691302791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89010-8CDC-E95F-C2A4-7F3D9A9F62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1215" name="Shape 1215"/>
          <p:cNvSpPr/>
          <p:nvPr/>
        </p:nvSpPr>
        <p:spPr>
          <a:xfrm>
            <a:off x="6736018" y="3844424"/>
            <a:ext cx="2219726" cy="892969"/>
          </a:xfrm>
          <a:prstGeom prst="ellipse">
            <a:avLst/>
          </a:prstGeom>
          <a:ln w="12700" cap="sq">
            <a:solidFill>
              <a:schemeClr val="accent1"/>
            </a:solidFill>
          </a:ln>
        </p:spPr>
        <p:txBody>
          <a:bodyPr lIns="35719" tIns="35719" rIns="35719" bIns="35719" anchor="ctr"/>
          <a:lstStyle/>
          <a:p>
            <a:endParaRPr sz="1687" dirty="0">
              <a:latin typeface="Helvetica" pitchFamily="2" charset="0"/>
            </a:endParaRPr>
          </a:p>
        </p:txBody>
      </p:sp>
      <p:grpSp>
        <p:nvGrpSpPr>
          <p:cNvPr id="1221" name="Group 1221"/>
          <p:cNvGrpSpPr/>
          <p:nvPr/>
        </p:nvGrpSpPr>
        <p:grpSpPr>
          <a:xfrm>
            <a:off x="2411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4272133" y="4919647"/>
            <a:ext cx="1514926" cy="790281"/>
            <a:chOff x="465416" y="55448"/>
            <a:chExt cx="2154560" cy="1123953"/>
          </a:xfrm>
        </p:grpSpPr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3993292" y="4937065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A310F2-E763-1B42-8A33-ADFF0ACC82C2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Arthur Bit-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Monnot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Malik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Ghallab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Félix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Ingrand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: “Which Contingent Events to Observe for the Dynamic Controllability of a Plan”, IJCAI-16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8DCE13-5D1D-624F-8F73-4A78DD925327}"/>
              </a:ext>
            </a:extLst>
          </p:cNvPr>
          <p:cNvGrpSpPr/>
          <p:nvPr/>
        </p:nvGrpSpPr>
        <p:grpSpPr>
          <a:xfrm>
            <a:off x="3256177" y="2262516"/>
            <a:ext cx="5496617" cy="2321801"/>
            <a:chOff x="3215289" y="332630"/>
            <a:chExt cx="5496617" cy="2321801"/>
          </a:xfrm>
        </p:grpSpPr>
        <p:sp>
          <p:nvSpPr>
            <p:cNvPr id="59" name="Shape 800">
              <a:extLst>
                <a:ext uri="{FF2B5EF4-FFF2-40B4-BE49-F238E27FC236}">
                  <a16:creationId xmlns:a16="http://schemas.microsoft.com/office/drawing/2014/main" id="{3F748123-3C2C-EC45-9613-7BA6CF37F960}"/>
                </a:ext>
              </a:extLst>
            </p:cNvPr>
            <p:cNvSpPr/>
            <p:nvPr/>
          </p:nvSpPr>
          <p:spPr>
            <a:xfrm>
              <a:off x="6448899" y="1277734"/>
              <a:ext cx="138863" cy="151529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60" name="Shape 803">
              <a:extLst>
                <a:ext uri="{FF2B5EF4-FFF2-40B4-BE49-F238E27FC236}">
                  <a16:creationId xmlns:a16="http://schemas.microsoft.com/office/drawing/2014/main" id="{C2819A7E-2A02-7B4B-8800-85B9F00096B4}"/>
                </a:ext>
              </a:extLst>
            </p:cNvPr>
            <p:cNvSpPr/>
            <p:nvPr/>
          </p:nvSpPr>
          <p:spPr>
            <a:xfrm>
              <a:off x="8415604" y="2127182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61" name="Shape 805">
              <a:extLst>
                <a:ext uri="{FF2B5EF4-FFF2-40B4-BE49-F238E27FC236}">
                  <a16:creationId xmlns:a16="http://schemas.microsoft.com/office/drawing/2014/main" id="{738D7E8D-38FE-944E-B7BB-11258B40EE56}"/>
                </a:ext>
              </a:extLst>
            </p:cNvPr>
            <p:cNvSpPr/>
            <p:nvPr/>
          </p:nvSpPr>
          <p:spPr>
            <a:xfrm>
              <a:off x="7735562" y="1277734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62" name="Shape 807">
              <a:extLst>
                <a:ext uri="{FF2B5EF4-FFF2-40B4-BE49-F238E27FC236}">
                  <a16:creationId xmlns:a16="http://schemas.microsoft.com/office/drawing/2014/main" id="{FF1E057C-BF15-B74E-9E2A-1C951505DAD4}"/>
                </a:ext>
              </a:extLst>
            </p:cNvPr>
            <p:cNvSpPr/>
            <p:nvPr/>
          </p:nvSpPr>
          <p:spPr>
            <a:xfrm>
              <a:off x="7079994" y="2128798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/>
                <p:nvPr/>
              </p:nvSpPr>
              <p:spPr>
                <a:xfrm>
                  <a:off x="6303918" y="917125"/>
                  <a:ext cx="4219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18" y="917125"/>
                  <a:ext cx="42197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/>
                <p:nvPr/>
              </p:nvSpPr>
              <p:spPr>
                <a:xfrm>
                  <a:off x="7595055" y="915845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055" y="915845"/>
                  <a:ext cx="4440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/>
                <p:nvPr/>
              </p:nvSpPr>
              <p:spPr>
                <a:xfrm>
                  <a:off x="6936626" y="2267431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26" y="2267431"/>
                  <a:ext cx="4440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/>
                <p:nvPr/>
              </p:nvSpPr>
              <p:spPr>
                <a:xfrm>
                  <a:off x="8267810" y="226312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810" y="2263122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/>
                <p:nvPr/>
              </p:nvSpPr>
              <p:spPr>
                <a:xfrm>
                  <a:off x="6759575" y="1081737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20,25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575" y="1081737"/>
                  <a:ext cx="794448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/>
                <p:nvPr/>
              </p:nvSpPr>
              <p:spPr>
                <a:xfrm rot="3021131">
                  <a:off x="7875255" y="1541958"/>
                  <a:ext cx="82971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−5,10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875255" y="1541958"/>
                  <a:ext cx="82971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/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19:00,19:30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/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/>
                <p:nvPr/>
              </p:nvSpPr>
              <p:spPr>
                <a:xfrm>
                  <a:off x="7418416" y="2189681"/>
                  <a:ext cx="7944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de-DE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oMath>
                    </m:oMathPara>
                  </a14:m>
                  <a:endParaRPr lang="de-DE" sz="1400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16" y="2189681"/>
                  <a:ext cx="79444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B870E7-82A4-4441-B46A-02EED946096E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 flipV="1">
              <a:off x="5356808" y="1353499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429669-50B1-C24E-B7F8-3C4ADFF3CBE6}"/>
                </a:ext>
              </a:extLst>
            </p:cNvPr>
            <p:cNvCxnSpPr>
              <a:cxnSpLocks/>
              <a:stCxn id="61" idx="5"/>
              <a:endCxn id="60" idx="0"/>
            </p:cNvCxnSpPr>
            <p:nvPr/>
          </p:nvCxnSpPr>
          <p:spPr>
            <a:xfrm>
              <a:off x="7854089" y="1407071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D379188-24A3-D343-ABC5-2207541BFFE7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 flipV="1">
              <a:off x="6587762" y="1353498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D995583-495D-0C47-9C03-408E0969370F}"/>
                </a:ext>
              </a:extLst>
            </p:cNvPr>
            <p:cNvCxnSpPr>
              <a:cxnSpLocks/>
              <a:stCxn id="62" idx="6"/>
              <a:endCxn id="60" idx="2"/>
            </p:cNvCxnSpPr>
            <p:nvPr/>
          </p:nvCxnSpPr>
          <p:spPr>
            <a:xfrm flipV="1">
              <a:off x="7218857" y="2202947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FB6AC7-E0FB-3C4A-A383-29788C851133}"/>
                </a:ext>
              </a:extLst>
            </p:cNvPr>
            <p:cNvSpPr txBox="1"/>
            <p:nvPr/>
          </p:nvSpPr>
          <p:spPr>
            <a:xfrm>
              <a:off x="6817392" y="887432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driving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EB72E4-753C-A340-8BC8-28B0DD09303D}"/>
                </a:ext>
              </a:extLst>
            </p:cNvPr>
            <p:cNvSpPr txBox="1"/>
            <p:nvPr/>
          </p:nvSpPr>
          <p:spPr>
            <a:xfrm>
              <a:off x="7435504" y="2346654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cooking</a:t>
              </a:r>
            </a:p>
          </p:txBody>
        </p:sp>
        <p:sp>
          <p:nvSpPr>
            <p:cNvPr id="78" name="Shape 800">
              <a:extLst>
                <a:ext uri="{FF2B5EF4-FFF2-40B4-BE49-F238E27FC236}">
                  <a16:creationId xmlns:a16="http://schemas.microsoft.com/office/drawing/2014/main" id="{4ADED5F2-618E-474E-B0C5-AC5AAE30A79C}"/>
                </a:ext>
              </a:extLst>
            </p:cNvPr>
            <p:cNvSpPr/>
            <p:nvPr/>
          </p:nvSpPr>
          <p:spPr>
            <a:xfrm>
              <a:off x="3931282" y="128405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sp>
          <p:nvSpPr>
            <p:cNvPr id="79" name="Shape 805">
              <a:extLst>
                <a:ext uri="{FF2B5EF4-FFF2-40B4-BE49-F238E27FC236}">
                  <a16:creationId xmlns:a16="http://schemas.microsoft.com/office/drawing/2014/main" id="{E13444E7-78EA-444F-80CF-BF768E88ECD1}"/>
                </a:ext>
              </a:extLst>
            </p:cNvPr>
            <p:cNvSpPr/>
            <p:nvPr/>
          </p:nvSpPr>
          <p:spPr>
            <a:xfrm>
              <a:off x="5217945" y="1284059"/>
              <a:ext cx="138863" cy="151528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/>
                <p:nvPr/>
              </p:nvSpPr>
              <p:spPr>
                <a:xfrm>
                  <a:off x="3786301" y="923450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301" y="923450"/>
                  <a:ext cx="43877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4ACC95-51F3-9E44-BFCF-E19B56CED2D0}"/>
                </a:ext>
              </a:extLst>
            </p:cNvPr>
            <p:cNvCxnSpPr>
              <a:cxnSpLocks/>
              <a:stCxn id="78" idx="6"/>
              <a:endCxn id="79" idx="2"/>
            </p:cNvCxnSpPr>
            <p:nvPr/>
          </p:nvCxnSpPr>
          <p:spPr>
            <a:xfrm flipV="1">
              <a:off x="4070145" y="1359823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/>
                <p:nvPr/>
              </p:nvSpPr>
              <p:spPr>
                <a:xfrm>
                  <a:off x="5127453" y="923450"/>
                  <a:ext cx="34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453" y="923450"/>
                  <a:ext cx="34579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135C38-FE07-7944-920A-724F2E957160}"/>
                </a:ext>
              </a:extLst>
            </p:cNvPr>
            <p:cNvSpPr txBox="1"/>
            <p:nvPr/>
          </p:nvSpPr>
          <p:spPr>
            <a:xfrm>
              <a:off x="4280440" y="1342020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Helvetica" pitchFamily="2" charset="0"/>
                </a:rPr>
                <a:t>working</a:t>
              </a:r>
            </a:p>
          </p:txBody>
        </p:sp>
        <p:sp>
          <p:nvSpPr>
            <p:cNvPr id="84" name="Shape 805">
              <a:extLst>
                <a:ext uri="{FF2B5EF4-FFF2-40B4-BE49-F238E27FC236}">
                  <a16:creationId xmlns:a16="http://schemas.microsoft.com/office/drawing/2014/main" id="{F295BF74-8246-164D-93F7-F037EE3C197F}"/>
                </a:ext>
              </a:extLst>
            </p:cNvPr>
            <p:cNvSpPr/>
            <p:nvPr/>
          </p:nvSpPr>
          <p:spPr>
            <a:xfrm>
              <a:off x="3215289" y="332630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  <a:latin typeface="Helvetica" pitchFamily="2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88E65CF-E28E-B74F-B9FC-84752DDF02CE}"/>
                </a:ext>
              </a:extLst>
            </p:cNvPr>
            <p:cNvCxnSpPr>
              <a:cxnSpLocks/>
              <a:stCxn id="84" idx="5"/>
              <a:endCxn id="79" idx="1"/>
            </p:cNvCxnSpPr>
            <p:nvPr/>
          </p:nvCxnSpPr>
          <p:spPr>
            <a:xfrm>
              <a:off x="3333816" y="461967"/>
              <a:ext cx="1904465" cy="844283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22F81-937C-2E2B-E406-5D456D523C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3F30-13CE-C1AA-641B-1AE9FEC4D6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A080A-A2F1-987C-CD64-C66F40E201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Check dynamic controllability</a:t>
            </a:r>
          </a:p>
          <a:p>
            <a:pPr lvl="1"/>
            <a:r>
              <a:rPr lang="en-US" dirty="0"/>
              <a:t>Map an POSTNU to an STNU by deleting invisible time points and adding corresponding constraints on controllable and observable time points</a:t>
            </a:r>
          </a:p>
          <a:p>
            <a:pPr lvl="1"/>
            <a:r>
              <a:rPr lang="en-US" dirty="0"/>
              <a:t>Check dynamic controllability of the mapped STNU</a:t>
            </a:r>
          </a:p>
          <a:p>
            <a:pPr lvl="2"/>
            <a:r>
              <a:rPr lang="en-US" dirty="0"/>
              <a:t>E.g., using the extended PC algorithm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4091-9596-644D-9FF0-81B75914D211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Arthur Bit-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Monnot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Malik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Ghallab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Félix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Ingrand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21B7F-79B6-3CE0-4B8D-E616E030DA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FADCE-8BD7-CB01-9FC4-F279A214A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3E214-D095-4E74-BB30-B5B16F233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pPr lvl="1"/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2"/>
            <a:r>
              <a:rPr lang="en-US" dirty="0"/>
              <a:t>It can be temporarily </a:t>
            </a:r>
            <a:r>
              <a:rPr lang="en-US" dirty="0">
                <a:solidFill>
                  <a:srgbClr val="FFC000"/>
                </a:solidFill>
              </a:rPr>
              <a:t>hidden</a:t>
            </a:r>
          </a:p>
          <a:p>
            <a:pPr lvl="1"/>
            <a:r>
              <a:rPr lang="en-US" dirty="0"/>
              <a:t>Aim: Find out which time points </a:t>
            </a:r>
            <a:br>
              <a:rPr lang="en-US" dirty="0"/>
            </a:br>
            <a:r>
              <a:rPr lang="en-US" dirty="0"/>
              <a:t>need to be observed for the plan </a:t>
            </a:r>
            <a:br>
              <a:rPr lang="en-US" dirty="0"/>
            </a:br>
            <a:r>
              <a:rPr lang="en-US" dirty="0"/>
              <a:t>to be dynamically controllable </a:t>
            </a:r>
            <a:br>
              <a:rPr lang="en-US" dirty="0"/>
            </a:br>
            <a:r>
              <a:rPr lang="en-US" dirty="0"/>
              <a:t>(details in paper)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726B6-F8E6-794A-AED7-64F66AE4AC93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Arthur Bit-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Monnot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Malik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Ghallab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, Félix </a:t>
            </a:r>
            <a:r>
              <a:rPr lang="en-GB" sz="1050" dirty="0" err="1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Ingrand</a:t>
            </a:r>
            <a:r>
              <a:rPr lang="en-GB" sz="1050" dirty="0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: “Which Contingent Events to Observe for the Dynamic Controllability of a Plan”, IJCAI-16</a:t>
            </a:r>
          </a:p>
        </p:txBody>
      </p:sp>
      <p:sp>
        <p:nvSpPr>
          <p:cNvPr id="16" name="Shape 1247">
            <a:extLst>
              <a:ext uri="{FF2B5EF4-FFF2-40B4-BE49-F238E27FC236}">
                <a16:creationId xmlns:a16="http://schemas.microsoft.com/office/drawing/2014/main" id="{AA8BFEF6-DF3F-1CAC-45CB-082DFFD48FAA}"/>
              </a:ext>
            </a:extLst>
          </p:cNvPr>
          <p:cNvSpPr/>
          <p:nvPr/>
        </p:nvSpPr>
        <p:spPr>
          <a:xfrm>
            <a:off x="11642940" y="4202479"/>
            <a:ext cx="274091" cy="697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FFC000"/>
            </a:solidFill>
            <a:tailEnd type="stealth"/>
          </a:ln>
        </p:spPr>
        <p:txBody>
          <a:bodyPr/>
          <a:lstStyle/>
          <a:p>
            <a:endParaRPr sz="1687" dirty="0"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F0373-C7B2-82FF-F7C5-7B99110D6DA2}"/>
              </a:ext>
            </a:extLst>
          </p:cNvPr>
          <p:cNvGrpSpPr/>
          <p:nvPr/>
        </p:nvGrpSpPr>
        <p:grpSpPr>
          <a:xfrm>
            <a:off x="5357469" y="3346842"/>
            <a:ext cx="6353022" cy="1713611"/>
            <a:chOff x="127401" y="3747259"/>
            <a:chExt cx="6353022" cy="1713611"/>
          </a:xfrm>
        </p:grpSpPr>
        <p:sp>
          <p:nvSpPr>
            <p:cNvPr id="19" name="Shape 1173">
              <a:extLst>
                <a:ext uri="{FF2B5EF4-FFF2-40B4-BE49-F238E27FC236}">
                  <a16:creationId xmlns:a16="http://schemas.microsoft.com/office/drawing/2014/main" id="{084E1021-72FC-D046-F2B4-403E9D5F9268}"/>
                </a:ext>
              </a:extLst>
            </p:cNvPr>
            <p:cNvSpPr/>
            <p:nvPr/>
          </p:nvSpPr>
          <p:spPr>
            <a:xfrm>
              <a:off x="127401" y="3747259"/>
              <a:ext cx="6353022" cy="1713611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t">
              <a:spAutoFit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		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	Hidden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D94472-C6DA-5205-7D17-5221ACCA92AC}"/>
                </a:ext>
              </a:extLst>
            </p:cNvPr>
            <p:cNvGrpSpPr/>
            <p:nvPr/>
          </p:nvGrpSpPr>
          <p:grpSpPr>
            <a:xfrm>
              <a:off x="1253744" y="3937653"/>
              <a:ext cx="2410998" cy="1010190"/>
              <a:chOff x="2715153" y="3366330"/>
              <a:chExt cx="2410998" cy="1305198"/>
            </a:xfrm>
          </p:grpSpPr>
          <p:sp>
            <p:nvSpPr>
              <p:cNvPr id="23" name="Shape 1174">
                <a:extLst>
                  <a:ext uri="{FF2B5EF4-FFF2-40B4-BE49-F238E27FC236}">
                    <a16:creationId xmlns:a16="http://schemas.microsoft.com/office/drawing/2014/main" id="{C438850E-5754-3B84-EDFB-DFACDDE573D9}"/>
                  </a:ext>
                </a:extLst>
              </p:cNvPr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4" name="Shape 1175">
                <a:extLst>
                  <a:ext uri="{FF2B5EF4-FFF2-40B4-BE49-F238E27FC236}">
                    <a16:creationId xmlns:a16="http://schemas.microsoft.com/office/drawing/2014/main" id="{E0FAB68B-F948-61D5-E801-7BF68CE9A77E}"/>
                  </a:ext>
                </a:extLst>
              </p:cNvPr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5" name="Shape 1176">
                <a:extLst>
                  <a:ext uri="{FF2B5EF4-FFF2-40B4-BE49-F238E27FC236}">
                    <a16:creationId xmlns:a16="http://schemas.microsoft.com/office/drawing/2014/main" id="{DFF9CA92-35C5-4C96-5BDA-78FF9A0BF9CA}"/>
                  </a:ext>
                </a:extLst>
              </p:cNvPr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4" name="Shape 1177">
                <a:extLst>
                  <a:ext uri="{FF2B5EF4-FFF2-40B4-BE49-F238E27FC236}">
                    <a16:creationId xmlns:a16="http://schemas.microsoft.com/office/drawing/2014/main" id="{9817C7B2-BF8B-C8BE-A13F-8AE970110B94}"/>
                  </a:ext>
                </a:extLst>
              </p:cNvPr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  <p:sp>
          <p:nvSpPr>
            <p:cNvPr id="21" name="Shape 1176">
              <a:extLst>
                <a:ext uri="{FF2B5EF4-FFF2-40B4-BE49-F238E27FC236}">
                  <a16:creationId xmlns:a16="http://schemas.microsoft.com/office/drawing/2014/main" id="{884C500E-070F-13ED-084A-E439C775FAAC}"/>
                </a:ext>
              </a:extLst>
            </p:cNvPr>
            <p:cNvSpPr/>
            <p:nvPr/>
          </p:nvSpPr>
          <p:spPr>
            <a:xfrm flipV="1">
              <a:off x="4771072" y="4626723"/>
              <a:ext cx="896681" cy="329167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2" name="Shape 1177">
              <a:extLst>
                <a:ext uri="{FF2B5EF4-FFF2-40B4-BE49-F238E27FC236}">
                  <a16:creationId xmlns:a16="http://schemas.microsoft.com/office/drawing/2014/main" id="{6E00BCB0-CE11-2BF2-8DC3-06AD09A69642}"/>
                </a:ext>
              </a:extLst>
            </p:cNvPr>
            <p:cNvSpPr/>
            <p:nvPr/>
          </p:nvSpPr>
          <p:spPr>
            <a:xfrm>
              <a:off x="4771072" y="4955885"/>
              <a:ext cx="896681" cy="344948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3E05-A10B-7201-A692-CC01F3AA2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D8C4-ACAC-B1AD-2880-161E4E2BE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117D6-F532-83C2-E72B-A7F312FB90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Acting</a:t>
            </a:r>
          </a:p>
          <a:p>
            <a:pPr lvl="1"/>
            <a:r>
              <a:rPr lang="en-US" dirty="0">
                <a:cs typeface="Times New Roman"/>
              </a:rPr>
              <a:t>atemporal refinement</a:t>
            </a:r>
          </a:p>
          <a:p>
            <a:pPr lvl="2"/>
            <a:r>
              <a:rPr lang="en-US" dirty="0" err="1">
                <a:cs typeface="Calibri"/>
              </a:rPr>
              <a:t>eRAE</a:t>
            </a:r>
            <a:endParaRPr lang="en-US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Dispatching</a:t>
            </a:r>
          </a:p>
          <a:p>
            <a:pPr lvl="3"/>
            <a:r>
              <a:rPr lang="en-US" dirty="0">
                <a:cs typeface="Times New Roman"/>
              </a:rPr>
              <a:t>Alive, enabled</a:t>
            </a:r>
          </a:p>
          <a:p>
            <a:pPr lvl="1"/>
            <a:r>
              <a:rPr lang="en-US" dirty="0">
                <a:cs typeface="Times New Roman"/>
              </a:rPr>
              <a:t>Deadline failures</a:t>
            </a:r>
          </a:p>
          <a:p>
            <a:pPr lvl="1"/>
            <a:r>
              <a:rPr lang="en-US" dirty="0">
                <a:cs typeface="Times New Roman"/>
              </a:rPr>
              <a:t>Partial observability</a:t>
            </a:r>
          </a:p>
          <a:p>
            <a:pPr lvl="2"/>
            <a:r>
              <a:rPr lang="en-US" dirty="0">
                <a:cs typeface="Times New Roman"/>
              </a:rPr>
              <a:t>Invisible, observable (hidden/visible)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35B8-75A6-0F8D-6D43-0FA207852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B3A0-0977-0377-9273-36E268F5C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86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C2EC-3487-5BA7-EF20-9EBF50CC99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marL="2540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2B891-BF87-7061-2983-F4C8B1C9AE81}"/>
              </a:ext>
            </a:extLst>
          </p:cNvPr>
          <p:cNvSpPr txBox="1"/>
          <p:nvPr/>
        </p:nvSpPr>
        <p:spPr>
          <a:xfrm>
            <a:off x="2322303" y="5475027"/>
            <a:ext cx="7546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  <a:latin typeface="Helvetica" pitchFamily="2" charset="0"/>
              </a:rPr>
              <a:t>⟹ Next: Planning and Acting with Nondeterministic Models</a:t>
            </a:r>
            <a:endParaRPr lang="en-GB" sz="2200" dirty="0">
              <a:solidFill>
                <a:schemeClr val="accent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F19CF-B6D8-E4AF-49F9-900B85EFCE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Marcel Gehrke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450AD-253B-4ED5-5A0A-9BCA549B6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989D6-794E-59CD-7C9A-7AD1D8B4E6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Instance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= temporal and object variables instantiated</a:t>
                </a:r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371" t="-110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0"/>
            <a:ext cx="4265933" cy="1787382"/>
            <a:chOff x="4120688" y="2234741"/>
            <a:chExt cx="4265933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2206" y="2588299"/>
                  <a:ext cx="9862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2206" y="2588299"/>
                  <a:ext cx="9862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387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387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440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440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440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440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561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693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H="1" flipV="1">
              <a:off x="6723578" y="3191256"/>
              <a:ext cx="561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Helvetica" pitchFamily="2" charset="0"/>
                </a:rPr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7839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783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7839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282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>
                    <a:latin typeface="Helvetica" pitchFamily="2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2823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61519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14593</Words>
  <Application>Microsoft Macintosh PowerPoint</Application>
  <PresentationFormat>Widescreen</PresentationFormat>
  <Paragraphs>2028</Paragraphs>
  <Slides>86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04" baseType="lpstr">
      <vt:lpstr>.Hiragino Kaku Gothic Interface W3</vt:lpstr>
      <vt:lpstr>Arial</vt:lpstr>
      <vt:lpstr>Calibri</vt:lpstr>
      <vt:lpstr>Cambria</vt:lpstr>
      <vt:lpstr>Cambria Math</vt:lpstr>
      <vt:lpstr>CMU Bright SemiBold</vt:lpstr>
      <vt:lpstr>Courier New</vt:lpstr>
      <vt:lpstr>Gill Sans</vt:lpstr>
      <vt:lpstr>Helvetica</vt:lpstr>
      <vt:lpstr>Lucida Handwriting</vt:lpstr>
      <vt:lpstr>Myriad Pro</vt:lpstr>
      <vt:lpstr>System Font</vt:lpstr>
      <vt:lpstr>Times</vt:lpstr>
      <vt:lpstr>Times New Roman</vt:lpstr>
      <vt:lpstr>Webdings</vt:lpstr>
      <vt:lpstr>Wingdings</vt:lpstr>
      <vt:lpstr>3_Standarddesign</vt:lpstr>
      <vt:lpstr>Standarddesign</vt:lpstr>
      <vt:lpstr>Intelligent Agents : Automated Planning and Acting</vt:lpstr>
      <vt:lpstr>Content: Planning and Acting</vt:lpstr>
      <vt:lpstr>Temporal Models</vt:lpstr>
      <vt:lpstr>Timelines</vt:lpstr>
      <vt:lpstr>Timelines</vt:lpstr>
      <vt:lpstr>Outline per the Book</vt:lpstr>
      <vt:lpstr>Representation</vt:lpstr>
      <vt:lpstr>Timeline</vt:lpstr>
      <vt:lpstr>Timeline</vt:lpstr>
      <vt:lpstr>Actions</vt:lpstr>
      <vt:lpstr>Actions</vt:lpstr>
      <vt:lpstr>Actions</vt:lpstr>
      <vt:lpstr>Actions</vt:lpstr>
      <vt:lpstr>Actions</vt:lpstr>
      <vt:lpstr>Tasks and Methods</vt:lpstr>
      <vt:lpstr>Tasks and Methods</vt:lpstr>
      <vt:lpstr>Tasks and Methods</vt:lpstr>
      <vt:lpstr>Chronicles: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Example of Conflicts</vt:lpstr>
      <vt:lpstr>Heuristics for Guiding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Controllability</vt:lpstr>
      <vt:lpstr>STNUs</vt:lpstr>
      <vt:lpstr>STNUs</vt:lpstr>
      <vt:lpstr>Three kinds of controllability</vt:lpstr>
      <vt:lpstr>Three kinds of controllability</vt:lpstr>
      <vt:lpstr>Dynamic Execution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61</vt:lpstr>
      <vt:lpstr>Dispatching</vt:lpstr>
      <vt:lpstr>Deadline Failures</vt:lpstr>
      <vt:lpstr>Partial Observability</vt:lpstr>
      <vt:lpstr>Observation Actions</vt:lpstr>
      <vt:lpstr>Dynamic Controllability</vt:lpstr>
      <vt:lpstr>Dynamic Controllability</vt:lpstr>
      <vt:lpstr>Intermediate Summary</vt:lpstr>
      <vt:lpstr>Outline per the 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130</cp:revision>
  <dcterms:created xsi:type="dcterms:W3CDTF">2010-04-27T12:26:40Z</dcterms:created>
  <dcterms:modified xsi:type="dcterms:W3CDTF">2023-11-16T14:17:19Z</dcterms:modified>
</cp:coreProperties>
</file>