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5"/>
  </p:notesMasterIdLst>
  <p:handoutMasterIdLst>
    <p:handoutMasterId r:id="rId16"/>
  </p:handoutMasterIdLst>
  <p:sldIdLst>
    <p:sldId id="273" r:id="rId2"/>
    <p:sldId id="289" r:id="rId3"/>
    <p:sldId id="272" r:id="rId4"/>
    <p:sldId id="274" r:id="rId5"/>
    <p:sldId id="295" r:id="rId6"/>
    <p:sldId id="377" r:id="rId7"/>
    <p:sldId id="340" r:id="rId8"/>
    <p:sldId id="413" r:id="rId9"/>
    <p:sldId id="414" r:id="rId10"/>
    <p:sldId id="415" r:id="rId11"/>
    <p:sldId id="416" r:id="rId12"/>
    <p:sldId id="418" r:id="rId13"/>
    <p:sldId id="371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2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16.04.15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16.04.15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Stefan Werner (Übungen)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613278" y="1412776"/>
            <a:ext cx="51395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2400" baseline="0" dirty="0"/>
              <a:t>1  2  3  </a:t>
            </a:r>
            <a:r>
              <a:rPr lang="de-DE" altLang="de-DE" sz="2400" baseline="0" dirty="0" smtClean="0"/>
              <a:t>…  </a:t>
            </a:r>
            <a:r>
              <a:rPr lang="de-DE" altLang="de-DE" sz="2400" baseline="0" dirty="0"/>
              <a:t>49  50  51  52  </a:t>
            </a:r>
            <a:r>
              <a:rPr lang="de-DE" altLang="de-DE" sz="2400" dirty="0" smtClean="0"/>
              <a:t>…</a:t>
            </a:r>
            <a:r>
              <a:rPr lang="de-DE" altLang="de-DE" sz="2400" baseline="0" dirty="0" smtClean="0"/>
              <a:t>   </a:t>
            </a:r>
            <a:r>
              <a:rPr lang="de-DE" altLang="de-DE" sz="2400" baseline="0" dirty="0"/>
              <a:t>98  99  100</a:t>
            </a:r>
          </a:p>
        </p:txBody>
      </p:sp>
      <p:grpSp>
        <p:nvGrpSpPr>
          <p:cNvPr id="11" name="Group 21"/>
          <p:cNvGrpSpPr>
            <a:grpSpLocks/>
          </p:cNvGrpSpPr>
          <p:nvPr/>
        </p:nvGrpSpPr>
        <p:grpSpPr bwMode="auto">
          <a:xfrm>
            <a:off x="2625154" y="1773138"/>
            <a:ext cx="360363" cy="215900"/>
            <a:chOff x="1474" y="3385"/>
            <a:chExt cx="227" cy="136"/>
          </a:xfrm>
        </p:grpSpPr>
        <p:sp>
          <p:nvSpPr>
            <p:cNvPr id="12" name="Line 18"/>
            <p:cNvSpPr>
              <a:spLocks noChangeShapeType="1"/>
            </p:cNvSpPr>
            <p:nvPr/>
          </p:nvSpPr>
          <p:spPr bwMode="auto">
            <a:xfrm>
              <a:off x="1474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1701" y="3385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20"/>
            <p:cNvSpPr>
              <a:spLocks noChangeShapeType="1"/>
            </p:cNvSpPr>
            <p:nvPr/>
          </p:nvSpPr>
          <p:spPr bwMode="auto">
            <a:xfrm>
              <a:off x="1474" y="3521"/>
              <a:ext cx="2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2193354" y="1773138"/>
            <a:ext cx="1295400" cy="287338"/>
            <a:chOff x="1202" y="3385"/>
            <a:chExt cx="816" cy="181"/>
          </a:xfrm>
        </p:grpSpPr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202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23"/>
            <p:cNvSpPr>
              <a:spLocks noChangeShapeType="1"/>
            </p:cNvSpPr>
            <p:nvPr/>
          </p:nvSpPr>
          <p:spPr bwMode="auto">
            <a:xfrm>
              <a:off x="2018" y="3385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Line 24"/>
            <p:cNvSpPr>
              <a:spLocks noChangeShapeType="1"/>
            </p:cNvSpPr>
            <p:nvPr/>
          </p:nvSpPr>
          <p:spPr bwMode="auto">
            <a:xfrm flipH="1">
              <a:off x="1202" y="3566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19" name="Group 29"/>
          <p:cNvGrpSpPr>
            <a:grpSpLocks/>
          </p:cNvGrpSpPr>
          <p:nvPr/>
        </p:nvGrpSpPr>
        <p:grpSpPr bwMode="auto">
          <a:xfrm>
            <a:off x="1328167" y="1773138"/>
            <a:ext cx="3168650" cy="360363"/>
            <a:chOff x="657" y="3385"/>
            <a:chExt cx="1996" cy="227"/>
          </a:xfrm>
        </p:grpSpPr>
        <p:sp>
          <p:nvSpPr>
            <p:cNvPr id="20" name="Line 26"/>
            <p:cNvSpPr>
              <a:spLocks noChangeShapeType="1"/>
            </p:cNvSpPr>
            <p:nvPr/>
          </p:nvSpPr>
          <p:spPr bwMode="auto">
            <a:xfrm>
              <a:off x="657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>
              <a:off x="2653" y="3385"/>
              <a:ext cx="0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2" name="Line 28"/>
            <p:cNvSpPr>
              <a:spLocks noChangeShapeType="1"/>
            </p:cNvSpPr>
            <p:nvPr/>
          </p:nvSpPr>
          <p:spPr bwMode="auto">
            <a:xfrm>
              <a:off x="657" y="3612"/>
              <a:ext cx="19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3" name="Group 33"/>
          <p:cNvGrpSpPr>
            <a:grpSpLocks/>
          </p:cNvGrpSpPr>
          <p:nvPr/>
        </p:nvGrpSpPr>
        <p:grpSpPr bwMode="auto">
          <a:xfrm>
            <a:off x="1040829" y="1773138"/>
            <a:ext cx="3887788" cy="431800"/>
            <a:chOff x="476" y="3385"/>
            <a:chExt cx="2449" cy="272"/>
          </a:xfrm>
        </p:grpSpPr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476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5" name="Line 31"/>
            <p:cNvSpPr>
              <a:spLocks noChangeShapeType="1"/>
            </p:cNvSpPr>
            <p:nvPr/>
          </p:nvSpPr>
          <p:spPr bwMode="auto">
            <a:xfrm>
              <a:off x="2925" y="3385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6" name="Line 32"/>
            <p:cNvSpPr>
              <a:spLocks noChangeShapeType="1"/>
            </p:cNvSpPr>
            <p:nvPr/>
          </p:nvSpPr>
          <p:spPr bwMode="auto">
            <a:xfrm>
              <a:off x="476" y="3657"/>
              <a:ext cx="24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grpSp>
        <p:nvGrpSpPr>
          <p:cNvPr id="27" name="Group 37"/>
          <p:cNvGrpSpPr>
            <a:grpSpLocks/>
          </p:cNvGrpSpPr>
          <p:nvPr/>
        </p:nvGrpSpPr>
        <p:grpSpPr bwMode="auto">
          <a:xfrm>
            <a:off x="753492" y="1773138"/>
            <a:ext cx="4679950" cy="503238"/>
            <a:chOff x="295" y="3385"/>
            <a:chExt cx="2948" cy="317"/>
          </a:xfrm>
        </p:grpSpPr>
        <p:sp>
          <p:nvSpPr>
            <p:cNvPr id="28" name="Line 34"/>
            <p:cNvSpPr>
              <a:spLocks noChangeShapeType="1"/>
            </p:cNvSpPr>
            <p:nvPr/>
          </p:nvSpPr>
          <p:spPr bwMode="auto">
            <a:xfrm>
              <a:off x="295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9" name="Line 35"/>
            <p:cNvSpPr>
              <a:spLocks noChangeShapeType="1"/>
            </p:cNvSpPr>
            <p:nvPr/>
          </p:nvSpPr>
          <p:spPr bwMode="auto">
            <a:xfrm>
              <a:off x="3243" y="3385"/>
              <a:ext cx="0" cy="3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30" name="Line 36"/>
            <p:cNvSpPr>
              <a:spLocks noChangeShapeType="1"/>
            </p:cNvSpPr>
            <p:nvPr/>
          </p:nvSpPr>
          <p:spPr bwMode="auto">
            <a:xfrm>
              <a:off x="295" y="3702"/>
              <a:ext cx="29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de-DE"/>
            </a:p>
          </p:txBody>
        </p:sp>
      </p:grpSp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793804" y="1484213"/>
            <a:ext cx="3175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Summe jedes Paares: 101</a:t>
            </a:r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5793804" y="1916013"/>
            <a:ext cx="1354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50 Paare: 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7162229" y="1916013"/>
            <a:ext cx="1946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baseline="0"/>
              <a:t>101 </a:t>
            </a:r>
            <a:r>
              <a:rPr lang="de-DE" altLang="de-DE" baseline="-2000"/>
              <a:t>*</a:t>
            </a:r>
            <a:r>
              <a:rPr lang="de-DE" altLang="de-DE" baseline="0"/>
              <a:t> 50 = 5050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Ausnutzen der Einschränkung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2780382"/>
            <a:ext cx="8229600" cy="3528938"/>
          </a:xfrm>
        </p:spPr>
        <p:txBody>
          <a:bodyPr/>
          <a:lstStyle/>
          <a:p>
            <a:r>
              <a:rPr lang="de-DE" sz="2400" dirty="0" smtClean="0"/>
              <a:t>Lösungsverfahren: </a:t>
            </a:r>
            <a:br>
              <a:rPr lang="de-DE" sz="2400" dirty="0" smtClean="0"/>
            </a:br>
            <a:r>
              <a:rPr lang="de-DE" sz="2400" dirty="0" smtClean="0"/>
              <a:t>       </a:t>
            </a:r>
            <a:r>
              <a:rPr lang="de-DE" sz="2400" b="1" dirty="0" err="1" smtClean="0"/>
              <a:t>function</a:t>
            </a:r>
            <a:r>
              <a:rPr lang="de-DE" sz="2400" dirty="0" smtClean="0"/>
              <a:t> summe-2(A)</a:t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dirty="0" err="1" smtClean="0"/>
              <a:t>n</a:t>
            </a:r>
            <a:r>
              <a:rPr lang="de-DE" sz="2400" dirty="0" smtClean="0"/>
              <a:t> </a:t>
            </a:r>
            <a:r>
              <a:rPr lang="de-DE" sz="2400" dirty="0" smtClean="0">
                <a:sym typeface="Wingdings"/>
              </a:rPr>
              <a:t> </a:t>
            </a:r>
            <a:r>
              <a:rPr lang="de-DE" sz="2400" i="1" dirty="0" err="1" smtClean="0">
                <a:sym typeface="Wingdings"/>
              </a:rPr>
              <a:t>length</a:t>
            </a:r>
            <a:r>
              <a:rPr lang="de-DE" sz="2400" dirty="0" smtClean="0">
                <a:sym typeface="Wingdings"/>
              </a:rPr>
              <a:t>(A)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    </a:t>
            </a:r>
            <a:r>
              <a:rPr lang="de-DE" sz="2400" b="1" dirty="0" err="1" smtClean="0"/>
              <a:t>return</a:t>
            </a:r>
            <a:r>
              <a:rPr lang="de-DE" sz="2400" dirty="0" smtClean="0"/>
              <a:t> (n+1)*(</a:t>
            </a:r>
            <a:r>
              <a:rPr lang="de-DE" sz="2400" dirty="0" err="1" smtClean="0"/>
              <a:t>n</a:t>
            </a:r>
            <a:r>
              <a:rPr lang="de-DE" sz="2400" dirty="0" smtClean="0"/>
              <a:t>/2)</a:t>
            </a:r>
          </a:p>
          <a:p>
            <a:r>
              <a:rPr lang="de-DE" sz="2400" dirty="0" smtClean="0"/>
              <a:t>Nach Carl Friedrich Gauß (ca. 1786)</a:t>
            </a:r>
          </a:p>
          <a:p>
            <a:r>
              <a:rPr lang="de-DE" sz="2400" dirty="0" smtClean="0"/>
              <a:t>Aufwand? </a:t>
            </a:r>
            <a:endParaRPr lang="de-DE" sz="2400" dirty="0"/>
          </a:p>
          <a:p>
            <a:r>
              <a:rPr lang="de-DE" sz="2400" dirty="0" smtClean="0"/>
              <a:t>Konstant! (hängt nicht von </a:t>
            </a:r>
            <a:r>
              <a:rPr lang="de-DE" sz="2400" dirty="0" err="1" smtClean="0"/>
              <a:t>n</a:t>
            </a:r>
            <a:r>
              <a:rPr lang="de-DE" sz="2400" dirty="0" smtClean="0"/>
              <a:t> ab)</a:t>
            </a:r>
          </a:p>
        </p:txBody>
      </p:sp>
      <p:sp>
        <p:nvSpPr>
          <p:cNvPr id="3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5672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Algorithmen: Notation durch Programme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Annahme: Serielle Ausführung</a:t>
            </a:r>
          </a:p>
          <a:p>
            <a:r>
              <a:rPr lang="de-DE" dirty="0" smtClean="0"/>
              <a:t>Vgl.</a:t>
            </a:r>
            <a:r>
              <a:rPr lang="de-DE" b="1" dirty="0" smtClean="0"/>
              <a:t> </a:t>
            </a:r>
            <a:r>
              <a:rPr lang="de-DE" b="1" dirty="0"/>
              <a:t>Vorlesung </a:t>
            </a:r>
            <a:r>
              <a:rPr lang="de-DE" b="1" dirty="0" smtClean="0"/>
              <a:t>„Einführung in die Programmierung“</a:t>
            </a:r>
            <a:endParaRPr lang="de-DE" b="1" dirty="0"/>
          </a:p>
          <a:p>
            <a:pPr lvl="1"/>
            <a:r>
              <a:rPr lang="de-DE" dirty="0" smtClean="0"/>
              <a:t>Variablen, Felder A[...]</a:t>
            </a:r>
          </a:p>
          <a:p>
            <a:pPr lvl="1"/>
            <a:r>
              <a:rPr lang="de-DE" dirty="0" smtClean="0"/>
              <a:t>Zuweisungen </a:t>
            </a:r>
            <a:r>
              <a:rPr lang="de-DE" dirty="0" smtClean="0">
                <a:sym typeface="Wingdings"/>
              </a:rPr>
              <a:t> (manchmal auch </a:t>
            </a:r>
            <a:r>
              <a:rPr lang="de-DE" dirty="0" smtClean="0"/>
              <a:t> </a:t>
            </a:r>
            <a:r>
              <a:rPr lang="de-DE" b="1" dirty="0" smtClean="0"/>
              <a:t>:= 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Fallunterscheidungen </a:t>
            </a:r>
            <a:r>
              <a:rPr lang="de-DE" b="1" dirty="0" err="1" smtClean="0"/>
              <a:t>if</a:t>
            </a:r>
            <a:r>
              <a:rPr lang="de-DE" b="1" dirty="0" smtClean="0"/>
              <a:t> </a:t>
            </a:r>
            <a:r>
              <a:rPr lang="de-DE" b="1" dirty="0" err="1" smtClean="0"/>
              <a:t>then</a:t>
            </a:r>
            <a:r>
              <a:rPr lang="de-DE" b="1" dirty="0" smtClean="0"/>
              <a:t> </a:t>
            </a:r>
            <a:r>
              <a:rPr lang="de-DE" b="1" dirty="0" err="1" smtClean="0"/>
              <a:t>else</a:t>
            </a:r>
            <a:endParaRPr lang="de-DE" b="1" dirty="0" smtClean="0"/>
          </a:p>
          <a:p>
            <a:pPr lvl="2"/>
            <a:r>
              <a:rPr lang="de-DE" dirty="0" smtClean="0"/>
              <a:t>Vergleich und Berechnungen für Bedingungstest</a:t>
            </a:r>
            <a:endParaRPr lang="de-DE" b="1" dirty="0" smtClean="0"/>
          </a:p>
          <a:p>
            <a:pPr lvl="1"/>
            <a:r>
              <a:rPr lang="de-DE" dirty="0" smtClean="0"/>
              <a:t>Schleifen </a:t>
            </a:r>
            <a:r>
              <a:rPr lang="de-DE" b="1" dirty="0" err="1" smtClean="0"/>
              <a:t>while</a:t>
            </a:r>
            <a:r>
              <a:rPr lang="de-DE" b="1" dirty="0" smtClean="0"/>
              <a:t> do</a:t>
            </a:r>
          </a:p>
          <a:p>
            <a:pPr lvl="2"/>
            <a:r>
              <a:rPr lang="de-DE" dirty="0" smtClean="0"/>
              <a:t>Vergleich </a:t>
            </a:r>
            <a:r>
              <a:rPr lang="de-DE" dirty="0"/>
              <a:t>und Berechnungen für </a:t>
            </a:r>
            <a:r>
              <a:rPr lang="de-DE" dirty="0" smtClean="0"/>
              <a:t>Bedingungstest</a:t>
            </a:r>
          </a:p>
          <a:p>
            <a:pPr lvl="1"/>
            <a:r>
              <a:rPr lang="de-DE" b="1" dirty="0" err="1"/>
              <a:t>procedure</a:t>
            </a:r>
            <a:r>
              <a:rPr lang="de-DE" dirty="0"/>
              <a:t>, </a:t>
            </a:r>
            <a:r>
              <a:rPr lang="de-DE" b="1" dirty="0" err="1"/>
              <a:t>function</a:t>
            </a:r>
            <a:endParaRPr lang="de-DE" b="1" dirty="0"/>
          </a:p>
          <a:p>
            <a:pPr lvl="1"/>
            <a:r>
              <a:rPr lang="de-DE" dirty="0" smtClean="0"/>
              <a:t>Auf Folien wird der jeweilige Skopus durch Einrückung ausgedrückt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8629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848" y="260350"/>
            <a:ext cx="8229600" cy="503238"/>
          </a:xfrm>
        </p:spPr>
        <p:txBody>
          <a:bodyPr/>
          <a:lstStyle/>
          <a:p>
            <a:r>
              <a:rPr lang="de-DE" dirty="0" smtClean="0"/>
              <a:t>Ein erstes Problem: </a:t>
            </a:r>
            <a:r>
              <a:rPr lang="de-DE" dirty="0"/>
              <a:t>In-situ-Sortierproblem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5536" y="1196975"/>
            <a:ext cx="8435280" cy="4968875"/>
          </a:xfrm>
        </p:spPr>
        <p:txBody>
          <a:bodyPr/>
          <a:lstStyle/>
          <a:p>
            <a:r>
              <a:rPr lang="de-DE" b="1" dirty="0" smtClean="0"/>
              <a:t>Gegeben:</a:t>
            </a:r>
            <a:r>
              <a:rPr lang="de-DE" dirty="0" smtClean="0"/>
              <a:t> </a:t>
            </a:r>
            <a:r>
              <a:rPr lang="de-DE" b="1" dirty="0" smtClean="0"/>
              <a:t>A[1..n] : N</a:t>
            </a:r>
          </a:p>
          <a:p>
            <a:pPr lvl="1"/>
            <a:r>
              <a:rPr lang="de-DE" dirty="0" smtClean="0"/>
              <a:t>Feld (Array) A von </a:t>
            </a:r>
            <a:r>
              <a:rPr lang="de-DE" dirty="0" err="1" smtClean="0"/>
              <a:t>n</a:t>
            </a:r>
            <a:r>
              <a:rPr lang="de-DE" dirty="0" smtClean="0"/>
              <a:t> Zahlen aus N (natürliche Zahlen)</a:t>
            </a:r>
          </a:p>
          <a:p>
            <a:r>
              <a:rPr lang="de-DE" b="1" dirty="0" smtClean="0"/>
              <a:t>Gesucht: </a:t>
            </a:r>
          </a:p>
          <a:p>
            <a:pPr lvl="1"/>
            <a:r>
              <a:rPr lang="de-DE" dirty="0" smtClean="0"/>
              <a:t>Transformation S von A, so dass gilt: ∀1≤i&lt;</a:t>
            </a:r>
            <a:r>
              <a:rPr lang="de-DE" dirty="0" err="1" smtClean="0"/>
              <a:t>j≤n</a:t>
            </a:r>
            <a:r>
              <a:rPr lang="de-DE" dirty="0" smtClean="0"/>
              <a:t>: A[i] ≤ A[</a:t>
            </a:r>
            <a:r>
              <a:rPr lang="de-DE" dirty="0" err="1" smtClean="0"/>
              <a:t>j</a:t>
            </a:r>
            <a:r>
              <a:rPr lang="de-DE" dirty="0" smtClean="0"/>
              <a:t>]</a:t>
            </a:r>
          </a:p>
          <a:p>
            <a:pPr lvl="1"/>
            <a:r>
              <a:rPr lang="de-DE" dirty="0" smtClean="0"/>
              <a:t>Nebenbedingung: Es wird intern kein weiteres Feld gleicher (oder auch nur fast gleicher Größe) verwendet</a:t>
            </a:r>
          </a:p>
          <a:p>
            <a:pPr lvl="1"/>
            <a:r>
              <a:rPr lang="de-DE" dirty="0" smtClean="0"/>
              <a:t>Also: </a:t>
            </a:r>
            <a:r>
              <a:rPr lang="de-DE" dirty="0"/>
              <a:t> </a:t>
            </a:r>
            <a:r>
              <a:rPr lang="de-DE" dirty="0" smtClean="0"/>
              <a:t>Gesucht ist ein Verfahren </a:t>
            </a:r>
            <a:r>
              <a:rPr lang="de-DE" b="1" dirty="0" smtClean="0"/>
              <a:t>S</a:t>
            </a:r>
            <a:r>
              <a:rPr lang="de-DE" dirty="0" smtClean="0"/>
              <a:t>, so dass</a:t>
            </a:r>
            <a:br>
              <a:rPr lang="de-DE" dirty="0" smtClean="0"/>
            </a:br>
            <a:r>
              <a:rPr lang="de-DE" b="1" dirty="0" smtClean="0"/>
              <a:t>{ P } S { Q } </a:t>
            </a:r>
            <a:r>
              <a:rPr lang="de-DE" dirty="0" smtClean="0"/>
              <a:t>gilt (Notation nach </a:t>
            </a:r>
            <a:r>
              <a:rPr lang="de-DE" dirty="0" smtClean="0">
                <a:solidFill>
                  <a:srgbClr val="0000FF"/>
                </a:solidFill>
              </a:rPr>
              <a:t>Hoare</a:t>
            </a:r>
            <a:r>
              <a:rPr lang="de-DE" dirty="0" smtClean="0"/>
              <a:t>)</a:t>
            </a:r>
          </a:p>
          <a:p>
            <a:pPr lvl="2"/>
            <a:r>
              <a:rPr lang="de-DE" dirty="0" smtClean="0"/>
              <a:t>Vorbedingung: </a:t>
            </a:r>
            <a:r>
              <a:rPr lang="de-DE" b="1" dirty="0" smtClean="0"/>
              <a:t>P = </a:t>
            </a:r>
            <a:r>
              <a:rPr lang="de-DE" b="1" dirty="0" err="1" smtClean="0"/>
              <a:t>true</a:t>
            </a:r>
            <a:r>
              <a:rPr lang="de-DE" b="1" dirty="0" smtClean="0"/>
              <a:t> </a:t>
            </a:r>
            <a:r>
              <a:rPr lang="de-DE" dirty="0" smtClean="0"/>
              <a:t>(keine Einschränkung)</a:t>
            </a:r>
          </a:p>
          <a:p>
            <a:pPr lvl="2"/>
            <a:r>
              <a:rPr lang="de-DE" dirty="0" smtClean="0"/>
              <a:t>Nachbedingung: </a:t>
            </a:r>
            <a:r>
              <a:rPr lang="de-DE" b="1" dirty="0" smtClean="0"/>
              <a:t>Q = </a:t>
            </a:r>
            <a:r>
              <a:rPr lang="de-DE" b="1" dirty="0"/>
              <a:t>∀1≤</a:t>
            </a:r>
            <a:r>
              <a:rPr lang="de-DE" b="1" dirty="0" smtClean="0"/>
              <a:t>i&lt;</a:t>
            </a:r>
            <a:r>
              <a:rPr lang="de-DE" b="1" dirty="0" err="1" smtClean="0"/>
              <a:t>j≤</a:t>
            </a:r>
            <a:r>
              <a:rPr lang="de-DE" b="1" dirty="0" err="1"/>
              <a:t>n</a:t>
            </a:r>
            <a:r>
              <a:rPr lang="de-DE" b="1" dirty="0"/>
              <a:t>: </a:t>
            </a:r>
            <a:r>
              <a:rPr lang="de-DE" b="1" dirty="0" smtClean="0"/>
              <a:t>A[</a:t>
            </a:r>
            <a:r>
              <a:rPr lang="de-DE" b="1" dirty="0"/>
              <a:t>i] ≤ </a:t>
            </a:r>
            <a:r>
              <a:rPr lang="de-DE" b="1" dirty="0" smtClean="0"/>
              <a:t>A[</a:t>
            </a:r>
            <a:r>
              <a:rPr lang="de-DE" b="1" dirty="0" err="1"/>
              <a:t>j</a:t>
            </a:r>
            <a:r>
              <a:rPr lang="de-DE" b="1" dirty="0" smtClean="0"/>
              <a:t>]</a:t>
            </a:r>
          </a:p>
          <a:p>
            <a:pPr lvl="2"/>
            <a:r>
              <a:rPr lang="de-DE" dirty="0" smtClean="0"/>
              <a:t>Nebenbedingung: nur „konstant“ viel zusätzlicher Speicher</a:t>
            </a:r>
            <a:br>
              <a:rPr lang="de-DE" dirty="0" smtClean="0"/>
            </a:br>
            <a:r>
              <a:rPr lang="de-DE" dirty="0" smtClean="0"/>
              <a:t>(feste Anzahl von Hilfsvariablen)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2339752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C.A.R. Hoare, An </a:t>
            </a:r>
            <a:r>
              <a:rPr lang="de-DE" sz="1200" dirty="0" err="1">
                <a:solidFill>
                  <a:srgbClr val="0000FF"/>
                </a:solidFill>
              </a:rPr>
              <a:t>axiomatic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basis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for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computer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programming</a:t>
            </a:r>
            <a:r>
              <a:rPr lang="de-DE" sz="1200" dirty="0">
                <a:solidFill>
                  <a:srgbClr val="0000FF"/>
                </a:solidFill>
              </a:rPr>
              <a:t>. Communications of </a:t>
            </a:r>
            <a:r>
              <a:rPr lang="de-DE" sz="1200" dirty="0" err="1">
                <a:solidFill>
                  <a:srgbClr val="0000FF"/>
                </a:solidFill>
              </a:rPr>
              <a:t>the</a:t>
            </a:r>
            <a:r>
              <a:rPr lang="de-DE" sz="1200" dirty="0">
                <a:solidFill>
                  <a:srgbClr val="0000FF"/>
                </a:solidFill>
              </a:rPr>
              <a:t> ACM, Vol. 12, S. 567 - 583, </a:t>
            </a:r>
            <a:r>
              <a:rPr lang="de-DE" sz="1200" b="1" dirty="0">
                <a:solidFill>
                  <a:srgbClr val="FF0000"/>
                </a:solidFill>
              </a:rPr>
              <a:t>1969</a:t>
            </a:r>
          </a:p>
        </p:txBody>
      </p:sp>
    </p:spTree>
    <p:extLst>
      <p:ext uri="{BB962C8B-B14F-4D97-AF65-F5344CB8AC3E}">
        <p14:creationId xmlns:p14="http://schemas.microsoft.com/office/powerpoint/2010/main" val="2919436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ea typeface="ＭＳ Ｐゴシック" charset="0"/>
              </a:rPr>
              <a:t>Zusammenfassung, Kernpunkte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In dieser Vorlesungseinheit: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Ein-Schritt-Berechnung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Nächste Vorlesung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Verkleinerungsprinzip</a:t>
            </a:r>
          </a:p>
          <a:p>
            <a:pPr lvl="1">
              <a:spcBef>
                <a:spcPts val="500"/>
              </a:spcBef>
            </a:pPr>
            <a:r>
              <a:rPr lang="de-DE" sz="2000"/>
              <a:t>Teile und </a:t>
            </a:r>
            <a:r>
              <a:rPr lang="de-DE" sz="2000" smtClean="0"/>
              <a:t>Herrsche</a:t>
            </a:r>
            <a:endParaRPr lang="de-DE" smtClean="0"/>
          </a:p>
          <a:p>
            <a:pPr>
              <a:spcBef>
                <a:spcPts val="500"/>
              </a:spcBef>
            </a:pPr>
            <a:r>
              <a:rPr lang="de-DE" dirty="0" smtClean="0"/>
              <a:t>„Später“: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Vollständige Suchverfahren </a:t>
            </a:r>
            <a:br>
              <a:rPr lang="de-DE" sz="2000" dirty="0" smtClean="0"/>
            </a:br>
            <a:r>
              <a:rPr lang="de-DE" sz="2000" dirty="0" smtClean="0"/>
              <a:t>(z.B. Rücksetzen, </a:t>
            </a:r>
            <a:r>
              <a:rPr lang="de-DE" sz="2000" dirty="0"/>
              <a:t>V</a:t>
            </a:r>
            <a:r>
              <a:rPr lang="de-DE" sz="2000" dirty="0" smtClean="0"/>
              <a:t>erzweigen und Begrenzen)</a:t>
            </a:r>
          </a:p>
          <a:p>
            <a:pPr lvl="1">
              <a:spcBef>
                <a:spcPts val="500"/>
              </a:spcBef>
            </a:pPr>
            <a:r>
              <a:rPr lang="de-DE" sz="2000" dirty="0" smtClean="0"/>
              <a:t>Approximative Such- und Berechnungsverfahren </a:t>
            </a:r>
            <a:br>
              <a:rPr lang="de-DE" sz="2000" dirty="0" smtClean="0"/>
            </a:br>
            <a:r>
              <a:rPr lang="de-DE" sz="2000" dirty="0" smtClean="0"/>
              <a:t>(</a:t>
            </a:r>
            <a:r>
              <a:rPr lang="de-DE" sz="2000" dirty="0"/>
              <a:t>z.B. gierige Suche)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Schrittweise Annäherung</a:t>
            </a:r>
          </a:p>
          <a:p>
            <a:pPr lvl="1">
              <a:spcBef>
                <a:spcPts val="500"/>
              </a:spcBef>
            </a:pPr>
            <a:r>
              <a:rPr lang="de-DE" sz="2000" dirty="0"/>
              <a:t>Dynamisches </a:t>
            </a:r>
            <a:r>
              <a:rPr lang="de-DE" sz="2000" dirty="0" smtClean="0"/>
              <a:t>Programmieren (Berechnung von Teilen und deren Kombination, Wiederverwendung von Zwischenergebnissen)</a:t>
            </a:r>
            <a:endParaRPr lang="de-DE" sz="2000" dirty="0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5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Teilnehmerkreis und Voraussetzungen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1800" b="1" dirty="0" smtClean="0"/>
              <a:t>Studiengänge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Informatik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Bachelor/Master </a:t>
            </a:r>
            <a:r>
              <a:rPr lang="de-DE" sz="1800" b="1" dirty="0" smtClean="0"/>
              <a:t>Mathematik in Medizin und Lebenswissenschaften</a:t>
            </a:r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 smtClean="0"/>
              <a:t>Medieninformatik</a:t>
            </a:r>
            <a:endParaRPr lang="de-DE" sz="1800" dirty="0"/>
          </a:p>
          <a:p>
            <a:pPr>
              <a:defRPr/>
            </a:pPr>
            <a:r>
              <a:rPr lang="de-DE" sz="1800" dirty="0"/>
              <a:t>Bachelor </a:t>
            </a:r>
            <a:r>
              <a:rPr lang="de-DE" sz="1800" b="1" dirty="0"/>
              <a:t>Medizinische Ingenieurwissenschaft</a:t>
            </a:r>
            <a:endParaRPr lang="de-DE" sz="1800" dirty="0"/>
          </a:p>
          <a:p>
            <a:pPr>
              <a:defRPr/>
            </a:pPr>
            <a:r>
              <a:rPr lang="de-DE" sz="1800" dirty="0" smtClean="0"/>
              <a:t>Bachelor </a:t>
            </a:r>
            <a:r>
              <a:rPr lang="de-DE" sz="1800" b="1" dirty="0"/>
              <a:t>Medizinische </a:t>
            </a:r>
            <a:r>
              <a:rPr lang="de-DE" sz="1800" b="1" dirty="0" smtClean="0"/>
              <a:t>Informatik</a:t>
            </a:r>
          </a:p>
          <a:p>
            <a:pPr>
              <a:defRPr/>
            </a:pPr>
            <a:endParaRPr lang="de-DE" sz="1800" dirty="0"/>
          </a:p>
          <a:p>
            <a:pPr marL="0" indent="0">
              <a:buFontTx/>
              <a:buNone/>
              <a:defRPr/>
            </a:pPr>
            <a:r>
              <a:rPr lang="de-DE" sz="1800" b="1" dirty="0" smtClean="0"/>
              <a:t>Voraussetzungen</a:t>
            </a:r>
            <a:endParaRPr lang="de-DE" sz="1800" dirty="0" smtClean="0"/>
          </a:p>
          <a:p>
            <a:pPr>
              <a:defRPr/>
            </a:pPr>
            <a:r>
              <a:rPr lang="de-DE" sz="1800" dirty="0" smtClean="0"/>
              <a:t>Einführung in die Programmierung</a:t>
            </a:r>
          </a:p>
          <a:p>
            <a:pPr>
              <a:defRPr/>
            </a:pPr>
            <a:r>
              <a:rPr lang="de-DE" sz="1800" dirty="0" smtClean="0"/>
              <a:t>Lineare Algebra und Diskrete Strukturen 1</a:t>
            </a:r>
          </a:p>
          <a:p>
            <a:pPr marL="0" indent="0">
              <a:buFontTx/>
              <a:buNone/>
              <a:defRPr/>
            </a:pPr>
            <a:endParaRPr lang="de-DE" sz="1800" b="1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 smtClean="0">
                <a:cs typeface="+mj-cs"/>
              </a:rPr>
              <a:t>Organisatorisches: Übungen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435975" cy="5256213"/>
          </a:xfrm>
        </p:spPr>
        <p:txBody>
          <a:bodyPr/>
          <a:lstStyle/>
          <a:p>
            <a:pPr>
              <a:defRPr/>
            </a:pPr>
            <a:r>
              <a:rPr lang="de-DE" sz="2400" b="1" dirty="0" smtClean="0"/>
              <a:t>Start</a:t>
            </a:r>
            <a:r>
              <a:rPr lang="de-DE" sz="2400" dirty="0" smtClean="0"/>
              <a:t>: Montag, 20. April 2015 </a:t>
            </a:r>
          </a:p>
          <a:p>
            <a:pPr>
              <a:defRPr/>
            </a:pPr>
            <a:r>
              <a:rPr lang="de-DE" sz="2400" b="1" dirty="0" smtClean="0"/>
              <a:t>Übungen</a:t>
            </a:r>
            <a:r>
              <a:rPr lang="de-DE" sz="2400" dirty="0" smtClean="0"/>
              <a:t>: Montags 10-12, 12-14, 14-16, 16-18 Uhr,</a:t>
            </a:r>
            <a:br>
              <a:rPr lang="de-DE" sz="2400" dirty="0" smtClean="0"/>
            </a:br>
            <a:r>
              <a:rPr lang="de-DE" sz="2400" dirty="0" smtClean="0"/>
              <a:t>verschiedene Räume, </a:t>
            </a:r>
            <a:br>
              <a:rPr lang="de-DE" sz="2400" dirty="0" smtClean="0"/>
            </a:br>
            <a:r>
              <a:rPr lang="de-DE" sz="2400" dirty="0" smtClean="0"/>
              <a:t>Anmeldung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nach dieser Veranstaltung</a:t>
            </a:r>
          </a:p>
          <a:p>
            <a:pPr>
              <a:defRPr/>
            </a:pPr>
            <a:r>
              <a:rPr lang="de-DE" sz="2400" b="1" dirty="0" smtClean="0"/>
              <a:t>Übungsaufgaben</a:t>
            </a:r>
            <a:r>
              <a:rPr lang="de-DE" sz="2400" dirty="0" smtClean="0"/>
              <a:t> stehen jeweils kurz nach der Vorlesung </a:t>
            </a:r>
            <a:br>
              <a:rPr lang="de-DE" sz="2400" dirty="0" smtClean="0"/>
            </a:br>
            <a:r>
              <a:rPr lang="de-DE" sz="2400" dirty="0" smtClean="0"/>
              <a:t>am Freitag über </a:t>
            </a:r>
            <a:r>
              <a:rPr lang="de-DE" sz="2400" dirty="0" err="1" smtClean="0"/>
              <a:t>Moodle</a:t>
            </a:r>
            <a:r>
              <a:rPr lang="de-DE" sz="2400" dirty="0" smtClean="0"/>
              <a:t> bereit</a:t>
            </a:r>
          </a:p>
          <a:p>
            <a:pPr>
              <a:defRPr/>
            </a:pPr>
            <a:r>
              <a:rPr lang="de-DE" sz="2400" dirty="0"/>
              <a:t>Aufgaben sollen in einer </a:t>
            </a:r>
            <a:r>
              <a:rPr lang="de-DE" sz="2400" b="1" dirty="0"/>
              <a:t>2-er Gruppe </a:t>
            </a:r>
            <a:r>
              <a:rPr lang="de-DE" sz="2400" dirty="0"/>
              <a:t>bearbeitet werden</a:t>
            </a:r>
          </a:p>
          <a:p>
            <a:pPr>
              <a:defRPr/>
            </a:pPr>
            <a:r>
              <a:rPr lang="de-DE" sz="2400" b="1" dirty="0" smtClean="0"/>
              <a:t>Abgabe</a:t>
            </a:r>
            <a:r>
              <a:rPr lang="de-DE" sz="2400" dirty="0" smtClean="0"/>
              <a:t> </a:t>
            </a:r>
            <a:r>
              <a:rPr lang="de-DE" sz="2400" b="1" dirty="0" smtClean="0"/>
              <a:t>der Lösungen </a:t>
            </a:r>
            <a:r>
              <a:rPr lang="de-DE" sz="2400" dirty="0" smtClean="0"/>
              <a:t>erfolgt bis Donnerstag in der jeweils folgenden Woche nach Ausgabe bis 12 Uhr in der IFIS-Teeküche (1 Kasten pro Gruppe)</a:t>
            </a:r>
          </a:p>
          <a:p>
            <a:pPr>
              <a:defRPr/>
            </a:pPr>
            <a:r>
              <a:rPr lang="de-DE" sz="2400" dirty="0" smtClean="0"/>
              <a:t>Bitte unbedingt Namen, Matrikelnummern und Übungsgruppennummern auf Abgaben vermerken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9873F-0287-9A4B-A260-FE52D1F3913B}" type="slidenum">
              <a:rPr lang="de-DE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Organisatorisches: </a:t>
            </a:r>
            <a:r>
              <a:rPr lang="de-DE" dirty="0" smtClean="0"/>
              <a:t>Prüfung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Die </a:t>
            </a:r>
            <a:r>
              <a:rPr lang="de-DE" b="1" dirty="0" smtClean="0"/>
              <a:t>Eintragung in den Kurs </a:t>
            </a:r>
            <a:r>
              <a:rPr lang="de-DE" dirty="0" smtClean="0"/>
              <a:t>und in eine Übungsgruppe ist </a:t>
            </a:r>
            <a:r>
              <a:rPr lang="de-DE" b="1" dirty="0" smtClean="0"/>
              <a:t>Voraussetzung</a:t>
            </a:r>
            <a:r>
              <a:rPr lang="de-DE" dirty="0" smtClean="0"/>
              <a:t>, um an dem Modul Algorithmen </a:t>
            </a:r>
            <a:r>
              <a:rPr lang="de-DE" smtClean="0"/>
              <a:t>und Datenstrukturen teilnehmen </a:t>
            </a:r>
            <a:r>
              <a:rPr lang="de-DE" dirty="0" smtClean="0"/>
              <a:t>zu können und Zugriff auf die Unterlagen zu erhalten</a:t>
            </a:r>
          </a:p>
          <a:p>
            <a:pPr>
              <a:defRPr/>
            </a:pPr>
            <a:r>
              <a:rPr lang="de-DE" dirty="0" smtClean="0"/>
              <a:t>Am Ende des Semesters findet eine </a:t>
            </a:r>
            <a:r>
              <a:rPr lang="de-DE" b="1" dirty="0" smtClean="0"/>
              <a:t>Klausur</a:t>
            </a:r>
            <a:r>
              <a:rPr lang="de-DE" dirty="0" smtClean="0"/>
              <a:t> statt</a:t>
            </a:r>
          </a:p>
          <a:p>
            <a:pPr>
              <a:defRPr/>
            </a:pPr>
            <a:r>
              <a:rPr lang="de-DE" b="1" dirty="0" smtClean="0"/>
              <a:t>Voraussetzung</a:t>
            </a:r>
            <a:r>
              <a:rPr lang="de-DE" dirty="0" smtClean="0"/>
              <a:t> zur Teilnahme an der Klausur sind mindestens </a:t>
            </a:r>
            <a:r>
              <a:rPr lang="de-DE" b="1" dirty="0" smtClean="0"/>
              <a:t>50% der gesamtmöglichen Punkte aller Übungszettel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982B53-B880-FC45-8AFF-3B429214E12C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xmlns:p14="http://schemas.microsoft.com/office/powerpoint/2010/main"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Literatur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 err="1" smtClean="0"/>
              <a:t>Th</a:t>
            </a:r>
            <a:r>
              <a:rPr lang="de-DE" sz="2400" dirty="0" smtClean="0"/>
              <a:t>. </a:t>
            </a:r>
            <a:r>
              <a:rPr lang="de-DE" sz="2400" dirty="0" err="1" smtClean="0"/>
              <a:t>Cormen</a:t>
            </a:r>
            <a:r>
              <a:rPr lang="de-DE" sz="2400" dirty="0" smtClean="0"/>
              <a:t>, C.E. </a:t>
            </a:r>
            <a:r>
              <a:rPr lang="de-DE" sz="2400" dirty="0" err="1" smtClean="0"/>
              <a:t>Leiserson</a:t>
            </a:r>
            <a:r>
              <a:rPr lang="de-DE" sz="2400" dirty="0" smtClean="0"/>
              <a:t>, R. </a:t>
            </a:r>
            <a:r>
              <a:rPr lang="de-DE" sz="2400" dirty="0" err="1" smtClean="0"/>
              <a:t>Rivest</a:t>
            </a:r>
            <a:r>
              <a:rPr lang="de-DE" sz="2400" dirty="0" smtClean="0"/>
              <a:t>, C. Stein, </a:t>
            </a:r>
            <a:br>
              <a:rPr lang="de-DE" sz="2400" dirty="0" smtClean="0"/>
            </a:br>
            <a:r>
              <a:rPr lang="de-DE" sz="2400" i="1" dirty="0" smtClean="0"/>
              <a:t>Algorithmen: Eine Einführung</a:t>
            </a:r>
            <a:r>
              <a:rPr lang="de-DE" sz="2400" dirty="0" smtClean="0"/>
              <a:t>, </a:t>
            </a:r>
            <a:br>
              <a:rPr lang="de-DE" sz="2400" dirty="0" smtClean="0"/>
            </a:br>
            <a:r>
              <a:rPr lang="de-DE" sz="2400" dirty="0" smtClean="0"/>
              <a:t>4. Auflage, </a:t>
            </a:r>
            <a:r>
              <a:rPr lang="de-DE" sz="2400" dirty="0" err="1" smtClean="0"/>
              <a:t>Oldenbourg</a:t>
            </a:r>
            <a:r>
              <a:rPr lang="de-DE" sz="2400" dirty="0" smtClean="0"/>
              <a:t>, 2013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M. </a:t>
            </a:r>
            <a:r>
              <a:rPr lang="de-DE" sz="2400" dirty="0" err="1" smtClean="0"/>
              <a:t>Dietzfelbinger</a:t>
            </a:r>
            <a:r>
              <a:rPr lang="de-DE" sz="2400" dirty="0"/>
              <a:t>, </a:t>
            </a:r>
            <a:r>
              <a:rPr lang="de-DE" sz="2400" dirty="0" smtClean="0"/>
              <a:t>K. Mehlhorn</a:t>
            </a:r>
            <a:r>
              <a:rPr lang="de-DE" sz="2400" dirty="0"/>
              <a:t>, </a:t>
            </a:r>
            <a:r>
              <a:rPr lang="de-DE" sz="2400" dirty="0" smtClean="0"/>
              <a:t>P. Sanders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 smtClean="0"/>
              <a:t>Algorithmen </a:t>
            </a:r>
            <a:r>
              <a:rPr lang="de-DE" sz="2400" i="1" dirty="0"/>
              <a:t>und Datenstrukturen - Die </a:t>
            </a:r>
            <a:r>
              <a:rPr lang="de-DE" sz="2400" i="1" dirty="0" smtClean="0"/>
              <a:t>Grundwerkzeuge,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 smtClean="0"/>
              <a:t>Springer</a:t>
            </a:r>
            <a:r>
              <a:rPr lang="de-DE" sz="2400" dirty="0"/>
              <a:t>, </a:t>
            </a:r>
            <a:r>
              <a:rPr lang="de-DE" sz="2400" dirty="0" smtClean="0"/>
              <a:t>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R. </a:t>
            </a:r>
            <a:r>
              <a:rPr lang="de-DE" sz="2400" dirty="0" err="1"/>
              <a:t>Sedgewick</a:t>
            </a:r>
            <a:r>
              <a:rPr lang="de-DE" sz="2400" dirty="0"/>
              <a:t>, K. Wayne,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i="1" dirty="0"/>
              <a:t>Algorithmen und Datenstrukturen</a:t>
            </a:r>
            <a:r>
              <a:rPr lang="de-DE" sz="2400" dirty="0"/>
              <a:t>,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de-DE" sz="2400" dirty="0"/>
              <a:t>4. Auflage, Pearson, 2014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endParaRPr lang="de-DE" sz="2400" dirty="0"/>
          </a:p>
          <a:p>
            <a:pPr marL="0" indent="0">
              <a:buFontTx/>
              <a:buNone/>
              <a:defRPr/>
            </a:pPr>
            <a:endParaRPr lang="de-DE" sz="24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FF411-1BD9-5C49-BB3F-E5C555FEDA06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9303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dirty="0"/>
              <a:t>T. </a:t>
            </a:r>
            <a:r>
              <a:rPr lang="de-DE" dirty="0" smtClean="0"/>
              <a:t>Ottmann, </a:t>
            </a:r>
            <a:r>
              <a:rPr lang="de-DE" dirty="0"/>
              <a:t>P. </a:t>
            </a:r>
            <a:r>
              <a:rPr lang="de-DE" dirty="0" err="1"/>
              <a:t>Widmayer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und Datenstrukturen,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 1997</a:t>
            </a:r>
            <a:endParaRPr lang="de-DE" dirty="0"/>
          </a:p>
          <a:p>
            <a:endParaRPr lang="de-DE" dirty="0"/>
          </a:p>
          <a:p>
            <a:pPr marL="0" indent="0">
              <a:lnSpc>
                <a:spcPct val="90000"/>
              </a:lnSpc>
              <a:buNone/>
            </a:pPr>
            <a:r>
              <a:rPr lang="de-DE" dirty="0"/>
              <a:t>U</a:t>
            </a:r>
            <a:r>
              <a:rPr lang="de-DE" dirty="0" smtClean="0"/>
              <a:t>. Schöning</a:t>
            </a:r>
            <a:r>
              <a:rPr lang="de-DE" dirty="0"/>
              <a:t>,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Algorithmen </a:t>
            </a:r>
            <a:r>
              <a:rPr lang="de-DE" dirty="0"/>
              <a:t>- kurz gefasst, </a:t>
            </a:r>
            <a:endParaRPr lang="de-DE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de-DE" dirty="0" smtClean="0"/>
              <a:t>Spektrum, </a:t>
            </a:r>
            <a:r>
              <a:rPr lang="de-DE" dirty="0"/>
              <a:t>1997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677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Allgemeine Lernziele in diesem Kurs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24421"/>
            <a:ext cx="8229600" cy="5328915"/>
          </a:xfrm>
        </p:spPr>
        <p:txBody>
          <a:bodyPr/>
          <a:lstStyle/>
          <a:p>
            <a:r>
              <a:rPr lang="de-DE" dirty="0" smtClean="0"/>
              <a:t>Weg </a:t>
            </a:r>
            <a:r>
              <a:rPr lang="de-DE" b="1" dirty="0" smtClean="0"/>
              <a:t>vom Problem zum Algorithmus </a:t>
            </a:r>
            <a:r>
              <a:rPr lang="de-DE" dirty="0" smtClean="0"/>
              <a:t>gehen können</a:t>
            </a:r>
          </a:p>
          <a:p>
            <a:pPr lvl="1"/>
            <a:r>
              <a:rPr lang="de-DE" b="1" dirty="0" smtClean="0"/>
              <a:t>Auswahl</a:t>
            </a:r>
            <a:r>
              <a:rPr lang="de-DE" dirty="0" smtClean="0"/>
              <a:t> eines Algorithmus aus Alternativen unter Bezugnahme </a:t>
            </a:r>
            <a:r>
              <a:rPr lang="de-DE" dirty="0"/>
              <a:t>auf vorliegende Daten und deren Struktur</a:t>
            </a:r>
          </a:p>
          <a:p>
            <a:pPr lvl="1"/>
            <a:r>
              <a:rPr lang="de-DE" b="1" dirty="0" smtClean="0"/>
              <a:t>Entwicklung</a:t>
            </a:r>
            <a:r>
              <a:rPr lang="de-DE" dirty="0" smtClean="0"/>
              <a:t> eines Algorithmus mitsamt geeigneter Datenstrukturen (Terminierung, Korrektheit, ...)</a:t>
            </a:r>
          </a:p>
          <a:p>
            <a:r>
              <a:rPr lang="de-DE" b="1" dirty="0" smtClean="0"/>
              <a:t>Analyse von Algorithmen </a:t>
            </a:r>
            <a:r>
              <a:rPr lang="de-DE" dirty="0" smtClean="0"/>
              <a:t>durchführen </a:t>
            </a:r>
          </a:p>
          <a:p>
            <a:pPr lvl="1"/>
            <a:r>
              <a:rPr lang="de-DE" dirty="0" smtClean="0"/>
              <a:t>Anwachsen der Laufzeit bei Vergrößerung der Eingabe</a:t>
            </a:r>
          </a:p>
          <a:p>
            <a:r>
              <a:rPr lang="de-DE" dirty="0" smtClean="0"/>
              <a:t>Erste Schritte in Bezug auf die </a:t>
            </a:r>
            <a:r>
              <a:rPr lang="de-DE" b="1" dirty="0" smtClean="0"/>
              <a:t>Analyse von Problemen </a:t>
            </a:r>
            <a:r>
              <a:rPr lang="de-DE" dirty="0" smtClean="0"/>
              <a:t>gehen können </a:t>
            </a:r>
          </a:p>
          <a:p>
            <a:pPr lvl="1"/>
            <a:r>
              <a:rPr lang="de-DE" dirty="0" smtClean="0"/>
              <a:t>Ja, Probleme sind etwas anderes als Algorithmen!</a:t>
            </a:r>
          </a:p>
          <a:p>
            <a:pPr lvl="1"/>
            <a:r>
              <a:rPr lang="de-DE" dirty="0" smtClean="0"/>
              <a:t>Probleme können in gewisser Weise „</a:t>
            </a:r>
            <a:r>
              <a:rPr lang="de-DE" dirty="0"/>
              <a:t>schwer“ sein</a:t>
            </a:r>
            <a:endParaRPr lang="de-DE" dirty="0" smtClean="0"/>
          </a:p>
          <a:p>
            <a:pPr lvl="1"/>
            <a:r>
              <a:rPr lang="de-DE" dirty="0"/>
              <a:t>Prüfung, ob Algorithmus </a:t>
            </a:r>
            <a:r>
              <a:rPr lang="de-DE" dirty="0" smtClean="0"/>
              <a:t>optimal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9774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 1" descr="chaulkboard_bkgrnd_506x57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2800" y="0"/>
            <a:ext cx="10280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350"/>
            <a:ext cx="8820471" cy="503238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Beispiel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1: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Aufsummieren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der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Elemente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eines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Chalkduster"/>
                <a:cs typeface="+mj-cs"/>
              </a:rPr>
              <a:t>Feldes</a:t>
            </a:r>
            <a:r>
              <a:rPr lang="en-US" sz="2800" dirty="0" smtClean="0">
                <a:solidFill>
                  <a:schemeClr val="bg1"/>
                </a:solidFill>
                <a:latin typeface="Chalkduster"/>
                <a:cs typeface="+mj-cs"/>
              </a:rPr>
              <a:t> A[1..n]</a:t>
            </a: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95536" y="2348880"/>
            <a:ext cx="7776863" cy="289925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/>
              <a:buChar char="•"/>
            </a:pPr>
            <a:r>
              <a:rPr lang="de-DE" sz="3600" dirty="0" smtClean="0"/>
              <a:t>summe(A) = 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Aufwand</a:t>
            </a:r>
            <a:r>
              <a:rPr lang="de-DE" sz="3600" dirty="0"/>
              <a:t>? 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Wenn A </a:t>
            </a:r>
            <a:r>
              <a:rPr lang="de-DE" sz="3600" dirty="0" err="1" smtClean="0"/>
              <a:t>n</a:t>
            </a:r>
            <a:r>
              <a:rPr lang="de-DE" sz="3600" dirty="0" smtClean="0"/>
              <a:t> Elemente hat, </a:t>
            </a:r>
            <a:r>
              <a:rPr lang="de-DE" sz="3600" dirty="0" err="1" smtClean="0"/>
              <a:t>n</a:t>
            </a:r>
            <a:r>
              <a:rPr lang="de-DE" sz="3600" dirty="0" smtClean="0"/>
              <a:t> Schritte!</a:t>
            </a:r>
            <a:endParaRPr lang="de-DE" sz="3600" dirty="0"/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de-DE" sz="3600" dirty="0" smtClean="0"/>
              <a:t>Der Aufwand wird </a:t>
            </a:r>
            <a:r>
              <a:rPr lang="de-DE" sz="3600" i="1" dirty="0" smtClean="0"/>
              <a:t>linear</a:t>
            </a:r>
            <a:r>
              <a:rPr lang="de-DE" sz="3600" dirty="0" smtClean="0"/>
              <a:t> genannt</a:t>
            </a:r>
            <a:endParaRPr lang="de-DE" sz="36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23528" y="1484784"/>
            <a:ext cx="8301360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400" dirty="0" err="1" smtClean="0">
                <a:solidFill>
                  <a:schemeClr val="bg1"/>
                </a:solidFill>
                <a:latin typeface="Chalkduster"/>
              </a:rPr>
              <a:t>Algorithmus</a:t>
            </a:r>
            <a:r>
              <a:rPr lang="en-US" sz="2400" dirty="0" smtClean="0">
                <a:solidFill>
                  <a:schemeClr val="bg1"/>
                </a:solidFill>
                <a:latin typeface="Chalkduster"/>
              </a:rPr>
              <a:t>?</a:t>
            </a:r>
            <a:endParaRPr lang="en-US" sz="2400" baseline="30000" dirty="0">
              <a:solidFill>
                <a:schemeClr val="bg1"/>
              </a:solidFill>
              <a:latin typeface="Chalkduster"/>
            </a:endParaRPr>
          </a:p>
        </p:txBody>
      </p:sp>
      <p:grpSp>
        <p:nvGrpSpPr>
          <p:cNvPr id="4" name="Gruppierung 3"/>
          <p:cNvGrpSpPr/>
          <p:nvPr/>
        </p:nvGrpSpPr>
        <p:grpSpPr>
          <a:xfrm>
            <a:off x="3347864" y="2276872"/>
            <a:ext cx="2232248" cy="1449452"/>
            <a:chOff x="1619672" y="3717032"/>
            <a:chExt cx="2232248" cy="1449452"/>
          </a:xfrm>
        </p:grpSpPr>
        <p:sp>
          <p:nvSpPr>
            <p:cNvPr id="3" name="Textfeld 2"/>
            <p:cNvSpPr txBox="1"/>
            <p:nvPr/>
          </p:nvSpPr>
          <p:spPr>
            <a:xfrm flipH="1">
              <a:off x="1619672" y="3861048"/>
              <a:ext cx="22322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6000" dirty="0" smtClean="0"/>
                <a:t>∑ A[i]</a:t>
              </a:r>
              <a:endParaRPr lang="de-DE" sz="6000" dirty="0"/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1699908" y="4797152"/>
              <a:ext cx="495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i=1</a:t>
              </a:r>
              <a:endParaRPr lang="de-DE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1691680" y="3717032"/>
              <a:ext cx="3127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err="1" smtClean="0"/>
                <a:t>n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4464636"/>
      </p:ext>
    </p:extLst>
  </p:cSld>
  <p:clrMapOvr>
    <a:masterClrMapping/>
  </p:clrMapOvr>
  <p:transition xmlns:p14="http://schemas.microsoft.com/office/powerpoint/2010/main" spd="slow">
    <p:push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Spezialisierung des Problems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200" dirty="0" smtClean="0"/>
              <a:t>Vorwissen: A[i] = i</a:t>
            </a:r>
          </a:p>
          <a:p>
            <a:endParaRPr lang="de-DE" sz="3200" dirty="0"/>
          </a:p>
          <a:p>
            <a:r>
              <a:rPr lang="de-DE" sz="3200" dirty="0" smtClean="0"/>
              <a:t>Das Problem wird sehr viel einfacher!</a:t>
            </a:r>
          </a:p>
          <a:p>
            <a:endParaRPr lang="de-DE" sz="3200" dirty="0"/>
          </a:p>
          <a:p>
            <a:r>
              <a:rPr lang="de-DE" sz="3200" dirty="0" smtClean="0"/>
              <a:t>Entwurfsmuster: Ein-Schritt-Berechnung</a:t>
            </a:r>
            <a:endParaRPr lang="de-DE" sz="32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398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581</Words>
  <Application>Microsoft Macintosh PowerPoint</Application>
  <PresentationFormat>Bildschirmpräsentation (4:3)</PresentationFormat>
  <Paragraphs>127</Paragraphs>
  <Slides>13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7_Standarddesign</vt:lpstr>
      <vt:lpstr>Clip</vt:lpstr>
      <vt:lpstr>Algorithmen und Datenstrukturen</vt:lpstr>
      <vt:lpstr>Teilnehmerkreis und Voraussetzungen</vt:lpstr>
      <vt:lpstr>Organisatorisches: Übungen</vt:lpstr>
      <vt:lpstr>Organisatorisches: Prüfung</vt:lpstr>
      <vt:lpstr>Literatur</vt:lpstr>
      <vt:lpstr>Literatur</vt:lpstr>
      <vt:lpstr>Allgemeine Lernziele in diesem Kurs</vt:lpstr>
      <vt:lpstr>Beispiel 1: Aufsummieren der Elemente eines Feldes A[1..n]</vt:lpstr>
      <vt:lpstr>Spezialisierung des Problems</vt:lpstr>
      <vt:lpstr>Ausnutzen der Einschränkung</vt:lpstr>
      <vt:lpstr>Algorithmen: Notation durch Programme</vt:lpstr>
      <vt:lpstr>Ein erstes Problem: In-situ-Sortierproblem </vt:lpstr>
      <vt:lpstr>Zusammenfassung, Kernpunkte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Moeller</cp:lastModifiedBy>
  <cp:revision>691</cp:revision>
  <cp:lastPrinted>2015-04-09T12:56:16Z</cp:lastPrinted>
  <dcterms:created xsi:type="dcterms:W3CDTF">2010-04-27T12:26:40Z</dcterms:created>
  <dcterms:modified xsi:type="dcterms:W3CDTF">2015-04-16T11:47:49Z</dcterms:modified>
</cp:coreProperties>
</file>