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28"/>
  </p:notesMasterIdLst>
  <p:handoutMasterIdLst>
    <p:handoutMasterId r:id="rId29"/>
  </p:handoutMasterIdLst>
  <p:sldIdLst>
    <p:sldId id="273" r:id="rId2"/>
    <p:sldId id="437" r:id="rId3"/>
    <p:sldId id="418" r:id="rId4"/>
    <p:sldId id="419" r:id="rId5"/>
    <p:sldId id="420" r:id="rId6"/>
    <p:sldId id="447" r:id="rId7"/>
    <p:sldId id="448" r:id="rId8"/>
    <p:sldId id="421" r:id="rId9"/>
    <p:sldId id="422" r:id="rId10"/>
    <p:sldId id="423" r:id="rId11"/>
    <p:sldId id="424" r:id="rId12"/>
    <p:sldId id="425" r:id="rId13"/>
    <p:sldId id="426" r:id="rId14"/>
    <p:sldId id="427" r:id="rId15"/>
    <p:sldId id="440" r:id="rId16"/>
    <p:sldId id="428" r:id="rId17"/>
    <p:sldId id="429" r:id="rId18"/>
    <p:sldId id="441" r:id="rId19"/>
    <p:sldId id="442" r:id="rId20"/>
    <p:sldId id="449" r:id="rId21"/>
    <p:sldId id="430" r:id="rId22"/>
    <p:sldId id="443" r:id="rId23"/>
    <p:sldId id="431" r:id="rId24"/>
    <p:sldId id="432" r:id="rId25"/>
    <p:sldId id="444" r:id="rId26"/>
    <p:sldId id="445" r:id="rId2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4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03.07.15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03.07.15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C7D7C-E347-F545-A6EA-4C030BF08F99}" type="datetime1">
              <a:rPr lang="de-DE"/>
              <a:pPr>
                <a:defRPr/>
              </a:pPr>
              <a:t>03.07.15</a:t>
            </a:fld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C49DC-0240-764A-A484-82835D3D72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62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14.in.tum.de/lehre/2008WS/ea/index.html.d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Stefan Werner (Übungen)</a:t>
            </a: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sowie viele Tutoren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B63C1-AC78-5248-8847-29ECE44AEB79}" type="slidenum">
              <a:rPr lang="de-DE"/>
              <a:pPr>
                <a:defRPr/>
              </a:pPr>
              <a:t>10</a:t>
            </a:fld>
            <a:endParaRPr lang="de-DE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  <a:cs typeface="+mn-cs"/>
              </a:rPr>
              <a:t>Naïve Implementierung: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Tiefe des Baums kann bis zu </a:t>
            </a:r>
            <a:r>
              <a:rPr lang="en-US" smtClean="0">
                <a:solidFill>
                  <a:schemeClr val="hlink"/>
                </a:solidFill>
                <a:cs typeface="+mn-cs"/>
              </a:rPr>
              <a:t>n</a:t>
            </a:r>
            <a:r>
              <a:rPr lang="en-US" smtClean="0">
                <a:cs typeface="+mn-cs"/>
              </a:rPr>
              <a:t> (bei </a:t>
            </a:r>
            <a:r>
              <a:rPr lang="en-US" smtClean="0">
                <a:solidFill>
                  <a:schemeClr val="hlink"/>
                </a:solidFill>
                <a:cs typeface="+mn-cs"/>
              </a:rPr>
              <a:t>n</a:t>
            </a:r>
            <a:r>
              <a:rPr lang="en-US" smtClean="0">
                <a:cs typeface="+mn-cs"/>
              </a:rPr>
              <a:t> Elementen) sein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Zeit für Find: </a:t>
            </a:r>
            <a:r>
              <a:rPr lang="en-US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</a:t>
            </a:r>
            <a:r>
              <a:rPr lang="en-US" smtClean="0">
                <a:solidFill>
                  <a:schemeClr val="hlink"/>
                </a:solidFill>
                <a:cs typeface="+mn-cs"/>
              </a:rPr>
              <a:t>(n)</a:t>
            </a:r>
            <a:r>
              <a:rPr lang="en-US" smtClean="0">
                <a:cs typeface="+mn-cs"/>
              </a:rPr>
              <a:t> im worst case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Zeit für Union: </a:t>
            </a:r>
            <a:r>
              <a:rPr lang="en-US" smtClean="0">
                <a:solidFill>
                  <a:schemeClr val="hlink"/>
                </a:solidFill>
                <a:cs typeface="+mn-cs"/>
              </a:rPr>
              <a:t>O(1)</a:t>
            </a:r>
          </a:p>
        </p:txBody>
      </p:sp>
    </p:spTree>
    <p:extLst>
      <p:ext uri="{BB962C8B-B14F-4D97-AF65-F5344CB8AC3E}">
        <p14:creationId xmlns:p14="http://schemas.microsoft.com/office/powerpoint/2010/main" val="1491408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6C082-DB76-EA47-A36F-BD787B49075A}" type="slidenum">
              <a:rPr lang="de-DE"/>
              <a:pPr>
                <a:defRPr/>
              </a:pPr>
              <a:t>11</a:t>
            </a:fld>
            <a:endParaRPr lang="de-DE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7085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Gewichtete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Union-Operation:</a:t>
            </a:r>
            <a:r>
              <a:rPr lang="en-US" sz="2800" dirty="0" smtClean="0">
                <a:cs typeface="+mn-cs"/>
              </a:rPr>
              <a:t> Mache die </a:t>
            </a:r>
            <a:r>
              <a:rPr lang="en-US" sz="2800" dirty="0" err="1" smtClean="0">
                <a:cs typeface="+mn-cs"/>
              </a:rPr>
              <a:t>Wurzel</a:t>
            </a:r>
            <a:r>
              <a:rPr lang="en-US" sz="2800" dirty="0" smtClean="0">
                <a:cs typeface="+mn-cs"/>
              </a:rPr>
              <a:t> des </a:t>
            </a:r>
            <a:r>
              <a:rPr lang="en-US" sz="2800" dirty="0" err="1" smtClean="0">
                <a:cs typeface="+mn-cs"/>
              </a:rPr>
              <a:t>flacheren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Baums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zum</a:t>
            </a:r>
            <a:r>
              <a:rPr lang="en-US" sz="2800" dirty="0" smtClean="0">
                <a:cs typeface="+mn-cs"/>
              </a:rPr>
              <a:t> Kind der </a:t>
            </a:r>
            <a:r>
              <a:rPr lang="en-US" sz="2800" dirty="0" err="1" smtClean="0">
                <a:cs typeface="+mn-cs"/>
              </a:rPr>
              <a:t>Wurzel</a:t>
            </a:r>
            <a:r>
              <a:rPr lang="en-US" sz="2800" dirty="0" smtClean="0">
                <a:cs typeface="+mn-cs"/>
              </a:rPr>
              <a:t> des </a:t>
            </a:r>
            <a:r>
              <a:rPr lang="en-US" sz="2800" dirty="0" err="1" smtClean="0">
                <a:cs typeface="+mn-cs"/>
              </a:rPr>
              <a:t>tieferen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Baums</a:t>
            </a:r>
            <a:r>
              <a:rPr lang="en-US" sz="2800" dirty="0" smtClean="0">
                <a:cs typeface="+mn-cs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8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Beh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.:</a:t>
            </a:r>
            <a:r>
              <a:rPr lang="en-US" sz="2800" dirty="0" smtClean="0">
                <a:cs typeface="+mn-cs"/>
              </a:rPr>
              <a:t> Die </a:t>
            </a:r>
            <a:r>
              <a:rPr lang="en-US" sz="2800" dirty="0" err="1" smtClean="0">
                <a:cs typeface="+mn-cs"/>
              </a:rPr>
              <a:t>Tiefe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eines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Baums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ist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höchstens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O(log n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</a:t>
            </a:r>
            <a:endParaRPr lang="en-US" sz="2800" dirty="0" smtClean="0">
              <a:solidFill>
                <a:schemeClr val="accent2"/>
              </a:solidFill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Beweis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Die </a:t>
            </a:r>
            <a:r>
              <a:rPr lang="en-US" sz="2800" dirty="0" err="1" smtClean="0">
                <a:cs typeface="+mn-cs"/>
              </a:rPr>
              <a:t>Tiefe</a:t>
            </a:r>
            <a:r>
              <a:rPr lang="en-US" sz="2800" dirty="0" smtClean="0">
                <a:cs typeface="+mn-cs"/>
              </a:rPr>
              <a:t> von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T=T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latin typeface="cmsy10" charset="0"/>
                <a:cs typeface="+mn-cs"/>
              </a:rPr>
              <a:t>⋃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T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2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erhöht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sich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nur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dann</a:t>
            </a:r>
            <a:r>
              <a:rPr lang="en-US" sz="2800" dirty="0" smtClean="0">
                <a:cs typeface="+mn-cs"/>
              </a:rPr>
              <a:t>, </a:t>
            </a:r>
            <a:r>
              <a:rPr lang="en-US" sz="2800" dirty="0" err="1" smtClean="0">
                <a:cs typeface="+mn-cs"/>
              </a:rPr>
              <a:t>wenn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Tiefe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(T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)=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Tiefe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(T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2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ist</a:t>
            </a: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N(t):</a:t>
            </a:r>
            <a:r>
              <a:rPr lang="en-US" sz="2800" dirty="0" smtClean="0">
                <a:cs typeface="+mn-cs"/>
              </a:rPr>
              <a:t> min. </a:t>
            </a:r>
            <a:r>
              <a:rPr lang="en-US" sz="2800" dirty="0" err="1" smtClean="0">
                <a:cs typeface="+mn-cs"/>
              </a:rPr>
              <a:t>Anzahl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Elemente</a:t>
            </a:r>
            <a:r>
              <a:rPr lang="en-US" sz="2800" dirty="0" smtClean="0">
                <a:cs typeface="+mn-cs"/>
              </a:rPr>
              <a:t> in Baum der </a:t>
            </a:r>
            <a:r>
              <a:rPr lang="en-US" sz="2800" dirty="0" err="1" smtClean="0">
                <a:cs typeface="+mn-cs"/>
              </a:rPr>
              <a:t>Tiefe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cs typeface="+mn-cs"/>
              </a:rPr>
              <a:t>Es</a:t>
            </a:r>
            <a:r>
              <a:rPr lang="en-US" sz="2800" dirty="0" smtClean="0">
                <a:cs typeface="+mn-cs"/>
              </a:rPr>
              <a:t> gilt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N(t)=2</a:t>
            </a:r>
            <a:r>
              <a:rPr lang="en-US" sz="2800" dirty="0" smtClean="0">
                <a:solidFill>
                  <a:schemeClr val="hlink"/>
                </a:solidFill>
                <a:latin typeface="cmsy10" charset="0"/>
                <a:cs typeface="+mn-cs"/>
              </a:rPr>
              <a:t>∙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N(t-1) = 2</a:t>
            </a:r>
            <a:r>
              <a:rPr lang="en-US" sz="2800" baseline="30000" dirty="0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N(0)=1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cs typeface="+mn-cs"/>
              </a:rPr>
              <a:t>Also </a:t>
            </a:r>
            <a:r>
              <a:rPr lang="en-US" sz="2800" dirty="0" err="1" smtClean="0">
                <a:cs typeface="+mn-cs"/>
              </a:rPr>
              <a:t>ist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N(log n) = 2</a:t>
            </a:r>
            <a:r>
              <a:rPr lang="en-US" sz="2800" baseline="30000" dirty="0" smtClean="0">
                <a:solidFill>
                  <a:schemeClr val="hlink"/>
                </a:solidFill>
                <a:cs typeface="+mn-cs"/>
              </a:rPr>
              <a:t>log n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= n</a:t>
            </a:r>
          </a:p>
        </p:txBody>
      </p:sp>
    </p:spTree>
    <p:extLst>
      <p:ext uri="{BB962C8B-B14F-4D97-AF65-F5344CB8AC3E}">
        <p14:creationId xmlns:p14="http://schemas.microsoft.com/office/powerpoint/2010/main" val="2315171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5C2A9-A425-1C4F-A441-C1F5EA9BFF58}" type="slidenum">
              <a:rPr lang="de-DE"/>
              <a:pPr>
                <a:defRPr/>
              </a:pPr>
              <a:t>12</a:t>
            </a:fld>
            <a:endParaRPr lang="de-DE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Mit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cs typeface="+mn-cs"/>
              </a:rPr>
              <a:t>gewichteter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 Union-Operation: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Zeit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für</a:t>
            </a:r>
            <a:r>
              <a:rPr lang="en-US" dirty="0" smtClean="0">
                <a:cs typeface="+mn-cs"/>
              </a:rPr>
              <a:t> Find: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O(log n)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Zeit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für</a:t>
            </a:r>
            <a:r>
              <a:rPr lang="en-US" dirty="0" smtClean="0">
                <a:cs typeface="+mn-cs"/>
              </a:rPr>
              <a:t> Union: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O(1)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Es</a:t>
            </a:r>
            <a:r>
              <a:rPr lang="en-US" dirty="0" smtClean="0">
                <a:cs typeface="+mn-cs"/>
              </a:rPr>
              <a:t> gilt </a:t>
            </a:r>
            <a:r>
              <a:rPr lang="en-US" dirty="0" err="1" smtClean="0">
                <a:cs typeface="+mn-cs"/>
              </a:rPr>
              <a:t>auch</a:t>
            </a:r>
            <a:r>
              <a:rPr lang="en-US" dirty="0" smtClean="0">
                <a:cs typeface="+mn-cs"/>
              </a:rPr>
              <a:t>: </a:t>
            </a:r>
            <a:r>
              <a:rPr lang="en-US" dirty="0" err="1" smtClean="0">
                <a:cs typeface="+mn-cs"/>
              </a:rPr>
              <a:t>Tiefe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eines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Baums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im</a:t>
            </a:r>
            <a:r>
              <a:rPr lang="en-US" dirty="0" smtClean="0">
                <a:cs typeface="+mn-cs"/>
              </a:rPr>
              <a:t> worst-case </a:t>
            </a:r>
            <a:r>
              <a:rPr lang="en-US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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(log n)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verwende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Strategie</a:t>
            </a:r>
            <a:r>
              <a:rPr lang="en-US" dirty="0" smtClean="0">
                <a:cs typeface="+mn-cs"/>
              </a:rPr>
              <a:t>, die </a:t>
            </a:r>
            <a:r>
              <a:rPr lang="en-US" dirty="0" err="1" smtClean="0">
                <a:cs typeface="+mn-cs"/>
              </a:rPr>
              <a:t>Formel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im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vorigen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Beweis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folgt</a:t>
            </a:r>
            <a:r>
              <a:rPr lang="en-US" dirty="0" smtClean="0"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52908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33ABF-D250-464C-A9BE-8EA74604E03B}" type="slidenum">
              <a:rPr lang="de-DE"/>
              <a:pPr>
                <a:defRPr/>
              </a:pPr>
              <a:t>13</a:t>
            </a:fld>
            <a:endParaRPr lang="de-DE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Besser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: </a:t>
            </a: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gewichtetes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Union </a:t>
            </a: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mit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Pfadkompression</a:t>
            </a:r>
            <a:endParaRPr lang="en-US" sz="2800" dirty="0" smtClean="0">
              <a:solidFill>
                <a:schemeClr val="accent2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6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cs typeface="+mn-cs"/>
              </a:rPr>
              <a:t>Pfadkompression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bei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b="1" dirty="0" err="1" smtClean="0">
                <a:cs typeface="+mn-cs"/>
              </a:rPr>
              <a:t>jedem</a:t>
            </a:r>
            <a:r>
              <a:rPr lang="en-US" sz="2800" b="1" dirty="0" smtClean="0">
                <a:cs typeface="+mn-cs"/>
              </a:rPr>
              <a:t> Find</a:t>
            </a:r>
            <a:r>
              <a:rPr lang="en-US" sz="2800" dirty="0" smtClean="0">
                <a:cs typeface="+mn-cs"/>
              </a:rPr>
              <a:t>(x): </a:t>
            </a:r>
            <a:r>
              <a:rPr lang="en-US" sz="2800" dirty="0" err="1" smtClean="0">
                <a:solidFill>
                  <a:srgbClr val="FF0000"/>
                </a:solidFill>
                <a:cs typeface="+mn-cs"/>
              </a:rPr>
              <a:t>alle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Knoten</a:t>
            </a:r>
            <a:r>
              <a:rPr lang="en-US" sz="2800" dirty="0" smtClean="0">
                <a:cs typeface="+mn-cs"/>
              </a:rPr>
              <a:t> von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zur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Wurzel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zeigen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direkt</a:t>
            </a:r>
            <a:r>
              <a:rPr lang="en-US" sz="2800" dirty="0" smtClean="0">
                <a:cs typeface="+mn-cs"/>
              </a:rPr>
              <a:t> auf </a:t>
            </a:r>
            <a:r>
              <a:rPr lang="en-US" sz="2800" dirty="0" err="1" smtClean="0">
                <a:cs typeface="+mn-cs"/>
              </a:rPr>
              <a:t>Wurzel</a:t>
            </a: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cs typeface="+mn-cs"/>
              </a:rPr>
              <a:t> </a:t>
            </a:r>
          </a:p>
        </p:txBody>
      </p:sp>
      <p:sp>
        <p:nvSpPr>
          <p:cNvPr id="227332" name="Oval 4"/>
          <p:cNvSpPr>
            <a:spLocks noChangeArrowheads="1"/>
          </p:cNvSpPr>
          <p:nvPr/>
        </p:nvSpPr>
        <p:spPr bwMode="auto">
          <a:xfrm>
            <a:off x="2411413" y="342900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3" name="Oval 5"/>
          <p:cNvSpPr>
            <a:spLocks noChangeArrowheads="1"/>
          </p:cNvSpPr>
          <p:nvPr/>
        </p:nvSpPr>
        <p:spPr bwMode="auto">
          <a:xfrm>
            <a:off x="1546225" y="42211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4" name="Line 6"/>
          <p:cNvSpPr>
            <a:spLocks noChangeShapeType="1"/>
          </p:cNvSpPr>
          <p:nvPr/>
        </p:nvSpPr>
        <p:spPr bwMode="auto">
          <a:xfrm flipV="1">
            <a:off x="1906588" y="3789363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5" name="Oval 7"/>
          <p:cNvSpPr>
            <a:spLocks noChangeArrowheads="1"/>
          </p:cNvSpPr>
          <p:nvPr/>
        </p:nvSpPr>
        <p:spPr bwMode="auto">
          <a:xfrm>
            <a:off x="3275013" y="42211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6" name="Line 8"/>
          <p:cNvSpPr>
            <a:spLocks noChangeShapeType="1"/>
          </p:cNvSpPr>
          <p:nvPr/>
        </p:nvSpPr>
        <p:spPr bwMode="auto">
          <a:xfrm flipH="1" flipV="1">
            <a:off x="2770188" y="3789363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7" name="Oval 9"/>
          <p:cNvSpPr>
            <a:spLocks noChangeArrowheads="1"/>
          </p:cNvSpPr>
          <p:nvPr/>
        </p:nvSpPr>
        <p:spPr bwMode="auto">
          <a:xfrm>
            <a:off x="969963" y="5013325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8" name="Oval 10"/>
          <p:cNvSpPr>
            <a:spLocks noChangeArrowheads="1"/>
          </p:cNvSpPr>
          <p:nvPr/>
        </p:nvSpPr>
        <p:spPr bwMode="auto">
          <a:xfrm>
            <a:off x="2122488" y="5013325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x</a:t>
            </a:r>
          </a:p>
        </p:txBody>
      </p:sp>
      <p:sp>
        <p:nvSpPr>
          <p:cNvPr id="227339" name="Oval 11"/>
          <p:cNvSpPr>
            <a:spLocks noChangeArrowheads="1"/>
          </p:cNvSpPr>
          <p:nvPr/>
        </p:nvSpPr>
        <p:spPr bwMode="auto">
          <a:xfrm>
            <a:off x="2698750" y="5805488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0" name="Line 12"/>
          <p:cNvSpPr>
            <a:spLocks noChangeShapeType="1"/>
          </p:cNvSpPr>
          <p:nvPr/>
        </p:nvSpPr>
        <p:spPr bwMode="auto">
          <a:xfrm flipV="1">
            <a:off x="1258888" y="4581525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1" name="Line 13"/>
          <p:cNvSpPr>
            <a:spLocks noChangeShapeType="1"/>
          </p:cNvSpPr>
          <p:nvPr/>
        </p:nvSpPr>
        <p:spPr bwMode="auto">
          <a:xfrm flipH="1" flipV="1">
            <a:off x="1835150" y="4581525"/>
            <a:ext cx="3603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2" name="Line 14"/>
          <p:cNvSpPr>
            <a:spLocks noChangeShapeType="1"/>
          </p:cNvSpPr>
          <p:nvPr/>
        </p:nvSpPr>
        <p:spPr bwMode="auto">
          <a:xfrm flipH="1" flipV="1">
            <a:off x="2411413" y="5373688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3" name="Line 15"/>
          <p:cNvSpPr>
            <a:spLocks noChangeShapeType="1"/>
          </p:cNvSpPr>
          <p:nvPr/>
        </p:nvSpPr>
        <p:spPr bwMode="auto">
          <a:xfrm>
            <a:off x="4283075" y="4510088"/>
            <a:ext cx="7921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4" name="Oval 16"/>
          <p:cNvSpPr>
            <a:spLocks noChangeArrowheads="1"/>
          </p:cNvSpPr>
          <p:nvPr/>
        </p:nvSpPr>
        <p:spPr bwMode="auto">
          <a:xfrm>
            <a:off x="6732588" y="342900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5" name="Oval 17"/>
          <p:cNvSpPr>
            <a:spLocks noChangeArrowheads="1"/>
          </p:cNvSpPr>
          <p:nvPr/>
        </p:nvSpPr>
        <p:spPr bwMode="auto">
          <a:xfrm>
            <a:off x="5867400" y="42211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6" name="Line 18"/>
          <p:cNvSpPr>
            <a:spLocks noChangeShapeType="1"/>
          </p:cNvSpPr>
          <p:nvPr/>
        </p:nvSpPr>
        <p:spPr bwMode="auto">
          <a:xfrm flipV="1">
            <a:off x="6227763" y="3789363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7" name="Oval 19"/>
          <p:cNvSpPr>
            <a:spLocks noChangeArrowheads="1"/>
          </p:cNvSpPr>
          <p:nvPr/>
        </p:nvSpPr>
        <p:spPr bwMode="auto">
          <a:xfrm>
            <a:off x="7596188" y="42211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8" name="Line 20"/>
          <p:cNvSpPr>
            <a:spLocks noChangeShapeType="1"/>
          </p:cNvSpPr>
          <p:nvPr/>
        </p:nvSpPr>
        <p:spPr bwMode="auto">
          <a:xfrm flipH="1" flipV="1">
            <a:off x="7091363" y="3789363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9" name="Oval 21"/>
          <p:cNvSpPr>
            <a:spLocks noChangeArrowheads="1"/>
          </p:cNvSpPr>
          <p:nvPr/>
        </p:nvSpPr>
        <p:spPr bwMode="auto">
          <a:xfrm>
            <a:off x="5291138" y="5013325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50" name="Oval 22"/>
          <p:cNvSpPr>
            <a:spLocks noChangeArrowheads="1"/>
          </p:cNvSpPr>
          <p:nvPr/>
        </p:nvSpPr>
        <p:spPr bwMode="auto">
          <a:xfrm>
            <a:off x="6443663" y="5013325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x</a:t>
            </a:r>
          </a:p>
        </p:txBody>
      </p:sp>
      <p:sp>
        <p:nvSpPr>
          <p:cNvPr id="227351" name="Oval 23"/>
          <p:cNvSpPr>
            <a:spLocks noChangeArrowheads="1"/>
          </p:cNvSpPr>
          <p:nvPr/>
        </p:nvSpPr>
        <p:spPr bwMode="auto">
          <a:xfrm>
            <a:off x="7019925" y="5805488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52" name="Line 24"/>
          <p:cNvSpPr>
            <a:spLocks noChangeShapeType="1"/>
          </p:cNvSpPr>
          <p:nvPr/>
        </p:nvSpPr>
        <p:spPr bwMode="auto">
          <a:xfrm flipV="1">
            <a:off x="5580063" y="4581525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53" name="Line 25"/>
          <p:cNvSpPr>
            <a:spLocks noChangeShapeType="1"/>
          </p:cNvSpPr>
          <p:nvPr/>
        </p:nvSpPr>
        <p:spPr bwMode="auto">
          <a:xfrm flipV="1">
            <a:off x="6659563" y="3862388"/>
            <a:ext cx="215900" cy="1150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54" name="Line 26"/>
          <p:cNvSpPr>
            <a:spLocks noChangeShapeType="1"/>
          </p:cNvSpPr>
          <p:nvPr/>
        </p:nvSpPr>
        <p:spPr bwMode="auto">
          <a:xfrm flipH="1" flipV="1">
            <a:off x="6732588" y="5373688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9091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DB51D-0CE0-114B-BEF5-72F2382A6AC3}" type="slidenum">
              <a:rPr lang="de-DE"/>
              <a:pPr>
                <a:defRPr/>
              </a:pPr>
              <a:t>14</a:t>
            </a:fld>
            <a:endParaRPr lang="de-DE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Bemerkung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: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log* 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ist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definiert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als</a:t>
            </a: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9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cs typeface="+mn-cs"/>
              </a:rPr>
              <a:t>    </a:t>
            </a:r>
            <a:r>
              <a:rPr lang="en-US" sz="2800" dirty="0">
                <a:solidFill>
                  <a:schemeClr val="hlink"/>
                </a:solidFill>
              </a:rPr>
              <a:t>log* 0 = log* 1 = </a:t>
            </a:r>
            <a:r>
              <a:rPr lang="en-US" sz="2800" dirty="0" smtClean="0">
                <a:solidFill>
                  <a:schemeClr val="hlink"/>
                </a:solidFill>
              </a:rPr>
              <a:t>0 </a:t>
            </a:r>
            <a:r>
              <a:rPr lang="en-US" sz="2800" dirty="0" err="1" smtClean="0">
                <a:solidFill>
                  <a:schemeClr val="hlink"/>
                </a:solidFill>
              </a:rPr>
              <a:t>für</a:t>
            </a:r>
            <a:r>
              <a:rPr lang="en-US" sz="2800" dirty="0" smtClean="0">
                <a:solidFill>
                  <a:schemeClr val="hlink"/>
                </a:solidFill>
              </a:rPr>
              <a:t> n </a:t>
            </a:r>
            <a:r>
              <a:rPr lang="en-US" sz="2800" dirty="0" smtClean="0">
                <a:solidFill>
                  <a:schemeClr val="hlink"/>
                </a:solidFill>
                <a:latin typeface="msam6" charset="0"/>
              </a:rPr>
              <a:t>≤ 1</a:t>
            </a: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  log* n = min{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latin typeface="msam6" charset="0"/>
                <a:cs typeface="+mn-cs"/>
              </a:rPr>
              <a:t>&gt;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0 | log log  … log n </a:t>
            </a:r>
            <a:r>
              <a:rPr lang="en-US" sz="2400" dirty="0" smtClean="0">
                <a:solidFill>
                  <a:schemeClr val="hlink"/>
                </a:solidFill>
                <a:latin typeface="msam6" charset="0"/>
                <a:cs typeface="+mn-cs"/>
              </a:rPr>
              <a:t>≤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1}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sonst</a:t>
            </a:r>
            <a:endParaRPr lang="en-US" sz="2800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Beipiele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log* 2 = 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log* 4 = 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log* 16 = 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log* 2</a:t>
            </a:r>
            <a:r>
              <a:rPr lang="en-US" sz="2800" baseline="30000" dirty="0" smtClean="0">
                <a:solidFill>
                  <a:schemeClr val="hlink"/>
                </a:solidFill>
                <a:cs typeface="+mn-cs"/>
              </a:rPr>
              <a:t>65536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= 5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800" dirty="0">
              <a:solidFill>
                <a:schemeClr val="hlink"/>
              </a:solidFill>
              <a:cs typeface="+mn-cs"/>
            </a:endParaRPr>
          </a:p>
        </p:txBody>
      </p:sp>
      <p:sp>
        <p:nvSpPr>
          <p:cNvPr id="228356" name="AutoShape 4"/>
          <p:cNvSpPr>
            <a:spLocks/>
          </p:cNvSpPr>
          <p:nvPr/>
        </p:nvSpPr>
        <p:spPr bwMode="auto">
          <a:xfrm rot="5400000">
            <a:off x="4679739" y="1736987"/>
            <a:ext cx="144462" cy="2232348"/>
          </a:xfrm>
          <a:prstGeom prst="rightBrace">
            <a:avLst>
              <a:gd name="adj1" fmla="val 149542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4500984" y="2925391"/>
            <a:ext cx="846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hlink"/>
                </a:solidFill>
                <a:cs typeface="+mn-cs"/>
              </a:rPr>
              <a:t>i</a:t>
            </a:r>
            <a:r>
              <a:rPr lang="en-US" sz="2400">
                <a:cs typeface="+mn-cs"/>
              </a:rPr>
              <a:t>-mal</a:t>
            </a:r>
          </a:p>
        </p:txBody>
      </p:sp>
      <p:sp>
        <p:nvSpPr>
          <p:cNvPr id="2" name="Rechteck 1"/>
          <p:cNvSpPr/>
          <p:nvPr/>
        </p:nvSpPr>
        <p:spPr>
          <a:xfrm>
            <a:off x="6660232" y="2708920"/>
            <a:ext cx="2365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Iterierter</a:t>
            </a:r>
            <a:r>
              <a:rPr lang="en-US" dirty="0" smtClean="0"/>
              <a:t> </a:t>
            </a:r>
            <a:r>
              <a:rPr lang="en-US" dirty="0" err="1"/>
              <a:t>Logarithmus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8713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Kurvenverläufe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log x</a:t>
            </a:r>
          </a:p>
          <a:p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log log x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log log log x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pic>
        <p:nvPicPr>
          <p:cNvPr id="5" name="Bild 4" descr="Screen Shot 2015-05-28 at 11.09.5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124745"/>
            <a:ext cx="4320480" cy="1878814"/>
          </a:xfrm>
          <a:prstGeom prst="rect">
            <a:avLst/>
          </a:prstGeom>
        </p:spPr>
      </p:pic>
      <p:pic>
        <p:nvPicPr>
          <p:cNvPr id="7" name="Bild 6" descr="Screen Shot 2015-05-28 at 11.10.4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784" y="2996952"/>
            <a:ext cx="3908432" cy="1785875"/>
          </a:xfrm>
          <a:prstGeom prst="rect">
            <a:avLst/>
          </a:prstGeom>
        </p:spPr>
      </p:pic>
      <p:pic>
        <p:nvPicPr>
          <p:cNvPr id="8" name="Bild 7" descr="Screen Shot 2015-05-28 at 11.14.4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808" y="4856288"/>
            <a:ext cx="4139952" cy="174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713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4BF2E-E508-1149-B95D-571F7EF02667}" type="slidenum">
              <a:rPr lang="de-DE"/>
              <a:pPr>
                <a:defRPr/>
              </a:pPr>
              <a:t>16</a:t>
            </a:fld>
            <a:endParaRPr lang="de-DE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Union-Find </a:t>
            </a:r>
            <a:r>
              <a:rPr lang="en-US" dirty="0" err="1" smtClean="0">
                <a:cs typeface="+mj-cs"/>
              </a:rPr>
              <a:t>Datenstruktur</a:t>
            </a:r>
            <a:r>
              <a:rPr lang="en-US" dirty="0" smtClean="0">
                <a:cs typeface="+mj-cs"/>
              </a:rPr>
              <a:t>: </a:t>
            </a:r>
            <a:r>
              <a:rPr lang="en-US" dirty="0" err="1" smtClean="0">
                <a:cs typeface="+mj-cs"/>
              </a:rPr>
              <a:t>Amortisierte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Analyse</a:t>
            </a:r>
            <a:endParaRPr lang="en-US" dirty="0" smtClean="0">
              <a:cs typeface="+mj-cs"/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Theorem: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Bei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gewichtetem</a:t>
            </a:r>
            <a:r>
              <a:rPr lang="en-US" sz="2800" dirty="0" smtClean="0">
                <a:cs typeface="+mn-cs"/>
              </a:rPr>
              <a:t> Union </a:t>
            </a:r>
            <a:r>
              <a:rPr lang="en-US" sz="2800" dirty="0" err="1" smtClean="0">
                <a:cs typeface="+mn-cs"/>
              </a:rPr>
              <a:t>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Pfadkompression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ist</a:t>
            </a:r>
            <a:r>
              <a:rPr lang="en-US" sz="2800" dirty="0" smtClean="0">
                <a:cs typeface="+mn-cs"/>
              </a:rPr>
              <a:t> die </a:t>
            </a:r>
            <a:r>
              <a:rPr lang="en-US" sz="2800" dirty="0" err="1" smtClean="0">
                <a:cs typeface="+mn-cs"/>
              </a:rPr>
              <a:t>amortisierte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Zeit</a:t>
            </a:r>
            <a:r>
              <a:rPr lang="en-US" sz="2800" dirty="0" smtClean="0">
                <a:cs typeface="+mn-cs"/>
              </a:rPr>
              <a:t> </a:t>
            </a:r>
            <a:br>
              <a:rPr lang="en-US" sz="2800" dirty="0" smtClean="0">
                <a:cs typeface="+mn-cs"/>
              </a:rPr>
            </a:br>
            <a:r>
              <a:rPr lang="en-US" sz="2800" dirty="0" err="1" smtClean="0">
                <a:cs typeface="+mn-cs"/>
              </a:rPr>
              <a:t>für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b="1" dirty="0" smtClean="0">
                <a:cs typeface="+mn-cs"/>
              </a:rPr>
              <a:t>Find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O(log* n).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Beweis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(</a:t>
            </a: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Teil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1):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T’: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endgültiger</a:t>
            </a:r>
            <a:r>
              <a:rPr lang="en-US" sz="2800" dirty="0" smtClean="0">
                <a:cs typeface="+mn-cs"/>
              </a:rPr>
              <a:t> Baum, der </a:t>
            </a:r>
            <a:r>
              <a:rPr lang="en-US" sz="2800" dirty="0" err="1" smtClean="0">
                <a:cs typeface="+mn-cs"/>
              </a:rPr>
              <a:t>durch</a:t>
            </a:r>
            <a:r>
              <a:rPr lang="en-US" sz="2800" dirty="0" smtClean="0">
                <a:cs typeface="+mn-cs"/>
              </a:rPr>
              <a:t> die </a:t>
            </a:r>
            <a:r>
              <a:rPr lang="en-US" sz="2800" dirty="0" err="1" smtClean="0">
                <a:cs typeface="+mn-cs"/>
              </a:rPr>
              <a:t>Folge</a:t>
            </a:r>
            <a:r>
              <a:rPr lang="en-US" sz="2800" dirty="0" smtClean="0">
                <a:cs typeface="+mn-cs"/>
              </a:rPr>
              <a:t> der Unions </a:t>
            </a:r>
            <a:r>
              <a:rPr lang="en-US" sz="2800" dirty="0" err="1" smtClean="0">
                <a:cs typeface="+mn-cs"/>
              </a:rPr>
              <a:t>ohne</a:t>
            </a:r>
            <a:r>
              <a:rPr lang="en-US" sz="2800" dirty="0" smtClean="0">
                <a:cs typeface="+mn-cs"/>
              </a:rPr>
              <a:t> die Finds </a:t>
            </a:r>
            <a:r>
              <a:rPr lang="en-US" sz="2800" dirty="0" err="1" smtClean="0">
                <a:cs typeface="+mn-cs"/>
              </a:rPr>
              <a:t>entstehen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würde</a:t>
            </a:r>
            <a:r>
              <a:rPr lang="en-US" sz="2800" dirty="0" smtClean="0">
                <a:cs typeface="+mn-cs"/>
              </a:rPr>
              <a:t> (also </a:t>
            </a:r>
            <a:r>
              <a:rPr lang="en-US" sz="2800" dirty="0" err="1" smtClean="0">
                <a:cs typeface="+mn-cs"/>
              </a:rPr>
              <a:t>ohne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Pfadkompression</a:t>
            </a:r>
            <a:r>
              <a:rPr lang="en-US" sz="2800" dirty="0" smtClean="0">
                <a:cs typeface="+mn-cs"/>
              </a:rPr>
              <a:t>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cs typeface="+mn-cs"/>
              </a:rPr>
              <a:t>Ordne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jedem</a:t>
            </a:r>
            <a:r>
              <a:rPr lang="en-US" sz="2800" dirty="0" smtClean="0">
                <a:cs typeface="+mn-cs"/>
              </a:rPr>
              <a:t> Element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zwei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Werte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zu</a:t>
            </a:r>
            <a:r>
              <a:rPr lang="en-US" sz="2800" dirty="0" smtClean="0"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rank(x) =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Höhe</a:t>
            </a:r>
            <a:r>
              <a:rPr lang="en-US" sz="2800" dirty="0" smtClean="0">
                <a:cs typeface="+mn-cs"/>
              </a:rPr>
              <a:t> des </a:t>
            </a:r>
            <a:r>
              <a:rPr lang="en-US" sz="2800" dirty="0" err="1" smtClean="0">
                <a:cs typeface="+mn-cs"/>
              </a:rPr>
              <a:t>Unterbaums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Wurzel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x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class(x) =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für</a:t>
            </a:r>
            <a:r>
              <a:rPr lang="en-US" sz="2800" dirty="0" smtClean="0">
                <a:cs typeface="+mn-cs"/>
              </a:rPr>
              <a:t> das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&lt;rank(x) </a:t>
            </a:r>
            <a:r>
              <a:rPr lang="en-US" sz="2400" dirty="0" smtClean="0">
                <a:solidFill>
                  <a:schemeClr val="hlink"/>
                </a:solidFill>
                <a:latin typeface="msam6" charset="0"/>
                <a:cs typeface="+mn-cs"/>
              </a:rPr>
              <a:t>≤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800" baseline="-250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cs typeface="+mn-cs"/>
              </a:rPr>
              <a:t/>
            </a:r>
            <a:br>
              <a:rPr lang="en-US" sz="2800" dirty="0" smtClean="0">
                <a:cs typeface="+mn-cs"/>
              </a:rPr>
            </a:br>
            <a:r>
              <a:rPr lang="en-US" sz="2800" dirty="0" err="1" smtClean="0">
                <a:cs typeface="+mn-cs"/>
              </a:rPr>
              <a:t>wobei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-1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=-1, a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=0</a:t>
            </a:r>
            <a:r>
              <a:rPr lang="en-US" sz="2800" dirty="0" smtClean="0">
                <a:cs typeface="+mn-cs"/>
              </a:rPr>
              <a:t> und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800" baseline="-250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= 2</a:t>
            </a:r>
            <a:r>
              <a:rPr lang="en-US" sz="2800" baseline="30000" dirty="0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800" baseline="1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baseline="150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für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alle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&gt;0</a:t>
            </a:r>
          </a:p>
        </p:txBody>
      </p:sp>
    </p:spTree>
    <p:extLst>
      <p:ext uri="{BB962C8B-B14F-4D97-AF65-F5344CB8AC3E}">
        <p14:creationId xmlns:p14="http://schemas.microsoft.com/office/powerpoint/2010/main" val="2248480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F4E3C-34A7-DD4F-BD6D-5841BD2A701D}" type="slidenum">
              <a:rPr lang="de-DE"/>
              <a:pPr>
                <a:defRPr/>
              </a:pPr>
              <a:t>17</a:t>
            </a:fld>
            <a:endParaRPr lang="de-DE"/>
          </a:p>
        </p:txBody>
      </p:sp>
      <p:sp>
        <p:nvSpPr>
          <p:cNvPr id="230406" name="Line 6"/>
          <p:cNvSpPr>
            <a:spLocks noChangeShapeType="1"/>
          </p:cNvSpPr>
          <p:nvPr/>
        </p:nvSpPr>
        <p:spPr bwMode="auto">
          <a:xfrm flipV="1">
            <a:off x="3852863" y="2563813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Beispiel</a:t>
            </a:r>
            <a:r>
              <a:rPr lang="en-US" dirty="0" smtClean="0">
                <a:cs typeface="+mn-cs"/>
              </a:rPr>
              <a:t> 1:</a:t>
            </a:r>
          </a:p>
        </p:txBody>
      </p:sp>
      <p:sp>
        <p:nvSpPr>
          <p:cNvPr id="230404" name="Oval 4"/>
          <p:cNvSpPr>
            <a:spLocks noChangeArrowheads="1"/>
          </p:cNvSpPr>
          <p:nvPr/>
        </p:nvSpPr>
        <p:spPr bwMode="auto">
          <a:xfrm>
            <a:off x="4427538" y="2347913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5" name="Oval 5"/>
          <p:cNvSpPr>
            <a:spLocks noChangeArrowheads="1"/>
          </p:cNvSpPr>
          <p:nvPr/>
        </p:nvSpPr>
        <p:spPr bwMode="auto">
          <a:xfrm>
            <a:off x="3708400" y="292417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7" name="Line 7"/>
          <p:cNvSpPr>
            <a:spLocks noChangeShapeType="1"/>
          </p:cNvSpPr>
          <p:nvPr/>
        </p:nvSpPr>
        <p:spPr bwMode="auto">
          <a:xfrm flipV="1">
            <a:off x="3205163" y="314007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8" name="Oval 8"/>
          <p:cNvSpPr>
            <a:spLocks noChangeArrowheads="1"/>
          </p:cNvSpPr>
          <p:nvPr/>
        </p:nvSpPr>
        <p:spPr bwMode="auto">
          <a:xfrm>
            <a:off x="3060700" y="3500438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9" name="Line 9"/>
          <p:cNvSpPr>
            <a:spLocks noChangeShapeType="1"/>
          </p:cNvSpPr>
          <p:nvPr/>
        </p:nvSpPr>
        <p:spPr bwMode="auto">
          <a:xfrm flipV="1">
            <a:off x="2555875" y="3716338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0" name="Oval 10"/>
          <p:cNvSpPr>
            <a:spLocks noChangeArrowheads="1"/>
          </p:cNvSpPr>
          <p:nvPr/>
        </p:nvSpPr>
        <p:spPr bwMode="auto">
          <a:xfrm>
            <a:off x="2411413" y="4076700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1" name="Line 11"/>
          <p:cNvSpPr>
            <a:spLocks noChangeShapeType="1"/>
          </p:cNvSpPr>
          <p:nvPr/>
        </p:nvSpPr>
        <p:spPr bwMode="auto">
          <a:xfrm flipV="1">
            <a:off x="1908175" y="4292600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2" name="Oval 12"/>
          <p:cNvSpPr>
            <a:spLocks noChangeArrowheads="1"/>
          </p:cNvSpPr>
          <p:nvPr/>
        </p:nvSpPr>
        <p:spPr bwMode="auto">
          <a:xfrm>
            <a:off x="1763713" y="4652963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3" name="Line 13"/>
          <p:cNvSpPr>
            <a:spLocks noChangeShapeType="1"/>
          </p:cNvSpPr>
          <p:nvPr/>
        </p:nvSpPr>
        <p:spPr bwMode="auto">
          <a:xfrm flipV="1">
            <a:off x="1258888" y="486727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4" name="Oval 14"/>
          <p:cNvSpPr>
            <a:spLocks noChangeArrowheads="1"/>
          </p:cNvSpPr>
          <p:nvPr/>
        </p:nvSpPr>
        <p:spPr bwMode="auto">
          <a:xfrm>
            <a:off x="1114425" y="5227638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5" name="Text Box 15"/>
          <p:cNvSpPr txBox="1">
            <a:spLocks noChangeArrowheads="1"/>
          </p:cNvSpPr>
          <p:nvPr/>
        </p:nvSpPr>
        <p:spPr bwMode="auto">
          <a:xfrm>
            <a:off x="950913" y="47434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0</a:t>
            </a:r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1619250" y="42926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30417" name="Text Box 17"/>
          <p:cNvSpPr txBox="1">
            <a:spLocks noChangeArrowheads="1"/>
          </p:cNvSpPr>
          <p:nvPr/>
        </p:nvSpPr>
        <p:spPr bwMode="auto">
          <a:xfrm>
            <a:off x="2195513" y="37163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2</a:t>
            </a:r>
          </a:p>
        </p:txBody>
      </p:sp>
      <p:sp>
        <p:nvSpPr>
          <p:cNvPr id="230418" name="Text Box 18"/>
          <p:cNvSpPr txBox="1">
            <a:spLocks noChangeArrowheads="1"/>
          </p:cNvSpPr>
          <p:nvPr/>
        </p:nvSpPr>
        <p:spPr bwMode="auto">
          <a:xfrm>
            <a:off x="2843213" y="31400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30419" name="Text Box 19"/>
          <p:cNvSpPr txBox="1">
            <a:spLocks noChangeArrowheads="1"/>
          </p:cNvSpPr>
          <p:nvPr/>
        </p:nvSpPr>
        <p:spPr bwMode="auto">
          <a:xfrm>
            <a:off x="3490913" y="25638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30420" name="Text Box 20"/>
          <p:cNvSpPr txBox="1">
            <a:spLocks noChangeArrowheads="1"/>
          </p:cNvSpPr>
          <p:nvPr/>
        </p:nvSpPr>
        <p:spPr bwMode="auto">
          <a:xfrm>
            <a:off x="4211638" y="19875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5</a:t>
            </a:r>
          </a:p>
        </p:txBody>
      </p:sp>
      <p:grpSp>
        <p:nvGrpSpPr>
          <p:cNvPr id="26647" name="Group 24"/>
          <p:cNvGrpSpPr>
            <a:grpSpLocks/>
          </p:cNvGrpSpPr>
          <p:nvPr/>
        </p:nvGrpSpPr>
        <p:grpSpPr bwMode="auto">
          <a:xfrm flipH="1">
            <a:off x="4714875" y="2492375"/>
            <a:ext cx="882650" cy="773113"/>
            <a:chOff x="3911" y="2127"/>
            <a:chExt cx="556" cy="487"/>
          </a:xfrm>
        </p:grpSpPr>
        <p:sp>
          <p:nvSpPr>
            <p:cNvPr id="230421" name="Line 21"/>
            <p:cNvSpPr>
              <a:spLocks noChangeShapeType="1"/>
            </p:cNvSpPr>
            <p:nvPr/>
          </p:nvSpPr>
          <p:spPr bwMode="auto">
            <a:xfrm flipV="1">
              <a:off x="4105" y="2205"/>
              <a:ext cx="362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30422" name="Oval 22"/>
            <p:cNvSpPr>
              <a:spLocks noChangeArrowheads="1"/>
            </p:cNvSpPr>
            <p:nvPr/>
          </p:nvSpPr>
          <p:spPr bwMode="auto">
            <a:xfrm>
              <a:off x="4014" y="2432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30423" name="Text Box 23"/>
            <p:cNvSpPr txBox="1">
              <a:spLocks noChangeArrowheads="1"/>
            </p:cNvSpPr>
            <p:nvPr/>
          </p:nvSpPr>
          <p:spPr bwMode="auto">
            <a:xfrm>
              <a:off x="3911" y="212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0</a:t>
              </a:r>
            </a:p>
          </p:txBody>
        </p:sp>
      </p:grpSp>
      <p:sp>
        <p:nvSpPr>
          <p:cNvPr id="230426" name="Line 26"/>
          <p:cNvSpPr>
            <a:spLocks noChangeShapeType="1"/>
          </p:cNvSpPr>
          <p:nvPr/>
        </p:nvSpPr>
        <p:spPr bwMode="auto">
          <a:xfrm flipH="1" flipV="1">
            <a:off x="3275013" y="3716338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27" name="Oval 27"/>
          <p:cNvSpPr>
            <a:spLocks noChangeArrowheads="1"/>
          </p:cNvSpPr>
          <p:nvPr/>
        </p:nvSpPr>
        <p:spPr bwMode="auto">
          <a:xfrm flipH="1">
            <a:off x="3706813" y="4075113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28" name="Text Box 28"/>
          <p:cNvSpPr txBox="1">
            <a:spLocks noChangeArrowheads="1"/>
          </p:cNvSpPr>
          <p:nvPr/>
        </p:nvSpPr>
        <p:spPr bwMode="auto">
          <a:xfrm flipH="1">
            <a:off x="3779838" y="36433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30430" name="Line 30"/>
          <p:cNvSpPr>
            <a:spLocks noChangeShapeType="1"/>
          </p:cNvSpPr>
          <p:nvPr/>
        </p:nvSpPr>
        <p:spPr bwMode="auto">
          <a:xfrm flipH="1" flipV="1">
            <a:off x="3924300" y="4292600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31" name="Oval 31"/>
          <p:cNvSpPr>
            <a:spLocks noChangeArrowheads="1"/>
          </p:cNvSpPr>
          <p:nvPr/>
        </p:nvSpPr>
        <p:spPr bwMode="auto">
          <a:xfrm flipH="1">
            <a:off x="4356100" y="4652963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32" name="Text Box 32"/>
          <p:cNvSpPr txBox="1">
            <a:spLocks noChangeArrowheads="1"/>
          </p:cNvSpPr>
          <p:nvPr/>
        </p:nvSpPr>
        <p:spPr bwMode="auto">
          <a:xfrm flipH="1">
            <a:off x="4427538" y="4241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0</a:t>
            </a:r>
          </a:p>
        </p:txBody>
      </p:sp>
      <p:sp>
        <p:nvSpPr>
          <p:cNvPr id="230433" name="Text Box 33"/>
          <p:cNvSpPr txBox="1">
            <a:spLocks noChangeArrowheads="1"/>
          </p:cNvSpPr>
          <p:nvPr/>
        </p:nvSpPr>
        <p:spPr bwMode="auto">
          <a:xfrm>
            <a:off x="6516688" y="2924175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x: rank</a:t>
            </a:r>
          </a:p>
        </p:txBody>
      </p:sp>
      <p:sp>
        <p:nvSpPr>
          <p:cNvPr id="230434" name="Text Box 34"/>
          <p:cNvSpPr txBox="1">
            <a:spLocks noChangeArrowheads="1"/>
          </p:cNvSpPr>
          <p:nvPr/>
        </p:nvSpPr>
        <p:spPr bwMode="auto">
          <a:xfrm>
            <a:off x="6516688" y="3716338"/>
            <a:ext cx="120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FF0000"/>
                </a:solidFill>
                <a:cs typeface="+mn-cs"/>
              </a:rPr>
              <a:t>x</a:t>
            </a:r>
            <a:r>
              <a:rPr lang="en-US" sz="2400">
                <a:cs typeface="+mn-cs"/>
              </a:rPr>
              <a:t>: class</a:t>
            </a:r>
          </a:p>
        </p:txBody>
      </p:sp>
      <p:sp>
        <p:nvSpPr>
          <p:cNvPr id="230435" name="Text Box 35"/>
          <p:cNvSpPr txBox="1">
            <a:spLocks noChangeArrowheads="1"/>
          </p:cNvSpPr>
          <p:nvPr/>
        </p:nvSpPr>
        <p:spPr bwMode="auto">
          <a:xfrm>
            <a:off x="1547813" y="53006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  <p:sp>
        <p:nvSpPr>
          <p:cNvPr id="230436" name="Text Box 36"/>
          <p:cNvSpPr txBox="1">
            <a:spLocks noChangeArrowheads="1"/>
          </p:cNvSpPr>
          <p:nvPr/>
        </p:nvSpPr>
        <p:spPr bwMode="auto">
          <a:xfrm>
            <a:off x="2124075" y="47244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7" name="Text Box 37"/>
          <p:cNvSpPr txBox="1">
            <a:spLocks noChangeArrowheads="1"/>
          </p:cNvSpPr>
          <p:nvPr/>
        </p:nvSpPr>
        <p:spPr bwMode="auto">
          <a:xfrm>
            <a:off x="2700338" y="42926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8" name="Text Box 38"/>
          <p:cNvSpPr txBox="1">
            <a:spLocks noChangeArrowheads="1"/>
          </p:cNvSpPr>
          <p:nvPr/>
        </p:nvSpPr>
        <p:spPr bwMode="auto">
          <a:xfrm>
            <a:off x="3419475" y="3429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39" name="Text Box 39"/>
          <p:cNvSpPr txBox="1">
            <a:spLocks noChangeArrowheads="1"/>
          </p:cNvSpPr>
          <p:nvPr/>
        </p:nvSpPr>
        <p:spPr bwMode="auto">
          <a:xfrm>
            <a:off x="3995738" y="29972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40" name="Text Box 40"/>
          <p:cNvSpPr txBox="1">
            <a:spLocks noChangeArrowheads="1"/>
          </p:cNvSpPr>
          <p:nvPr/>
        </p:nvSpPr>
        <p:spPr bwMode="auto">
          <a:xfrm>
            <a:off x="4716463" y="19891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230441" name="Text Box 41"/>
          <p:cNvSpPr txBox="1">
            <a:spLocks noChangeArrowheads="1"/>
          </p:cNvSpPr>
          <p:nvPr/>
        </p:nvSpPr>
        <p:spPr bwMode="auto">
          <a:xfrm>
            <a:off x="4787900" y="30686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  <p:sp>
        <p:nvSpPr>
          <p:cNvPr id="230442" name="Text Box 42"/>
          <p:cNvSpPr txBox="1">
            <a:spLocks noChangeArrowheads="1"/>
          </p:cNvSpPr>
          <p:nvPr/>
        </p:nvSpPr>
        <p:spPr bwMode="auto">
          <a:xfrm>
            <a:off x="3348038" y="42211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43" name="Text Box 43"/>
          <p:cNvSpPr txBox="1">
            <a:spLocks noChangeArrowheads="1"/>
          </p:cNvSpPr>
          <p:nvPr/>
        </p:nvSpPr>
        <p:spPr bwMode="auto">
          <a:xfrm>
            <a:off x="3995738" y="47244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824686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F4E3C-34A7-DD4F-BD6D-5841BD2A701D}" type="slidenum">
              <a:rPr lang="de-DE"/>
              <a:pPr>
                <a:defRPr/>
              </a:pPr>
              <a:t>18</a:t>
            </a:fld>
            <a:endParaRPr lang="de-DE"/>
          </a:p>
        </p:txBody>
      </p:sp>
      <p:sp>
        <p:nvSpPr>
          <p:cNvPr id="230406" name="Line 6"/>
          <p:cNvSpPr>
            <a:spLocks noChangeShapeType="1"/>
          </p:cNvSpPr>
          <p:nvPr/>
        </p:nvSpPr>
        <p:spPr bwMode="auto">
          <a:xfrm flipV="1">
            <a:off x="2937446" y="3421782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Beispiel</a:t>
            </a:r>
            <a:r>
              <a:rPr lang="en-US" dirty="0" smtClean="0">
                <a:cs typeface="+mn-cs"/>
              </a:rPr>
              <a:t> 2:</a:t>
            </a:r>
          </a:p>
        </p:txBody>
      </p:sp>
      <p:sp>
        <p:nvSpPr>
          <p:cNvPr id="230404" name="Oval 4"/>
          <p:cNvSpPr>
            <a:spLocks noChangeArrowheads="1"/>
          </p:cNvSpPr>
          <p:nvPr/>
        </p:nvSpPr>
        <p:spPr bwMode="auto">
          <a:xfrm>
            <a:off x="3512121" y="3205882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5" name="Oval 5"/>
          <p:cNvSpPr>
            <a:spLocks noChangeArrowheads="1"/>
          </p:cNvSpPr>
          <p:nvPr/>
        </p:nvSpPr>
        <p:spPr bwMode="auto">
          <a:xfrm>
            <a:off x="2792983" y="3782144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7" name="Line 7"/>
          <p:cNvSpPr>
            <a:spLocks noChangeShapeType="1"/>
          </p:cNvSpPr>
          <p:nvPr/>
        </p:nvSpPr>
        <p:spPr bwMode="auto">
          <a:xfrm flipV="1">
            <a:off x="2289746" y="3998044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8" name="Oval 8"/>
          <p:cNvSpPr>
            <a:spLocks noChangeArrowheads="1"/>
          </p:cNvSpPr>
          <p:nvPr/>
        </p:nvSpPr>
        <p:spPr bwMode="auto">
          <a:xfrm>
            <a:off x="2145283" y="4358407"/>
            <a:ext cx="287338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9" name="Line 9"/>
          <p:cNvSpPr>
            <a:spLocks noChangeShapeType="1"/>
          </p:cNvSpPr>
          <p:nvPr/>
        </p:nvSpPr>
        <p:spPr bwMode="auto">
          <a:xfrm flipV="1">
            <a:off x="1640458" y="457430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0" name="Oval 10"/>
          <p:cNvSpPr>
            <a:spLocks noChangeArrowheads="1"/>
          </p:cNvSpPr>
          <p:nvPr/>
        </p:nvSpPr>
        <p:spPr bwMode="auto">
          <a:xfrm>
            <a:off x="1495996" y="4934669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1" name="Line 11"/>
          <p:cNvSpPr>
            <a:spLocks noChangeShapeType="1"/>
          </p:cNvSpPr>
          <p:nvPr/>
        </p:nvSpPr>
        <p:spPr bwMode="auto">
          <a:xfrm flipV="1">
            <a:off x="992758" y="5150569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2" name="Oval 12"/>
          <p:cNvSpPr>
            <a:spLocks noChangeArrowheads="1"/>
          </p:cNvSpPr>
          <p:nvPr/>
        </p:nvSpPr>
        <p:spPr bwMode="auto">
          <a:xfrm>
            <a:off x="848296" y="5510932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3" name="Line 13"/>
          <p:cNvSpPr>
            <a:spLocks noChangeShapeType="1"/>
          </p:cNvSpPr>
          <p:nvPr/>
        </p:nvSpPr>
        <p:spPr bwMode="auto">
          <a:xfrm flipV="1">
            <a:off x="343471" y="5725244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4" name="Oval 14"/>
          <p:cNvSpPr>
            <a:spLocks noChangeArrowheads="1"/>
          </p:cNvSpPr>
          <p:nvPr/>
        </p:nvSpPr>
        <p:spPr bwMode="auto">
          <a:xfrm>
            <a:off x="199008" y="608560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5" name="Text Box 15"/>
          <p:cNvSpPr txBox="1">
            <a:spLocks noChangeArrowheads="1"/>
          </p:cNvSpPr>
          <p:nvPr/>
        </p:nvSpPr>
        <p:spPr bwMode="auto">
          <a:xfrm>
            <a:off x="35496" y="560141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0</a:t>
            </a:r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703833" y="51505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30417" name="Text Box 17"/>
          <p:cNvSpPr txBox="1">
            <a:spLocks noChangeArrowheads="1"/>
          </p:cNvSpPr>
          <p:nvPr/>
        </p:nvSpPr>
        <p:spPr bwMode="auto">
          <a:xfrm>
            <a:off x="1280096" y="457430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2</a:t>
            </a:r>
          </a:p>
        </p:txBody>
      </p:sp>
      <p:sp>
        <p:nvSpPr>
          <p:cNvPr id="230418" name="Text Box 18"/>
          <p:cNvSpPr txBox="1">
            <a:spLocks noChangeArrowheads="1"/>
          </p:cNvSpPr>
          <p:nvPr/>
        </p:nvSpPr>
        <p:spPr bwMode="auto">
          <a:xfrm>
            <a:off x="1927796" y="399804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30419" name="Text Box 19"/>
          <p:cNvSpPr txBox="1">
            <a:spLocks noChangeArrowheads="1"/>
          </p:cNvSpPr>
          <p:nvPr/>
        </p:nvSpPr>
        <p:spPr bwMode="auto">
          <a:xfrm>
            <a:off x="2575496" y="342178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30420" name="Text Box 20"/>
          <p:cNvSpPr txBox="1">
            <a:spLocks noChangeArrowheads="1"/>
          </p:cNvSpPr>
          <p:nvPr/>
        </p:nvSpPr>
        <p:spPr bwMode="auto">
          <a:xfrm>
            <a:off x="3296221" y="284551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5</a:t>
            </a:r>
          </a:p>
        </p:txBody>
      </p:sp>
      <p:grpSp>
        <p:nvGrpSpPr>
          <p:cNvPr id="26647" name="Group 24"/>
          <p:cNvGrpSpPr>
            <a:grpSpLocks/>
          </p:cNvGrpSpPr>
          <p:nvPr/>
        </p:nvGrpSpPr>
        <p:grpSpPr bwMode="auto">
          <a:xfrm flipH="1">
            <a:off x="3799458" y="3350344"/>
            <a:ext cx="882650" cy="773113"/>
            <a:chOff x="3911" y="2127"/>
            <a:chExt cx="556" cy="487"/>
          </a:xfrm>
        </p:grpSpPr>
        <p:sp>
          <p:nvSpPr>
            <p:cNvPr id="230421" name="Line 21"/>
            <p:cNvSpPr>
              <a:spLocks noChangeShapeType="1"/>
            </p:cNvSpPr>
            <p:nvPr/>
          </p:nvSpPr>
          <p:spPr bwMode="auto">
            <a:xfrm flipV="1">
              <a:off x="4105" y="2205"/>
              <a:ext cx="362" cy="318"/>
            </a:xfrm>
            <a:prstGeom prst="lin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2" name="Oval 22"/>
            <p:cNvSpPr>
              <a:spLocks noChangeArrowheads="1"/>
            </p:cNvSpPr>
            <p:nvPr/>
          </p:nvSpPr>
          <p:spPr bwMode="auto">
            <a:xfrm>
              <a:off x="4014" y="2432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3" name="Text Box 23"/>
            <p:cNvSpPr txBox="1">
              <a:spLocks noChangeArrowheads="1"/>
            </p:cNvSpPr>
            <p:nvPr/>
          </p:nvSpPr>
          <p:spPr bwMode="auto">
            <a:xfrm>
              <a:off x="3911" y="2127"/>
              <a:ext cx="196" cy="231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60000"/>
                      <a:lumOff val="40000"/>
                    </a:schemeClr>
                  </a:solidFill>
                  <a:cs typeface="+mn-cs"/>
                </a:rPr>
                <a:t>0</a:t>
              </a:r>
            </a:p>
          </p:txBody>
        </p:sp>
      </p:grpSp>
      <p:sp>
        <p:nvSpPr>
          <p:cNvPr id="230426" name="Line 26"/>
          <p:cNvSpPr>
            <a:spLocks noChangeShapeType="1"/>
          </p:cNvSpPr>
          <p:nvPr/>
        </p:nvSpPr>
        <p:spPr bwMode="auto">
          <a:xfrm flipH="1" flipV="1">
            <a:off x="2359596" y="4574307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7" name="Oval 27"/>
          <p:cNvSpPr>
            <a:spLocks noChangeArrowheads="1"/>
          </p:cNvSpPr>
          <p:nvPr/>
        </p:nvSpPr>
        <p:spPr bwMode="auto">
          <a:xfrm flipH="1">
            <a:off x="2791396" y="4933082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8" name="Text Box 28"/>
          <p:cNvSpPr txBox="1">
            <a:spLocks noChangeArrowheads="1"/>
          </p:cNvSpPr>
          <p:nvPr/>
        </p:nvSpPr>
        <p:spPr bwMode="auto">
          <a:xfrm flipH="1">
            <a:off x="2864421" y="450128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30" name="Line 30"/>
          <p:cNvSpPr>
            <a:spLocks noChangeShapeType="1"/>
          </p:cNvSpPr>
          <p:nvPr/>
        </p:nvSpPr>
        <p:spPr bwMode="auto">
          <a:xfrm flipH="1" flipV="1">
            <a:off x="3008883" y="5150569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1" name="Oval 31"/>
          <p:cNvSpPr>
            <a:spLocks noChangeArrowheads="1"/>
          </p:cNvSpPr>
          <p:nvPr/>
        </p:nvSpPr>
        <p:spPr bwMode="auto">
          <a:xfrm flipH="1">
            <a:off x="3440683" y="5510932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2" name="Text Box 32"/>
          <p:cNvSpPr txBox="1">
            <a:spLocks noChangeArrowheads="1"/>
          </p:cNvSpPr>
          <p:nvPr/>
        </p:nvSpPr>
        <p:spPr bwMode="auto">
          <a:xfrm flipH="1">
            <a:off x="3512121" y="509976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33" name="Text Box 33"/>
          <p:cNvSpPr txBox="1">
            <a:spLocks noChangeArrowheads="1"/>
          </p:cNvSpPr>
          <p:nvPr/>
        </p:nvSpPr>
        <p:spPr bwMode="auto">
          <a:xfrm>
            <a:off x="7836346" y="1115452"/>
            <a:ext cx="813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x: rank</a:t>
            </a:r>
          </a:p>
        </p:txBody>
      </p:sp>
      <p:sp>
        <p:nvSpPr>
          <p:cNvPr id="230434" name="Text Box 34"/>
          <p:cNvSpPr txBox="1">
            <a:spLocks noChangeArrowheads="1"/>
          </p:cNvSpPr>
          <p:nvPr/>
        </p:nvSpPr>
        <p:spPr bwMode="auto">
          <a:xfrm>
            <a:off x="7836346" y="1547500"/>
            <a:ext cx="8402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x</a:t>
            </a:r>
            <a:r>
              <a:rPr lang="en-US" dirty="0">
                <a:cs typeface="+mn-cs"/>
              </a:rPr>
              <a:t>: class</a:t>
            </a:r>
          </a:p>
        </p:txBody>
      </p:sp>
      <p:sp>
        <p:nvSpPr>
          <p:cNvPr id="230435" name="Text Box 35"/>
          <p:cNvSpPr txBox="1">
            <a:spLocks noChangeArrowheads="1"/>
          </p:cNvSpPr>
          <p:nvPr/>
        </p:nvSpPr>
        <p:spPr bwMode="auto">
          <a:xfrm>
            <a:off x="632396" y="615863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  <p:sp>
        <p:nvSpPr>
          <p:cNvPr id="230436" name="Text Box 36"/>
          <p:cNvSpPr txBox="1">
            <a:spLocks noChangeArrowheads="1"/>
          </p:cNvSpPr>
          <p:nvPr/>
        </p:nvSpPr>
        <p:spPr bwMode="auto">
          <a:xfrm>
            <a:off x="1208658" y="55823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7" name="Text Box 37"/>
          <p:cNvSpPr txBox="1">
            <a:spLocks noChangeArrowheads="1"/>
          </p:cNvSpPr>
          <p:nvPr/>
        </p:nvSpPr>
        <p:spPr bwMode="auto">
          <a:xfrm>
            <a:off x="1784921" y="51505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8" name="Text Box 38"/>
          <p:cNvSpPr txBox="1">
            <a:spLocks noChangeArrowheads="1"/>
          </p:cNvSpPr>
          <p:nvPr/>
        </p:nvSpPr>
        <p:spPr bwMode="auto">
          <a:xfrm>
            <a:off x="2504058" y="42869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39" name="Text Box 39"/>
          <p:cNvSpPr txBox="1">
            <a:spLocks noChangeArrowheads="1"/>
          </p:cNvSpPr>
          <p:nvPr/>
        </p:nvSpPr>
        <p:spPr bwMode="auto">
          <a:xfrm>
            <a:off x="3080321" y="38551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40" name="Text Box 40"/>
          <p:cNvSpPr txBox="1">
            <a:spLocks noChangeArrowheads="1"/>
          </p:cNvSpPr>
          <p:nvPr/>
        </p:nvSpPr>
        <p:spPr bwMode="auto">
          <a:xfrm>
            <a:off x="3872607" y="306283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230441" name="Text Box 41"/>
          <p:cNvSpPr txBox="1">
            <a:spLocks noChangeArrowheads="1"/>
          </p:cNvSpPr>
          <p:nvPr/>
        </p:nvSpPr>
        <p:spPr bwMode="auto">
          <a:xfrm>
            <a:off x="3872483" y="392660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42" name="Text Box 42"/>
          <p:cNvSpPr txBox="1">
            <a:spLocks noChangeArrowheads="1"/>
          </p:cNvSpPr>
          <p:nvPr/>
        </p:nvSpPr>
        <p:spPr bwMode="auto">
          <a:xfrm>
            <a:off x="2432621" y="507913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43" name="Text Box 43"/>
          <p:cNvSpPr txBox="1">
            <a:spLocks noChangeArrowheads="1"/>
          </p:cNvSpPr>
          <p:nvPr/>
        </p:nvSpPr>
        <p:spPr bwMode="auto">
          <a:xfrm>
            <a:off x="3080321" y="558236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43" name="Line 6"/>
          <p:cNvSpPr>
            <a:spLocks noChangeShapeType="1"/>
          </p:cNvSpPr>
          <p:nvPr/>
        </p:nvSpPr>
        <p:spPr bwMode="auto">
          <a:xfrm flipV="1">
            <a:off x="5024735" y="155066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5" name="Oval 4"/>
          <p:cNvSpPr>
            <a:spLocks noChangeArrowheads="1"/>
          </p:cNvSpPr>
          <p:nvPr/>
        </p:nvSpPr>
        <p:spPr bwMode="auto">
          <a:xfrm>
            <a:off x="5599410" y="1334765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6" name="Oval 5"/>
          <p:cNvSpPr>
            <a:spLocks noChangeArrowheads="1"/>
          </p:cNvSpPr>
          <p:nvPr/>
        </p:nvSpPr>
        <p:spPr bwMode="auto">
          <a:xfrm>
            <a:off x="4880272" y="191102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7" name="Line 7"/>
          <p:cNvSpPr>
            <a:spLocks noChangeShapeType="1"/>
          </p:cNvSpPr>
          <p:nvPr/>
        </p:nvSpPr>
        <p:spPr bwMode="auto">
          <a:xfrm flipV="1">
            <a:off x="4377035" y="212692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8" name="Oval 8"/>
          <p:cNvSpPr>
            <a:spLocks noChangeArrowheads="1"/>
          </p:cNvSpPr>
          <p:nvPr/>
        </p:nvSpPr>
        <p:spPr bwMode="auto">
          <a:xfrm>
            <a:off x="4232572" y="248729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4015085" y="21269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6</a:t>
            </a:r>
            <a:endParaRPr lang="en-US" dirty="0">
              <a:cs typeface="+mn-cs"/>
            </a:endParaRP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4662785" y="155066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7</a:t>
            </a:r>
            <a:endParaRPr lang="en-US" dirty="0">
              <a:cs typeface="+mn-cs"/>
            </a:endParaRPr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5383510" y="97440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8</a:t>
            </a:r>
            <a:endParaRPr lang="en-US" dirty="0">
              <a:cs typeface="+mn-cs"/>
            </a:endParaRP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4591347" y="241585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5" name="Text Box 39"/>
          <p:cNvSpPr txBox="1">
            <a:spLocks noChangeArrowheads="1"/>
          </p:cNvSpPr>
          <p:nvPr/>
        </p:nvSpPr>
        <p:spPr bwMode="auto">
          <a:xfrm>
            <a:off x="5240759" y="183869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6" name="Line 6"/>
          <p:cNvSpPr>
            <a:spLocks noChangeShapeType="1"/>
          </p:cNvSpPr>
          <p:nvPr/>
        </p:nvSpPr>
        <p:spPr bwMode="auto">
          <a:xfrm flipV="1">
            <a:off x="3728591" y="2702793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" name="Text Box 39"/>
          <p:cNvSpPr txBox="1">
            <a:spLocks noChangeArrowheads="1"/>
          </p:cNvSpPr>
          <p:nvPr/>
        </p:nvSpPr>
        <p:spPr bwMode="auto">
          <a:xfrm>
            <a:off x="5888831" y="11906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8" name="Text Box 33"/>
          <p:cNvSpPr txBox="1">
            <a:spLocks noChangeArrowheads="1"/>
          </p:cNvSpPr>
          <p:nvPr/>
        </p:nvSpPr>
        <p:spPr bwMode="auto">
          <a:xfrm>
            <a:off x="5292080" y="2780928"/>
            <a:ext cx="3654074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buFont typeface="Arial"/>
              <a:buChar char="•"/>
              <a:defRPr/>
            </a:pPr>
            <a:r>
              <a:rPr lang="en-US" sz="2000" dirty="0" smtClean="0">
                <a:cs typeface="+mn-cs"/>
              </a:rPr>
              <a:t>Je </a:t>
            </a:r>
            <a:r>
              <a:rPr lang="en-US" sz="2000" dirty="0" err="1" smtClean="0">
                <a:cs typeface="+mn-cs"/>
              </a:rPr>
              <a:t>höher</a:t>
            </a:r>
            <a:r>
              <a:rPr lang="en-US" sz="2000" dirty="0" smtClean="0">
                <a:cs typeface="+mn-cs"/>
              </a:rPr>
              <a:t> class(x), </a:t>
            </a:r>
            <a:r>
              <a:rPr lang="en-US" sz="2000" dirty="0" err="1" smtClean="0">
                <a:cs typeface="+mn-cs"/>
              </a:rPr>
              <a:t>desto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mehr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Knoten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darunter</a:t>
            </a:r>
            <a:endParaRPr lang="en-US" sz="2000" dirty="0" smtClean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endParaRPr lang="en-US" sz="2000" dirty="0" smtClean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err="1" smtClean="0">
                <a:cs typeface="+mn-cs"/>
              </a:rPr>
              <a:t>Kosten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für</a:t>
            </a:r>
            <a:r>
              <a:rPr lang="en-US" sz="2000" dirty="0" smtClean="0">
                <a:cs typeface="+mn-cs"/>
              </a:rPr>
              <a:t> “</a:t>
            </a:r>
            <a:r>
              <a:rPr lang="en-US" sz="2000" dirty="0" err="1" smtClean="0">
                <a:cs typeface="+mn-cs"/>
              </a:rPr>
              <a:t>Überschreitung</a:t>
            </a:r>
            <a:r>
              <a:rPr lang="en-US" sz="2000" dirty="0" smtClean="0">
                <a:cs typeface="+mn-cs"/>
              </a:rPr>
              <a:t>”</a:t>
            </a:r>
            <a:r>
              <a:rPr lang="en-US" sz="2000" dirty="0">
                <a:cs typeface="+mn-cs"/>
              </a:rPr>
              <a:t/>
            </a:r>
            <a:br>
              <a:rPr lang="en-US" sz="2000" dirty="0">
                <a:cs typeface="+mn-cs"/>
              </a:rPr>
            </a:br>
            <a:r>
              <a:rPr lang="en-US" sz="2000" dirty="0" smtClean="0">
                <a:cs typeface="+mn-cs"/>
              </a:rPr>
              <a:t>von </a:t>
            </a:r>
            <a:r>
              <a:rPr lang="en-US" sz="2000" dirty="0" err="1" smtClean="0">
                <a:cs typeface="+mn-cs"/>
              </a:rPr>
              <a:t>Kanten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gleicher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Klasse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durch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Gewinn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für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alle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Knoten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darunter</a:t>
            </a:r>
            <a:r>
              <a:rPr lang="en-US" sz="2000" dirty="0" smtClean="0">
                <a:cs typeface="+mn-cs"/>
              </a:rPr>
              <a:t> “</a:t>
            </a:r>
            <a:r>
              <a:rPr lang="en-US" sz="2000" dirty="0" err="1" smtClean="0">
                <a:cs typeface="+mn-cs"/>
              </a:rPr>
              <a:t>wettgemacht</a:t>
            </a:r>
            <a:r>
              <a:rPr lang="en-US" sz="2000" dirty="0" smtClean="0">
                <a:cs typeface="+mn-cs"/>
              </a:rPr>
              <a:t>”</a:t>
            </a:r>
          </a:p>
          <a:p>
            <a:pPr marL="342900" indent="-342900">
              <a:buFont typeface="Arial"/>
              <a:buChar char="•"/>
              <a:defRPr/>
            </a:pPr>
            <a:endParaRPr lang="en-US" sz="2000" dirty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err="1" smtClean="0">
                <a:cs typeface="+mn-cs"/>
              </a:rPr>
              <a:t>Kosten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treten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bei</a:t>
            </a:r>
            <a:r>
              <a:rPr lang="en-US" sz="2000" dirty="0" smtClean="0">
                <a:cs typeface="+mn-cs"/>
              </a:rPr>
              <a:t> </a:t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Klassenwechsel</a:t>
            </a:r>
            <a:r>
              <a:rPr lang="en-US" sz="2000" dirty="0" smtClean="0">
                <a:cs typeface="+mn-cs"/>
              </a:rPr>
              <a:t> auf, </a:t>
            </a:r>
            <a:r>
              <a:rPr lang="en-US" sz="2000" dirty="0" err="1" smtClean="0">
                <a:cs typeface="+mn-cs"/>
              </a:rPr>
              <a:t>hier</a:t>
            </a:r>
            <a:r>
              <a:rPr lang="en-US" sz="2000" dirty="0" smtClean="0">
                <a:cs typeface="+mn-cs"/>
              </a:rPr>
              <a:t>: </a:t>
            </a:r>
            <a:r>
              <a:rPr lang="en-US" sz="2000" b="1" dirty="0" smtClean="0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5" name="Freihandform 4"/>
          <p:cNvSpPr/>
          <p:nvPr/>
        </p:nvSpPr>
        <p:spPr>
          <a:xfrm>
            <a:off x="2195737" y="1412776"/>
            <a:ext cx="3384376" cy="2952328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Freihandform 58"/>
          <p:cNvSpPr/>
          <p:nvPr/>
        </p:nvSpPr>
        <p:spPr>
          <a:xfrm>
            <a:off x="2843808" y="1412776"/>
            <a:ext cx="2736304" cy="2376264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Freihandform 59"/>
          <p:cNvSpPr/>
          <p:nvPr/>
        </p:nvSpPr>
        <p:spPr>
          <a:xfrm>
            <a:off x="3563887" y="1436077"/>
            <a:ext cx="1994805" cy="1776899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Freihandform 60"/>
          <p:cNvSpPr/>
          <p:nvPr/>
        </p:nvSpPr>
        <p:spPr>
          <a:xfrm>
            <a:off x="4331748" y="1455615"/>
            <a:ext cx="1217175" cy="1050068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8429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6" grpId="0" animBg="1"/>
      <p:bldP spid="230407" grpId="0" animBg="1"/>
      <p:bldP spid="47" grpId="0" animBg="1"/>
      <p:bldP spid="56" grpId="0" animBg="1"/>
      <p:bldP spid="5" grpId="0" animBg="1"/>
      <p:bldP spid="59" grpId="0" animBg="1"/>
      <p:bldP spid="60" grpId="0" animBg="1"/>
      <p:bldP spid="6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F4E3C-34A7-DD4F-BD6D-5841BD2A701D}" type="slidenum">
              <a:rPr lang="de-DE"/>
              <a:pPr>
                <a:defRPr/>
              </a:pPr>
              <a:t>19</a:t>
            </a:fld>
            <a:endParaRPr lang="de-DE"/>
          </a:p>
        </p:txBody>
      </p:sp>
      <p:sp>
        <p:nvSpPr>
          <p:cNvPr id="230406" name="Line 6"/>
          <p:cNvSpPr>
            <a:spLocks noChangeShapeType="1"/>
          </p:cNvSpPr>
          <p:nvPr/>
        </p:nvSpPr>
        <p:spPr bwMode="auto">
          <a:xfrm flipV="1">
            <a:off x="2937446" y="3421782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Beispiel</a:t>
            </a:r>
            <a:r>
              <a:rPr lang="en-US" dirty="0" smtClean="0">
                <a:cs typeface="+mn-cs"/>
              </a:rPr>
              <a:t> 2:</a:t>
            </a:r>
          </a:p>
        </p:txBody>
      </p:sp>
      <p:sp>
        <p:nvSpPr>
          <p:cNvPr id="230404" name="Oval 4"/>
          <p:cNvSpPr>
            <a:spLocks noChangeArrowheads="1"/>
          </p:cNvSpPr>
          <p:nvPr/>
        </p:nvSpPr>
        <p:spPr bwMode="auto">
          <a:xfrm>
            <a:off x="3512121" y="3205882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5" name="Oval 5"/>
          <p:cNvSpPr>
            <a:spLocks noChangeArrowheads="1"/>
          </p:cNvSpPr>
          <p:nvPr/>
        </p:nvSpPr>
        <p:spPr bwMode="auto">
          <a:xfrm>
            <a:off x="2792983" y="3782144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accent1">
                  <a:lumMod val="90000"/>
                </a:schemeClr>
              </a:solidFill>
              <a:cs typeface="+mn-cs"/>
            </a:endParaRPr>
          </a:p>
        </p:txBody>
      </p:sp>
      <p:sp>
        <p:nvSpPr>
          <p:cNvPr id="230407" name="Line 7"/>
          <p:cNvSpPr>
            <a:spLocks noChangeShapeType="1"/>
          </p:cNvSpPr>
          <p:nvPr/>
        </p:nvSpPr>
        <p:spPr bwMode="auto">
          <a:xfrm flipV="1">
            <a:off x="2289746" y="3998044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8" name="Oval 8"/>
          <p:cNvSpPr>
            <a:spLocks noChangeArrowheads="1"/>
          </p:cNvSpPr>
          <p:nvPr/>
        </p:nvSpPr>
        <p:spPr bwMode="auto">
          <a:xfrm>
            <a:off x="2145283" y="435840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9" name="Line 9"/>
          <p:cNvSpPr>
            <a:spLocks noChangeShapeType="1"/>
          </p:cNvSpPr>
          <p:nvPr/>
        </p:nvSpPr>
        <p:spPr bwMode="auto">
          <a:xfrm flipV="1">
            <a:off x="1640458" y="457430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0" name="Oval 10"/>
          <p:cNvSpPr>
            <a:spLocks noChangeArrowheads="1"/>
          </p:cNvSpPr>
          <p:nvPr/>
        </p:nvSpPr>
        <p:spPr bwMode="auto">
          <a:xfrm>
            <a:off x="1495996" y="4934669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1" name="Line 11"/>
          <p:cNvSpPr>
            <a:spLocks noChangeShapeType="1"/>
          </p:cNvSpPr>
          <p:nvPr/>
        </p:nvSpPr>
        <p:spPr bwMode="auto">
          <a:xfrm flipV="1">
            <a:off x="992758" y="5150569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2" name="Oval 12"/>
          <p:cNvSpPr>
            <a:spLocks noChangeArrowheads="1"/>
          </p:cNvSpPr>
          <p:nvPr/>
        </p:nvSpPr>
        <p:spPr bwMode="auto">
          <a:xfrm>
            <a:off x="848296" y="5510932"/>
            <a:ext cx="287337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3" name="Line 13"/>
          <p:cNvSpPr>
            <a:spLocks noChangeShapeType="1"/>
          </p:cNvSpPr>
          <p:nvPr/>
        </p:nvSpPr>
        <p:spPr bwMode="auto">
          <a:xfrm flipV="1">
            <a:off x="343471" y="5725244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4" name="Oval 14"/>
          <p:cNvSpPr>
            <a:spLocks noChangeArrowheads="1"/>
          </p:cNvSpPr>
          <p:nvPr/>
        </p:nvSpPr>
        <p:spPr bwMode="auto">
          <a:xfrm>
            <a:off x="199008" y="608560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5" name="Text Box 15"/>
          <p:cNvSpPr txBox="1">
            <a:spLocks noChangeArrowheads="1"/>
          </p:cNvSpPr>
          <p:nvPr/>
        </p:nvSpPr>
        <p:spPr bwMode="auto">
          <a:xfrm>
            <a:off x="35496" y="560141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0</a:t>
            </a:r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703833" y="51505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30417" name="Text Box 17"/>
          <p:cNvSpPr txBox="1">
            <a:spLocks noChangeArrowheads="1"/>
          </p:cNvSpPr>
          <p:nvPr/>
        </p:nvSpPr>
        <p:spPr bwMode="auto">
          <a:xfrm>
            <a:off x="1280096" y="457430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2</a:t>
            </a:r>
          </a:p>
        </p:txBody>
      </p:sp>
      <p:sp>
        <p:nvSpPr>
          <p:cNvPr id="230418" name="Text Box 18"/>
          <p:cNvSpPr txBox="1">
            <a:spLocks noChangeArrowheads="1"/>
          </p:cNvSpPr>
          <p:nvPr/>
        </p:nvSpPr>
        <p:spPr bwMode="auto">
          <a:xfrm>
            <a:off x="1927796" y="399804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30419" name="Text Box 19"/>
          <p:cNvSpPr txBox="1">
            <a:spLocks noChangeArrowheads="1"/>
          </p:cNvSpPr>
          <p:nvPr/>
        </p:nvSpPr>
        <p:spPr bwMode="auto">
          <a:xfrm>
            <a:off x="2575496" y="342178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30420" name="Text Box 20"/>
          <p:cNvSpPr txBox="1">
            <a:spLocks noChangeArrowheads="1"/>
          </p:cNvSpPr>
          <p:nvPr/>
        </p:nvSpPr>
        <p:spPr bwMode="auto">
          <a:xfrm>
            <a:off x="3296221" y="284551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5</a:t>
            </a:r>
          </a:p>
        </p:txBody>
      </p:sp>
      <p:grpSp>
        <p:nvGrpSpPr>
          <p:cNvPr id="26647" name="Group 24"/>
          <p:cNvGrpSpPr>
            <a:grpSpLocks/>
          </p:cNvGrpSpPr>
          <p:nvPr/>
        </p:nvGrpSpPr>
        <p:grpSpPr bwMode="auto">
          <a:xfrm flipH="1">
            <a:off x="3799458" y="3350344"/>
            <a:ext cx="882650" cy="773113"/>
            <a:chOff x="3911" y="2127"/>
            <a:chExt cx="556" cy="487"/>
          </a:xfrm>
        </p:grpSpPr>
        <p:sp>
          <p:nvSpPr>
            <p:cNvPr id="230421" name="Line 21"/>
            <p:cNvSpPr>
              <a:spLocks noChangeShapeType="1"/>
            </p:cNvSpPr>
            <p:nvPr/>
          </p:nvSpPr>
          <p:spPr bwMode="auto">
            <a:xfrm flipV="1">
              <a:off x="4105" y="2205"/>
              <a:ext cx="362" cy="318"/>
            </a:xfrm>
            <a:prstGeom prst="lin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2" name="Oval 22"/>
            <p:cNvSpPr>
              <a:spLocks noChangeArrowheads="1"/>
            </p:cNvSpPr>
            <p:nvPr/>
          </p:nvSpPr>
          <p:spPr bwMode="auto">
            <a:xfrm>
              <a:off x="4014" y="2432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3" name="Text Box 23"/>
            <p:cNvSpPr txBox="1">
              <a:spLocks noChangeArrowheads="1"/>
            </p:cNvSpPr>
            <p:nvPr/>
          </p:nvSpPr>
          <p:spPr bwMode="auto">
            <a:xfrm>
              <a:off x="3911" y="2127"/>
              <a:ext cx="196" cy="231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60000"/>
                      <a:lumOff val="40000"/>
                    </a:schemeClr>
                  </a:solidFill>
                  <a:cs typeface="+mn-cs"/>
                </a:rPr>
                <a:t>0</a:t>
              </a:r>
            </a:p>
          </p:txBody>
        </p:sp>
      </p:grpSp>
      <p:sp>
        <p:nvSpPr>
          <p:cNvPr id="230426" name="Line 26"/>
          <p:cNvSpPr>
            <a:spLocks noChangeShapeType="1"/>
          </p:cNvSpPr>
          <p:nvPr/>
        </p:nvSpPr>
        <p:spPr bwMode="auto">
          <a:xfrm flipH="1" flipV="1">
            <a:off x="2359596" y="4574307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7" name="Oval 27"/>
          <p:cNvSpPr>
            <a:spLocks noChangeArrowheads="1"/>
          </p:cNvSpPr>
          <p:nvPr/>
        </p:nvSpPr>
        <p:spPr bwMode="auto">
          <a:xfrm flipH="1">
            <a:off x="2791396" y="4933082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8" name="Text Box 28"/>
          <p:cNvSpPr txBox="1">
            <a:spLocks noChangeArrowheads="1"/>
          </p:cNvSpPr>
          <p:nvPr/>
        </p:nvSpPr>
        <p:spPr bwMode="auto">
          <a:xfrm flipH="1">
            <a:off x="2864421" y="450128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30" name="Line 30"/>
          <p:cNvSpPr>
            <a:spLocks noChangeShapeType="1"/>
          </p:cNvSpPr>
          <p:nvPr/>
        </p:nvSpPr>
        <p:spPr bwMode="auto">
          <a:xfrm flipH="1" flipV="1">
            <a:off x="3008883" y="5150569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1" name="Oval 31"/>
          <p:cNvSpPr>
            <a:spLocks noChangeArrowheads="1"/>
          </p:cNvSpPr>
          <p:nvPr/>
        </p:nvSpPr>
        <p:spPr bwMode="auto">
          <a:xfrm flipH="1">
            <a:off x="3440683" y="5510932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2" name="Text Box 32"/>
          <p:cNvSpPr txBox="1">
            <a:spLocks noChangeArrowheads="1"/>
          </p:cNvSpPr>
          <p:nvPr/>
        </p:nvSpPr>
        <p:spPr bwMode="auto">
          <a:xfrm flipH="1">
            <a:off x="3512121" y="509976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33" name="Text Box 33"/>
          <p:cNvSpPr txBox="1">
            <a:spLocks noChangeArrowheads="1"/>
          </p:cNvSpPr>
          <p:nvPr/>
        </p:nvSpPr>
        <p:spPr bwMode="auto">
          <a:xfrm>
            <a:off x="7836346" y="1115452"/>
            <a:ext cx="813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x: rank</a:t>
            </a:r>
          </a:p>
        </p:txBody>
      </p:sp>
      <p:sp>
        <p:nvSpPr>
          <p:cNvPr id="230434" name="Text Box 34"/>
          <p:cNvSpPr txBox="1">
            <a:spLocks noChangeArrowheads="1"/>
          </p:cNvSpPr>
          <p:nvPr/>
        </p:nvSpPr>
        <p:spPr bwMode="auto">
          <a:xfrm>
            <a:off x="7836346" y="1547500"/>
            <a:ext cx="8402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x</a:t>
            </a:r>
            <a:r>
              <a:rPr lang="en-US" dirty="0">
                <a:cs typeface="+mn-cs"/>
              </a:rPr>
              <a:t>: class</a:t>
            </a:r>
          </a:p>
        </p:txBody>
      </p:sp>
      <p:sp>
        <p:nvSpPr>
          <p:cNvPr id="230435" name="Text Box 35"/>
          <p:cNvSpPr txBox="1">
            <a:spLocks noChangeArrowheads="1"/>
          </p:cNvSpPr>
          <p:nvPr/>
        </p:nvSpPr>
        <p:spPr bwMode="auto">
          <a:xfrm>
            <a:off x="632396" y="615863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  <p:sp>
        <p:nvSpPr>
          <p:cNvPr id="230436" name="Text Box 36"/>
          <p:cNvSpPr txBox="1">
            <a:spLocks noChangeArrowheads="1"/>
          </p:cNvSpPr>
          <p:nvPr/>
        </p:nvSpPr>
        <p:spPr bwMode="auto">
          <a:xfrm>
            <a:off x="1208658" y="55823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7" name="Text Box 37"/>
          <p:cNvSpPr txBox="1">
            <a:spLocks noChangeArrowheads="1"/>
          </p:cNvSpPr>
          <p:nvPr/>
        </p:nvSpPr>
        <p:spPr bwMode="auto">
          <a:xfrm>
            <a:off x="1784921" y="51505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8" name="Text Box 38"/>
          <p:cNvSpPr txBox="1">
            <a:spLocks noChangeArrowheads="1"/>
          </p:cNvSpPr>
          <p:nvPr/>
        </p:nvSpPr>
        <p:spPr bwMode="auto">
          <a:xfrm>
            <a:off x="2504058" y="42869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39" name="Text Box 39"/>
          <p:cNvSpPr txBox="1">
            <a:spLocks noChangeArrowheads="1"/>
          </p:cNvSpPr>
          <p:nvPr/>
        </p:nvSpPr>
        <p:spPr bwMode="auto">
          <a:xfrm>
            <a:off x="3080321" y="38551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40" name="Text Box 40"/>
          <p:cNvSpPr txBox="1">
            <a:spLocks noChangeArrowheads="1"/>
          </p:cNvSpPr>
          <p:nvPr/>
        </p:nvSpPr>
        <p:spPr bwMode="auto">
          <a:xfrm>
            <a:off x="3872607" y="306283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230441" name="Text Box 41"/>
          <p:cNvSpPr txBox="1">
            <a:spLocks noChangeArrowheads="1"/>
          </p:cNvSpPr>
          <p:nvPr/>
        </p:nvSpPr>
        <p:spPr bwMode="auto">
          <a:xfrm>
            <a:off x="3872483" y="392660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42" name="Text Box 42"/>
          <p:cNvSpPr txBox="1">
            <a:spLocks noChangeArrowheads="1"/>
          </p:cNvSpPr>
          <p:nvPr/>
        </p:nvSpPr>
        <p:spPr bwMode="auto">
          <a:xfrm>
            <a:off x="2432621" y="507913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43" name="Text Box 43"/>
          <p:cNvSpPr txBox="1">
            <a:spLocks noChangeArrowheads="1"/>
          </p:cNvSpPr>
          <p:nvPr/>
        </p:nvSpPr>
        <p:spPr bwMode="auto">
          <a:xfrm>
            <a:off x="3080321" y="558236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43" name="Line 6"/>
          <p:cNvSpPr>
            <a:spLocks noChangeShapeType="1"/>
          </p:cNvSpPr>
          <p:nvPr/>
        </p:nvSpPr>
        <p:spPr bwMode="auto">
          <a:xfrm flipV="1">
            <a:off x="5024735" y="155066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5" name="Oval 4"/>
          <p:cNvSpPr>
            <a:spLocks noChangeArrowheads="1"/>
          </p:cNvSpPr>
          <p:nvPr/>
        </p:nvSpPr>
        <p:spPr bwMode="auto">
          <a:xfrm>
            <a:off x="5599410" y="1334765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6" name="Oval 5"/>
          <p:cNvSpPr>
            <a:spLocks noChangeArrowheads="1"/>
          </p:cNvSpPr>
          <p:nvPr/>
        </p:nvSpPr>
        <p:spPr bwMode="auto">
          <a:xfrm>
            <a:off x="4880272" y="191102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7" name="Line 7"/>
          <p:cNvSpPr>
            <a:spLocks noChangeShapeType="1"/>
          </p:cNvSpPr>
          <p:nvPr/>
        </p:nvSpPr>
        <p:spPr bwMode="auto">
          <a:xfrm flipV="1">
            <a:off x="4377035" y="212692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8" name="Oval 8"/>
          <p:cNvSpPr>
            <a:spLocks noChangeArrowheads="1"/>
          </p:cNvSpPr>
          <p:nvPr/>
        </p:nvSpPr>
        <p:spPr bwMode="auto">
          <a:xfrm>
            <a:off x="4232572" y="248729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4015085" y="21269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6</a:t>
            </a:r>
            <a:endParaRPr lang="en-US" dirty="0">
              <a:cs typeface="+mn-cs"/>
            </a:endParaRP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4662785" y="155066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7</a:t>
            </a:r>
            <a:endParaRPr lang="en-US" dirty="0">
              <a:cs typeface="+mn-cs"/>
            </a:endParaRPr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5383510" y="97440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8</a:t>
            </a:r>
            <a:endParaRPr lang="en-US" dirty="0">
              <a:cs typeface="+mn-cs"/>
            </a:endParaRP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4591347" y="241585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5" name="Text Box 39"/>
          <p:cNvSpPr txBox="1">
            <a:spLocks noChangeArrowheads="1"/>
          </p:cNvSpPr>
          <p:nvPr/>
        </p:nvSpPr>
        <p:spPr bwMode="auto">
          <a:xfrm>
            <a:off x="5240759" y="183869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6" name="Line 6"/>
          <p:cNvSpPr>
            <a:spLocks noChangeShapeType="1"/>
          </p:cNvSpPr>
          <p:nvPr/>
        </p:nvSpPr>
        <p:spPr bwMode="auto">
          <a:xfrm flipV="1">
            <a:off x="3728591" y="2702793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" name="Text Box 39"/>
          <p:cNvSpPr txBox="1">
            <a:spLocks noChangeArrowheads="1"/>
          </p:cNvSpPr>
          <p:nvPr/>
        </p:nvSpPr>
        <p:spPr bwMode="auto">
          <a:xfrm>
            <a:off x="5888831" y="11906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" name="Freihandform 4"/>
          <p:cNvSpPr/>
          <p:nvPr/>
        </p:nvSpPr>
        <p:spPr>
          <a:xfrm>
            <a:off x="899593" y="1412776"/>
            <a:ext cx="4680520" cy="4104456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Text Box 33"/>
          <p:cNvSpPr txBox="1">
            <a:spLocks noChangeArrowheads="1"/>
          </p:cNvSpPr>
          <p:nvPr/>
        </p:nvSpPr>
        <p:spPr bwMode="auto">
          <a:xfrm>
            <a:off x="5292080" y="2780928"/>
            <a:ext cx="3654074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buFont typeface="Arial"/>
              <a:buChar char="•"/>
              <a:defRPr/>
            </a:pPr>
            <a:r>
              <a:rPr lang="en-US" sz="2000" dirty="0" smtClean="0">
                <a:cs typeface="+mn-cs"/>
              </a:rPr>
              <a:t>Je </a:t>
            </a:r>
            <a:r>
              <a:rPr lang="en-US" sz="2000" dirty="0" err="1" smtClean="0">
                <a:cs typeface="+mn-cs"/>
              </a:rPr>
              <a:t>höher</a:t>
            </a:r>
            <a:r>
              <a:rPr lang="en-US" sz="2000" dirty="0" smtClean="0">
                <a:cs typeface="+mn-cs"/>
              </a:rPr>
              <a:t> class(x), </a:t>
            </a:r>
            <a:r>
              <a:rPr lang="en-US" sz="2000" dirty="0" err="1" smtClean="0">
                <a:cs typeface="+mn-cs"/>
              </a:rPr>
              <a:t>desto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mehr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Knoten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darunter</a:t>
            </a:r>
            <a:endParaRPr lang="en-US" sz="2000" dirty="0" smtClean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endParaRPr lang="en-US" sz="2000" dirty="0" smtClean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err="1" smtClean="0">
                <a:cs typeface="+mn-cs"/>
              </a:rPr>
              <a:t>Kosten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für</a:t>
            </a:r>
            <a:r>
              <a:rPr lang="en-US" sz="2000" dirty="0" smtClean="0">
                <a:cs typeface="+mn-cs"/>
              </a:rPr>
              <a:t> “</a:t>
            </a:r>
            <a:r>
              <a:rPr lang="en-US" sz="2000" dirty="0" err="1" smtClean="0">
                <a:cs typeface="+mn-cs"/>
              </a:rPr>
              <a:t>Überschreitung</a:t>
            </a:r>
            <a:r>
              <a:rPr lang="en-US" sz="2000" dirty="0" smtClean="0">
                <a:cs typeface="+mn-cs"/>
              </a:rPr>
              <a:t>”</a:t>
            </a:r>
            <a:r>
              <a:rPr lang="en-US" sz="2000" dirty="0">
                <a:cs typeface="+mn-cs"/>
              </a:rPr>
              <a:t/>
            </a:r>
            <a:br>
              <a:rPr lang="en-US" sz="2000" dirty="0">
                <a:cs typeface="+mn-cs"/>
              </a:rPr>
            </a:br>
            <a:r>
              <a:rPr lang="en-US" sz="2000" dirty="0" smtClean="0">
                <a:cs typeface="+mn-cs"/>
              </a:rPr>
              <a:t>von </a:t>
            </a:r>
            <a:r>
              <a:rPr lang="en-US" sz="2000" dirty="0" err="1" smtClean="0">
                <a:cs typeface="+mn-cs"/>
              </a:rPr>
              <a:t>Kanten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gleicher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Klasse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durch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Gewinn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für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alle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Knoten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darunter</a:t>
            </a:r>
            <a:r>
              <a:rPr lang="en-US" sz="2000" dirty="0" smtClean="0">
                <a:cs typeface="+mn-cs"/>
              </a:rPr>
              <a:t> “</a:t>
            </a:r>
            <a:r>
              <a:rPr lang="en-US" sz="2000" dirty="0" err="1" smtClean="0">
                <a:cs typeface="+mn-cs"/>
              </a:rPr>
              <a:t>wettgemacht</a:t>
            </a:r>
            <a:r>
              <a:rPr lang="en-US" sz="2000" dirty="0" smtClean="0">
                <a:cs typeface="+mn-cs"/>
              </a:rPr>
              <a:t>”</a:t>
            </a:r>
          </a:p>
          <a:p>
            <a:pPr marL="342900" indent="-342900">
              <a:buFont typeface="Arial"/>
              <a:buChar char="•"/>
              <a:defRPr/>
            </a:pPr>
            <a:endParaRPr lang="en-US" sz="2000" dirty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err="1" smtClean="0">
                <a:cs typeface="+mn-cs"/>
              </a:rPr>
              <a:t>Kosten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treten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bei</a:t>
            </a:r>
            <a:r>
              <a:rPr lang="en-US" sz="2000" dirty="0" smtClean="0">
                <a:cs typeface="+mn-cs"/>
              </a:rPr>
              <a:t> </a:t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Klassenwechsel</a:t>
            </a:r>
            <a:r>
              <a:rPr lang="en-US" sz="2000" dirty="0" smtClean="0">
                <a:cs typeface="+mn-cs"/>
              </a:rPr>
              <a:t> auf: </a:t>
            </a:r>
            <a:r>
              <a:rPr lang="en-US" sz="2000" b="1" dirty="0" smtClean="0">
                <a:solidFill>
                  <a:srgbClr val="FF0000"/>
                </a:solidFill>
                <a:cs typeface="+mn-cs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25415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Danksagung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 smtClean="0"/>
              <a:t>Die nachfolgenden Präsentationen wurden ausdrücklicher Erlaubnis des</a:t>
            </a:r>
            <a:br>
              <a:rPr lang="de-DE" sz="2000" dirty="0" smtClean="0"/>
            </a:br>
            <a:r>
              <a:rPr lang="de-DE" sz="2000" dirty="0" smtClean="0"/>
              <a:t>Autors mit einigen Änderungen übernommen aus:</a:t>
            </a:r>
          </a:p>
          <a:p>
            <a:pPr marL="0" indent="0">
              <a:buFontTx/>
              <a:buNone/>
              <a:defRPr/>
            </a:pPr>
            <a:endParaRPr lang="de-DE" sz="2000" dirty="0" smtClean="0"/>
          </a:p>
          <a:p>
            <a:pPr>
              <a:defRPr/>
            </a:pPr>
            <a:r>
              <a:rPr lang="de-DE" sz="2000" dirty="0" smtClean="0"/>
              <a:t>„Effiziente Algorithmen und Datenstrukturen</a:t>
            </a:r>
            <a:r>
              <a:rPr lang="de-DE" sz="2000" smtClean="0"/>
              <a:t>“ (</a:t>
            </a:r>
            <a:r>
              <a:rPr lang="de-DE" sz="2000"/>
              <a:t>Kapitel 6: Verschiedenes</a:t>
            </a:r>
            <a:r>
              <a:rPr lang="de-DE" sz="2000" smtClean="0"/>
              <a:t>) </a:t>
            </a:r>
            <a:r>
              <a:rPr lang="de-DE" sz="2000" dirty="0" smtClean="0"/>
              <a:t>gehalten von </a:t>
            </a:r>
            <a:r>
              <a:rPr lang="de-DE" sz="2000" dirty="0"/>
              <a:t>Christian </a:t>
            </a:r>
            <a:r>
              <a:rPr lang="de-DE" sz="2000" dirty="0" err="1" smtClean="0"/>
              <a:t>Scheideler</a:t>
            </a:r>
            <a:r>
              <a:rPr lang="de-DE" sz="2000" dirty="0" smtClean="0"/>
              <a:t> an der TUM </a:t>
            </a:r>
            <a:r>
              <a:rPr lang="de-DE" sz="2000" dirty="0" smtClean="0">
                <a:hlinkClick r:id="rId2"/>
              </a:rPr>
              <a:t>http</a:t>
            </a:r>
            <a:r>
              <a:rPr lang="de-DE" sz="2000" dirty="0">
                <a:hlinkClick r:id="rId2"/>
              </a:rPr>
              <a:t>://www14.in.tum.de/lehre/2008WS/ea/</a:t>
            </a:r>
            <a:r>
              <a:rPr lang="de-DE" sz="2000" dirty="0" smtClean="0">
                <a:hlinkClick r:id="rId2"/>
              </a:rPr>
              <a:t>index.html.de</a:t>
            </a:r>
            <a:endParaRPr lang="de-DE" sz="2000" dirty="0" smtClean="0"/>
          </a:p>
          <a:p>
            <a:pPr marL="0" indent="0">
              <a:buNone/>
              <a:defRPr/>
            </a:pP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819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F4E3C-34A7-DD4F-BD6D-5841BD2A701D}" type="slidenum">
              <a:rPr lang="de-DE"/>
              <a:pPr>
                <a:defRPr/>
              </a:pPr>
              <a:t>20</a:t>
            </a:fld>
            <a:endParaRPr lang="de-DE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Beispiel</a:t>
            </a:r>
            <a:r>
              <a:rPr lang="en-US" dirty="0" smtClean="0">
                <a:cs typeface="+mn-cs"/>
              </a:rPr>
              <a:t> 2:</a:t>
            </a:r>
          </a:p>
        </p:txBody>
      </p:sp>
      <p:sp>
        <p:nvSpPr>
          <p:cNvPr id="230404" name="Oval 4"/>
          <p:cNvSpPr>
            <a:spLocks noChangeArrowheads="1"/>
          </p:cNvSpPr>
          <p:nvPr/>
        </p:nvSpPr>
        <p:spPr bwMode="auto">
          <a:xfrm>
            <a:off x="3512121" y="3205882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5" name="Oval 5"/>
          <p:cNvSpPr>
            <a:spLocks noChangeArrowheads="1"/>
          </p:cNvSpPr>
          <p:nvPr/>
        </p:nvSpPr>
        <p:spPr bwMode="auto">
          <a:xfrm>
            <a:off x="2792983" y="3782144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accent1">
                  <a:lumMod val="90000"/>
                </a:schemeClr>
              </a:solidFill>
              <a:cs typeface="+mn-cs"/>
            </a:endParaRPr>
          </a:p>
        </p:txBody>
      </p:sp>
      <p:sp>
        <p:nvSpPr>
          <p:cNvPr id="230408" name="Oval 8"/>
          <p:cNvSpPr>
            <a:spLocks noChangeArrowheads="1"/>
          </p:cNvSpPr>
          <p:nvPr/>
        </p:nvSpPr>
        <p:spPr bwMode="auto">
          <a:xfrm>
            <a:off x="2145283" y="435840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0" name="Oval 10"/>
          <p:cNvSpPr>
            <a:spLocks noChangeArrowheads="1"/>
          </p:cNvSpPr>
          <p:nvPr/>
        </p:nvSpPr>
        <p:spPr bwMode="auto">
          <a:xfrm>
            <a:off x="1495996" y="4934669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2" name="Oval 12"/>
          <p:cNvSpPr>
            <a:spLocks noChangeArrowheads="1"/>
          </p:cNvSpPr>
          <p:nvPr/>
        </p:nvSpPr>
        <p:spPr bwMode="auto">
          <a:xfrm>
            <a:off x="848296" y="5510932"/>
            <a:ext cx="287337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3" name="Line 13"/>
          <p:cNvSpPr>
            <a:spLocks noChangeShapeType="1"/>
          </p:cNvSpPr>
          <p:nvPr/>
        </p:nvSpPr>
        <p:spPr bwMode="auto">
          <a:xfrm flipV="1">
            <a:off x="343471" y="5725244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4" name="Oval 14"/>
          <p:cNvSpPr>
            <a:spLocks noChangeArrowheads="1"/>
          </p:cNvSpPr>
          <p:nvPr/>
        </p:nvSpPr>
        <p:spPr bwMode="auto">
          <a:xfrm>
            <a:off x="199008" y="608560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5" name="Text Box 15"/>
          <p:cNvSpPr txBox="1">
            <a:spLocks noChangeArrowheads="1"/>
          </p:cNvSpPr>
          <p:nvPr/>
        </p:nvSpPr>
        <p:spPr bwMode="auto">
          <a:xfrm>
            <a:off x="35496" y="560141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0</a:t>
            </a:r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703833" y="51505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30417" name="Text Box 17"/>
          <p:cNvSpPr txBox="1">
            <a:spLocks noChangeArrowheads="1"/>
          </p:cNvSpPr>
          <p:nvPr/>
        </p:nvSpPr>
        <p:spPr bwMode="auto">
          <a:xfrm>
            <a:off x="1280096" y="457430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2</a:t>
            </a:r>
          </a:p>
        </p:txBody>
      </p:sp>
      <p:sp>
        <p:nvSpPr>
          <p:cNvPr id="230418" name="Text Box 18"/>
          <p:cNvSpPr txBox="1">
            <a:spLocks noChangeArrowheads="1"/>
          </p:cNvSpPr>
          <p:nvPr/>
        </p:nvSpPr>
        <p:spPr bwMode="auto">
          <a:xfrm>
            <a:off x="1927796" y="399804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30419" name="Text Box 19"/>
          <p:cNvSpPr txBox="1">
            <a:spLocks noChangeArrowheads="1"/>
          </p:cNvSpPr>
          <p:nvPr/>
        </p:nvSpPr>
        <p:spPr bwMode="auto">
          <a:xfrm>
            <a:off x="2575496" y="342178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30420" name="Text Box 20"/>
          <p:cNvSpPr txBox="1">
            <a:spLocks noChangeArrowheads="1"/>
          </p:cNvSpPr>
          <p:nvPr/>
        </p:nvSpPr>
        <p:spPr bwMode="auto">
          <a:xfrm>
            <a:off x="3296221" y="284551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5</a:t>
            </a:r>
          </a:p>
        </p:txBody>
      </p:sp>
      <p:grpSp>
        <p:nvGrpSpPr>
          <p:cNvPr id="26647" name="Group 24"/>
          <p:cNvGrpSpPr>
            <a:grpSpLocks/>
          </p:cNvGrpSpPr>
          <p:nvPr/>
        </p:nvGrpSpPr>
        <p:grpSpPr bwMode="auto">
          <a:xfrm flipH="1">
            <a:off x="3799458" y="3350344"/>
            <a:ext cx="882650" cy="773113"/>
            <a:chOff x="3911" y="2127"/>
            <a:chExt cx="556" cy="487"/>
          </a:xfrm>
        </p:grpSpPr>
        <p:sp>
          <p:nvSpPr>
            <p:cNvPr id="230421" name="Line 21"/>
            <p:cNvSpPr>
              <a:spLocks noChangeShapeType="1"/>
            </p:cNvSpPr>
            <p:nvPr/>
          </p:nvSpPr>
          <p:spPr bwMode="auto">
            <a:xfrm flipV="1">
              <a:off x="4105" y="2205"/>
              <a:ext cx="362" cy="318"/>
            </a:xfrm>
            <a:prstGeom prst="lin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2" name="Oval 22"/>
            <p:cNvSpPr>
              <a:spLocks noChangeArrowheads="1"/>
            </p:cNvSpPr>
            <p:nvPr/>
          </p:nvSpPr>
          <p:spPr bwMode="auto">
            <a:xfrm>
              <a:off x="4014" y="2432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3" name="Text Box 23"/>
            <p:cNvSpPr txBox="1">
              <a:spLocks noChangeArrowheads="1"/>
            </p:cNvSpPr>
            <p:nvPr/>
          </p:nvSpPr>
          <p:spPr bwMode="auto">
            <a:xfrm>
              <a:off x="3911" y="2127"/>
              <a:ext cx="196" cy="231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60000"/>
                      <a:lumOff val="40000"/>
                    </a:schemeClr>
                  </a:solidFill>
                  <a:cs typeface="+mn-cs"/>
                </a:rPr>
                <a:t>0</a:t>
              </a:r>
            </a:p>
          </p:txBody>
        </p:sp>
      </p:grpSp>
      <p:sp>
        <p:nvSpPr>
          <p:cNvPr id="230426" name="Line 26"/>
          <p:cNvSpPr>
            <a:spLocks noChangeShapeType="1"/>
          </p:cNvSpPr>
          <p:nvPr/>
        </p:nvSpPr>
        <p:spPr bwMode="auto">
          <a:xfrm flipH="1" flipV="1">
            <a:off x="2359596" y="4574307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7" name="Oval 27"/>
          <p:cNvSpPr>
            <a:spLocks noChangeArrowheads="1"/>
          </p:cNvSpPr>
          <p:nvPr/>
        </p:nvSpPr>
        <p:spPr bwMode="auto">
          <a:xfrm flipH="1">
            <a:off x="2791396" y="4933082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8" name="Text Box 28"/>
          <p:cNvSpPr txBox="1">
            <a:spLocks noChangeArrowheads="1"/>
          </p:cNvSpPr>
          <p:nvPr/>
        </p:nvSpPr>
        <p:spPr bwMode="auto">
          <a:xfrm flipH="1">
            <a:off x="2864421" y="450128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30" name="Line 30"/>
          <p:cNvSpPr>
            <a:spLocks noChangeShapeType="1"/>
          </p:cNvSpPr>
          <p:nvPr/>
        </p:nvSpPr>
        <p:spPr bwMode="auto">
          <a:xfrm flipH="1" flipV="1">
            <a:off x="3008883" y="5150569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1" name="Oval 31"/>
          <p:cNvSpPr>
            <a:spLocks noChangeArrowheads="1"/>
          </p:cNvSpPr>
          <p:nvPr/>
        </p:nvSpPr>
        <p:spPr bwMode="auto">
          <a:xfrm flipH="1">
            <a:off x="3440683" y="5510932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2" name="Text Box 32"/>
          <p:cNvSpPr txBox="1">
            <a:spLocks noChangeArrowheads="1"/>
          </p:cNvSpPr>
          <p:nvPr/>
        </p:nvSpPr>
        <p:spPr bwMode="auto">
          <a:xfrm flipH="1">
            <a:off x="3512121" y="509976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33" name="Text Box 33"/>
          <p:cNvSpPr txBox="1">
            <a:spLocks noChangeArrowheads="1"/>
          </p:cNvSpPr>
          <p:nvPr/>
        </p:nvSpPr>
        <p:spPr bwMode="auto">
          <a:xfrm>
            <a:off x="7836346" y="1115452"/>
            <a:ext cx="813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x: rank</a:t>
            </a:r>
          </a:p>
        </p:txBody>
      </p:sp>
      <p:sp>
        <p:nvSpPr>
          <p:cNvPr id="230434" name="Text Box 34"/>
          <p:cNvSpPr txBox="1">
            <a:spLocks noChangeArrowheads="1"/>
          </p:cNvSpPr>
          <p:nvPr/>
        </p:nvSpPr>
        <p:spPr bwMode="auto">
          <a:xfrm>
            <a:off x="7836346" y="1547500"/>
            <a:ext cx="8402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x</a:t>
            </a:r>
            <a:r>
              <a:rPr lang="en-US" dirty="0">
                <a:cs typeface="+mn-cs"/>
              </a:rPr>
              <a:t>: class</a:t>
            </a:r>
          </a:p>
        </p:txBody>
      </p:sp>
      <p:sp>
        <p:nvSpPr>
          <p:cNvPr id="230435" name="Text Box 35"/>
          <p:cNvSpPr txBox="1">
            <a:spLocks noChangeArrowheads="1"/>
          </p:cNvSpPr>
          <p:nvPr/>
        </p:nvSpPr>
        <p:spPr bwMode="auto">
          <a:xfrm>
            <a:off x="632396" y="615863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  <p:sp>
        <p:nvSpPr>
          <p:cNvPr id="230436" name="Text Box 36"/>
          <p:cNvSpPr txBox="1">
            <a:spLocks noChangeArrowheads="1"/>
          </p:cNvSpPr>
          <p:nvPr/>
        </p:nvSpPr>
        <p:spPr bwMode="auto">
          <a:xfrm>
            <a:off x="1208658" y="55823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7" name="Text Box 37"/>
          <p:cNvSpPr txBox="1">
            <a:spLocks noChangeArrowheads="1"/>
          </p:cNvSpPr>
          <p:nvPr/>
        </p:nvSpPr>
        <p:spPr bwMode="auto">
          <a:xfrm>
            <a:off x="1784921" y="51505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8" name="Text Box 38"/>
          <p:cNvSpPr txBox="1">
            <a:spLocks noChangeArrowheads="1"/>
          </p:cNvSpPr>
          <p:nvPr/>
        </p:nvSpPr>
        <p:spPr bwMode="auto">
          <a:xfrm>
            <a:off x="2504058" y="42869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39" name="Text Box 39"/>
          <p:cNvSpPr txBox="1">
            <a:spLocks noChangeArrowheads="1"/>
          </p:cNvSpPr>
          <p:nvPr/>
        </p:nvSpPr>
        <p:spPr bwMode="auto">
          <a:xfrm>
            <a:off x="3080321" y="38551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40" name="Text Box 40"/>
          <p:cNvSpPr txBox="1">
            <a:spLocks noChangeArrowheads="1"/>
          </p:cNvSpPr>
          <p:nvPr/>
        </p:nvSpPr>
        <p:spPr bwMode="auto">
          <a:xfrm>
            <a:off x="3872607" y="306283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230441" name="Text Box 41"/>
          <p:cNvSpPr txBox="1">
            <a:spLocks noChangeArrowheads="1"/>
          </p:cNvSpPr>
          <p:nvPr/>
        </p:nvSpPr>
        <p:spPr bwMode="auto">
          <a:xfrm>
            <a:off x="3872483" y="392660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42" name="Text Box 42"/>
          <p:cNvSpPr txBox="1">
            <a:spLocks noChangeArrowheads="1"/>
          </p:cNvSpPr>
          <p:nvPr/>
        </p:nvSpPr>
        <p:spPr bwMode="auto">
          <a:xfrm>
            <a:off x="2432621" y="507913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43" name="Text Box 43"/>
          <p:cNvSpPr txBox="1">
            <a:spLocks noChangeArrowheads="1"/>
          </p:cNvSpPr>
          <p:nvPr/>
        </p:nvSpPr>
        <p:spPr bwMode="auto">
          <a:xfrm>
            <a:off x="3080321" y="558236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43" name="Line 6"/>
          <p:cNvSpPr>
            <a:spLocks noChangeShapeType="1"/>
          </p:cNvSpPr>
          <p:nvPr/>
        </p:nvSpPr>
        <p:spPr bwMode="auto">
          <a:xfrm flipV="1">
            <a:off x="5024735" y="155066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5" name="Oval 4"/>
          <p:cNvSpPr>
            <a:spLocks noChangeArrowheads="1"/>
          </p:cNvSpPr>
          <p:nvPr/>
        </p:nvSpPr>
        <p:spPr bwMode="auto">
          <a:xfrm>
            <a:off x="5599410" y="1334765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6" name="Oval 5"/>
          <p:cNvSpPr>
            <a:spLocks noChangeArrowheads="1"/>
          </p:cNvSpPr>
          <p:nvPr/>
        </p:nvSpPr>
        <p:spPr bwMode="auto">
          <a:xfrm>
            <a:off x="4880272" y="191102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8" name="Oval 8"/>
          <p:cNvSpPr>
            <a:spLocks noChangeArrowheads="1"/>
          </p:cNvSpPr>
          <p:nvPr/>
        </p:nvSpPr>
        <p:spPr bwMode="auto">
          <a:xfrm>
            <a:off x="4232572" y="248729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4015085" y="21269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6</a:t>
            </a:r>
            <a:endParaRPr lang="en-US" dirty="0">
              <a:cs typeface="+mn-cs"/>
            </a:endParaRP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4662785" y="155066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7</a:t>
            </a:r>
            <a:endParaRPr lang="en-US" dirty="0">
              <a:cs typeface="+mn-cs"/>
            </a:endParaRPr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5383510" y="97440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8</a:t>
            </a:r>
            <a:endParaRPr lang="en-US" dirty="0">
              <a:cs typeface="+mn-cs"/>
            </a:endParaRP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4591347" y="241585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5" name="Text Box 39"/>
          <p:cNvSpPr txBox="1">
            <a:spLocks noChangeArrowheads="1"/>
          </p:cNvSpPr>
          <p:nvPr/>
        </p:nvSpPr>
        <p:spPr bwMode="auto">
          <a:xfrm>
            <a:off x="5240759" y="183869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7" name="Text Box 39"/>
          <p:cNvSpPr txBox="1">
            <a:spLocks noChangeArrowheads="1"/>
          </p:cNvSpPr>
          <p:nvPr/>
        </p:nvSpPr>
        <p:spPr bwMode="auto">
          <a:xfrm>
            <a:off x="5888831" y="11906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" name="Freihandform 4"/>
          <p:cNvSpPr/>
          <p:nvPr/>
        </p:nvSpPr>
        <p:spPr>
          <a:xfrm>
            <a:off x="899593" y="1412776"/>
            <a:ext cx="4680520" cy="4104456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Text Box 33"/>
          <p:cNvSpPr txBox="1">
            <a:spLocks noChangeArrowheads="1"/>
          </p:cNvSpPr>
          <p:nvPr/>
        </p:nvSpPr>
        <p:spPr bwMode="auto">
          <a:xfrm>
            <a:off x="5292080" y="2780928"/>
            <a:ext cx="3654074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buFont typeface="Arial"/>
              <a:buChar char="•"/>
              <a:defRPr/>
            </a:pPr>
            <a:r>
              <a:rPr lang="en-US" sz="2000" dirty="0" smtClean="0">
                <a:cs typeface="+mn-cs"/>
              </a:rPr>
              <a:t>Je </a:t>
            </a:r>
            <a:r>
              <a:rPr lang="en-US" sz="2000" dirty="0" err="1" smtClean="0">
                <a:cs typeface="+mn-cs"/>
              </a:rPr>
              <a:t>höher</a:t>
            </a:r>
            <a:r>
              <a:rPr lang="en-US" sz="2000" dirty="0" smtClean="0">
                <a:cs typeface="+mn-cs"/>
              </a:rPr>
              <a:t> class(x), </a:t>
            </a:r>
            <a:r>
              <a:rPr lang="en-US" sz="2000" dirty="0" err="1" smtClean="0">
                <a:cs typeface="+mn-cs"/>
              </a:rPr>
              <a:t>desto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mehr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Knoten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darunter</a:t>
            </a:r>
            <a:endParaRPr lang="en-US" sz="2000" dirty="0" smtClean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endParaRPr lang="en-US" sz="2000" dirty="0" smtClean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err="1" smtClean="0">
                <a:cs typeface="+mn-cs"/>
              </a:rPr>
              <a:t>Kosten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für</a:t>
            </a:r>
            <a:r>
              <a:rPr lang="en-US" sz="2000" dirty="0" smtClean="0">
                <a:cs typeface="+mn-cs"/>
              </a:rPr>
              <a:t> “</a:t>
            </a:r>
            <a:r>
              <a:rPr lang="en-US" sz="2000" dirty="0" err="1" smtClean="0">
                <a:cs typeface="+mn-cs"/>
              </a:rPr>
              <a:t>Überschreitung</a:t>
            </a:r>
            <a:r>
              <a:rPr lang="en-US" sz="2000" dirty="0" smtClean="0">
                <a:cs typeface="+mn-cs"/>
              </a:rPr>
              <a:t>”</a:t>
            </a:r>
            <a:r>
              <a:rPr lang="en-US" sz="2000" dirty="0">
                <a:cs typeface="+mn-cs"/>
              </a:rPr>
              <a:t/>
            </a:r>
            <a:br>
              <a:rPr lang="en-US" sz="2000" dirty="0">
                <a:cs typeface="+mn-cs"/>
              </a:rPr>
            </a:br>
            <a:r>
              <a:rPr lang="en-US" sz="2000" dirty="0" smtClean="0">
                <a:cs typeface="+mn-cs"/>
              </a:rPr>
              <a:t>von </a:t>
            </a:r>
            <a:r>
              <a:rPr lang="en-US" sz="2000" dirty="0" err="1" smtClean="0">
                <a:cs typeface="+mn-cs"/>
              </a:rPr>
              <a:t>Kanten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gleicher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Klasse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durch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Gewinn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für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alle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Knoten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darunter</a:t>
            </a:r>
            <a:r>
              <a:rPr lang="en-US" sz="2000" dirty="0" smtClean="0">
                <a:cs typeface="+mn-cs"/>
              </a:rPr>
              <a:t> “</a:t>
            </a:r>
            <a:r>
              <a:rPr lang="en-US" sz="2000" dirty="0" err="1" smtClean="0">
                <a:cs typeface="+mn-cs"/>
              </a:rPr>
              <a:t>wettgemacht</a:t>
            </a:r>
            <a:r>
              <a:rPr lang="en-US" sz="2000" dirty="0" smtClean="0">
                <a:cs typeface="+mn-cs"/>
              </a:rPr>
              <a:t>”</a:t>
            </a:r>
          </a:p>
          <a:p>
            <a:pPr marL="342900" indent="-342900">
              <a:buFont typeface="Arial"/>
              <a:buChar char="•"/>
              <a:defRPr/>
            </a:pPr>
            <a:endParaRPr lang="en-US" sz="2000" dirty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err="1" smtClean="0">
                <a:cs typeface="+mn-cs"/>
              </a:rPr>
              <a:t>Kosten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treten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bei</a:t>
            </a:r>
            <a:r>
              <a:rPr lang="en-US" sz="2000" dirty="0" smtClean="0">
                <a:cs typeface="+mn-cs"/>
              </a:rPr>
              <a:t> </a:t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Klassenwechsel</a:t>
            </a:r>
            <a:r>
              <a:rPr lang="en-US" sz="2000" dirty="0" smtClean="0">
                <a:cs typeface="+mn-cs"/>
              </a:rPr>
              <a:t> auf: </a:t>
            </a:r>
            <a:r>
              <a:rPr lang="en-US" sz="2000" b="1" dirty="0" smtClean="0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58" name="Freihandform 57"/>
          <p:cNvSpPr/>
          <p:nvPr/>
        </p:nvSpPr>
        <p:spPr>
          <a:xfrm>
            <a:off x="1547663" y="1412776"/>
            <a:ext cx="4032449" cy="3528392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Freihandform 59"/>
          <p:cNvSpPr/>
          <p:nvPr/>
        </p:nvSpPr>
        <p:spPr>
          <a:xfrm>
            <a:off x="2267744" y="1412776"/>
            <a:ext cx="3312368" cy="2952328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Freihandform 60"/>
          <p:cNvSpPr/>
          <p:nvPr/>
        </p:nvSpPr>
        <p:spPr>
          <a:xfrm>
            <a:off x="2915816" y="1412776"/>
            <a:ext cx="2664296" cy="2376264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Freihandform 61"/>
          <p:cNvSpPr/>
          <p:nvPr/>
        </p:nvSpPr>
        <p:spPr>
          <a:xfrm>
            <a:off x="3563888" y="1412776"/>
            <a:ext cx="2016224" cy="1800200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Freihandform 62"/>
          <p:cNvSpPr/>
          <p:nvPr/>
        </p:nvSpPr>
        <p:spPr>
          <a:xfrm>
            <a:off x="4355976" y="1412776"/>
            <a:ext cx="1224136" cy="1080120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228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96D6B-F8B7-FF4F-B653-C716D04EC0AD}" type="slidenum">
              <a:rPr lang="de-DE"/>
              <a:pPr>
                <a:defRPr/>
              </a:pPr>
              <a:t>21</a:t>
            </a:fld>
            <a:endParaRPr lang="de-DE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Beweis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(</a:t>
            </a: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Fortsetzung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):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dist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(x):</a:t>
            </a:r>
            <a:r>
              <a:rPr lang="en-US" sz="2800" dirty="0" smtClean="0">
                <a:cs typeface="+mn-cs"/>
              </a:rPr>
              <a:t> Min. </a:t>
            </a:r>
            <a:r>
              <a:rPr lang="en-US" sz="2800" dirty="0" err="1" smtClean="0">
                <a:cs typeface="+mn-cs"/>
              </a:rPr>
              <a:t>Distanz</a:t>
            </a:r>
            <a:r>
              <a:rPr lang="en-US" sz="2800" dirty="0" smtClean="0">
                <a:cs typeface="+mn-cs"/>
              </a:rPr>
              <a:t> von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zu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einem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Vorfahr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y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im</a:t>
            </a:r>
            <a:r>
              <a:rPr lang="en-US" sz="2800" dirty="0" smtClean="0">
                <a:cs typeface="+mn-cs"/>
              </a:rPr>
              <a:t> tat-</a:t>
            </a:r>
            <a:r>
              <a:rPr lang="en-US" sz="2800" dirty="0" err="1" smtClean="0">
                <a:cs typeface="+mn-cs"/>
              </a:rPr>
              <a:t>sächlichen</a:t>
            </a:r>
            <a:r>
              <a:rPr lang="en-US" sz="2800" dirty="0" smtClean="0">
                <a:cs typeface="+mn-cs"/>
              </a:rPr>
              <a:t> Union-Find-Baum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sz="2800" dirty="0" smtClean="0">
                <a:cs typeface="+mn-cs"/>
              </a:rPr>
              <a:t> (</a:t>
            </a:r>
            <a:r>
              <a:rPr lang="en-US" sz="2800" dirty="0" err="1" smtClean="0">
                <a:cs typeface="+mn-cs"/>
              </a:rPr>
              <a:t>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Pfadkom-pression</a:t>
            </a:r>
            <a:r>
              <a:rPr lang="en-US" sz="2800" dirty="0" smtClean="0">
                <a:cs typeface="+mn-cs"/>
              </a:rPr>
              <a:t>), so </a:t>
            </a:r>
            <a:r>
              <a:rPr lang="en-US" sz="2800" dirty="0" err="1" smtClean="0">
                <a:cs typeface="+mn-cs"/>
              </a:rPr>
              <a:t>dass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class(y)&gt;class(x)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ist</a:t>
            </a:r>
            <a:r>
              <a:rPr lang="en-US" sz="2800" dirty="0" smtClean="0">
                <a:cs typeface="+mn-cs"/>
              </a:rPr>
              <a:t>, </a:t>
            </a:r>
            <a:r>
              <a:rPr lang="en-US" sz="2800" dirty="0" err="1" smtClean="0">
                <a:cs typeface="+mn-cs"/>
              </a:rPr>
              <a:t>bzw</a:t>
            </a:r>
            <a:r>
              <a:rPr lang="en-US" sz="2800" dirty="0" smtClean="0">
                <a:cs typeface="+mn-cs"/>
              </a:rPr>
              <a:t>. </a:t>
            </a:r>
            <a:r>
              <a:rPr lang="en-US" sz="2800" dirty="0" err="1" smtClean="0">
                <a:cs typeface="+mn-cs"/>
              </a:rPr>
              <a:t>zur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Wurzel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cs typeface="+mn-cs"/>
              </a:rPr>
              <a:t>Potenzialfunktion</a:t>
            </a:r>
            <a:r>
              <a:rPr lang="en-US" sz="2800" dirty="0" smtClean="0"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0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cs typeface="+mn-cs"/>
              </a:rPr>
              <a:t>                           </a:t>
            </a:r>
            <a:r>
              <a:rPr lang="en-US" sz="28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(</a:t>
            </a:r>
            <a:r>
              <a:rPr lang="en-US" sz="2800" dirty="0" smtClean="0">
                <a:solidFill>
                  <a:schemeClr val="hlink"/>
                </a:solidFill>
                <a:cs typeface="+mn-cs"/>
                <a:sym typeface="Symbol" charset="0"/>
              </a:rPr>
              <a:t>T</a:t>
            </a:r>
            <a:r>
              <a:rPr lang="en-US" sz="28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)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:= c </a:t>
            </a:r>
            <a:r>
              <a:rPr lang="en-US" sz="28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</a:t>
            </a:r>
            <a:r>
              <a:rPr lang="en-US" sz="2800" baseline="-25000" dirty="0" err="1" smtClean="0">
                <a:solidFill>
                  <a:schemeClr val="hlink"/>
                </a:solidFill>
                <a:cs typeface="+mn-cs"/>
                <a:sym typeface="Symbol" charset="0"/>
              </a:rPr>
              <a:t>x∈T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dist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(x)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000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cs typeface="+mn-cs"/>
              </a:rPr>
              <a:t>für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eine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geeignete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Konstante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c&gt;0</a:t>
            </a:r>
            <a:r>
              <a:rPr lang="en-US" sz="2800" dirty="0" smtClean="0"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65874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F4E3C-34A7-DD4F-BD6D-5841BD2A701D}" type="slidenum">
              <a:rPr lang="de-DE"/>
              <a:pPr>
                <a:defRPr/>
              </a:pPr>
              <a:t>22</a:t>
            </a:fld>
            <a:endParaRPr lang="de-DE"/>
          </a:p>
        </p:txBody>
      </p:sp>
      <p:sp>
        <p:nvSpPr>
          <p:cNvPr id="230406" name="Line 6"/>
          <p:cNvSpPr>
            <a:spLocks noChangeShapeType="1"/>
          </p:cNvSpPr>
          <p:nvPr/>
        </p:nvSpPr>
        <p:spPr bwMode="auto">
          <a:xfrm flipV="1">
            <a:off x="2937446" y="3421782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Beispiel</a:t>
            </a:r>
            <a:r>
              <a:rPr lang="en-US" dirty="0" smtClean="0">
                <a:cs typeface="+mn-cs"/>
              </a:rPr>
              <a:t> 2:</a:t>
            </a:r>
          </a:p>
        </p:txBody>
      </p:sp>
      <p:sp>
        <p:nvSpPr>
          <p:cNvPr id="230404" name="Oval 4"/>
          <p:cNvSpPr>
            <a:spLocks noChangeArrowheads="1"/>
          </p:cNvSpPr>
          <p:nvPr/>
        </p:nvSpPr>
        <p:spPr bwMode="auto">
          <a:xfrm>
            <a:off x="3512121" y="3205882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5" name="Oval 5"/>
          <p:cNvSpPr>
            <a:spLocks noChangeArrowheads="1"/>
          </p:cNvSpPr>
          <p:nvPr/>
        </p:nvSpPr>
        <p:spPr bwMode="auto">
          <a:xfrm>
            <a:off x="2792983" y="3782144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accent1">
                  <a:lumMod val="90000"/>
                </a:schemeClr>
              </a:solidFill>
              <a:cs typeface="+mn-cs"/>
            </a:endParaRPr>
          </a:p>
        </p:txBody>
      </p:sp>
      <p:sp>
        <p:nvSpPr>
          <p:cNvPr id="230407" name="Line 7"/>
          <p:cNvSpPr>
            <a:spLocks noChangeShapeType="1"/>
          </p:cNvSpPr>
          <p:nvPr/>
        </p:nvSpPr>
        <p:spPr bwMode="auto">
          <a:xfrm flipV="1">
            <a:off x="2289746" y="3998044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8" name="Oval 8"/>
          <p:cNvSpPr>
            <a:spLocks noChangeArrowheads="1"/>
          </p:cNvSpPr>
          <p:nvPr/>
        </p:nvSpPr>
        <p:spPr bwMode="auto">
          <a:xfrm>
            <a:off x="2145283" y="435840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9" name="Line 9"/>
          <p:cNvSpPr>
            <a:spLocks noChangeShapeType="1"/>
          </p:cNvSpPr>
          <p:nvPr/>
        </p:nvSpPr>
        <p:spPr bwMode="auto">
          <a:xfrm flipV="1">
            <a:off x="1640458" y="457430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0" name="Oval 10"/>
          <p:cNvSpPr>
            <a:spLocks noChangeArrowheads="1"/>
          </p:cNvSpPr>
          <p:nvPr/>
        </p:nvSpPr>
        <p:spPr bwMode="auto">
          <a:xfrm>
            <a:off x="1495996" y="4934669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1" name="Line 11"/>
          <p:cNvSpPr>
            <a:spLocks noChangeShapeType="1"/>
          </p:cNvSpPr>
          <p:nvPr/>
        </p:nvSpPr>
        <p:spPr bwMode="auto">
          <a:xfrm flipV="1">
            <a:off x="992758" y="5150569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2" name="Oval 12"/>
          <p:cNvSpPr>
            <a:spLocks noChangeArrowheads="1"/>
          </p:cNvSpPr>
          <p:nvPr/>
        </p:nvSpPr>
        <p:spPr bwMode="auto">
          <a:xfrm>
            <a:off x="848296" y="5510932"/>
            <a:ext cx="287337" cy="288925"/>
          </a:xfrm>
          <a:prstGeom prst="ellipse">
            <a:avLst/>
          </a:prstGeom>
          <a:solidFill>
            <a:srgbClr val="BBE0E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3" name="Line 13"/>
          <p:cNvSpPr>
            <a:spLocks noChangeShapeType="1"/>
          </p:cNvSpPr>
          <p:nvPr/>
        </p:nvSpPr>
        <p:spPr bwMode="auto">
          <a:xfrm flipV="1">
            <a:off x="343471" y="5725244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4" name="Oval 14"/>
          <p:cNvSpPr>
            <a:spLocks noChangeArrowheads="1"/>
          </p:cNvSpPr>
          <p:nvPr/>
        </p:nvSpPr>
        <p:spPr bwMode="auto">
          <a:xfrm>
            <a:off x="199008" y="608560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5" name="Text Box 15"/>
          <p:cNvSpPr txBox="1">
            <a:spLocks noChangeArrowheads="1"/>
          </p:cNvSpPr>
          <p:nvPr/>
        </p:nvSpPr>
        <p:spPr bwMode="auto">
          <a:xfrm>
            <a:off x="35496" y="560141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0</a:t>
            </a:r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703833" y="51505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30417" name="Text Box 17"/>
          <p:cNvSpPr txBox="1">
            <a:spLocks noChangeArrowheads="1"/>
          </p:cNvSpPr>
          <p:nvPr/>
        </p:nvSpPr>
        <p:spPr bwMode="auto">
          <a:xfrm>
            <a:off x="1280096" y="457430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2</a:t>
            </a:r>
          </a:p>
        </p:txBody>
      </p:sp>
      <p:sp>
        <p:nvSpPr>
          <p:cNvPr id="230418" name="Text Box 18"/>
          <p:cNvSpPr txBox="1">
            <a:spLocks noChangeArrowheads="1"/>
          </p:cNvSpPr>
          <p:nvPr/>
        </p:nvSpPr>
        <p:spPr bwMode="auto">
          <a:xfrm>
            <a:off x="1927796" y="399804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30419" name="Text Box 19"/>
          <p:cNvSpPr txBox="1">
            <a:spLocks noChangeArrowheads="1"/>
          </p:cNvSpPr>
          <p:nvPr/>
        </p:nvSpPr>
        <p:spPr bwMode="auto">
          <a:xfrm>
            <a:off x="2575496" y="342178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30420" name="Text Box 20"/>
          <p:cNvSpPr txBox="1">
            <a:spLocks noChangeArrowheads="1"/>
          </p:cNvSpPr>
          <p:nvPr/>
        </p:nvSpPr>
        <p:spPr bwMode="auto">
          <a:xfrm>
            <a:off x="3296221" y="284551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5</a:t>
            </a:r>
          </a:p>
        </p:txBody>
      </p:sp>
      <p:grpSp>
        <p:nvGrpSpPr>
          <p:cNvPr id="26647" name="Group 24"/>
          <p:cNvGrpSpPr>
            <a:grpSpLocks/>
          </p:cNvGrpSpPr>
          <p:nvPr/>
        </p:nvGrpSpPr>
        <p:grpSpPr bwMode="auto">
          <a:xfrm flipH="1">
            <a:off x="3799458" y="3350344"/>
            <a:ext cx="882650" cy="773113"/>
            <a:chOff x="3911" y="2127"/>
            <a:chExt cx="556" cy="487"/>
          </a:xfrm>
        </p:grpSpPr>
        <p:sp>
          <p:nvSpPr>
            <p:cNvPr id="230421" name="Line 21"/>
            <p:cNvSpPr>
              <a:spLocks noChangeShapeType="1"/>
            </p:cNvSpPr>
            <p:nvPr/>
          </p:nvSpPr>
          <p:spPr bwMode="auto">
            <a:xfrm flipV="1">
              <a:off x="4105" y="2205"/>
              <a:ext cx="362" cy="318"/>
            </a:xfrm>
            <a:prstGeom prst="lin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2" name="Oval 22"/>
            <p:cNvSpPr>
              <a:spLocks noChangeArrowheads="1"/>
            </p:cNvSpPr>
            <p:nvPr/>
          </p:nvSpPr>
          <p:spPr bwMode="auto">
            <a:xfrm>
              <a:off x="4014" y="2432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3" name="Text Box 23"/>
            <p:cNvSpPr txBox="1">
              <a:spLocks noChangeArrowheads="1"/>
            </p:cNvSpPr>
            <p:nvPr/>
          </p:nvSpPr>
          <p:spPr bwMode="auto">
            <a:xfrm>
              <a:off x="3911" y="2127"/>
              <a:ext cx="196" cy="231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60000"/>
                      <a:lumOff val="40000"/>
                    </a:schemeClr>
                  </a:solidFill>
                  <a:cs typeface="+mn-cs"/>
                </a:rPr>
                <a:t>0</a:t>
              </a:r>
            </a:p>
          </p:txBody>
        </p:sp>
      </p:grpSp>
      <p:sp>
        <p:nvSpPr>
          <p:cNvPr id="230426" name="Line 26"/>
          <p:cNvSpPr>
            <a:spLocks noChangeShapeType="1"/>
          </p:cNvSpPr>
          <p:nvPr/>
        </p:nvSpPr>
        <p:spPr bwMode="auto">
          <a:xfrm flipH="1" flipV="1">
            <a:off x="2359596" y="4574307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7" name="Oval 27"/>
          <p:cNvSpPr>
            <a:spLocks noChangeArrowheads="1"/>
          </p:cNvSpPr>
          <p:nvPr/>
        </p:nvSpPr>
        <p:spPr bwMode="auto">
          <a:xfrm flipH="1">
            <a:off x="2791396" y="4933082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8" name="Text Box 28"/>
          <p:cNvSpPr txBox="1">
            <a:spLocks noChangeArrowheads="1"/>
          </p:cNvSpPr>
          <p:nvPr/>
        </p:nvSpPr>
        <p:spPr bwMode="auto">
          <a:xfrm flipH="1">
            <a:off x="2864421" y="450128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30" name="Line 30"/>
          <p:cNvSpPr>
            <a:spLocks noChangeShapeType="1"/>
          </p:cNvSpPr>
          <p:nvPr/>
        </p:nvSpPr>
        <p:spPr bwMode="auto">
          <a:xfrm flipH="1" flipV="1">
            <a:off x="3008883" y="5150569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1" name="Oval 31"/>
          <p:cNvSpPr>
            <a:spLocks noChangeArrowheads="1"/>
          </p:cNvSpPr>
          <p:nvPr/>
        </p:nvSpPr>
        <p:spPr bwMode="auto">
          <a:xfrm flipH="1">
            <a:off x="3440683" y="5510932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2" name="Text Box 32"/>
          <p:cNvSpPr txBox="1">
            <a:spLocks noChangeArrowheads="1"/>
          </p:cNvSpPr>
          <p:nvPr/>
        </p:nvSpPr>
        <p:spPr bwMode="auto">
          <a:xfrm flipH="1">
            <a:off x="3512121" y="509976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33" name="Text Box 33"/>
          <p:cNvSpPr txBox="1">
            <a:spLocks noChangeArrowheads="1"/>
          </p:cNvSpPr>
          <p:nvPr/>
        </p:nvSpPr>
        <p:spPr bwMode="auto">
          <a:xfrm>
            <a:off x="7836346" y="1115452"/>
            <a:ext cx="813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x: rank</a:t>
            </a:r>
          </a:p>
        </p:txBody>
      </p:sp>
      <p:sp>
        <p:nvSpPr>
          <p:cNvPr id="230434" name="Text Box 34"/>
          <p:cNvSpPr txBox="1">
            <a:spLocks noChangeArrowheads="1"/>
          </p:cNvSpPr>
          <p:nvPr/>
        </p:nvSpPr>
        <p:spPr bwMode="auto">
          <a:xfrm>
            <a:off x="7836346" y="1547500"/>
            <a:ext cx="8402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x</a:t>
            </a:r>
            <a:r>
              <a:rPr lang="en-US" dirty="0">
                <a:cs typeface="+mn-cs"/>
              </a:rPr>
              <a:t>: class</a:t>
            </a:r>
          </a:p>
        </p:txBody>
      </p:sp>
      <p:sp>
        <p:nvSpPr>
          <p:cNvPr id="230435" name="Text Box 35"/>
          <p:cNvSpPr txBox="1">
            <a:spLocks noChangeArrowheads="1"/>
          </p:cNvSpPr>
          <p:nvPr/>
        </p:nvSpPr>
        <p:spPr bwMode="auto">
          <a:xfrm>
            <a:off x="632396" y="615863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  <p:sp>
        <p:nvSpPr>
          <p:cNvPr id="230436" name="Text Box 36"/>
          <p:cNvSpPr txBox="1">
            <a:spLocks noChangeArrowheads="1"/>
          </p:cNvSpPr>
          <p:nvPr/>
        </p:nvSpPr>
        <p:spPr bwMode="auto">
          <a:xfrm>
            <a:off x="1208658" y="55823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7" name="Text Box 37"/>
          <p:cNvSpPr txBox="1">
            <a:spLocks noChangeArrowheads="1"/>
          </p:cNvSpPr>
          <p:nvPr/>
        </p:nvSpPr>
        <p:spPr bwMode="auto">
          <a:xfrm>
            <a:off x="1784921" y="51505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8" name="Text Box 38"/>
          <p:cNvSpPr txBox="1">
            <a:spLocks noChangeArrowheads="1"/>
          </p:cNvSpPr>
          <p:nvPr/>
        </p:nvSpPr>
        <p:spPr bwMode="auto">
          <a:xfrm>
            <a:off x="2504058" y="42869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39" name="Text Box 39"/>
          <p:cNvSpPr txBox="1">
            <a:spLocks noChangeArrowheads="1"/>
          </p:cNvSpPr>
          <p:nvPr/>
        </p:nvSpPr>
        <p:spPr bwMode="auto">
          <a:xfrm>
            <a:off x="3080321" y="38551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40" name="Text Box 40"/>
          <p:cNvSpPr txBox="1">
            <a:spLocks noChangeArrowheads="1"/>
          </p:cNvSpPr>
          <p:nvPr/>
        </p:nvSpPr>
        <p:spPr bwMode="auto">
          <a:xfrm>
            <a:off x="3872607" y="306283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230441" name="Text Box 41"/>
          <p:cNvSpPr txBox="1">
            <a:spLocks noChangeArrowheads="1"/>
          </p:cNvSpPr>
          <p:nvPr/>
        </p:nvSpPr>
        <p:spPr bwMode="auto">
          <a:xfrm>
            <a:off x="3872483" y="392660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42" name="Text Box 42"/>
          <p:cNvSpPr txBox="1">
            <a:spLocks noChangeArrowheads="1"/>
          </p:cNvSpPr>
          <p:nvPr/>
        </p:nvSpPr>
        <p:spPr bwMode="auto">
          <a:xfrm>
            <a:off x="2432621" y="507913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43" name="Text Box 43"/>
          <p:cNvSpPr txBox="1">
            <a:spLocks noChangeArrowheads="1"/>
          </p:cNvSpPr>
          <p:nvPr/>
        </p:nvSpPr>
        <p:spPr bwMode="auto">
          <a:xfrm>
            <a:off x="3080321" y="558236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43" name="Line 6"/>
          <p:cNvSpPr>
            <a:spLocks noChangeShapeType="1"/>
          </p:cNvSpPr>
          <p:nvPr/>
        </p:nvSpPr>
        <p:spPr bwMode="auto">
          <a:xfrm flipV="1">
            <a:off x="5024735" y="155066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5" name="Oval 4"/>
          <p:cNvSpPr>
            <a:spLocks noChangeArrowheads="1"/>
          </p:cNvSpPr>
          <p:nvPr/>
        </p:nvSpPr>
        <p:spPr bwMode="auto">
          <a:xfrm>
            <a:off x="5599410" y="1334765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6" name="Oval 5"/>
          <p:cNvSpPr>
            <a:spLocks noChangeArrowheads="1"/>
          </p:cNvSpPr>
          <p:nvPr/>
        </p:nvSpPr>
        <p:spPr bwMode="auto">
          <a:xfrm>
            <a:off x="4880272" y="191102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7" name="Line 7"/>
          <p:cNvSpPr>
            <a:spLocks noChangeShapeType="1"/>
          </p:cNvSpPr>
          <p:nvPr/>
        </p:nvSpPr>
        <p:spPr bwMode="auto">
          <a:xfrm flipV="1">
            <a:off x="4377035" y="212692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8" name="Oval 8"/>
          <p:cNvSpPr>
            <a:spLocks noChangeArrowheads="1"/>
          </p:cNvSpPr>
          <p:nvPr/>
        </p:nvSpPr>
        <p:spPr bwMode="auto">
          <a:xfrm>
            <a:off x="4232572" y="248729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4015085" y="21269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6</a:t>
            </a:r>
            <a:endParaRPr lang="en-US" dirty="0">
              <a:cs typeface="+mn-cs"/>
            </a:endParaRP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4662785" y="155066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7</a:t>
            </a:r>
            <a:endParaRPr lang="en-US" dirty="0">
              <a:cs typeface="+mn-cs"/>
            </a:endParaRPr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5383510" y="97440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8</a:t>
            </a:r>
            <a:endParaRPr lang="en-US" dirty="0">
              <a:cs typeface="+mn-cs"/>
            </a:endParaRP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4591347" y="241585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5" name="Text Box 39"/>
          <p:cNvSpPr txBox="1">
            <a:spLocks noChangeArrowheads="1"/>
          </p:cNvSpPr>
          <p:nvPr/>
        </p:nvSpPr>
        <p:spPr bwMode="auto">
          <a:xfrm>
            <a:off x="5240759" y="183869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6" name="Line 6"/>
          <p:cNvSpPr>
            <a:spLocks noChangeShapeType="1"/>
          </p:cNvSpPr>
          <p:nvPr/>
        </p:nvSpPr>
        <p:spPr bwMode="auto">
          <a:xfrm flipV="1">
            <a:off x="3728591" y="2702793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" name="Text Box 39"/>
          <p:cNvSpPr txBox="1">
            <a:spLocks noChangeArrowheads="1"/>
          </p:cNvSpPr>
          <p:nvPr/>
        </p:nvSpPr>
        <p:spPr bwMode="auto">
          <a:xfrm>
            <a:off x="5888831" y="11906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9" name="Text Box 34"/>
          <p:cNvSpPr txBox="1">
            <a:spLocks noChangeArrowheads="1"/>
          </p:cNvSpPr>
          <p:nvPr/>
        </p:nvSpPr>
        <p:spPr bwMode="auto">
          <a:xfrm>
            <a:off x="7836346" y="2011552"/>
            <a:ext cx="7489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cs typeface="+mn-cs"/>
              </a:rPr>
              <a:t>x</a:t>
            </a:r>
            <a:r>
              <a:rPr lang="en-US" dirty="0">
                <a:cs typeface="+mn-cs"/>
              </a:rPr>
              <a:t>: </a:t>
            </a:r>
            <a:r>
              <a:rPr lang="en-US" dirty="0" err="1" smtClean="0">
                <a:cs typeface="+mn-cs"/>
              </a:rPr>
              <a:t>dist</a:t>
            </a:r>
            <a:endParaRPr lang="en-US" dirty="0">
              <a:cs typeface="+mn-cs"/>
            </a:endParaRPr>
          </a:p>
        </p:txBody>
      </p:sp>
      <p:sp>
        <p:nvSpPr>
          <p:cNvPr id="60" name="Text Box 35"/>
          <p:cNvSpPr txBox="1">
            <a:spLocks noChangeArrowheads="1"/>
          </p:cNvSpPr>
          <p:nvPr/>
        </p:nvSpPr>
        <p:spPr bwMode="auto">
          <a:xfrm>
            <a:off x="1043608" y="616530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7575D1"/>
                </a:solidFill>
                <a:cs typeface="+mn-cs"/>
              </a:rPr>
              <a:t>1</a:t>
            </a:r>
            <a:endParaRPr lang="en-US" dirty="0">
              <a:solidFill>
                <a:srgbClr val="7575D1"/>
              </a:solidFill>
              <a:cs typeface="+mn-cs"/>
            </a:endParaRPr>
          </a:p>
        </p:txBody>
      </p:sp>
      <p:sp>
        <p:nvSpPr>
          <p:cNvPr id="61" name="Text Box 36"/>
          <p:cNvSpPr txBox="1">
            <a:spLocks noChangeArrowheads="1"/>
          </p:cNvSpPr>
          <p:nvPr/>
        </p:nvSpPr>
        <p:spPr bwMode="auto">
          <a:xfrm>
            <a:off x="1619870" y="558904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7575D1"/>
                </a:solidFill>
                <a:cs typeface="+mn-cs"/>
              </a:rPr>
              <a:t>2</a:t>
            </a:r>
            <a:endParaRPr lang="en-US" dirty="0">
              <a:solidFill>
                <a:srgbClr val="7575D1"/>
              </a:solidFill>
              <a:cs typeface="+mn-cs"/>
            </a:endParaRPr>
          </a:p>
        </p:txBody>
      </p:sp>
      <p:sp>
        <p:nvSpPr>
          <p:cNvPr id="62" name="Text Box 37"/>
          <p:cNvSpPr txBox="1">
            <a:spLocks noChangeArrowheads="1"/>
          </p:cNvSpPr>
          <p:nvPr/>
        </p:nvSpPr>
        <p:spPr bwMode="auto">
          <a:xfrm>
            <a:off x="2196133" y="515724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  <p:sp>
        <p:nvSpPr>
          <p:cNvPr id="63" name="Text Box 38"/>
          <p:cNvSpPr txBox="1">
            <a:spLocks noChangeArrowheads="1"/>
          </p:cNvSpPr>
          <p:nvPr/>
        </p:nvSpPr>
        <p:spPr bwMode="auto">
          <a:xfrm>
            <a:off x="2915270" y="429364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2</a:t>
            </a:r>
          </a:p>
        </p:txBody>
      </p:sp>
      <p:sp>
        <p:nvSpPr>
          <p:cNvPr id="64" name="Text Box 39"/>
          <p:cNvSpPr txBox="1">
            <a:spLocks noChangeArrowheads="1"/>
          </p:cNvSpPr>
          <p:nvPr/>
        </p:nvSpPr>
        <p:spPr bwMode="auto">
          <a:xfrm>
            <a:off x="3491533" y="386184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7575D1"/>
                </a:solidFill>
                <a:cs typeface="+mn-cs"/>
              </a:rPr>
              <a:t>1</a:t>
            </a:r>
            <a:endParaRPr lang="en-US" dirty="0">
              <a:solidFill>
                <a:srgbClr val="7575D1"/>
              </a:solidFill>
              <a:cs typeface="+mn-cs"/>
            </a:endParaRPr>
          </a:p>
        </p:txBody>
      </p:sp>
      <p:sp>
        <p:nvSpPr>
          <p:cNvPr id="65" name="Text Box 40"/>
          <p:cNvSpPr txBox="1">
            <a:spLocks noChangeArrowheads="1"/>
          </p:cNvSpPr>
          <p:nvPr/>
        </p:nvSpPr>
        <p:spPr bwMode="auto">
          <a:xfrm>
            <a:off x="4283819" y="306950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3</a:t>
            </a:r>
          </a:p>
        </p:txBody>
      </p:sp>
      <p:sp>
        <p:nvSpPr>
          <p:cNvPr id="66" name="Text Box 38"/>
          <p:cNvSpPr txBox="1">
            <a:spLocks noChangeArrowheads="1"/>
          </p:cNvSpPr>
          <p:nvPr/>
        </p:nvSpPr>
        <p:spPr bwMode="auto">
          <a:xfrm>
            <a:off x="5002559" y="242252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7575D1"/>
                </a:solidFill>
                <a:cs typeface="+mn-cs"/>
              </a:rPr>
              <a:t>2</a:t>
            </a:r>
            <a:endParaRPr lang="en-US" dirty="0">
              <a:solidFill>
                <a:srgbClr val="7575D1"/>
              </a:solidFill>
              <a:cs typeface="+mn-cs"/>
            </a:endParaRPr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5651971" y="18453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7575D1"/>
                </a:solidFill>
                <a:cs typeface="+mn-cs"/>
              </a:rPr>
              <a:t>1</a:t>
            </a:r>
            <a:endParaRPr lang="en-US" dirty="0">
              <a:solidFill>
                <a:srgbClr val="7575D1"/>
              </a:solidFill>
              <a:cs typeface="+mn-cs"/>
            </a:endParaRPr>
          </a:p>
        </p:txBody>
      </p:sp>
      <p:sp>
        <p:nvSpPr>
          <p:cNvPr id="68" name="Text Box 39"/>
          <p:cNvSpPr txBox="1">
            <a:spLocks noChangeArrowheads="1"/>
          </p:cNvSpPr>
          <p:nvPr/>
        </p:nvSpPr>
        <p:spPr bwMode="auto">
          <a:xfrm>
            <a:off x="6300043" y="119729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7575D1"/>
                </a:solidFill>
                <a:cs typeface="+mn-cs"/>
              </a:rPr>
              <a:t>0</a:t>
            </a:r>
            <a:endParaRPr lang="en-US" dirty="0">
              <a:solidFill>
                <a:srgbClr val="7575D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8367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7E040D-E4C4-E646-8FC5-D14EBEBC86CF}" type="slidenum">
              <a:rPr lang="de-DE"/>
              <a:pPr>
                <a:defRPr/>
              </a:pPr>
              <a:t>23</a:t>
            </a:fld>
            <a:endParaRPr lang="de-DE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Beobachtungen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dirty="0" err="1" smtClean="0">
                <a:cs typeface="+mn-cs"/>
              </a:rPr>
              <a:t>Für</a:t>
            </a:r>
            <a:r>
              <a:rPr lang="en-US" dirty="0" smtClean="0">
                <a:cs typeface="+mn-cs"/>
              </a:rPr>
              <a:t> den </a:t>
            </a:r>
            <a:r>
              <a:rPr lang="en-US" dirty="0" err="1" smtClean="0">
                <a:cs typeface="+mn-cs"/>
              </a:rPr>
              <a:t>tatsächlichen</a:t>
            </a:r>
            <a:r>
              <a:rPr lang="en-US" dirty="0" smtClean="0">
                <a:cs typeface="+mn-cs"/>
              </a:rPr>
              <a:t> Union-Find-Baum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seien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dirty="0" smtClean="0">
                <a:cs typeface="+mn-cs"/>
              </a:rPr>
              <a:t> und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y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Knoten</a:t>
            </a:r>
            <a:r>
              <a:rPr lang="en-US" dirty="0" smtClean="0">
                <a:cs typeface="+mn-cs"/>
              </a:rPr>
              <a:t> in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dirty="0" smtClean="0">
                <a:cs typeface="+mn-cs"/>
              </a:rPr>
              <a:t>,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y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Vater</a:t>
            </a:r>
            <a:r>
              <a:rPr lang="en-US" dirty="0" smtClean="0">
                <a:cs typeface="+mn-cs"/>
              </a:rPr>
              <a:t> von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 x</a:t>
            </a:r>
            <a:r>
              <a:rPr lang="en-US" dirty="0" smtClean="0">
                <a:cs typeface="+mn-cs"/>
              </a:rPr>
              <a:t>. </a:t>
            </a:r>
            <a:r>
              <a:rPr lang="en-US" dirty="0" err="1" smtClean="0">
                <a:cs typeface="+mn-cs"/>
              </a:rPr>
              <a:t>Dann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ist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class(x) </a:t>
            </a:r>
            <a:r>
              <a:rPr lang="en-US" sz="2400" dirty="0" smtClean="0">
                <a:solidFill>
                  <a:schemeClr val="hlink"/>
                </a:solidFill>
                <a:latin typeface="msam6" charset="0"/>
                <a:cs typeface="+mn-cs"/>
              </a:rPr>
              <a:t>≤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 class(y).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dirty="0" err="1" smtClean="0">
                <a:cs typeface="+mn-cs"/>
              </a:rPr>
              <a:t>Aufeinanderfolgende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rekursive</a:t>
            </a:r>
            <a:r>
              <a:rPr lang="en-US" dirty="0" smtClean="0">
                <a:cs typeface="+mn-cs"/>
              </a:rPr>
              <a:t>) Find-</a:t>
            </a:r>
            <a:r>
              <a:rPr lang="en-US" dirty="0" err="1" smtClean="0">
                <a:cs typeface="+mn-cs"/>
              </a:rPr>
              <a:t>Operationen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durchlaufen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bis</a:t>
            </a:r>
            <a:r>
              <a:rPr lang="en-US" dirty="0" smtClean="0">
                <a:cs typeface="+mn-cs"/>
              </a:rPr>
              <a:t> auf die </a:t>
            </a:r>
            <a:r>
              <a:rPr lang="en-US" dirty="0" err="1" smtClean="0">
                <a:cs typeface="+mn-cs"/>
              </a:rPr>
              <a:t>letzte</a:t>
            </a:r>
            <a:r>
              <a:rPr lang="en-US" dirty="0" smtClean="0">
                <a:cs typeface="+mn-cs"/>
              </a:rPr>
              <a:t>) </a:t>
            </a:r>
            <a:r>
              <a:rPr lang="en-US" dirty="0" err="1" smtClean="0">
                <a:cs typeface="+mn-cs"/>
              </a:rPr>
              <a:t>verschiedene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Kanten</a:t>
            </a:r>
            <a:r>
              <a:rPr lang="en-US" dirty="0" smtClean="0">
                <a:cs typeface="+mn-cs"/>
              </a:rPr>
              <a:t>. </a:t>
            </a:r>
            <a:r>
              <a:rPr lang="en-US" dirty="0" err="1" smtClean="0">
                <a:cs typeface="+mn-cs"/>
              </a:rPr>
              <a:t>Diese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Kanten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sind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eine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Teilfolge</a:t>
            </a:r>
            <a:r>
              <a:rPr lang="en-US" dirty="0" smtClean="0">
                <a:cs typeface="+mn-cs"/>
              </a:rPr>
              <a:t> der </a:t>
            </a:r>
            <a:r>
              <a:rPr lang="en-US" dirty="0" err="1" smtClean="0">
                <a:cs typeface="+mn-cs"/>
              </a:rPr>
              <a:t>Kanten</a:t>
            </a:r>
            <a:r>
              <a:rPr lang="en-US" dirty="0" smtClean="0">
                <a:cs typeface="+mn-cs"/>
              </a:rPr>
              <a:t> in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T’</a:t>
            </a:r>
            <a:r>
              <a:rPr lang="en-US" dirty="0" smtClean="0">
                <a:cs typeface="+mn-cs"/>
              </a:rPr>
              <a:t> auf </a:t>
            </a:r>
            <a:r>
              <a:rPr lang="en-US" dirty="0" err="1" smtClean="0">
                <a:cs typeface="+mn-cs"/>
              </a:rPr>
              <a:t>dem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Pfad</a:t>
            </a:r>
            <a:r>
              <a:rPr lang="en-US" dirty="0" smtClean="0">
                <a:cs typeface="+mn-cs"/>
              </a:rPr>
              <a:t> von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zur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Wurzel</a:t>
            </a:r>
            <a:r>
              <a:rPr lang="en-US" dirty="0" smtClean="0"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846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938BC-7577-5B47-90C1-8B3784AAA72F}" type="slidenum">
              <a:rPr lang="de-DE"/>
              <a:pPr>
                <a:defRPr/>
              </a:pPr>
              <a:t>24</a:t>
            </a:fld>
            <a:endParaRPr lang="de-DE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Union-Find </a:t>
            </a:r>
            <a:r>
              <a:rPr lang="en-US" dirty="0" err="1" smtClean="0">
                <a:cs typeface="+mj-cs"/>
              </a:rPr>
              <a:t>Datenstruktur</a:t>
            </a:r>
            <a:endParaRPr lang="en-US" dirty="0" smtClean="0">
              <a:cs typeface="+mj-cs"/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Amortisierte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Kosten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von </a:t>
            </a:r>
            <a:r>
              <a:rPr lang="en-US" sz="2800" b="1" dirty="0" smtClean="0">
                <a:solidFill>
                  <a:schemeClr val="accent2"/>
                </a:solidFill>
                <a:cs typeface="+mn-cs"/>
              </a:rPr>
              <a:t>Find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latin typeface="cmsy10" charset="0"/>
                <a:cs typeface="+mn-cs"/>
              </a:rPr>
              <a:t>⟶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latin typeface="cmsy10" charset="0"/>
                <a:cs typeface="+mn-cs"/>
              </a:rPr>
              <a:t>⟶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2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…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baseline="-25000" dirty="0" err="1" smtClean="0">
                <a:solidFill>
                  <a:schemeClr val="hlink"/>
                </a:solidFill>
                <a:cs typeface="+mn-cs"/>
              </a:rPr>
              <a:t>k</a:t>
            </a:r>
            <a:r>
              <a:rPr lang="en-US" sz="2800" dirty="0" smtClean="0">
                <a:cs typeface="+mn-cs"/>
              </a:rPr>
              <a:t>: </a:t>
            </a:r>
            <a:r>
              <a:rPr lang="en-US" sz="2800" dirty="0" err="1" smtClean="0">
                <a:cs typeface="+mn-cs"/>
              </a:rPr>
              <a:t>Pfad</a:t>
            </a:r>
            <a:r>
              <a:rPr lang="en-US" sz="2800" dirty="0" smtClean="0">
                <a:cs typeface="+mn-cs"/>
              </a:rPr>
              <a:t> von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zur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Wurzel</a:t>
            </a:r>
            <a:r>
              <a:rPr lang="en-US" sz="2800" dirty="0" smtClean="0">
                <a:cs typeface="+mn-cs"/>
              </a:rPr>
              <a:t> in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T’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cs typeface="+mn-cs"/>
              </a:rPr>
              <a:t>Es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gibt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höchstens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log* 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Kanten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,x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class(x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)&lt;class(x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cs typeface="+mn-cs"/>
              </a:rPr>
              <a:t>Ist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class(x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)=class(x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 smtClean="0">
                <a:cs typeface="+mn-cs"/>
              </a:rPr>
              <a:t> und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&lt;k</a:t>
            </a:r>
            <a:r>
              <a:rPr lang="en-US" sz="2800" dirty="0" smtClean="0">
                <a:cs typeface="+mn-cs"/>
              </a:rPr>
              <a:t>, </a:t>
            </a:r>
            <a:r>
              <a:rPr lang="en-US" sz="2800" dirty="0" err="1" smtClean="0">
                <a:cs typeface="+mn-cs"/>
              </a:rPr>
              <a:t>dann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ist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dist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vor</a:t>
            </a:r>
            <a:r>
              <a:rPr lang="en-US" sz="2800" dirty="0" smtClean="0">
                <a:cs typeface="+mn-cs"/>
              </a:rPr>
              <a:t> der Find-Operation </a:t>
            </a:r>
            <a:r>
              <a:rPr lang="en-US" sz="2400" dirty="0" smtClean="0">
                <a:solidFill>
                  <a:schemeClr val="hlink"/>
                </a:solidFill>
                <a:latin typeface="msam6" charset="0"/>
                <a:cs typeface="+mn-cs"/>
              </a:rPr>
              <a:t>≥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2</a:t>
            </a:r>
            <a:r>
              <a:rPr lang="en-US" sz="2800" dirty="0" smtClean="0">
                <a:cs typeface="+mn-cs"/>
              </a:rPr>
              <a:t> und </a:t>
            </a:r>
            <a:r>
              <a:rPr lang="en-US" sz="2800" dirty="0" err="1" smtClean="0">
                <a:cs typeface="+mn-cs"/>
              </a:rPr>
              <a:t>nachher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=1</a:t>
            </a:r>
            <a:r>
              <a:rPr lang="en-US" sz="2800" dirty="0" smtClean="0">
                <a:cs typeface="+mn-cs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cs typeface="+mn-cs"/>
              </a:rPr>
              <a:t>Damit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können</a:t>
            </a:r>
            <a:r>
              <a:rPr lang="en-US" sz="2800" dirty="0" smtClean="0">
                <a:cs typeface="+mn-cs"/>
              </a:rPr>
              <a:t> die </a:t>
            </a:r>
            <a:r>
              <a:rPr lang="en-US" sz="2800" dirty="0" err="1" smtClean="0">
                <a:cs typeface="+mn-cs"/>
              </a:rPr>
              <a:t>Kosten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für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alle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Kanten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,x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class(x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)=class(x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aus</a:t>
            </a:r>
            <a:r>
              <a:rPr lang="en-US" sz="2800" dirty="0" smtClean="0">
                <a:cs typeface="+mn-cs"/>
              </a:rPr>
              <a:t> der </a:t>
            </a:r>
            <a:r>
              <a:rPr lang="en-US" sz="2800" dirty="0" err="1" smtClean="0">
                <a:cs typeface="+mn-cs"/>
              </a:rPr>
              <a:t>Potenzialverringerung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bezahlt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werden</a:t>
            </a: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cs typeface="+mn-cs"/>
              </a:rPr>
              <a:t>Amortisierte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Kosten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sind</a:t>
            </a:r>
            <a:r>
              <a:rPr lang="en-US" sz="2800" dirty="0" smtClean="0">
                <a:cs typeface="+mn-cs"/>
              </a:rPr>
              <a:t> also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O(log* 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000000"/>
                </a:solidFill>
                <a:cs typeface="+mn-cs"/>
              </a:rPr>
              <a:t>NB: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log* n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ist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nicht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asymptotisch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eng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/>
            </a:r>
            <a:br>
              <a:rPr lang="en-US" sz="2800" dirty="0" smtClean="0">
                <a:solidFill>
                  <a:srgbClr val="000000"/>
                </a:solidFill>
                <a:cs typeface="+mn-cs"/>
              </a:rPr>
            </a:br>
            <a:r>
              <a:rPr lang="en-US" sz="2800" dirty="0" smtClean="0">
                <a:solidFill>
                  <a:srgbClr val="000000"/>
                </a:solidFill>
                <a:cs typeface="+mn-cs"/>
              </a:rPr>
              <a:t>(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ist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nur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eine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 “lose”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Abschätzung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75065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C9C4D-FC28-794C-9F59-EDF33DDDC820}" type="slidenum">
              <a:rPr lang="de-DE"/>
              <a:pPr>
                <a:defRPr/>
              </a:pPr>
              <a:t>25</a:t>
            </a:fld>
            <a:endParaRPr lang="de-DE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Amortisierte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cs typeface="+mn-cs"/>
              </a:rPr>
              <a:t>Kosten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 von </a:t>
            </a:r>
            <a:r>
              <a:rPr lang="en-US" b="1" dirty="0" smtClean="0">
                <a:solidFill>
                  <a:schemeClr val="accent2"/>
                </a:solidFill>
                <a:cs typeface="+mn-cs"/>
              </a:rPr>
              <a:t>Union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Beobachtung</a:t>
            </a:r>
            <a:r>
              <a:rPr lang="en-US" dirty="0" smtClean="0">
                <a:cs typeface="+mn-cs"/>
              </a:rPr>
              <a:t>: </a:t>
            </a:r>
            <a:r>
              <a:rPr lang="en-US" dirty="0" err="1" smtClean="0">
                <a:solidFill>
                  <a:schemeClr val="hlink"/>
                </a:solidFill>
                <a:cs typeface="+mn-cs"/>
              </a:rPr>
              <a:t>dist</a:t>
            </a:r>
            <a:r>
              <a:rPr lang="en-US" dirty="0" err="1" smtClean="0">
                <a:cs typeface="+mn-cs"/>
              </a:rPr>
              <a:t>-Änderungen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über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alle</a:t>
            </a:r>
            <a:r>
              <a:rPr lang="en-US" dirty="0" smtClean="0">
                <a:cs typeface="+mn-cs"/>
              </a:rPr>
              <a:t> Unions </a:t>
            </a:r>
            <a:r>
              <a:rPr lang="en-US" dirty="0" err="1" smtClean="0">
                <a:cs typeface="+mn-cs"/>
              </a:rPr>
              <a:t>bzgl</a:t>
            </a:r>
            <a:r>
              <a:rPr lang="en-US" dirty="0" smtClean="0">
                <a:cs typeface="+mn-cs"/>
              </a:rPr>
              <a:t>.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T’</a:t>
            </a:r>
            <a:r>
              <a:rPr lang="en-US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Ohne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weitere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Analyse</a:t>
            </a:r>
            <a:r>
              <a:rPr lang="en-US" dirty="0" smtClean="0">
                <a:cs typeface="+mn-cs"/>
              </a:rPr>
              <a:t>: </a:t>
            </a:r>
            <a:r>
              <a:rPr lang="en-US" dirty="0" err="1" smtClean="0">
                <a:cs typeface="+mn-cs"/>
              </a:rPr>
              <a:t>Wenn</a:t>
            </a:r>
            <a:r>
              <a:rPr lang="en-US" dirty="0" smtClean="0">
                <a:cs typeface="+mn-cs"/>
              </a:rPr>
              <a:t> Union-</a:t>
            </a:r>
            <a:r>
              <a:rPr lang="en-US" dirty="0" err="1" smtClean="0">
                <a:cs typeface="+mn-cs"/>
              </a:rPr>
              <a:t>Operationen</a:t>
            </a:r>
            <a:r>
              <a:rPr lang="en-US" dirty="0" smtClean="0">
                <a:cs typeface="+mn-cs"/>
              </a:rPr>
              <a:t> in der </a:t>
            </a:r>
            <a:r>
              <a:rPr lang="en-US" dirty="0" err="1" smtClean="0">
                <a:cs typeface="+mn-cs"/>
              </a:rPr>
              <a:t>Folge</a:t>
            </a:r>
            <a:r>
              <a:rPr lang="en-US" dirty="0" smtClean="0">
                <a:cs typeface="+mn-cs"/>
              </a:rPr>
              <a:t> der </a:t>
            </a:r>
            <a:r>
              <a:rPr lang="en-US" dirty="0" err="1" smtClean="0">
                <a:cs typeface="+mn-cs"/>
              </a:rPr>
              <a:t>amortisierten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Analyse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sind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ändert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sich</a:t>
            </a:r>
            <a:r>
              <a:rPr lang="en-US" dirty="0" smtClean="0">
                <a:cs typeface="+mn-cs"/>
              </a:rPr>
              <a:t> an O(log* n) </a:t>
            </a:r>
            <a:r>
              <a:rPr lang="en-US" smtClean="0">
                <a:cs typeface="+mn-cs"/>
              </a:rPr>
              <a:t>nichts</a:t>
            </a:r>
            <a:endParaRPr lang="en-US" dirty="0" smtClean="0">
              <a:cs typeface="+mn-cs"/>
            </a:endParaRPr>
          </a:p>
        </p:txBody>
      </p:sp>
      <p:sp>
        <p:nvSpPr>
          <p:cNvPr id="234500" name="AutoShape 4"/>
          <p:cNvSpPr>
            <a:spLocks noChangeArrowheads="1"/>
          </p:cNvSpPr>
          <p:nvPr/>
        </p:nvSpPr>
        <p:spPr bwMode="auto">
          <a:xfrm>
            <a:off x="1260475" y="2949972"/>
            <a:ext cx="1057275" cy="76706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1</a:t>
            </a:r>
          </a:p>
        </p:txBody>
      </p:sp>
      <p:sp>
        <p:nvSpPr>
          <p:cNvPr id="234501" name="AutoShape 5"/>
          <p:cNvSpPr>
            <a:spLocks noChangeArrowheads="1"/>
          </p:cNvSpPr>
          <p:nvPr/>
        </p:nvSpPr>
        <p:spPr bwMode="auto">
          <a:xfrm>
            <a:off x="2771775" y="2949972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2</a:t>
            </a:r>
          </a:p>
        </p:txBody>
      </p:sp>
      <p:sp>
        <p:nvSpPr>
          <p:cNvPr id="234502" name="AutoShape 6"/>
          <p:cNvSpPr>
            <a:spLocks noChangeArrowheads="1"/>
          </p:cNvSpPr>
          <p:nvPr/>
        </p:nvSpPr>
        <p:spPr bwMode="auto">
          <a:xfrm>
            <a:off x="5292725" y="2949972"/>
            <a:ext cx="1057275" cy="76706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1</a:t>
            </a:r>
          </a:p>
        </p:txBody>
      </p:sp>
      <p:sp>
        <p:nvSpPr>
          <p:cNvPr id="234503" name="AutoShape 7"/>
          <p:cNvSpPr>
            <a:spLocks noChangeArrowheads="1"/>
          </p:cNvSpPr>
          <p:nvPr/>
        </p:nvSpPr>
        <p:spPr bwMode="auto">
          <a:xfrm>
            <a:off x="6372225" y="2518172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2</a:t>
            </a:r>
          </a:p>
        </p:txBody>
      </p:sp>
      <p:sp>
        <p:nvSpPr>
          <p:cNvPr id="234504" name="Line 8"/>
          <p:cNvSpPr>
            <a:spLocks noChangeShapeType="1"/>
          </p:cNvSpPr>
          <p:nvPr/>
        </p:nvSpPr>
        <p:spPr bwMode="auto">
          <a:xfrm flipV="1">
            <a:off x="5797550" y="2518172"/>
            <a:ext cx="10795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4505" name="Line 9"/>
          <p:cNvSpPr>
            <a:spLocks noChangeShapeType="1"/>
          </p:cNvSpPr>
          <p:nvPr/>
        </p:nvSpPr>
        <p:spPr bwMode="auto">
          <a:xfrm>
            <a:off x="4140200" y="3310335"/>
            <a:ext cx="8651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4506" name="AutoShape 10"/>
          <p:cNvSpPr>
            <a:spLocks noChangeArrowheads="1"/>
          </p:cNvSpPr>
          <p:nvPr/>
        </p:nvSpPr>
        <p:spPr bwMode="auto">
          <a:xfrm>
            <a:off x="5643568" y="2953687"/>
            <a:ext cx="360363" cy="263004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4507" name="Text Box 11"/>
          <p:cNvSpPr txBox="1">
            <a:spLocks noChangeArrowheads="1"/>
          </p:cNvSpPr>
          <p:nvPr/>
        </p:nvSpPr>
        <p:spPr bwMode="auto">
          <a:xfrm>
            <a:off x="4067175" y="2276872"/>
            <a:ext cx="2047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cs typeface="+mn-cs"/>
              </a:rPr>
              <a:t>dist-Änderungen</a:t>
            </a:r>
          </a:p>
        </p:txBody>
      </p:sp>
      <p:sp>
        <p:nvSpPr>
          <p:cNvPr id="234508" name="Line 12"/>
          <p:cNvSpPr>
            <a:spLocks noChangeShapeType="1"/>
          </p:cNvSpPr>
          <p:nvPr/>
        </p:nvSpPr>
        <p:spPr bwMode="auto">
          <a:xfrm>
            <a:off x="5076825" y="2662635"/>
            <a:ext cx="57467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7261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Find: O(log* </a:t>
            </a:r>
            <a:r>
              <a:rPr lang="de-DE" dirty="0" err="1" smtClean="0"/>
              <a:t>n</a:t>
            </a:r>
            <a:r>
              <a:rPr lang="de-DE" dirty="0" smtClean="0"/>
              <a:t>), Union: O(1)</a:t>
            </a:r>
            <a:endParaRPr lang="de-DE" dirty="0"/>
          </a:p>
          <a:p>
            <a:r>
              <a:rPr lang="de-DE" dirty="0" smtClean="0"/>
              <a:t>Können wir Find auf O(1) bringen?</a:t>
            </a:r>
          </a:p>
          <a:p>
            <a:pPr lvl="1"/>
            <a:r>
              <a:rPr lang="de-DE" dirty="0" smtClean="0"/>
              <a:t>Möglicherweise: Alle Knoten direkt mit dem Repräsentanten verbinden (und verbunden lassen)</a:t>
            </a:r>
          </a:p>
          <a:p>
            <a:pPr lvl="1"/>
            <a:r>
              <a:rPr lang="de-DE" dirty="0" smtClean="0"/>
              <a:t>Aber: Dann geht Union nicht mehr in O(1)</a:t>
            </a:r>
          </a:p>
          <a:p>
            <a:pPr lvl="1"/>
            <a:r>
              <a:rPr lang="de-DE" dirty="0" smtClean="0"/>
              <a:t>Die Find-Abschätzung kann tatsächlich noch deutlich verbessert werden</a:t>
            </a:r>
            <a:r>
              <a:rPr lang="de-DE" baseline="30000" dirty="0" smtClean="0"/>
              <a:t>1</a:t>
            </a:r>
            <a:r>
              <a:rPr lang="de-DE" dirty="0"/>
              <a:t>: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Symbol" charset="2"/>
                <a:cs typeface="Symbol" charset="2"/>
              </a:rPr>
              <a:t>a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))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amort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de-DE" dirty="0" smtClean="0"/>
              <a:t>, </a:t>
            </a:r>
            <a:br>
              <a:rPr lang="de-DE" dirty="0" smtClean="0"/>
            </a:br>
            <a:r>
              <a:rPr lang="de-DE" dirty="0" smtClean="0"/>
              <a:t>wobei </a:t>
            </a:r>
            <a:r>
              <a:rPr lang="de-DE" dirty="0" smtClean="0">
                <a:latin typeface="Symbol" charset="2"/>
                <a:cs typeface="Symbol" charset="2"/>
              </a:rPr>
              <a:t>a </a:t>
            </a:r>
            <a:r>
              <a:rPr lang="de-DE" dirty="0" smtClean="0"/>
              <a:t>die Umkehrfunktion der Ackermannfunktion ist, also SEHR SEHR langsam wächst</a:t>
            </a:r>
          </a:p>
          <a:p>
            <a:r>
              <a:rPr lang="de-DE" dirty="0" smtClean="0"/>
              <a:t>Man kann nicht gleichzeitig Find und Union auf O(1) bringen</a:t>
            </a:r>
            <a:r>
              <a:rPr lang="de-DE" baseline="30000" dirty="0" smtClean="0"/>
              <a:t>2</a:t>
            </a:r>
            <a:endParaRPr lang="de-DE" baseline="30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304256" y="5662409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baseline="30000" dirty="0" smtClean="0">
                <a:solidFill>
                  <a:srgbClr val="0000FF"/>
                </a:solidFill>
              </a:rPr>
              <a:t>1</a:t>
            </a:r>
            <a:r>
              <a:rPr lang="de-DE" sz="1100" dirty="0" smtClean="0">
                <a:solidFill>
                  <a:srgbClr val="0000FF"/>
                </a:solidFill>
              </a:rPr>
              <a:t> </a:t>
            </a:r>
            <a:r>
              <a:rPr lang="de-DE" sz="1100" dirty="0" err="1" smtClean="0">
                <a:solidFill>
                  <a:srgbClr val="0000FF"/>
                </a:solidFill>
              </a:rPr>
              <a:t>Tarjan</a:t>
            </a:r>
            <a:r>
              <a:rPr lang="de-DE" sz="1100" dirty="0">
                <a:solidFill>
                  <a:srgbClr val="0000FF"/>
                </a:solidFill>
              </a:rPr>
              <a:t>, Robert E.; van </a:t>
            </a:r>
            <a:r>
              <a:rPr lang="de-DE" sz="1100" dirty="0" err="1">
                <a:solidFill>
                  <a:srgbClr val="0000FF"/>
                </a:solidFill>
              </a:rPr>
              <a:t>Leeuwen</a:t>
            </a:r>
            <a:r>
              <a:rPr lang="de-DE" sz="1100" dirty="0">
                <a:solidFill>
                  <a:srgbClr val="0000FF"/>
                </a:solidFill>
              </a:rPr>
              <a:t>, </a:t>
            </a:r>
            <a:r>
              <a:rPr lang="de-DE" sz="1100" dirty="0" err="1">
                <a:solidFill>
                  <a:srgbClr val="0000FF"/>
                </a:solidFill>
              </a:rPr>
              <a:t>Worst-case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analysis</a:t>
            </a:r>
            <a:r>
              <a:rPr lang="de-DE" sz="1100" dirty="0">
                <a:solidFill>
                  <a:srgbClr val="0000FF"/>
                </a:solidFill>
              </a:rPr>
              <a:t> of </a:t>
            </a:r>
            <a:r>
              <a:rPr lang="de-DE" sz="1100" dirty="0" err="1">
                <a:solidFill>
                  <a:srgbClr val="0000FF"/>
                </a:solidFill>
              </a:rPr>
              <a:t>set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union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algorithms</a:t>
            </a:r>
            <a:r>
              <a:rPr lang="de-DE" sz="1100" dirty="0">
                <a:solidFill>
                  <a:srgbClr val="0000FF"/>
                </a:solidFill>
              </a:rPr>
              <a:t>, Journal of </a:t>
            </a:r>
            <a:r>
              <a:rPr lang="de-DE" sz="1100" dirty="0" err="1">
                <a:solidFill>
                  <a:srgbClr val="0000FF"/>
                </a:solidFill>
              </a:rPr>
              <a:t>the</a:t>
            </a:r>
            <a:r>
              <a:rPr lang="de-DE" sz="1100" dirty="0">
                <a:solidFill>
                  <a:srgbClr val="0000FF"/>
                </a:solidFill>
              </a:rPr>
              <a:t> ACM 31 (2), S. 245–281, </a:t>
            </a:r>
            <a:r>
              <a:rPr lang="de-DE" sz="1100" b="1" dirty="0">
                <a:solidFill>
                  <a:srgbClr val="FF0000"/>
                </a:solidFill>
              </a:rPr>
              <a:t>1984</a:t>
            </a:r>
          </a:p>
        </p:txBody>
      </p:sp>
      <p:sp>
        <p:nvSpPr>
          <p:cNvPr id="6" name="Rechteck 5"/>
          <p:cNvSpPr/>
          <p:nvPr/>
        </p:nvSpPr>
        <p:spPr>
          <a:xfrm>
            <a:off x="2305538" y="6093296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baseline="30000" dirty="0" smtClean="0">
                <a:solidFill>
                  <a:srgbClr val="0000FF"/>
                </a:solidFill>
              </a:rPr>
              <a:t>2</a:t>
            </a:r>
            <a:r>
              <a:rPr lang="de-DE" sz="1100" dirty="0" smtClean="0">
                <a:solidFill>
                  <a:srgbClr val="0000FF"/>
                </a:solidFill>
              </a:rPr>
              <a:t> M</a:t>
            </a:r>
            <a:r>
              <a:rPr lang="de-DE" sz="1100" dirty="0">
                <a:solidFill>
                  <a:srgbClr val="0000FF"/>
                </a:solidFill>
              </a:rPr>
              <a:t>. </a:t>
            </a:r>
            <a:r>
              <a:rPr lang="de-DE" sz="1100" dirty="0" err="1">
                <a:solidFill>
                  <a:srgbClr val="0000FF"/>
                </a:solidFill>
              </a:rPr>
              <a:t>Fredman</a:t>
            </a:r>
            <a:r>
              <a:rPr lang="de-DE" sz="1100" dirty="0">
                <a:solidFill>
                  <a:srgbClr val="0000FF"/>
                </a:solidFill>
              </a:rPr>
              <a:t>, M. </a:t>
            </a:r>
            <a:r>
              <a:rPr lang="de-DE" sz="1100" dirty="0" err="1">
                <a:solidFill>
                  <a:srgbClr val="0000FF"/>
                </a:solidFill>
              </a:rPr>
              <a:t>Saks</a:t>
            </a:r>
            <a:r>
              <a:rPr lang="de-DE" sz="1100" dirty="0">
                <a:solidFill>
                  <a:srgbClr val="0000FF"/>
                </a:solidFill>
              </a:rPr>
              <a:t>, The </a:t>
            </a:r>
            <a:r>
              <a:rPr lang="de-DE" sz="1100" dirty="0" err="1">
                <a:solidFill>
                  <a:srgbClr val="0000FF"/>
                </a:solidFill>
              </a:rPr>
              <a:t>cell</a:t>
            </a:r>
            <a:r>
              <a:rPr lang="de-DE" sz="1100" dirty="0">
                <a:solidFill>
                  <a:srgbClr val="0000FF"/>
                </a:solidFill>
              </a:rPr>
              <a:t> probe </a:t>
            </a:r>
            <a:r>
              <a:rPr lang="de-DE" sz="1100" dirty="0" err="1">
                <a:solidFill>
                  <a:srgbClr val="0000FF"/>
                </a:solidFill>
              </a:rPr>
              <a:t>complexity</a:t>
            </a:r>
            <a:r>
              <a:rPr lang="de-DE" sz="1100" dirty="0">
                <a:solidFill>
                  <a:srgbClr val="0000FF"/>
                </a:solidFill>
              </a:rPr>
              <a:t> of </a:t>
            </a:r>
            <a:r>
              <a:rPr lang="de-DE" sz="1100" dirty="0" err="1">
                <a:solidFill>
                  <a:srgbClr val="0000FF"/>
                </a:solidFill>
              </a:rPr>
              <a:t>dynamic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data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structures</a:t>
            </a:r>
            <a:r>
              <a:rPr lang="de-DE" sz="1100" dirty="0">
                <a:solidFill>
                  <a:srgbClr val="0000FF"/>
                </a:solidFill>
              </a:rPr>
              <a:t>, In: </a:t>
            </a:r>
            <a:r>
              <a:rPr lang="de-DE" sz="1100" dirty="0" err="1">
                <a:solidFill>
                  <a:srgbClr val="0000FF"/>
                </a:solidFill>
              </a:rPr>
              <a:t>Proceedings</a:t>
            </a:r>
            <a:r>
              <a:rPr lang="de-DE" sz="1100" dirty="0">
                <a:solidFill>
                  <a:srgbClr val="0000FF"/>
                </a:solidFill>
              </a:rPr>
              <a:t> of </a:t>
            </a:r>
            <a:r>
              <a:rPr lang="de-DE" sz="1100" dirty="0" err="1">
                <a:solidFill>
                  <a:srgbClr val="0000FF"/>
                </a:solidFill>
              </a:rPr>
              <a:t>the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Twenty</a:t>
            </a:r>
            <a:r>
              <a:rPr lang="de-DE" sz="1100" dirty="0">
                <a:solidFill>
                  <a:srgbClr val="0000FF"/>
                </a:solidFill>
              </a:rPr>
              <a:t>-First Annual ACM Symposium on </a:t>
            </a:r>
            <a:r>
              <a:rPr lang="de-DE" sz="1100" dirty="0" err="1">
                <a:solidFill>
                  <a:srgbClr val="0000FF"/>
                </a:solidFill>
              </a:rPr>
              <a:t>Theory</a:t>
            </a:r>
            <a:r>
              <a:rPr lang="de-DE" sz="1100" dirty="0">
                <a:solidFill>
                  <a:srgbClr val="0000FF"/>
                </a:solidFill>
              </a:rPr>
              <a:t> of Computing., S. 345–354, </a:t>
            </a:r>
            <a:r>
              <a:rPr lang="de-DE" sz="1100" b="1" dirty="0">
                <a:solidFill>
                  <a:srgbClr val="FF0000"/>
                </a:solidFill>
              </a:rPr>
              <a:t>1989</a:t>
            </a:r>
          </a:p>
        </p:txBody>
      </p:sp>
    </p:spTree>
    <p:extLst>
      <p:ext uri="{BB962C8B-B14F-4D97-AF65-F5344CB8AC3E}">
        <p14:creationId xmlns:p14="http://schemas.microsoft.com/office/powerpoint/2010/main" val="3555754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35E09-2499-FB48-87C3-3B0023E78D2B}" type="slidenum">
              <a:rPr lang="de-DE"/>
              <a:pPr>
                <a:defRPr/>
              </a:pPr>
              <a:t>3</a:t>
            </a:fld>
            <a:endParaRPr lang="de-DE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Gegeben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: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Menge</a:t>
            </a:r>
            <a:r>
              <a:rPr lang="en-US" dirty="0" smtClean="0">
                <a:cs typeface="+mn-cs"/>
              </a:rPr>
              <a:t> von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Teilmengen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,…,</a:t>
            </a:r>
            <a:r>
              <a:rPr lang="en-US" dirty="0" err="1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baseline="-25000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en-US" dirty="0" smtClean="0">
                <a:cs typeface="+mn-cs"/>
              </a:rPr>
              <a:t> die </a:t>
            </a:r>
            <a:r>
              <a:rPr lang="en-US" dirty="0" err="1" smtClean="0">
                <a:cs typeface="+mn-cs"/>
              </a:rPr>
              <a:t>jeweils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ein</a:t>
            </a:r>
            <a:r>
              <a:rPr lang="en-US" dirty="0" smtClean="0">
                <a:cs typeface="+mn-cs"/>
              </a:rPr>
              <a:t> Element </a:t>
            </a:r>
            <a:r>
              <a:rPr lang="en-US" dirty="0" err="1" smtClean="0">
                <a:cs typeface="+mn-cs"/>
              </a:rPr>
              <a:t>enthalten</a:t>
            </a:r>
            <a:r>
              <a:rPr lang="en-US" dirty="0" smtClean="0">
                <a:cs typeface="+mn-cs"/>
              </a:rPr>
              <a:t>.</a:t>
            </a:r>
            <a:endParaRPr lang="en-US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Operationen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Union(T</a:t>
            </a:r>
            <a:r>
              <a:rPr lang="en-US" baseline="-25000" dirty="0" smtClean="0">
                <a:solidFill>
                  <a:srgbClr val="FF0000"/>
                </a:solidFill>
                <a:cs typeface="+mn-cs"/>
              </a:rPr>
              <a:t>1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,T</a:t>
            </a:r>
            <a:r>
              <a:rPr lang="en-US" baseline="-25000" dirty="0" smtClean="0">
                <a:solidFill>
                  <a:srgbClr val="FF0000"/>
                </a:solidFill>
                <a:cs typeface="+mn-cs"/>
              </a:rPr>
              <a:t>2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):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vereinigt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Elemente</a:t>
            </a:r>
            <a:r>
              <a:rPr lang="en-US" dirty="0" smtClean="0">
                <a:cs typeface="+mn-cs"/>
              </a:rPr>
              <a:t> in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en-US" dirty="0" smtClean="0">
                <a:cs typeface="+mn-cs"/>
              </a:rPr>
              <a:t> und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baseline="-25000" dirty="0" smtClean="0">
                <a:solidFill>
                  <a:schemeClr val="hlink"/>
                </a:solidFill>
                <a:cs typeface="+mn-cs"/>
              </a:rPr>
              <a:t>2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zu</a:t>
            </a:r>
            <a:r>
              <a:rPr lang="en-US" dirty="0" smtClean="0">
                <a:cs typeface="+mn-cs"/>
              </a:rPr>
              <a:t> </a:t>
            </a:r>
            <a:br>
              <a:rPr lang="en-US" dirty="0" smtClean="0">
                <a:cs typeface="+mn-cs"/>
              </a:rPr>
            </a:br>
            <a:r>
              <a:rPr lang="en-US" dirty="0" smtClean="0">
                <a:solidFill>
                  <a:schemeClr val="hlink"/>
                </a:solidFill>
                <a:cs typeface="+mn-cs"/>
              </a:rPr>
              <a:t>T=T</a:t>
            </a:r>
            <a:r>
              <a:rPr lang="en-US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⋃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 T</a:t>
            </a:r>
            <a:r>
              <a:rPr lang="en-US" baseline="-25000" dirty="0" smtClean="0">
                <a:solidFill>
                  <a:schemeClr val="hlink"/>
                </a:solidFill>
                <a:cs typeface="+mn-cs"/>
              </a:rPr>
              <a:t>2</a:t>
            </a:r>
            <a:endParaRPr lang="en-US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Find(x):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gibt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eindeutigen</a:t>
            </a:r>
            <a:r>
              <a:rPr lang="en-US" dirty="0" smtClean="0">
                <a:cs typeface="+mn-cs"/>
              </a:rPr>
              <a:t>) </a:t>
            </a:r>
            <a:r>
              <a:rPr lang="en-US" dirty="0" err="1" smtClean="0">
                <a:cs typeface="+mn-cs"/>
              </a:rPr>
              <a:t>Repräsentanten</a:t>
            </a:r>
            <a:r>
              <a:rPr lang="en-US" dirty="0" smtClean="0">
                <a:cs typeface="+mn-cs"/>
              </a:rPr>
              <a:t> der </a:t>
            </a:r>
            <a:r>
              <a:rPr lang="en-US" dirty="0" err="1" smtClean="0">
                <a:cs typeface="+mn-cs"/>
              </a:rPr>
              <a:t>Teilmenge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aus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zu</a:t>
            </a:r>
            <a:r>
              <a:rPr lang="en-US" dirty="0" smtClean="0">
                <a:cs typeface="+mn-cs"/>
              </a:rPr>
              <a:t> der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gehört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7246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DC4FE-922C-2249-BDA8-F451D1BA8252}" type="slidenum">
              <a:rPr lang="de-DE"/>
              <a:pPr>
                <a:defRPr/>
              </a:pPr>
              <a:t>4</a:t>
            </a:fld>
            <a:endParaRPr lang="de-DE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900113" y="1557338"/>
            <a:ext cx="2530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cs typeface="+mn-cs"/>
              </a:rPr>
              <a:t>Union(T</a:t>
            </a:r>
            <a:r>
              <a:rPr lang="en-US" sz="3200" baseline="-25000">
                <a:cs typeface="+mn-cs"/>
              </a:rPr>
              <a:t>1</a:t>
            </a:r>
            <a:r>
              <a:rPr lang="en-US" sz="3200">
                <a:cs typeface="+mn-cs"/>
              </a:rPr>
              <a:t>,T</a:t>
            </a:r>
            <a:r>
              <a:rPr lang="en-US" sz="3200" baseline="-25000">
                <a:cs typeface="+mn-cs"/>
              </a:rPr>
              <a:t>2</a:t>
            </a:r>
            <a:r>
              <a:rPr lang="en-US" sz="3200">
                <a:cs typeface="+mn-cs"/>
              </a:rPr>
              <a:t>):</a:t>
            </a:r>
          </a:p>
        </p:txBody>
      </p:sp>
      <p:sp>
        <p:nvSpPr>
          <p:cNvPr id="219141" name="Oval 5"/>
          <p:cNvSpPr>
            <a:spLocks noChangeArrowheads="1"/>
          </p:cNvSpPr>
          <p:nvPr/>
        </p:nvSpPr>
        <p:spPr bwMode="auto">
          <a:xfrm>
            <a:off x="2195513" y="30702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19142" name="Oval 6"/>
          <p:cNvSpPr>
            <a:spLocks noChangeArrowheads="1"/>
          </p:cNvSpPr>
          <p:nvPr/>
        </p:nvSpPr>
        <p:spPr bwMode="auto">
          <a:xfrm>
            <a:off x="3419475" y="29987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10</a:t>
            </a:r>
          </a:p>
        </p:txBody>
      </p:sp>
      <p:sp>
        <p:nvSpPr>
          <p:cNvPr id="219143" name="Oval 7"/>
          <p:cNvSpPr>
            <a:spLocks noChangeArrowheads="1"/>
          </p:cNvSpPr>
          <p:nvPr/>
        </p:nvSpPr>
        <p:spPr bwMode="auto">
          <a:xfrm>
            <a:off x="3492500" y="40782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219144" name="Oval 8"/>
          <p:cNvSpPr>
            <a:spLocks noChangeArrowheads="1"/>
          </p:cNvSpPr>
          <p:nvPr/>
        </p:nvSpPr>
        <p:spPr bwMode="auto">
          <a:xfrm>
            <a:off x="2195513" y="4222750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5</a:t>
            </a:r>
          </a:p>
        </p:txBody>
      </p:sp>
      <p:sp>
        <p:nvSpPr>
          <p:cNvPr id="219145" name="Oval 9"/>
          <p:cNvSpPr>
            <a:spLocks noChangeArrowheads="1"/>
          </p:cNvSpPr>
          <p:nvPr/>
        </p:nvSpPr>
        <p:spPr bwMode="auto">
          <a:xfrm>
            <a:off x="5580063" y="306863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19146" name="Oval 10"/>
          <p:cNvSpPr>
            <a:spLocks noChangeArrowheads="1"/>
          </p:cNvSpPr>
          <p:nvPr/>
        </p:nvSpPr>
        <p:spPr bwMode="auto">
          <a:xfrm>
            <a:off x="6372225" y="41497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7</a:t>
            </a:r>
          </a:p>
        </p:txBody>
      </p:sp>
      <p:sp>
        <p:nvSpPr>
          <p:cNvPr id="219147" name="Oval 11"/>
          <p:cNvSpPr>
            <a:spLocks noChangeArrowheads="1"/>
          </p:cNvSpPr>
          <p:nvPr/>
        </p:nvSpPr>
        <p:spPr bwMode="auto">
          <a:xfrm>
            <a:off x="7235825" y="314166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19148" name="Text Box 12"/>
          <p:cNvSpPr txBox="1">
            <a:spLocks noChangeArrowheads="1"/>
          </p:cNvSpPr>
          <p:nvPr/>
        </p:nvSpPr>
        <p:spPr bwMode="auto">
          <a:xfrm>
            <a:off x="3203575" y="5445125"/>
            <a:ext cx="3408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cs typeface="+mn-cs"/>
              </a:rPr>
              <a:t>     : Repräsentant</a:t>
            </a:r>
          </a:p>
        </p:txBody>
      </p:sp>
      <p:sp>
        <p:nvSpPr>
          <p:cNvPr id="219149" name="Oval 13"/>
          <p:cNvSpPr>
            <a:spLocks noChangeArrowheads="1"/>
          </p:cNvSpPr>
          <p:nvPr/>
        </p:nvSpPr>
        <p:spPr bwMode="auto">
          <a:xfrm>
            <a:off x="3059832" y="551656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19150" name="Oval 14"/>
          <p:cNvSpPr>
            <a:spLocks noChangeArrowheads="1"/>
          </p:cNvSpPr>
          <p:nvPr/>
        </p:nvSpPr>
        <p:spPr bwMode="auto">
          <a:xfrm>
            <a:off x="1476375" y="2565400"/>
            <a:ext cx="3240088" cy="259238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1" name="Oval 15"/>
          <p:cNvSpPr>
            <a:spLocks noChangeArrowheads="1"/>
          </p:cNvSpPr>
          <p:nvPr/>
        </p:nvSpPr>
        <p:spPr bwMode="auto">
          <a:xfrm>
            <a:off x="5148263" y="2420938"/>
            <a:ext cx="2952750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2" name="Text Box 16"/>
          <p:cNvSpPr txBox="1">
            <a:spLocks noChangeArrowheads="1"/>
          </p:cNvSpPr>
          <p:nvPr/>
        </p:nvSpPr>
        <p:spPr bwMode="auto">
          <a:xfrm>
            <a:off x="2916238" y="350043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1</a:t>
            </a:r>
          </a:p>
        </p:txBody>
      </p:sp>
      <p:sp>
        <p:nvSpPr>
          <p:cNvPr id="219153" name="Text Box 17"/>
          <p:cNvSpPr txBox="1">
            <a:spLocks noChangeArrowheads="1"/>
          </p:cNvSpPr>
          <p:nvPr/>
        </p:nvSpPr>
        <p:spPr bwMode="auto">
          <a:xfrm>
            <a:off x="6516688" y="335756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2</a:t>
            </a:r>
          </a:p>
        </p:txBody>
      </p:sp>
      <p:sp>
        <p:nvSpPr>
          <p:cNvPr id="219154" name="Oval 18"/>
          <p:cNvSpPr>
            <a:spLocks noChangeArrowheads="1"/>
          </p:cNvSpPr>
          <p:nvPr/>
        </p:nvSpPr>
        <p:spPr bwMode="auto">
          <a:xfrm>
            <a:off x="1331913" y="2420938"/>
            <a:ext cx="6985000" cy="287972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5" name="Text Box 19"/>
          <p:cNvSpPr txBox="1">
            <a:spLocks noChangeArrowheads="1"/>
          </p:cNvSpPr>
          <p:nvPr/>
        </p:nvSpPr>
        <p:spPr bwMode="auto">
          <a:xfrm>
            <a:off x="4716463" y="364490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endParaRPr lang="en-US" sz="2400" baseline="-250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330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19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19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19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19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1000" fill="hold"/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50" grpId="0" animBg="1"/>
      <p:bldP spid="219151" grpId="0" animBg="1"/>
      <p:bldP spid="219152" grpId="0"/>
      <p:bldP spid="219153" grpId="0"/>
      <p:bldP spid="219154" grpId="0" animBg="1"/>
      <p:bldP spid="2191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6BFBD-91B0-9D4D-8B3A-E76DD1BE6266}" type="slidenum">
              <a:rPr lang="de-DE"/>
              <a:pPr>
                <a:defRPr/>
              </a:pPr>
              <a:t>5</a:t>
            </a:fld>
            <a:endParaRPr lang="de-DE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900113" y="1557338"/>
            <a:ext cx="3136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cs typeface="+mn-cs"/>
              </a:rPr>
              <a:t>Find(10) liefert 5</a:t>
            </a:r>
          </a:p>
        </p:txBody>
      </p:sp>
      <p:sp>
        <p:nvSpPr>
          <p:cNvPr id="221188" name="Oval 4"/>
          <p:cNvSpPr>
            <a:spLocks noChangeArrowheads="1"/>
          </p:cNvSpPr>
          <p:nvPr/>
        </p:nvSpPr>
        <p:spPr bwMode="auto">
          <a:xfrm>
            <a:off x="2195513" y="30702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21189" name="Oval 5"/>
          <p:cNvSpPr>
            <a:spLocks noChangeArrowheads="1"/>
          </p:cNvSpPr>
          <p:nvPr/>
        </p:nvSpPr>
        <p:spPr bwMode="auto">
          <a:xfrm>
            <a:off x="3419475" y="29987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10</a:t>
            </a:r>
          </a:p>
        </p:txBody>
      </p:sp>
      <p:sp>
        <p:nvSpPr>
          <p:cNvPr id="221190" name="Oval 6"/>
          <p:cNvSpPr>
            <a:spLocks noChangeArrowheads="1"/>
          </p:cNvSpPr>
          <p:nvPr/>
        </p:nvSpPr>
        <p:spPr bwMode="auto">
          <a:xfrm>
            <a:off x="3492500" y="40782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221191" name="Oval 7"/>
          <p:cNvSpPr>
            <a:spLocks noChangeArrowheads="1"/>
          </p:cNvSpPr>
          <p:nvPr/>
        </p:nvSpPr>
        <p:spPr bwMode="auto">
          <a:xfrm>
            <a:off x="2195513" y="4222750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5</a:t>
            </a:r>
          </a:p>
        </p:txBody>
      </p:sp>
      <p:sp>
        <p:nvSpPr>
          <p:cNvPr id="221192" name="Oval 8"/>
          <p:cNvSpPr>
            <a:spLocks noChangeArrowheads="1"/>
          </p:cNvSpPr>
          <p:nvPr/>
        </p:nvSpPr>
        <p:spPr bwMode="auto">
          <a:xfrm>
            <a:off x="5580063" y="306863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21193" name="Oval 9"/>
          <p:cNvSpPr>
            <a:spLocks noChangeArrowheads="1"/>
          </p:cNvSpPr>
          <p:nvPr/>
        </p:nvSpPr>
        <p:spPr bwMode="auto">
          <a:xfrm>
            <a:off x="6372225" y="41497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7</a:t>
            </a:r>
          </a:p>
        </p:txBody>
      </p:sp>
      <p:sp>
        <p:nvSpPr>
          <p:cNvPr id="221194" name="Oval 10"/>
          <p:cNvSpPr>
            <a:spLocks noChangeArrowheads="1"/>
          </p:cNvSpPr>
          <p:nvPr/>
        </p:nvSpPr>
        <p:spPr bwMode="auto">
          <a:xfrm>
            <a:off x="7235825" y="314166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3203575" y="5445125"/>
            <a:ext cx="3408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cs typeface="+mn-cs"/>
              </a:rPr>
              <a:t>     : Repräsentant</a:t>
            </a:r>
          </a:p>
        </p:txBody>
      </p:sp>
      <p:sp>
        <p:nvSpPr>
          <p:cNvPr id="221196" name="Oval 12"/>
          <p:cNvSpPr>
            <a:spLocks noChangeArrowheads="1"/>
          </p:cNvSpPr>
          <p:nvPr/>
        </p:nvSpPr>
        <p:spPr bwMode="auto">
          <a:xfrm>
            <a:off x="3059832" y="551656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21201" name="Oval 17"/>
          <p:cNvSpPr>
            <a:spLocks noChangeArrowheads="1"/>
          </p:cNvSpPr>
          <p:nvPr/>
        </p:nvSpPr>
        <p:spPr bwMode="auto">
          <a:xfrm>
            <a:off x="1331913" y="2420938"/>
            <a:ext cx="6985000" cy="287972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1202" name="Text Box 18"/>
          <p:cNvSpPr txBox="1">
            <a:spLocks noChangeArrowheads="1"/>
          </p:cNvSpPr>
          <p:nvPr/>
        </p:nvSpPr>
        <p:spPr bwMode="auto">
          <a:xfrm>
            <a:off x="4716463" y="364490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endParaRPr lang="en-US" sz="2400" baseline="-250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3099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Stefan Werner (Übungen)</a:t>
            </a: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sowie viele Tutoren</a:t>
            </a:r>
          </a:p>
        </p:txBody>
      </p:sp>
    </p:spTree>
    <p:extLst>
      <p:ext uri="{BB962C8B-B14F-4D97-AF65-F5344CB8AC3E}">
        <p14:creationId xmlns:p14="http://schemas.microsoft.com/office/powerpoint/2010/main" val="3128918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DC4FE-922C-2249-BDA8-F451D1BA8252}" type="slidenum">
              <a:rPr lang="de-DE"/>
              <a:pPr>
                <a:defRPr/>
              </a:pPr>
              <a:t>7</a:t>
            </a:fld>
            <a:endParaRPr lang="de-DE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900113" y="1557338"/>
            <a:ext cx="2530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cs typeface="+mn-cs"/>
              </a:rPr>
              <a:t>Union(T</a:t>
            </a:r>
            <a:r>
              <a:rPr lang="en-US" sz="3200" baseline="-25000">
                <a:cs typeface="+mn-cs"/>
              </a:rPr>
              <a:t>1</a:t>
            </a:r>
            <a:r>
              <a:rPr lang="en-US" sz="3200">
                <a:cs typeface="+mn-cs"/>
              </a:rPr>
              <a:t>,T</a:t>
            </a:r>
            <a:r>
              <a:rPr lang="en-US" sz="3200" baseline="-25000">
                <a:cs typeface="+mn-cs"/>
              </a:rPr>
              <a:t>2</a:t>
            </a:r>
            <a:r>
              <a:rPr lang="en-US" sz="3200">
                <a:cs typeface="+mn-cs"/>
              </a:rPr>
              <a:t>):</a:t>
            </a:r>
          </a:p>
        </p:txBody>
      </p:sp>
      <p:sp>
        <p:nvSpPr>
          <p:cNvPr id="219141" name="Oval 5"/>
          <p:cNvSpPr>
            <a:spLocks noChangeArrowheads="1"/>
          </p:cNvSpPr>
          <p:nvPr/>
        </p:nvSpPr>
        <p:spPr bwMode="auto">
          <a:xfrm>
            <a:off x="2195513" y="30702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19142" name="Oval 6"/>
          <p:cNvSpPr>
            <a:spLocks noChangeArrowheads="1"/>
          </p:cNvSpPr>
          <p:nvPr/>
        </p:nvSpPr>
        <p:spPr bwMode="auto">
          <a:xfrm>
            <a:off x="3419475" y="29987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10</a:t>
            </a:r>
          </a:p>
        </p:txBody>
      </p:sp>
      <p:sp>
        <p:nvSpPr>
          <p:cNvPr id="219143" name="Oval 7"/>
          <p:cNvSpPr>
            <a:spLocks noChangeArrowheads="1"/>
          </p:cNvSpPr>
          <p:nvPr/>
        </p:nvSpPr>
        <p:spPr bwMode="auto">
          <a:xfrm>
            <a:off x="3492500" y="40782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219144" name="Oval 8"/>
          <p:cNvSpPr>
            <a:spLocks noChangeArrowheads="1"/>
          </p:cNvSpPr>
          <p:nvPr/>
        </p:nvSpPr>
        <p:spPr bwMode="auto">
          <a:xfrm>
            <a:off x="2195513" y="4222750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5</a:t>
            </a:r>
          </a:p>
        </p:txBody>
      </p:sp>
      <p:sp>
        <p:nvSpPr>
          <p:cNvPr id="219145" name="Oval 9"/>
          <p:cNvSpPr>
            <a:spLocks noChangeArrowheads="1"/>
          </p:cNvSpPr>
          <p:nvPr/>
        </p:nvSpPr>
        <p:spPr bwMode="auto">
          <a:xfrm>
            <a:off x="5580063" y="306863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19146" name="Oval 10"/>
          <p:cNvSpPr>
            <a:spLocks noChangeArrowheads="1"/>
          </p:cNvSpPr>
          <p:nvPr/>
        </p:nvSpPr>
        <p:spPr bwMode="auto">
          <a:xfrm>
            <a:off x="6372225" y="41497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7</a:t>
            </a:r>
          </a:p>
        </p:txBody>
      </p:sp>
      <p:sp>
        <p:nvSpPr>
          <p:cNvPr id="219147" name="Oval 11"/>
          <p:cNvSpPr>
            <a:spLocks noChangeArrowheads="1"/>
          </p:cNvSpPr>
          <p:nvPr/>
        </p:nvSpPr>
        <p:spPr bwMode="auto">
          <a:xfrm>
            <a:off x="7235825" y="314166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19148" name="Text Box 12"/>
          <p:cNvSpPr txBox="1">
            <a:spLocks noChangeArrowheads="1"/>
          </p:cNvSpPr>
          <p:nvPr/>
        </p:nvSpPr>
        <p:spPr bwMode="auto">
          <a:xfrm>
            <a:off x="3203575" y="5445125"/>
            <a:ext cx="3408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cs typeface="+mn-cs"/>
              </a:rPr>
              <a:t>     : Repräsentant</a:t>
            </a:r>
          </a:p>
        </p:txBody>
      </p:sp>
      <p:sp>
        <p:nvSpPr>
          <p:cNvPr id="219149" name="Oval 13"/>
          <p:cNvSpPr>
            <a:spLocks noChangeArrowheads="1"/>
          </p:cNvSpPr>
          <p:nvPr/>
        </p:nvSpPr>
        <p:spPr bwMode="auto">
          <a:xfrm>
            <a:off x="3059832" y="551656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19150" name="Oval 14"/>
          <p:cNvSpPr>
            <a:spLocks noChangeArrowheads="1"/>
          </p:cNvSpPr>
          <p:nvPr/>
        </p:nvSpPr>
        <p:spPr bwMode="auto">
          <a:xfrm>
            <a:off x="1476375" y="2565400"/>
            <a:ext cx="3240088" cy="259238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1" name="Oval 15"/>
          <p:cNvSpPr>
            <a:spLocks noChangeArrowheads="1"/>
          </p:cNvSpPr>
          <p:nvPr/>
        </p:nvSpPr>
        <p:spPr bwMode="auto">
          <a:xfrm>
            <a:off x="5148263" y="2420938"/>
            <a:ext cx="2952750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2" name="Text Box 16"/>
          <p:cNvSpPr txBox="1">
            <a:spLocks noChangeArrowheads="1"/>
          </p:cNvSpPr>
          <p:nvPr/>
        </p:nvSpPr>
        <p:spPr bwMode="auto">
          <a:xfrm>
            <a:off x="2916238" y="350043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1</a:t>
            </a:r>
          </a:p>
        </p:txBody>
      </p:sp>
      <p:sp>
        <p:nvSpPr>
          <p:cNvPr id="219153" name="Text Box 17"/>
          <p:cNvSpPr txBox="1">
            <a:spLocks noChangeArrowheads="1"/>
          </p:cNvSpPr>
          <p:nvPr/>
        </p:nvSpPr>
        <p:spPr bwMode="auto">
          <a:xfrm>
            <a:off x="6516688" y="335756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2</a:t>
            </a:r>
          </a:p>
        </p:txBody>
      </p:sp>
      <p:sp>
        <p:nvSpPr>
          <p:cNvPr id="219154" name="Oval 18"/>
          <p:cNvSpPr>
            <a:spLocks noChangeArrowheads="1"/>
          </p:cNvSpPr>
          <p:nvPr/>
        </p:nvSpPr>
        <p:spPr bwMode="auto">
          <a:xfrm>
            <a:off x="1331913" y="2420938"/>
            <a:ext cx="6985000" cy="287972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5" name="Text Box 19"/>
          <p:cNvSpPr txBox="1">
            <a:spLocks noChangeArrowheads="1"/>
          </p:cNvSpPr>
          <p:nvPr/>
        </p:nvSpPr>
        <p:spPr bwMode="auto">
          <a:xfrm>
            <a:off x="4716463" y="364490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endParaRPr lang="en-US" sz="2400" baseline="-250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0505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19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19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19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19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1000" fill="hold"/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50" grpId="0" animBg="1"/>
      <p:bldP spid="219151" grpId="0" animBg="1"/>
      <p:bldP spid="219152" grpId="0"/>
      <p:bldP spid="219153" grpId="0"/>
      <p:bldP spid="219154" grpId="0" animBg="1"/>
      <p:bldP spid="2191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075D5-39EC-E046-8CE5-038274589E03}" type="slidenum">
              <a:rPr lang="de-DE"/>
              <a:pPr>
                <a:defRPr/>
              </a:pPr>
              <a:t>8</a:t>
            </a:fld>
            <a:endParaRPr lang="de-DE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Union-Find </a:t>
            </a:r>
            <a:r>
              <a:rPr lang="en-US" dirty="0" err="1" smtClean="0">
                <a:cs typeface="+mj-cs"/>
              </a:rPr>
              <a:t>Datenstruktur</a:t>
            </a:r>
            <a:r>
              <a:rPr lang="en-US" dirty="0" smtClean="0">
                <a:cs typeface="+mj-cs"/>
              </a:rPr>
              <a:t>: </a:t>
            </a:r>
            <a:r>
              <a:rPr lang="en-US" dirty="0" err="1" smtClean="0">
                <a:cs typeface="+mj-cs"/>
              </a:rPr>
              <a:t>Repräsentant</a:t>
            </a:r>
            <a:endParaRPr lang="en-US" dirty="0" smtClean="0">
              <a:cs typeface="+mj-cs"/>
            </a:endParaRP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Idee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: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repräsentiere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jede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Menge</a:t>
            </a:r>
            <a:r>
              <a:rPr lang="en-US" dirty="0" smtClean="0">
                <a:cs typeface="+mn-cs"/>
              </a:rPr>
              <a:t> T </a:t>
            </a:r>
            <a:r>
              <a:rPr lang="en-US" dirty="0" err="1" smtClean="0">
                <a:cs typeface="+mn-cs"/>
              </a:rPr>
              <a:t>als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gerichteten</a:t>
            </a:r>
            <a:r>
              <a:rPr lang="en-US" dirty="0" smtClean="0">
                <a:cs typeface="+mn-cs"/>
              </a:rPr>
              <a:t> Baum </a:t>
            </a:r>
            <a:r>
              <a:rPr lang="en-US" dirty="0" err="1" smtClean="0">
                <a:cs typeface="+mn-cs"/>
              </a:rPr>
              <a:t>mit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Wurzel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als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Repräsentant</a:t>
            </a:r>
            <a:endParaRPr lang="en-US" dirty="0" smtClean="0">
              <a:cs typeface="+mn-cs"/>
            </a:endParaRPr>
          </a:p>
        </p:txBody>
      </p:sp>
      <p:sp>
        <p:nvSpPr>
          <p:cNvPr id="222212" name="Oval 4"/>
          <p:cNvSpPr>
            <a:spLocks noChangeArrowheads="1"/>
          </p:cNvSpPr>
          <p:nvPr/>
        </p:nvSpPr>
        <p:spPr bwMode="auto">
          <a:xfrm>
            <a:off x="1546225" y="36464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22213" name="Oval 5"/>
          <p:cNvSpPr>
            <a:spLocks noChangeArrowheads="1"/>
          </p:cNvSpPr>
          <p:nvPr/>
        </p:nvSpPr>
        <p:spPr bwMode="auto">
          <a:xfrm>
            <a:off x="2770188" y="357505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10</a:t>
            </a:r>
          </a:p>
        </p:txBody>
      </p:sp>
      <p:sp>
        <p:nvSpPr>
          <p:cNvPr id="222214" name="Oval 6"/>
          <p:cNvSpPr>
            <a:spLocks noChangeArrowheads="1"/>
          </p:cNvSpPr>
          <p:nvPr/>
        </p:nvSpPr>
        <p:spPr bwMode="auto">
          <a:xfrm>
            <a:off x="2843213" y="465455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222215" name="Oval 7"/>
          <p:cNvSpPr>
            <a:spLocks noChangeArrowheads="1"/>
          </p:cNvSpPr>
          <p:nvPr/>
        </p:nvSpPr>
        <p:spPr bwMode="auto">
          <a:xfrm>
            <a:off x="1546225" y="479901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5</a:t>
            </a:r>
          </a:p>
        </p:txBody>
      </p:sp>
      <p:sp>
        <p:nvSpPr>
          <p:cNvPr id="222216" name="Oval 8"/>
          <p:cNvSpPr>
            <a:spLocks noChangeArrowheads="1"/>
          </p:cNvSpPr>
          <p:nvPr/>
        </p:nvSpPr>
        <p:spPr bwMode="auto">
          <a:xfrm>
            <a:off x="827088" y="3141663"/>
            <a:ext cx="3240087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2218" name="Text Box 10"/>
          <p:cNvSpPr txBox="1">
            <a:spLocks noChangeArrowheads="1"/>
          </p:cNvSpPr>
          <p:nvPr/>
        </p:nvSpPr>
        <p:spPr bwMode="auto">
          <a:xfrm>
            <a:off x="2266950" y="414972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endParaRPr lang="en-US" sz="2400" baseline="-25000">
              <a:cs typeface="+mn-cs"/>
            </a:endParaRPr>
          </a:p>
        </p:txBody>
      </p:sp>
      <p:sp>
        <p:nvSpPr>
          <p:cNvPr id="222219" name="Line 11"/>
          <p:cNvSpPr>
            <a:spLocks noChangeShapeType="1"/>
          </p:cNvSpPr>
          <p:nvPr/>
        </p:nvSpPr>
        <p:spPr bwMode="auto">
          <a:xfrm>
            <a:off x="4427538" y="4365625"/>
            <a:ext cx="7207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2220" name="Oval 12"/>
          <p:cNvSpPr>
            <a:spLocks noChangeArrowheads="1"/>
          </p:cNvSpPr>
          <p:nvPr/>
        </p:nvSpPr>
        <p:spPr bwMode="auto">
          <a:xfrm>
            <a:off x="6804025" y="3213100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5</a:t>
            </a:r>
          </a:p>
        </p:txBody>
      </p:sp>
      <p:sp>
        <p:nvSpPr>
          <p:cNvPr id="222223" name="Oval 15"/>
          <p:cNvSpPr>
            <a:spLocks noChangeArrowheads="1"/>
          </p:cNvSpPr>
          <p:nvPr/>
        </p:nvSpPr>
        <p:spPr bwMode="auto">
          <a:xfrm>
            <a:off x="5364163" y="53736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8</a:t>
            </a:r>
          </a:p>
        </p:txBody>
      </p:sp>
      <p:grpSp>
        <p:nvGrpSpPr>
          <p:cNvPr id="18447" name="Group 18"/>
          <p:cNvGrpSpPr>
            <a:grpSpLocks/>
          </p:cNvGrpSpPr>
          <p:nvPr/>
        </p:nvGrpSpPr>
        <p:grpSpPr bwMode="auto">
          <a:xfrm>
            <a:off x="5867400" y="3644900"/>
            <a:ext cx="936625" cy="1008063"/>
            <a:chOff x="3696" y="2296"/>
            <a:chExt cx="590" cy="635"/>
          </a:xfrm>
        </p:grpSpPr>
        <p:sp>
          <p:nvSpPr>
            <p:cNvPr id="222221" name="Oval 13"/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1</a:t>
              </a:r>
            </a:p>
          </p:txBody>
        </p:sp>
        <p:sp>
          <p:nvSpPr>
            <p:cNvPr id="222224" name="Line 16"/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18448" name="Group 19"/>
          <p:cNvGrpSpPr>
            <a:grpSpLocks/>
          </p:cNvGrpSpPr>
          <p:nvPr/>
        </p:nvGrpSpPr>
        <p:grpSpPr bwMode="auto">
          <a:xfrm flipH="1">
            <a:off x="7308850" y="3644900"/>
            <a:ext cx="936625" cy="1008063"/>
            <a:chOff x="3696" y="2296"/>
            <a:chExt cx="590" cy="635"/>
          </a:xfrm>
        </p:grpSpPr>
        <p:sp>
          <p:nvSpPr>
            <p:cNvPr id="222228" name="Oval 20"/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10</a:t>
              </a:r>
            </a:p>
          </p:txBody>
        </p:sp>
        <p:sp>
          <p:nvSpPr>
            <p:cNvPr id="222229" name="Line 21"/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22230" name="Line 22"/>
          <p:cNvSpPr>
            <a:spLocks noChangeShapeType="1"/>
          </p:cNvSpPr>
          <p:nvPr/>
        </p:nvSpPr>
        <p:spPr bwMode="auto">
          <a:xfrm flipV="1">
            <a:off x="5724525" y="4652963"/>
            <a:ext cx="287338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483768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Galler, Bernard A.; Fischer, Michael J., An </a:t>
            </a:r>
            <a:r>
              <a:rPr lang="de-DE" sz="1200" dirty="0" err="1">
                <a:solidFill>
                  <a:srgbClr val="0000FF"/>
                </a:solidFill>
              </a:rPr>
              <a:t>improved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equivalence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algorithm</a:t>
            </a:r>
            <a:r>
              <a:rPr lang="de-DE" sz="1200" dirty="0">
                <a:solidFill>
                  <a:srgbClr val="0000FF"/>
                </a:solidFill>
              </a:rPr>
              <a:t>, Communications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ACM 7 (5): 301–303, </a:t>
            </a:r>
            <a:r>
              <a:rPr lang="de-DE" sz="1200" b="1" dirty="0">
                <a:solidFill>
                  <a:srgbClr val="FF0000"/>
                </a:solidFill>
              </a:rPr>
              <a:t>1964</a:t>
            </a:r>
          </a:p>
        </p:txBody>
      </p:sp>
    </p:spTree>
    <p:extLst>
      <p:ext uri="{BB962C8B-B14F-4D97-AF65-F5344CB8AC3E}">
        <p14:creationId xmlns:p14="http://schemas.microsoft.com/office/powerpoint/2010/main" val="563871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35D68-9E73-9740-AD90-0E1B9F94BAA2}" type="slidenum">
              <a:rPr lang="de-DE"/>
              <a:pPr>
                <a:defRPr/>
              </a:pPr>
              <a:t>9</a:t>
            </a:fld>
            <a:endParaRPr lang="de-DE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  <a:cs typeface="+mn-cs"/>
              </a:rPr>
              <a:t>Realisierung der Operationen: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Union(T</a:t>
            </a:r>
            <a:r>
              <a:rPr lang="en-US" baseline="-25000" smtClean="0">
                <a:cs typeface="+mn-cs"/>
              </a:rPr>
              <a:t>1</a:t>
            </a:r>
            <a:r>
              <a:rPr lang="en-US" smtClean="0">
                <a:cs typeface="+mn-cs"/>
              </a:rPr>
              <a:t>,T</a:t>
            </a:r>
            <a:r>
              <a:rPr lang="en-US" baseline="-25000" smtClean="0">
                <a:cs typeface="+mn-cs"/>
              </a:rPr>
              <a:t>2</a:t>
            </a:r>
            <a:r>
              <a:rPr lang="en-US" smtClean="0">
                <a:cs typeface="+mn-cs"/>
              </a:rPr>
              <a:t>):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Find(x): Suche Wurzel des Baumes, in dem sich </a:t>
            </a:r>
            <a:r>
              <a:rPr lang="en-US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mtClean="0">
                <a:cs typeface="+mn-cs"/>
              </a:rPr>
              <a:t> befindet</a:t>
            </a:r>
          </a:p>
        </p:txBody>
      </p:sp>
      <p:sp>
        <p:nvSpPr>
          <p:cNvPr id="223236" name="AutoShape 4"/>
          <p:cNvSpPr>
            <a:spLocks noChangeArrowheads="1"/>
          </p:cNvSpPr>
          <p:nvPr/>
        </p:nvSpPr>
        <p:spPr bwMode="auto">
          <a:xfrm>
            <a:off x="1547813" y="242064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1</a:t>
            </a:r>
          </a:p>
        </p:txBody>
      </p:sp>
      <p:sp>
        <p:nvSpPr>
          <p:cNvPr id="223237" name="AutoShape 5"/>
          <p:cNvSpPr>
            <a:spLocks noChangeArrowheads="1"/>
          </p:cNvSpPr>
          <p:nvPr/>
        </p:nvSpPr>
        <p:spPr bwMode="auto">
          <a:xfrm>
            <a:off x="3059113" y="242064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2</a:t>
            </a:r>
          </a:p>
        </p:txBody>
      </p:sp>
      <p:sp>
        <p:nvSpPr>
          <p:cNvPr id="223238" name="AutoShape 6"/>
          <p:cNvSpPr>
            <a:spLocks noChangeArrowheads="1"/>
          </p:cNvSpPr>
          <p:nvPr/>
        </p:nvSpPr>
        <p:spPr bwMode="auto">
          <a:xfrm>
            <a:off x="5580063" y="242064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1</a:t>
            </a:r>
          </a:p>
        </p:txBody>
      </p:sp>
      <p:sp>
        <p:nvSpPr>
          <p:cNvPr id="223239" name="AutoShape 7"/>
          <p:cNvSpPr>
            <a:spLocks noChangeArrowheads="1"/>
          </p:cNvSpPr>
          <p:nvPr/>
        </p:nvSpPr>
        <p:spPr bwMode="auto">
          <a:xfrm>
            <a:off x="6659563" y="198884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2</a:t>
            </a:r>
          </a:p>
        </p:txBody>
      </p:sp>
      <p:sp>
        <p:nvSpPr>
          <p:cNvPr id="223240" name="Line 8"/>
          <p:cNvSpPr>
            <a:spLocks noChangeShapeType="1"/>
          </p:cNvSpPr>
          <p:nvPr/>
        </p:nvSpPr>
        <p:spPr bwMode="auto">
          <a:xfrm flipV="1">
            <a:off x="6084888" y="1988840"/>
            <a:ext cx="10795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3241" name="Line 9"/>
          <p:cNvSpPr>
            <a:spLocks noChangeShapeType="1"/>
          </p:cNvSpPr>
          <p:nvPr/>
        </p:nvSpPr>
        <p:spPr bwMode="auto">
          <a:xfrm>
            <a:off x="4427538" y="2781003"/>
            <a:ext cx="8651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9511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1331</Words>
  <Application>Microsoft Macintosh PowerPoint</Application>
  <PresentationFormat>Bildschirmpräsentation (4:3)</PresentationFormat>
  <Paragraphs>372</Paragraphs>
  <Slides>26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7" baseType="lpstr">
      <vt:lpstr>7_Standarddesign</vt:lpstr>
      <vt:lpstr>Algorithmen und Datenstrukturen</vt:lpstr>
      <vt:lpstr>Danksagung</vt:lpstr>
      <vt:lpstr>Union-Find Datenstruktur</vt:lpstr>
      <vt:lpstr>Union-Find Datenstruktur</vt:lpstr>
      <vt:lpstr>Union-Find Datenstruktur</vt:lpstr>
      <vt:lpstr>Algorithmen und Datenstrukturen</vt:lpstr>
      <vt:lpstr>Union-Find Datenstruktur</vt:lpstr>
      <vt:lpstr>Union-Find Datenstruktur: Repräsentant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Kurvenverläufe</vt:lpstr>
      <vt:lpstr>Union-Find Datenstruktur: Amortisierte Analyse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Zusammenfassung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Moeller</cp:lastModifiedBy>
  <cp:revision>802</cp:revision>
  <cp:lastPrinted>2015-04-09T12:56:16Z</cp:lastPrinted>
  <dcterms:created xsi:type="dcterms:W3CDTF">2010-04-27T12:26:40Z</dcterms:created>
  <dcterms:modified xsi:type="dcterms:W3CDTF">2015-07-03T12:14:33Z</dcterms:modified>
</cp:coreProperties>
</file>