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273" r:id="rId2"/>
    <p:sldId id="638" r:id="rId3"/>
    <p:sldId id="437" r:id="rId4"/>
    <p:sldId id="439" r:id="rId5"/>
    <p:sldId id="568" r:id="rId6"/>
    <p:sldId id="440" r:id="rId7"/>
    <p:sldId id="559" r:id="rId8"/>
    <p:sldId id="557" r:id="rId9"/>
    <p:sldId id="441" r:id="rId10"/>
    <p:sldId id="443" r:id="rId11"/>
    <p:sldId id="589" r:id="rId12"/>
    <p:sldId id="621" r:id="rId13"/>
    <p:sldId id="632" r:id="rId14"/>
    <p:sldId id="635" r:id="rId15"/>
    <p:sldId id="565" r:id="rId16"/>
    <p:sldId id="637" r:id="rId17"/>
    <p:sldId id="590" r:id="rId18"/>
    <p:sldId id="450" r:id="rId19"/>
    <p:sldId id="451" r:id="rId20"/>
    <p:sldId id="585" r:id="rId21"/>
    <p:sldId id="465" r:id="rId22"/>
    <p:sldId id="466" r:id="rId23"/>
    <p:sldId id="467" r:id="rId24"/>
    <p:sldId id="468" r:id="rId25"/>
    <p:sldId id="469" r:id="rId26"/>
    <p:sldId id="470" r:id="rId27"/>
    <p:sldId id="591" r:id="rId28"/>
    <p:sldId id="592" r:id="rId29"/>
    <p:sldId id="593" r:id="rId30"/>
    <p:sldId id="623" r:id="rId31"/>
    <p:sldId id="608" r:id="rId32"/>
    <p:sldId id="609" r:id="rId33"/>
    <p:sldId id="611" r:id="rId34"/>
    <p:sldId id="610" r:id="rId35"/>
    <p:sldId id="612" r:id="rId36"/>
    <p:sldId id="620" r:id="rId37"/>
    <p:sldId id="629" r:id="rId38"/>
    <p:sldId id="633" r:id="rId39"/>
    <p:sldId id="628" r:id="rId40"/>
    <p:sldId id="634" r:id="rId41"/>
    <p:sldId id="624" r:id="rId42"/>
    <p:sldId id="597" r:id="rId43"/>
    <p:sldId id="598" r:id="rId44"/>
    <p:sldId id="600" r:id="rId45"/>
    <p:sldId id="601" r:id="rId46"/>
    <p:sldId id="602" r:id="rId47"/>
    <p:sldId id="639" r:id="rId48"/>
    <p:sldId id="604" r:id="rId49"/>
    <p:sldId id="606" r:id="rId50"/>
    <p:sldId id="622" r:id="rId51"/>
    <p:sldId id="471" r:id="rId52"/>
    <p:sldId id="477" r:id="rId53"/>
    <p:sldId id="478" r:id="rId54"/>
    <p:sldId id="479" r:id="rId55"/>
    <p:sldId id="625" r:id="rId56"/>
    <p:sldId id="627" r:id="rId57"/>
    <p:sldId id="567" r:id="rId58"/>
    <p:sldId id="588" r:id="rId59"/>
    <p:sldId id="580" r:id="rId60"/>
    <p:sldId id="579" r:id="rId61"/>
    <p:sldId id="574" r:id="rId62"/>
    <p:sldId id="575" r:id="rId63"/>
    <p:sldId id="576" r:id="rId64"/>
    <p:sldId id="640" r:id="rId6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04.06.15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04.06.15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04.06.15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11AD-226C-544B-AE26-CBEDBBFE24AD}" type="slidenum">
              <a:rPr lang="de-DE"/>
              <a:pPr/>
              <a:t>10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 (perfekte Streuung)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))] :=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 :=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 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hlink"/>
                </a:solidFill>
              </a:rPr>
              <a:t>T[h(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)]</a:t>
            </a:r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658913" y="2204864"/>
            <a:ext cx="3089551" cy="281351"/>
            <a:chOff x="3419872" y="2060848"/>
            <a:chExt cx="5543550" cy="50482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14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5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3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19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10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94817" y="1556792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4938833" y="2276872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067944" y="1556792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355976" y="1772816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148064" y="2276872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0738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11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5536" y="1198493"/>
            <a:ext cx="202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Einige Elemente</a:t>
            </a:r>
            <a:br>
              <a:rPr lang="de-DE" dirty="0" smtClean="0"/>
            </a:br>
            <a:r>
              <a:rPr lang="de-DE" dirty="0" smtClean="0"/>
              <a:t>aus einer Menge </a:t>
            </a:r>
            <a:r>
              <a:rPr lang="de-DE" dirty="0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9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Assoziation durch </a:t>
            </a:r>
            <a:r>
              <a:rPr lang="de-DE" dirty="0" err="1" smtClean="0"/>
              <a:t>Hashing</a:t>
            </a:r>
            <a:r>
              <a:rPr lang="de-DE" dirty="0" smtClean="0"/>
              <a:t> sowie Iteration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2B74AE2E-0842-8A46-BA44-11E68AE192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696" y="1150795"/>
            <a:ext cx="8686800" cy="5374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Elemente von U sind nicht notwendigerweise „nur“ Zahlen</a:t>
            </a:r>
            <a:endParaRPr lang="de-DE" dirty="0"/>
          </a:p>
          <a:p>
            <a:r>
              <a:rPr lang="de-DE" dirty="0" smtClean="0"/>
              <a:t>Anwendung eines Schlüsselfunktion </a:t>
            </a:r>
            <a:r>
              <a:rPr lang="de-DE" dirty="0" err="1" smtClean="0"/>
              <a:t>key</a:t>
            </a:r>
            <a:r>
              <a:rPr lang="de-DE" dirty="0" smtClean="0"/>
              <a:t>: </a:t>
            </a:r>
            <a:r>
              <a:rPr lang="de-DE" dirty="0" err="1" smtClean="0"/>
              <a:t>k</a:t>
            </a:r>
            <a:r>
              <a:rPr lang="de-DE" dirty="0" smtClean="0"/>
              <a:t>=</a:t>
            </a: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Schlüssel selbst können auch Objekte sein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17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981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40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78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65275" y="407779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6851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76575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292700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84638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894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3007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979588" y="3141737"/>
            <a:ext cx="3541740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87650" y="3141737"/>
            <a:ext cx="1525566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3577111" y="3141737"/>
            <a:ext cx="418601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003775" y="3141737"/>
            <a:ext cx="159767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568999" y="3141737"/>
            <a:ext cx="351586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5017272" y="3141737"/>
            <a:ext cx="2002628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49699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505104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513216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43" idx="0"/>
          </p:cNvCxnSpPr>
          <p:nvPr/>
        </p:nvCxnSpPr>
        <p:spPr>
          <a:xfrm>
            <a:off x="5112470" y="4365104"/>
            <a:ext cx="0" cy="792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652120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66023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28096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>
                <a:solidFill>
                  <a:srgbClr val="000000"/>
                </a:solidFill>
              </a:rPr>
              <a:t>14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89080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5</a:t>
            </a:r>
            <a:endParaRPr lang="de-DE" sz="18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297192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3</a:t>
            </a:r>
            <a:endParaRPr lang="de-DE" sz="18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860851" y="51580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19</a:t>
            </a:r>
            <a:endParaRPr lang="de-DE" sz="1800" dirty="0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436096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</a:t>
            </a:r>
            <a:endParaRPr lang="de-DE" sz="1800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644420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10</a:t>
            </a:r>
            <a:endParaRPr lang="de-DE" sz="1800" dirty="0"/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97971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987824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995936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40462" y="2276872"/>
            <a:ext cx="0" cy="360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012160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02027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-24300" y="2564904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Zahlen in der</a:t>
            </a:r>
            <a:br>
              <a:rPr lang="de-DE" dirty="0" smtClean="0"/>
            </a:br>
            <a:r>
              <a:rPr lang="de-DE" dirty="0" smtClean="0"/>
              <a:t>Box stellen</a:t>
            </a:r>
            <a:br>
              <a:rPr lang="de-DE" dirty="0" smtClean="0"/>
            </a:br>
            <a:r>
              <a:rPr lang="de-DE" dirty="0" smtClean="0"/>
              <a:t>Schlüsselwerte</a:t>
            </a:r>
            <a:br>
              <a:rPr lang="de-DE" dirty="0" smtClean="0"/>
            </a:b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 dar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e</a:t>
            </a:r>
            <a:r>
              <a:rPr lang="de-DE" dirty="0"/>
              <a:t>, s) vs. </a:t>
            </a:r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, </a:t>
            </a:r>
            <a:r>
              <a:rPr lang="de-DE" dirty="0" err="1"/>
              <a:t>e</a:t>
            </a:r>
            <a:r>
              <a:rPr lang="de-DE" dirty="0"/>
              <a:t>, 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6371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“a“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177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“b“</a:t>
            </a:r>
            <a:endParaRPr lang="de-DE" sz="18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“c“</a:t>
            </a:r>
            <a:endParaRPr lang="de-DE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596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err="1" smtClean="0"/>
              <a:t>e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0402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7900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65300" y="48676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6853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14</a:t>
            </a:r>
            <a:endParaRPr lang="de-DE" sz="18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76600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92725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284663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94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3007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979613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987675" y="2564185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3492500" y="2564185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003800" y="2564185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2484438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5076825" y="2564185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65300" y="53724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26853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76600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c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92725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284663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b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894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3007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76393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7199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80061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79618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80424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788123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259632" y="1412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259632" y="20507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7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Anwendung von </a:t>
            </a:r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dirty="0" smtClean="0"/>
              <a:t>, 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4" name="Bild 3" descr="HASHTB1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9222"/>
            <a:ext cx="6746697" cy="4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Hashfunktionen müssen i.A. anwendungsspezifisch definiert werden (oft für Basisdatentypen Standardimplementierungen angeboten)</a:t>
            </a:r>
          </a:p>
          <a:p>
            <a:r>
              <a:rPr lang="de-DE" dirty="0" smtClean="0"/>
              <a:t>Hashwerte sollen möglichst </a:t>
            </a:r>
            <a:r>
              <a:rPr lang="de-DE" dirty="0" err="1" smtClean="0"/>
              <a:t>gleichmäßg</a:t>
            </a:r>
            <a:r>
              <a:rPr lang="de-DE" dirty="0" smtClean="0"/>
              <a:t> gestreut werden</a:t>
            </a:r>
            <a:br>
              <a:rPr lang="de-DE" dirty="0" smtClean="0"/>
            </a:br>
            <a:r>
              <a:rPr lang="de-DE" dirty="0" smtClean="0"/>
              <a:t>(sonst Kollisionen vorprogrammiert)</a:t>
            </a:r>
          </a:p>
          <a:p>
            <a:r>
              <a:rPr lang="de-DE" dirty="0" smtClean="0"/>
              <a:t>Ein erstes Beispiel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 smtClean="0">
                <a:solidFill>
                  <a:srgbClr val="3C8C93"/>
                </a:solidFill>
              </a:rPr>
              <a:t>U = Integer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b="1" dirty="0" err="1" smtClean="0">
                <a:solidFill>
                  <a:srgbClr val="000000"/>
                </a:solidFill>
              </a:rPr>
              <a:t>function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3C8C93"/>
                </a:solidFill>
              </a:rPr>
              <a:t>    </a:t>
            </a:r>
            <a:r>
              <a:rPr lang="de-DE" b="1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marL="457200" lvl="1" indent="0">
              <a:buNone/>
            </a:pPr>
            <a:r>
              <a:rPr lang="de-DE" dirty="0" smtClean="0"/>
              <a:t>wobei</a:t>
            </a:r>
            <a:r>
              <a:rPr lang="de-DE" dirty="0" smtClean="0">
                <a:solidFill>
                  <a:srgbClr val="3C8C93"/>
                </a:solidFill>
              </a:rPr>
              <a:t> m=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(T)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Kann man </a:t>
            </a:r>
            <a:r>
              <a:rPr lang="de-DE" dirty="0" err="1" smtClean="0">
                <a:solidFill>
                  <a:srgbClr val="000000"/>
                </a:solidFill>
              </a:rPr>
              <a:t>hash</a:t>
            </a:r>
            <a:r>
              <a:rPr lang="de-DE" dirty="0" smtClean="0">
                <a:solidFill>
                  <a:srgbClr val="000000"/>
                </a:solidFill>
              </a:rPr>
              <a:t> auf komplexe Objekte über deren „Adresse“ durchführen?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6372200" y="4509120"/>
            <a:ext cx="2592288" cy="1080120"/>
          </a:xfrm>
          <a:prstGeom prst="cloudCallout">
            <a:avLst>
              <a:gd name="adj1" fmla="val -101964"/>
              <a:gd name="adj2" fmla="val 44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i.A. nicht?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6228184" y="2996952"/>
            <a:ext cx="2664296" cy="1440160"/>
          </a:xfrm>
          <a:prstGeom prst="wedgeRectCallout">
            <a:avLst>
              <a:gd name="adj1" fmla="val -104728"/>
              <a:gd name="adj2" fmla="val 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Falls m keine Primzahl: </a:t>
            </a:r>
            <a:r>
              <a:rPr lang="de-DE" dirty="0" smtClean="0">
                <a:solidFill>
                  <a:schemeClr val="tx1"/>
                </a:solidFill>
              </a:rPr>
              <a:t>Schlüssel seien alle Vielfache von 10 und Tabellengröße sei 100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de-DE" dirty="0" smtClean="0">
                <a:solidFill>
                  <a:schemeClr val="tx1"/>
                </a:solidFill>
              </a:rPr>
              <a:t>Viele Kollisionen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7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422C-8FE7-3B4B-8D8D-58A0DEB30D7A}" type="slidenum">
              <a:rPr lang="de-DE"/>
              <a:pPr/>
              <a:t>16</a:t>
            </a:fld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zur Assoziation und zum Suchen</a:t>
            </a:r>
            <a:endParaRPr lang="de-D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Analyse bei perfekter Streuung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insert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h)) </a:t>
            </a:r>
            <a:r>
              <a:rPr lang="de-DE" dirty="0" smtClean="0"/>
              <a:t>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 = 1 </a:t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de-DE" dirty="0" smtClean="0"/>
              <a:t>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u∈</a:t>
            </a:r>
            <a:r>
              <a:rPr lang="de-DE" dirty="0" err="1" smtClean="0">
                <a:solidFill>
                  <a:srgbClr val="3C8C93"/>
                </a:solidFill>
              </a:rPr>
              <a:t>Integer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hinreichend einfach</a:t>
            </a:r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delete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lookup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FF0000"/>
                </a:solidFill>
              </a:rPr>
              <a:t>Problem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perfekte Streuung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Sogar ein Problem: gute Streuung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Fälle:</a:t>
            </a:r>
          </a:p>
          <a:p>
            <a:r>
              <a:rPr lang="de-DE" dirty="0">
                <a:solidFill>
                  <a:schemeClr val="accent2"/>
                </a:solidFill>
              </a:rPr>
              <a:t>Statisches Wörterbuch</a:t>
            </a:r>
            <a:r>
              <a:rPr lang="de-DE" dirty="0"/>
              <a:t>: nur </a:t>
            </a:r>
            <a:r>
              <a:rPr lang="de-DE" dirty="0" err="1"/>
              <a:t>lookup</a:t>
            </a: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Dynamisches Wörterbuch</a:t>
            </a:r>
            <a:r>
              <a:rPr lang="de-DE" dirty="0"/>
              <a:t>: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und </a:t>
            </a:r>
            <a:r>
              <a:rPr lang="de-DE" dirty="0" err="1"/>
              <a:t>lookup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4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Erzeugen einer Hashtabelle kann man die </a:t>
            </a:r>
            <a:r>
              <a:rPr lang="de-DE" dirty="0" err="1" smtClean="0"/>
              <a:t>initiale</a:t>
            </a:r>
            <a:r>
              <a:rPr lang="de-DE" dirty="0" smtClean="0"/>
              <a:t> Größe angeben</a:t>
            </a:r>
          </a:p>
          <a:p>
            <a:r>
              <a:rPr lang="de-DE" dirty="0" smtClean="0"/>
              <a:t>Man möchte den Nutzer nicht zwingen, eine Primzahl zu verwenden</a:t>
            </a:r>
          </a:p>
          <a:p>
            <a:r>
              <a:rPr lang="de-DE" dirty="0" smtClean="0"/>
              <a:t>Andere Hashfunktion für </a:t>
            </a:r>
            <a:r>
              <a:rPr lang="de-DE" dirty="0" smtClean="0">
                <a:solidFill>
                  <a:srgbClr val="3C8C93"/>
                </a:solidFill>
              </a:rPr>
              <a:t>U </a:t>
            </a:r>
            <a:r>
              <a:rPr lang="de-DE" dirty="0">
                <a:solidFill>
                  <a:srgbClr val="3C8C93"/>
                </a:solidFill>
              </a:rPr>
              <a:t>= Integer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function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h(</a:t>
            </a:r>
            <a:r>
              <a:rPr lang="de-DE" dirty="0" err="1">
                <a:solidFill>
                  <a:srgbClr val="0000FF"/>
                </a:solidFill>
              </a:rPr>
              <a:t>u</a:t>
            </a:r>
            <a:r>
              <a:rPr lang="de-DE" dirty="0">
                <a:solidFill>
                  <a:srgbClr val="0000FF"/>
                </a:solidFill>
              </a:rPr>
              <a:t>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rgbClr val="3C8C93"/>
                </a:solidFill>
              </a:rPr>
              <a:t>    </a:t>
            </a:r>
            <a:r>
              <a:rPr lang="de-DE" b="1" dirty="0" err="1"/>
              <a:t>return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p)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pPr marL="457200" lvl="1" indent="0">
              <a:buNone/>
            </a:pPr>
            <a:r>
              <a:rPr lang="de-DE" dirty="0"/>
              <a:t>wobei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p&gt;m </a:t>
            </a:r>
            <a:r>
              <a:rPr lang="de-DE" dirty="0" smtClean="0"/>
              <a:t>eine „interne“ Primzahl und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(T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nicht notwendigerweise prim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C7E-C27A-DF42-8B7E-4F589C024365}" type="slidenum">
              <a:rPr lang="de-DE"/>
              <a:pPr/>
              <a:t>18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smtClean="0"/>
              <a:t>mit Verkettung</a:t>
            </a:r>
            <a:r>
              <a:rPr lang="de-DE" baseline="30000" dirty="0" smtClean="0"/>
              <a:t>1</a:t>
            </a:r>
            <a:r>
              <a:rPr lang="de-DE" dirty="0" smtClean="0"/>
              <a:t> (Kollisionslisten)</a:t>
            </a:r>
            <a:endParaRPr lang="de-DE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6371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77177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79838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79596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0402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87900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765300" y="299754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87900" y="47247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766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879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95963" y="357381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7879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1979613" y="1773585"/>
            <a:ext cx="3024187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987675" y="1773585"/>
            <a:ext cx="309721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563938" y="1773585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635375" y="1773585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076825" y="1773585"/>
            <a:ext cx="10080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148263" y="1773585"/>
            <a:ext cx="18716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76371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26853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276600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428466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292725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30078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4925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50038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6011863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555875" y="5302250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unsortierte verkettete Listen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76600" y="2997548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Feld von Zeigern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6309320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Auch geschlossene Adressierung genannt. </a:t>
            </a:r>
            <a:endParaRPr lang="de-DE" sz="1600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6804248" y="4509120"/>
            <a:ext cx="2016224" cy="1008112"/>
          </a:xfrm>
          <a:prstGeom prst="wedgeRoundRectCallout">
            <a:avLst>
              <a:gd name="adj1" fmla="val -54835"/>
              <a:gd name="adj2" fmla="val -101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Vereinfachte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Darstellung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3018-BD2A-EE45-B1F9-EFDFDB2A3B45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</a:t>
            </a:r>
            <a:r>
              <a:rPr lang="de-DE" dirty="0" smtClean="0"/>
              <a:t>Verkettung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dirty="0"/>
              <a:t>: Array </a:t>
            </a:r>
            <a:r>
              <a:rPr lang="de-DE" sz="2400" dirty="0" smtClean="0">
                <a:solidFill>
                  <a:schemeClr val="hlink"/>
                </a:solidFill>
              </a:rPr>
              <a:t>[0.</a:t>
            </a:r>
            <a:r>
              <a:rPr lang="de-DE" sz="2400" dirty="0">
                <a:solidFill>
                  <a:schemeClr val="hlink"/>
                </a:solidFill>
              </a:rPr>
              <a:t>.</a:t>
            </a:r>
            <a:r>
              <a:rPr lang="de-DE" sz="2400" dirty="0" smtClean="0">
                <a:solidFill>
                  <a:schemeClr val="hlink"/>
                </a:solidFill>
              </a:rPr>
              <a:t>m-1]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List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List: </a:t>
            </a:r>
            <a:r>
              <a:rPr lang="de-DE" sz="2400" dirty="0" smtClean="0"/>
              <a:t>Datenstruktur </a:t>
            </a:r>
            <a:r>
              <a:rPr lang="de-DE" sz="2400" dirty="0"/>
              <a:t>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Operationen: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 smtClean="0">
                <a:solidFill>
                  <a:schemeClr val="accent2"/>
                </a:solidFill>
              </a:rPr>
              <a:t>insert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err="1" smtClean="0">
                <a:solidFill>
                  <a:schemeClr val="hlink"/>
                </a:solidFill>
              </a:rPr>
              <a:t>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))])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</a:rPr>
              <a:t>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); </a:t>
            </a:r>
            <a:r>
              <a:rPr lang="de-DE" sz="2400" dirty="0" err="1" smtClean="0">
                <a:solidFill>
                  <a:schemeClr val="hlink"/>
                </a:solidFill>
              </a:rPr>
              <a:t>delete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)])</a:t>
            </a:r>
            <a:endParaRPr lang="en-US" sz="2400" dirty="0">
              <a:solidFill>
                <a:schemeClr val="hlink"/>
              </a:solidFill>
              <a:latin typeface="cmsy1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  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rgbClr val="3C8C93"/>
                </a:solidFill>
              </a:rPr>
              <a:t>T 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)].</a:t>
            </a:r>
            <a:r>
              <a:rPr lang="de-DE" sz="2400" dirty="0" err="1">
                <a:solidFill>
                  <a:schemeClr val="hlink"/>
                </a:solidFill>
              </a:rPr>
              <a:t>lookup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730921" y="1988840"/>
            <a:ext cx="3089551" cy="281351"/>
            <a:chOff x="3419872" y="2060848"/>
            <a:chExt cx="5543550" cy="50482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66825" y="1340768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5010841" y="2060848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139952" y="1340768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427984" y="1556792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220072" y="206084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57439" y="3427390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2938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1574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733475" y="2769711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1574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2938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172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2808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856846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1579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733971" y="2346802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62943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64383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73019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877987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1724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Disjunkte Mengen (Union-Find)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89038" y="2132633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268538" y="2061196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04938" y="1989758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6013" y="3140696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44800" y="2061196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197100" y="3069258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913" y="198975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700338" y="191673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205163" y="292479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124075" y="335659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044575" y="299782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924350" y="1988716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003850" y="1917279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4140250" y="1845841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851325" y="2996779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067225" y="184584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435650" y="177281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859387" y="3212679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779887" y="2853904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043608" y="1772816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83568" y="2924944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771800" y="1556792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123728" y="35730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131840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3707904" y="3140968"/>
            <a:ext cx="3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88024" y="3429000"/>
            <a:ext cx="2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652120" y="1700808"/>
            <a:ext cx="33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3995936" y="1484784"/>
            <a:ext cx="29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6" name="Oval 35"/>
          <p:cNvSpPr/>
          <p:nvPr/>
        </p:nvSpPr>
        <p:spPr>
          <a:xfrm rot="17139985">
            <a:off x="439491" y="242093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 rot="19452532">
            <a:off x="524607" y="1676012"/>
            <a:ext cx="2701840" cy="1472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 rot="17139985">
            <a:off x="3103787" y="227682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 rot="17440820">
            <a:off x="510653" y="1412017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 rot="17440820">
            <a:off x="4182743" y="2208066"/>
            <a:ext cx="2063884" cy="7487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 rot="17440820">
            <a:off x="3462982" y="1234572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 rot="17440820">
            <a:off x="825537" y="1440718"/>
            <a:ext cx="2658127" cy="277424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934916" y="4978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4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7287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connected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v, s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find(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s) = find(v, s)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(“A“, “E“, s) ⟶ ?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/>
              <a:t>“A“, </a:t>
            </a:r>
            <a:r>
              <a:rPr lang="de-DE" dirty="0" smtClean="0"/>
              <a:t>“H“, s) ⟶ ?</a:t>
            </a:r>
          </a:p>
        </p:txBody>
      </p:sp>
      <p:sp>
        <p:nvSpPr>
          <p:cNvPr id="45" name="Ovale Legende 44"/>
          <p:cNvSpPr/>
          <p:nvPr/>
        </p:nvSpPr>
        <p:spPr>
          <a:xfrm>
            <a:off x="5292080" y="3573016"/>
            <a:ext cx="3672408" cy="1368152"/>
          </a:xfrm>
          <a:prstGeom prst="wedgeEllipseCallout">
            <a:avLst>
              <a:gd name="adj1" fmla="val -62961"/>
              <a:gd name="adj2" fmla="val 70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Wir müssen von der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Zeichenkette ausgehend den zugordneten Knoten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in ~O(1) finden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Ovale Legende 45"/>
          <p:cNvSpPr/>
          <p:nvPr/>
        </p:nvSpPr>
        <p:spPr>
          <a:xfrm>
            <a:off x="5220072" y="5229200"/>
            <a:ext cx="3672408" cy="1008112"/>
          </a:xfrm>
          <a:prstGeom prst="wedgeEllipseCallout">
            <a:avLst>
              <a:gd name="adj1" fmla="val -59503"/>
              <a:gd name="adj2" fmla="val -26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Einsicht: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Keine aufwendige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Suche nötig!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bei Verkettung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die durchschnittliche Länge der Listen, dann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(1+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a)</a:t>
            </a:r>
            <a:r>
              <a:rPr lang="de-DE" dirty="0" smtClean="0"/>
              <a:t> für </a:t>
            </a:r>
          </a:p>
          <a:p>
            <a:pPr lvl="2"/>
            <a:r>
              <a:rPr lang="de-DE" dirty="0" smtClean="0"/>
              <a:t>erfolglose Suche und </a:t>
            </a:r>
          </a:p>
          <a:p>
            <a:pPr lvl="2"/>
            <a:r>
              <a:rPr lang="de-DE" dirty="0" smtClean="0"/>
              <a:t>Einfügen (erfordert überprüfen, ob Element schon eingefügt ist)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a) </a:t>
            </a:r>
            <a:r>
              <a:rPr lang="de-DE" dirty="0" smtClean="0"/>
              <a:t>für erfolgreiche Suche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Kollisionslisten im Folgenden </a:t>
            </a:r>
            <a:br>
              <a:rPr lang="de-DE" dirty="0" smtClean="0"/>
            </a:br>
            <a:r>
              <a:rPr lang="de-DE" dirty="0" smtClean="0"/>
              <a:t>nur durch das erste Element </a:t>
            </a:r>
            <a:br>
              <a:rPr lang="de-DE" dirty="0" smtClean="0"/>
            </a:br>
            <a:r>
              <a:rPr lang="de-DE" dirty="0" smtClean="0"/>
              <a:t>direkt im Feld dargestellt</a:t>
            </a:r>
          </a:p>
        </p:txBody>
      </p:sp>
      <p:grpSp>
        <p:nvGrpSpPr>
          <p:cNvPr id="42" name="Gruppierung 41"/>
          <p:cNvGrpSpPr/>
          <p:nvPr/>
        </p:nvGrpSpPr>
        <p:grpSpPr>
          <a:xfrm>
            <a:off x="5580112" y="5733256"/>
            <a:ext cx="2952327" cy="232962"/>
            <a:chOff x="4211241" y="4181504"/>
            <a:chExt cx="5545137" cy="544409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212828" y="422108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50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21124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1606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724128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673219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740253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874831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812360" y="4188947"/>
              <a:ext cx="403864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1</a:t>
              </a:r>
              <a:endParaRPr lang="de-DE" sz="105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38284" y="4181504"/>
              <a:ext cx="411055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3</a:t>
              </a:r>
              <a:endParaRPr lang="de-DE" sz="1050" dirty="0"/>
            </a:p>
          </p:txBody>
        </p:sp>
      </p:grp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35688" y="52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9710144" y="548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4" name="Gruppierung 63"/>
          <p:cNvGrpSpPr/>
          <p:nvPr/>
        </p:nvGrpSpPr>
        <p:grpSpPr>
          <a:xfrm>
            <a:off x="5508104" y="3212976"/>
            <a:ext cx="3089551" cy="281351"/>
            <a:chOff x="3419872" y="2060848"/>
            <a:chExt cx="5543550" cy="504825"/>
          </a:xfrm>
        </p:grpSpPr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6934622" y="4651526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0710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9346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510658" y="3993847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9346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0710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61943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70579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7634029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69351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7511154" y="3570938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60715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62155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70791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55170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5560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541-D3DF-D544-9E37-9196D8EBD98A}" type="slidenum">
              <a:rPr lang="de-DE"/>
              <a:pPr/>
              <a:t>21</a:t>
            </a:fld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Dynamisches Wörterbuch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Hashtabelle </a:t>
            </a:r>
            <a:r>
              <a:rPr lang="de-DE" dirty="0" smtClean="0"/>
              <a:t>kann zu </a:t>
            </a:r>
            <a:r>
              <a:rPr lang="de-DE" dirty="0"/>
              <a:t>groß oder zu klein </a:t>
            </a:r>
            <a:r>
              <a:rPr lang="de-DE" dirty="0" smtClean="0"/>
              <a:t>sein (</a:t>
            </a:r>
            <a:r>
              <a:rPr lang="de-DE" dirty="0"/>
              <a:t>sollte nur um konstanten Faktor </a:t>
            </a:r>
            <a:r>
              <a:rPr lang="de-DE" dirty="0" smtClean="0"/>
              <a:t>abweichen </a:t>
            </a:r>
            <a:r>
              <a:rPr lang="de-DE" dirty="0"/>
              <a:t>von der Anzahl der Elemente)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Reallokation</a:t>
            </a:r>
          </a:p>
          <a:p>
            <a:r>
              <a:rPr lang="de-DE" dirty="0"/>
              <a:t>Wähle neue geeignete Tabellengröße</a:t>
            </a:r>
          </a:p>
          <a:p>
            <a:r>
              <a:rPr lang="de-DE" dirty="0"/>
              <a:t>Wähle neue Hashfunktion</a:t>
            </a:r>
          </a:p>
          <a:p>
            <a:r>
              <a:rPr lang="de-DE" dirty="0"/>
              <a:t>Übertrage Elemente auf die neue </a:t>
            </a:r>
            <a:r>
              <a:rPr lang="de-DE" dirty="0" smtClean="0"/>
              <a:t>Tabelle</a:t>
            </a:r>
          </a:p>
          <a:p>
            <a:pPr lvl="1"/>
            <a:r>
              <a:rPr lang="de-DE" dirty="0" smtClean="0"/>
              <a:t>Jeweils mit Anwendung der (neuen) Hashfunktion</a:t>
            </a:r>
          </a:p>
          <a:p>
            <a:pPr lvl="1"/>
            <a:r>
              <a:rPr lang="de-DE" dirty="0" smtClean="0"/>
              <a:t>In den folgenden Darstellung ist dieses nicht gezeigt!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97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01A2-6F5A-C143-8121-95C780D81BB2}" type="slidenum">
              <a:rPr lang="de-DE"/>
              <a:pPr/>
              <a:t>22</a:t>
            </a:fld>
            <a:endParaRPr lang="de-DE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de-DE" dirty="0"/>
              <a:t>Tabellenverdopplung 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&gt;m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dirty="0"/>
              <a:t>Tabellenhalbierung 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/4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/>
              <a:t>Von </a:t>
            </a:r>
          </a:p>
          <a:p>
            <a:pPr lvl="1"/>
            <a:r>
              <a:rPr lang="de-DE" dirty="0"/>
              <a:t>Nächste Verdopplung: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  <a:p>
            <a:pPr lvl="1"/>
            <a:r>
              <a:rPr lang="de-DE" dirty="0"/>
              <a:t>Nächste Halbierung: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2270423"/>
            <a:ext cx="1439863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052638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41141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7177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052638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41141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7177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716463" y="2270423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0768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71646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435600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79596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07682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435600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79596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1563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6515100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87546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72358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3563938" y="2414885"/>
            <a:ext cx="647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1692275" y="3710285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052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692275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41141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27717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052638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411413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132138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31321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349091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38512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4211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45720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49307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52911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56515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60102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6370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67310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09136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2771775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6156325" y="2846685"/>
            <a:ext cx="719138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339975" y="4502448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27003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2339975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3059113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3419475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2700338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3059113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9475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37798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4138613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4498975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48593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4" name="PubRRectCallout"/>
          <p:cNvSpPr>
            <a:spLocks noEditPoints="1" noChangeArrowheads="1"/>
          </p:cNvSpPr>
          <p:nvPr/>
        </p:nvSpPr>
        <p:spPr bwMode="auto">
          <a:xfrm>
            <a:off x="5580063" y="188913"/>
            <a:ext cx="3313112" cy="15843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2400" dirty="0" err="1"/>
              <a:t>Vereinfachung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Hashtabelle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schon</a:t>
            </a:r>
            <a:r>
              <a:rPr lang="en-US" sz="2400" dirty="0"/>
              <a:t> </a:t>
            </a:r>
            <a:r>
              <a:rPr lang="en-US" sz="2400" dirty="0" err="1"/>
              <a:t>ab</a:t>
            </a:r>
            <a:r>
              <a:rPr lang="en-US" sz="2400" dirty="0"/>
              <a:t> n&gt;m/2 </a:t>
            </a:r>
            <a:r>
              <a:rPr lang="en-US" sz="2400" dirty="0" err="1"/>
              <a:t>nötig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1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0EF2-15DA-8D46-9E39-A3DBD0064BD1}" type="slidenum">
              <a:rPr lang="de-DE"/>
              <a:pPr/>
              <a:t>23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3383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258888" y="28542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1619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12588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9780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23383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6192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1978025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3383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6987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30575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4178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778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6987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26987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3059113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258888" y="35019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1619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1258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19780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23383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16192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1978025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23383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26987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30575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>
            <a:off x="34178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3778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26987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3059113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3417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1258888" y="41496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1619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1258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19780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23383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1619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1978025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3383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26987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30575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34178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3778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26987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3059113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3417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3778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1258888" y="47973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>
            <a:off x="1619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1258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9780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>
            <a:off x="2338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1619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1978025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26987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>
            <a:off x="2698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>
            <a:off x="4138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>
            <a:off x="4497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4857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52181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5576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5937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6297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>
            <a:off x="665797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23383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3059113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3417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3778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3" name="Text Box 113"/>
          <p:cNvSpPr txBox="1">
            <a:spLocks noChangeArrowheads="1"/>
          </p:cNvSpPr>
          <p:nvPr/>
        </p:nvSpPr>
        <p:spPr bwMode="auto">
          <a:xfrm>
            <a:off x="6659563" y="2062064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34" name="Text Box 114"/>
          <p:cNvSpPr txBox="1">
            <a:spLocks noChangeArrowheads="1"/>
          </p:cNvSpPr>
          <p:nvPr/>
        </p:nvSpPr>
        <p:spPr bwMode="auto">
          <a:xfrm>
            <a:off x="6659563" y="27812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6659563" y="34289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s)=6</a:t>
            </a:r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6659563" y="4078189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s)=8</a:t>
            </a:r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7378700" y="47258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4356100" y="1412776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1258888" y="54450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>
            <a:off x="1619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1258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>
            <a:off x="19780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>
            <a:off x="2338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1619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1978025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26987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>
            <a:off x="2698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>
            <a:off x="4138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>
            <a:off x="4497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4857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>
            <a:off x="52181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>
            <a:off x="5576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>
            <a:off x="5937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>
            <a:off x="6297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665797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3383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30591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3417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67" name="Text Box 147"/>
          <p:cNvSpPr txBox="1">
            <a:spLocks noChangeArrowheads="1"/>
          </p:cNvSpPr>
          <p:nvPr/>
        </p:nvSpPr>
        <p:spPr bwMode="auto">
          <a:xfrm>
            <a:off x="3778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68" name="Text Box 148"/>
          <p:cNvSpPr txBox="1">
            <a:spLocks noChangeArrowheads="1"/>
          </p:cNvSpPr>
          <p:nvPr/>
        </p:nvSpPr>
        <p:spPr bwMode="auto">
          <a:xfrm>
            <a:off x="41386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8</a:t>
            </a:r>
          </a:p>
        </p:txBody>
      </p:sp>
      <p:sp>
        <p:nvSpPr>
          <p:cNvPr id="107669" name="Text Box 149"/>
          <p:cNvSpPr txBox="1">
            <a:spLocks noChangeArrowheads="1"/>
          </p:cNvSpPr>
          <p:nvPr/>
        </p:nvSpPr>
        <p:spPr bwMode="auto">
          <a:xfrm>
            <a:off x="7378700" y="53735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5084763" y="4725889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9351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B60-6D92-3C47-8BA2-801ABAEDF3EB}" type="slidenum">
              <a:rPr lang="de-DE"/>
              <a:pPr/>
              <a:t>24</a:t>
            </a:fld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659563" y="20604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1258888" y="28526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1619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258888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19780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23383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1619250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26987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30575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>
            <a:off x="34178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3778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6659563" y="27081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258888" y="3573364"/>
            <a:ext cx="1439862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1619250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258888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1978025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2338388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619250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364038" y="2781201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delete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6659563" y="350192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4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900113" y="4292501"/>
            <a:ext cx="700563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>
                <a:cs typeface="Arial" charset="0"/>
              </a:rPr>
              <a:t>Generelle Formel für </a:t>
            </a:r>
            <a:r>
              <a:rPr lang="de-DE" sz="28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(s): </a:t>
            </a:r>
            <a:br>
              <a:rPr lang="de-DE" sz="2800">
                <a:solidFill>
                  <a:schemeClr val="hlink"/>
                </a:solidFill>
                <a:cs typeface="Arial" charset="0"/>
              </a:rPr>
            </a:br>
            <a:r>
              <a:rPr lang="de-DE" sz="2800">
                <a:cs typeface="Arial" charset="0"/>
              </a:rPr>
              <a:t>(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w</a:t>
            </a:r>
            <a:r>
              <a:rPr lang="de-DE" sz="2800" baseline="-250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: </a:t>
            </a:r>
            <a:r>
              <a:rPr lang="de-DE" sz="2800">
                <a:cs typeface="Arial" charset="0"/>
              </a:rPr>
              <a:t>Feldgröße von 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>
                <a:cs typeface="Arial" charset="0"/>
              </a:rPr>
              <a:t>,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 n</a:t>
            </a:r>
            <a:r>
              <a:rPr lang="de-DE" sz="2800" baseline="-250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:  </a:t>
            </a:r>
            <a:r>
              <a:rPr lang="de-DE" sz="2800">
                <a:cs typeface="Arial" charset="0"/>
              </a:rPr>
              <a:t>Anzahl Einträge)</a:t>
            </a:r>
          </a:p>
          <a:p>
            <a:endParaRPr lang="de-DE" sz="1400">
              <a:cs typeface="Arial" charset="0"/>
            </a:endParaRPr>
          </a:p>
          <a:p>
            <a:pPr algn="ctr"/>
            <a:r>
              <a:rPr lang="de-DE" sz="280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</a:t>
            </a:r>
            <a:r>
              <a:rPr lang="de-DE" sz="280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s) = 2|w</a:t>
            </a:r>
            <a:r>
              <a:rPr lang="de-DE" sz="2800" baseline="-250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/2 – n</a:t>
            </a:r>
            <a:r>
              <a:rPr lang="de-DE" sz="2800" baseline="-250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>
                <a:solidFill>
                  <a:schemeClr val="hlink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33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46E5-F202-5B43-990C-4251141837C9}" type="slidenum">
              <a:rPr lang="de-DE"/>
              <a:pPr/>
              <a:t>25</a:t>
            </a:fld>
            <a:endParaRPr lang="de-D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(s):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/>
              <a:t>Feldgröße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 </a:t>
            </a:r>
            <a:r>
              <a:rPr lang="de-DE" sz="2800" dirty="0"/>
              <a:t>Anzahl Einträge)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4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/2 –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Theorem: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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s´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(s) </a:t>
            </a:r>
            <a:r>
              <a:rPr lang="de-DE" sz="2800" dirty="0"/>
              <a:t>für</a:t>
            </a:r>
            <a:r>
              <a:rPr lang="de-DE" sz="2800" dirty="0">
                <a:solidFill>
                  <a:schemeClr val="hlink"/>
                </a:solidFill>
              </a:rPr>
              <a:t> s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s´</a:t>
            </a:r>
            <a:r>
              <a:rPr lang="de-DE" dirty="0"/>
              <a:t> . Für die </a:t>
            </a:r>
            <a:r>
              <a:rPr lang="de-DE" dirty="0" smtClean="0"/>
              <a:t>amortisierten </a:t>
            </a:r>
            <a:r>
              <a:rPr lang="de-DE" dirty="0"/>
              <a:t>Laufzeiten gilt: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ins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</a:t>
            </a:r>
            <a:r>
              <a:rPr lang="de-DE" dirty="0">
                <a:solidFill>
                  <a:schemeClr val="hlink"/>
                </a:solidFill>
              </a:rPr>
              <a:t> 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del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</a:t>
            </a:r>
            <a:r>
              <a:rPr lang="de-DE" dirty="0">
                <a:solidFill>
                  <a:schemeClr val="hlink"/>
                </a:solidFill>
              </a:rPr>
              <a:t> 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76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3A8-7E4F-BE4A-8C0B-832837FCDB63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Tabellengröße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 sollte prim sein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für gute Verteilung der Schlüssel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Wie finden wir Primzahlen?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Für jedes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gibt es Primzahl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Wähle </a:t>
            </a:r>
            <a:r>
              <a:rPr lang="de-DE" dirty="0" smtClean="0"/>
              <a:t>Primzahlen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/>
              <a:t>, so dass </a:t>
            </a:r>
            <a:r>
              <a:rPr lang="de-DE" dirty="0">
                <a:solidFill>
                  <a:schemeClr val="hlink"/>
                </a:solidFill>
              </a:rPr>
              <a:t>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Jede nichtprime 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muss Teiler </a:t>
            </a:r>
            <a:r>
              <a:rPr lang="de-DE" dirty="0">
                <a:solidFill>
                  <a:schemeClr val="hlink"/>
                </a:solidFill>
              </a:rPr>
              <a:t>&lt;  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/>
              <a:t>  haben</a:t>
            </a:r>
            <a:br>
              <a:rPr lang="de-DE" dirty="0"/>
            </a:br>
            <a:r>
              <a:rPr lang="en-US" dirty="0" smtClean="0">
                <a:latin typeface="cmsy10" charset="0"/>
              </a:rPr>
              <a:t>⟶ </a:t>
            </a:r>
            <a:r>
              <a:rPr lang="de-DE" dirty="0" smtClean="0"/>
              <a:t> </a:t>
            </a:r>
            <a:r>
              <a:rPr lang="de-DE" dirty="0"/>
              <a:t>erlaubt effiziente Primzahlfindung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452444" y="4220195"/>
            <a:ext cx="71438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7523882" y="4148757"/>
            <a:ext cx="144462" cy="3603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7668345" y="4148757"/>
            <a:ext cx="86409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 smtClean="0"/>
              <a:t>Bei Kollision speichere das Element „woanders“ in der Hashtabelle</a:t>
            </a:r>
          </a:p>
          <a:p>
            <a:r>
              <a:rPr lang="de-DE" sz="2400" dirty="0" smtClean="0"/>
              <a:t>Vorteile gegenüber Verkettung</a:t>
            </a:r>
          </a:p>
          <a:p>
            <a:pPr lvl="1"/>
            <a:r>
              <a:rPr lang="de-DE" sz="2000" dirty="0" smtClean="0"/>
              <a:t>Keine </a:t>
            </a:r>
            <a:r>
              <a:rPr lang="de-DE" sz="2000" dirty="0" err="1" smtClean="0"/>
              <a:t>Verzeigerung</a:t>
            </a:r>
            <a:endParaRPr lang="de-DE" sz="2000" dirty="0" smtClean="0"/>
          </a:p>
          <a:p>
            <a:pPr lvl="1"/>
            <a:r>
              <a:rPr lang="de-DE" sz="2000" dirty="0" smtClean="0"/>
              <a:t>Schneller, da Speicherallokation für Zeiger relativ langsam</a:t>
            </a:r>
          </a:p>
          <a:p>
            <a:r>
              <a:rPr lang="de-DE" sz="2400" dirty="0" smtClean="0"/>
              <a:t>Nachteile</a:t>
            </a:r>
          </a:p>
          <a:p>
            <a:pPr lvl="1"/>
            <a:r>
              <a:rPr lang="de-DE" sz="2000" dirty="0" smtClean="0"/>
              <a:t>Langsamer bei Einfügungen</a:t>
            </a:r>
          </a:p>
          <a:p>
            <a:pPr lvl="2"/>
            <a:r>
              <a:rPr lang="de-DE" sz="1600" dirty="0" smtClean="0"/>
              <a:t>Eventuell sind mehrere Versuche notwendig, bis ein freier Platz in der Hashtabelle gefunden worden ist</a:t>
            </a:r>
          </a:p>
          <a:p>
            <a:pPr lvl="1"/>
            <a:r>
              <a:rPr lang="de-DE" sz="2000" dirty="0" smtClean="0"/>
              <a:t>Tabelle muss größer sein (maximaler Füllfaktor kleiner) als bei Verkettung, um konstante Komplexität bei den Basisoperationen zu erreichen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8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 smtClean="0"/>
              <a:t>Eine </a:t>
            </a:r>
            <a:r>
              <a:rPr lang="de-DE" sz="2400" i="1" dirty="0" smtClean="0"/>
              <a:t>Sondierungssequenz</a:t>
            </a:r>
            <a:r>
              <a:rPr lang="de-DE" sz="2400" dirty="0" smtClean="0"/>
              <a:t> ist eine Sequenz von Indizes in der Hashtabelle für die Suche nach einem Element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0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... </a:t>
            </a:r>
            <a:endParaRPr lang="de-DE" sz="2000" dirty="0" smtClean="0"/>
          </a:p>
          <a:p>
            <a:pPr lvl="1"/>
            <a:r>
              <a:rPr lang="de-DE" sz="2000" dirty="0" smtClean="0"/>
              <a:t>Sollte jeden Tabelleneintrag genau einmal besuchen</a:t>
            </a:r>
          </a:p>
          <a:p>
            <a:pPr lvl="1"/>
            <a:r>
              <a:rPr lang="de-DE" sz="2000" dirty="0" smtClean="0"/>
              <a:t>Sollte wiederholbar sein </a:t>
            </a:r>
          </a:p>
          <a:p>
            <a:pPr lvl="2"/>
            <a:r>
              <a:rPr lang="de-DE" sz="1800" dirty="0" smtClean="0"/>
              <a:t>so dass wir wiederfinden können, was wir eingefügt haben</a:t>
            </a:r>
          </a:p>
          <a:p>
            <a:endParaRPr lang="de-DE" sz="2400" dirty="0" smtClean="0"/>
          </a:p>
          <a:p>
            <a:r>
              <a:rPr lang="de-DE" sz="2400" dirty="0" smtClean="0"/>
              <a:t>Hashfunktion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(x) = (h(x) + f(i))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f(0) = 0</a:t>
            </a:r>
            <a:r>
              <a:rPr lang="de-DE" dirty="0" smtClean="0"/>
              <a:t>  </a:t>
            </a:r>
            <a:r>
              <a:rPr lang="de-DE" sz="2000" dirty="0" smtClean="0"/>
              <a:t>Position des 0-ten Versuches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 smtClean="0"/>
              <a:t> </a:t>
            </a:r>
            <a:r>
              <a:rPr lang="de-DE" sz="2000" dirty="0"/>
              <a:t> </a:t>
            </a:r>
            <a:r>
              <a:rPr lang="de-DE" sz="2000" dirty="0" smtClean="0"/>
              <a:t> „Distanz des i-</a:t>
            </a:r>
            <a:r>
              <a:rPr lang="de-DE" sz="2000" dirty="0" err="1" smtClean="0"/>
              <a:t>ten</a:t>
            </a:r>
            <a:r>
              <a:rPr lang="de-DE" sz="2000" dirty="0" smtClean="0"/>
              <a:t> Versuches relativ zum 0-ten Versuch“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6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Lineares Sondieren</a:t>
            </a:r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ist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eine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lineare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Funktion</a:t>
            </a:r>
            <a:r>
              <a:rPr lang="en-US" altLang="de-DE" kern="0" dirty="0" smtClean="0"/>
              <a:t> </a:t>
            </a:r>
            <a:br>
              <a:rPr lang="en-US" altLang="de-DE" kern="0" dirty="0" smtClean="0"/>
            </a:br>
            <a:r>
              <a:rPr lang="en-US" altLang="de-DE" kern="0" dirty="0" smtClean="0"/>
              <a:t>von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/>
              <a:t>, </a:t>
            </a:r>
            <a:r>
              <a:rPr lang="en-US" altLang="de-DE" kern="0" dirty="0" err="1" smtClean="0"/>
              <a:t>z.B</a:t>
            </a:r>
            <a:r>
              <a:rPr lang="en-US" altLang="de-DE" kern="0" dirty="0" smtClean="0"/>
              <a:t>. </a:t>
            </a: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 =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endParaRPr lang="en-US" altLang="de-DE" i="1" kern="0" dirty="0" smtClean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 smtClean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 smtClean="0"/>
              <a:t>i-ter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smtClean="0"/>
              <a:t>0-ter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 smtClean="0"/>
              <a:t>Sondierungssequenz</a:t>
            </a:r>
            <a:r>
              <a:rPr lang="en-US" altLang="de-DE" sz="2400" u="sng" dirty="0" smtClean="0"/>
              <a:t>: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/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als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Messgröße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der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Füge</a:t>
              </a:r>
              <a:r>
                <a:rPr lang="en-US" altLang="de-DE" dirty="0" smtClean="0"/>
                <a:t> </a:t>
              </a:r>
              <a:r>
                <a:rPr lang="en-US" altLang="de-DE" dirty="0"/>
                <a:t>x </a:t>
              </a:r>
              <a:r>
                <a:rPr lang="en-US" altLang="de-DE" dirty="0" err="1" smtClean="0"/>
                <a:t>hier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m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Einige der nachfolgenden Präsentationen wurden mit ausdrücklicher Erlaubnis des Autors und mit </a:t>
            </a:r>
            <a:r>
              <a:rPr lang="de-DE" sz="2000" dirty="0" err="1" smtClean="0"/>
              <a:t>umfachreichen</a:t>
            </a:r>
            <a:r>
              <a:rPr lang="de-DE" sz="2000" dirty="0" smtClean="0"/>
              <a:t> Änderungen und Ergänzungen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 smtClean="0"/>
              <a:t>UzL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30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 (Linear </a:t>
            </a:r>
            <a:r>
              <a:rPr lang="de-DE" dirty="0" err="1" smtClean="0"/>
              <a:t>Probing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292725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6303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Speichere Element </a:t>
            </a:r>
            <a:r>
              <a:rPr lang="de-DE" sz="2800">
                <a:solidFill>
                  <a:schemeClr val="hlink"/>
                </a:solidFill>
              </a:rPr>
              <a:t>e </a:t>
            </a:r>
            <a:r>
              <a:rPr lang="de-DE" sz="2800"/>
              <a:t>im ersten freien</a:t>
            </a:r>
          </a:p>
          <a:p>
            <a:r>
              <a:rPr lang="de-DE" sz="2800"/>
              <a:t>Ort </a:t>
            </a:r>
            <a:r>
              <a:rPr lang="de-DE" sz="2800">
                <a:solidFill>
                  <a:schemeClr val="hlink"/>
                </a:solidFill>
              </a:rPr>
              <a:t>T[i], T[i+1], T[i+2],…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i=h(key(e))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5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31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[0..m-1]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Element    </a:t>
            </a:r>
            <a:r>
              <a:rPr lang="de-DE" sz="2400" dirty="0">
                <a:solidFill>
                  <a:srgbClr val="FF0000"/>
                </a:solidFill>
              </a:rPr>
              <a:t>// m&gt;</a:t>
            </a:r>
            <a:r>
              <a:rPr lang="de-DE" sz="2400" dirty="0" err="1">
                <a:solidFill>
                  <a:srgbClr val="FF0000"/>
                </a:solidFill>
              </a:rPr>
              <a:t>n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smtClean="0">
                <a:solidFill>
                  <a:schemeClr val="hlink"/>
                </a:solidFill>
              </a:rPr>
              <a:t>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T[i] :=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i:=h(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; T:=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/>
              <a:t>&amp;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32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/>
              <a:t>)</a:t>
            </a:r>
            <a:endParaRPr lang="de-DE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CD31-77A3-2C44-8B3A-B51BA16ADD55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r>
              <a:rPr lang="de-DE" dirty="0" smtClean="0"/>
              <a:t>Lösch-Operation</a:t>
            </a:r>
            <a:endParaRPr lang="de-DE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65300" y="148478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76600" y="148478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77983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292725" y="148478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284663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78948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63" name="AutoShape 11"/>
          <p:cNvCxnSpPr>
            <a:cxnSpLocks noChangeShapeType="1"/>
            <a:stCxn id="74760" idx="2"/>
            <a:endCxn id="74757" idx="2"/>
          </p:cNvCxnSpPr>
          <p:nvPr/>
        </p:nvCxnSpPr>
        <p:spPr bwMode="auto">
          <a:xfrm rot="5400000">
            <a:off x="4032250" y="1484784"/>
            <a:ext cx="1588" cy="1008062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61" idx="2"/>
            <a:endCxn id="74758" idx="2"/>
          </p:cNvCxnSpPr>
          <p:nvPr/>
        </p:nvCxnSpPr>
        <p:spPr bwMode="auto">
          <a:xfrm rot="5400000">
            <a:off x="4536281" y="148399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55650" y="2349971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delete(3)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836738" y="3069109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348038" y="3069109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3851275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5364163" y="3069109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356100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860925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74" name="AutoShape 22"/>
          <p:cNvCxnSpPr>
            <a:cxnSpLocks noChangeShapeType="1"/>
            <a:stCxn id="74771" idx="2"/>
            <a:endCxn id="74768" idx="2"/>
          </p:cNvCxnSpPr>
          <p:nvPr/>
        </p:nvCxnSpPr>
        <p:spPr bwMode="auto">
          <a:xfrm rot="5400000">
            <a:off x="4103688" y="3069108"/>
            <a:ext cx="1588" cy="1008063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775" name="AutoShape 23"/>
          <p:cNvCxnSpPr>
            <a:cxnSpLocks noChangeShapeType="1"/>
            <a:stCxn id="74772" idx="2"/>
            <a:endCxn id="74769" idx="2"/>
          </p:cNvCxnSpPr>
          <p:nvPr/>
        </p:nvCxnSpPr>
        <p:spPr bwMode="auto">
          <a:xfrm rot="5400000">
            <a:off x="4607719" y="3068315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3563938" y="2781771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1836738" y="422163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3348038" y="422163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3851275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364163" y="422163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4356100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  <a:endParaRPr lang="en-US" sz="1800" dirty="0">
              <a:latin typeface="cmsy10" charset="0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4860925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86" name="AutoShape 34"/>
          <p:cNvCxnSpPr>
            <a:cxnSpLocks noChangeShapeType="1"/>
            <a:stCxn id="74783" idx="2"/>
            <a:endCxn id="74780" idx="2"/>
          </p:cNvCxnSpPr>
          <p:nvPr/>
        </p:nvCxnSpPr>
        <p:spPr bwMode="auto">
          <a:xfrm rot="5400000">
            <a:off x="4607719" y="422084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4572000" y="3934296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1835150" y="544559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3346450" y="54455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3849688" y="54455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5362575" y="5445596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4356100" y="54455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4859338" y="54455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cxnSp>
        <p:nvCxnSpPr>
          <p:cNvPr id="74797" name="AutoShape 45"/>
          <p:cNvCxnSpPr>
            <a:cxnSpLocks noChangeShapeType="1"/>
            <a:stCxn id="74793" idx="2"/>
            <a:endCxn id="74791" idx="2"/>
          </p:cNvCxnSpPr>
          <p:nvPr/>
        </p:nvCxnSpPr>
        <p:spPr bwMode="auto">
          <a:xfrm rot="5400000">
            <a:off x="4354513" y="5696421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99" name="Line 47"/>
          <p:cNvSpPr>
            <a:spLocks noChangeShapeType="1"/>
          </p:cNvSpPr>
          <p:nvPr/>
        </p:nvSpPr>
        <p:spPr bwMode="auto">
          <a:xfrm>
            <a:off x="5148263" y="5158259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5795963" y="148478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5867400" y="3069109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5867400" y="422163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5867400" y="5445596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>
            <a:off x="5292725" y="2205509"/>
            <a:ext cx="169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ideale Pos.</a:t>
            </a:r>
          </a:p>
        </p:txBody>
      </p:sp>
      <p:sp>
        <p:nvSpPr>
          <p:cNvPr id="74805" name="Line 53"/>
          <p:cNvSpPr>
            <a:spLocks noChangeShapeType="1"/>
          </p:cNvSpPr>
          <p:nvPr/>
        </p:nvSpPr>
        <p:spPr bwMode="auto">
          <a:xfrm flipV="1">
            <a:off x="5580063" y="1989609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5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L 0.11024 0.00023 " pathEditMode="relative" ptsTypes="AA">
                                      <p:cBhvr>
                                        <p:cTn id="41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60116E-6 L 0.06302 2.60116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  <p:bldP spid="74767" grpId="0" animBg="1"/>
      <p:bldP spid="74768" grpId="0" animBg="1"/>
      <p:bldP spid="74769" grpId="0" animBg="1"/>
      <p:bldP spid="74770" grpId="0" animBg="1"/>
      <p:bldP spid="74771" grpId="0" animBg="1"/>
      <p:bldP spid="74772" grpId="0" animBg="1"/>
      <p:bldP spid="74777" grpId="0" animBg="1"/>
      <p:bldP spid="74777" grpId="1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8" grpId="0" animBg="1"/>
      <p:bldP spid="74788" grpId="1" animBg="1"/>
      <p:bldP spid="74789" grpId="0" animBg="1"/>
      <p:bldP spid="74790" grpId="0" animBg="1"/>
      <p:bldP spid="74791" grpId="0" animBg="1"/>
      <p:bldP spid="74792" grpId="0" animBg="1"/>
      <p:bldP spid="74793" grpId="0" animBg="1"/>
      <p:bldP spid="74794" grpId="0" animBg="1"/>
      <p:bldP spid="74799" grpId="0" animBg="1"/>
      <p:bldP spid="74799" grpId="1" animBg="1"/>
      <p:bldP spid="74801" grpId="0" animBg="1"/>
      <p:bldP spid="74802" grpId="0" animBg="1"/>
      <p:bldP spid="748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21B6-F0F3-1246-82C9-2B05B0FE7D3A}" type="slidenum">
              <a:rPr lang="de-DE"/>
              <a:pPr/>
              <a:t>34</a:t>
            </a:fld>
            <a:endParaRPr lang="de-DE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: Key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i := 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i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false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err="1">
                <a:solidFill>
                  <a:srgbClr val="FF0000"/>
                </a:solidFill>
              </a:rPr>
              <a:t>Indicator</a:t>
            </a:r>
            <a:r>
              <a:rPr lang="de-DE" sz="2400" dirty="0">
                <a:solidFill>
                  <a:srgbClr val="FF0000"/>
                </a:solidFill>
              </a:rPr>
              <a:t> für T[i]</a:t>
            </a:r>
            <a:r>
              <a:rPr lang="de-DE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]))&lt;=i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T[i] :=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i :=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          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repariere Invariante ab T[i]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])=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 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smtClean="0">
                <a:solidFill>
                  <a:schemeClr val="hlink"/>
                </a:solidFill>
              </a:rPr>
              <a:t>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    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entferne Element mit Schlüssel </a:t>
            </a:r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err="1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:= j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 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smtClean="0">
                <a:solidFill>
                  <a:schemeClr val="hlink"/>
                </a:solidFill>
              </a:rPr>
              <a:t>empty </a:t>
            </a:r>
            <a:r>
              <a:rPr lang="en-US" sz="2400" dirty="0">
                <a:solidFill>
                  <a:schemeClr val="hlink"/>
                </a:solidFill>
              </a:rPr>
              <a:t>:= </a:t>
            </a:r>
            <a:r>
              <a:rPr lang="en-US" sz="2400" dirty="0" smtClean="0">
                <a:solidFill>
                  <a:schemeClr val="hlink"/>
                </a:solidFill>
              </a:rPr>
              <a:t>true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smtClean="0">
                <a:solidFill>
                  <a:schemeClr val="hlink"/>
                </a:solidFill>
              </a:rPr>
              <a:t>(j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699792" y="2881660"/>
            <a:ext cx="649287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3131840" y="3284984"/>
            <a:ext cx="360660" cy="2443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92500" y="3384898"/>
            <a:ext cx="53435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Klappt nur, solange i&gt;h(k). Wie sieht allg. Fall aus?</a:t>
            </a:r>
            <a:endParaRPr lang="de-DE" sz="18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3132138" y="3745260"/>
            <a:ext cx="172720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Nachteile der Linearen </a:t>
            </a:r>
            <a:r>
              <a:rPr lang="de-DE" dirty="0"/>
              <a:t>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Sondierungssequenzen werden mit der Zeit länger</a:t>
            </a:r>
          </a:p>
          <a:p>
            <a:pPr lvl="1"/>
            <a:r>
              <a:rPr lang="de-DE" dirty="0" smtClean="0"/>
              <a:t>Schlüssel tendieren zur Häufung in einem Teil der Tabelle</a:t>
            </a:r>
          </a:p>
          <a:p>
            <a:pPr lvl="1"/>
            <a:r>
              <a:rPr lang="de-DE" dirty="0" smtClean="0"/>
              <a:t>Schlüssel, die in den Cluster </a:t>
            </a:r>
            <a:r>
              <a:rPr lang="de-DE" dirty="0" err="1" smtClean="0"/>
              <a:t>gehasht</a:t>
            </a:r>
            <a:r>
              <a:rPr lang="de-DE" dirty="0" smtClean="0"/>
              <a:t> werden, werden an das Ende des Clusters gespeichert (und vergrößern damit den Cluster)</a:t>
            </a:r>
          </a:p>
          <a:p>
            <a:pPr lvl="1"/>
            <a:r>
              <a:rPr lang="de-DE" dirty="0" smtClean="0"/>
              <a:t>Seiteneffekt</a:t>
            </a:r>
          </a:p>
          <a:p>
            <a:pPr lvl="2"/>
            <a:r>
              <a:rPr lang="de-DE" dirty="0" smtClean="0"/>
              <a:t>Andere Schlüssel sind auch betroffen, falls sie in die Nachbarschaft </a:t>
            </a:r>
            <a:r>
              <a:rPr lang="de-DE" dirty="0" err="1" smtClean="0"/>
              <a:t>gehasht</a:t>
            </a:r>
            <a:r>
              <a:rPr lang="de-DE" dirty="0" smtClean="0"/>
              <a:t> werden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offenen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=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/m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Anzahl eingefügter Elemente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wird auch </a:t>
            </a:r>
            <a:r>
              <a:rPr lang="de-DE" b="1" i="1" dirty="0" smtClean="0"/>
              <a:t>Füllfaktor</a:t>
            </a:r>
            <a:r>
              <a:rPr lang="de-DE" dirty="0" smtClean="0"/>
              <a:t> der Hashtabelle genannt</a:t>
            </a:r>
          </a:p>
          <a:p>
            <a:r>
              <a:rPr lang="de-DE" dirty="0" smtClean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≤1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Unterscheide </a:t>
            </a:r>
            <a:r>
              <a:rPr lang="de-DE" dirty="0">
                <a:solidFill>
                  <a:srgbClr val="000000"/>
                </a:solidFill>
              </a:rPr>
              <a:t>erfolglose </a:t>
            </a:r>
            <a:r>
              <a:rPr lang="de-DE" dirty="0" smtClean="0">
                <a:solidFill>
                  <a:srgbClr val="000000"/>
                </a:solidFill>
              </a:rPr>
              <a:t>und </a:t>
            </a:r>
            <a:r>
              <a:rPr lang="de-DE" dirty="0">
                <a:solidFill>
                  <a:srgbClr val="000000"/>
                </a:solidFill>
              </a:rPr>
              <a:t>erfolgreiche </a:t>
            </a:r>
            <a:r>
              <a:rPr lang="de-DE" dirty="0" smtClean="0">
                <a:solidFill>
                  <a:srgbClr val="000000"/>
                </a:solidFill>
              </a:rPr>
              <a:t>Suche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FF0000"/>
                </a:solidFill>
              </a:rPr>
              <a:t>losen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 </a:t>
            </a:r>
            <a:r>
              <a:rPr lang="de-DE" dirty="0" smtClean="0"/>
              <a:t>Im typischen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</a:t>
            </a:r>
            <a:r>
              <a:rPr lang="de-DE" dirty="0" smtClean="0"/>
              <a:t>Sondierungen nötig</a:t>
            </a:r>
            <a:endParaRPr lang="de-DE" dirty="0"/>
          </a:p>
          <a:p>
            <a:r>
              <a:rPr lang="de-DE" dirty="0"/>
              <a:t>Bei 90% Füllung ca. 10 </a:t>
            </a:r>
            <a:r>
              <a:rPr lang="de-DE" dirty="0" smtClean="0"/>
              <a:t>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Beweis: </a:t>
            </a:r>
            <a:r>
              <a:rPr lang="de-DE" dirty="0" smtClean="0"/>
              <a:t>An der Tafel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AuD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M. Hofmann LMU 06]</a:t>
            </a:r>
          </a:p>
        </p:txBody>
      </p:sp>
      <p:pic>
        <p:nvPicPr>
          <p:cNvPr id="11" name="Inhaltsplatzhalter 4" descr="Screen Shot 2015-06-04 at 00.38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>
            <a:fillRect/>
          </a:stretch>
        </p:blipFill>
        <p:spPr>
          <a:xfrm>
            <a:off x="457200" y="1196975"/>
            <a:ext cx="8229600" cy="4968875"/>
          </a:xfrm>
        </p:spPr>
      </p:pic>
    </p:spTree>
    <p:extLst>
      <p:ext uri="{BB962C8B-B14F-4D97-AF65-F5344CB8AC3E}">
        <p14:creationId xmlns:p14="http://schemas.microsoft.com/office/powerpoint/2010/main" val="27064925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008000"/>
                </a:solidFill>
              </a:rPr>
              <a:t>reichen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</a:t>
            </a:r>
            <a:r>
              <a:rPr lang="de-DE" dirty="0" smtClean="0"/>
              <a:t> Im durchschnittlichen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</a:t>
            </a:r>
            <a:r>
              <a:rPr lang="de-DE" dirty="0" smtClean="0"/>
              <a:t>1,39 </a:t>
            </a:r>
            <a:r>
              <a:rPr lang="de-DE" dirty="0"/>
              <a:t>Sondierungen nötig</a:t>
            </a:r>
          </a:p>
          <a:p>
            <a:r>
              <a:rPr lang="de-DE" dirty="0"/>
              <a:t>Bei 90% Füllung ca. </a:t>
            </a:r>
            <a:r>
              <a:rPr lang="de-DE" dirty="0" smtClean="0"/>
              <a:t>2,56 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/>
              <a:t>An der Tafel</a:t>
            </a:r>
          </a:p>
          <a:p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Wörterbuch-Datenstruktur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</a:rPr>
              <a:t>s :=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} // Änderung nach außen sichtbar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>
                <a:solidFill>
                  <a:schemeClr val="hlink"/>
                </a:solidFill>
              </a:rPr>
              <a:t>s:=s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dirty="0" smtClean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/>
              <a:t>wobei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das Element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  // Änderung </a:t>
            </a:r>
            <a:r>
              <a:rPr lang="de-DE" dirty="0" smtClean="0">
                <a:solidFill>
                  <a:schemeClr val="hlink"/>
                </a:solidFill>
              </a:rPr>
              <a:t>von s nach </a:t>
            </a:r>
            <a:r>
              <a:rPr lang="de-DE" dirty="0">
                <a:solidFill>
                  <a:schemeClr val="hlink"/>
                </a:solidFill>
              </a:rPr>
              <a:t>außen </a:t>
            </a:r>
            <a:r>
              <a:rPr lang="de-DE" dirty="0" smtClean="0">
                <a:solidFill>
                  <a:schemeClr val="hlink"/>
                </a:solidFill>
              </a:rPr>
              <a:t>sichtbar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Falls es ein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 smtClean="0"/>
              <a:t>gibt </a:t>
            </a:r>
            <a:r>
              <a:rPr lang="de-DE" dirty="0"/>
              <a:t>mit 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/>
              <a:t>dann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aus, sonst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aus</a:t>
            </a:r>
          </a:p>
        </p:txBody>
      </p:sp>
    </p:spTree>
    <p:extLst>
      <p:ext uri="{BB962C8B-B14F-4D97-AF65-F5344CB8AC3E}">
        <p14:creationId xmlns:p14="http://schemas.microsoft.com/office/powerpoint/2010/main" val="369639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[CLRS]</a:t>
            </a:r>
          </a:p>
        </p:txBody>
      </p:sp>
      <p:pic>
        <p:nvPicPr>
          <p:cNvPr id="2" name="Bild 1" descr="Screen Shot 2015-06-04 at 09.4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2922"/>
            <a:ext cx="7956376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00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Zufälliges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den </a:t>
            </a:r>
            <a:r>
              <a:rPr lang="de-DE" dirty="0" smtClean="0"/>
              <a:t>jeweils nächsten </a:t>
            </a:r>
            <a:r>
              <a:rPr lang="de-DE" dirty="0"/>
              <a:t>Feldindex nach einer (reproduzierbaren) </a:t>
            </a:r>
            <a:r>
              <a:rPr lang="de-DE" dirty="0" smtClean="0"/>
              <a:t>Zufallsfolge </a:t>
            </a:r>
            <a:endParaRPr lang="de-DE" dirty="0"/>
          </a:p>
          <a:p>
            <a:pPr lvl="1"/>
            <a:r>
              <a:rPr lang="de-DE" dirty="0" smtClean="0"/>
              <a:t>Sehr rechenaufwendig</a:t>
            </a:r>
          </a:p>
          <a:p>
            <a:r>
              <a:rPr lang="de-DE" dirty="0" smtClean="0"/>
              <a:t>Für jeden Schlüssel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wähle genügend lange zufällige Versatzfolge </a:t>
            </a:r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dirty="0" smtClean="0"/>
              <a:t>und speichere Folge f(i) zur Verwendung bei erneutem Hash von </a:t>
            </a:r>
            <a:r>
              <a:rPr lang="de-DE" dirty="0" err="1" smtClean="0"/>
              <a:t>k</a:t>
            </a:r>
            <a:endParaRPr lang="de-DE" dirty="0" smtClean="0"/>
          </a:p>
          <a:p>
            <a:pPr lvl="1"/>
            <a:r>
              <a:rPr lang="de-DE" dirty="0" smtClean="0"/>
              <a:t>Sehr speicheraufwendig</a:t>
            </a:r>
          </a:p>
          <a:p>
            <a:pPr lvl="1"/>
            <a:r>
              <a:rPr lang="de-DE" dirty="0" smtClean="0"/>
              <a:t>Man hat auch ein Bootstrap-Problem, da die Assoziation </a:t>
            </a:r>
            <a:r>
              <a:rPr lang="de-DE" smtClean="0"/>
              <a:t>Key</a:t>
            </a:r>
            <a:r>
              <a:rPr lang="de-DE" dirty="0" err="1" smtClean="0">
                <a:sym typeface="Wingdings"/>
              </a:rPr>
              <a:t>Indexfolge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mittels </a:t>
            </a:r>
            <a:r>
              <a:rPr lang="de-DE" dirty="0" err="1" smtClean="0"/>
              <a:t>Hashing</a:t>
            </a:r>
            <a:r>
              <a:rPr lang="de-DE" dirty="0" smtClean="0"/>
              <a:t> erfolgen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zufälligem Sondieren</a:t>
            </a:r>
            <a:endParaRPr lang="de-DE" dirty="0"/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Füllfaktor </a:t>
            </a:r>
            <a:r>
              <a:rPr lang="de-DE" altLang="de-DE" dirty="0" smtClean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 smtClean="0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Lineares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  <a:p>
              <a:r>
                <a:rPr lang="en-US" altLang="de-DE" dirty="0" err="1" smtClean="0"/>
                <a:t>Zufälliges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788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 smtClean="0"/>
              <a:t>U	– </a:t>
            </a:r>
            <a:r>
              <a:rPr lang="en-US" altLang="de-DE" sz="1400" dirty="0" err="1" smtClean="0"/>
              <a:t>Erfolglose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S	– </a:t>
            </a:r>
            <a:r>
              <a:rPr lang="en-US" altLang="de-DE" sz="1400" dirty="0" err="1" smtClean="0"/>
              <a:t>Erfolgreiche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I	– </a:t>
            </a:r>
            <a:r>
              <a:rPr lang="en-US" altLang="de-DE" sz="1400" dirty="0" err="1" smtClean="0"/>
              <a:t>Einfügen</a:t>
            </a:r>
            <a:r>
              <a:rPr lang="en-US" altLang="de-DE" sz="1400" dirty="0" smtClean="0"/>
              <a:t> </a:t>
            </a:r>
            <a:endParaRPr lang="en-US" altLang="de-DE" sz="14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>
                  <a:solidFill>
                    <a:schemeClr val="folHlink"/>
                  </a:solidFill>
                </a:rPr>
                <a:t>gut</a:t>
              </a:r>
              <a:endParaRPr lang="en-US" altLang="de-DE" dirty="0">
                <a:solidFill>
                  <a:schemeClr val="folHlink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Quadratisches Sondieren</a:t>
            </a:r>
            <a:endParaRPr lang="de-DE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 smtClean="0"/>
              <a:t>Vermeidet </a:t>
            </a:r>
            <a:r>
              <a:rPr lang="en-US" altLang="de-DE" dirty="0" err="1" smtClean="0"/>
              <a:t>primäres</a:t>
            </a:r>
            <a:r>
              <a:rPr lang="en-US" altLang="de-DE" dirty="0" smtClean="0"/>
              <a:t> Clustering</a:t>
            </a:r>
          </a:p>
          <a:p>
            <a:r>
              <a:rPr lang="en-US" altLang="de-DE" dirty="0" smtClean="0">
                <a:solidFill>
                  <a:srgbClr val="3C8C93"/>
                </a:solidFill>
              </a:rPr>
              <a:t>f(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)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quadratisch</a:t>
            </a:r>
            <a:r>
              <a:rPr lang="en-US" altLang="de-DE" dirty="0" smtClean="0"/>
              <a:t> in 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 </a:t>
            </a:r>
            <a:r>
              <a:rPr lang="en-US" altLang="de-DE" dirty="0" err="1" smtClean="0"/>
              <a:t>z.B</a:t>
            </a:r>
            <a:r>
              <a:rPr lang="en-US" altLang="de-DE" dirty="0" smtClean="0"/>
              <a:t>., </a:t>
            </a: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=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 smtClean="0">
                <a:solidFill>
                  <a:schemeClr val="hlink"/>
                </a:solidFill>
              </a:rPr>
              <a:t>h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) mod m</a:t>
            </a:r>
            <a:endParaRPr lang="en-US" altLang="de-DE" dirty="0">
              <a:solidFill>
                <a:schemeClr val="hlink"/>
              </a:solidFill>
            </a:endParaRPr>
          </a:p>
          <a:p>
            <a:pPr lvl="1"/>
            <a:r>
              <a:rPr lang="en-US" altLang="de-DE" dirty="0" err="1" smtClean="0"/>
              <a:t>Sondierungssequenz</a:t>
            </a:r>
            <a:r>
              <a:rPr lang="en-US" altLang="de-DE" dirty="0" smtClean="0"/>
              <a:t>:  </a:t>
            </a:r>
            <a:br>
              <a:rPr lang="en-US" altLang="de-DE" dirty="0" smtClean="0"/>
            </a:br>
            <a:r>
              <a:rPr lang="en-US" altLang="de-DE" dirty="0" smtClean="0"/>
              <a:t>+0, +1, +4, +9, +16, … </a:t>
            </a:r>
          </a:p>
          <a:p>
            <a:pPr lvl="1"/>
            <a:r>
              <a:rPr lang="en-US" altLang="de-DE" dirty="0" err="1" smtClean="0"/>
              <a:t>Allgemeiner</a:t>
            </a:r>
            <a:r>
              <a:rPr lang="en-US" altLang="de-DE" dirty="0" smtClean="0"/>
              <a:t>: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</a:t>
            </a:r>
            <a:r>
              <a:rPr lang="en-US" altLang="de-DE" dirty="0">
                <a:solidFill>
                  <a:schemeClr val="hlink"/>
                </a:solidFill>
              </a:rPr>
              <a:t>= </a:t>
            </a:r>
            <a:r>
              <a:rPr lang="en-US" altLang="de-DE" dirty="0" smtClean="0">
                <a:solidFill>
                  <a:schemeClr val="hlink"/>
                </a:solidFill>
              </a:rPr>
              <a:t>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de-DE" dirty="0" smtClean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∙i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endParaRPr lang="en-US" altLang="de-DE" baseline="30000" dirty="0">
              <a:solidFill>
                <a:schemeClr val="hlink"/>
              </a:solidFill>
            </a:endParaRPr>
          </a:p>
          <a:p>
            <a:pPr lvl="1"/>
            <a:endParaRPr lang="en-US" altLang="de-DE" dirty="0"/>
          </a:p>
          <a:p>
            <a:pPr lvl="1"/>
            <a:endParaRPr lang="en-US" altLang="de-DE" dirty="0" smtClean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 smtClean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Meßgröße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für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 smtClean="0"/>
              <a:t>Löschen von Einträgen bei offener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Direktes </a:t>
            </a:r>
            <a:r>
              <a:rPr lang="de-DE" altLang="de-DE" dirty="0"/>
              <a:t>Löschen unterbricht </a:t>
            </a:r>
            <a:r>
              <a:rPr lang="de-DE" altLang="de-DE" dirty="0" smtClean="0"/>
              <a:t>Sondierungskette</a:t>
            </a:r>
            <a:endParaRPr lang="de-DE" dirty="0" smtClean="0"/>
          </a:p>
          <a:p>
            <a:r>
              <a:rPr lang="de-DE" dirty="0" smtClean="0"/>
              <a:t>Mögliche </a:t>
            </a:r>
            <a:r>
              <a:rPr lang="de-DE" dirty="0"/>
              <a:t>Lösung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Spezieller </a:t>
            </a:r>
            <a:r>
              <a:rPr lang="de-DE" dirty="0"/>
              <a:t>Eintrag “gelöscht“. Kann zwar wieder belegt werden, unterbricht aber </a:t>
            </a:r>
            <a:r>
              <a:rPr lang="de-DE" dirty="0" smtClean="0"/>
              <a:t>Sondierungsketten </a:t>
            </a:r>
            <a:r>
              <a:rPr lang="de-DE" dirty="0"/>
              <a:t>nicht. Nachteil bei vielen </a:t>
            </a:r>
            <a:r>
              <a:rPr lang="de-DE" dirty="0" smtClean="0"/>
              <a:t>Löschungen: </a:t>
            </a:r>
            <a:br>
              <a:rPr lang="de-DE" dirty="0" smtClean="0"/>
            </a:br>
            <a:r>
              <a:rPr lang="de-DE" dirty="0" smtClean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Umorganisieren. Kompliziert, sowie hoher Aufwand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Quadratisches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Schwierig</a:t>
            </a:r>
          </a:p>
          <a:p>
            <a:r>
              <a:rPr lang="de-DE" dirty="0" smtClean="0"/>
              <a:t>Theorem</a:t>
            </a:r>
          </a:p>
          <a:p>
            <a:pPr lvl="1"/>
            <a:r>
              <a:rPr lang="de-DE" dirty="0" smtClean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 smtClean="0"/>
              <a:t>Ansonsten kann es sein, dass Quadratisches Sondieren keinen freien Platz findet, obwohl vorhanden</a:t>
            </a:r>
          </a:p>
          <a:p>
            <a:r>
              <a:rPr lang="de-DE" dirty="0" smtClean="0"/>
              <a:t>Damit </a:t>
            </a:r>
            <a:r>
              <a:rPr lang="de-DE" dirty="0" err="1" smtClean="0">
                <a:latin typeface="Symbol" charset="2"/>
                <a:cs typeface="Symbol" charset="2"/>
              </a:rPr>
              <a:t>a</a:t>
            </a:r>
            <a:r>
              <a:rPr lang="de-DE" baseline="-25000" dirty="0" err="1" smtClean="0"/>
              <a:t>max</a:t>
            </a:r>
            <a:r>
              <a:rPr lang="de-DE" dirty="0" smtClean="0"/>
              <a:t> ≤ ½ für quadratisches Sondieren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Benutze eine zweite Hashfunktion für alle Versuche außer dem ersten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 smtClean="0"/>
              <a:t>Gute Wahl von </a:t>
            </a:r>
            <a:r>
              <a:rPr lang="de-DE" dirty="0" smtClean="0">
                <a:solidFill>
                  <a:srgbClr val="3C8C93"/>
                </a:solidFill>
              </a:rPr>
              <a:t>h‘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Sollte niemals 0 ergeben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h‘</a:t>
            </a:r>
            <a:r>
              <a:rPr lang="de-DE" baseline="-25000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(x) = p – (x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p)</a:t>
            </a:r>
            <a:r>
              <a:rPr lang="de-DE" dirty="0" smtClean="0"/>
              <a:t>    mit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Primzahl </a:t>
            </a:r>
            <a:r>
              <a:rPr lang="de-DE" dirty="0" smtClean="0">
                <a:solidFill>
                  <a:srgbClr val="3C8C93"/>
                </a:solidFill>
              </a:rPr>
              <a:t>&lt; m</a:t>
            </a:r>
          </a:p>
          <a:p>
            <a:endParaRPr lang="de-DE" dirty="0" smtClean="0"/>
          </a:p>
          <a:p>
            <a:r>
              <a:rPr lang="de-DE" dirty="0" smtClean="0"/>
              <a:t>Beispiel für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m=10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0</a:t>
            </a:r>
            <a:r>
              <a:rPr lang="de-DE" dirty="0" smtClean="0">
                <a:solidFill>
                  <a:srgbClr val="3C8C93"/>
                </a:solidFill>
              </a:rPr>
              <a:t>(49) = (h(49) + f(0))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10 = 9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(49) = (h(49) + 1 ∙ (7 – 49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7))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10 = 6 für p=7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>
                <a:off x="5004048" y="5949280"/>
                <a:ext cx="762000" cy="304800"/>
              </a:xfrm>
              <a:prstGeom prst="wedgeRoundRectCallout">
                <a:avLst>
                  <a:gd name="adj1" fmla="val -122980"/>
                  <a:gd name="adj2" fmla="val -149184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𝑓</m:t>
                      </m:r>
                      <m:r>
                        <a:rPr lang="en-US" altLang="de-DE" i="1" dirty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5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5949280"/>
                <a:ext cx="762000" cy="304800"/>
              </a:xfrm>
              <a:prstGeom prst="wedgeRoundRectCallout">
                <a:avLst>
                  <a:gd name="adj1" fmla="val -122980"/>
                  <a:gd name="adj2" fmla="val -149184"/>
                  <a:gd name="adj3" fmla="val 16667"/>
                </a:avLst>
              </a:prstGeom>
              <a:blipFill rotWithShape="1">
                <a:blip r:embed="rId2"/>
                <a:stretch>
                  <a:fillRect b="-19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46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3419872" y="5661248"/>
            <a:ext cx="216024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Effizienz von doppeltem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6381328"/>
            <a:ext cx="2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© Joost-Pieter </a:t>
            </a:r>
            <a:r>
              <a:rPr lang="de-DE" sz="1400" dirty="0" err="1" smtClean="0"/>
              <a:t>Katoen</a:t>
            </a:r>
            <a:r>
              <a:rPr lang="de-DE" sz="1400" dirty="0" smtClean="0"/>
              <a:t> RWTH Aachen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Messreihen zeigen, dass Doppel-</a:t>
            </a:r>
            <a:r>
              <a:rPr lang="de-DE" dirty="0" err="1" smtClean="0"/>
              <a:t>Hashing</a:t>
            </a:r>
            <a:r>
              <a:rPr lang="de-DE" dirty="0" smtClean="0"/>
              <a:t> fast genauso gut ist wie zufälliges Sondieren</a:t>
            </a:r>
          </a:p>
          <a:p>
            <a:r>
              <a:rPr lang="de-DE" dirty="0" smtClean="0"/>
              <a:t>Zweite Hashfunktion benötigt zusätzliche Zeit zum Berechnen</a:t>
            </a:r>
          </a:p>
          <a:p>
            <a:r>
              <a:rPr lang="de-DE" dirty="0" smtClean="0"/>
              <a:t>Doppeltes </a:t>
            </a:r>
            <a:r>
              <a:rPr lang="de-DE" dirty="0" err="1"/>
              <a:t>Hashing</a:t>
            </a:r>
            <a:r>
              <a:rPr lang="de-DE" dirty="0"/>
              <a:t> ist </a:t>
            </a:r>
            <a:r>
              <a:rPr lang="de-DE" dirty="0" smtClean="0"/>
              <a:t>langsamer </a:t>
            </a:r>
            <a:r>
              <a:rPr lang="de-DE" dirty="0"/>
              <a:t>als </a:t>
            </a:r>
            <a:r>
              <a:rPr lang="de-DE" dirty="0" err="1"/>
              <a:t>Überlaufketten</a:t>
            </a:r>
            <a:r>
              <a:rPr lang="de-DE" dirty="0"/>
              <a:t> und lineares Sondieren bei </a:t>
            </a:r>
            <a:r>
              <a:rPr lang="de-DE" dirty="0" err="1"/>
              <a:t>dünn</a:t>
            </a:r>
            <a:r>
              <a:rPr lang="de-DE" dirty="0"/>
              <a:t> besetzten Tabellen, jedoch wesentlich schneller als lineares Sondieren, wenn der </a:t>
            </a:r>
            <a:r>
              <a:rPr lang="de-DE" dirty="0" err="1"/>
              <a:t>Füllgrad</a:t>
            </a:r>
            <a:r>
              <a:rPr lang="de-DE" dirty="0"/>
              <a:t>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bedeutend schneller ist in </a:t>
            </a:r>
            <a:r>
              <a:rPr lang="de-DE" dirty="0" err="1"/>
              <a:t>Bäumen</a:t>
            </a:r>
            <a:r>
              <a:rPr lang="de-DE" dirty="0"/>
              <a:t> </a:t>
            </a:r>
          </a:p>
          <a:p>
            <a:pPr lvl="1"/>
            <a:r>
              <a:rPr lang="de-DE" dirty="0" smtClean="0"/>
              <a:t>Aber: Keine Bereichsanfragen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Basisoperation (Suchen, Einfügen, Löschen) in O(1)</a:t>
            </a:r>
          </a:p>
          <a:p>
            <a:r>
              <a:rPr lang="de-DE" dirty="0" smtClean="0"/>
              <a:t>Güte des Hashverfahrens beeinflusst durch</a:t>
            </a:r>
          </a:p>
          <a:p>
            <a:pPr lvl="1"/>
            <a:r>
              <a:rPr lang="de-DE" dirty="0" smtClean="0"/>
              <a:t>Hashfunktion</a:t>
            </a:r>
          </a:p>
          <a:p>
            <a:pPr lvl="1"/>
            <a:r>
              <a:rPr lang="de-DE" dirty="0" smtClean="0"/>
              <a:t>Verfahren zur Kollisionsbehandlung</a:t>
            </a:r>
          </a:p>
          <a:p>
            <a:pPr lvl="2"/>
            <a:r>
              <a:rPr lang="de-DE" dirty="0" smtClean="0"/>
              <a:t>Verkettung</a:t>
            </a:r>
          </a:p>
          <a:p>
            <a:pPr lvl="2"/>
            <a:r>
              <a:rPr lang="de-DE" dirty="0" smtClean="0"/>
              <a:t>Offene Adressierung</a:t>
            </a:r>
          </a:p>
          <a:p>
            <a:pPr lvl="3"/>
            <a:r>
              <a:rPr lang="de-DE" dirty="0" smtClean="0"/>
              <a:t>Lineares/Quadratisches Sondieren, Doppel-</a:t>
            </a:r>
            <a:r>
              <a:rPr lang="de-DE" dirty="0" err="1" smtClean="0"/>
              <a:t>Hashing</a:t>
            </a:r>
            <a:endParaRPr lang="de-DE" dirty="0" smtClean="0"/>
          </a:p>
          <a:p>
            <a:pPr lvl="1"/>
            <a:r>
              <a:rPr lang="de-DE" dirty="0" smtClean="0"/>
              <a:t>Füllfaktor</a:t>
            </a:r>
          </a:p>
          <a:p>
            <a:pPr lvl="2"/>
            <a:r>
              <a:rPr lang="de-DE" dirty="0" smtClean="0"/>
              <a:t>Dynamisches Wachsen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49</a:t>
            </a:fld>
            <a:endParaRPr lang="de-DE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06013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7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Wörterbücher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Unterschied zur Menge: </a:t>
            </a:r>
          </a:p>
          <a:p>
            <a:r>
              <a:rPr lang="de-DE" dirty="0" smtClean="0"/>
              <a:t>Elemente (Einträge) bei Wörterbüchern als Attribut-Wert-Paare verstanden</a:t>
            </a:r>
          </a:p>
          <a:p>
            <a:r>
              <a:rPr lang="de-DE" dirty="0" smtClean="0"/>
              <a:t>Iteration über Elemente eines Wörterbuchs in </a:t>
            </a:r>
            <a:br>
              <a:rPr lang="de-DE" dirty="0" smtClean="0"/>
            </a:br>
            <a:r>
              <a:rPr lang="de-DE" b="1" dirty="0" smtClean="0"/>
              <a:t>willkürlicher</a:t>
            </a:r>
            <a:r>
              <a:rPr lang="de-DE" dirty="0" smtClean="0"/>
              <a:t> Reihenfolge </a:t>
            </a:r>
            <a:r>
              <a:rPr lang="de-DE" b="1" dirty="0" smtClean="0"/>
              <a:t>ohne</a:t>
            </a:r>
            <a:r>
              <a:rPr lang="de-DE" dirty="0" smtClean="0"/>
              <a:t> Angabe eines Bereichs</a:t>
            </a:r>
          </a:p>
          <a:p>
            <a:pPr lvl="1"/>
            <a:r>
              <a:rPr lang="de-DE" dirty="0" smtClean="0"/>
              <a:t>Über alle Attribute</a:t>
            </a:r>
          </a:p>
          <a:p>
            <a:pPr lvl="1"/>
            <a:r>
              <a:rPr lang="de-DE" dirty="0" smtClean="0"/>
              <a:t>Über alle Werte</a:t>
            </a:r>
          </a:p>
          <a:p>
            <a:pPr lvl="1"/>
            <a:r>
              <a:rPr lang="de-DE" dirty="0" smtClean="0"/>
              <a:t>Über alle Attribut-Wert-Paare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12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friend_defin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Wörterbücher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5807005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Statisches </a:t>
            </a:r>
            <a:r>
              <a:rPr lang="de-DE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Hashing</a:t>
            </a: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nur </a:t>
            </a:r>
            <a:r>
              <a:rPr lang="de-DE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lookup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8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51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52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</a:t>
            </a:r>
            <a:r>
              <a:rPr lang="de-DE" dirty="0" smtClean="0"/>
              <a:t>Wörterbuch (FKS-</a:t>
            </a:r>
            <a:r>
              <a:rPr lang="de-DE" dirty="0" err="1" smtClean="0"/>
              <a:t>Hashing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2627313" y="5230143"/>
            <a:ext cx="454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Keine Kollisionen in Subtabellen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53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Tabellengröße: </a:t>
            </a:r>
            <a:r>
              <a:rPr lang="de-DE" sz="2400">
                <a:solidFill>
                  <a:schemeClr val="hlink"/>
                </a:solidFill>
              </a:rPr>
              <a:t>m=</a:t>
            </a:r>
            <a:r>
              <a:rPr lang="de-DE" sz="2400">
                <a:solidFill>
                  <a:schemeClr val="hlink"/>
                </a:solidFill>
                <a:latin typeface="Symbol" charset="0"/>
                <a:sym typeface="Symbol" charset="0"/>
              </a:rPr>
              <a:t></a:t>
            </a:r>
            <a:r>
              <a:rPr lang="de-DE" sz="24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54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Theorem:</a:t>
            </a:r>
            <a:r>
              <a:rPr lang="de-DE" dirty="0" smtClean="0"/>
              <a:t> </a:t>
            </a:r>
            <a:r>
              <a:rPr lang="de-DE" dirty="0"/>
              <a:t>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</a:t>
            </a:r>
            <a:r>
              <a:rPr lang="de-DE" dirty="0" smtClean="0"/>
              <a:t>Hashfunktion </a:t>
            </a:r>
            <a:r>
              <a:rPr lang="de-DE" dirty="0"/>
              <a:t>der Größe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Perfektes </a:t>
            </a:r>
            <a:r>
              <a:rPr lang="de-DE" dirty="0" err="1" smtClean="0"/>
              <a:t>Hashing</a:t>
            </a:r>
            <a:r>
              <a:rPr lang="de-DE" dirty="0" smtClean="0"/>
              <a:t> zur Identifikation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6a0120a85dcdae970b016303bd99fb970d-800w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052736"/>
            <a:ext cx="8604448" cy="51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Prüfsummen und Verschlüsselung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</a:t>
            </a:r>
            <a:r>
              <a:rPr lang="de-DE" dirty="0" smtClean="0"/>
              <a:t>zu erkennen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ei guter Hashfunktion sind Kollisionen selten, </a:t>
            </a:r>
          </a:p>
          <a:p>
            <a:pPr lvl="1"/>
            <a:r>
              <a:rPr lang="de-DE" dirty="0" smtClean="0"/>
              <a:t>Änderung weniger Bits einer Nachricht (Übertragungsfehler) sollte mögl. anderen Hashwert zur Folge haben</a:t>
            </a:r>
            <a:endParaRPr lang="de-DE" dirty="0"/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praktisch unmöglich ist, Kollisionen absichtlich zu </a:t>
            </a:r>
            <a:r>
              <a:rPr lang="de-DE" dirty="0" smtClean="0"/>
              <a:t>finden 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SHAx</a:t>
            </a:r>
            <a:r>
              <a:rPr lang="de-DE" dirty="0" smtClean="0"/>
              <a:t>, MD5)</a:t>
            </a:r>
          </a:p>
          <a:p>
            <a:pPr lvl="1"/>
            <a:r>
              <a:rPr lang="de-DE" dirty="0" smtClean="0"/>
              <a:t>Inverse 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„schwer“ zu berechnen</a:t>
            </a:r>
          </a:p>
          <a:p>
            <a:pPr lvl="1"/>
            <a:r>
              <a:rPr lang="de-DE" dirty="0" smtClean="0"/>
              <a:t>Ausprobieren über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 smtClean="0"/>
              <a:t> ist „aufwendig“ da </a:t>
            </a:r>
            <a:r>
              <a:rPr lang="de-DE" dirty="0" smtClean="0">
                <a:solidFill>
                  <a:srgbClr val="3C8C93"/>
                </a:solidFill>
              </a:rPr>
              <a:t>|U|</a:t>
            </a:r>
            <a:r>
              <a:rPr lang="de-DE" dirty="0" smtClean="0"/>
              <a:t> „groß“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schwieriger Eingaben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Annahme: </a:t>
            </a:r>
            <a:r>
              <a:rPr lang="de-DE" dirty="0" smtClean="0"/>
              <a:t>Pro Typ </a:t>
            </a:r>
            <a:r>
              <a:rPr lang="de-DE" b="1" dirty="0" smtClean="0"/>
              <a:t>nur</a:t>
            </a:r>
            <a:r>
              <a:rPr lang="de-DE" dirty="0" smtClean="0"/>
              <a:t> </a:t>
            </a:r>
            <a:r>
              <a:rPr lang="de-DE" b="1" dirty="0" smtClean="0"/>
              <a:t>eine</a:t>
            </a:r>
            <a:r>
              <a:rPr lang="de-DE" dirty="0" smtClean="0"/>
              <a:t> </a:t>
            </a:r>
            <a:r>
              <a:rPr lang="de-DE" b="1" dirty="0" smtClean="0"/>
              <a:t>Hash-Funktion </a:t>
            </a:r>
            <a:r>
              <a:rPr lang="de-DE" dirty="0" smtClean="0"/>
              <a:t>verwendet</a:t>
            </a:r>
          </a:p>
          <a:p>
            <a:r>
              <a:rPr lang="de-DE" dirty="0" smtClean="0"/>
              <a:t>Wenn man Eingaben, die per </a:t>
            </a:r>
            <a:r>
              <a:rPr lang="de-DE" dirty="0" err="1" smtClean="0"/>
              <a:t>Hashing</a:t>
            </a:r>
            <a:r>
              <a:rPr lang="de-DE" dirty="0" smtClean="0"/>
              <a:t> verarbeitet werden, geschickt wählt, kann man </a:t>
            </a:r>
            <a:r>
              <a:rPr lang="de-DE" b="1" dirty="0" smtClean="0"/>
              <a:t>Kollisionen</a:t>
            </a:r>
            <a:r>
              <a:rPr lang="de-DE" dirty="0" smtClean="0"/>
              <a:t> durch geschickte Wahl der Eingaben </a:t>
            </a:r>
            <a:r>
              <a:rPr lang="de-DE" b="1" dirty="0" smtClean="0"/>
              <a:t>provozieren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(ohne gleiche Eingaben zu machen)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Problem: </a:t>
            </a:r>
            <a:r>
              <a:rPr lang="de-DE" dirty="0" smtClean="0"/>
              <a:t>Performanz sinkt (wird u.U. linear)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Denial</a:t>
            </a:r>
            <a:r>
              <a:rPr lang="de-DE" dirty="0" smtClean="0"/>
              <a:t>-of-Service“-Angriff möglich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Lösung: </a:t>
            </a:r>
            <a:r>
              <a:rPr lang="de-DE" dirty="0" smtClean="0"/>
              <a:t>Wähle </a:t>
            </a:r>
            <a:r>
              <a:rPr lang="de-DE" dirty="0"/>
              <a:t>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r>
              <a:rPr lang="de-DE" dirty="0" smtClean="0"/>
              <a:t>: </a:t>
            </a:r>
            <a:r>
              <a:rPr lang="de-DE" dirty="0"/>
              <a:t>Verwendung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Auswahl der Hash-Funktion </a:t>
            </a:r>
            <a:r>
              <a:rPr lang="de-DE" dirty="0" smtClean="0"/>
              <a:t>möglich, </a:t>
            </a:r>
            <a:r>
              <a:rPr lang="de-DE" dirty="0"/>
              <a:t>wenn </a:t>
            </a:r>
            <a:r>
              <a:rPr lang="de-DE" dirty="0" err="1"/>
              <a:t>Hashing</a:t>
            </a:r>
            <a:r>
              <a:rPr lang="de-DE" dirty="0"/>
              <a:t> für einen </a:t>
            </a:r>
            <a:r>
              <a:rPr lang="de-DE" dirty="0" smtClean="0"/>
              <a:t>temporär </a:t>
            </a:r>
            <a:r>
              <a:rPr lang="de-DE" dirty="0"/>
              <a:t>aufgebauten Index verwendet wird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Auswahl aus Menge von Hashfunktionen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möglich</a:t>
            </a:r>
          </a:p>
          <a:p>
            <a:r>
              <a:rPr lang="de-DE" dirty="0" smtClean="0"/>
              <a:t>Bei langlaufenden Serveranwendungen kann Hash-Funktion beim Vergrößern oder Verkleinern einer Hashtabelle geändert werden (</a:t>
            </a:r>
            <a:r>
              <a:rPr lang="de-DE" dirty="0" err="1" smtClean="0"/>
              <a:t>Rehash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Weiterhin kann die Zugriffszeit gemessen werden und ggf. ein spontanes </a:t>
            </a:r>
            <a:r>
              <a:rPr lang="de-DE" dirty="0" err="1" smtClean="0"/>
              <a:t>Rehash</a:t>
            </a:r>
            <a:r>
              <a:rPr lang="de-DE" dirty="0" smtClean="0"/>
              <a:t> mit einer anderen Hash-Funktion eingeleitet werden (also latente Gefahr eines DOS-Angriffs abgemildert)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Menge von Hashfunktionen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/>
              <a:t> heißt universell, wenn für beliebige Schlüssel </a:t>
            </a:r>
            <a:r>
              <a:rPr lang="de-DE" dirty="0" smtClean="0">
                <a:solidFill>
                  <a:srgbClr val="3C8C93"/>
                </a:solidFill>
              </a:rPr>
              <a:t>x,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>
                <a:solidFill>
                  <a:srgbClr val="3C8C93"/>
                </a:solidFill>
              </a:rPr>
              <a:t> ∈ U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rgbClr val="3C8C93"/>
                </a:solidFill>
              </a:rPr>
              <a:t>x ≠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/>
              <a:t> gilt: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000000"/>
                </a:solidFill>
              </a:rPr>
              <a:t>Also: Wenn eine Hashfunktion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zufällig </a:t>
            </a:r>
            <a:r>
              <a:rPr lang="de-DE" dirty="0">
                <a:solidFill>
                  <a:srgbClr val="000000"/>
                </a:solidFill>
              </a:rPr>
              <a:t>gewählt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wird, ist </a:t>
            </a:r>
            <a:r>
              <a:rPr lang="de-DE" dirty="0" smtClean="0"/>
              <a:t>die relative </a:t>
            </a:r>
            <a:r>
              <a:rPr lang="de-DE" dirty="0"/>
              <a:t>Häufigkeit von Kollisionen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kleiner </a:t>
            </a:r>
            <a:r>
              <a:rPr lang="de-DE" dirty="0"/>
              <a:t>als </a:t>
            </a:r>
            <a:r>
              <a:rPr lang="de-DE" dirty="0">
                <a:solidFill>
                  <a:srgbClr val="3C8C93"/>
                </a:solidFill>
              </a:rPr>
              <a:t>1/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, wobei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 die Größe der Hashtabelle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 smtClean="0"/>
              <a:t>1</a:t>
            </a:r>
            <a:r>
              <a:rPr lang="de-DE" sz="1400" dirty="0" smtClean="0"/>
              <a:t> Manchmal auch universales </a:t>
            </a:r>
            <a:r>
              <a:rPr lang="de-DE" sz="1400" dirty="0" err="1" smtClean="0"/>
              <a:t>Hashing</a:t>
            </a:r>
            <a:r>
              <a:rPr lang="de-DE" sz="1400" dirty="0" smtClean="0"/>
              <a:t> genannt: </a:t>
            </a:r>
            <a:r>
              <a:rPr lang="de-DE" sz="1400" dirty="0"/>
              <a:t> </a:t>
            </a:r>
            <a:r>
              <a:rPr lang="de-DE" sz="1400" dirty="0" smtClean="0"/>
              <a:t>Für alle </a:t>
            </a:r>
            <a:br>
              <a:rPr lang="de-DE" sz="1400" dirty="0" smtClean="0"/>
            </a:br>
            <a:r>
              <a:rPr lang="de-DE" sz="1400" dirty="0" smtClean="0"/>
              <a:t>Schlüsselsequenzen geeignet, also universal einsetzbar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6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37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Formel" r:id="rId3" imgW="1130040" imgH="241200" progId="Equation.3">
                  <p:embed/>
                </p:oleObj>
              </mc:Choice>
              <mc:Fallback>
                <p:oleObj name="Formel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7" imgW="406080" imgH="164880" progId="Equation.3">
                  <p:embed/>
                </p:oleObj>
              </mc:Choice>
              <mc:Fallback>
                <p:oleObj name="Equation" r:id="rId7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486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Für jedes Paar (a,b) von Zahlen mit a </a:t>
            </a:r>
            <a:r>
              <a:rPr lang="de-DE" sz="2000">
                <a:sym typeface="Symbol" charset="0"/>
              </a:rPr>
              <a:t> Z</a:t>
            </a:r>
            <a:r>
              <a:rPr lang="de-DE" sz="2000" baseline="-25000">
                <a:sym typeface="Symbol" charset="0"/>
              </a:rPr>
              <a:t>p</a:t>
            </a:r>
            <a:r>
              <a:rPr lang="de-DE" sz="2000" baseline="30000">
                <a:sym typeface="Symbol" charset="0"/>
              </a:rPr>
              <a:t>* </a:t>
            </a:r>
            <a:r>
              <a:rPr lang="de-DE" sz="2000">
                <a:sym typeface="Symbol" charset="0"/>
              </a:rPr>
              <a:t> und  b  Z</a:t>
            </a:r>
            <a:r>
              <a:rPr lang="de-DE" sz="2000" baseline="-25000">
                <a:sym typeface="Symbol" charset="0"/>
              </a:rPr>
              <a:t>p </a:t>
            </a:r>
            <a:r>
              <a:rPr lang="de-DE" sz="2000">
                <a:sym typeface="Symbol" charset="0"/>
              </a:rPr>
              <a:t>definieren wir wie </a:t>
            </a:r>
          </a:p>
          <a:p>
            <a:r>
              <a:rPr lang="de-DE" sz="2000">
                <a:sym typeface="Symbol" charset="0"/>
              </a:rPr>
              <a:t>folgt eine Hash-Funktion:</a:t>
            </a:r>
            <a:endParaRPr lang="de-DE" sz="2000" baseline="-2500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Formel" r:id="rId9" imgW="2006280" imgH="241200" progId="Equation.3">
                  <p:embed/>
                </p:oleObj>
              </mc:Choice>
              <mc:Fallback>
                <p:oleObj name="Formel" r:id="rId9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61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Klasse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562862"/>
              </p:ext>
            </p:extLst>
          </p:nvPr>
        </p:nvGraphicFramePr>
        <p:xfrm>
          <a:off x="2306639" y="1556792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Equation" r:id="rId3" imgW="1828800" imgH="253800" progId="Equation.3">
                  <p:embed/>
                </p:oleObj>
              </mc:Choice>
              <mc:Fallback>
                <p:oleObj name="Equation" r:id="rId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9" y="1556792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Beweis:</a:t>
            </a:r>
            <a:endParaRPr lang="de-DE" sz="2000" b="1" baseline="-25000" dirty="0">
              <a:sym typeface="Symbol" charset="0"/>
            </a:endParaRPr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51028"/>
              </p:ext>
            </p:extLst>
          </p:nvPr>
        </p:nvGraphicFramePr>
        <p:xfrm>
          <a:off x="971551" y="3838911"/>
          <a:ext cx="2664346" cy="51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3838911"/>
                        <a:ext cx="2664346" cy="516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23850" y="3003550"/>
            <a:ext cx="8440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Wir betrachten zwei beliebige, verschiedene  Schlüssel  k</a:t>
            </a:r>
            <a:r>
              <a:rPr lang="de-DE" sz="2000" baseline="-25000"/>
              <a:t>i  </a:t>
            </a:r>
            <a:r>
              <a:rPr lang="de-DE" sz="2000"/>
              <a:t>und  k</a:t>
            </a:r>
            <a:r>
              <a:rPr lang="de-DE" sz="2000" baseline="-25000"/>
              <a:t>j</a:t>
            </a:r>
            <a:r>
              <a:rPr lang="de-DE" sz="2000"/>
              <a:t> aus  Z</a:t>
            </a:r>
            <a:r>
              <a:rPr lang="de-DE" sz="2000" baseline="-25000"/>
              <a:t>p</a:t>
            </a:r>
            <a:r>
              <a:rPr lang="de-DE" sz="2000"/>
              <a:t> </a:t>
            </a:r>
          </a:p>
          <a:p>
            <a:r>
              <a:rPr lang="de-DE" sz="2000"/>
              <a:t>und eine gegebene Hash-Funktion h</a:t>
            </a:r>
            <a:r>
              <a:rPr lang="de-DE" sz="2000" baseline="-25000"/>
              <a:t>a,b </a:t>
            </a:r>
            <a:r>
              <a:rPr lang="de-DE" sz="2000">
                <a:sym typeface="Symbol" charset="0"/>
              </a:rPr>
              <a:t> H</a:t>
            </a:r>
            <a:r>
              <a:rPr lang="de-DE" sz="2000" baseline="-25000">
                <a:sym typeface="Symbol" charset="0"/>
              </a:rPr>
              <a:t>p,m</a:t>
            </a:r>
            <a:r>
              <a:rPr lang="de-DE" sz="2000">
                <a:sym typeface="Symbol" charset="0"/>
              </a:rPr>
              <a:t>:</a:t>
            </a:r>
            <a:endParaRPr lang="de-DE" sz="2000"/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4500563" y="3795713"/>
          <a:ext cx="29511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795713"/>
                        <a:ext cx="29511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342900" y="4513263"/>
            <a:ext cx="491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Zunächst stellen wir fest, dass r </a:t>
            </a:r>
            <a:r>
              <a:rPr lang="de-DE" sz="2400">
                <a:sym typeface="Symbol" charset="0"/>
              </a:rPr>
              <a:t></a:t>
            </a:r>
            <a:r>
              <a:rPr lang="de-DE" sz="2000">
                <a:sym typeface="Symbol" charset="0"/>
              </a:rPr>
              <a:t> s ist, da</a:t>
            </a:r>
            <a:endParaRPr lang="de-DE" sz="2000"/>
          </a:p>
        </p:txBody>
      </p:sp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950913" y="5191125"/>
          <a:ext cx="3816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Formel" r:id="rId9" imgW="1562040" imgH="241200" progId="Equation.3">
                  <p:embed/>
                </p:oleObj>
              </mc:Choice>
              <mc:Fallback>
                <p:oleObj name="Formel" r:id="rId9" imgW="1562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191125"/>
                        <a:ext cx="3816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495925" y="5057775"/>
            <a:ext cx="2714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a </a:t>
            </a:r>
            <a:r>
              <a:rPr lang="de-DE" sz="2400">
                <a:sym typeface="Symbol" charset="0"/>
              </a:rPr>
              <a:t></a:t>
            </a:r>
            <a:r>
              <a:rPr lang="de-DE" sz="2400"/>
              <a:t> </a:t>
            </a:r>
            <a:r>
              <a:rPr lang="de-DE" sz="2000"/>
              <a:t>0, (k</a:t>
            </a:r>
            <a:r>
              <a:rPr lang="de-DE" sz="2000" baseline="-25000"/>
              <a:t>i</a:t>
            </a:r>
            <a:r>
              <a:rPr lang="de-DE" sz="2000"/>
              <a:t> – k</a:t>
            </a:r>
            <a:r>
              <a:rPr lang="de-DE" sz="2000" baseline="-25000"/>
              <a:t>j</a:t>
            </a:r>
            <a:r>
              <a:rPr lang="de-DE" sz="2000"/>
              <a:t>) </a:t>
            </a:r>
            <a:r>
              <a:rPr lang="de-DE" sz="2400">
                <a:sym typeface="Symbol" charset="0"/>
              </a:rPr>
              <a:t></a:t>
            </a:r>
            <a:r>
              <a:rPr lang="de-DE" sz="2000">
                <a:sym typeface="Symbol" charset="0"/>
              </a:rPr>
              <a:t> 0</a:t>
            </a:r>
            <a:r>
              <a:rPr lang="de-DE" sz="2000"/>
              <a:t> und </a:t>
            </a:r>
          </a:p>
          <a:p>
            <a:r>
              <a:rPr lang="de-DE" sz="2000"/>
              <a:t>p eine Primzahl ist.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61950" y="5733256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Es gibt also modulo p keine Kollisionen. 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 smtClean="0"/>
              <a:t>Beh</a:t>
            </a:r>
            <a:r>
              <a:rPr lang="de-DE" sz="2000" b="1" dirty="0" smtClean="0"/>
              <a:t>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6309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6" grpId="0" autoUpdateAnimBg="0"/>
      <p:bldP spid="87048" grpId="0" autoUpdateAnimBg="0"/>
      <p:bldP spid="87054" grpId="0" autoUpdateAnimBg="0"/>
      <p:bldP spid="87056" grpId="0" autoUpdateAnimBg="0"/>
      <p:bldP spid="87058" grpId="0" autoUpdateAnimBg="0"/>
      <p:bldP spid="8705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8BF0-0196-A94C-9901-1011BE6B0151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3850" y="1082824"/>
            <a:ext cx="8515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Darüber hinaus liefert jedes der möglichen p(p-1) Paare (</a:t>
            </a:r>
            <a:r>
              <a:rPr lang="de-DE" sz="2000" dirty="0" err="1"/>
              <a:t>a,b</a:t>
            </a:r>
            <a:r>
              <a:rPr lang="de-DE" sz="2000" dirty="0"/>
              <a:t>) mit a </a:t>
            </a:r>
            <a:r>
              <a:rPr lang="de-DE" sz="2400" dirty="0">
                <a:sym typeface="Symbol" charset="0"/>
              </a:rPr>
              <a:t></a:t>
            </a:r>
            <a:r>
              <a:rPr lang="de-DE" sz="2000" dirty="0">
                <a:sym typeface="Symbol" charset="0"/>
              </a:rPr>
              <a:t> 0 ein</a:t>
            </a:r>
          </a:p>
          <a:p>
            <a:r>
              <a:rPr lang="de-DE" sz="2000" dirty="0">
                <a:sym typeface="Symbol" charset="0"/>
              </a:rPr>
              <a:t>anderes Paar (</a:t>
            </a:r>
            <a:r>
              <a:rPr lang="de-DE" sz="2000" dirty="0" err="1">
                <a:sym typeface="Symbol" charset="0"/>
              </a:rPr>
              <a:t>r,s</a:t>
            </a:r>
            <a:r>
              <a:rPr lang="de-DE" sz="2000" dirty="0">
                <a:sym typeface="Symbol" charset="0"/>
              </a:rPr>
              <a:t>) von Resultaten </a:t>
            </a:r>
            <a:r>
              <a:rPr lang="de-DE" sz="2000" dirty="0" err="1">
                <a:sym typeface="Symbol" charset="0"/>
              </a:rPr>
              <a:t>modulo</a:t>
            </a:r>
            <a:r>
              <a:rPr lang="de-DE" sz="2000" dirty="0">
                <a:sym typeface="Symbol" charset="0"/>
              </a:rPr>
              <a:t> p:</a:t>
            </a:r>
            <a:r>
              <a:rPr lang="de-DE" sz="2000" dirty="0"/>
              <a:t> </a:t>
            </a:r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64450"/>
              </p:ext>
            </p:extLst>
          </p:nvPr>
        </p:nvGraphicFramePr>
        <p:xfrm>
          <a:off x="695325" y="1844824"/>
          <a:ext cx="48085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" name="Equation" r:id="rId3" imgW="2158920" imgH="253800" progId="Equation.3">
                  <p:embed/>
                </p:oleObj>
              </mc:Choice>
              <mc:Fallback>
                <p:oleObj name="Equation" r:id="rId3" imgW="2158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844824"/>
                        <a:ext cx="48085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66214"/>
              </p:ext>
            </p:extLst>
          </p:nvPr>
        </p:nvGraphicFramePr>
        <p:xfrm>
          <a:off x="746125" y="2454424"/>
          <a:ext cx="2441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" name="Formel" r:id="rId5" imgW="1180800" imgH="228600" progId="Equation.3">
                  <p:embed/>
                </p:oleObj>
              </mc:Choice>
              <mc:Fallback>
                <p:oleObj name="Formel" r:id="rId5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454424"/>
                        <a:ext cx="24415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28613" y="2997200"/>
            <a:ext cx="7777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Es gibt also eine </a:t>
            </a:r>
            <a:r>
              <a:rPr lang="de-DE" sz="2000" dirty="0" smtClean="0"/>
              <a:t>Eins</a:t>
            </a:r>
            <a:r>
              <a:rPr lang="de-DE" sz="2000" dirty="0"/>
              <a:t>-zu-</a:t>
            </a:r>
            <a:r>
              <a:rPr lang="de-DE" sz="2000" dirty="0" smtClean="0"/>
              <a:t>eins-Beziehung </a:t>
            </a:r>
            <a:r>
              <a:rPr lang="de-DE" sz="2000" dirty="0"/>
              <a:t>(</a:t>
            </a:r>
            <a:r>
              <a:rPr lang="de-DE" sz="2000" dirty="0" err="1"/>
              <a:t>Bijektion</a:t>
            </a:r>
            <a:r>
              <a:rPr lang="de-DE" sz="2000" dirty="0"/>
              <a:t>) zwischen den p(p-1)</a:t>
            </a:r>
          </a:p>
          <a:p>
            <a:r>
              <a:rPr lang="de-DE" sz="2000" dirty="0"/>
              <a:t>Paaren (</a:t>
            </a:r>
            <a:r>
              <a:rPr lang="de-DE" sz="2000" dirty="0" err="1"/>
              <a:t>a,b</a:t>
            </a:r>
            <a:r>
              <a:rPr lang="de-DE" sz="2000" dirty="0"/>
              <a:t>) mit a </a:t>
            </a:r>
            <a:r>
              <a:rPr lang="de-DE" sz="2000" dirty="0">
                <a:sym typeface="Symbol" charset="0"/>
              </a:rPr>
              <a:t> 0</a:t>
            </a:r>
            <a:r>
              <a:rPr lang="de-DE" sz="2000" dirty="0"/>
              <a:t>  und den Paaren (</a:t>
            </a:r>
            <a:r>
              <a:rPr lang="de-DE" sz="2000" dirty="0" err="1"/>
              <a:t>r,s</a:t>
            </a:r>
            <a:r>
              <a:rPr lang="de-DE" sz="2000" dirty="0"/>
              <a:t>) mit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>
                <a:sym typeface="Symbol" charset="0"/>
              </a:rPr>
              <a:t> s.</a:t>
            </a:r>
            <a:endParaRPr lang="de-DE" sz="2000" dirty="0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03213" y="3890963"/>
            <a:ext cx="866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Wenn wir also für ein beliebiges vorgegebenes Paar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dirty="0"/>
              <a:t> und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baseline="-25000" dirty="0"/>
              <a:t>  </a:t>
            </a:r>
            <a:r>
              <a:rPr lang="de-DE" sz="2000" dirty="0"/>
              <a:t>zufällig  ein</a:t>
            </a:r>
          </a:p>
          <a:p>
            <a:r>
              <a:rPr lang="de-DE" sz="2000" dirty="0"/>
              <a:t>Paar (</a:t>
            </a:r>
            <a:r>
              <a:rPr lang="de-DE" sz="2000" dirty="0" err="1"/>
              <a:t>a,b</a:t>
            </a:r>
            <a:r>
              <a:rPr lang="de-DE" sz="2000" dirty="0"/>
              <a:t>) (eine Hash-Funktion) wählen, so ist das Resultatpaar (</a:t>
            </a:r>
            <a:r>
              <a:rPr lang="de-DE" sz="2000" dirty="0" err="1"/>
              <a:t>r,s</a:t>
            </a:r>
            <a:r>
              <a:rPr lang="de-DE" sz="2000" dirty="0"/>
              <a:t>) wieder ein „zufälliges</a:t>
            </a:r>
            <a:r>
              <a:rPr lang="ja-JP" altLang="de-DE" sz="2000" dirty="0">
                <a:latin typeface="Arial"/>
              </a:rPr>
              <a:t>“</a:t>
            </a:r>
            <a:r>
              <a:rPr lang="de-DE" sz="2000" dirty="0"/>
              <a:t> Paar von Zahlen </a:t>
            </a:r>
            <a:r>
              <a:rPr lang="de-DE" sz="2000" dirty="0" err="1"/>
              <a:t>modulo</a:t>
            </a:r>
            <a:r>
              <a:rPr lang="de-DE" sz="2000" dirty="0"/>
              <a:t> </a:t>
            </a:r>
            <a:r>
              <a:rPr lang="de-DE" sz="2000" dirty="0" smtClean="0"/>
              <a:t>p.</a:t>
            </a:r>
            <a:endParaRPr lang="de-DE" sz="2000" dirty="0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4238625" y="51689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392113" y="5516563"/>
            <a:ext cx="7802136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 smtClean="0"/>
              <a:t>relative Häufigkeit, </a:t>
            </a:r>
            <a:r>
              <a:rPr lang="de-DE" sz="2000" dirty="0"/>
              <a:t>dass verschiedene Schlüssel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baseline="-25000" dirty="0"/>
              <a:t> </a:t>
            </a:r>
            <a:r>
              <a:rPr lang="de-DE" sz="2000" dirty="0"/>
              <a:t>und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dirty="0"/>
              <a:t> kollidieren,</a:t>
            </a:r>
          </a:p>
          <a:p>
            <a:r>
              <a:rPr lang="de-DE" sz="2000" dirty="0"/>
              <a:t>ist gleich der </a:t>
            </a:r>
            <a:r>
              <a:rPr lang="de-DE" sz="2000" dirty="0" smtClean="0"/>
              <a:t>relativen Häufigkeit, </a:t>
            </a:r>
            <a:r>
              <a:rPr lang="de-DE" sz="2000" dirty="0"/>
              <a:t>dass 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>
                <a:sym typeface="Symbol" charset="0"/>
              </a:rPr>
              <a:t></a:t>
            </a:r>
            <a:r>
              <a:rPr lang="de-DE" sz="2000" dirty="0"/>
              <a:t> s </a:t>
            </a:r>
            <a:r>
              <a:rPr lang="de-DE" sz="2000" dirty="0" err="1"/>
              <a:t>mod</a:t>
            </a:r>
            <a:r>
              <a:rPr lang="de-DE" sz="2000" dirty="0"/>
              <a:t> m ist, wenn </a:t>
            </a:r>
            <a:r>
              <a:rPr lang="de-DE" sz="2000" dirty="0" err="1"/>
              <a:t>r</a:t>
            </a:r>
            <a:r>
              <a:rPr lang="de-DE" sz="2000" dirty="0"/>
              <a:t> und s zu-</a:t>
            </a:r>
          </a:p>
          <a:p>
            <a:r>
              <a:rPr lang="de-DE" sz="2000" dirty="0"/>
              <a:t>fällig </a:t>
            </a:r>
            <a:r>
              <a:rPr lang="de-DE" sz="2000" dirty="0" err="1"/>
              <a:t>modulo</a:t>
            </a:r>
            <a:r>
              <a:rPr lang="de-DE" sz="2000" dirty="0"/>
              <a:t> p gewählt werden.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6966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74" grpId="0" autoUpdateAnimBg="0"/>
      <p:bldP spid="88077" grpId="0" autoUpdateAnimBg="0"/>
      <p:bldP spid="88078" grpId="0" animBg="1"/>
      <p:bldP spid="8807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1406-8E9A-E04D-8D6B-0061AE3241B0}" type="slidenum">
              <a:rPr lang="en-US"/>
              <a:pPr/>
              <a:t>63</a:t>
            </a:fld>
            <a:endParaRPr lang="en-US"/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68313" y="3068638"/>
            <a:ext cx="7507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smtClean="0"/>
              <a:t>relative Häufigkeit, </a:t>
            </a:r>
            <a:r>
              <a:rPr lang="de-DE" sz="2000" dirty="0"/>
              <a:t>dass s mit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 err="1"/>
              <a:t>modulo</a:t>
            </a:r>
            <a:r>
              <a:rPr lang="de-DE" sz="2000" dirty="0"/>
              <a:t> m kollidiert, ist höchstens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906463" y="3455988"/>
          <a:ext cx="186531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3" imgW="863280" imgH="419040" progId="Equation.3">
                  <p:embed/>
                </p:oleObj>
              </mc:Choice>
              <mc:Fallback>
                <p:oleObj name="Equation" r:id="rId3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455988"/>
                        <a:ext cx="1865312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68313" y="4508500"/>
            <a:ext cx="7789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Daher gilt für jedes beliebige Paar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dirty="0"/>
              <a:t>,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baseline="-25000" dirty="0"/>
              <a:t>  </a:t>
            </a:r>
            <a:r>
              <a:rPr lang="de-DE" sz="2000" dirty="0">
                <a:sym typeface="Symbol" charset="0"/>
              </a:rPr>
              <a:t> </a:t>
            </a:r>
            <a:r>
              <a:rPr lang="de-DE" sz="2000" dirty="0" err="1" smtClean="0">
                <a:sym typeface="Symbol" charset="0"/>
              </a:rPr>
              <a:t>Z</a:t>
            </a:r>
            <a:r>
              <a:rPr lang="de-DE" sz="2000" baseline="-25000" dirty="0" err="1" smtClean="0">
                <a:sym typeface="Symbol" charset="0"/>
              </a:rPr>
              <a:t>p</a:t>
            </a:r>
            <a:r>
              <a:rPr lang="de-DE" sz="2000" dirty="0" smtClean="0">
                <a:sym typeface="Symbol" charset="0"/>
              </a:rPr>
              <a:t>, dass die relative Häufigkeit</a:t>
            </a:r>
          </a:p>
          <a:p>
            <a:r>
              <a:rPr lang="de-DE" sz="2000" dirty="0" smtClean="0">
                <a:sym typeface="Symbol" charset="0"/>
              </a:rPr>
              <a:t>einer Kollision, d.h. h(</a:t>
            </a:r>
            <a:r>
              <a:rPr lang="de-DE" sz="2000" dirty="0" err="1" smtClean="0">
                <a:sym typeface="Symbol" charset="0"/>
              </a:rPr>
              <a:t>k</a:t>
            </a:r>
            <a:r>
              <a:rPr lang="de-DE" sz="2000" baseline="-25000" dirty="0" err="1" smtClean="0">
                <a:sym typeface="Symbol" charset="0"/>
              </a:rPr>
              <a:t>i</a:t>
            </a:r>
            <a:r>
              <a:rPr lang="de-DE" sz="2000" dirty="0" smtClean="0">
                <a:sym typeface="Symbol" charset="0"/>
              </a:rPr>
              <a:t>) = h(</a:t>
            </a:r>
            <a:r>
              <a:rPr lang="de-DE" sz="2000" dirty="0" err="1" smtClean="0">
                <a:sym typeface="Symbol" charset="0"/>
              </a:rPr>
              <a:t>k</a:t>
            </a:r>
            <a:r>
              <a:rPr lang="de-DE" sz="2000" baseline="-25000" dirty="0" err="1" smtClean="0">
                <a:sym typeface="Symbol" charset="0"/>
              </a:rPr>
              <a:t>j</a:t>
            </a:r>
            <a:r>
              <a:rPr lang="de-DE" sz="2000" dirty="0" smtClean="0">
                <a:sym typeface="Symbol" charset="0"/>
              </a:rPr>
              <a:t>) kleiner oder gleich 1/m ist</a:t>
            </a:r>
            <a:endParaRPr lang="de-DE" sz="2000" dirty="0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8132763" y="5351463"/>
            <a:ext cx="350837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25463" y="1250950"/>
            <a:ext cx="835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Wie viele Zahlen s kleiner als p mit s </a:t>
            </a:r>
            <a:r>
              <a:rPr lang="de-DE" sz="2000">
                <a:sym typeface="Symbol" charset="0"/>
              </a:rPr>
              <a:t> r und s</a:t>
            </a:r>
            <a:r>
              <a:rPr lang="de-DE" sz="2000"/>
              <a:t> </a:t>
            </a:r>
            <a:r>
              <a:rPr lang="de-DE" sz="2000">
                <a:sym typeface="Symbol" charset="0"/>
              </a:rPr>
              <a:t> r mod m gibt es für eine </a:t>
            </a:r>
          </a:p>
          <a:p>
            <a:r>
              <a:rPr lang="de-DE" sz="2000">
                <a:sym typeface="Symbol" charset="0"/>
              </a:rPr>
              <a:t>beliebige vorgegebene Zahl  r &lt; p.</a:t>
            </a:r>
          </a:p>
        </p:txBody>
      </p:sp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954088" y="2206625"/>
          <a:ext cx="13652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206625"/>
                        <a:ext cx="13652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2305050" y="2228850"/>
          <a:ext cx="2749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7" imgW="1282680" imgH="203040" progId="Equation.3">
                  <p:embed/>
                </p:oleObj>
              </mc:Choice>
              <mc:Fallback>
                <p:oleObj name="Equation" r:id="rId7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228850"/>
                        <a:ext cx="2749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5067300" y="2222500"/>
          <a:ext cx="16081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Formel" r:id="rId9" imgW="749160" imgH="203040" progId="Equation.3">
                  <p:embed/>
                </p:oleObj>
              </mc:Choice>
              <mc:Fallback>
                <p:oleObj name="Formel" r:id="rId9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222500"/>
                        <a:ext cx="16081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7" name="AutoShape 19"/>
          <p:cNvSpPr>
            <a:spLocks noChangeArrowheads="1"/>
          </p:cNvSpPr>
          <p:nvPr/>
        </p:nvSpPr>
        <p:spPr bwMode="auto">
          <a:xfrm>
            <a:off x="7002463" y="22987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7380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3" grpId="0" autoUpdateAnimBg="0"/>
      <p:bldP spid="89102" grpId="0" animBg="1"/>
      <p:bldP spid="89103" grpId="0" autoUpdateAnimBg="0"/>
      <p:bldP spid="8910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Basisoperation (Suchen, Einfügen, Löschen) in O(1)</a:t>
            </a:r>
          </a:p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Hashfunktion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Verkettung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Lineares/Quadratisches Sondieren, Doppel-</a:t>
            </a:r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Hashing</a:t>
            </a:r>
            <a:endParaRPr lang="de-D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Füllfaktor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Dynamisches 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Wachsen</a:t>
            </a:r>
          </a:p>
          <a:p>
            <a:r>
              <a:rPr lang="de-DE" dirty="0" smtClean="0"/>
              <a:t>Statistisches vs. Dynamisches </a:t>
            </a:r>
            <a:r>
              <a:rPr lang="de-DE" dirty="0" err="1" smtClean="0"/>
              <a:t>Hashen</a:t>
            </a:r>
            <a:endParaRPr lang="de-DE" dirty="0" smtClean="0"/>
          </a:p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64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06013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2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Bild 3" descr="Zerhack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68" y="-1"/>
            <a:ext cx="9848620" cy="68741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Motivation für den Namen </a:t>
            </a: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Hashing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Zerhacker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früher im Sprechfunk eingesetzt </a:t>
            </a:r>
            <a:b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(vor der Digitaltechnik)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Sprache für einen Zuhörer </a:t>
            </a:r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unverständlich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852936"/>
            <a:ext cx="9144000" cy="230832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Zerhacken der Sprache in kleine Segmente, die mit einem Ringmodulator in verschiedene Frequenzbereiche verteilt (oder: gestreut) wurden</a:t>
            </a:r>
          </a:p>
        </p:txBody>
      </p:sp>
    </p:spTree>
    <p:extLst>
      <p:ext uri="{BB962C8B-B14F-4D97-AF65-F5344CB8AC3E}">
        <p14:creationId xmlns:p14="http://schemas.microsoft.com/office/powerpoint/2010/main" val="368794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1E5-9C6A-E947-9BE6-5EA88440E902}" type="slidenum">
              <a:rPr lang="de-DE"/>
              <a:pPr/>
              <a:t>8</a:t>
            </a:fld>
            <a:endParaRPr 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Übliches Anwendungsszenario</a:t>
            </a:r>
            <a:endParaRPr lang="de-D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Menge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de-DE" sz="2800" dirty="0" smtClean="0"/>
              <a:t>der potentiellen Schlüssel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/>
              <a:t> „groß“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Anzahl der Feldelemente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 „klein“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D.h.: </a:t>
            </a:r>
            <a:r>
              <a:rPr lang="de-DE" sz="2800" dirty="0" smtClean="0">
                <a:solidFill>
                  <a:srgbClr val="3C8C93"/>
                </a:solidFill>
              </a:rPr>
              <a:t>|U| &gt;&gt;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, aber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nur „wenige“ </a:t>
            </a:r>
            <a:r>
              <a:rPr lang="de-DE" sz="2800" dirty="0" err="1" smtClean="0">
                <a:solidFill>
                  <a:srgbClr val="FF0000"/>
                </a:solidFill>
              </a:rPr>
              <a:t>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FF0000"/>
                </a:solidFill>
              </a:rPr>
              <a:t>∈ </a:t>
            </a:r>
            <a:r>
              <a:rPr lang="de-DE" sz="2800" dirty="0" smtClean="0">
                <a:solidFill>
                  <a:srgbClr val="FF0000"/>
                </a:solidFill>
              </a:rPr>
              <a:t>U werden tatsächlich betrachtet 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„groß“ sein (viele Bits)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Große Zahlen,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mit vielen Komponenten, Bäume, ...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„zerhackt“ werden, so dass evtl. nur Teile von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rgbClr val="000000"/>
                </a:solidFill>
              </a:rPr>
              <a:t> zur einfachen Bestimmung des Index für </a:t>
            </a:r>
            <a:r>
              <a:rPr lang="de-DE" sz="2800" dirty="0" smtClean="0">
                <a:solidFill>
                  <a:srgbClr val="3C8C93"/>
                </a:solidFill>
              </a:rPr>
              <a:t>T</a:t>
            </a:r>
            <a:r>
              <a:rPr lang="de-DE" sz="2800" dirty="0" smtClean="0">
                <a:solidFill>
                  <a:srgbClr val="000000"/>
                </a:solidFill>
              </a:rPr>
              <a:t> betrachtet werden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Z.B.: Nur einige Komponenten eines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betrachtet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Bäume nur bis zu best. Tiefe betrachtet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Sonst Abbildungsvorgang evtl. zu aufwendig</a:t>
            </a:r>
          </a:p>
        </p:txBody>
      </p:sp>
    </p:spTree>
    <p:extLst>
      <p:ext uri="{BB962C8B-B14F-4D97-AF65-F5344CB8AC3E}">
        <p14:creationId xmlns:p14="http://schemas.microsoft.com/office/powerpoint/2010/main" val="5516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4E4D-A195-564B-881D-4BDBD5A11760}" type="slidenum">
              <a:rPr lang="de-DE"/>
              <a:pPr/>
              <a:t>9</a:t>
            </a:fld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348038" y="5516563"/>
            <a:ext cx="238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Hashtabelle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35150" y="29972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Aufgabe der Hashfunktion:</a:t>
            </a:r>
            <a:br>
              <a:rPr lang="de-DE" sz="2800"/>
            </a:br>
            <a:r>
              <a:rPr lang="de-DE" sz="2800">
                <a:solidFill>
                  <a:srgbClr val="FF0000"/>
                </a:solidFill>
              </a:rPr>
              <a:t>Gute Streuung</a:t>
            </a:r>
            <a:r>
              <a:rPr lang="de-DE" sz="2800"/>
              <a:t> der Elemente in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92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3153</Words>
  <Application>Microsoft Macintosh PowerPoint</Application>
  <PresentationFormat>Bildschirmpräsentation (4:3)</PresentationFormat>
  <Paragraphs>813</Paragraphs>
  <Slides>64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64</vt:i4>
      </vt:variant>
    </vt:vector>
  </HeadingPairs>
  <TitlesOfParts>
    <vt:vector size="68" baseType="lpstr">
      <vt:lpstr>7_Standarddesign</vt:lpstr>
      <vt:lpstr>Formel</vt:lpstr>
      <vt:lpstr>Equation</vt:lpstr>
      <vt:lpstr>Clip</vt:lpstr>
      <vt:lpstr>Algorithmen und Datenstrukturen</vt:lpstr>
      <vt:lpstr>Wiederholung: Disjunkte Mengen (Union-Find)</vt:lpstr>
      <vt:lpstr>Danksagung</vt:lpstr>
      <vt:lpstr>Wörterbuch-Datenstruktur</vt:lpstr>
      <vt:lpstr>Wörterbücher</vt:lpstr>
      <vt:lpstr>Hashing (Streuung)</vt:lpstr>
      <vt:lpstr>PowerPoint-Präsentation</vt:lpstr>
      <vt:lpstr>Hashing: Übliches Anwendungsszenario</vt:lpstr>
      <vt:lpstr>Hashing</vt:lpstr>
      <vt:lpstr>Hashing (perfekte Streuung)</vt:lpstr>
      <vt:lpstr>Hashing (Streuung)</vt:lpstr>
      <vt:lpstr>Assoziation durch Hashing sowie Iteration</vt:lpstr>
      <vt:lpstr>insert(e, s) vs. insert(k, e, s)</vt:lpstr>
      <vt:lpstr>Praktische Anwendung von insert(k, e, s)</vt:lpstr>
      <vt:lpstr>Hashfunktionen</vt:lpstr>
      <vt:lpstr>Hashing zur Assoziation und zum Suchen</vt:lpstr>
      <vt:lpstr>Hashfunktionen</vt:lpstr>
      <vt:lpstr>Hashing mit Verkettung1 (Kollisionslisten)</vt:lpstr>
      <vt:lpstr>Hashing mit Verkettung</vt:lpstr>
      <vt:lpstr>Analyse der Komplexität bei Verkettung</vt:lpstr>
      <vt:lpstr>Dynamisches Wörterbuch</vt:lpstr>
      <vt:lpstr>Dynamische Hashtabelle</vt:lpstr>
      <vt:lpstr>Dynamische Hashtabelle</vt:lpstr>
      <vt:lpstr>Dynamische Hashtabelle</vt:lpstr>
      <vt:lpstr>Dynamische Hashtabelle</vt:lpstr>
      <vt:lpstr>Dynamische Hashtabelle</vt:lpstr>
      <vt:lpstr>Offene Adressierung</vt:lpstr>
      <vt:lpstr>Offene Adressierung</vt:lpstr>
      <vt:lpstr>Lineares Sondieren</vt:lpstr>
      <vt:lpstr>Hashing with Linearer Sondierung (Linear Probing)</vt:lpstr>
      <vt:lpstr>Hashing with Linearer Sondierung</vt:lpstr>
      <vt:lpstr>Hashing with Linearer Sondierung</vt:lpstr>
      <vt:lpstr>Beispiel für Lösch-Operation</vt:lpstr>
      <vt:lpstr>Hashing with Linearer Sondierung</vt:lpstr>
      <vt:lpstr>Nachteile der Linearen Sondierung</vt:lpstr>
      <vt:lpstr>Analyse der offenen Adressierung</vt:lpstr>
      <vt:lpstr>Analyse der erfolglosen Suche</vt:lpstr>
      <vt:lpstr>Beweis [AuD M. Hofmann LMU 06]</vt:lpstr>
      <vt:lpstr>Analyse der erfolgreichen Suche</vt:lpstr>
      <vt:lpstr>Beweis aus [CLRS]</vt:lpstr>
      <vt:lpstr>Zufälliges Sondieren</vt:lpstr>
      <vt:lpstr>Vergleich mit zufälligem Sondieren</vt:lpstr>
      <vt:lpstr>Quadratisches Sondieren</vt:lpstr>
      <vt:lpstr>Löschen von Einträgen bei offener Adressierung</vt:lpstr>
      <vt:lpstr>Analyse Quadratisches Sondieren</vt:lpstr>
      <vt:lpstr>Doppel-Hashing</vt:lpstr>
      <vt:lpstr>Praktische Effizienz von doppeltem Hashing</vt:lpstr>
      <vt:lpstr>Analyse Hashing</vt:lpstr>
      <vt:lpstr>Zusammenfassung: Hashing</vt:lpstr>
      <vt:lpstr>PowerPoint-Präsentation</vt:lpstr>
      <vt:lpstr>Statisches Wörterbuch</vt:lpstr>
      <vt:lpstr>Statisches Wörterbuch (FKS-Hashing)</vt:lpstr>
      <vt:lpstr>Statisches Wörterbuch</vt:lpstr>
      <vt:lpstr>Statisches Wörterbuch</vt:lpstr>
      <vt:lpstr>Perfektes Hashing zur Identifikation</vt:lpstr>
      <vt:lpstr>Hashing: Prüfsummen und Verschlüsselung</vt:lpstr>
      <vt:lpstr>Vermeidung schwieriger Eingaben</vt:lpstr>
      <vt:lpstr>Universelles Hashing: Verwendung </vt:lpstr>
      <vt:lpstr>Universelles Hashing1</vt:lpstr>
      <vt:lpstr>Universelles Hashing</vt:lpstr>
      <vt:lpstr>PowerPoint-Präsentation</vt:lpstr>
      <vt:lpstr>PowerPoint-Präsentation</vt:lpstr>
      <vt:lpstr>PowerPoint-Präsentation</vt:lpstr>
      <vt:lpstr>Zusammenfassung: Hashing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1139</cp:revision>
  <cp:lastPrinted>2015-06-03T13:00:33Z</cp:lastPrinted>
  <dcterms:created xsi:type="dcterms:W3CDTF">2010-04-27T12:26:40Z</dcterms:created>
  <dcterms:modified xsi:type="dcterms:W3CDTF">2015-06-04T12:58:05Z</dcterms:modified>
</cp:coreProperties>
</file>