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106"/>
  </p:notesMasterIdLst>
  <p:handoutMasterIdLst>
    <p:handoutMasterId r:id="rId107"/>
  </p:handoutMasterIdLst>
  <p:sldIdLst>
    <p:sldId id="273" r:id="rId2"/>
    <p:sldId id="501" r:id="rId3"/>
    <p:sldId id="483" r:id="rId4"/>
    <p:sldId id="503" r:id="rId5"/>
    <p:sldId id="505" r:id="rId6"/>
    <p:sldId id="506" r:id="rId7"/>
    <p:sldId id="507" r:id="rId8"/>
    <p:sldId id="508" r:id="rId9"/>
    <p:sldId id="509" r:id="rId10"/>
    <p:sldId id="510" r:id="rId11"/>
    <p:sldId id="511" r:id="rId12"/>
    <p:sldId id="512" r:id="rId13"/>
    <p:sldId id="513" r:id="rId14"/>
    <p:sldId id="514" r:id="rId15"/>
    <p:sldId id="515" r:id="rId16"/>
    <p:sldId id="516" r:id="rId17"/>
    <p:sldId id="517" r:id="rId18"/>
    <p:sldId id="519" r:id="rId19"/>
    <p:sldId id="520" r:id="rId20"/>
    <p:sldId id="521" r:id="rId21"/>
    <p:sldId id="522" r:id="rId22"/>
    <p:sldId id="523" r:id="rId23"/>
    <p:sldId id="524" r:id="rId24"/>
    <p:sldId id="525" r:id="rId25"/>
    <p:sldId id="526" r:id="rId26"/>
    <p:sldId id="555" r:id="rId27"/>
    <p:sldId id="527" r:id="rId28"/>
    <p:sldId id="528" r:id="rId29"/>
    <p:sldId id="529" r:id="rId30"/>
    <p:sldId id="530" r:id="rId31"/>
    <p:sldId id="531" r:id="rId32"/>
    <p:sldId id="532" r:id="rId33"/>
    <p:sldId id="533" r:id="rId34"/>
    <p:sldId id="534" r:id="rId35"/>
    <p:sldId id="535" r:id="rId36"/>
    <p:sldId id="536" r:id="rId37"/>
    <p:sldId id="562" r:id="rId38"/>
    <p:sldId id="564" r:id="rId39"/>
    <p:sldId id="575" r:id="rId40"/>
    <p:sldId id="565" r:id="rId41"/>
    <p:sldId id="566" r:id="rId42"/>
    <p:sldId id="567" r:id="rId43"/>
    <p:sldId id="568" r:id="rId44"/>
    <p:sldId id="569" r:id="rId45"/>
    <p:sldId id="570" r:id="rId46"/>
    <p:sldId id="571" r:id="rId47"/>
    <p:sldId id="572" r:id="rId48"/>
    <p:sldId id="573" r:id="rId49"/>
    <p:sldId id="574" r:id="rId50"/>
    <p:sldId id="576" r:id="rId51"/>
    <p:sldId id="538" r:id="rId52"/>
    <p:sldId id="539" r:id="rId53"/>
    <p:sldId id="540" r:id="rId54"/>
    <p:sldId id="541" r:id="rId55"/>
    <p:sldId id="544" r:id="rId56"/>
    <p:sldId id="543" r:id="rId57"/>
    <p:sldId id="577" r:id="rId58"/>
    <p:sldId id="578" r:id="rId59"/>
    <p:sldId id="579" r:id="rId60"/>
    <p:sldId id="580" r:id="rId61"/>
    <p:sldId id="581" r:id="rId62"/>
    <p:sldId id="582" r:id="rId63"/>
    <p:sldId id="583" r:id="rId64"/>
    <p:sldId id="584" r:id="rId65"/>
    <p:sldId id="585" r:id="rId66"/>
    <p:sldId id="586" r:id="rId67"/>
    <p:sldId id="587" r:id="rId68"/>
    <p:sldId id="588" r:id="rId69"/>
    <p:sldId id="589" r:id="rId70"/>
    <p:sldId id="590" r:id="rId71"/>
    <p:sldId id="464" r:id="rId72"/>
    <p:sldId id="518" r:id="rId73"/>
    <p:sldId id="545" r:id="rId74"/>
    <p:sldId id="591" r:id="rId75"/>
    <p:sldId id="592" r:id="rId76"/>
    <p:sldId id="546" r:id="rId77"/>
    <p:sldId id="547" r:id="rId78"/>
    <p:sldId id="548" r:id="rId79"/>
    <p:sldId id="549" r:id="rId80"/>
    <p:sldId id="550" r:id="rId81"/>
    <p:sldId id="551" r:id="rId82"/>
    <p:sldId id="593" r:id="rId83"/>
    <p:sldId id="594" r:id="rId84"/>
    <p:sldId id="595" r:id="rId85"/>
    <p:sldId id="596" r:id="rId86"/>
    <p:sldId id="597" r:id="rId87"/>
    <p:sldId id="598" r:id="rId88"/>
    <p:sldId id="599" r:id="rId89"/>
    <p:sldId id="600" r:id="rId90"/>
    <p:sldId id="601" r:id="rId91"/>
    <p:sldId id="602" r:id="rId92"/>
    <p:sldId id="603" r:id="rId93"/>
    <p:sldId id="604" r:id="rId94"/>
    <p:sldId id="605" r:id="rId95"/>
    <p:sldId id="606" r:id="rId96"/>
    <p:sldId id="607" r:id="rId97"/>
    <p:sldId id="608" r:id="rId98"/>
    <p:sldId id="609" r:id="rId99"/>
    <p:sldId id="552" r:id="rId100"/>
    <p:sldId id="553" r:id="rId101"/>
    <p:sldId id="610" r:id="rId102"/>
    <p:sldId id="611" r:id="rId103"/>
    <p:sldId id="554" r:id="rId104"/>
    <p:sldId id="502" r:id="rId105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0ECD3"/>
    <a:srgbClr val="0000C8"/>
    <a:srgbClr val="38F769"/>
    <a:srgbClr val="00394A"/>
    <a:srgbClr val="003241"/>
    <a:srgbClr val="DAD9D3"/>
    <a:srgbClr val="B2B1A9"/>
    <a:srgbClr val="004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4721" autoAdjust="0"/>
  </p:normalViewPr>
  <p:slideViewPr>
    <p:cSldViewPr>
      <p:cViewPr varScale="1">
        <p:scale>
          <a:sx n="124" d="100"/>
          <a:sy n="124" d="100"/>
        </p:scale>
        <p:origin x="-104" y="-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notesMaster" Target="notesMasters/notesMaster1.xml"/><Relationship Id="rId107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printerSettings" Target="printerSettings/printerSettings1.bin"/><Relationship Id="rId109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viewProps" Target="viewProp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theme" Target="theme/theme1.xml"/><Relationship Id="rId11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A6ECAE5-6A67-9648-BFD4-50D589EC5C71}" type="datetimeFigureOut">
              <a:rPr lang="de-DE"/>
              <a:pPr>
                <a:defRPr/>
              </a:pPr>
              <a:t>13.07.15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8B09E7-CB36-8743-B365-30F25214A41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3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67AB418-317D-AC4E-A41A-2B33F9292AC9}" type="datetimeFigureOut">
              <a:rPr lang="de-DE"/>
              <a:pPr>
                <a:defRPr/>
              </a:pPr>
              <a:t>13.07.15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9C88DA-55BC-924E-8761-82F5902E2CE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93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4403-92B1-A544-A7FD-95466AC3179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3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7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7B1C38A0-67D8-0242-BF64-2E51696E207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8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2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2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935037"/>
          </a:xfrm>
        </p:spPr>
        <p:txBody>
          <a:bodyPr/>
          <a:lstStyle/>
          <a:p>
            <a:pPr eaLnBrk="1" hangingPunct="1">
              <a:defRPr/>
            </a:pPr>
            <a:r>
              <a:rPr lang="de-DE" sz="4400" b="1" dirty="0" smtClean="0">
                <a:cs typeface="+mj-cs"/>
              </a:rPr>
              <a:t>Datenbanken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565052"/>
            <a:ext cx="6400800" cy="3024188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 smtClean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sz="2400" b="1" dirty="0" smtClean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 smtClean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sz="2400" dirty="0" smtClean="0">
              <a:cs typeface="+mn-cs"/>
            </a:endParaRPr>
          </a:p>
          <a:p>
            <a:pPr eaLnBrk="1" hangingPunct="1">
              <a:defRPr/>
            </a:pPr>
            <a:r>
              <a:rPr lang="de-DE" sz="2400" dirty="0" smtClean="0">
                <a:cs typeface="+mn-cs"/>
              </a:rPr>
              <a:t>Marc Stelzner (Übungen)</a:t>
            </a:r>
          </a:p>
          <a:p>
            <a:r>
              <a:rPr lang="de-DE" sz="2400" dirty="0"/>
              <a:t>Torben Matthias </a:t>
            </a:r>
            <a:r>
              <a:rPr lang="de-DE" sz="2400" dirty="0" smtClean="0"/>
              <a:t>Kempfert (Tutor)</a:t>
            </a:r>
          </a:p>
          <a:p>
            <a:r>
              <a:rPr lang="de-DE" sz="2400" dirty="0" smtClean="0"/>
              <a:t>Maurice</a:t>
            </a:r>
            <a:r>
              <a:rPr lang="de-DE" sz="2400" dirty="0"/>
              <a:t>-Raphael </a:t>
            </a:r>
            <a:r>
              <a:rPr lang="de-DE" sz="2400" dirty="0" err="1" smtClean="0"/>
              <a:t>Sambale</a:t>
            </a:r>
            <a:r>
              <a:rPr lang="de-DE" sz="2400" dirty="0"/>
              <a:t> </a:t>
            </a:r>
            <a:r>
              <a:rPr lang="de-DE" sz="2400" dirty="0" smtClean="0"/>
              <a:t>(Tutor)</a:t>
            </a:r>
            <a:endParaRPr lang="de-DE" sz="2400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Anomalien: </a:t>
            </a:r>
            <a:r>
              <a:rPr lang="de-DE" dirty="0" err="1" smtClean="0"/>
              <a:t>Dirty</a:t>
            </a:r>
            <a:r>
              <a:rPr lang="de-DE" dirty="0" smtClean="0"/>
              <a:t> Read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An einem anderen Tag heben meine Frau und ich zur gleichen Zeit Geld vom Automaten ab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>
              <a:buFont typeface="Wingdings" charset="2"/>
              <a:buChar char="Ø"/>
            </a:pPr>
            <a:r>
              <a:rPr lang="de-DE" dirty="0" smtClean="0"/>
              <a:t>Die Transaktion meiner Frau hat schon einen geänderten Zustand gelesen bevor meine Transaktion zurückgerollt wird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pic>
        <p:nvPicPr>
          <p:cNvPr id="6" name="Bild 5" descr="Pages from 09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04864"/>
            <a:ext cx="582198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2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Medien-Wiederherstellung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Um Medienfehler zu kompensieren, muss </a:t>
            </a:r>
            <a:r>
              <a:rPr lang="de-DE" smtClean="0"/>
              <a:t>peridiodisch</a:t>
            </a:r>
            <a:r>
              <a:rPr lang="de-DE" dirty="0" smtClean="0"/>
              <a:t> eine Sicherungskopie erstellt werden (nicht-flüchtiger Speicher)</a:t>
            </a:r>
          </a:p>
          <a:p>
            <a:r>
              <a:rPr lang="de-DE" dirty="0" smtClean="0"/>
              <a:t>Kann während des Betriebs erfolgen, wenn WAL auch gesichert wird</a:t>
            </a:r>
          </a:p>
          <a:p>
            <a:r>
              <a:rPr lang="de-DE" dirty="0" smtClean="0"/>
              <a:t>Wenn Pufferverwalter verwendet wird, reicht es, das Log vom Zeitpunkt des Backups zu archivieren</a:t>
            </a:r>
          </a:p>
          <a:p>
            <a:pPr lvl="1"/>
            <a:r>
              <a:rPr lang="de-DE" dirty="0" smtClean="0"/>
              <a:t>Pufferverwalter hat aktuelle Seiten</a:t>
            </a:r>
          </a:p>
          <a:p>
            <a:pPr lvl="1"/>
            <a:r>
              <a:rPr lang="de-DE" dirty="0" smtClean="0"/>
              <a:t>Sonst muss bis zum ältesten Write der aktualisierten Seiten zurückgegangen werden</a:t>
            </a:r>
          </a:p>
          <a:p>
            <a:r>
              <a:rPr lang="de-DE" dirty="0" smtClean="0"/>
              <a:t>Anderer Ansatz: </a:t>
            </a:r>
            <a:br>
              <a:rPr lang="de-DE" dirty="0" smtClean="0"/>
            </a:br>
            <a:r>
              <a:rPr lang="de-DE" dirty="0" smtClean="0"/>
              <a:t>Spiegeldatenbank auf anderem Rechner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684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Leichtgewichtiger Checkpoint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Schreibe periodisch Checkpoint in drei Phasen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Schreibe Begin-Checkpoint-Logeintrag BCK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Sammle Information</a:t>
            </a:r>
          </a:p>
          <a:p>
            <a:pPr marL="914400" lvl="1" indent="-514350"/>
            <a:r>
              <a:rPr lang="de-DE" dirty="0" smtClean="0"/>
              <a:t>über geänderte Seiten im Pufferverwalter und dem LSN ihrer letzten Modifikationsoperation und</a:t>
            </a:r>
          </a:p>
          <a:p>
            <a:pPr marL="914400" lvl="1" indent="-514350"/>
            <a:r>
              <a:rPr lang="de-DE" dirty="0" smtClean="0"/>
              <a:t>über alle aktiven Transaktionen (und ihrer </a:t>
            </a:r>
            <a:r>
              <a:rPr lang="de-DE" dirty="0" err="1" smtClean="0"/>
              <a:t>LastLSN</a:t>
            </a:r>
            <a:r>
              <a:rPr lang="de-DE" dirty="0" smtClean="0"/>
              <a:t> und </a:t>
            </a:r>
            <a:r>
              <a:rPr lang="de-DE" dirty="0" err="1" smtClean="0"/>
              <a:t>UNxt</a:t>
            </a:r>
            <a:r>
              <a:rPr lang="de-DE" dirty="0" smtClean="0"/>
              <a:t> TCB-Einträge)</a:t>
            </a:r>
          </a:p>
          <a:p>
            <a:pPr marL="400050" lvl="1" indent="0">
              <a:buNone/>
            </a:pPr>
            <a:r>
              <a:rPr lang="de-DE" dirty="0" smtClean="0"/>
              <a:t>Schreibe diese Information in End-Checkpoint Eintrag ECK</a:t>
            </a: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Setze Master-</a:t>
            </a:r>
            <a:r>
              <a:rPr lang="de-DE" dirty="0" err="1" smtClean="0"/>
              <a:t>Record</a:t>
            </a:r>
            <a:r>
              <a:rPr lang="de-DE" dirty="0" smtClean="0"/>
              <a:t> auf bekannte Position auf der Platte und zeige auf LSN und BCK Logeinträge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46494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Wiederherstellung mit </a:t>
            </a:r>
            <a:r>
              <a:rPr lang="de-DE" dirty="0" err="1" smtClean="0"/>
              <a:t>leichtgew</a:t>
            </a:r>
            <a:r>
              <a:rPr lang="de-DE" dirty="0" smtClean="0"/>
              <a:t>. Checkpoint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Während der Wiederherstellung</a:t>
            </a:r>
          </a:p>
          <a:p>
            <a:r>
              <a:rPr lang="de-DE" dirty="0" smtClean="0"/>
              <a:t>Starte Analyse beim BCK-Eintrag im Master-</a:t>
            </a:r>
            <a:r>
              <a:rPr lang="de-DE" dirty="0" err="1" smtClean="0"/>
              <a:t>Record</a:t>
            </a:r>
            <a:r>
              <a:rPr lang="de-DE" dirty="0" smtClean="0"/>
              <a:t> (anstelle vom Anfang des Logs)</a:t>
            </a:r>
          </a:p>
          <a:p>
            <a:r>
              <a:rPr lang="de-DE" dirty="0" smtClean="0"/>
              <a:t>Wenn der ECK-Eintrag gelesen wird</a:t>
            </a:r>
          </a:p>
          <a:p>
            <a:pPr lvl="1"/>
            <a:r>
              <a:rPr lang="de-DE" dirty="0" smtClean="0"/>
              <a:t>Bestimme kleinste LSN für die die </a:t>
            </a:r>
            <a:r>
              <a:rPr lang="de-DE" dirty="0" err="1" smtClean="0"/>
              <a:t>Redo</a:t>
            </a:r>
            <a:r>
              <a:rPr lang="de-DE" dirty="0" smtClean="0"/>
              <a:t>-Verarbeitung und</a:t>
            </a:r>
          </a:p>
          <a:p>
            <a:pPr lvl="1"/>
            <a:r>
              <a:rPr lang="de-DE" dirty="0" smtClean="0"/>
              <a:t>Erzeuge TCBs für alle Transaktionen im Checkpoint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102</a:t>
            </a:fld>
            <a:endParaRPr lang="de-DE"/>
          </a:p>
        </p:txBody>
      </p:sp>
      <p:pic>
        <p:nvPicPr>
          <p:cNvPr id="5" name="Bild 4" descr="Pages from 06-Transaction-Management-2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005064"/>
            <a:ext cx="578991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6888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Zusammenfassung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4421"/>
            <a:ext cx="8507288" cy="4968875"/>
          </a:xfrm>
        </p:spPr>
        <p:txBody>
          <a:bodyPr/>
          <a:lstStyle/>
          <a:p>
            <a:r>
              <a:rPr lang="de-DE" dirty="0" smtClean="0">
                <a:solidFill>
                  <a:schemeClr val="accent2"/>
                </a:solidFill>
              </a:rPr>
              <a:t>ACID und </a:t>
            </a:r>
            <a:r>
              <a:rPr lang="de-DE" dirty="0" err="1" smtClean="0">
                <a:solidFill>
                  <a:schemeClr val="accent2"/>
                </a:solidFill>
              </a:rPr>
              <a:t>Serialisierbarkeit</a:t>
            </a:r>
            <a:endParaRPr lang="de-DE" dirty="0" smtClean="0">
              <a:solidFill>
                <a:schemeClr val="accent2"/>
              </a:solidFill>
            </a:endParaRPr>
          </a:p>
          <a:p>
            <a:pPr lvl="1"/>
            <a:r>
              <a:rPr lang="de-DE" dirty="0" smtClean="0"/>
              <a:t>Vermeiden von Anomalien durch Nebenläufigkeit</a:t>
            </a:r>
          </a:p>
          <a:p>
            <a:pPr lvl="1"/>
            <a:r>
              <a:rPr lang="de-DE" dirty="0" err="1" smtClean="0"/>
              <a:t>Serialisierbarkeit</a:t>
            </a:r>
            <a:r>
              <a:rPr lang="de-DE" dirty="0" smtClean="0"/>
              <a:t> reicht für Isolation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Zwei-Phasen-Sperrprotokoll</a:t>
            </a:r>
          </a:p>
          <a:p>
            <a:pPr lvl="1"/>
            <a:r>
              <a:rPr lang="de-DE" dirty="0" smtClean="0"/>
              <a:t>2PL ist eine praktikable Technik, um </a:t>
            </a:r>
            <a:r>
              <a:rPr lang="de-DE" dirty="0" err="1" smtClean="0"/>
              <a:t>Serialisierbarkeit</a:t>
            </a:r>
            <a:r>
              <a:rPr lang="de-DE" dirty="0" smtClean="0"/>
              <a:t> zu garantieren (meist wird strikte 2PL verwendet)</a:t>
            </a:r>
          </a:p>
          <a:p>
            <a:pPr lvl="1"/>
            <a:r>
              <a:rPr lang="de-DE" dirty="0" smtClean="0"/>
              <a:t>In SQL-92 können sog. Isolationsgrade eingestellt werden</a:t>
            </a:r>
            <a:br>
              <a:rPr lang="de-DE" dirty="0" smtClean="0"/>
            </a:br>
            <a:r>
              <a:rPr lang="de-DE" dirty="0" smtClean="0"/>
              <a:t>(Abschwächung der ACID-Bedingungen)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Nebenläufigkeit in B-Bäumen</a:t>
            </a:r>
          </a:p>
          <a:p>
            <a:pPr lvl="1"/>
            <a:r>
              <a:rPr lang="de-DE" dirty="0" smtClean="0"/>
              <a:t>Spezialisierte Protokolle (WTL) zur Flaschenhalsvermeidung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Wiederherstellung (ARIES)</a:t>
            </a:r>
          </a:p>
          <a:p>
            <a:pPr lvl="1"/>
            <a:r>
              <a:rPr lang="de-DE" dirty="0" smtClean="0"/>
              <a:t>Write-</a:t>
            </a:r>
            <a:r>
              <a:rPr lang="de-DE" dirty="0" err="1" smtClean="0"/>
              <a:t>Ahead</a:t>
            </a:r>
            <a:r>
              <a:rPr lang="de-DE" dirty="0" smtClean="0"/>
              <a:t>-Log, Checkpoints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4839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Gesamtbild </a:t>
            </a:r>
            <a:r>
              <a:rPr lang="de-DE" smtClean="0"/>
              <a:t>der Architektur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104</a:t>
            </a:fld>
            <a:endParaRPr lang="de-DE"/>
          </a:p>
        </p:txBody>
      </p:sp>
      <p:pic>
        <p:nvPicPr>
          <p:cNvPr id="5" name="Bild 4" descr="Pages from 05-Architec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919014" cy="504160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26389" y="1336431"/>
            <a:ext cx="125524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Webformulare</a:t>
            </a:r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3769854" y="1330236"/>
            <a:ext cx="13010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Anwendungen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5868144" y="1330236"/>
            <a:ext cx="145424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SQL-Schnittstelle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491880" y="1916832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SQL-Kommandos</a:t>
            </a:r>
            <a:endParaRPr lang="de-DE" sz="14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78224" y="2461921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Ausführer</a:t>
            </a:r>
            <a:endParaRPr lang="de-DE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4864696" y="2461921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Parser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4864696" y="2912554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Optimierer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2339753" y="2912554"/>
            <a:ext cx="18722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Operator-</a:t>
            </a:r>
            <a:r>
              <a:rPr lang="de-DE" sz="1200" dirty="0" err="1" smtClean="0"/>
              <a:t>Evaluierer</a:t>
            </a:r>
            <a:endParaRPr lang="de-DE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1313055" y="3645024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Transaktions-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1313055" y="4365104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Sperr-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3059832" y="3591601"/>
            <a:ext cx="273630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Dateiverwaltungs- und Zugriffsmethoden</a:t>
            </a:r>
            <a:endParaRPr lang="de-DE" sz="1100" dirty="0"/>
          </a:p>
        </p:txBody>
      </p:sp>
      <p:sp>
        <p:nvSpPr>
          <p:cNvPr id="18" name="Textfeld 17"/>
          <p:cNvSpPr txBox="1"/>
          <p:nvPr/>
        </p:nvSpPr>
        <p:spPr>
          <a:xfrm>
            <a:off x="3563888" y="4136690"/>
            <a:ext cx="1800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Puffer-Verwalter</a:t>
            </a:r>
            <a:endParaRPr lang="de-DE" sz="1200" dirty="0"/>
          </a:p>
        </p:txBody>
      </p:sp>
      <p:sp>
        <p:nvSpPr>
          <p:cNvPr id="20" name="Textfeld 19"/>
          <p:cNvSpPr txBox="1"/>
          <p:nvPr/>
        </p:nvSpPr>
        <p:spPr>
          <a:xfrm>
            <a:off x="3275856" y="4696501"/>
            <a:ext cx="23042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Verwalter für externen Speicher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337362" y="3876106"/>
            <a:ext cx="122413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Wieder-herstellungs-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22" name="Textfeld 21"/>
          <p:cNvSpPr txBox="1"/>
          <p:nvPr/>
        </p:nvSpPr>
        <p:spPr>
          <a:xfrm>
            <a:off x="5868144" y="5661248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Datenbank</a:t>
            </a:r>
            <a:endParaRPr lang="de-DE" sz="1400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3131840" y="5702281"/>
            <a:ext cx="25922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Dateien für Daten und Indexe</a:t>
            </a:r>
            <a:endParaRPr lang="de-DE" sz="1100" dirty="0"/>
          </a:p>
        </p:txBody>
      </p:sp>
      <p:sp>
        <p:nvSpPr>
          <p:cNvPr id="26" name="Textfeld 25"/>
          <p:cNvSpPr txBox="1"/>
          <p:nvPr/>
        </p:nvSpPr>
        <p:spPr>
          <a:xfrm rot="16200000">
            <a:off x="7475113" y="3597451"/>
            <a:ext cx="151216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solidFill>
                  <a:schemeClr val="accent2">
                    <a:lumMod val="75000"/>
                  </a:schemeClr>
                </a:solidFill>
              </a:rPr>
              <a:t>dieser Teil des Kurses</a:t>
            </a:r>
            <a:endParaRPr lang="de-DE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2267744" y="2852936"/>
            <a:ext cx="201622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3008814" y="3573017"/>
            <a:ext cx="2847544" cy="288032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2987824" y="4098064"/>
            <a:ext cx="284754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2987824" y="4653136"/>
            <a:ext cx="284754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7812360" y="2852936"/>
            <a:ext cx="864096" cy="19442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3" name="Gruppierung 32"/>
          <p:cNvGrpSpPr/>
          <p:nvPr/>
        </p:nvGrpSpPr>
        <p:grpSpPr>
          <a:xfrm>
            <a:off x="3043570" y="5320790"/>
            <a:ext cx="2768827" cy="813742"/>
            <a:chOff x="3043570" y="5320790"/>
            <a:chExt cx="2768827" cy="813742"/>
          </a:xfrm>
          <a:solidFill>
            <a:srgbClr val="D0ECD3"/>
          </a:solidFill>
        </p:grpSpPr>
        <p:sp>
          <p:nvSpPr>
            <p:cNvPr id="34" name="Oval 33"/>
            <p:cNvSpPr/>
            <p:nvPr/>
          </p:nvSpPr>
          <p:spPr>
            <a:xfrm>
              <a:off x="3043570" y="5320790"/>
              <a:ext cx="2752565" cy="2572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Oval 34"/>
            <p:cNvSpPr/>
            <p:nvPr/>
          </p:nvSpPr>
          <p:spPr>
            <a:xfrm>
              <a:off x="3059832" y="5877272"/>
              <a:ext cx="2752565" cy="2572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3049166" y="5445224"/>
              <a:ext cx="2758236" cy="57493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131840" y="5702281"/>
            <a:ext cx="2592288" cy="261610"/>
          </a:xfrm>
          <a:prstGeom prst="rect">
            <a:avLst/>
          </a:prstGeom>
          <a:solidFill>
            <a:srgbClr val="D0EC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Dateien für Daten und Indexe</a:t>
            </a:r>
            <a:endParaRPr lang="de-DE" sz="1100" dirty="0"/>
          </a:p>
        </p:txBody>
      </p:sp>
      <p:sp>
        <p:nvSpPr>
          <p:cNvPr id="38" name="Oval 37"/>
          <p:cNvSpPr/>
          <p:nvPr/>
        </p:nvSpPr>
        <p:spPr>
          <a:xfrm>
            <a:off x="3033920" y="5301208"/>
            <a:ext cx="2784671" cy="288032"/>
          </a:xfrm>
          <a:prstGeom prst="ellipse">
            <a:avLst/>
          </a:prstGeom>
          <a:solidFill>
            <a:srgbClr val="D0ECD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4572000" y="2852936"/>
            <a:ext cx="201622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/>
          <p:cNvSpPr/>
          <p:nvPr/>
        </p:nvSpPr>
        <p:spPr>
          <a:xfrm>
            <a:off x="1187624" y="3539596"/>
            <a:ext cx="1440160" cy="1473580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/>
          <p:cNvSpPr/>
          <p:nvPr/>
        </p:nvSpPr>
        <p:spPr>
          <a:xfrm>
            <a:off x="6264359" y="3602877"/>
            <a:ext cx="1378387" cy="1376658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723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Nebenläufige Ausführung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Ein Steuerprogramm (Scheduler) entscheidet über die Ausführungsreihenfolge der nebenläufigen Datenbankzugriffe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5" name="Bild 4" descr="Pages from 09-Transaction-Management-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708920"/>
            <a:ext cx="4234347" cy="34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74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Datenbankobjekte und Zugriffe daraus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Wir nehmen ein vereinfachtes Datenmodell an</a:t>
            </a:r>
          </a:p>
          <a:p>
            <a:pPr lvl="1"/>
            <a:r>
              <a:rPr lang="de-DE" dirty="0" smtClean="0"/>
              <a:t>Eine Datenbank besteht aus einer Menge von benannten Objekten. In jedem Zustand hat ein Objekt einen Wert.</a:t>
            </a:r>
          </a:p>
          <a:p>
            <a:pPr lvl="1"/>
            <a:r>
              <a:rPr lang="de-DE" dirty="0" smtClean="0"/>
              <a:t>Transaktionen greifen auf ein Objekt </a:t>
            </a:r>
            <a:r>
              <a:rPr lang="de-DE" dirty="0" smtClean="0">
                <a:solidFill>
                  <a:srgbClr val="0000FF"/>
                </a:solidFill>
              </a:rPr>
              <a:t>o</a:t>
            </a:r>
            <a:r>
              <a:rPr lang="de-DE" dirty="0" smtClean="0"/>
              <a:t> mit den Operationen </a:t>
            </a:r>
            <a:r>
              <a:rPr lang="de-DE" dirty="0" err="1" smtClean="0">
                <a:solidFill>
                  <a:srgbClr val="0000FF"/>
                </a:solidFill>
              </a:rPr>
              <a:t>read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und </a:t>
            </a:r>
            <a:r>
              <a:rPr lang="de-DE" dirty="0" err="1" smtClean="0">
                <a:solidFill>
                  <a:srgbClr val="0000FF"/>
                </a:solidFill>
              </a:rPr>
              <a:t>write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zu</a:t>
            </a:r>
          </a:p>
          <a:p>
            <a:pPr lvl="1"/>
            <a:endParaRPr lang="de-DE" dirty="0" smtClean="0"/>
          </a:p>
          <a:p>
            <a:r>
              <a:rPr lang="de-DE" dirty="0" smtClean="0"/>
              <a:t>In einer relationalen DB haben wir: </a:t>
            </a:r>
            <a:br>
              <a:rPr lang="de-DE" dirty="0" smtClean="0"/>
            </a:br>
            <a:r>
              <a:rPr lang="de-DE" dirty="0" smtClean="0"/>
              <a:t>Objekt ≙ Komponente eines </a:t>
            </a:r>
            <a:r>
              <a:rPr lang="de-DE" dirty="0" err="1" smtClean="0"/>
              <a:t>Tupels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907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Transaktion: Definition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Eine </a:t>
            </a:r>
            <a:r>
              <a:rPr lang="de-DE" dirty="0" smtClean="0">
                <a:solidFill>
                  <a:srgbClr val="0000FF"/>
                </a:solidFill>
              </a:rPr>
              <a:t>Datenbanktransaktion </a:t>
            </a:r>
            <a:r>
              <a:rPr lang="de-DE" dirty="0" smtClean="0"/>
              <a:t>ist eine (strikt geordnete) </a:t>
            </a:r>
            <a:r>
              <a:rPr lang="de-DE" dirty="0" smtClean="0">
                <a:solidFill>
                  <a:srgbClr val="0000FF"/>
                </a:solidFill>
              </a:rPr>
              <a:t>Folge von Schritten</a:t>
            </a:r>
            <a:r>
              <a:rPr lang="de-DE" dirty="0" smtClean="0"/>
              <a:t>, wobei ein Schritt eine Zugriffsoperation auf ein Objekt ist</a:t>
            </a:r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Transaktion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T = &lt;s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, ...,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de-DE" baseline="-25000" dirty="0" err="1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&gt;</a:t>
            </a:r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Schritt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baseline="-25000" dirty="0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 = (a</a:t>
            </a:r>
            <a:r>
              <a:rPr lang="de-DE" baseline="-25000" dirty="0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, e</a:t>
            </a:r>
            <a:r>
              <a:rPr lang="de-DE" baseline="-25000" dirty="0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)</a:t>
            </a:r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Zugriffsoperation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3C8C93"/>
                </a:solidFill>
              </a:rPr>
              <a:t>a</a:t>
            </a:r>
            <a:r>
              <a:rPr lang="de-DE" baseline="-25000" dirty="0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 ∈ { </a:t>
            </a:r>
            <a:r>
              <a:rPr lang="de-DE" dirty="0" err="1" smtClean="0">
                <a:solidFill>
                  <a:srgbClr val="3C8C93"/>
                </a:solidFill>
              </a:rPr>
              <a:t>r</a:t>
            </a:r>
            <a:r>
              <a:rPr lang="de-DE" dirty="0" smtClean="0">
                <a:solidFill>
                  <a:srgbClr val="3C8C93"/>
                </a:solidFill>
              </a:rPr>
              <a:t>(</a:t>
            </a:r>
            <a:r>
              <a:rPr lang="de-DE" dirty="0" err="1" smtClean="0">
                <a:solidFill>
                  <a:srgbClr val="3C8C93"/>
                </a:solidFill>
              </a:rPr>
              <a:t>ead</a:t>
            </a:r>
            <a:r>
              <a:rPr lang="de-DE" dirty="0" smtClean="0">
                <a:solidFill>
                  <a:srgbClr val="3C8C93"/>
                </a:solidFill>
              </a:rPr>
              <a:t>), </a:t>
            </a:r>
            <a:r>
              <a:rPr lang="de-DE" dirty="0" err="1" smtClean="0">
                <a:solidFill>
                  <a:srgbClr val="3C8C93"/>
                </a:solidFill>
              </a:rPr>
              <a:t>w</a:t>
            </a:r>
            <a:r>
              <a:rPr lang="de-DE" dirty="0" smtClean="0">
                <a:solidFill>
                  <a:srgbClr val="3C8C93"/>
                </a:solidFill>
              </a:rPr>
              <a:t>(rite) }</a:t>
            </a:r>
            <a:endParaRPr lang="de-DE" dirty="0" smtClean="0"/>
          </a:p>
          <a:p>
            <a:r>
              <a:rPr lang="de-DE" dirty="0" smtClean="0"/>
              <a:t>Die Länge einer Transaktion ist definiert als die Anzahl der Schritte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|T| =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endParaRPr lang="de-DE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rgbClr val="0000FF"/>
                </a:solidFill>
              </a:rPr>
              <a:t>Beispiel:</a:t>
            </a:r>
            <a:r>
              <a:rPr lang="de-DE" dirty="0" smtClean="0"/>
              <a:t>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T = &lt;(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read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Checking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), (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write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Checking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), </a:t>
            </a:r>
            <a:b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				      (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read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Saving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), (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write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Saving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)&gt;</a:t>
            </a:r>
          </a:p>
          <a:p>
            <a:r>
              <a:rPr lang="de-DE" dirty="0" smtClean="0">
                <a:solidFill>
                  <a:srgbClr val="0000FF"/>
                </a:solidFill>
              </a:rPr>
              <a:t>Kurzform: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3C8C93"/>
                </a:solidFill>
              </a:rPr>
              <a:t>T = &lt;</a:t>
            </a:r>
            <a:r>
              <a:rPr lang="de-DE" dirty="0" err="1" smtClean="0">
                <a:solidFill>
                  <a:srgbClr val="3C8C93"/>
                </a:solidFill>
              </a:rPr>
              <a:t>r</a:t>
            </a:r>
            <a:r>
              <a:rPr lang="de-DE" dirty="0" smtClean="0">
                <a:solidFill>
                  <a:srgbClr val="3C8C93"/>
                </a:solidFill>
              </a:rPr>
              <a:t>(C), </a:t>
            </a:r>
            <a:r>
              <a:rPr lang="de-DE" dirty="0" err="1" smtClean="0">
                <a:solidFill>
                  <a:srgbClr val="3C8C93"/>
                </a:solidFill>
              </a:rPr>
              <a:t>w</a:t>
            </a:r>
            <a:r>
              <a:rPr lang="de-DE" dirty="0" smtClean="0">
                <a:solidFill>
                  <a:srgbClr val="3C8C93"/>
                </a:solidFill>
              </a:rPr>
              <a:t>(C), </a:t>
            </a:r>
            <a:r>
              <a:rPr lang="de-DE" dirty="0" err="1" smtClean="0">
                <a:solidFill>
                  <a:srgbClr val="3C8C93"/>
                </a:solidFill>
              </a:rPr>
              <a:t>r</a:t>
            </a:r>
            <a:r>
              <a:rPr lang="de-DE" dirty="0" smtClean="0">
                <a:solidFill>
                  <a:srgbClr val="3C8C93"/>
                </a:solidFill>
              </a:rPr>
              <a:t>(S), </a:t>
            </a:r>
            <a:r>
              <a:rPr lang="de-DE" dirty="0" err="1" smtClean="0">
                <a:solidFill>
                  <a:srgbClr val="3C8C93"/>
                </a:solidFill>
              </a:rPr>
              <a:t>w</a:t>
            </a:r>
            <a:r>
              <a:rPr lang="de-DE" dirty="0" smtClean="0">
                <a:solidFill>
                  <a:srgbClr val="3C8C93"/>
                </a:solidFill>
              </a:rPr>
              <a:t>(S)&gt;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pic>
        <p:nvPicPr>
          <p:cNvPr id="5" name="Bild 4" descr="Pages from 09-Transaction-Management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361944"/>
            <a:ext cx="1327550" cy="129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7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Ausführungspläne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435280" cy="496887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Ein (Ausführungs-)Plan (Schedule) S für eine gegebene Menge von Transaktionen </a:t>
            </a:r>
            <a:r>
              <a:rPr lang="de-DE" b="1" dirty="0" smtClean="0">
                <a:solidFill>
                  <a:srgbClr val="3C8C93"/>
                </a:solidFill>
              </a:rPr>
              <a:t>T</a:t>
            </a:r>
            <a:r>
              <a:rPr lang="de-DE" dirty="0" smtClean="0">
                <a:solidFill>
                  <a:srgbClr val="3C8C93"/>
                </a:solidFill>
              </a:rPr>
              <a:t> = {T</a:t>
            </a:r>
            <a:r>
              <a:rPr lang="de-DE" baseline="-25000" dirty="0" smtClean="0">
                <a:solidFill>
                  <a:srgbClr val="3C8C93"/>
                </a:solidFill>
              </a:rPr>
              <a:t>1</a:t>
            </a:r>
            <a:r>
              <a:rPr lang="de-DE" dirty="0" smtClean="0">
                <a:solidFill>
                  <a:srgbClr val="3C8C93"/>
                </a:solidFill>
              </a:rPr>
              <a:t>, ..., </a:t>
            </a:r>
            <a:r>
              <a:rPr lang="de-DE" dirty="0" err="1" smtClean="0">
                <a:solidFill>
                  <a:srgbClr val="3C8C93"/>
                </a:solidFill>
              </a:rPr>
              <a:t>T</a:t>
            </a:r>
            <a:r>
              <a:rPr lang="de-DE" baseline="-25000" dirty="0" err="1" smtClean="0">
                <a:solidFill>
                  <a:srgbClr val="3C8C93"/>
                </a:solidFill>
              </a:rPr>
              <a:t>n</a:t>
            </a:r>
            <a:r>
              <a:rPr lang="de-DE" dirty="0" smtClean="0">
                <a:solidFill>
                  <a:srgbClr val="3C8C93"/>
                </a:solidFill>
              </a:rPr>
              <a:t>} </a:t>
            </a:r>
            <a:r>
              <a:rPr lang="de-DE" dirty="0" smtClean="0"/>
              <a:t>ist eine Folge von Ausführungsschritten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S(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 = (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baseline="-25000" dirty="0" err="1" smtClean="0">
                <a:solidFill>
                  <a:schemeClr val="accent1">
                    <a:lumMod val="50000"/>
                  </a:schemeClr>
                </a:solidFill>
              </a:rPr>
              <a:t>j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, a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, e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     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= 1...m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de-DE" dirty="0" smtClean="0"/>
              <a:t>so dass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genau die Schritte aller Transaktionen enthält und die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Ordnung der Schritte jeder Transaktion beibehalten wird</a:t>
            </a:r>
            <a:br>
              <a:rPr lang="de-DE" dirty="0" smtClean="0"/>
            </a:br>
            <a:r>
              <a:rPr lang="de-DE" dirty="0" smtClean="0">
                <a:solidFill>
                  <a:srgbClr val="3C8C93"/>
                </a:solidFill>
              </a:rPr>
              <a:t>(</a:t>
            </a:r>
            <a:r>
              <a:rPr lang="de-DE" dirty="0" err="1" smtClean="0">
                <a:solidFill>
                  <a:srgbClr val="3C8C93"/>
                </a:solidFill>
              </a:rPr>
              <a:t>a</a:t>
            </a:r>
            <a:r>
              <a:rPr lang="de-DE" baseline="-25000" dirty="0" err="1" smtClean="0">
                <a:solidFill>
                  <a:srgbClr val="3C8C93"/>
                </a:solidFill>
              </a:rPr>
              <a:t>p</a:t>
            </a:r>
            <a:r>
              <a:rPr lang="de-DE" baseline="-25000" dirty="0" smtClean="0">
                <a:solidFill>
                  <a:srgbClr val="3C8C93"/>
                </a:solidFill>
              </a:rPr>
              <a:t> </a:t>
            </a:r>
            <a:r>
              <a:rPr lang="de-DE" dirty="0" smtClean="0">
                <a:solidFill>
                  <a:srgbClr val="3C8C93"/>
                </a:solidFill>
              </a:rPr>
              <a:t>, </a:t>
            </a:r>
            <a:r>
              <a:rPr lang="de-DE" dirty="0" err="1" smtClean="0">
                <a:solidFill>
                  <a:srgbClr val="3C8C93"/>
                </a:solidFill>
              </a:rPr>
              <a:t>e</a:t>
            </a:r>
            <a:r>
              <a:rPr lang="de-DE" baseline="-25000" dirty="0" err="1" smtClean="0">
                <a:solidFill>
                  <a:srgbClr val="3C8C93"/>
                </a:solidFill>
              </a:rPr>
              <a:t>p</a:t>
            </a:r>
            <a:r>
              <a:rPr lang="de-DE" dirty="0" smtClean="0">
                <a:solidFill>
                  <a:srgbClr val="3C8C93"/>
                </a:solidFill>
              </a:rPr>
              <a:t>) &lt; (</a:t>
            </a:r>
            <a:r>
              <a:rPr lang="de-DE" dirty="0" err="1" smtClean="0">
                <a:solidFill>
                  <a:srgbClr val="3C8C93"/>
                </a:solidFill>
              </a:rPr>
              <a:t>a</a:t>
            </a:r>
            <a:r>
              <a:rPr lang="de-DE" baseline="-25000" dirty="0" err="1" smtClean="0">
                <a:solidFill>
                  <a:srgbClr val="3C8C93"/>
                </a:solidFill>
              </a:rPr>
              <a:t>q</a:t>
            </a:r>
            <a:r>
              <a:rPr lang="de-DE" baseline="-25000" dirty="0" smtClean="0">
                <a:solidFill>
                  <a:srgbClr val="3C8C93"/>
                </a:solidFill>
              </a:rPr>
              <a:t> </a:t>
            </a:r>
            <a:r>
              <a:rPr lang="de-DE" dirty="0" smtClean="0">
                <a:solidFill>
                  <a:srgbClr val="3C8C93"/>
                </a:solidFill>
              </a:rPr>
              <a:t>, </a:t>
            </a:r>
            <a:r>
              <a:rPr lang="de-DE" dirty="0" err="1" smtClean="0">
                <a:solidFill>
                  <a:srgbClr val="3C8C93"/>
                </a:solidFill>
              </a:rPr>
              <a:t>e</a:t>
            </a:r>
            <a:r>
              <a:rPr lang="de-DE" baseline="-25000" dirty="0" err="1" smtClean="0">
                <a:solidFill>
                  <a:srgbClr val="3C8C93"/>
                </a:solidFill>
              </a:rPr>
              <a:t>q</a:t>
            </a:r>
            <a:r>
              <a:rPr lang="de-DE" dirty="0" smtClean="0">
                <a:solidFill>
                  <a:srgbClr val="3C8C93"/>
                </a:solidFill>
              </a:rPr>
              <a:t>) in </a:t>
            </a:r>
            <a:r>
              <a:rPr lang="de-DE" dirty="0" err="1" smtClean="0">
                <a:solidFill>
                  <a:srgbClr val="3C8C93"/>
                </a:solidFill>
              </a:rPr>
              <a:t>T</a:t>
            </a:r>
            <a:r>
              <a:rPr lang="de-DE" baseline="-25000" dirty="0" err="1" smtClean="0">
                <a:solidFill>
                  <a:srgbClr val="3C8C93"/>
                </a:solidFill>
              </a:rPr>
              <a:t>j</a:t>
            </a:r>
            <a:r>
              <a:rPr lang="de-DE" dirty="0" smtClean="0"/>
              <a:t>, dann </a:t>
            </a:r>
            <a:r>
              <a:rPr lang="de-DE" dirty="0" smtClean="0">
                <a:solidFill>
                  <a:srgbClr val="3C8C93"/>
                </a:solidFill>
              </a:rPr>
              <a:t>(</a:t>
            </a:r>
            <a:r>
              <a:rPr lang="de-DE" dirty="0" err="1" smtClean="0">
                <a:solidFill>
                  <a:srgbClr val="3C8C93"/>
                </a:solidFill>
              </a:rPr>
              <a:t>T</a:t>
            </a:r>
            <a:r>
              <a:rPr lang="de-DE" baseline="-25000" dirty="0" err="1" smtClean="0">
                <a:solidFill>
                  <a:srgbClr val="3C8C93"/>
                </a:solidFill>
              </a:rPr>
              <a:t>j</a:t>
            </a:r>
            <a:r>
              <a:rPr lang="de-DE" baseline="-25000" dirty="0" smtClean="0">
                <a:solidFill>
                  <a:srgbClr val="3C8C93"/>
                </a:solidFill>
              </a:rPr>
              <a:t> </a:t>
            </a:r>
            <a:r>
              <a:rPr lang="de-DE" dirty="0" smtClean="0">
                <a:solidFill>
                  <a:srgbClr val="3C8C93"/>
                </a:solidFill>
              </a:rPr>
              <a:t>, </a:t>
            </a:r>
            <a:r>
              <a:rPr lang="de-DE" dirty="0" err="1" smtClean="0">
                <a:solidFill>
                  <a:srgbClr val="3C8C93"/>
                </a:solidFill>
              </a:rPr>
              <a:t>e</a:t>
            </a:r>
            <a:r>
              <a:rPr lang="de-DE" baseline="-25000" dirty="0" err="1" smtClean="0">
                <a:solidFill>
                  <a:srgbClr val="3C8C93"/>
                </a:solidFill>
              </a:rPr>
              <a:t>p</a:t>
            </a:r>
            <a:r>
              <a:rPr lang="de-DE" baseline="-25000" dirty="0" smtClean="0">
                <a:solidFill>
                  <a:srgbClr val="3C8C93"/>
                </a:solidFill>
              </a:rPr>
              <a:t> </a:t>
            </a:r>
            <a:r>
              <a:rPr lang="de-DE" dirty="0" smtClean="0">
                <a:solidFill>
                  <a:srgbClr val="3C8C93"/>
                </a:solidFill>
              </a:rPr>
              <a:t>, </a:t>
            </a:r>
            <a:r>
              <a:rPr lang="de-DE" dirty="0" err="1" smtClean="0">
                <a:solidFill>
                  <a:srgbClr val="3C8C93"/>
                </a:solidFill>
              </a:rPr>
              <a:t>e</a:t>
            </a:r>
            <a:r>
              <a:rPr lang="de-DE" baseline="-25000" dirty="0" err="1" smtClean="0">
                <a:solidFill>
                  <a:srgbClr val="3C8C93"/>
                </a:solidFill>
              </a:rPr>
              <a:t>p</a:t>
            </a:r>
            <a:r>
              <a:rPr lang="de-DE" dirty="0" smtClean="0">
                <a:solidFill>
                  <a:srgbClr val="3C8C93"/>
                </a:solidFill>
              </a:rPr>
              <a:t>) &lt; (</a:t>
            </a:r>
            <a:r>
              <a:rPr lang="de-DE" dirty="0" err="1" smtClean="0">
                <a:solidFill>
                  <a:srgbClr val="3C8C93"/>
                </a:solidFill>
              </a:rPr>
              <a:t>T</a:t>
            </a:r>
            <a:r>
              <a:rPr lang="de-DE" baseline="-25000" dirty="0" err="1" smtClean="0">
                <a:solidFill>
                  <a:srgbClr val="3C8C93"/>
                </a:solidFill>
              </a:rPr>
              <a:t>j</a:t>
            </a:r>
            <a:r>
              <a:rPr lang="de-DE" baseline="-25000" dirty="0" smtClean="0">
                <a:solidFill>
                  <a:srgbClr val="3C8C93"/>
                </a:solidFill>
              </a:rPr>
              <a:t> </a:t>
            </a:r>
            <a:r>
              <a:rPr lang="de-DE" dirty="0" smtClean="0">
                <a:solidFill>
                  <a:srgbClr val="3C8C93"/>
                </a:solidFill>
              </a:rPr>
              <a:t>, </a:t>
            </a:r>
            <a:r>
              <a:rPr lang="de-DE" dirty="0" err="1" smtClean="0">
                <a:solidFill>
                  <a:srgbClr val="3C8C93"/>
                </a:solidFill>
              </a:rPr>
              <a:t>a</a:t>
            </a:r>
            <a:r>
              <a:rPr lang="de-DE" baseline="-25000" dirty="0" err="1" smtClean="0">
                <a:solidFill>
                  <a:srgbClr val="3C8C93"/>
                </a:solidFill>
              </a:rPr>
              <a:t>q</a:t>
            </a:r>
            <a:r>
              <a:rPr lang="de-DE" baseline="-25000" dirty="0" smtClean="0">
                <a:solidFill>
                  <a:srgbClr val="3C8C93"/>
                </a:solidFill>
              </a:rPr>
              <a:t> </a:t>
            </a:r>
            <a:r>
              <a:rPr lang="de-DE" dirty="0" smtClean="0">
                <a:solidFill>
                  <a:srgbClr val="3C8C93"/>
                </a:solidFill>
              </a:rPr>
              <a:t>, </a:t>
            </a:r>
            <a:r>
              <a:rPr lang="de-DE" dirty="0" err="1" smtClean="0">
                <a:solidFill>
                  <a:srgbClr val="3C8C93"/>
                </a:solidFill>
              </a:rPr>
              <a:t>e</a:t>
            </a:r>
            <a:r>
              <a:rPr lang="de-DE" baseline="-25000" dirty="0" err="1" smtClean="0">
                <a:solidFill>
                  <a:srgbClr val="3C8C93"/>
                </a:solidFill>
              </a:rPr>
              <a:t>q</a:t>
            </a:r>
            <a:r>
              <a:rPr lang="de-DE" dirty="0" smtClean="0">
                <a:solidFill>
                  <a:srgbClr val="3C8C93"/>
                </a:solidFill>
              </a:rPr>
              <a:t>) in S</a:t>
            </a:r>
          </a:p>
          <a:p>
            <a:pPr marL="57150" indent="0">
              <a:lnSpc>
                <a:spcPct val="120000"/>
              </a:lnSpc>
              <a:buNone/>
            </a:pPr>
            <a:r>
              <a:rPr lang="de-DE" dirty="0" smtClean="0"/>
              <a:t>Wir schreiben </a:t>
            </a:r>
            <a:r>
              <a:rPr lang="de-DE" dirty="0" smtClean="0">
                <a:solidFill>
                  <a:srgbClr val="3C8C93"/>
                </a:solidFill>
              </a:rPr>
              <a:t>S = &lt;r</a:t>
            </a:r>
            <a:r>
              <a:rPr lang="de-DE" baseline="-25000" dirty="0" smtClean="0">
                <a:solidFill>
                  <a:srgbClr val="3C8C93"/>
                </a:solidFill>
              </a:rPr>
              <a:t>1</a:t>
            </a:r>
            <a:r>
              <a:rPr lang="de-DE" dirty="0" smtClean="0">
                <a:solidFill>
                  <a:srgbClr val="3C8C93"/>
                </a:solidFill>
              </a:rPr>
              <a:t>(B), r</a:t>
            </a:r>
            <a:r>
              <a:rPr lang="de-DE" baseline="-25000" dirty="0" smtClean="0">
                <a:solidFill>
                  <a:srgbClr val="3C8C93"/>
                </a:solidFill>
              </a:rPr>
              <a:t>2</a:t>
            </a:r>
            <a:r>
              <a:rPr lang="de-DE" dirty="0" smtClean="0">
                <a:solidFill>
                  <a:srgbClr val="3C8C93"/>
                </a:solidFill>
              </a:rPr>
              <a:t>(B), w</a:t>
            </a:r>
            <a:r>
              <a:rPr lang="de-DE" baseline="-25000" dirty="0" smtClean="0">
                <a:solidFill>
                  <a:srgbClr val="3C8C93"/>
                </a:solidFill>
              </a:rPr>
              <a:t>1</a:t>
            </a:r>
            <a:r>
              <a:rPr lang="de-DE" dirty="0" smtClean="0">
                <a:solidFill>
                  <a:srgbClr val="3C8C93"/>
                </a:solidFill>
              </a:rPr>
              <a:t>(B), w</a:t>
            </a:r>
            <a:r>
              <a:rPr lang="de-DE" baseline="-25000" dirty="0" smtClean="0">
                <a:solidFill>
                  <a:srgbClr val="3C8C93"/>
                </a:solidFill>
              </a:rPr>
              <a:t>2</a:t>
            </a:r>
            <a:r>
              <a:rPr lang="de-DE" dirty="0" smtClean="0">
                <a:solidFill>
                  <a:srgbClr val="3C8C93"/>
                </a:solidFill>
              </a:rPr>
              <a:t>(B)&gt;</a:t>
            </a:r>
            <a:r>
              <a:rPr lang="de-DE" dirty="0" smtClean="0">
                <a:solidFill>
                  <a:srgbClr val="000000"/>
                </a:solidFill>
              </a:rPr>
              <a:t> für</a:t>
            </a:r>
          </a:p>
          <a:p>
            <a:pPr marL="57150" indent="0">
              <a:lnSpc>
                <a:spcPct val="120000"/>
              </a:lnSpc>
              <a:buNone/>
            </a:pPr>
            <a:r>
              <a:rPr lang="de-DE" dirty="0">
                <a:solidFill>
                  <a:srgbClr val="000000"/>
                </a:solidFill>
              </a:rPr>
              <a:t>	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S(1) = (T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read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, B)		S(3) = (T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write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, B)</a:t>
            </a:r>
            <a:b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	S(2) = (T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read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, B)		S(4) = (T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write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, B)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pic>
        <p:nvPicPr>
          <p:cNvPr id="5" name="Bild 4" descr="Pages from 09-Transaction-Management-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204864"/>
            <a:ext cx="555379" cy="106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55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ung 6"/>
          <p:cNvGrpSpPr/>
          <p:nvPr/>
        </p:nvGrpSpPr>
        <p:grpSpPr>
          <a:xfrm>
            <a:off x="7308304" y="3074402"/>
            <a:ext cx="648072" cy="3045895"/>
            <a:chOff x="7308304" y="3074402"/>
            <a:chExt cx="648072" cy="3045895"/>
          </a:xfrm>
        </p:grpSpPr>
        <p:pic>
          <p:nvPicPr>
            <p:cNvPr id="5" name="Bild 4" descr="Pages from 09-Transaction-Management-7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370" y="3074402"/>
              <a:ext cx="503997" cy="3045895"/>
            </a:xfrm>
            <a:prstGeom prst="rect">
              <a:avLst/>
            </a:prstGeom>
          </p:spPr>
        </p:pic>
        <p:sp>
          <p:nvSpPr>
            <p:cNvPr id="6" name="Rechteck 5"/>
            <p:cNvSpPr/>
            <p:nvPr/>
          </p:nvSpPr>
          <p:spPr>
            <a:xfrm>
              <a:off x="7308304" y="4509120"/>
              <a:ext cx="648072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Serielle Ausführung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Ein spezieller Plan ist die serielle Ausführung</a:t>
            </a:r>
          </a:p>
          <a:p>
            <a:r>
              <a:rPr lang="de-DE" dirty="0" smtClean="0"/>
              <a:t>Ein Plan heißt </a:t>
            </a:r>
            <a:r>
              <a:rPr lang="de-DE" dirty="0" smtClean="0">
                <a:solidFill>
                  <a:srgbClr val="FF0000"/>
                </a:solidFill>
              </a:rPr>
              <a:t>seriell</a:t>
            </a:r>
            <a:r>
              <a:rPr lang="de-DE" dirty="0" smtClean="0"/>
              <a:t> genau dann, wenn für jede Transaktion </a:t>
            </a:r>
            <a:r>
              <a:rPr lang="de-DE" dirty="0" err="1" smtClean="0"/>
              <a:t>T</a:t>
            </a:r>
            <a:r>
              <a:rPr lang="de-DE" baseline="-25000" dirty="0" err="1" smtClean="0"/>
              <a:t>j</a:t>
            </a:r>
            <a:r>
              <a:rPr lang="de-DE" dirty="0" smtClean="0"/>
              <a:t> alle ihre </a:t>
            </a:r>
            <a:r>
              <a:rPr lang="de-DE" dirty="0" smtClean="0">
                <a:solidFill>
                  <a:srgbClr val="0000FF"/>
                </a:solidFill>
              </a:rPr>
              <a:t>Schritte direkt aufeinanderfolgen </a:t>
            </a:r>
            <a:r>
              <a:rPr lang="de-DE" dirty="0" smtClean="0"/>
              <a:t>(ohne Schritte anderer Transaktion dazwischen)</a:t>
            </a:r>
          </a:p>
          <a:p>
            <a:pPr marL="0" indent="0">
              <a:buNone/>
            </a:pPr>
            <a:r>
              <a:rPr lang="de-DE" dirty="0" smtClean="0"/>
              <a:t>Betrachten wir das Geldautomatenbeispiel:</a:t>
            </a:r>
          </a:p>
          <a:p>
            <a:r>
              <a:rPr lang="de-DE" dirty="0"/>
              <a:t> </a:t>
            </a:r>
            <a:r>
              <a:rPr lang="de-DE" dirty="0">
                <a:solidFill>
                  <a:srgbClr val="3C8C93"/>
                </a:solidFill>
              </a:rPr>
              <a:t>S = &lt;r</a:t>
            </a:r>
            <a:r>
              <a:rPr lang="de-DE" baseline="-25000" dirty="0">
                <a:solidFill>
                  <a:srgbClr val="3C8C93"/>
                </a:solidFill>
              </a:rPr>
              <a:t>1</a:t>
            </a:r>
            <a:r>
              <a:rPr lang="de-DE" dirty="0">
                <a:solidFill>
                  <a:srgbClr val="3C8C93"/>
                </a:solidFill>
              </a:rPr>
              <a:t>(B), r</a:t>
            </a:r>
            <a:r>
              <a:rPr lang="de-DE" baseline="-25000" dirty="0">
                <a:solidFill>
                  <a:srgbClr val="3C8C93"/>
                </a:solidFill>
              </a:rPr>
              <a:t>2</a:t>
            </a:r>
            <a:r>
              <a:rPr lang="de-DE" dirty="0">
                <a:solidFill>
                  <a:srgbClr val="3C8C93"/>
                </a:solidFill>
              </a:rPr>
              <a:t>(B), w</a:t>
            </a:r>
            <a:r>
              <a:rPr lang="de-DE" baseline="-25000" dirty="0">
                <a:solidFill>
                  <a:srgbClr val="3C8C93"/>
                </a:solidFill>
              </a:rPr>
              <a:t>1</a:t>
            </a:r>
            <a:r>
              <a:rPr lang="de-DE" dirty="0">
                <a:solidFill>
                  <a:srgbClr val="3C8C93"/>
                </a:solidFill>
              </a:rPr>
              <a:t>(B), w</a:t>
            </a:r>
            <a:r>
              <a:rPr lang="de-DE" baseline="-25000" dirty="0">
                <a:solidFill>
                  <a:srgbClr val="3C8C93"/>
                </a:solidFill>
              </a:rPr>
              <a:t>2</a:t>
            </a:r>
            <a:r>
              <a:rPr lang="de-DE" dirty="0">
                <a:solidFill>
                  <a:srgbClr val="3C8C93"/>
                </a:solidFill>
              </a:rPr>
              <a:t>(B)&gt;</a:t>
            </a:r>
            <a:r>
              <a:rPr lang="de-DE" dirty="0">
                <a:solidFill>
                  <a:srgbClr val="000000"/>
                </a:solidFill>
              </a:rPr>
              <a:t> </a:t>
            </a:r>
            <a:endParaRPr lang="de-DE" dirty="0" smtClean="0">
              <a:solidFill>
                <a:srgbClr val="000000"/>
              </a:solidFill>
            </a:endParaRPr>
          </a:p>
          <a:p>
            <a:r>
              <a:rPr lang="de-DE" dirty="0" smtClean="0"/>
              <a:t>Dieser Plan ist nicht seriell </a:t>
            </a:r>
          </a:p>
          <a:p>
            <a:pPr marL="0" indent="0">
              <a:buNone/>
            </a:pPr>
            <a:r>
              <a:rPr lang="de-DE" dirty="0" smtClean="0"/>
              <a:t>Wenn meine Frau später zum Automaten geht, ergibt sich</a:t>
            </a:r>
          </a:p>
          <a:p>
            <a:r>
              <a:rPr lang="de-DE" dirty="0" smtClean="0"/>
              <a:t> </a:t>
            </a:r>
            <a:r>
              <a:rPr lang="de-DE" dirty="0">
                <a:solidFill>
                  <a:srgbClr val="3C8C93"/>
                </a:solidFill>
              </a:rPr>
              <a:t>S = &lt;r</a:t>
            </a:r>
            <a:r>
              <a:rPr lang="de-DE" baseline="-25000" dirty="0">
                <a:solidFill>
                  <a:srgbClr val="3C8C93"/>
                </a:solidFill>
              </a:rPr>
              <a:t>1</a:t>
            </a:r>
            <a:r>
              <a:rPr lang="de-DE" dirty="0">
                <a:solidFill>
                  <a:srgbClr val="3C8C93"/>
                </a:solidFill>
              </a:rPr>
              <a:t>(B), </a:t>
            </a:r>
            <a:r>
              <a:rPr lang="de-DE" dirty="0" smtClean="0">
                <a:solidFill>
                  <a:srgbClr val="3C8C93"/>
                </a:solidFill>
              </a:rPr>
              <a:t>w</a:t>
            </a:r>
            <a:r>
              <a:rPr lang="de-DE" baseline="-25000" dirty="0" smtClean="0">
                <a:solidFill>
                  <a:srgbClr val="3C8C93"/>
                </a:solidFill>
              </a:rPr>
              <a:t>1</a:t>
            </a:r>
            <a:r>
              <a:rPr lang="de-DE" dirty="0">
                <a:solidFill>
                  <a:srgbClr val="3C8C93"/>
                </a:solidFill>
              </a:rPr>
              <a:t>(B), r</a:t>
            </a:r>
            <a:r>
              <a:rPr lang="de-DE" baseline="-25000" dirty="0">
                <a:solidFill>
                  <a:srgbClr val="3C8C93"/>
                </a:solidFill>
              </a:rPr>
              <a:t>2</a:t>
            </a:r>
            <a:r>
              <a:rPr lang="de-DE" dirty="0">
                <a:solidFill>
                  <a:srgbClr val="3C8C93"/>
                </a:solidFill>
              </a:rPr>
              <a:t>(B), </a:t>
            </a:r>
            <a:r>
              <a:rPr lang="de-DE" dirty="0" smtClean="0">
                <a:solidFill>
                  <a:srgbClr val="3C8C93"/>
                </a:solidFill>
              </a:rPr>
              <a:t>w</a:t>
            </a:r>
            <a:r>
              <a:rPr lang="de-DE" baseline="-25000" dirty="0" smtClean="0">
                <a:solidFill>
                  <a:srgbClr val="3C8C93"/>
                </a:solidFill>
              </a:rPr>
              <a:t>2</a:t>
            </a:r>
            <a:r>
              <a:rPr lang="de-DE" dirty="0">
                <a:solidFill>
                  <a:srgbClr val="3C8C93"/>
                </a:solidFill>
              </a:rPr>
              <a:t>(B)&gt;</a:t>
            </a:r>
            <a:r>
              <a:rPr lang="de-DE" dirty="0">
                <a:solidFill>
                  <a:srgbClr val="000000"/>
                </a:solidFill>
              </a:rPr>
              <a:t> </a:t>
            </a:r>
            <a:endParaRPr lang="de-DE" dirty="0" smtClean="0">
              <a:solidFill>
                <a:srgbClr val="000000"/>
              </a:solidFill>
            </a:endParaRPr>
          </a:p>
          <a:p>
            <a:r>
              <a:rPr lang="de-DE" dirty="0"/>
              <a:t>Dieser Plan ist </a:t>
            </a:r>
            <a:r>
              <a:rPr lang="de-DE" dirty="0" smtClean="0"/>
              <a:t>seriell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7236296" y="4869160"/>
            <a:ext cx="864096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7148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Korrektheit der seriellen Ausführung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Anomalien können nur auftreten, wenn die Schritte mehrerer Transaktionen verschränkt ausgeführt werden  (Multi-User-Modus)</a:t>
            </a:r>
          </a:p>
          <a:p>
            <a:r>
              <a:rPr lang="de-DE" dirty="0" smtClean="0"/>
              <a:t>Falls alle Transaktionen bis zum Ende ausgeführt werden (keine Nebenläufigkeit), treten </a:t>
            </a:r>
            <a:br>
              <a:rPr lang="de-DE" dirty="0" smtClean="0"/>
            </a:br>
            <a:r>
              <a:rPr lang="de-DE" dirty="0" smtClean="0"/>
              <a:t>keine Anomalien auf</a:t>
            </a:r>
          </a:p>
          <a:p>
            <a:r>
              <a:rPr lang="de-DE" dirty="0" smtClean="0">
                <a:solidFill>
                  <a:srgbClr val="0000FF"/>
                </a:solidFill>
              </a:rPr>
              <a:t>Jede serielle Ausführung ist korrekt</a:t>
            </a:r>
          </a:p>
          <a:p>
            <a:r>
              <a:rPr lang="de-DE" dirty="0" smtClean="0"/>
              <a:t>Verzicht auf nebenläufige Ausführung nicht praktikabel, da zu langsam (Wartezeit auf Platten)</a:t>
            </a:r>
          </a:p>
          <a:p>
            <a:r>
              <a:rPr lang="de-DE" dirty="0" smtClean="0"/>
              <a:t>Jede verschränkte Ausführung, die einen gleichen Zustand wie eine </a:t>
            </a:r>
            <a:r>
              <a:rPr lang="de-DE" dirty="0"/>
              <a:t>serielle </a:t>
            </a:r>
            <a:r>
              <a:rPr lang="de-DE" dirty="0" smtClean="0"/>
              <a:t>erzeugt, ist korrekt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4293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Konflikte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328369"/>
          </a:xfrm>
        </p:spPr>
        <p:txBody>
          <a:bodyPr/>
          <a:lstStyle/>
          <a:p>
            <a:r>
              <a:rPr lang="de-DE" dirty="0" smtClean="0"/>
              <a:t>Was bedeutet es, dass ein Plan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FF"/>
                </a:solidFill>
              </a:rPr>
              <a:t>äquivalent </a:t>
            </a:r>
            <a:r>
              <a:rPr lang="de-DE" dirty="0" smtClean="0"/>
              <a:t>zu einem anderen </a:t>
            </a:r>
            <a:r>
              <a:rPr lang="de-DE" dirty="0" smtClean="0">
                <a:solidFill>
                  <a:srgbClr val="3C8C93"/>
                </a:solidFill>
              </a:rPr>
              <a:t>S‘</a:t>
            </a:r>
            <a:r>
              <a:rPr lang="de-DE" dirty="0" smtClean="0"/>
              <a:t> ist?</a:t>
            </a:r>
          </a:p>
          <a:p>
            <a:r>
              <a:rPr lang="de-DE" dirty="0" smtClean="0"/>
              <a:t>Manchmal kann man einfach </a:t>
            </a:r>
            <a:r>
              <a:rPr lang="de-DE" dirty="0" smtClean="0">
                <a:solidFill>
                  <a:srgbClr val="0000FF"/>
                </a:solidFill>
              </a:rPr>
              <a:t>Teilschritte</a:t>
            </a:r>
            <a:r>
              <a:rPr lang="de-DE" dirty="0" smtClean="0"/>
              <a:t> aus verschiedenen Transaktionen in einem Plan </a:t>
            </a:r>
            <a:r>
              <a:rPr lang="de-DE" dirty="0" smtClean="0">
                <a:solidFill>
                  <a:srgbClr val="0000FF"/>
                </a:solidFill>
              </a:rPr>
              <a:t>umordnen</a:t>
            </a:r>
          </a:p>
          <a:p>
            <a:pPr lvl="1"/>
            <a:r>
              <a:rPr lang="de-DE" dirty="0" smtClean="0"/>
              <a:t>Nicht jedoch die Teilschritte </a:t>
            </a:r>
            <a:r>
              <a:rPr lang="de-DE" dirty="0"/>
              <a:t>innerhalb</a:t>
            </a:r>
            <a:r>
              <a:rPr lang="de-DE" baseline="-25000" dirty="0"/>
              <a:t> </a:t>
            </a:r>
            <a:r>
              <a:rPr lang="de-DE" dirty="0" smtClean="0"/>
              <a:t>einer einzelnen Transaktion (sonst eventuell anderes Ergebnis)</a:t>
            </a:r>
          </a:p>
          <a:p>
            <a:r>
              <a:rPr lang="de-DE" dirty="0" smtClean="0"/>
              <a:t>Zwei Operationen </a:t>
            </a:r>
            <a:r>
              <a:rPr lang="de-DE" dirty="0" smtClean="0">
                <a:solidFill>
                  <a:srgbClr val="3C8C93"/>
                </a:solidFill>
              </a:rPr>
              <a:t>(a, </a:t>
            </a:r>
            <a:r>
              <a:rPr lang="de-DE" dirty="0" err="1" smtClean="0">
                <a:solidFill>
                  <a:srgbClr val="3C8C93"/>
                </a:solidFill>
              </a:rPr>
              <a:t>e</a:t>
            </a:r>
            <a:r>
              <a:rPr lang="de-DE" dirty="0" smtClean="0">
                <a:solidFill>
                  <a:srgbClr val="3C8C93"/>
                </a:solidFill>
              </a:rPr>
              <a:t>)</a:t>
            </a:r>
            <a:r>
              <a:rPr lang="de-DE" dirty="0" smtClean="0"/>
              <a:t> und </a:t>
            </a:r>
            <a:r>
              <a:rPr lang="de-DE" dirty="0" smtClean="0">
                <a:solidFill>
                  <a:srgbClr val="3C8C93"/>
                </a:solidFill>
              </a:rPr>
              <a:t>(a‘, </a:t>
            </a:r>
            <a:r>
              <a:rPr lang="de-DE" dirty="0" err="1" smtClean="0">
                <a:solidFill>
                  <a:srgbClr val="3C8C93"/>
                </a:solidFill>
              </a:rPr>
              <a:t>e</a:t>
            </a:r>
            <a:r>
              <a:rPr lang="de-DE" dirty="0" smtClean="0">
                <a:solidFill>
                  <a:srgbClr val="3C8C93"/>
                </a:solidFill>
              </a:rPr>
              <a:t>‘)</a:t>
            </a:r>
            <a:r>
              <a:rPr lang="de-DE" dirty="0" smtClean="0"/>
              <a:t> stehen in </a:t>
            </a:r>
            <a:r>
              <a:rPr lang="de-DE" dirty="0" smtClean="0">
                <a:solidFill>
                  <a:srgbClr val="0000FF"/>
                </a:solidFill>
              </a:rPr>
              <a:t>Konflikt</a:t>
            </a:r>
            <a:r>
              <a:rPr lang="de-DE" dirty="0" smtClean="0"/>
              <a:t> zueinander </a:t>
            </a:r>
            <a:r>
              <a:rPr lang="de-DE" dirty="0" smtClean="0">
                <a:solidFill>
                  <a:srgbClr val="3C8C93"/>
                </a:solidFill>
              </a:rPr>
              <a:t>(a,</a:t>
            </a:r>
            <a:r>
              <a:rPr lang="de-DE" dirty="0">
                <a:solidFill>
                  <a:srgbClr val="3C8C93"/>
                </a:solidFill>
              </a:rPr>
              <a:t> </a:t>
            </a:r>
            <a:r>
              <a:rPr lang="de-DE" dirty="0" err="1" smtClean="0">
                <a:solidFill>
                  <a:srgbClr val="3C8C93"/>
                </a:solidFill>
              </a:rPr>
              <a:t>e</a:t>
            </a:r>
            <a:r>
              <a:rPr lang="de-DE" dirty="0" smtClean="0">
                <a:solidFill>
                  <a:srgbClr val="3C8C93"/>
                </a:solidFill>
              </a:rPr>
              <a:t>) ⇎ (a‘, </a:t>
            </a:r>
            <a:r>
              <a:rPr lang="de-DE" dirty="0" err="1" smtClean="0">
                <a:solidFill>
                  <a:srgbClr val="3C8C93"/>
                </a:solidFill>
              </a:rPr>
              <a:t>e</a:t>
            </a:r>
            <a:r>
              <a:rPr lang="de-DE" dirty="0" smtClean="0">
                <a:solidFill>
                  <a:srgbClr val="3C8C93"/>
                </a:solidFill>
              </a:rPr>
              <a:t>‘)</a:t>
            </a:r>
            <a:r>
              <a:rPr lang="de-DE" dirty="0" smtClean="0"/>
              <a:t>, wenn ihre Ausführungs-</a:t>
            </a:r>
            <a:r>
              <a:rPr lang="de-DE" dirty="0" err="1" smtClean="0"/>
              <a:t>reihenfolge</a:t>
            </a:r>
            <a:r>
              <a:rPr lang="de-DE" dirty="0" smtClean="0"/>
              <a:t> bedeutsam ist</a:t>
            </a:r>
          </a:p>
          <a:p>
            <a:pPr lvl="1"/>
            <a:r>
              <a:rPr lang="de-DE" dirty="0" err="1" smtClean="0"/>
              <a:t>Umordnung</a:t>
            </a:r>
            <a:r>
              <a:rPr lang="de-DE" dirty="0" smtClean="0"/>
              <a:t> in einem Plan dann nicht möglich</a:t>
            </a:r>
          </a:p>
          <a:p>
            <a:r>
              <a:rPr lang="de-DE" dirty="0" smtClean="0"/>
              <a:t>Jeder Plan </a:t>
            </a:r>
            <a:r>
              <a:rPr lang="de-DE" dirty="0" smtClean="0">
                <a:solidFill>
                  <a:srgbClr val="3C8C93"/>
                </a:solidFill>
              </a:rPr>
              <a:t>S‘</a:t>
            </a:r>
            <a:r>
              <a:rPr lang="de-DE" dirty="0" smtClean="0"/>
              <a:t>, der durch legale </a:t>
            </a:r>
            <a:r>
              <a:rPr lang="de-DE" dirty="0" err="1" smtClean="0"/>
              <a:t>Umordnung</a:t>
            </a:r>
            <a:r>
              <a:rPr lang="de-DE" dirty="0" smtClean="0"/>
              <a:t> von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generiert werden kann, heißt </a:t>
            </a:r>
            <a:r>
              <a:rPr lang="de-DE" dirty="0" smtClean="0">
                <a:solidFill>
                  <a:srgbClr val="0000FF"/>
                </a:solidFill>
              </a:rPr>
              <a:t>konfliktäquivalent</a:t>
            </a:r>
            <a:r>
              <a:rPr lang="de-DE" dirty="0" smtClean="0"/>
              <a:t> zu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endParaRPr lang="de-DE" dirty="0">
              <a:solidFill>
                <a:srgbClr val="3C8C93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984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Pages from 09-Transaction-Management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76" y="4988272"/>
            <a:ext cx="6567130" cy="12961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Konflikte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 smtClean="0"/>
              <a:t>Ausführbare Definition eines Konflikts:</a:t>
            </a:r>
          </a:p>
          <a:p>
            <a:r>
              <a:rPr lang="de-DE" sz="2400" dirty="0" smtClean="0"/>
              <a:t>Zwei Operationen </a:t>
            </a:r>
            <a:r>
              <a:rPr lang="de-DE" sz="2400" dirty="0" smtClean="0">
                <a:solidFill>
                  <a:srgbClr val="3C8C93"/>
                </a:solidFill>
              </a:rPr>
              <a:t>(</a:t>
            </a:r>
            <a:r>
              <a:rPr lang="de-DE" sz="2400" dirty="0" err="1" smtClean="0">
                <a:solidFill>
                  <a:srgbClr val="3C8C93"/>
                </a:solidFill>
              </a:rPr>
              <a:t>T</a:t>
            </a:r>
            <a:r>
              <a:rPr lang="de-DE" sz="2400" baseline="-25000" dirty="0" err="1" smtClean="0">
                <a:solidFill>
                  <a:srgbClr val="3C8C93"/>
                </a:solidFill>
              </a:rPr>
              <a:t>i</a:t>
            </a:r>
            <a:r>
              <a:rPr lang="de-DE" sz="2400" dirty="0" smtClean="0">
                <a:solidFill>
                  <a:srgbClr val="3C8C93"/>
                </a:solidFill>
              </a:rPr>
              <a:t>, a, </a:t>
            </a:r>
            <a:r>
              <a:rPr lang="de-DE" sz="2400" dirty="0" err="1" smtClean="0">
                <a:solidFill>
                  <a:srgbClr val="3C8C93"/>
                </a:solidFill>
              </a:rPr>
              <a:t>e</a:t>
            </a:r>
            <a:r>
              <a:rPr lang="de-DE" sz="2400" dirty="0" smtClean="0">
                <a:solidFill>
                  <a:srgbClr val="3C8C93"/>
                </a:solidFill>
              </a:rPr>
              <a:t>) </a:t>
            </a:r>
            <a:r>
              <a:rPr lang="de-DE" sz="2400" dirty="0" smtClean="0"/>
              <a:t>und </a:t>
            </a:r>
            <a:r>
              <a:rPr lang="de-DE" sz="2400" dirty="0" smtClean="0">
                <a:solidFill>
                  <a:srgbClr val="3C8C93"/>
                </a:solidFill>
              </a:rPr>
              <a:t>(</a:t>
            </a:r>
            <a:r>
              <a:rPr lang="de-DE" sz="2400" dirty="0" err="1" smtClean="0">
                <a:solidFill>
                  <a:srgbClr val="3C8C93"/>
                </a:solidFill>
              </a:rPr>
              <a:t>T</a:t>
            </a:r>
            <a:r>
              <a:rPr lang="de-DE" sz="2400" baseline="-25000" dirty="0" err="1" smtClean="0">
                <a:solidFill>
                  <a:srgbClr val="3C8C93"/>
                </a:solidFill>
              </a:rPr>
              <a:t>j</a:t>
            </a:r>
            <a:r>
              <a:rPr lang="de-DE" sz="2400" dirty="0" smtClean="0">
                <a:solidFill>
                  <a:srgbClr val="3C8C93"/>
                </a:solidFill>
              </a:rPr>
              <a:t>, a‘, </a:t>
            </a:r>
            <a:r>
              <a:rPr lang="de-DE" sz="2400" dirty="0" err="1" smtClean="0">
                <a:solidFill>
                  <a:srgbClr val="3C8C93"/>
                </a:solidFill>
              </a:rPr>
              <a:t>e</a:t>
            </a:r>
            <a:r>
              <a:rPr lang="de-DE" sz="2400" dirty="0" smtClean="0">
                <a:solidFill>
                  <a:srgbClr val="3C8C93"/>
                </a:solidFill>
              </a:rPr>
              <a:t>‘) </a:t>
            </a:r>
            <a:r>
              <a:rPr lang="de-DE" sz="2400" dirty="0" smtClean="0"/>
              <a:t>sind in Konflikt zueinander in </a:t>
            </a:r>
            <a:r>
              <a:rPr lang="de-DE" sz="2400" dirty="0" smtClean="0">
                <a:solidFill>
                  <a:srgbClr val="3C8C93"/>
                </a:solidFill>
              </a:rPr>
              <a:t>S</a:t>
            </a:r>
            <a:r>
              <a:rPr lang="de-DE" sz="2400" dirty="0" smtClean="0"/>
              <a:t>, wenn</a:t>
            </a:r>
          </a:p>
          <a:p>
            <a:pPr lvl="1"/>
            <a:r>
              <a:rPr lang="de-DE" sz="2000" dirty="0" smtClean="0"/>
              <a:t>sie zu zwei verschiedenen Transaktionen gehören </a:t>
            </a:r>
            <a:r>
              <a:rPr lang="de-DE" sz="2000" dirty="0" smtClean="0">
                <a:solidFill>
                  <a:srgbClr val="3C8C93"/>
                </a:solidFill>
              </a:rPr>
              <a:t>(</a:t>
            </a:r>
            <a:r>
              <a:rPr lang="de-DE" sz="2000" dirty="0" err="1" smtClean="0">
                <a:solidFill>
                  <a:srgbClr val="3C8C93"/>
                </a:solidFill>
              </a:rPr>
              <a:t>T</a:t>
            </a:r>
            <a:r>
              <a:rPr lang="de-DE" sz="2000" baseline="-25000" dirty="0" err="1" smtClean="0">
                <a:solidFill>
                  <a:srgbClr val="3C8C93"/>
                </a:solidFill>
              </a:rPr>
              <a:t>i</a:t>
            </a:r>
            <a:r>
              <a:rPr lang="de-DE" sz="2000" dirty="0" smtClean="0">
                <a:solidFill>
                  <a:srgbClr val="3C8C93"/>
                </a:solidFill>
              </a:rPr>
              <a:t> ≠ </a:t>
            </a:r>
            <a:r>
              <a:rPr lang="de-DE" sz="2000" dirty="0" err="1" smtClean="0">
                <a:solidFill>
                  <a:srgbClr val="3C8C93"/>
                </a:solidFill>
              </a:rPr>
              <a:t>T</a:t>
            </a:r>
            <a:r>
              <a:rPr lang="de-DE" sz="2000" baseline="-25000" dirty="0" err="1" smtClean="0">
                <a:solidFill>
                  <a:srgbClr val="3C8C93"/>
                </a:solidFill>
              </a:rPr>
              <a:t>j</a:t>
            </a:r>
            <a:r>
              <a:rPr lang="de-DE" sz="2000" dirty="0" smtClean="0">
                <a:solidFill>
                  <a:srgbClr val="3C8C93"/>
                </a:solidFill>
              </a:rPr>
              <a:t>)</a:t>
            </a:r>
          </a:p>
          <a:p>
            <a:pPr lvl="1"/>
            <a:r>
              <a:rPr lang="de-DE" sz="2000" dirty="0" smtClean="0"/>
              <a:t>sie das gleiche Objekte referenzieren </a:t>
            </a:r>
            <a:r>
              <a:rPr lang="de-DE" sz="2000" dirty="0" smtClean="0">
                <a:solidFill>
                  <a:srgbClr val="3C8C93"/>
                </a:solidFill>
              </a:rPr>
              <a:t>(</a:t>
            </a:r>
            <a:r>
              <a:rPr lang="de-DE" sz="2000" dirty="0" err="1" smtClean="0">
                <a:solidFill>
                  <a:srgbClr val="3C8C93"/>
                </a:solidFill>
              </a:rPr>
              <a:t>e</a:t>
            </a:r>
            <a:r>
              <a:rPr lang="de-DE" sz="2000" dirty="0" smtClean="0">
                <a:solidFill>
                  <a:srgbClr val="3C8C93"/>
                </a:solidFill>
              </a:rPr>
              <a:t> = </a:t>
            </a:r>
            <a:r>
              <a:rPr lang="de-DE" sz="2000" dirty="0" err="1" smtClean="0">
                <a:solidFill>
                  <a:srgbClr val="3C8C93"/>
                </a:solidFill>
              </a:rPr>
              <a:t>e</a:t>
            </a:r>
            <a:r>
              <a:rPr lang="de-DE" sz="2000" dirty="0" smtClean="0">
                <a:solidFill>
                  <a:srgbClr val="3C8C93"/>
                </a:solidFill>
              </a:rPr>
              <a:t>‘) </a:t>
            </a:r>
            <a:r>
              <a:rPr lang="de-DE" sz="2000" dirty="0" smtClean="0"/>
              <a:t>und</a:t>
            </a:r>
          </a:p>
          <a:p>
            <a:pPr lvl="1"/>
            <a:r>
              <a:rPr lang="de-DE" sz="2000" dirty="0" smtClean="0"/>
              <a:t>mindestens eine der Operationen </a:t>
            </a:r>
            <a:r>
              <a:rPr lang="de-DE" sz="2000" dirty="0" smtClean="0">
                <a:solidFill>
                  <a:srgbClr val="3C8C93"/>
                </a:solidFill>
              </a:rPr>
              <a:t>a</a:t>
            </a:r>
            <a:r>
              <a:rPr lang="de-DE" sz="2000" dirty="0" smtClean="0"/>
              <a:t> oder </a:t>
            </a:r>
            <a:r>
              <a:rPr lang="de-DE" sz="2000" dirty="0" smtClean="0">
                <a:solidFill>
                  <a:srgbClr val="3C8C93"/>
                </a:solidFill>
              </a:rPr>
              <a:t>a‘</a:t>
            </a:r>
            <a:r>
              <a:rPr lang="de-DE" sz="2000" dirty="0" smtClean="0"/>
              <a:t> eine Schreiboperation ist </a:t>
            </a:r>
          </a:p>
          <a:p>
            <a:r>
              <a:rPr lang="de-DE" sz="2400" dirty="0" smtClean="0"/>
              <a:t>Hierdurch ist eine sog. Konfliktmatrix definiert</a:t>
            </a:r>
          </a:p>
          <a:p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r>
              <a:rPr lang="de-DE" sz="2400" dirty="0" smtClean="0"/>
              <a:t>Konfliktrelation</a:t>
            </a:r>
            <a:endParaRPr lang="de-DE" sz="2400" dirty="0"/>
          </a:p>
        </p:txBody>
      </p:sp>
      <p:pic>
        <p:nvPicPr>
          <p:cNvPr id="5" name="Bild 4" descr="Pages from 09-Transaction-Managem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149080"/>
            <a:ext cx="2837902" cy="961225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857727" y="4855203"/>
            <a:ext cx="2155666" cy="4616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>
            <a:spAutoFit/>
          </a:bodyPr>
          <a:lstStyle/>
          <a:p>
            <a:r>
              <a:rPr lang="de-DE" sz="2400" dirty="0"/>
              <a:t>Konfliktrelation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635896" y="5867980"/>
            <a:ext cx="1440160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rgbClr val="3C8C93"/>
                </a:solidFill>
              </a:rPr>
              <a:t>kommt vor</a:t>
            </a:r>
            <a:endParaRPr lang="de-DE" dirty="0">
              <a:solidFill>
                <a:srgbClr val="3C8C93"/>
              </a:solidFill>
            </a:endParaRPr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8014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Konflikt-</a:t>
            </a:r>
            <a:r>
              <a:rPr lang="de-DE" dirty="0" err="1" smtClean="0"/>
              <a:t>Serialisierbarkeit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5256361"/>
          </a:xfrm>
        </p:spPr>
        <p:txBody>
          <a:bodyPr/>
          <a:lstStyle/>
          <a:p>
            <a:r>
              <a:rPr lang="de-DE" dirty="0" smtClean="0"/>
              <a:t>Ein Plan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heißt </a:t>
            </a:r>
            <a:r>
              <a:rPr lang="de-DE" dirty="0" smtClean="0">
                <a:solidFill>
                  <a:srgbClr val="0000FF"/>
                </a:solidFill>
              </a:rPr>
              <a:t>Konflikt-</a:t>
            </a:r>
            <a:r>
              <a:rPr lang="de-DE" dirty="0" err="1" smtClean="0">
                <a:solidFill>
                  <a:srgbClr val="0000FF"/>
                </a:solidFill>
              </a:rPr>
              <a:t>serialisierbar</a:t>
            </a:r>
            <a:r>
              <a:rPr lang="de-DE" dirty="0" smtClean="0"/>
              <a:t>, </a:t>
            </a:r>
            <a:r>
              <a:rPr lang="de-DE" dirty="0" err="1" smtClean="0"/>
              <a:t>gdw</a:t>
            </a:r>
            <a:r>
              <a:rPr lang="de-DE" dirty="0" smtClean="0"/>
              <a:t>. er Konflikt-äquivalent ist zu </a:t>
            </a:r>
            <a:r>
              <a:rPr lang="de-DE" b="1" dirty="0" smtClean="0"/>
              <a:t>einem</a:t>
            </a:r>
            <a:r>
              <a:rPr lang="de-DE" dirty="0" smtClean="0"/>
              <a:t> seriellen Plan </a:t>
            </a:r>
            <a:r>
              <a:rPr lang="de-DE" dirty="0" smtClean="0">
                <a:solidFill>
                  <a:srgbClr val="3C8C93"/>
                </a:solidFill>
              </a:rPr>
              <a:t>S‘</a:t>
            </a:r>
          </a:p>
          <a:p>
            <a:r>
              <a:rPr lang="de-DE" dirty="0" smtClean="0"/>
              <a:t>Die Ausführung eines Konflikt-</a:t>
            </a:r>
            <a:r>
              <a:rPr lang="de-DE" dirty="0" err="1" smtClean="0"/>
              <a:t>serialisierbaren</a:t>
            </a:r>
            <a:r>
              <a:rPr lang="de-DE" dirty="0" smtClean="0"/>
              <a:t> Plans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ist </a:t>
            </a:r>
            <a:r>
              <a:rPr lang="de-DE" dirty="0" smtClean="0">
                <a:solidFill>
                  <a:srgbClr val="0000FF"/>
                </a:solidFill>
              </a:rPr>
              <a:t>korrekt</a:t>
            </a:r>
            <a:r>
              <a:rPr lang="de-DE" dirty="0" smtClean="0"/>
              <a:t> (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braucht nicht seriell zu sein)</a:t>
            </a:r>
          </a:p>
          <a:p>
            <a:r>
              <a:rPr lang="de-DE" dirty="0" smtClean="0"/>
              <a:t>Korrektheit eines Plans kann anhand des </a:t>
            </a:r>
            <a:r>
              <a:rPr lang="de-DE" dirty="0" smtClean="0">
                <a:solidFill>
                  <a:srgbClr val="0000FF"/>
                </a:solidFill>
              </a:rPr>
              <a:t>Konfliktgraphen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3C8C93"/>
                </a:solidFill>
              </a:rPr>
              <a:t>G</a:t>
            </a:r>
            <a:r>
              <a:rPr lang="de-DE" baseline="-25000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gezeigt werden (auch </a:t>
            </a:r>
            <a:r>
              <a:rPr lang="de-DE" dirty="0" err="1" smtClean="0">
                <a:solidFill>
                  <a:srgbClr val="0000FF"/>
                </a:solidFill>
              </a:rPr>
              <a:t>Serialisierungsgraph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genannt)</a:t>
            </a:r>
          </a:p>
          <a:p>
            <a:pPr lvl="1"/>
            <a:r>
              <a:rPr lang="de-DE" dirty="0" smtClean="0"/>
              <a:t>Knoten von </a:t>
            </a:r>
            <a:r>
              <a:rPr lang="de-DE" dirty="0" smtClean="0">
                <a:solidFill>
                  <a:srgbClr val="3C8C93"/>
                </a:solidFill>
              </a:rPr>
              <a:t>G</a:t>
            </a:r>
            <a:r>
              <a:rPr lang="de-DE" baseline="-25000" dirty="0" smtClean="0">
                <a:solidFill>
                  <a:srgbClr val="3C8C93"/>
                </a:solidFill>
              </a:rPr>
              <a:t>S</a:t>
            </a:r>
            <a:r>
              <a:rPr lang="de-DE" baseline="-25000" dirty="0" smtClean="0"/>
              <a:t> </a:t>
            </a:r>
            <a:r>
              <a:rPr lang="de-DE" dirty="0" smtClean="0"/>
              <a:t>sind die Transaktionen </a:t>
            </a:r>
            <a:r>
              <a:rPr lang="de-DE" dirty="0" err="1" smtClean="0">
                <a:solidFill>
                  <a:srgbClr val="3C8C93"/>
                </a:solidFill>
              </a:rPr>
              <a:t>T</a:t>
            </a:r>
            <a:r>
              <a:rPr lang="de-DE" baseline="-25000" dirty="0" err="1" smtClean="0">
                <a:solidFill>
                  <a:srgbClr val="3C8C93"/>
                </a:solidFill>
              </a:rPr>
              <a:t>i</a:t>
            </a:r>
            <a:r>
              <a:rPr lang="de-DE" dirty="0" smtClean="0"/>
              <a:t> aus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</a:p>
          <a:p>
            <a:pPr lvl="1"/>
            <a:r>
              <a:rPr lang="de-DE" dirty="0" smtClean="0"/>
              <a:t>Kanten </a:t>
            </a:r>
            <a:r>
              <a:rPr lang="de-DE" dirty="0" err="1" smtClean="0">
                <a:solidFill>
                  <a:srgbClr val="3C8C93"/>
                </a:solidFill>
              </a:rPr>
              <a:t>T</a:t>
            </a:r>
            <a:r>
              <a:rPr lang="de-DE" baseline="-25000" dirty="0" err="1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 ⟶ </a:t>
            </a:r>
            <a:r>
              <a:rPr lang="de-DE" dirty="0" err="1" smtClean="0">
                <a:solidFill>
                  <a:srgbClr val="3C8C93"/>
                </a:solidFill>
              </a:rPr>
              <a:t>T</a:t>
            </a:r>
            <a:r>
              <a:rPr lang="de-DE" baseline="-25000" dirty="0" err="1" smtClean="0">
                <a:solidFill>
                  <a:srgbClr val="3C8C93"/>
                </a:solidFill>
              </a:rPr>
              <a:t>j</a:t>
            </a:r>
            <a:r>
              <a:rPr lang="de-DE" dirty="0" smtClean="0"/>
              <a:t> werden hinzugefügt, </a:t>
            </a:r>
            <a:r>
              <a:rPr lang="de-DE" dirty="0" err="1" smtClean="0"/>
              <a:t>gdw</a:t>
            </a:r>
            <a:r>
              <a:rPr lang="de-DE" dirty="0" smtClean="0"/>
              <a:t>. </a:t>
            </a:r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Operationen </a:t>
            </a:r>
            <a:br>
              <a:rPr lang="de-DE" dirty="0" smtClean="0"/>
            </a:br>
            <a:r>
              <a:rPr lang="de-DE" dirty="0" smtClean="0">
                <a:solidFill>
                  <a:srgbClr val="3C8C93"/>
                </a:solidFill>
              </a:rPr>
              <a:t>(</a:t>
            </a:r>
            <a:r>
              <a:rPr lang="de-DE" dirty="0" err="1" smtClean="0">
                <a:solidFill>
                  <a:srgbClr val="3C8C93"/>
                </a:solidFill>
              </a:rPr>
              <a:t>T</a:t>
            </a:r>
            <a:r>
              <a:rPr lang="de-DE" baseline="-25000" dirty="0" err="1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, a, </a:t>
            </a:r>
            <a:r>
              <a:rPr lang="de-DE" dirty="0" err="1" smtClean="0">
                <a:solidFill>
                  <a:srgbClr val="3C8C93"/>
                </a:solidFill>
              </a:rPr>
              <a:t>e</a:t>
            </a:r>
            <a:r>
              <a:rPr lang="de-DE" dirty="0" smtClean="0">
                <a:solidFill>
                  <a:srgbClr val="3C8C93"/>
                </a:solidFill>
              </a:rPr>
              <a:t>)</a:t>
            </a:r>
            <a:r>
              <a:rPr lang="de-DE" dirty="0" smtClean="0"/>
              <a:t> und </a:t>
            </a:r>
            <a:r>
              <a:rPr lang="de-DE" dirty="0" smtClean="0">
                <a:solidFill>
                  <a:srgbClr val="3C8C93"/>
                </a:solidFill>
              </a:rPr>
              <a:t>(</a:t>
            </a:r>
            <a:r>
              <a:rPr lang="de-DE" dirty="0" err="1" smtClean="0">
                <a:solidFill>
                  <a:srgbClr val="3C8C93"/>
                </a:solidFill>
              </a:rPr>
              <a:t>T</a:t>
            </a:r>
            <a:r>
              <a:rPr lang="de-DE" baseline="-25000" dirty="0" err="1" smtClean="0">
                <a:solidFill>
                  <a:srgbClr val="3C8C93"/>
                </a:solidFill>
              </a:rPr>
              <a:t>j</a:t>
            </a:r>
            <a:r>
              <a:rPr lang="de-DE" dirty="0" smtClean="0">
                <a:solidFill>
                  <a:srgbClr val="3C8C93"/>
                </a:solidFill>
              </a:rPr>
              <a:t>, a‘, </a:t>
            </a:r>
            <a:r>
              <a:rPr lang="de-DE" dirty="0" err="1" smtClean="0">
                <a:solidFill>
                  <a:srgbClr val="3C8C93"/>
                </a:solidFill>
              </a:rPr>
              <a:t>e</a:t>
            </a:r>
            <a:r>
              <a:rPr lang="de-DE" dirty="0" smtClean="0">
                <a:solidFill>
                  <a:srgbClr val="3C8C93"/>
                </a:solidFill>
              </a:rPr>
              <a:t>‘)</a:t>
            </a:r>
            <a:r>
              <a:rPr lang="de-DE" dirty="0" smtClean="0"/>
              <a:t> enthält, so dass </a:t>
            </a:r>
            <a:r>
              <a:rPr lang="de-DE" dirty="0" smtClean="0">
                <a:solidFill>
                  <a:srgbClr val="3C8C93"/>
                </a:solidFill>
              </a:rPr>
              <a:t>(</a:t>
            </a:r>
            <a:r>
              <a:rPr lang="de-DE" dirty="0" err="1" smtClean="0">
                <a:solidFill>
                  <a:srgbClr val="3C8C93"/>
                </a:solidFill>
              </a:rPr>
              <a:t>T</a:t>
            </a:r>
            <a:r>
              <a:rPr lang="de-DE" baseline="-25000" dirty="0" err="1" smtClean="0">
                <a:solidFill>
                  <a:srgbClr val="3C8C93"/>
                </a:solidFill>
              </a:rPr>
              <a:t>i</a:t>
            </a:r>
            <a:r>
              <a:rPr lang="de-DE" dirty="0" smtClean="0">
                <a:solidFill>
                  <a:srgbClr val="3C8C93"/>
                </a:solidFill>
              </a:rPr>
              <a:t>, a, </a:t>
            </a:r>
            <a:r>
              <a:rPr lang="de-DE" dirty="0" err="1" smtClean="0">
                <a:solidFill>
                  <a:srgbClr val="3C8C93"/>
                </a:solidFill>
              </a:rPr>
              <a:t>e</a:t>
            </a:r>
            <a:r>
              <a:rPr lang="de-DE" dirty="0" smtClean="0">
                <a:solidFill>
                  <a:srgbClr val="3C8C93"/>
                </a:solidFill>
              </a:rPr>
              <a:t>) ≺</a:t>
            </a:r>
            <a:r>
              <a:rPr lang="de-DE" baseline="-25000" dirty="0" smtClean="0">
                <a:solidFill>
                  <a:srgbClr val="3C8C93"/>
                </a:solidFill>
              </a:rPr>
              <a:t>S</a:t>
            </a:r>
            <a:r>
              <a:rPr lang="de-DE" dirty="0" smtClean="0">
                <a:solidFill>
                  <a:srgbClr val="3C8C93"/>
                </a:solidFill>
              </a:rPr>
              <a:t> (</a:t>
            </a:r>
            <a:r>
              <a:rPr lang="de-DE" dirty="0" err="1" smtClean="0">
                <a:solidFill>
                  <a:srgbClr val="3C8C93"/>
                </a:solidFill>
              </a:rPr>
              <a:t>T</a:t>
            </a:r>
            <a:r>
              <a:rPr lang="de-DE" baseline="-25000" dirty="0" err="1" smtClean="0">
                <a:solidFill>
                  <a:srgbClr val="3C8C93"/>
                </a:solidFill>
              </a:rPr>
              <a:t>j</a:t>
            </a:r>
            <a:r>
              <a:rPr lang="de-DE" dirty="0" smtClean="0">
                <a:solidFill>
                  <a:srgbClr val="3C8C93"/>
                </a:solidFill>
              </a:rPr>
              <a:t>, a‘, </a:t>
            </a:r>
            <a:r>
              <a:rPr lang="de-DE" dirty="0" err="1" smtClean="0">
                <a:solidFill>
                  <a:srgbClr val="3C8C93"/>
                </a:solidFill>
              </a:rPr>
              <a:t>e</a:t>
            </a:r>
            <a:r>
              <a:rPr lang="de-DE" dirty="0" smtClean="0">
                <a:solidFill>
                  <a:srgbClr val="3C8C93"/>
                </a:solidFill>
              </a:rPr>
              <a:t>‘)</a:t>
            </a:r>
          </a:p>
          <a:p>
            <a:r>
              <a:rPr lang="de-DE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ist Konflikt-</a:t>
            </a:r>
            <a:r>
              <a:rPr lang="de-DE" dirty="0" err="1" smtClean="0"/>
              <a:t>serialisierbar</a:t>
            </a:r>
            <a:r>
              <a:rPr lang="de-DE" dirty="0" smtClean="0"/>
              <a:t>, wenn </a:t>
            </a:r>
            <a:r>
              <a:rPr lang="de-DE" dirty="0" smtClean="0">
                <a:solidFill>
                  <a:srgbClr val="3C8C93"/>
                </a:solidFill>
              </a:rPr>
              <a:t>G</a:t>
            </a:r>
            <a:r>
              <a:rPr lang="de-DE" baseline="-25000" dirty="0" smtClean="0">
                <a:solidFill>
                  <a:srgbClr val="3C8C93"/>
                </a:solidFill>
              </a:rPr>
              <a:t>S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0000FF"/>
                </a:solidFill>
              </a:rPr>
              <a:t>zyklenfrei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ist</a:t>
            </a:r>
          </a:p>
          <a:p>
            <a:pPr lvl="1"/>
            <a:r>
              <a:rPr lang="de-DE" dirty="0" smtClean="0"/>
              <a:t>Serielle Ausführung bestimmbar </a:t>
            </a:r>
            <a:br>
              <a:rPr lang="de-DE" dirty="0" smtClean="0"/>
            </a:br>
            <a:r>
              <a:rPr lang="de-DE" dirty="0" smtClean="0"/>
              <a:t>durch topologische Sortierung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3025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Transaktionsverwaltung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pic>
        <p:nvPicPr>
          <p:cNvPr id="5" name="Bild 4" descr="Pages from 05-Architec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919014" cy="504160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26389" y="1336431"/>
            <a:ext cx="125524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Webformulare</a:t>
            </a:r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3769854" y="1330236"/>
            <a:ext cx="13010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Anwendungen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5868144" y="1330236"/>
            <a:ext cx="145424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SQL-Schnittstelle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491880" y="1916832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SQL-Kommandos</a:t>
            </a:r>
            <a:endParaRPr lang="de-DE" sz="14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78224" y="2461921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Ausführer</a:t>
            </a:r>
            <a:endParaRPr lang="de-DE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4864696" y="2461921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Parser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4864696" y="2912554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Optimierer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2339753" y="2912554"/>
            <a:ext cx="18722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Operator-</a:t>
            </a:r>
            <a:r>
              <a:rPr lang="de-DE" sz="1200" dirty="0" err="1" smtClean="0"/>
              <a:t>Evaluierer</a:t>
            </a:r>
            <a:endParaRPr lang="de-DE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1313055" y="3645024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Transaktions-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1313055" y="4365104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Sperr-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3059832" y="3591601"/>
            <a:ext cx="273630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Dateiverwaltungs- und Zugriffsmethoden</a:t>
            </a:r>
            <a:endParaRPr lang="de-DE" sz="1100" dirty="0"/>
          </a:p>
        </p:txBody>
      </p:sp>
      <p:sp>
        <p:nvSpPr>
          <p:cNvPr id="18" name="Textfeld 17"/>
          <p:cNvSpPr txBox="1"/>
          <p:nvPr/>
        </p:nvSpPr>
        <p:spPr>
          <a:xfrm>
            <a:off x="3563888" y="4136690"/>
            <a:ext cx="1800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Puffer-Verwalter</a:t>
            </a:r>
            <a:endParaRPr lang="de-DE" sz="1200" dirty="0"/>
          </a:p>
        </p:txBody>
      </p:sp>
      <p:sp>
        <p:nvSpPr>
          <p:cNvPr id="20" name="Textfeld 19"/>
          <p:cNvSpPr txBox="1"/>
          <p:nvPr/>
        </p:nvSpPr>
        <p:spPr>
          <a:xfrm>
            <a:off x="3275856" y="4696501"/>
            <a:ext cx="23042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Verwalter für externen Speicher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337362" y="3876106"/>
            <a:ext cx="122413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Wieder-herstellungs-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22" name="Textfeld 21"/>
          <p:cNvSpPr txBox="1"/>
          <p:nvPr/>
        </p:nvSpPr>
        <p:spPr>
          <a:xfrm>
            <a:off x="5868144" y="5661248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Datenbank</a:t>
            </a:r>
            <a:endParaRPr lang="de-DE" sz="1400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3131840" y="5702281"/>
            <a:ext cx="25922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Dateien für Daten und Indexe</a:t>
            </a:r>
            <a:endParaRPr lang="de-DE" sz="1100" dirty="0"/>
          </a:p>
        </p:txBody>
      </p:sp>
      <p:sp>
        <p:nvSpPr>
          <p:cNvPr id="26" name="Textfeld 25"/>
          <p:cNvSpPr txBox="1"/>
          <p:nvPr/>
        </p:nvSpPr>
        <p:spPr>
          <a:xfrm rot="16200000">
            <a:off x="7475113" y="3597451"/>
            <a:ext cx="151216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solidFill>
                  <a:schemeClr val="accent2">
                    <a:lumMod val="75000"/>
                  </a:schemeClr>
                </a:solidFill>
              </a:rPr>
              <a:t>dieser Teil des Kurses</a:t>
            </a:r>
            <a:endParaRPr lang="de-DE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2267744" y="2852936"/>
            <a:ext cx="201622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3008814" y="3573017"/>
            <a:ext cx="2847544" cy="288032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2987824" y="4098064"/>
            <a:ext cx="284754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2987824" y="4653136"/>
            <a:ext cx="284754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>
            <a:off x="1187624" y="3501008"/>
            <a:ext cx="1467678" cy="1526705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7812360" y="2852936"/>
            <a:ext cx="864096" cy="19442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3" name="Gruppierung 32"/>
          <p:cNvGrpSpPr/>
          <p:nvPr/>
        </p:nvGrpSpPr>
        <p:grpSpPr>
          <a:xfrm>
            <a:off x="3043570" y="5320790"/>
            <a:ext cx="2768827" cy="813742"/>
            <a:chOff x="3043570" y="5320790"/>
            <a:chExt cx="2768827" cy="813742"/>
          </a:xfrm>
          <a:solidFill>
            <a:srgbClr val="D0ECD3"/>
          </a:solidFill>
        </p:grpSpPr>
        <p:sp>
          <p:nvSpPr>
            <p:cNvPr id="34" name="Oval 33"/>
            <p:cNvSpPr/>
            <p:nvPr/>
          </p:nvSpPr>
          <p:spPr>
            <a:xfrm>
              <a:off x="3043570" y="5320790"/>
              <a:ext cx="2752565" cy="2572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Oval 34"/>
            <p:cNvSpPr/>
            <p:nvPr/>
          </p:nvSpPr>
          <p:spPr>
            <a:xfrm>
              <a:off x="3059832" y="5877272"/>
              <a:ext cx="2752565" cy="2572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3049166" y="5445224"/>
              <a:ext cx="2758236" cy="57493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131840" y="5702281"/>
            <a:ext cx="2592288" cy="261610"/>
          </a:xfrm>
          <a:prstGeom prst="rect">
            <a:avLst/>
          </a:prstGeom>
          <a:solidFill>
            <a:srgbClr val="D0EC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Dateien für Daten und Indexe</a:t>
            </a:r>
            <a:endParaRPr lang="de-DE" sz="1100" dirty="0"/>
          </a:p>
        </p:txBody>
      </p:sp>
      <p:sp>
        <p:nvSpPr>
          <p:cNvPr id="38" name="Oval 37"/>
          <p:cNvSpPr/>
          <p:nvPr/>
        </p:nvSpPr>
        <p:spPr>
          <a:xfrm>
            <a:off x="3033920" y="5301208"/>
            <a:ext cx="2784671" cy="288032"/>
          </a:xfrm>
          <a:prstGeom prst="ellipse">
            <a:avLst/>
          </a:prstGeom>
          <a:solidFill>
            <a:srgbClr val="D0ECD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4572000" y="2852936"/>
            <a:ext cx="201622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91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Serialisierungsgraph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pic>
        <p:nvPicPr>
          <p:cNvPr id="5" name="Bild 4" descr="Pages from 09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0722"/>
            <a:ext cx="7128792" cy="521972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55576" y="1124744"/>
            <a:ext cx="475252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Beispiel: </a:t>
            </a:r>
            <a:r>
              <a:rPr lang="de-DE" sz="2800" dirty="0" smtClean="0"/>
              <a:t>ATM-Transaktion</a:t>
            </a:r>
            <a:endParaRPr lang="de-DE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3553852"/>
            <a:ext cx="532859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Beispiel: </a:t>
            </a:r>
            <a:r>
              <a:rPr lang="de-DE" sz="2800" dirty="0" smtClean="0"/>
              <a:t>Zwei Geldtransfers</a:t>
            </a:r>
            <a:endParaRPr lang="de-DE" sz="2800" dirty="0"/>
          </a:p>
        </p:txBody>
      </p:sp>
      <p:sp>
        <p:nvSpPr>
          <p:cNvPr id="8" name="Textfeld 7"/>
          <p:cNvSpPr txBox="1"/>
          <p:nvPr/>
        </p:nvSpPr>
        <p:spPr>
          <a:xfrm>
            <a:off x="5364088" y="3140968"/>
            <a:ext cx="309634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accent2"/>
                </a:solidFill>
              </a:rPr>
              <a:t>nicht </a:t>
            </a:r>
            <a:r>
              <a:rPr lang="de-DE" sz="2800" dirty="0" err="1" smtClean="0">
                <a:solidFill>
                  <a:schemeClr val="accent2"/>
                </a:solidFill>
              </a:rPr>
              <a:t>serialisierbar</a:t>
            </a:r>
            <a:endParaRPr lang="de-DE" sz="2800" dirty="0"/>
          </a:p>
        </p:txBody>
      </p:sp>
      <p:sp>
        <p:nvSpPr>
          <p:cNvPr id="9" name="Textfeld 8"/>
          <p:cNvSpPr txBox="1"/>
          <p:nvPr/>
        </p:nvSpPr>
        <p:spPr>
          <a:xfrm>
            <a:off x="5652120" y="5805264"/>
            <a:ext cx="208823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800" dirty="0" err="1" smtClean="0">
                <a:solidFill>
                  <a:schemeClr val="accent2"/>
                </a:solidFill>
              </a:rPr>
              <a:t>serialisierbar</a:t>
            </a:r>
            <a:endParaRPr lang="de-DE" sz="2800" dirty="0"/>
          </a:p>
        </p:txBody>
      </p:sp>
      <p:sp>
        <p:nvSpPr>
          <p:cNvPr id="10" name="Textfeld 9"/>
          <p:cNvSpPr txBox="1"/>
          <p:nvPr/>
        </p:nvSpPr>
        <p:spPr>
          <a:xfrm>
            <a:off x="1259632" y="2089070"/>
            <a:ext cx="28083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Konfliktrelation:</a:t>
            </a:r>
            <a:endParaRPr lang="de-DE" sz="2000" dirty="0"/>
          </a:p>
        </p:txBody>
      </p:sp>
      <p:sp>
        <p:nvSpPr>
          <p:cNvPr id="11" name="Textfeld 10"/>
          <p:cNvSpPr txBox="1"/>
          <p:nvPr/>
        </p:nvSpPr>
        <p:spPr>
          <a:xfrm>
            <a:off x="1259632" y="4551453"/>
            <a:ext cx="28083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Konfliktrelation: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177667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Sperren im Anfrageplan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Können wir einen Scheduler bauen, der immer einen </a:t>
            </a:r>
            <a:r>
              <a:rPr lang="de-DE" dirty="0" err="1" smtClean="0"/>
              <a:t>serialisierbaren</a:t>
            </a:r>
            <a:r>
              <a:rPr lang="de-DE" dirty="0" smtClean="0"/>
              <a:t> Plan generiert?</a:t>
            </a:r>
          </a:p>
          <a:p>
            <a:pPr marL="0" indent="0">
              <a:buNone/>
            </a:pPr>
            <a:r>
              <a:rPr lang="de-DE" dirty="0" smtClean="0">
                <a:solidFill>
                  <a:srgbClr val="333399"/>
                </a:solidFill>
              </a:rPr>
              <a:t>Idee:</a:t>
            </a:r>
          </a:p>
          <a:p>
            <a:r>
              <a:rPr lang="de-DE" dirty="0" smtClean="0"/>
              <a:t>Lasse jede Transaktion eine</a:t>
            </a:r>
            <a:br>
              <a:rPr lang="de-DE" dirty="0" smtClean="0"/>
            </a:br>
            <a:r>
              <a:rPr lang="de-DE" dirty="0" smtClean="0"/>
              <a:t>Sperre akquirieren, bevor auf </a:t>
            </a:r>
            <a:br>
              <a:rPr lang="de-DE" dirty="0" smtClean="0"/>
            </a:br>
            <a:r>
              <a:rPr lang="de-DE" dirty="0" smtClean="0"/>
              <a:t>ein Datum zugegriffen wird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Dadurch wird ein nebenläufiger</a:t>
            </a:r>
            <a:br>
              <a:rPr lang="de-DE" dirty="0" smtClean="0"/>
            </a:br>
            <a:r>
              <a:rPr lang="de-DE" dirty="0" smtClean="0"/>
              <a:t>Zugriff auf o verhindert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pic>
        <p:nvPicPr>
          <p:cNvPr id="5" name="Bild 4" descr="Pages from 09-Transaction-Management-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76872"/>
            <a:ext cx="3312368" cy="2939452"/>
          </a:xfrm>
          <a:prstGeom prst="rect">
            <a:avLst/>
          </a:prstGeom>
        </p:spPr>
      </p:pic>
      <p:pic>
        <p:nvPicPr>
          <p:cNvPr id="6" name="Bild 5" descr="Pages from 09-Transaction-Management-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75" y="3925247"/>
            <a:ext cx="2367645" cy="123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7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Sperr-Verwaltung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Falls eine Sperre nicht zugeteilt wird (z.B. weil eine andere Transaktion T‘ die Sperre schon hält), wird die anfragende Transaktion T </a:t>
            </a:r>
            <a:r>
              <a:rPr lang="de-DE" dirty="0" smtClean="0">
                <a:solidFill>
                  <a:srgbClr val="0000FF"/>
                </a:solidFill>
              </a:rPr>
              <a:t>blockiert</a:t>
            </a:r>
          </a:p>
          <a:p>
            <a:r>
              <a:rPr lang="de-DE" dirty="0" smtClean="0"/>
              <a:t>Der Verwalter </a:t>
            </a:r>
            <a:r>
              <a:rPr lang="de-DE" dirty="0" smtClean="0">
                <a:solidFill>
                  <a:srgbClr val="0000FF"/>
                </a:solidFill>
              </a:rPr>
              <a:t>setzt</a:t>
            </a:r>
            <a:r>
              <a:rPr lang="de-DE" dirty="0" smtClean="0"/>
              <a:t> die Ausführung von Aktionen einer blockierten Transaktion T </a:t>
            </a:r>
            <a:r>
              <a:rPr lang="de-DE" dirty="0" smtClean="0">
                <a:solidFill>
                  <a:srgbClr val="0000FF"/>
                </a:solidFill>
              </a:rPr>
              <a:t>aus</a:t>
            </a:r>
          </a:p>
          <a:p>
            <a:r>
              <a:rPr lang="de-DE" dirty="0" smtClean="0"/>
              <a:t>Sobald T‘ die Sperre </a:t>
            </a:r>
            <a:r>
              <a:rPr lang="de-DE" dirty="0" smtClean="0">
                <a:solidFill>
                  <a:srgbClr val="0000FF"/>
                </a:solidFill>
              </a:rPr>
              <a:t>freigibt</a:t>
            </a:r>
            <a:r>
              <a:rPr lang="de-DE" dirty="0" smtClean="0"/>
              <a:t>, kann sie an T vergeben werden (oder an eine andere Transaktion, die darauf wartet)</a:t>
            </a:r>
          </a:p>
          <a:p>
            <a:r>
              <a:rPr lang="de-DE" dirty="0" smtClean="0"/>
              <a:t>Eine Transaktion, die eine Sperre erhält, wird </a:t>
            </a:r>
            <a:r>
              <a:rPr lang="de-DE" dirty="0" smtClean="0">
                <a:solidFill>
                  <a:srgbClr val="0000FF"/>
                </a:solidFill>
              </a:rPr>
              <a:t>fortgesetzt</a:t>
            </a:r>
          </a:p>
          <a:p>
            <a:r>
              <a:rPr lang="de-DE" dirty="0" smtClean="0"/>
              <a:t>Sperren regeln die </a:t>
            </a:r>
            <a:r>
              <a:rPr lang="de-DE" dirty="0" smtClean="0">
                <a:solidFill>
                  <a:srgbClr val="0000FF"/>
                </a:solidFill>
              </a:rPr>
              <a:t>relative Ordnung der Einzeloperationen </a:t>
            </a:r>
            <a:r>
              <a:rPr lang="de-DE" dirty="0" smtClean="0"/>
              <a:t>verschiedener Transaktionen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6843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0"/>
            <a:ext cx="1028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23125" y="5892800"/>
            <a:ext cx="1381125" cy="196850"/>
          </a:xfrm>
        </p:spPr>
        <p:txBody>
          <a:bodyPr/>
          <a:lstStyle/>
          <a:p>
            <a:pPr>
              <a:defRPr/>
            </a:pPr>
            <a:fld id="{C0D8E82D-73E4-BE4F-AEED-04EC4C9C480A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820471" cy="50323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chemeClr val="bg1"/>
                </a:solidFill>
                <a:latin typeface="Chalkduster"/>
                <a:cs typeface="+mj-cs"/>
              </a:rPr>
              <a:t>Aufgabe</a:t>
            </a:r>
            <a:r>
              <a:rPr lang="en-US" sz="2800" dirty="0" smtClean="0">
                <a:solidFill>
                  <a:schemeClr val="bg1"/>
                </a:solidFill>
                <a:latin typeface="Chalkduster"/>
                <a:cs typeface="+mj-cs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</a:br>
            <a:endParaRPr lang="en-US" sz="2800" dirty="0" smtClean="0">
              <a:solidFill>
                <a:schemeClr val="bg1"/>
              </a:solidFill>
              <a:latin typeface="Chalkduster"/>
              <a:cs typeface="+mj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3528" y="1124744"/>
            <a:ext cx="8301360" cy="108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Reicht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die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Idee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der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Sperrverwaltung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aus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, um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Serialisierbarkeit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zu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garantieren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?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Chalkduster"/>
              </a:rPr>
            </a:br>
            <a:endParaRPr lang="en-US" dirty="0" smtClean="0">
              <a:solidFill>
                <a:schemeClr val="bg1"/>
              </a:solidFill>
              <a:latin typeface="Chalkduster"/>
              <a:cs typeface="+mn-cs"/>
            </a:endParaRPr>
          </a:p>
        </p:txBody>
      </p:sp>
      <p:pic>
        <p:nvPicPr>
          <p:cNvPr id="2" name="Bild 1" descr="Pages from 09-Transaction-Management-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239" y="2385471"/>
            <a:ext cx="3967937" cy="392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3935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ATM-Transaktion mit Sperren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pic>
        <p:nvPicPr>
          <p:cNvPr id="5" name="Bild 4" descr="Pages from 09-Transaction-Management-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6768752" cy="475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47617"/>
      </p:ext>
    </p:extLst>
  </p:cSld>
  <p:clrMapOvr>
    <a:masterClrMapping/>
  </p:clrMapOvr>
  <p:transition xmlns:p14="http://schemas.microsoft.com/office/powerpoint/2010/main" spd="slow">
    <p:push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Zwei-Phasen-Sperrverwaltung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Das Zwei-Phasen-Sperrprotokoll (</a:t>
            </a:r>
            <a:r>
              <a:rPr lang="de-DE" dirty="0" err="1" smtClean="0"/>
              <a:t>Two</a:t>
            </a:r>
            <a:r>
              <a:rPr lang="de-DE" dirty="0" smtClean="0"/>
              <a:t>-Phase </a:t>
            </a:r>
            <a:r>
              <a:rPr lang="de-DE" dirty="0" err="1" smtClean="0"/>
              <a:t>Locking</a:t>
            </a:r>
            <a:r>
              <a:rPr lang="de-DE" dirty="0" smtClean="0"/>
              <a:t>, </a:t>
            </a:r>
            <a:r>
              <a:rPr lang="de-DE" dirty="0" smtClean="0">
                <a:solidFill>
                  <a:srgbClr val="0000FF"/>
                </a:solidFill>
              </a:rPr>
              <a:t>2PL</a:t>
            </a:r>
            <a:r>
              <a:rPr lang="de-DE" dirty="0" smtClean="0"/>
              <a:t>) führt eine weitere Einschränkung ein</a:t>
            </a:r>
          </a:p>
          <a:p>
            <a:r>
              <a:rPr lang="de-DE" dirty="0" smtClean="0"/>
              <a:t>Sobald eine Transaktion eine Sperre freigegeben hat, darf sie keine weiteren Sperren anfordern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Zwei-Phasen-Sperrprotokoll wird in jedem Datenbanksystem verwendet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pic>
        <p:nvPicPr>
          <p:cNvPr id="5" name="Bild 4" descr="Pages from 09-Transaction-Management-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140968"/>
            <a:ext cx="4236623" cy="201622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71600" y="3140968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# gehaltene</a:t>
            </a:r>
            <a:br>
              <a:rPr lang="de-DE" dirty="0" smtClean="0"/>
            </a:br>
            <a:r>
              <a:rPr lang="de-DE" dirty="0" smtClean="0"/>
              <a:t>Sperren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012160" y="4077072"/>
            <a:ext cx="569387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Zeit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627784" y="4754342"/>
            <a:ext cx="151216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Sperrphase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427984" y="4754342"/>
            <a:ext cx="201622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Freigabe-Phase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6784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0"/>
            <a:ext cx="1028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3"/>
          <p:cNvSpPr>
            <a:spLocks noChangeArrowheads="1"/>
          </p:cNvSpPr>
          <p:nvPr/>
        </p:nvSpPr>
        <p:spPr bwMode="auto">
          <a:xfrm>
            <a:off x="395536" y="2471211"/>
            <a:ext cx="7993261" cy="340606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 smtClean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 smtClean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 smtClean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 smtClean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 smtClean="0">
              <a:latin typeface="Arial" charset="0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23125" y="5892800"/>
            <a:ext cx="1381125" cy="196850"/>
          </a:xfrm>
        </p:spPr>
        <p:txBody>
          <a:bodyPr/>
          <a:lstStyle/>
          <a:p>
            <a:pPr>
              <a:defRPr/>
            </a:pPr>
            <a:fld id="{C0D8E82D-73E4-BE4F-AEED-04EC4C9C480A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820471" cy="50323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chemeClr val="bg1"/>
                </a:solidFill>
                <a:latin typeface="Chalkduster"/>
                <a:cs typeface="+mj-cs"/>
              </a:rPr>
              <a:t>Aufgabe</a:t>
            </a:r>
            <a:r>
              <a:rPr lang="en-US" sz="2800" dirty="0" smtClean="0">
                <a:solidFill>
                  <a:schemeClr val="bg1"/>
                </a:solidFill>
                <a:latin typeface="Chalkduster"/>
                <a:cs typeface="+mj-cs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</a:br>
            <a:endParaRPr lang="en-US" sz="2800" dirty="0" smtClean="0">
              <a:solidFill>
                <a:schemeClr val="bg1"/>
              </a:solidFill>
              <a:latin typeface="Chalkduster"/>
              <a:cs typeface="+mj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3528" y="1124744"/>
            <a:ext cx="8301360" cy="108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Warum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werden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Sperren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nicht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auf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einmal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angefordert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bzw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zurückgegeben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?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Chalkduster"/>
              </a:rPr>
            </a:br>
            <a:endParaRPr lang="en-US" dirty="0" smtClean="0">
              <a:solidFill>
                <a:schemeClr val="bg1"/>
              </a:solidFill>
              <a:latin typeface="Chalkduster"/>
              <a:cs typeface="+mn-cs"/>
            </a:endParaRPr>
          </a:p>
        </p:txBody>
      </p:sp>
      <p:pic>
        <p:nvPicPr>
          <p:cNvPr id="8" name="Bild 7" descr="Pages from 09-Transaction-Management-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140968"/>
            <a:ext cx="4236623" cy="201622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971600" y="3140968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# gehaltene</a:t>
            </a:r>
            <a:br>
              <a:rPr lang="de-DE" dirty="0" smtClean="0"/>
            </a:br>
            <a:r>
              <a:rPr lang="de-DE" dirty="0" smtClean="0"/>
              <a:t>Sperren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6012160" y="4077072"/>
            <a:ext cx="569387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Zeit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2627784" y="4754342"/>
            <a:ext cx="151216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Sperrphase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4427984" y="4754342"/>
            <a:ext cx="201622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Freigabe-Phase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165200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Noch einmal: ATM-Transaktion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pic>
        <p:nvPicPr>
          <p:cNvPr id="5" name="Bild 4" descr="Pages from 09-Transaction-Management-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7015269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81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Eine 2PL-konforme Transaktion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Zweiphasigkeit</a:t>
            </a:r>
            <a:r>
              <a:rPr lang="de-DE" dirty="0" smtClean="0"/>
              <a:t> muss eingehalten werden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pic>
        <p:nvPicPr>
          <p:cNvPr id="5" name="Bild 4" descr="Pages from 09-Transaction-Management-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7231119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48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Entstehender Abarbeitungsplan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Verwendung von Sperren führt zu einem korrekten (und </a:t>
            </a:r>
            <a:r>
              <a:rPr lang="de-DE" dirty="0" err="1" smtClean="0"/>
              <a:t>serialisierbaren</a:t>
            </a:r>
            <a:r>
              <a:rPr lang="de-DE" dirty="0" smtClean="0"/>
              <a:t>) Plan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pic>
        <p:nvPicPr>
          <p:cNvPr id="5" name="Bild 4" descr="Pages from 09-Transaction-Management-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6996619" cy="381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50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Danksagung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363272" cy="4968875"/>
          </a:xfrm>
        </p:spPr>
        <p:txBody>
          <a:bodyPr/>
          <a:lstStyle/>
          <a:p>
            <a:r>
              <a:rPr lang="de-DE" dirty="0" smtClean="0"/>
              <a:t>Diese </a:t>
            </a:r>
            <a:r>
              <a:rPr lang="de-DE" dirty="0"/>
              <a:t>Vorlesung </a:t>
            </a:r>
            <a:r>
              <a:rPr lang="de-DE" dirty="0" smtClean="0"/>
              <a:t>ist inspiriert von den Präsentationen </a:t>
            </a:r>
            <a:br>
              <a:rPr lang="de-DE" dirty="0" smtClean="0"/>
            </a:br>
            <a:r>
              <a:rPr lang="de-DE" dirty="0" smtClean="0"/>
              <a:t>zu dem Kurs: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„</a:t>
            </a:r>
            <a:r>
              <a:rPr lang="de-DE" dirty="0" err="1" smtClean="0"/>
              <a:t>Architecture</a:t>
            </a:r>
            <a:r>
              <a:rPr lang="de-DE" dirty="0" smtClean="0"/>
              <a:t> </a:t>
            </a:r>
            <a:r>
              <a:rPr lang="de-DE" dirty="0" err="1"/>
              <a:t>and</a:t>
            </a:r>
            <a:r>
              <a:rPr lang="de-DE" dirty="0"/>
              <a:t> Implementation of Database </a:t>
            </a:r>
            <a:r>
              <a:rPr lang="de-DE" dirty="0" smtClean="0"/>
              <a:t>Systems“</a:t>
            </a:r>
            <a:br>
              <a:rPr lang="de-DE" dirty="0" smtClean="0"/>
            </a:br>
            <a:r>
              <a:rPr lang="de-DE" dirty="0" smtClean="0"/>
              <a:t>von </a:t>
            </a:r>
            <a:r>
              <a:rPr lang="de-DE" dirty="0"/>
              <a:t>Jens </a:t>
            </a:r>
            <a:r>
              <a:rPr lang="de-DE" dirty="0" smtClean="0"/>
              <a:t>Teubner an der </a:t>
            </a:r>
            <a:r>
              <a:rPr lang="de-DE" dirty="0"/>
              <a:t>ETH </a:t>
            </a:r>
            <a:r>
              <a:rPr lang="de-DE" dirty="0" err="1"/>
              <a:t>Zürich</a:t>
            </a:r>
            <a:r>
              <a:rPr lang="de-DE" dirty="0"/>
              <a:t> 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Graphiken und Code-Bestandteile wurden mit Zustimmung des Autors (und ggf. kleinen Änderungen) aus diesem Kurs übernommen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72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Pages from 09-Transaction-Management-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876" y="4018920"/>
            <a:ext cx="5556580" cy="12822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Sperrarten (Sperrmodi)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4968875"/>
          </a:xfrm>
        </p:spPr>
        <p:txBody>
          <a:bodyPr/>
          <a:lstStyle/>
          <a:p>
            <a:r>
              <a:rPr lang="de-DE" dirty="0" smtClean="0"/>
              <a:t>Wir haben gesehen, dass zwei Leseoperationen nicht in Konflikt zueinander stehen</a:t>
            </a:r>
          </a:p>
          <a:p>
            <a:r>
              <a:rPr lang="de-DE" dirty="0" smtClean="0"/>
              <a:t>Systeme verwenden verschiedene Arten von Sperren</a:t>
            </a:r>
          </a:p>
          <a:p>
            <a:pPr lvl="1"/>
            <a:r>
              <a:rPr lang="de-DE" dirty="0" smtClean="0">
                <a:solidFill>
                  <a:srgbClr val="0000FF"/>
                </a:solidFill>
              </a:rPr>
              <a:t>Lesesperren</a:t>
            </a:r>
            <a:r>
              <a:rPr lang="de-DE" dirty="0" smtClean="0"/>
              <a:t> (</a:t>
            </a:r>
            <a:r>
              <a:rPr lang="de-DE" dirty="0" err="1" smtClean="0">
                <a:solidFill>
                  <a:srgbClr val="0000FF"/>
                </a:solidFill>
              </a:rPr>
              <a:t>read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locks</a:t>
            </a:r>
            <a:r>
              <a:rPr lang="de-DE" dirty="0" smtClean="0">
                <a:solidFill>
                  <a:srgbClr val="0000FF"/>
                </a:solidFill>
              </a:rPr>
              <a:t>, </a:t>
            </a:r>
            <a:r>
              <a:rPr lang="de-DE" dirty="0" err="1" smtClean="0">
                <a:solidFill>
                  <a:srgbClr val="0000FF"/>
                </a:solidFill>
              </a:rPr>
              <a:t>shared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locks</a:t>
            </a:r>
            <a:r>
              <a:rPr lang="de-DE" dirty="0" smtClean="0"/>
              <a:t>): Modus S</a:t>
            </a:r>
          </a:p>
          <a:p>
            <a:pPr lvl="1"/>
            <a:r>
              <a:rPr lang="de-DE" dirty="0" smtClean="0">
                <a:solidFill>
                  <a:srgbClr val="0000FF"/>
                </a:solidFill>
              </a:rPr>
              <a:t>Schreibsperren</a:t>
            </a:r>
            <a:r>
              <a:rPr lang="de-DE" dirty="0" smtClean="0"/>
              <a:t> (</a:t>
            </a:r>
            <a:r>
              <a:rPr lang="de-DE" dirty="0" err="1" smtClean="0">
                <a:solidFill>
                  <a:srgbClr val="0000FF"/>
                </a:solidFill>
              </a:rPr>
              <a:t>write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locks</a:t>
            </a:r>
            <a:r>
              <a:rPr lang="de-DE" dirty="0" smtClean="0">
                <a:solidFill>
                  <a:srgbClr val="0000FF"/>
                </a:solidFill>
              </a:rPr>
              <a:t>, </a:t>
            </a:r>
            <a:r>
              <a:rPr lang="de-DE" dirty="0" err="1" smtClean="0">
                <a:solidFill>
                  <a:srgbClr val="0000FF"/>
                </a:solidFill>
              </a:rPr>
              <a:t>exclusive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locks</a:t>
            </a:r>
            <a:r>
              <a:rPr lang="de-DE" dirty="0" smtClean="0"/>
              <a:t>): Modus X</a:t>
            </a:r>
          </a:p>
          <a:p>
            <a:r>
              <a:rPr lang="de-DE" dirty="0" smtClean="0"/>
              <a:t>Lock stehen nur in Konflikt zueinander, wenn eines davon eine X-Sperre ist: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Es ist eine sichere Operation beim 2PL, während der Sperrphase eine S-Sperre in eine X-Sperre zu </a:t>
            </a:r>
            <a:r>
              <a:rPr lang="de-DE" dirty="0" smtClean="0">
                <a:solidFill>
                  <a:srgbClr val="0000FF"/>
                </a:solidFill>
              </a:rPr>
              <a:t>konvertieren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812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Verklemmungen (Deadlocks)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Wie bei vielen Sperrprotokollen, kann es beim Zwei-Phasen-Sperrprotokoll zu Verklemmungen kommen:</a:t>
            </a:r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pPr marL="0" indent="0">
              <a:buNone/>
            </a:pPr>
            <a:endParaRPr lang="de-DE" sz="2400" dirty="0" smtClean="0"/>
          </a:p>
          <a:p>
            <a:r>
              <a:rPr lang="de-DE" sz="2400" dirty="0" smtClean="0"/>
              <a:t>Durch Sperren ist der Ressourcenzugriff exklusiv</a:t>
            </a:r>
          </a:p>
          <a:p>
            <a:r>
              <a:rPr lang="de-DE" sz="2400" dirty="0" smtClean="0"/>
              <a:t>Beide Transaktionen warten wechselseitig aufeinander</a:t>
            </a:r>
          </a:p>
          <a:p>
            <a:r>
              <a:rPr lang="de-DE" sz="2400" dirty="0" smtClean="0"/>
              <a:t>Ressource werden nicht einzeln entzogen (</a:t>
            </a:r>
            <a:r>
              <a:rPr lang="de-DE" sz="2400" dirty="0" err="1" smtClean="0"/>
              <a:t>no</a:t>
            </a:r>
            <a:r>
              <a:rPr lang="de-DE" sz="2400" dirty="0" smtClean="0"/>
              <a:t> </a:t>
            </a:r>
            <a:r>
              <a:rPr lang="de-DE" sz="2400" dirty="0" err="1" smtClean="0"/>
              <a:t>preemption</a:t>
            </a:r>
            <a:r>
              <a:rPr lang="de-DE" sz="2400" dirty="0" smtClean="0"/>
              <a:t>)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pic>
        <p:nvPicPr>
          <p:cNvPr id="5" name="Bild 4" descr="Pages from 09-Transaction-Management-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132856"/>
            <a:ext cx="4913055" cy="237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26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Behandlung von Verklemmungen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>
                <a:solidFill>
                  <a:schemeClr val="accent2"/>
                </a:solidFill>
              </a:rPr>
              <a:t>Erkennung von Verklemmungen:</a:t>
            </a:r>
          </a:p>
          <a:p>
            <a:r>
              <a:rPr lang="de-DE" dirty="0" smtClean="0"/>
              <a:t>System verwaltet einen </a:t>
            </a:r>
            <a:r>
              <a:rPr lang="de-DE" dirty="0" smtClean="0">
                <a:solidFill>
                  <a:srgbClr val="0000FF"/>
                </a:solidFill>
              </a:rPr>
              <a:t>Wartet-auf-Graphen</a:t>
            </a:r>
            <a:r>
              <a:rPr lang="de-DE" dirty="0" smtClean="0"/>
              <a:t>, in dem einen Kante 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⟶ T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dirty="0" smtClean="0"/>
              <a:t> bedeutet, dass </a:t>
            </a:r>
            <a:r>
              <a:rPr lang="de-DE" dirty="0" smtClean="0">
                <a:solidFill>
                  <a:srgbClr val="3C8C93"/>
                </a:solidFill>
              </a:rPr>
              <a:t>T</a:t>
            </a:r>
            <a:r>
              <a:rPr lang="de-DE" baseline="-25000" dirty="0" smtClean="0">
                <a:solidFill>
                  <a:srgbClr val="3C8C93"/>
                </a:solidFill>
              </a:rPr>
              <a:t>1</a:t>
            </a:r>
            <a:r>
              <a:rPr lang="de-DE" dirty="0" smtClean="0"/>
              <a:t> blockiert ist durch eine Sperre, die von </a:t>
            </a:r>
            <a:r>
              <a:rPr lang="de-DE" dirty="0" smtClean="0">
                <a:solidFill>
                  <a:srgbClr val="3C8C93"/>
                </a:solidFill>
              </a:rPr>
              <a:t>T</a:t>
            </a:r>
            <a:r>
              <a:rPr lang="de-DE" baseline="-25000" dirty="0" smtClean="0">
                <a:solidFill>
                  <a:srgbClr val="3C8C93"/>
                </a:solidFill>
              </a:rPr>
              <a:t>2</a:t>
            </a:r>
            <a:r>
              <a:rPr lang="de-DE" dirty="0" smtClean="0"/>
              <a:t> gehalten wird</a:t>
            </a:r>
          </a:p>
          <a:p>
            <a:r>
              <a:rPr lang="de-DE" dirty="0" smtClean="0"/>
              <a:t>Periodisch wird nach </a:t>
            </a:r>
            <a:r>
              <a:rPr lang="de-DE" dirty="0" smtClean="0">
                <a:solidFill>
                  <a:srgbClr val="0000FF"/>
                </a:solidFill>
              </a:rPr>
              <a:t>Zyklen</a:t>
            </a:r>
            <a:r>
              <a:rPr lang="de-DE" dirty="0" smtClean="0"/>
              <a:t> in diesem Graph gesucht</a:t>
            </a:r>
          </a:p>
          <a:p>
            <a:r>
              <a:rPr lang="de-DE" dirty="0" smtClean="0"/>
              <a:t>Wenn Zyklus entdeckt, wird die </a:t>
            </a:r>
            <a:r>
              <a:rPr lang="de-DE" dirty="0" smtClean="0">
                <a:solidFill>
                  <a:srgbClr val="0000FF"/>
                </a:solidFill>
              </a:rPr>
              <a:t>Verklemmung</a:t>
            </a:r>
            <a:r>
              <a:rPr lang="de-DE" dirty="0" smtClean="0"/>
              <a:t> durch Abbruch (</a:t>
            </a:r>
            <a:r>
              <a:rPr lang="de-DE" dirty="0" err="1" smtClean="0"/>
              <a:t>abort</a:t>
            </a:r>
            <a:r>
              <a:rPr lang="de-DE" dirty="0" smtClean="0"/>
              <a:t>) einer der Transaktionen </a:t>
            </a:r>
            <a:r>
              <a:rPr lang="de-DE" dirty="0" smtClean="0">
                <a:solidFill>
                  <a:srgbClr val="0000FF"/>
                </a:solidFill>
              </a:rPr>
              <a:t>aufgelöst</a:t>
            </a:r>
          </a:p>
          <a:p>
            <a:r>
              <a:rPr lang="de-DE" dirty="0" smtClean="0"/>
              <a:t>Wahl des </a:t>
            </a:r>
            <a:r>
              <a:rPr lang="de-DE" dirty="0" smtClean="0">
                <a:solidFill>
                  <a:srgbClr val="0000FF"/>
                </a:solidFill>
              </a:rPr>
              <a:t>Opfers</a:t>
            </a:r>
            <a:r>
              <a:rPr lang="de-DE" dirty="0" smtClean="0"/>
              <a:t> durchaus schwierig:</a:t>
            </a:r>
          </a:p>
          <a:p>
            <a:pPr lvl="1"/>
            <a:r>
              <a:rPr lang="de-DE" dirty="0" smtClean="0"/>
              <a:t>Abbruch </a:t>
            </a:r>
            <a:r>
              <a:rPr lang="de-DE" dirty="0" smtClean="0">
                <a:solidFill>
                  <a:srgbClr val="0000FF"/>
                </a:solidFill>
              </a:rPr>
              <a:t>junger</a:t>
            </a:r>
            <a:r>
              <a:rPr lang="de-DE" dirty="0" smtClean="0"/>
              <a:t> Transaktionen führt zu Mehrfachausführung</a:t>
            </a:r>
          </a:p>
          <a:p>
            <a:pPr lvl="1"/>
            <a:r>
              <a:rPr lang="de-DE" dirty="0" smtClean="0"/>
              <a:t>Abbruch </a:t>
            </a:r>
            <a:r>
              <a:rPr lang="de-DE" dirty="0" smtClean="0">
                <a:solidFill>
                  <a:srgbClr val="0000FF"/>
                </a:solidFill>
              </a:rPr>
              <a:t>alter</a:t>
            </a:r>
            <a:r>
              <a:rPr lang="de-DE" dirty="0" smtClean="0"/>
              <a:t> Transaktionen führt zu Verlust von vielen ausgeführten Operationen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373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Behandlung von Verklemmungen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8435280" cy="4968875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smtClean="0">
                <a:solidFill>
                  <a:schemeClr val="accent2"/>
                </a:solidFill>
              </a:rPr>
              <a:t>Zeitüberschreitung (Timeout):</a:t>
            </a:r>
          </a:p>
          <a:p>
            <a:r>
              <a:rPr lang="de-DE" sz="2400" dirty="0" smtClean="0"/>
              <a:t>Warte nur auf Sperre bis Zeitüberschreitung eintritt, sonst nehme Verklemmung an und breche ab</a:t>
            </a:r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pPr marL="0" indent="0">
              <a:buNone/>
            </a:pPr>
            <a:r>
              <a:rPr lang="de-DE" sz="2400" dirty="0" smtClean="0">
                <a:solidFill>
                  <a:srgbClr val="333399"/>
                </a:solidFill>
              </a:rPr>
              <a:t>Vermeidung </a:t>
            </a:r>
            <a:r>
              <a:rPr lang="de-DE" sz="2400" dirty="0">
                <a:solidFill>
                  <a:srgbClr val="333399"/>
                </a:solidFill>
              </a:rPr>
              <a:t>von Verklemmungen:</a:t>
            </a:r>
          </a:p>
          <a:p>
            <a:r>
              <a:rPr lang="de-DE" sz="2400" dirty="0" err="1"/>
              <a:t>Wait</a:t>
            </a:r>
            <a:r>
              <a:rPr lang="de-DE" sz="2400" dirty="0" smtClean="0"/>
              <a:t>-Die</a:t>
            </a:r>
            <a:endParaRPr lang="de-DE" sz="2400" dirty="0"/>
          </a:p>
          <a:p>
            <a:r>
              <a:rPr lang="de-DE" sz="2400" dirty="0" err="1"/>
              <a:t>Wound</a:t>
            </a:r>
            <a:r>
              <a:rPr lang="de-DE" sz="2400" dirty="0" err="1" smtClean="0"/>
              <a:t>-Wait</a:t>
            </a:r>
            <a:endParaRPr lang="de-DE" sz="2400" dirty="0" smtClean="0"/>
          </a:p>
          <a:p>
            <a:pPr marL="0" indent="0">
              <a:buNone/>
            </a:pPr>
            <a:endParaRPr lang="de-DE" sz="24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de-DE" sz="2400" dirty="0" smtClean="0">
                <a:solidFill>
                  <a:schemeClr val="accent2"/>
                </a:solidFill>
              </a:rPr>
              <a:t>Bankier-Algorithmus (leider Ressourcen nicht a priori bekannt)</a:t>
            </a:r>
            <a:endParaRPr lang="de-DE" sz="2400" dirty="0">
              <a:solidFill>
                <a:schemeClr val="accent2"/>
              </a:solidFill>
            </a:endParaRPr>
          </a:p>
          <a:p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grpSp>
        <p:nvGrpSpPr>
          <p:cNvPr id="7" name="Gruppierung 6"/>
          <p:cNvGrpSpPr/>
          <p:nvPr/>
        </p:nvGrpSpPr>
        <p:grpSpPr>
          <a:xfrm>
            <a:off x="395536" y="2348657"/>
            <a:ext cx="6840760" cy="1720812"/>
            <a:chOff x="467544" y="2625731"/>
            <a:chExt cx="7200800" cy="1811381"/>
          </a:xfrm>
        </p:grpSpPr>
        <p:pic>
          <p:nvPicPr>
            <p:cNvPr id="5" name="Bild 4" descr="Pages from 09-Transaction-Management-14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2625731"/>
              <a:ext cx="7200800" cy="1811381"/>
            </a:xfrm>
            <a:prstGeom prst="rect">
              <a:avLst/>
            </a:prstGeom>
          </p:spPr>
        </p:pic>
        <p:sp>
          <p:nvSpPr>
            <p:cNvPr id="6" name="Rechteck 5"/>
            <p:cNvSpPr/>
            <p:nvPr/>
          </p:nvSpPr>
          <p:spPr>
            <a:xfrm>
              <a:off x="899592" y="2636912"/>
              <a:ext cx="504056" cy="43204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8" name="Bild 7" descr="Screen Shot 2015-07-07 at 05.55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509120"/>
            <a:ext cx="4932040" cy="122966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 rot="5400000">
            <a:off x="7669322" y="496015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Wikipedia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3136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Wait</a:t>
            </a:r>
            <a:r>
              <a:rPr lang="de-DE" dirty="0" smtClean="0"/>
              <a:t>-Die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Fordert eine Transaktion eine Sperre an, die von einer jüngeren gehalten wird, so wartet die ältere bis die Sperre von der jüngeren freigegeben wird.</a:t>
            </a:r>
          </a:p>
          <a:p>
            <a:r>
              <a:rPr lang="de-DE" dirty="0"/>
              <a:t>Fordert eine Transaktion eine Sperre an, die von einer älteren gehalten wird, so bricht sie sich selber </a:t>
            </a:r>
            <a:r>
              <a:rPr lang="de-DE" dirty="0" smtClean="0"/>
              <a:t>ab</a:t>
            </a:r>
            <a:endParaRPr lang="de-DE" dirty="0"/>
          </a:p>
          <a:p>
            <a:pPr marL="354013" indent="0">
              <a:buNone/>
            </a:pPr>
            <a:r>
              <a:rPr lang="de-DE" dirty="0" smtClean="0"/>
              <a:t>(</a:t>
            </a:r>
            <a:r>
              <a:rPr lang="de-DE" dirty="0"/>
              <a:t>genauer: sie startet neu, allerdings behält sie ihren alten Zeitstempel bei, um so „älter“ zu wirken und ihre Chancen zu erhöhen, diesmal komplett durchlaufen zu können)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4067944" y="6330806"/>
            <a:ext cx="115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[Wikipedia]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907496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Wound-Wait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Fordert eine Transaktion eine Sperre an, die von einer jüngeren gehalten wird, so wird die jüngere abgebrochen (genauer: neu gestartet) und die ältere bekommt die Sperre zugewiesen.</a:t>
            </a:r>
          </a:p>
          <a:p>
            <a:r>
              <a:rPr lang="de-DE" dirty="0"/>
              <a:t>Fordert eine Transaktion eine Sperre an, die von einer älteren gehalten wird, so wartet sie, bis die Sperre von der älteren wieder freigegeben wird.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4067944" y="6330806"/>
            <a:ext cx="115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[Wikipedia]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80614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Varianten des Zwei-Phasen-Sperrprotokolls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Es gibt </a:t>
            </a:r>
            <a:r>
              <a:rPr lang="de-DE" dirty="0" smtClean="0">
                <a:solidFill>
                  <a:srgbClr val="0000FF"/>
                </a:solidFill>
              </a:rPr>
              <a:t>Freiheitsgrade</a:t>
            </a:r>
            <a:r>
              <a:rPr lang="de-DE" dirty="0" smtClean="0"/>
              <a:t> bzgl. der Akquise- und Rückgabezeit von Sperren</a:t>
            </a:r>
          </a:p>
          <a:p>
            <a:r>
              <a:rPr lang="de-DE" dirty="0" smtClean="0"/>
              <a:t>Mögliche Varianten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Wodurch könnten die Varianten motiviert sein?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pic>
        <p:nvPicPr>
          <p:cNvPr id="5" name="Bild 4" descr="Pages from 09-Transaction-Management-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80928"/>
            <a:ext cx="7022022" cy="201622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00472" y="2852936"/>
            <a:ext cx="132600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# gehaltene</a:t>
            </a:r>
            <a:br>
              <a:rPr lang="de-DE" dirty="0" smtClean="0"/>
            </a:br>
            <a:r>
              <a:rPr lang="de-DE" dirty="0" smtClean="0"/>
              <a:t>Sperren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779912" y="3491716"/>
            <a:ext cx="569387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Zeit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043608" y="4034262"/>
            <a:ext cx="151216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Sperrphase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2627784" y="4034262"/>
            <a:ext cx="201622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Freigabe-Phase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3640832" y="2854677"/>
            <a:ext cx="132600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# gehaltene</a:t>
            </a:r>
            <a:br>
              <a:rPr lang="de-DE" dirty="0" smtClean="0"/>
            </a:br>
            <a:r>
              <a:rPr lang="de-DE" dirty="0" smtClean="0"/>
              <a:t>Sperren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788024" y="4034262"/>
            <a:ext cx="151216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Sperrphase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6156176" y="4034262"/>
            <a:ext cx="201622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Freigabe-Phase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7092280" y="3491716"/>
            <a:ext cx="569387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Zeit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1907704" y="4437112"/>
            <a:ext cx="2376264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2PL mit Voranforderung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076056" y="4437112"/>
            <a:ext cx="2016224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dirty="0" smtClean="0">
              <a:solidFill>
                <a:srgbClr val="0000FF"/>
              </a:solidFill>
            </a:endParaRPr>
          </a:p>
          <a:p>
            <a:pPr algn="ctr"/>
            <a:r>
              <a:rPr lang="de-DE" dirty="0" smtClean="0">
                <a:solidFill>
                  <a:srgbClr val="0000FF"/>
                </a:solidFill>
              </a:rPr>
              <a:t>striktes 2PL</a:t>
            </a:r>
            <a:endParaRPr lang="de-D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004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0"/>
            <a:ext cx="1028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3"/>
          <p:cNvSpPr>
            <a:spLocks noChangeArrowheads="1"/>
          </p:cNvSpPr>
          <p:nvPr/>
        </p:nvSpPr>
        <p:spPr bwMode="auto">
          <a:xfrm>
            <a:off x="395536" y="2471211"/>
            <a:ext cx="7993261" cy="340606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 smtClean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 smtClean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 smtClean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 smtClean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>
              <a:latin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de-DE" sz="2000" dirty="0" smtClean="0">
              <a:latin typeface="Arial" charset="0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23125" y="5892800"/>
            <a:ext cx="1381125" cy="196850"/>
          </a:xfrm>
        </p:spPr>
        <p:txBody>
          <a:bodyPr/>
          <a:lstStyle/>
          <a:p>
            <a:pPr>
              <a:defRPr/>
            </a:pPr>
            <a:fld id="{C0D8E82D-73E4-BE4F-AEED-04EC4C9C480A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820471" cy="50323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chemeClr val="bg1"/>
                </a:solidFill>
                <a:latin typeface="Chalkduster"/>
                <a:cs typeface="+mj-cs"/>
              </a:rPr>
              <a:t>Aufgabe</a:t>
            </a:r>
            <a:r>
              <a:rPr lang="en-US" sz="2800" dirty="0" smtClean="0">
                <a:solidFill>
                  <a:schemeClr val="bg1"/>
                </a:solidFill>
                <a:latin typeface="Chalkduster"/>
                <a:cs typeface="+mj-cs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</a:br>
            <a:endParaRPr lang="en-US" sz="2800" dirty="0" smtClean="0">
              <a:solidFill>
                <a:schemeClr val="bg1"/>
              </a:solidFill>
              <a:latin typeface="Chalkduster"/>
              <a:cs typeface="+mj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3528" y="1124744"/>
            <a:ext cx="8301360" cy="108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Waskann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passieren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wenn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Sperren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nicht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in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einem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Schritt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zurückgegeben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halkduster"/>
              </a:rPr>
              <a:t>werden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</a:rPr>
              <a:t>?</a:t>
            </a:r>
            <a:r>
              <a:rPr lang="en-US" sz="2400" dirty="0">
                <a:solidFill>
                  <a:schemeClr val="bg1"/>
                </a:solidFill>
                <a:latin typeface="Chalkduster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Chalkduster"/>
              </a:rPr>
            </a:br>
            <a:endParaRPr lang="en-US" dirty="0" smtClean="0">
              <a:solidFill>
                <a:schemeClr val="bg1"/>
              </a:solidFill>
              <a:latin typeface="Chalkduster"/>
              <a:cs typeface="+mn-cs"/>
            </a:endParaRPr>
          </a:p>
        </p:txBody>
      </p:sp>
      <p:pic>
        <p:nvPicPr>
          <p:cNvPr id="8" name="Bild 7" descr="Pages from 09-Transaction-Management-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140968"/>
            <a:ext cx="4236623" cy="201622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971600" y="3140968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/>
              <a:t># gehaltene</a:t>
            </a:r>
            <a:br>
              <a:rPr lang="de-DE" dirty="0" smtClean="0"/>
            </a:br>
            <a:r>
              <a:rPr lang="de-DE" dirty="0" smtClean="0"/>
              <a:t>Sperren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6012160" y="4077072"/>
            <a:ext cx="569387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Zeit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2627784" y="4754342"/>
            <a:ext cx="151216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Sperrphase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4427984" y="4754342"/>
            <a:ext cx="201622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Freigabe-Phase</a:t>
            </a:r>
            <a:endParaRPr lang="de-DE" dirty="0"/>
          </a:p>
        </p:txBody>
      </p:sp>
      <p:grpSp>
        <p:nvGrpSpPr>
          <p:cNvPr id="19" name="Gruppierung 18"/>
          <p:cNvGrpSpPr/>
          <p:nvPr/>
        </p:nvGrpSpPr>
        <p:grpSpPr>
          <a:xfrm>
            <a:off x="3563888" y="3068960"/>
            <a:ext cx="4176464" cy="1440160"/>
            <a:chOff x="3563888" y="3068960"/>
            <a:chExt cx="4176464" cy="1440160"/>
          </a:xfrm>
        </p:grpSpPr>
        <p:cxnSp>
          <p:nvCxnSpPr>
            <p:cNvPr id="3" name="Gerade Verbindung 2"/>
            <p:cNvCxnSpPr/>
            <p:nvPr/>
          </p:nvCxnSpPr>
          <p:spPr>
            <a:xfrm flipV="1">
              <a:off x="5292080" y="3068960"/>
              <a:ext cx="1008112" cy="936104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6300192" y="3068960"/>
              <a:ext cx="1440160" cy="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>
              <a:off x="3851920" y="4293096"/>
              <a:ext cx="1224136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/>
          </p:nvCxnSpPr>
          <p:spPr>
            <a:xfrm flipV="1">
              <a:off x="3563888" y="4293096"/>
              <a:ext cx="288032" cy="216024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Gewitterblitz 15"/>
          <p:cNvSpPr/>
          <p:nvPr/>
        </p:nvSpPr>
        <p:spPr>
          <a:xfrm flipH="1">
            <a:off x="5436096" y="4077072"/>
            <a:ext cx="504056" cy="360040"/>
          </a:xfrm>
          <a:prstGeom prst="lightningBol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1" name="Gewitterblitz 20"/>
          <p:cNvSpPr/>
          <p:nvPr/>
        </p:nvSpPr>
        <p:spPr>
          <a:xfrm flipH="1">
            <a:off x="5508104" y="3140968"/>
            <a:ext cx="504056" cy="360040"/>
          </a:xfrm>
          <a:prstGeom prst="lightningBol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cxnSp>
        <p:nvCxnSpPr>
          <p:cNvPr id="25" name="Gerade Verbindung 24"/>
          <p:cNvCxnSpPr/>
          <p:nvPr/>
        </p:nvCxnSpPr>
        <p:spPr>
          <a:xfrm flipH="1">
            <a:off x="5580112" y="3573016"/>
            <a:ext cx="8384" cy="1071736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 flipV="1">
            <a:off x="5292080" y="3737606"/>
            <a:ext cx="288032" cy="26745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46250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Kaskadierendes</a:t>
            </a:r>
            <a:r>
              <a:rPr lang="de-DE" dirty="0" smtClean="0"/>
              <a:t> Rücksetzen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435280" cy="5256361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smtClean="0"/>
              <a:t>Betrachten wir drei Transaktionen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  <a:p>
            <a:r>
              <a:rPr lang="de-DE" sz="2400" dirty="0" smtClean="0"/>
              <a:t>Wenn Transaktion T</a:t>
            </a:r>
            <a:r>
              <a:rPr lang="de-DE" sz="2400" baseline="-25000" dirty="0" smtClean="0"/>
              <a:t>1</a:t>
            </a:r>
            <a:r>
              <a:rPr lang="de-DE" sz="2400" dirty="0" smtClean="0"/>
              <a:t> abgebrochen und zurückgerollt wird, haben Transaktionen T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 und T</a:t>
            </a:r>
            <a:r>
              <a:rPr lang="de-DE" sz="2400" baseline="-25000" dirty="0" smtClean="0"/>
              <a:t>3</a:t>
            </a:r>
            <a:r>
              <a:rPr lang="de-DE" sz="2400" dirty="0" smtClean="0"/>
              <a:t> schon Daten gelesen, die von T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 erzeugt wurden (</a:t>
            </a:r>
            <a:r>
              <a:rPr lang="de-DE" sz="2400" dirty="0" err="1" smtClean="0"/>
              <a:t>Dirty</a:t>
            </a:r>
            <a:r>
              <a:rPr lang="de-DE" sz="2400" dirty="0" smtClean="0"/>
              <a:t> Read)</a:t>
            </a:r>
          </a:p>
          <a:p>
            <a:r>
              <a:rPr lang="de-DE" sz="2400" dirty="0" smtClean="0"/>
              <a:t>T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 und T</a:t>
            </a:r>
            <a:r>
              <a:rPr lang="de-DE" sz="2400" baseline="-25000" dirty="0" smtClean="0"/>
              <a:t>3</a:t>
            </a:r>
            <a:r>
              <a:rPr lang="de-DE" sz="2400" dirty="0" smtClean="0"/>
              <a:t> müssen ebenfalls zurückgerollt werden</a:t>
            </a:r>
          </a:p>
          <a:p>
            <a:r>
              <a:rPr lang="de-DE" sz="2400" dirty="0" smtClean="0"/>
              <a:t>T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 und T</a:t>
            </a:r>
            <a:r>
              <a:rPr lang="de-DE" sz="2400" baseline="-25000" dirty="0" smtClean="0"/>
              <a:t>3</a:t>
            </a:r>
            <a:r>
              <a:rPr lang="de-DE" sz="2400" dirty="0" smtClean="0"/>
              <a:t> können nicht abgeschlossen werden bis T</a:t>
            </a:r>
            <a:r>
              <a:rPr lang="de-DE" sz="2400" baseline="-25000" dirty="0" smtClean="0"/>
              <a:t>1</a:t>
            </a:r>
            <a:r>
              <a:rPr lang="de-DE" sz="2400" dirty="0" smtClean="0"/>
              <a:t> fertig ist</a:t>
            </a:r>
          </a:p>
          <a:p>
            <a:r>
              <a:rPr lang="de-DE" sz="2400" dirty="0" smtClean="0"/>
              <a:t>Zwei-Phasen-Sperrung vs. strikte Zwei-Phasen-Sperrung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pic>
        <p:nvPicPr>
          <p:cNvPr id="5" name="Bild 4" descr="Pages from 06-Transaction-Management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00808"/>
            <a:ext cx="4896544" cy="221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23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Phantom-Problem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Obwohl beide Relationen dem 2PL-Protokoll folgen, sieht </a:t>
            </a:r>
            <a:r>
              <a:rPr lang="de-DE" dirty="0" smtClean="0">
                <a:solidFill>
                  <a:srgbClr val="3C8C93"/>
                </a:solidFill>
              </a:rPr>
              <a:t>T</a:t>
            </a:r>
            <a:r>
              <a:rPr lang="de-DE" baseline="-25000" dirty="0" smtClean="0">
                <a:solidFill>
                  <a:srgbClr val="3C8C93"/>
                </a:solidFill>
              </a:rPr>
              <a:t>1</a:t>
            </a:r>
            <a:r>
              <a:rPr lang="de-DE" dirty="0" smtClean="0"/>
              <a:t> einen Effekt von </a:t>
            </a:r>
            <a:r>
              <a:rPr lang="de-DE" dirty="0" smtClean="0">
                <a:solidFill>
                  <a:srgbClr val="3C8C93"/>
                </a:solidFill>
              </a:rPr>
              <a:t>T</a:t>
            </a:r>
            <a:r>
              <a:rPr lang="de-DE" baseline="-25000" dirty="0" smtClean="0">
                <a:solidFill>
                  <a:srgbClr val="3C8C93"/>
                </a:solidFill>
              </a:rPr>
              <a:t>2</a:t>
            </a:r>
            <a:endParaRPr lang="de-DE" dirty="0" smtClean="0">
              <a:solidFill>
                <a:srgbClr val="3C8C93"/>
              </a:solidFill>
            </a:endParaRPr>
          </a:p>
          <a:p>
            <a:r>
              <a:rPr lang="de-DE" dirty="0" smtClean="0"/>
              <a:t>Ursache des Problems: </a:t>
            </a:r>
            <a:br>
              <a:rPr lang="de-DE" dirty="0" smtClean="0"/>
            </a:b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dirty="0" smtClean="0"/>
              <a:t> kann nur </a:t>
            </a:r>
            <a:r>
              <a:rPr lang="de-DE" dirty="0" smtClean="0">
                <a:solidFill>
                  <a:srgbClr val="0000FF"/>
                </a:solidFill>
              </a:rPr>
              <a:t>existierende</a:t>
            </a:r>
            <a:r>
              <a:rPr lang="de-DE" dirty="0" smtClean="0"/>
              <a:t> </a:t>
            </a:r>
            <a:r>
              <a:rPr lang="de-DE" dirty="0" err="1" smtClean="0"/>
              <a:t>Tupel</a:t>
            </a:r>
            <a:r>
              <a:rPr lang="de-DE" dirty="0" smtClean="0"/>
              <a:t> sperren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pic>
        <p:nvPicPr>
          <p:cNvPr id="5" name="Bild 4" descr="Pages from 09-Transaction-Management-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811530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78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Eine einfache Transaktion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Ab und zu verwende ich meine Kreditkarte, um Geld von meinem Konto abzuheben</a:t>
            </a:r>
          </a:p>
          <a:p>
            <a:r>
              <a:rPr lang="de-DE" dirty="0" smtClean="0"/>
              <a:t>Der Bankautomat führt folgende Transaktion auf der Datenbasis der Bank aus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Wenn alles fehlerfrei abläuft, wird mein Konto richtig verwaltet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pic>
        <p:nvPicPr>
          <p:cNvPr id="5" name="Bild 4" descr="Pages from 09-Transaction-Managem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5" y="3038183"/>
            <a:ext cx="8300761" cy="215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78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Implementierung eines Sperrverwalters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de-DE" dirty="0" smtClean="0"/>
              <a:t>Ein Sperrverwalter muss drei Aufgaben effektiv erledigen: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de-DE" sz="2400" dirty="0" smtClean="0"/>
              <a:t>Prüfen, welche </a:t>
            </a:r>
            <a:r>
              <a:rPr lang="de-DE" sz="2400" dirty="0" smtClean="0">
                <a:solidFill>
                  <a:srgbClr val="0000FF"/>
                </a:solidFill>
              </a:rPr>
              <a:t>Sperren für eine Ressource </a:t>
            </a:r>
            <a:r>
              <a:rPr lang="de-DE" sz="2400" dirty="0" smtClean="0"/>
              <a:t>gehalten werden (um eine Sperranforderung zu behandeln)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de-DE" sz="2400" dirty="0" smtClean="0"/>
              <a:t>Bei Sperr-Rückgabe müssen die </a:t>
            </a:r>
            <a:r>
              <a:rPr lang="de-DE" sz="2400" dirty="0" smtClean="0">
                <a:solidFill>
                  <a:srgbClr val="0000FF"/>
                </a:solidFill>
              </a:rPr>
              <a:t>Transaktionen</a:t>
            </a:r>
            <a:r>
              <a:rPr lang="de-DE" sz="2400" dirty="0" smtClean="0"/>
              <a:t>, die die Sperre haben wollen, schnell </a:t>
            </a:r>
            <a:r>
              <a:rPr lang="de-DE" sz="2400" dirty="0" smtClean="0">
                <a:solidFill>
                  <a:srgbClr val="0000FF"/>
                </a:solidFill>
              </a:rPr>
              <a:t>identifizierbar</a:t>
            </a:r>
            <a:r>
              <a:rPr lang="de-DE" sz="2400" dirty="0" smtClean="0"/>
              <a:t> sein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de-DE" sz="2400" dirty="0" smtClean="0"/>
              <a:t>Wenn eine Transaktion beendet wird, müssen alle von der Transaktion angeforderten und gehaltenen </a:t>
            </a:r>
            <a:r>
              <a:rPr lang="de-DE" sz="2400" dirty="0" smtClean="0">
                <a:solidFill>
                  <a:srgbClr val="0000FF"/>
                </a:solidFill>
              </a:rPr>
              <a:t>Sperren zurückgegeben </a:t>
            </a:r>
            <a:r>
              <a:rPr lang="de-DE" sz="2400" dirty="0" smtClean="0"/>
              <a:t>werden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dirty="0" smtClean="0"/>
              <a:t>Wie muss eine Datenstruktur aussehen, mit der diese Anforderungen erfüllt werden können?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751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Datenstruktur zur Buchführung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  <p:pic>
        <p:nvPicPr>
          <p:cNvPr id="5" name="Bild 4" descr="Pages from 06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7416824" cy="496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186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Implementierung von Aufgaben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dirty="0" smtClean="0"/>
              <a:t>Sperren für eine Ressource können über Hashzugriff gefunden werden</a:t>
            </a:r>
          </a:p>
          <a:p>
            <a:pPr lvl="1" indent="-342900"/>
            <a:r>
              <a:rPr lang="de-DE" dirty="0" smtClean="0"/>
              <a:t>Verkettete Liste der Lock </a:t>
            </a:r>
            <a:r>
              <a:rPr lang="de-DE" dirty="0" err="1" smtClean="0"/>
              <a:t>Control</a:t>
            </a:r>
            <a:r>
              <a:rPr lang="de-DE" dirty="0" smtClean="0"/>
              <a:t> Blocks über ‚First In Queue/Next in Queue‘ (alle Anfragen enthalten, stattgegeben oder nicht)</a:t>
            </a:r>
          </a:p>
          <a:p>
            <a:pPr lvl="1" indent="-342900"/>
            <a:r>
              <a:rPr lang="de-DE" dirty="0" smtClean="0"/>
              <a:t>Transaktion(en) am Kopf der Liste hält/halten Sperre für die Ressource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Wenn eine Sperre zurückgegeben wird (LCB aus der Liste entfernt), können die nächsten Transaktionen berücksichtigt werden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Sperren einer beendeten Transaktion können über ‚LCB Chain‘ identifiziert und zurückgegeben werden</a:t>
            </a:r>
          </a:p>
          <a:p>
            <a:pPr lvl="1" indent="-34290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168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Granularität des Sperrens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Die Granularität des Sperrens unterliegt Abwägung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>
              <a:buClr>
                <a:srgbClr val="0000FF"/>
              </a:buClr>
              <a:buFont typeface="Wingdings" charset="2"/>
              <a:buChar char="Ø"/>
            </a:pPr>
            <a:r>
              <a:rPr lang="de-DE" dirty="0" smtClean="0"/>
              <a:t>Sperren mit multipler Granularität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pic>
        <p:nvPicPr>
          <p:cNvPr id="5" name="Bild 4" descr="Pages from 06-Transaction-Management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7716983" cy="343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860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Sperren mit multipler Granularität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Entscheide die Granularität von Sperren für jede Transaktion (abhängig von ihrer Charakteristik)</a:t>
            </a:r>
          </a:p>
          <a:p>
            <a:pPr lvl="1"/>
            <a:r>
              <a:rPr lang="de-DE" sz="2000" dirty="0" err="1" smtClean="0"/>
              <a:t>Tupel</a:t>
            </a:r>
            <a:r>
              <a:rPr lang="de-DE" sz="2000" dirty="0" smtClean="0"/>
              <a:t>-Sperre z.B. für </a:t>
            </a:r>
          </a:p>
          <a:p>
            <a:pPr lvl="1"/>
            <a:endParaRPr lang="de-DE" sz="2000" dirty="0"/>
          </a:p>
          <a:p>
            <a:pPr lvl="1"/>
            <a:endParaRPr lang="de-DE" sz="2000" dirty="0" smtClean="0"/>
          </a:p>
          <a:p>
            <a:pPr lvl="1"/>
            <a:endParaRPr lang="de-DE" sz="2000" dirty="0"/>
          </a:p>
          <a:p>
            <a:pPr lvl="1"/>
            <a:r>
              <a:rPr lang="de-DE" sz="2000" dirty="0" smtClean="0"/>
              <a:t>und eine Tabellen-Sperre für</a:t>
            </a:r>
          </a:p>
          <a:p>
            <a:pPr lvl="1"/>
            <a:endParaRPr lang="de-DE" sz="2000" dirty="0"/>
          </a:p>
          <a:p>
            <a:pPr lvl="1"/>
            <a:endParaRPr lang="de-DE" sz="2000" dirty="0" smtClean="0"/>
          </a:p>
          <a:p>
            <a:r>
              <a:rPr lang="de-DE" sz="2400" dirty="0" smtClean="0"/>
              <a:t>Wie können die Sperren für die Transaktionen koordiniert werden?</a:t>
            </a:r>
          </a:p>
          <a:p>
            <a:pPr lvl="1"/>
            <a:r>
              <a:rPr lang="de-DE" sz="2000" dirty="0" smtClean="0"/>
              <a:t>Für Q</a:t>
            </a:r>
            <a:r>
              <a:rPr lang="de-DE" sz="2000" baseline="-25000" dirty="0" smtClean="0"/>
              <a:t>2</a:t>
            </a:r>
            <a:r>
              <a:rPr lang="de-DE" sz="2000" dirty="0" smtClean="0"/>
              <a:t> sollen nicht für alle </a:t>
            </a:r>
            <a:r>
              <a:rPr lang="de-DE" sz="2000" dirty="0" err="1" smtClean="0"/>
              <a:t>Tupel</a:t>
            </a:r>
            <a:r>
              <a:rPr lang="de-DE" sz="2000" dirty="0" smtClean="0"/>
              <a:t> umständlich </a:t>
            </a:r>
            <a:br>
              <a:rPr lang="de-DE" sz="2000" dirty="0" smtClean="0"/>
            </a:br>
            <a:r>
              <a:rPr lang="de-DE" sz="2000" dirty="0" smtClean="0"/>
              <a:t>Sperrkonflikte analysiert werden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68152" y="2492896"/>
            <a:ext cx="4860032" cy="85921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8" tIns="44450" rIns="90488" bIns="44450">
            <a:spAutoFit/>
          </a:bodyPr>
          <a:lstStyle/>
          <a:p>
            <a:pPr>
              <a:defRPr/>
            </a:pPr>
            <a:r>
              <a:rPr lang="de-DE" sz="1600" b="1" dirty="0">
                <a:latin typeface="Courier New" charset="0"/>
              </a:rPr>
              <a:t>SELECT *</a:t>
            </a:r>
          </a:p>
          <a:p>
            <a:pPr>
              <a:defRPr/>
            </a:pPr>
            <a:r>
              <a:rPr lang="de-DE" sz="1600" b="1" dirty="0">
                <a:latin typeface="Courier New" charset="0"/>
              </a:rPr>
              <a:t>FROM </a:t>
            </a:r>
            <a:r>
              <a:rPr lang="de-DE" sz="1600" dirty="0">
                <a:latin typeface="Courier New" charset="0"/>
              </a:rPr>
              <a:t>CUSTOMERS</a:t>
            </a:r>
          </a:p>
          <a:p>
            <a:pPr>
              <a:defRPr/>
            </a:pPr>
            <a:r>
              <a:rPr lang="de-DE" sz="1600" b="1" dirty="0">
                <a:latin typeface="Courier New" charset="0"/>
              </a:rPr>
              <a:t>WHERE </a:t>
            </a:r>
            <a:r>
              <a:rPr lang="de-DE" sz="1600" dirty="0" smtClean="0">
                <a:latin typeface="Courier New" charset="0"/>
              </a:rPr>
              <a:t>C_CUSTKEY = 42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68152" y="4005064"/>
            <a:ext cx="4860032" cy="335989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8" tIns="44450" rIns="90488" bIns="44450">
            <a:spAutoFit/>
          </a:bodyPr>
          <a:lstStyle/>
          <a:p>
            <a:pPr>
              <a:defRPr/>
            </a:pPr>
            <a:r>
              <a:rPr lang="de-DE" sz="1600" b="1" dirty="0">
                <a:latin typeface="Courier New" charset="0"/>
              </a:rPr>
              <a:t>SELECT </a:t>
            </a:r>
            <a:r>
              <a:rPr lang="de-DE" sz="1600" b="1" dirty="0" smtClean="0">
                <a:latin typeface="Courier New" charset="0"/>
              </a:rPr>
              <a:t>* FROM </a:t>
            </a:r>
            <a:r>
              <a:rPr lang="de-DE" sz="1600" dirty="0" smtClean="0">
                <a:latin typeface="Courier New" charset="0"/>
              </a:rPr>
              <a:t>CUSTOMERS</a:t>
            </a:r>
            <a:endParaRPr lang="de-DE" sz="1600" dirty="0">
              <a:latin typeface="Courier New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733522" y="2708920"/>
            <a:ext cx="422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Q</a:t>
            </a:r>
            <a:r>
              <a:rPr lang="de-DE" baseline="-25000" dirty="0" smtClean="0"/>
              <a:t>1</a:t>
            </a:r>
            <a:endParaRPr lang="de-DE" baseline="-25000" dirty="0"/>
          </a:p>
        </p:txBody>
      </p:sp>
      <p:sp>
        <p:nvSpPr>
          <p:cNvPr id="8" name="Textfeld 7"/>
          <p:cNvSpPr txBox="1"/>
          <p:nvPr/>
        </p:nvSpPr>
        <p:spPr>
          <a:xfrm>
            <a:off x="5724128" y="3974021"/>
            <a:ext cx="422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Q</a:t>
            </a:r>
            <a:r>
              <a:rPr lang="de-DE" baseline="-25000" dirty="0" smtClean="0"/>
              <a:t>2</a:t>
            </a:r>
            <a:endParaRPr lang="de-DE" baseline="-25000" dirty="0"/>
          </a:p>
        </p:txBody>
      </p:sp>
    </p:spTree>
    <p:extLst>
      <p:ext uri="{BB962C8B-B14F-4D97-AF65-F5344CB8AC3E}">
        <p14:creationId xmlns:p14="http://schemas.microsoft.com/office/powerpoint/2010/main" val="487609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Vorhabens-Sperren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Datenbanken setzten Vorhabens-Sperren (</a:t>
            </a:r>
            <a:r>
              <a:rPr lang="de-DE" dirty="0" err="1" smtClean="0"/>
              <a:t>intention</a:t>
            </a:r>
            <a:r>
              <a:rPr lang="de-DE" dirty="0" smtClean="0"/>
              <a:t> </a:t>
            </a:r>
            <a:r>
              <a:rPr lang="de-DE" dirty="0" err="1" smtClean="0"/>
              <a:t>locks</a:t>
            </a:r>
            <a:r>
              <a:rPr lang="de-DE" dirty="0" smtClean="0"/>
              <a:t>) für verschiedenen Sperrgranularitäten ein</a:t>
            </a:r>
          </a:p>
          <a:p>
            <a:r>
              <a:rPr lang="de-DE" dirty="0" smtClean="0"/>
              <a:t>Sperrmodus </a:t>
            </a:r>
            <a:r>
              <a:rPr lang="de-DE" dirty="0" smtClean="0">
                <a:solidFill>
                  <a:srgbClr val="0000FF"/>
                </a:solidFill>
              </a:rPr>
              <a:t>Intention Share</a:t>
            </a:r>
            <a:r>
              <a:rPr lang="de-DE" dirty="0" smtClean="0"/>
              <a:t>: IS</a:t>
            </a:r>
          </a:p>
          <a:p>
            <a:r>
              <a:rPr lang="de-DE" dirty="0" smtClean="0"/>
              <a:t>Sperrmodus </a:t>
            </a:r>
            <a:r>
              <a:rPr lang="de-DE" dirty="0" smtClean="0">
                <a:solidFill>
                  <a:srgbClr val="0000FF"/>
                </a:solidFill>
              </a:rPr>
              <a:t>Intention </a:t>
            </a:r>
            <a:r>
              <a:rPr lang="de-DE" dirty="0" err="1" smtClean="0">
                <a:solidFill>
                  <a:srgbClr val="0000FF"/>
                </a:solidFill>
              </a:rPr>
              <a:t>Exclusive</a:t>
            </a:r>
            <a:r>
              <a:rPr lang="de-DE" dirty="0" smtClean="0"/>
              <a:t>: IX</a:t>
            </a:r>
          </a:p>
          <a:p>
            <a:r>
              <a:rPr lang="de-DE" dirty="0" smtClean="0"/>
              <a:t>Konfliktmatrix: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>
              <a:tabLst>
                <a:tab pos="4219575" algn="l"/>
              </a:tabLst>
            </a:pPr>
            <a:r>
              <a:rPr lang="de-DE" dirty="0" smtClean="0"/>
              <a:t>Eine Sperre </a:t>
            </a:r>
            <a:r>
              <a:rPr lang="de-DE" dirty="0" smtClean="0">
                <a:solidFill>
                  <a:srgbClr val="3C8C93"/>
                </a:solidFill>
              </a:rPr>
              <a:t>I</a:t>
            </a:r>
            <a:r>
              <a:rPr lang="de-DE" sz="2800" dirty="0">
                <a:solidFill>
                  <a:srgbClr val="3C8C93"/>
                </a:solidFill>
              </a:rPr>
              <a:t>☐</a:t>
            </a:r>
            <a:r>
              <a:rPr lang="de-DE" dirty="0" smtClean="0"/>
              <a:t> auf einer gröberen Ebene bedeutet, dass es eine Sperre </a:t>
            </a:r>
            <a:r>
              <a:rPr lang="de-DE" sz="2800" dirty="0">
                <a:solidFill>
                  <a:srgbClr val="3C8C93"/>
                </a:solidFill>
              </a:rPr>
              <a:t>☐</a:t>
            </a:r>
            <a:r>
              <a:rPr lang="de-DE" dirty="0" smtClean="0"/>
              <a:t> auf einer niederen Ebene gibt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pic>
        <p:nvPicPr>
          <p:cNvPr id="5" name="Bild 4" descr="Pages from 06-Transaction-Management-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50" y="3429000"/>
            <a:ext cx="2627812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6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Vorhabens-Sperren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196975"/>
            <a:ext cx="8784976" cy="4968875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smtClean="0"/>
              <a:t>Protokoll für Sperren auf mehreren Ebenen: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 smtClean="0"/>
              <a:t>Eine Transaktion kann jede Ebene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</a:rPr>
              <a:t>g</a:t>
            </a:r>
            <a:r>
              <a:rPr lang="de-DE" sz="2400" dirty="0" smtClean="0"/>
              <a:t> in Modus </a:t>
            </a:r>
            <a:r>
              <a:rPr lang="de-DE" sz="2400" dirty="0" smtClean="0">
                <a:solidFill>
                  <a:srgbClr val="3C8C93"/>
                </a:solidFill>
              </a:rPr>
              <a:t>☐ ∈ {S, X}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 smtClean="0"/>
              <a:t>Bevor Ebene </a:t>
            </a:r>
            <a:r>
              <a:rPr lang="de-DE" sz="2400" dirty="0" err="1" smtClean="0">
                <a:solidFill>
                  <a:srgbClr val="3C8C93"/>
                </a:solidFill>
              </a:rPr>
              <a:t>g</a:t>
            </a:r>
            <a:r>
              <a:rPr lang="de-DE" sz="2400" dirty="0" smtClean="0"/>
              <a:t> in Modus </a:t>
            </a:r>
            <a:r>
              <a:rPr lang="de-DE" sz="2400" dirty="0">
                <a:solidFill>
                  <a:srgbClr val="3C8C93"/>
                </a:solidFill>
              </a:rPr>
              <a:t>☐</a:t>
            </a:r>
            <a:r>
              <a:rPr lang="de-DE" sz="2400" dirty="0" smtClean="0"/>
              <a:t> gesperrt werden kann, muss eine Sperre </a:t>
            </a:r>
            <a:r>
              <a:rPr lang="de-DE" sz="2400" dirty="0">
                <a:solidFill>
                  <a:srgbClr val="3C8C93"/>
                </a:solidFill>
              </a:rPr>
              <a:t>I☐</a:t>
            </a:r>
            <a:r>
              <a:rPr lang="de-DE" sz="2400" dirty="0" smtClean="0"/>
              <a:t> für alle gröberen Ebenen gewonnen werden</a:t>
            </a:r>
          </a:p>
          <a:p>
            <a:pPr marL="514350" indent="-514350">
              <a:buFont typeface="+mj-lt"/>
              <a:buAutoNum type="arabicPeriod"/>
            </a:pPr>
            <a:endParaRPr lang="de-DE" sz="2400" dirty="0"/>
          </a:p>
          <a:p>
            <a:pPr marL="0" indent="0">
              <a:buNone/>
            </a:pPr>
            <a:r>
              <a:rPr lang="de-DE" sz="2400" dirty="0" smtClean="0"/>
              <a:t>Anfrage Q</a:t>
            </a:r>
            <a:r>
              <a:rPr lang="de-DE" sz="2400" baseline="-25000" dirty="0" smtClean="0"/>
              <a:t>1</a:t>
            </a:r>
            <a:r>
              <a:rPr lang="de-DE" sz="2400" dirty="0" smtClean="0"/>
              <a:t> würde</a:t>
            </a:r>
          </a:p>
          <a:p>
            <a:r>
              <a:rPr lang="de-DE" sz="2400" dirty="0" smtClean="0"/>
              <a:t>eine IS-Sperre für Tabelle </a:t>
            </a:r>
            <a:r>
              <a:rPr lang="de-DE" sz="2400" dirty="0" smtClean="0">
                <a:solidFill>
                  <a:srgbClr val="3C8C93"/>
                </a:solidFill>
              </a:rPr>
              <a:t>CUSTOMERS</a:t>
            </a:r>
            <a:r>
              <a:rPr lang="de-DE" sz="2400" dirty="0" smtClean="0"/>
              <a:t> anfordern</a:t>
            </a:r>
            <a:br>
              <a:rPr lang="de-DE" sz="2400" dirty="0" smtClean="0"/>
            </a:br>
            <a:r>
              <a:rPr lang="de-DE" sz="2400" dirty="0" smtClean="0"/>
              <a:t>(auch für </a:t>
            </a:r>
            <a:r>
              <a:rPr lang="de-DE" sz="2400" dirty="0" err="1" smtClean="0"/>
              <a:t>Tablespace</a:t>
            </a:r>
            <a:r>
              <a:rPr lang="de-DE" sz="2400" dirty="0" smtClean="0"/>
              <a:t> und die Datenbank) und dann</a:t>
            </a:r>
          </a:p>
          <a:p>
            <a:r>
              <a:rPr lang="de-DE" sz="2400" dirty="0" smtClean="0"/>
              <a:t>eine S-Sperre auf dem </a:t>
            </a:r>
            <a:r>
              <a:rPr lang="de-DE" sz="2400" dirty="0" err="1" smtClean="0"/>
              <a:t>Tupel</a:t>
            </a:r>
            <a:r>
              <a:rPr lang="de-DE" sz="2400" dirty="0" smtClean="0"/>
              <a:t> mit </a:t>
            </a:r>
            <a:r>
              <a:rPr lang="de-DE" sz="2400" dirty="0" smtClean="0">
                <a:solidFill>
                  <a:srgbClr val="3C8C93"/>
                </a:solidFill>
              </a:rPr>
              <a:t>C_CUSTKEY=42 </a:t>
            </a:r>
            <a:r>
              <a:rPr lang="de-DE" sz="2400" dirty="0" smtClean="0"/>
              <a:t>akquirieren</a:t>
            </a:r>
          </a:p>
          <a:p>
            <a:pPr marL="0" indent="0">
              <a:buNone/>
            </a:pPr>
            <a:r>
              <a:rPr lang="de-DE" sz="2400" dirty="0" smtClean="0"/>
              <a:t>Anfrage Q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 wurde eine</a:t>
            </a:r>
          </a:p>
          <a:p>
            <a:r>
              <a:rPr lang="de-DE" sz="2400" dirty="0" smtClean="0"/>
              <a:t>S-Sperre für die Tabelle </a:t>
            </a:r>
            <a:r>
              <a:rPr lang="de-DE" sz="2400" dirty="0" smtClean="0">
                <a:solidFill>
                  <a:srgbClr val="3C8C93"/>
                </a:solidFill>
              </a:rPr>
              <a:t>CUSTOMERS</a:t>
            </a:r>
            <a:r>
              <a:rPr lang="de-DE" sz="2400" dirty="0" smtClean="0"/>
              <a:t> anfordern (und eine IS-Sperre auf dem </a:t>
            </a:r>
            <a:r>
              <a:rPr lang="de-DE" sz="2400" dirty="0" err="1" smtClean="0"/>
              <a:t>Tablespace</a:t>
            </a:r>
            <a:r>
              <a:rPr lang="de-DE" sz="2400" dirty="0" smtClean="0"/>
              <a:t> und der Datenbank)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0842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Entdeckung von Konflikten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 smtClean="0"/>
              <a:t>Nehmen wir an, folgende Anfrage ist zu bearbeiten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 smtClean="0"/>
              <a:t>Hierfür wird</a:t>
            </a:r>
          </a:p>
          <a:p>
            <a:r>
              <a:rPr lang="de-DE" sz="2400" dirty="0" smtClean="0"/>
              <a:t>eine IX-Sperre auf Tabelle </a:t>
            </a:r>
            <a:r>
              <a:rPr lang="de-DE" sz="2400" dirty="0" smtClean="0">
                <a:solidFill>
                  <a:srgbClr val="3C8C93"/>
                </a:solidFill>
              </a:rPr>
              <a:t>CUSTOMERS</a:t>
            </a:r>
            <a:r>
              <a:rPr lang="de-DE" sz="2400" dirty="0" smtClean="0"/>
              <a:t> (und ...) sowie</a:t>
            </a:r>
          </a:p>
          <a:p>
            <a:r>
              <a:rPr lang="de-DE" sz="2400" dirty="0" smtClean="0"/>
              <a:t>eine X-Sperre auf dem </a:t>
            </a:r>
            <a:r>
              <a:rPr lang="de-DE" sz="2400" dirty="0" err="1" smtClean="0"/>
              <a:t>Tupel</a:t>
            </a:r>
            <a:r>
              <a:rPr lang="de-DE" sz="2400" dirty="0" smtClean="0"/>
              <a:t> mit Kunde 17</a:t>
            </a:r>
          </a:p>
          <a:p>
            <a:pPr marL="0" indent="0">
              <a:buNone/>
            </a:pPr>
            <a:r>
              <a:rPr lang="de-DE" sz="2400" dirty="0" smtClean="0"/>
              <a:t>Diese Anfrage ist</a:t>
            </a:r>
          </a:p>
          <a:p>
            <a:r>
              <a:rPr lang="de-DE" sz="2400" dirty="0" smtClean="0"/>
              <a:t>kompatibel mit Q</a:t>
            </a:r>
            <a:r>
              <a:rPr lang="de-DE" sz="2400" baseline="-25000" dirty="0" smtClean="0"/>
              <a:t>1</a:t>
            </a:r>
            <a:r>
              <a:rPr lang="de-DE" sz="2400" dirty="0" smtClean="0"/>
              <a:t> (kein Konflikt zw. IX und IS auf der Tabellenebene)</a:t>
            </a:r>
          </a:p>
          <a:p>
            <a:r>
              <a:rPr lang="de-DE" sz="2400" dirty="0" smtClean="0"/>
              <a:t>aber inkompatibel mit Q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 (die S-Sperre von Q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 steht in Konflikt mit der IX-Sperre bzgl. Q</a:t>
            </a:r>
            <a:r>
              <a:rPr lang="de-DE" sz="2400" baseline="-25000" dirty="0" smtClean="0"/>
              <a:t>3</a:t>
            </a:r>
            <a:r>
              <a:rPr lang="de-DE" sz="2400" dirty="0" smtClean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68152" y="1844824"/>
            <a:ext cx="4860032" cy="85921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8" tIns="44450" rIns="90488" bIns="44450">
            <a:spAutoFit/>
          </a:bodyPr>
          <a:lstStyle/>
          <a:p>
            <a:pPr>
              <a:defRPr/>
            </a:pPr>
            <a:r>
              <a:rPr lang="de-DE" sz="1600" b="1" dirty="0" smtClean="0">
                <a:latin typeface="Courier New" charset="0"/>
              </a:rPr>
              <a:t>UPDATE </a:t>
            </a:r>
            <a:r>
              <a:rPr lang="de-DE" sz="1600" dirty="0" smtClean="0">
                <a:latin typeface="Courier New" charset="0"/>
              </a:rPr>
              <a:t>CUSTOMERS</a:t>
            </a:r>
            <a:endParaRPr lang="de-DE" sz="1600" b="1" dirty="0">
              <a:latin typeface="Courier New" charset="0"/>
            </a:endParaRPr>
          </a:p>
          <a:p>
            <a:pPr>
              <a:defRPr/>
            </a:pPr>
            <a:r>
              <a:rPr lang="de-DE" sz="1600" b="1" dirty="0" smtClean="0">
                <a:latin typeface="Courier New" charset="0"/>
              </a:rPr>
              <a:t>SET </a:t>
            </a:r>
            <a:r>
              <a:rPr lang="de-DE" sz="1600" dirty="0" smtClean="0">
                <a:latin typeface="Courier New" charset="0"/>
              </a:rPr>
              <a:t>NAME</a:t>
            </a:r>
            <a:r>
              <a:rPr lang="de-DE" sz="1600" b="1" dirty="0" smtClean="0">
                <a:latin typeface="Courier New" charset="0"/>
              </a:rPr>
              <a:t> = </a:t>
            </a:r>
            <a:r>
              <a:rPr lang="de-DE" sz="1600" dirty="0" smtClean="0">
                <a:latin typeface="Courier New" charset="0"/>
              </a:rPr>
              <a:t>‘John </a:t>
            </a:r>
            <a:r>
              <a:rPr lang="de-DE" sz="1600" dirty="0" err="1" smtClean="0">
                <a:latin typeface="Courier New" charset="0"/>
              </a:rPr>
              <a:t>Doe</a:t>
            </a:r>
            <a:r>
              <a:rPr lang="de-DE" sz="1600" dirty="0" smtClean="0">
                <a:latin typeface="Courier New" charset="0"/>
              </a:rPr>
              <a:t>‘</a:t>
            </a:r>
            <a:endParaRPr lang="de-DE" sz="1600" dirty="0">
              <a:latin typeface="Courier New" charset="0"/>
            </a:endParaRPr>
          </a:p>
          <a:p>
            <a:pPr>
              <a:defRPr/>
            </a:pPr>
            <a:r>
              <a:rPr lang="de-DE" sz="1600" b="1" dirty="0">
                <a:latin typeface="Courier New" charset="0"/>
              </a:rPr>
              <a:t>WHERE </a:t>
            </a:r>
            <a:r>
              <a:rPr lang="de-DE" sz="1600" dirty="0" smtClean="0">
                <a:latin typeface="Courier New" charset="0"/>
              </a:rPr>
              <a:t>C_CUSTKEY = 17</a:t>
            </a:r>
          </a:p>
        </p:txBody>
      </p:sp>
    </p:spTree>
    <p:extLst>
      <p:ext uri="{BB962C8B-B14F-4D97-AF65-F5344CB8AC3E}">
        <p14:creationId xmlns:p14="http://schemas.microsoft.com/office/powerpoint/2010/main" val="3859253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Konsistenzgarantien in SQL-92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In einigen Fall kann man mit einigen kleinen Fehlern im Anfrageergebnis leben</a:t>
            </a:r>
          </a:p>
          <a:p>
            <a:r>
              <a:rPr lang="de-DE" dirty="0" smtClean="0"/>
              <a:t>„Fehler“ bezüglich einzelner </a:t>
            </a:r>
            <a:r>
              <a:rPr lang="de-DE" dirty="0" err="1" smtClean="0"/>
              <a:t>Tupel</a:t>
            </a:r>
            <a:r>
              <a:rPr lang="de-DE" dirty="0" smtClean="0"/>
              <a:t> machen in Aggregat-funktionen evtl. kaum bemerkbar</a:t>
            </a:r>
          </a:p>
          <a:p>
            <a:pPr lvl="1"/>
            <a:r>
              <a:rPr lang="de-DE" dirty="0" smtClean="0"/>
              <a:t>Lesen inkonsistenter Werte (</a:t>
            </a:r>
            <a:r>
              <a:rPr lang="de-DE" dirty="0" err="1" smtClean="0"/>
              <a:t>inconsistent</a:t>
            </a:r>
            <a:r>
              <a:rPr lang="de-DE" dirty="0" smtClean="0"/>
              <a:t> </a:t>
            </a:r>
            <a:r>
              <a:rPr lang="de-DE" dirty="0" err="1" smtClean="0"/>
              <a:t>read</a:t>
            </a:r>
            <a:r>
              <a:rPr lang="de-DE" dirty="0" smtClean="0"/>
              <a:t> </a:t>
            </a:r>
            <a:r>
              <a:rPr lang="de-DE" dirty="0" err="1" smtClean="0"/>
              <a:t>anomaly</a:t>
            </a:r>
            <a:r>
              <a:rPr lang="de-DE" dirty="0" smtClean="0"/>
              <a:t>)</a:t>
            </a:r>
          </a:p>
          <a:p>
            <a:r>
              <a:rPr lang="de-DE" dirty="0" smtClean="0"/>
              <a:t>In SQL-92 kann man Isolations-Modi spezifizieren: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Es gibt weniger strikte Modi, unter denen die Performanz höher ist (weniger Verwaltungsaufwand</a:t>
            </a:r>
            <a:br>
              <a:rPr lang="de-DE" dirty="0" smtClean="0"/>
            </a:br>
            <a:r>
              <a:rPr lang="de-DE" dirty="0" smtClean="0"/>
              <a:t>z.B. für Sperren)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68152" y="4101123"/>
            <a:ext cx="4860032" cy="335989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8" tIns="44450" rIns="90488" bIns="44450">
            <a:spAutoFit/>
          </a:bodyPr>
          <a:lstStyle/>
          <a:p>
            <a:pPr>
              <a:defRPr/>
            </a:pPr>
            <a:r>
              <a:rPr lang="de-DE" sz="1600" b="1" dirty="0" smtClean="0">
                <a:latin typeface="Courier New" charset="0"/>
              </a:rPr>
              <a:t>SET ISOLATION SERIALIZABLE;</a:t>
            </a:r>
            <a:endParaRPr lang="de-DE" sz="1600" dirty="0" smtClean="0">
              <a:latin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4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SQL-92 Isolations-Modi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Read </a:t>
            </a:r>
            <a:r>
              <a:rPr lang="de-DE" dirty="0" err="1" smtClean="0">
                <a:solidFill>
                  <a:srgbClr val="0000FF"/>
                </a:solidFill>
              </a:rPr>
              <a:t>uncommitted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(auch: ‘</a:t>
            </a:r>
            <a:r>
              <a:rPr lang="de-DE" dirty="0" err="1" smtClean="0"/>
              <a:t>dirty</a:t>
            </a:r>
            <a:r>
              <a:rPr lang="de-DE" dirty="0" smtClean="0"/>
              <a:t> </a:t>
            </a:r>
            <a:r>
              <a:rPr lang="de-DE" dirty="0" err="1" smtClean="0"/>
              <a:t>read</a:t>
            </a:r>
            <a:r>
              <a:rPr lang="de-DE" dirty="0"/>
              <a:t>‘</a:t>
            </a:r>
            <a:r>
              <a:rPr lang="de-DE" dirty="0" smtClean="0"/>
              <a:t> oder </a:t>
            </a:r>
            <a:r>
              <a:rPr lang="de-DE" dirty="0"/>
              <a:t>‘</a:t>
            </a:r>
            <a:r>
              <a:rPr lang="de-DE" dirty="0" smtClean="0"/>
              <a:t>browse</a:t>
            </a:r>
            <a:r>
              <a:rPr lang="de-DE" dirty="0"/>
              <a:t>‘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Nur Schreibsperren akquiriert (nach 2PL)</a:t>
            </a:r>
          </a:p>
          <a:p>
            <a:r>
              <a:rPr lang="de-DE" dirty="0" smtClean="0">
                <a:solidFill>
                  <a:srgbClr val="0000FF"/>
                </a:solidFill>
              </a:rPr>
              <a:t>Read </a:t>
            </a:r>
            <a:r>
              <a:rPr lang="de-DE" dirty="0" err="1" smtClean="0">
                <a:solidFill>
                  <a:srgbClr val="0000FF"/>
                </a:solidFill>
              </a:rPr>
              <a:t>committed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(auch ‘</a:t>
            </a:r>
            <a:r>
              <a:rPr lang="de-DE" dirty="0" err="1" smtClean="0"/>
              <a:t>cursor</a:t>
            </a:r>
            <a:r>
              <a:rPr lang="de-DE" dirty="0" smtClean="0"/>
              <a:t> </a:t>
            </a:r>
            <a:r>
              <a:rPr lang="de-DE" dirty="0" err="1" smtClean="0"/>
              <a:t>stability</a:t>
            </a:r>
            <a:r>
              <a:rPr lang="de-DE" dirty="0" smtClean="0"/>
              <a:t>‘)</a:t>
            </a:r>
          </a:p>
          <a:p>
            <a:pPr lvl="1"/>
            <a:r>
              <a:rPr lang="de-DE" dirty="0" smtClean="0"/>
              <a:t>Lesesperren werden nur gehalten, sofern der</a:t>
            </a:r>
            <a:br>
              <a:rPr lang="de-DE" dirty="0" smtClean="0"/>
            </a:br>
            <a:r>
              <a:rPr lang="de-DE" dirty="0" smtClean="0"/>
              <a:t>Zeiger auf das betreffende </a:t>
            </a:r>
            <a:r>
              <a:rPr lang="de-DE" dirty="0" err="1" smtClean="0"/>
              <a:t>Tupel</a:t>
            </a:r>
            <a:r>
              <a:rPr lang="de-DE" dirty="0" smtClean="0"/>
              <a:t> zeigt,</a:t>
            </a:r>
            <a:br>
              <a:rPr lang="de-DE" dirty="0" smtClean="0"/>
            </a:br>
            <a:r>
              <a:rPr lang="de-DE" dirty="0" smtClean="0"/>
              <a:t>Schreibsperren nach 2PL</a:t>
            </a:r>
          </a:p>
          <a:p>
            <a:r>
              <a:rPr lang="de-DE" dirty="0" err="1" smtClean="0">
                <a:solidFill>
                  <a:srgbClr val="0000FF"/>
                </a:solidFill>
              </a:rPr>
              <a:t>Repeatable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read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/>
              <a:t>(auch ‘</a:t>
            </a:r>
            <a:r>
              <a:rPr lang="de-DE" dirty="0" err="1" smtClean="0"/>
              <a:t>read</a:t>
            </a:r>
            <a:r>
              <a:rPr lang="de-DE" dirty="0" smtClean="0"/>
              <a:t> </a:t>
            </a:r>
            <a:r>
              <a:rPr lang="de-DE" dirty="0" err="1" smtClean="0"/>
              <a:t>stability</a:t>
            </a:r>
            <a:r>
              <a:rPr lang="de-DE" dirty="0" smtClean="0"/>
              <a:t>‘)</a:t>
            </a:r>
          </a:p>
          <a:p>
            <a:pPr lvl="1"/>
            <a:r>
              <a:rPr lang="de-DE" dirty="0" smtClean="0"/>
              <a:t>Lese- und Schreibsperren nach 2PL akquiriert</a:t>
            </a:r>
          </a:p>
          <a:p>
            <a:r>
              <a:rPr lang="de-DE" dirty="0" err="1" smtClean="0">
                <a:solidFill>
                  <a:srgbClr val="0000FF"/>
                </a:solidFill>
              </a:rPr>
              <a:t>Serializable</a:t>
            </a:r>
            <a:endParaRPr lang="de-DE" dirty="0" smtClean="0">
              <a:solidFill>
                <a:srgbClr val="0000FF"/>
              </a:solidFill>
            </a:endParaRPr>
          </a:p>
          <a:p>
            <a:pPr lvl="1"/>
            <a:r>
              <a:rPr lang="de-DE" dirty="0" smtClean="0"/>
              <a:t>Zusätzliche Sperranforderungen, um Phantomproblem zu begegnen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2446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Nebenläufiger Zugriff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79296" cy="496887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Mein Frau verwendet eine Karte für das gleiche Konto...</a:t>
            </a:r>
          </a:p>
          <a:p>
            <a:r>
              <a:rPr lang="de-DE" dirty="0" smtClean="0"/>
              <a:t>Eventuell verwenden wir unsere Karten zur gleichen Zeit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Die erste Aktualisierung des Kontos </a:t>
            </a:r>
            <a:br>
              <a:rPr lang="de-DE" dirty="0" smtClean="0"/>
            </a:br>
            <a:r>
              <a:rPr lang="de-DE" dirty="0" smtClean="0"/>
              <a:t>ist verlorengegangen: Mich </a:t>
            </a:r>
            <a:r>
              <a:rPr lang="de-DE" dirty="0" err="1" smtClean="0"/>
              <a:t>freut‘s</a:t>
            </a:r>
            <a:r>
              <a:rPr lang="de-DE" dirty="0" smtClean="0"/>
              <a:t>! Allerdings...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pic>
        <p:nvPicPr>
          <p:cNvPr id="5" name="Bild 4" descr="Pages from 09-Transaction-Management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23171"/>
            <a:ext cx="6480720" cy="279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7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Resultierende Konsistenzgarantien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Einige Implementierungen unterstützen mehr, weniger oder andere </a:t>
            </a:r>
            <a:r>
              <a:rPr lang="de-DE" dirty="0" err="1" smtClean="0"/>
              <a:t>Isolationmodi</a:t>
            </a:r>
            <a:r>
              <a:rPr lang="de-DE" dirty="0" smtClean="0"/>
              <a:t> (</a:t>
            </a:r>
            <a:r>
              <a:rPr lang="de-DE" dirty="0" err="1" smtClean="0"/>
              <a:t>isolation</a:t>
            </a:r>
            <a:r>
              <a:rPr lang="de-DE" dirty="0" smtClean="0"/>
              <a:t> </a:t>
            </a:r>
            <a:r>
              <a:rPr lang="de-DE" dirty="0" err="1" smtClean="0"/>
              <a:t>levels</a:t>
            </a:r>
            <a:r>
              <a:rPr lang="de-DE" dirty="0" smtClean="0"/>
              <a:t>)</a:t>
            </a:r>
          </a:p>
          <a:p>
            <a:r>
              <a:rPr lang="de-DE" dirty="0" smtClean="0"/>
              <a:t>Nur wenige Anwendung benötigen </a:t>
            </a:r>
            <a:br>
              <a:rPr lang="de-DE" dirty="0" smtClean="0"/>
            </a:br>
            <a:r>
              <a:rPr lang="de-DE" dirty="0" smtClean="0"/>
              <a:t>(volle) </a:t>
            </a:r>
            <a:r>
              <a:rPr lang="de-DE" dirty="0" err="1" smtClean="0"/>
              <a:t>Serialisierbarkeit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pic>
        <p:nvPicPr>
          <p:cNvPr id="5" name="Bild 4" descr="Pages from 06-Transaction-Management-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8002707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436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Nebenläufigkeit beim Indexzugriff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968875"/>
          </a:xfrm>
        </p:spPr>
        <p:txBody>
          <a:bodyPr/>
          <a:lstStyle/>
          <a:p>
            <a:r>
              <a:rPr lang="de-DE" dirty="0" smtClean="0"/>
              <a:t>Betrachten wir eine Transaktion </a:t>
            </a:r>
            <a:r>
              <a:rPr lang="de-DE" dirty="0" err="1" smtClean="0"/>
              <a:t>T</a:t>
            </a:r>
            <a:r>
              <a:rPr lang="de-DE" baseline="-25000" dirty="0" err="1" smtClean="0"/>
              <a:t>w</a:t>
            </a:r>
            <a:r>
              <a:rPr lang="de-DE" dirty="0" smtClean="0"/>
              <a:t>, die etwas in einen B-Baum einführt, was zu einer </a:t>
            </a:r>
            <a:r>
              <a:rPr lang="de-DE" dirty="0" err="1" smtClean="0"/>
              <a:t>Splitoperation</a:t>
            </a:r>
            <a:r>
              <a:rPr lang="de-DE" dirty="0" smtClean="0"/>
              <a:t> führt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457200" y="5012630"/>
            <a:ext cx="8229600" cy="151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de-DE" smtClean="0"/>
              <a:t>Einfügung eines Eintrags mit Schlüssel </a:t>
            </a:r>
            <a:r>
              <a:rPr lang="de-DE" smtClean="0">
                <a:solidFill>
                  <a:srgbClr val="0000FF"/>
                </a:solidFill>
              </a:rPr>
              <a:t>6330</a:t>
            </a:r>
          </a:p>
          <a:p>
            <a:pPr lvl="1"/>
            <a:r>
              <a:rPr lang="de-DE" smtClean="0"/>
              <a:t>Knoten 4 aufgespalten</a:t>
            </a:r>
          </a:p>
          <a:p>
            <a:pPr lvl="1"/>
            <a:r>
              <a:rPr lang="de-DE" smtClean="0"/>
              <a:t>Neuer Separator in Knoten 1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6" name="Bild 5" descr="Pages from 06-Indexing-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7304540" cy="2736304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>
            <a:off x="89836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1129532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1368858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159531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195535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2195736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300521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3228201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3474485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4059033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4278238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509590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5342950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5558676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>
            <a:off x="6164101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6386786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661642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7207936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7441059" y="4509120"/>
            <a:ext cx="2808" cy="315653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Bild 25" descr="Pages from 06-Indexing-1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4"/>
            <a:ext cx="1984220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2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Nebenläufigkeit beim Indexzugriff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Nehme an, die Aufspaltung ist gerade erfolgt, aber der neue Separator </a:t>
            </a:r>
            <a:r>
              <a:rPr lang="de-DE" dirty="0" smtClean="0">
                <a:solidFill>
                  <a:srgbClr val="0000FF"/>
                </a:solidFill>
              </a:rPr>
              <a:t>6423</a:t>
            </a:r>
            <a:r>
              <a:rPr lang="de-DE" dirty="0" smtClean="0"/>
              <a:t> ist noch nicht etabliert</a:t>
            </a:r>
          </a:p>
          <a:p>
            <a:r>
              <a:rPr lang="de-DE" dirty="0" smtClean="0"/>
              <a:t>Nehme weiterhin an, ein nebenläufiges Lesen in Transaktion </a:t>
            </a:r>
            <a:r>
              <a:rPr lang="de-DE" dirty="0" err="1" smtClean="0"/>
              <a:t>T</a:t>
            </a:r>
            <a:r>
              <a:rPr lang="de-DE" baseline="-25000" dirty="0" err="1" smtClean="0"/>
              <a:t>r</a:t>
            </a:r>
            <a:r>
              <a:rPr lang="de-DE" dirty="0" smtClean="0"/>
              <a:t> sucht nach </a:t>
            </a:r>
            <a:r>
              <a:rPr lang="de-DE" dirty="0" smtClean="0">
                <a:solidFill>
                  <a:srgbClr val="0000FF"/>
                </a:solidFill>
              </a:rPr>
              <a:t>8085</a:t>
            </a:r>
            <a:r>
              <a:rPr lang="de-DE" dirty="0" smtClean="0"/>
              <a:t> </a:t>
            </a:r>
          </a:p>
          <a:p>
            <a:pPr lvl="1"/>
            <a:r>
              <a:rPr lang="de-DE" dirty="0" smtClean="0"/>
              <a:t>Die </a:t>
            </a:r>
            <a:r>
              <a:rPr lang="de-DE" dirty="0" err="1" smtClean="0"/>
              <a:t>Verzeigerung</a:t>
            </a:r>
            <a:r>
              <a:rPr lang="de-DE" dirty="0" smtClean="0"/>
              <a:t> weist auf Knoten node1</a:t>
            </a:r>
          </a:p>
          <a:p>
            <a:pPr lvl="1"/>
            <a:r>
              <a:rPr lang="de-DE" dirty="0" smtClean="0"/>
              <a:t>Knoten node1 enthält aber </a:t>
            </a:r>
            <a:r>
              <a:rPr lang="de-DE" dirty="0" smtClean="0">
                <a:solidFill>
                  <a:srgbClr val="0000FF"/>
                </a:solidFill>
              </a:rPr>
              <a:t>8050</a:t>
            </a:r>
            <a:r>
              <a:rPr lang="de-DE" dirty="0" smtClean="0"/>
              <a:t> nicht mehr, also wird der entsprechende Datensatz nicht gefunden</a:t>
            </a:r>
          </a:p>
          <a:p>
            <a:r>
              <a:rPr lang="de-DE" dirty="0" smtClean="0"/>
              <a:t>Auch in B-Bäumen muss beim Umbau mit Sperren gearbeitet werden!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8888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Sperren und B-Baum-Indexe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Betrachten wir B-Baum-Operationen</a:t>
            </a:r>
          </a:p>
          <a:p>
            <a:r>
              <a:rPr lang="de-DE" dirty="0" smtClean="0"/>
              <a:t>Für die Suche erfolgt ein Top-Down-Zugriff</a:t>
            </a:r>
          </a:p>
          <a:p>
            <a:r>
              <a:rPr lang="de-DE" dirty="0" smtClean="0"/>
              <a:t>Für Aktualisierungen ...</a:t>
            </a:r>
          </a:p>
          <a:p>
            <a:pPr lvl="1"/>
            <a:r>
              <a:rPr lang="de-DE" dirty="0" smtClean="0"/>
              <a:t>erfolgt erst eine Suche,</a:t>
            </a:r>
          </a:p>
          <a:p>
            <a:pPr lvl="1"/>
            <a:r>
              <a:rPr lang="de-DE" dirty="0" smtClean="0"/>
              <a:t>dann werden Daten ggf. in ein Blatt eingetragen und</a:t>
            </a:r>
          </a:p>
          <a:p>
            <a:pPr lvl="1"/>
            <a:r>
              <a:rPr lang="de-DE" dirty="0" smtClean="0"/>
              <a:t>ggf. werden Aufspaltungen von Knoten nach oben propagiert</a:t>
            </a:r>
          </a:p>
          <a:p>
            <a:r>
              <a:rPr lang="de-DE" dirty="0" smtClean="0"/>
              <a:t>Nach dem Zwei-Phasen-Sperrprotokoll ...</a:t>
            </a:r>
          </a:p>
          <a:p>
            <a:pPr lvl="1"/>
            <a:r>
              <a:rPr lang="de-DE" dirty="0" smtClean="0"/>
              <a:t>müssen S/X-Sperren auf dem Weg nach unten akquiriert werden (Konversion provoziert ggf. Verklemmungen)</a:t>
            </a:r>
          </a:p>
          <a:p>
            <a:pPr lvl="1"/>
            <a:r>
              <a:rPr lang="de-DE" dirty="0"/>
              <a:t>m</a:t>
            </a:r>
            <a:r>
              <a:rPr lang="de-DE" dirty="0" smtClean="0"/>
              <a:t>üssen alle Sperren bis zum Ende gehalten werden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137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Sperren und B-Baum-Indexe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Diese Strategie reduziert die Nebenläufigkeit drastisch</a:t>
            </a:r>
          </a:p>
          <a:p>
            <a:r>
              <a:rPr lang="de-DE" dirty="0" smtClean="0"/>
              <a:t>Alle Transaktionen müssen warten, um die Sperre für die Wurzel des Index zu erhalten</a:t>
            </a:r>
          </a:p>
          <a:p>
            <a:r>
              <a:rPr lang="de-DE" dirty="0" smtClean="0"/>
              <a:t>Wurzel wird dadurch zum Flaschenhals und serialisiert alle (Schreib-)Transaktionen</a:t>
            </a:r>
          </a:p>
          <a:p>
            <a:r>
              <a:rPr lang="de-DE" dirty="0" smtClean="0"/>
              <a:t>Zwei-Phasen-Sperrprotokoll nicht angemessen für B-Baum-Indexstrukturen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129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Sperrkopplung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4421"/>
            <a:ext cx="8229600" cy="4968875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Betrachten wir den Schreibe-Fall (alle Sperren mit Konflikt)</a:t>
            </a:r>
          </a:p>
          <a:p>
            <a:r>
              <a:rPr lang="de-DE" dirty="0" smtClean="0"/>
              <a:t>Das Protokoll Write-</a:t>
            </a:r>
            <a:r>
              <a:rPr lang="de-DE" dirty="0" err="1" smtClean="0"/>
              <a:t>Only</a:t>
            </a:r>
            <a:r>
              <a:rPr lang="de-DE" dirty="0" smtClean="0"/>
              <a:t>-</a:t>
            </a:r>
            <a:r>
              <a:rPr lang="de-DE" dirty="0" err="1" smtClean="0"/>
              <a:t>Tree-Locking</a:t>
            </a:r>
            <a:r>
              <a:rPr lang="de-DE" dirty="0" smtClean="0"/>
              <a:t> (WTL) garantiert </a:t>
            </a:r>
            <a:r>
              <a:rPr lang="de-DE" dirty="0" err="1" smtClean="0"/>
              <a:t>Serialisierbarkeit</a:t>
            </a:r>
            <a:endParaRPr lang="de-DE" dirty="0" smtClean="0"/>
          </a:p>
          <a:p>
            <a:pPr lvl="1"/>
            <a:r>
              <a:rPr lang="de-DE" dirty="0" smtClean="0"/>
              <a:t>Für alle Baumknoten </a:t>
            </a:r>
            <a:r>
              <a:rPr lang="de-DE" dirty="0" err="1" smtClean="0"/>
              <a:t>n</a:t>
            </a:r>
            <a:r>
              <a:rPr lang="de-DE" dirty="0" smtClean="0"/>
              <a:t> außer der Wurzel kann eine Sperre nur akquiriert werden, wenn die Sperre für den Elternknoten akquiriert wurde</a:t>
            </a:r>
          </a:p>
          <a:p>
            <a:pPr lvl="1"/>
            <a:r>
              <a:rPr lang="de-DE" dirty="0" smtClean="0"/>
              <a:t>Sobald ein Knoten entsperrt wurde, kann für ihn nicht erneut eine Sperre angefordert werden (2PL)</a:t>
            </a:r>
          </a:p>
          <a:p>
            <a:pPr marL="0" indent="0">
              <a:buNone/>
            </a:pPr>
            <a:r>
              <a:rPr lang="de-DE" dirty="0" smtClean="0"/>
              <a:t>Und damit gilt:</a:t>
            </a:r>
          </a:p>
          <a:p>
            <a:r>
              <a:rPr lang="de-DE" dirty="0" smtClean="0"/>
              <a:t>Alle Transaktionen folgen Top-Down-Zugriffsmuster</a:t>
            </a:r>
          </a:p>
          <a:p>
            <a:r>
              <a:rPr lang="de-DE" dirty="0" smtClean="0"/>
              <a:t>Keine Transaktion kann dabei andere überholen</a:t>
            </a:r>
          </a:p>
          <a:p>
            <a:r>
              <a:rPr lang="de-DE" dirty="0" smtClean="0"/>
              <a:t>WTL-Protokoll ist verklemmungsfrei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4202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Aufspaltungssicherheit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Wir müssen auf dem Weg nach unten in den B-Baum Schreibsperren wegen möglicher Aufspaltungen halten</a:t>
            </a:r>
          </a:p>
          <a:p>
            <a:r>
              <a:rPr lang="de-DE" sz="2400" dirty="0" smtClean="0"/>
              <a:t>Allerdings kann man leicht prüfen, ob ein Spaltung von Knoten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sz="2400" dirty="0" smtClean="0"/>
              <a:t> die Vorgänger überhaupt erreichen kann</a:t>
            </a:r>
          </a:p>
          <a:p>
            <a:pPr lvl="1"/>
            <a:r>
              <a:rPr lang="de-DE" sz="2000" dirty="0" smtClean="0"/>
              <a:t>Wenn </a:t>
            </a:r>
            <a:r>
              <a:rPr lang="de-DE" sz="2000" dirty="0" err="1" smtClean="0">
                <a:solidFill>
                  <a:srgbClr val="3C8C93"/>
                </a:solidFill>
              </a:rPr>
              <a:t>n</a:t>
            </a:r>
            <a:r>
              <a:rPr lang="de-DE" sz="2000" dirty="0" smtClean="0"/>
              <a:t> weniger als 2d Einträge enthält kommt es nicht zu einer Weiterreichung der Aufspaltung nach oben</a:t>
            </a:r>
          </a:p>
          <a:p>
            <a:r>
              <a:rPr lang="de-DE" sz="2400" dirty="0" smtClean="0"/>
              <a:t>Ein Knoten, der diese Bedingung erfüllt, heißt aufspaltungssicher (</a:t>
            </a:r>
            <a:r>
              <a:rPr lang="de-DE" sz="2400" dirty="0" err="1" smtClean="0"/>
              <a:t>split</a:t>
            </a:r>
            <a:r>
              <a:rPr lang="de-DE" sz="2400" dirty="0" smtClean="0"/>
              <a:t> </a:t>
            </a:r>
            <a:r>
              <a:rPr lang="de-DE" sz="2400" dirty="0" err="1" smtClean="0"/>
              <a:t>safe</a:t>
            </a:r>
            <a:r>
              <a:rPr lang="de-DE" sz="2400" dirty="0" smtClean="0"/>
              <a:t>)</a:t>
            </a:r>
          </a:p>
          <a:p>
            <a:r>
              <a:rPr lang="de-DE" sz="2400" dirty="0" smtClean="0"/>
              <a:t>Ausnutzung zur frühen Sperrrückgabe</a:t>
            </a:r>
          </a:p>
          <a:p>
            <a:pPr lvl="1"/>
            <a:r>
              <a:rPr lang="de-DE" sz="2000" dirty="0" smtClean="0"/>
              <a:t>Wenn ein Knoten auf dem Weg nach unten als aufspaltungssicher gilt, können alle Sperren der Vorgänger zurückgegeben werden</a:t>
            </a:r>
          </a:p>
          <a:p>
            <a:pPr lvl="1"/>
            <a:r>
              <a:rPr lang="de-DE" sz="2000" dirty="0" smtClean="0"/>
              <a:t>Sperren werden weniger lang gehalten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0889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Sperrkopplungsprotokoll (Variante 1)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  <p:pic>
        <p:nvPicPr>
          <p:cNvPr id="5" name="Bild 4" descr="Pages from 06-Transaction-Management-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340768"/>
            <a:ext cx="6394241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41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Erhöhung der Nebenläufigkeit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Auch mit Sperrkopplung werden eine beträchtliche Anzahl von Sperren für innere Knoten benötigt (wodurch die Nebenläufigkeit gemindert wird)</a:t>
            </a:r>
          </a:p>
          <a:p>
            <a:r>
              <a:rPr lang="de-DE" sz="2400" dirty="0" smtClean="0"/>
              <a:t>Innere Knoten selten durch Aktualisierungen betroffen</a:t>
            </a:r>
          </a:p>
          <a:p>
            <a:pPr lvl="1"/>
            <a:r>
              <a:rPr lang="de-DE" sz="2000" dirty="0" smtClean="0"/>
              <a:t>Wenn d=50, dann Aufspaltung bei jeder 50. Einfügung</a:t>
            </a:r>
            <a:br>
              <a:rPr lang="de-DE" sz="2000" dirty="0" smtClean="0"/>
            </a:br>
            <a:r>
              <a:rPr lang="de-DE" sz="2000" dirty="0" smtClean="0"/>
              <a:t>(2% relative </a:t>
            </a:r>
            <a:r>
              <a:rPr lang="de-DE" sz="2000" dirty="0" err="1" smtClean="0"/>
              <a:t>Auftretenshäufigkeit</a:t>
            </a:r>
            <a:r>
              <a:rPr lang="de-DE" sz="2000" dirty="0" smtClean="0"/>
              <a:t>)</a:t>
            </a:r>
          </a:p>
          <a:p>
            <a:r>
              <a:rPr lang="de-DE" sz="2400" dirty="0" smtClean="0"/>
              <a:t>Eine </a:t>
            </a:r>
            <a:r>
              <a:rPr lang="de-DE" sz="2400" dirty="0" err="1" smtClean="0"/>
              <a:t>Einfügetransaktion</a:t>
            </a:r>
            <a:r>
              <a:rPr lang="de-DE" sz="2400" dirty="0" smtClean="0"/>
              <a:t> könnte optimistisch annehmen, dass keine Aufspaltung nötig ist</a:t>
            </a:r>
          </a:p>
          <a:p>
            <a:pPr lvl="1"/>
            <a:r>
              <a:rPr lang="de-DE" sz="2000" dirty="0" smtClean="0"/>
              <a:t>Bei inneren Knoten werden währende der Baumtraversierung nur Lesesperren akquiriert (inkl. einer Schreibsperre für das betreffende Blatt)</a:t>
            </a:r>
          </a:p>
          <a:p>
            <a:pPr lvl="1"/>
            <a:r>
              <a:rPr lang="de-DE" sz="2000" dirty="0" smtClean="0"/>
              <a:t>Wenn die Annahme falsch ist, traversiere Indexbaum erneut unter Verwendung korrekter Schreibsperren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1656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Sperrkopplungsprotokoll (Variante 2)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Modifikationen nur für Schreibvorgänge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59</a:t>
            </a:fld>
            <a:endParaRPr lang="de-DE"/>
          </a:p>
        </p:txBody>
      </p:sp>
      <p:pic>
        <p:nvPicPr>
          <p:cNvPr id="5" name="Bild 4" descr="Pages from 06-Transaction-Management-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6835692" cy="436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0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... kann es auch nach hinten losgehen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/>
          <a:lstStyle/>
          <a:p>
            <a:r>
              <a:rPr lang="de-DE" dirty="0" smtClean="0"/>
              <a:t>Diesmal wird Geld von einem Konto auf ein anderes transferiert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Bevor die Transaktion zum Schritt 6 kommt, wird die Ausführung abgebrochen (Stromversorgungsproblem, Plattenproblem, Softwarefehler, ...). </a:t>
            </a:r>
          </a:p>
          <a:p>
            <a:r>
              <a:rPr lang="de-DE" dirty="0" smtClean="0"/>
              <a:t>Mein Geld ist verschwunden </a:t>
            </a:r>
            <a:r>
              <a:rPr lang="de-DE" dirty="0" smtClean="0">
                <a:sym typeface="Wingdings"/>
              </a:rPr>
              <a:t>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pic>
        <p:nvPicPr>
          <p:cNvPr id="5" name="Bild 4" descr="Pages from 09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10" y="1973447"/>
            <a:ext cx="5688632" cy="282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60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Zusammenfassung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Wenn eine Aufspaltung nötig ist, wird der Vorgang abgebrochen und erneut aufgesetzt</a:t>
            </a:r>
          </a:p>
          <a:p>
            <a:r>
              <a:rPr lang="de-DE" dirty="0" smtClean="0"/>
              <a:t>Die resultierende Verarbeitung ist korrekt, obwohl es nach einem erneuten Sperren aussieht (was für WTL nicht erlaubt ist)</a:t>
            </a:r>
          </a:p>
          <a:p>
            <a:r>
              <a:rPr lang="de-DE" dirty="0" smtClean="0"/>
              <a:t>Der Nachteile von Variante 2 ist, das im Falle einer Blattaufspaltung Arbeit verloren ist</a:t>
            </a:r>
          </a:p>
          <a:p>
            <a:r>
              <a:rPr lang="de-DE" dirty="0" smtClean="0"/>
              <a:t>Es gibt viele Varianten dieser Sperrprotokolle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598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B+-Bäume ohne Lesesperren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Es gibt Vorschläge, ohne Lesesperren auf B-Baum-Knoten zu operieren</a:t>
            </a:r>
          </a:p>
          <a:p>
            <a:r>
              <a:rPr lang="de-DE" dirty="0" smtClean="0"/>
              <a:t>Anforderung: ein Next-Zeiger zeigt auf rechten Geschwisterknoten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Vorher schon betrachtet: Verkettete Liste auf Blattebene</a:t>
            </a:r>
          </a:p>
          <a:p>
            <a:r>
              <a:rPr lang="de-DE" dirty="0" smtClean="0"/>
              <a:t>Zeiger stellen zweiten Pfad auf Knoten bereit</a:t>
            </a:r>
          </a:p>
          <a:p>
            <a:r>
              <a:rPr lang="de-DE" dirty="0" smtClean="0"/>
              <a:t>Bei nebenläufigen Zugriffen und Aufspaltung von Knoten bleibt Zugriff auf Gesamtinformation möglich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61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2870148" y="6361583"/>
            <a:ext cx="3028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Lehman </a:t>
            </a:r>
            <a:r>
              <a:rPr lang="de-DE" sz="1400" dirty="0" err="1">
                <a:solidFill>
                  <a:srgbClr val="0000FF"/>
                </a:solidFill>
              </a:rPr>
              <a:t>and</a:t>
            </a:r>
            <a:r>
              <a:rPr lang="de-DE" sz="1400" dirty="0">
                <a:solidFill>
                  <a:srgbClr val="0000FF"/>
                </a:solidFill>
              </a:rPr>
              <a:t> Yao (TODS vol. 6(4), </a:t>
            </a:r>
            <a:r>
              <a:rPr lang="de-DE" sz="1400" b="1" dirty="0">
                <a:solidFill>
                  <a:srgbClr val="FF0000"/>
                </a:solidFill>
              </a:rPr>
              <a:t>1981</a:t>
            </a:r>
          </a:p>
        </p:txBody>
      </p:sp>
      <p:pic>
        <p:nvPicPr>
          <p:cNvPr id="7" name="Bild 6" descr="Pages from 06-Transaction-Management-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9" y="2996952"/>
            <a:ext cx="4492099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13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793" y="260350"/>
            <a:ext cx="8675687" cy="503238"/>
          </a:xfrm>
        </p:spPr>
        <p:txBody>
          <a:bodyPr/>
          <a:lstStyle/>
          <a:p>
            <a:r>
              <a:rPr lang="de-DE" dirty="0" smtClean="0"/>
              <a:t>Einfügung mit Aufspaltung eines inneren Knotens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Alle Indexeinträge sind zu jedem Zeitpunkt erreichbar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62</a:t>
            </a:fld>
            <a:endParaRPr lang="de-DE"/>
          </a:p>
        </p:txBody>
      </p:sp>
      <p:pic>
        <p:nvPicPr>
          <p:cNvPr id="5" name="Bild 4" descr="Pages from 06-Transaction-Management-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7944883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26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B-Baum-Zugriff beim Lesen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4968875"/>
          </a:xfrm>
        </p:spPr>
        <p:txBody>
          <a:bodyPr/>
          <a:lstStyle/>
          <a:p>
            <a:r>
              <a:rPr lang="de-DE" sz="2400" dirty="0" smtClean="0"/>
              <a:t>Die Next-Zeiger ermöglichen Leseoperationen, Einträge sogar inmitten einer Aufspaltung zu finden, auch wenn einige Einträge schon auf eine neue Seite verschoben wurden</a:t>
            </a:r>
          </a:p>
          <a:p>
            <a:r>
              <a:rPr lang="de-DE" sz="2400" dirty="0" smtClean="0"/>
              <a:t>Während </a:t>
            </a:r>
            <a:r>
              <a:rPr lang="de-DE" sz="2400" dirty="0" err="1" smtClean="0"/>
              <a:t>tree_search</a:t>
            </a:r>
            <a:r>
              <a:rPr lang="de-DE" sz="2400" dirty="0" smtClean="0"/>
              <a:t>() können Lesetransaktionen auf die Geschwister eine Knotens </a:t>
            </a:r>
            <a:r>
              <a:rPr lang="de-DE" sz="2400" dirty="0" err="1" smtClean="0"/>
              <a:t>n</a:t>
            </a:r>
            <a:r>
              <a:rPr lang="de-DE" sz="2400" dirty="0" smtClean="0"/>
              <a:t> zugreifen sofern</a:t>
            </a:r>
          </a:p>
          <a:p>
            <a:pPr lvl="1"/>
            <a:r>
              <a:rPr lang="de-DE" sz="2200" dirty="0" smtClean="0"/>
              <a:t>in </a:t>
            </a:r>
            <a:r>
              <a:rPr lang="de-DE" sz="2200" dirty="0" err="1" smtClean="0"/>
              <a:t>n</a:t>
            </a:r>
            <a:r>
              <a:rPr lang="de-DE" sz="2200" dirty="0" smtClean="0"/>
              <a:t> kein entsprechender Eintrag gefunden wird und</a:t>
            </a:r>
          </a:p>
          <a:p>
            <a:pPr lvl="1"/>
            <a:r>
              <a:rPr lang="de-DE" sz="2200" dirty="0" err="1" smtClean="0"/>
              <a:t>next</a:t>
            </a:r>
            <a:r>
              <a:rPr lang="de-DE" sz="2200" dirty="0" smtClean="0"/>
              <a:t> kein Nullzeiger ist</a:t>
            </a:r>
          </a:p>
          <a:p>
            <a:r>
              <a:rPr lang="de-DE" dirty="0" smtClean="0"/>
              <a:t>Es wird nur auf Geschwister mit gleichem Elternteil verwiesen</a:t>
            </a:r>
          </a:p>
          <a:p>
            <a:r>
              <a:rPr lang="de-DE" dirty="0" smtClean="0"/>
              <a:t>Schreibsperren halten Lesetransaktionen nicht vom Zugriff auf eine Seite ab (Leser fordern keine Sperren an)</a:t>
            </a:r>
          </a:p>
          <a:p>
            <a:r>
              <a:rPr lang="de-DE" dirty="0" smtClean="0"/>
              <a:t>Dieses Protokoll wird von </a:t>
            </a:r>
            <a:r>
              <a:rPr lang="de-DE" dirty="0" err="1" smtClean="0"/>
              <a:t>PostgreSQL</a:t>
            </a:r>
            <a:r>
              <a:rPr lang="de-DE" dirty="0" smtClean="0"/>
              <a:t> verwendet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876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Sperren (Locks) und Indexsperren (</a:t>
            </a:r>
            <a:r>
              <a:rPr lang="de-DE" dirty="0" err="1" smtClean="0"/>
              <a:t>Latches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Welches Annahmen müssen wir machen für Sperr-freien Lesezugriff?</a:t>
            </a:r>
          </a:p>
          <a:p>
            <a:r>
              <a:rPr lang="de-DE" dirty="0" smtClean="0"/>
              <a:t>Sperren wollte wir ja nicht verwenden</a:t>
            </a:r>
          </a:p>
          <a:p>
            <a:r>
              <a:rPr lang="de-DE" dirty="0" smtClean="0"/>
              <a:t>Leichtgewichtige Sperren für kurzfristige atomare </a:t>
            </a:r>
            <a:r>
              <a:rPr lang="de-DE" dirty="0" err="1" smtClean="0"/>
              <a:t>Ops</a:t>
            </a:r>
            <a:endParaRPr lang="de-DE" dirty="0" smtClean="0"/>
          </a:p>
          <a:p>
            <a:r>
              <a:rPr lang="de-DE" dirty="0" smtClean="0"/>
              <a:t>Indexsperren induzieren wenige Verwaltungsaufwand</a:t>
            </a:r>
            <a:br>
              <a:rPr lang="de-DE" dirty="0" smtClean="0"/>
            </a:br>
            <a:r>
              <a:rPr lang="de-DE" dirty="0" smtClean="0"/>
              <a:t>(meist als </a:t>
            </a:r>
            <a:r>
              <a:rPr lang="de-DE" dirty="0" err="1" smtClean="0"/>
              <a:t>Spinlocks</a:t>
            </a:r>
            <a:r>
              <a:rPr lang="de-DE" dirty="0" smtClean="0"/>
              <a:t> implementiert)</a:t>
            </a:r>
          </a:p>
          <a:p>
            <a:r>
              <a:rPr lang="de-DE" dirty="0" smtClean="0"/>
              <a:t>Sie sind nicht unter der Kontrolle des Sperrverwalters (es gibt keine Verklemmungsüberwachung oder automatisches Zurückgeben der Sperren bei Transaktionsabbruch)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135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2" y="260350"/>
            <a:ext cx="8496175" cy="503238"/>
          </a:xfrm>
        </p:spPr>
        <p:txBody>
          <a:bodyPr/>
          <a:lstStyle/>
          <a:p>
            <a:r>
              <a:rPr lang="de-DE" dirty="0" smtClean="0"/>
              <a:t>Optimistische Organisation der Nebenläufigkeit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Bisher waren wir pessimistisch</a:t>
            </a:r>
          </a:p>
          <a:p>
            <a:pPr lvl="1"/>
            <a:r>
              <a:rPr lang="de-DE" dirty="0" smtClean="0"/>
              <a:t>Wir haben uns immer den schlimmste Fall vorgestellt und durch Sperrverwaltung vermieden</a:t>
            </a:r>
          </a:p>
          <a:p>
            <a:r>
              <a:rPr lang="de-DE" dirty="0" smtClean="0"/>
              <a:t>In der Praxis kommt der schlimmste Fall gar nicht sehr oft vor (siehe auch die Isolationsmodi)</a:t>
            </a:r>
          </a:p>
          <a:p>
            <a:r>
              <a:rPr lang="de-DE" dirty="0" smtClean="0"/>
              <a:t>Wir können auch das beste hoffen und nur im Fall eines Konflikts besondere Maßnahmen ergreifen</a:t>
            </a:r>
          </a:p>
          <a:p>
            <a:r>
              <a:rPr lang="de-DE" dirty="0" smtClean="0"/>
              <a:t>Führt auf die Idee der Optimistischen Kontrolle der Nebenläufigkeit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9092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2" y="260350"/>
            <a:ext cx="8496175" cy="503238"/>
          </a:xfrm>
        </p:spPr>
        <p:txBody>
          <a:bodyPr/>
          <a:lstStyle/>
          <a:p>
            <a:r>
              <a:rPr lang="de-DE" dirty="0"/>
              <a:t>Optimistische Organisation der Nebenläufigkeit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Behandle Transaktionen in drei Phasen</a:t>
            </a:r>
          </a:p>
          <a:p>
            <a:r>
              <a:rPr lang="de-DE" dirty="0" smtClean="0"/>
              <a:t>Lesephase: Führe Transaktion aus, aber schreibe Daten nicht sofort auf die Platte, halte Kopien in einem privaten Arbeitsbereich</a:t>
            </a:r>
          </a:p>
          <a:p>
            <a:r>
              <a:rPr lang="de-DE" dirty="0" smtClean="0"/>
              <a:t>Validierungsphase: Wenn eines Transaktion erfolgreich angeschlossen wird (</a:t>
            </a:r>
            <a:r>
              <a:rPr lang="de-DE" dirty="0" err="1" smtClean="0"/>
              <a:t>commit</a:t>
            </a:r>
            <a:r>
              <a:rPr lang="de-DE" dirty="0" smtClean="0"/>
              <a:t>), teste ob Annahmen gerechtfertigt waren. Falls nicht, führe doch noch einen Abbruch durch</a:t>
            </a:r>
          </a:p>
          <a:p>
            <a:r>
              <a:rPr lang="de-DE" dirty="0" smtClean="0"/>
              <a:t>Schreibphase: Transferiere Daten vom privaten Arbeitsbereich in die Datenbasis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2393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Validierung von Transaktionen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Validierung wird üblicherweise implementiert durch Betrachtung der</a:t>
            </a:r>
          </a:p>
          <a:p>
            <a:r>
              <a:rPr lang="de-DE" dirty="0" smtClean="0"/>
              <a:t>Gelesenen Attribute (</a:t>
            </a:r>
            <a:r>
              <a:rPr lang="de-DE" dirty="0" err="1" smtClean="0"/>
              <a:t>read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RS(</a:t>
            </a:r>
            <a:r>
              <a:rPr lang="de-DE" dirty="0" err="1" smtClean="0"/>
              <a:t>T</a:t>
            </a:r>
            <a:r>
              <a:rPr lang="de-DE" baseline="-25000" dirty="0" err="1" smtClean="0"/>
              <a:t>i</a:t>
            </a:r>
            <a:r>
              <a:rPr lang="de-DE" dirty="0" smtClean="0"/>
              <a:t>))</a:t>
            </a:r>
          </a:p>
          <a:p>
            <a:r>
              <a:rPr lang="de-DE" dirty="0" smtClean="0"/>
              <a:t>Geschriebene Attribute (</a:t>
            </a:r>
            <a:r>
              <a:rPr lang="de-DE" dirty="0" err="1" smtClean="0"/>
              <a:t>write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WS(</a:t>
            </a:r>
            <a:r>
              <a:rPr lang="de-DE" dirty="0" err="1" smtClean="0"/>
              <a:t>T</a:t>
            </a:r>
            <a:r>
              <a:rPr lang="de-DE" baseline="-25000" dirty="0" err="1" smtClean="0"/>
              <a:t>i</a:t>
            </a:r>
            <a:r>
              <a:rPr lang="de-DE" dirty="0" smtClean="0"/>
              <a:t>))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9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Validierung von Transaktionen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Rückwärtsorientierte optimistische </a:t>
            </a:r>
            <a:r>
              <a:rPr lang="de-DE" dirty="0" smtClean="0"/>
              <a:t>Nebenläufigkeitsverwaltung</a:t>
            </a:r>
          </a:p>
          <a:p>
            <a:pPr lvl="1"/>
            <a:r>
              <a:rPr lang="de-DE" dirty="0"/>
              <a:t>Vergleich T bezüglich aller erfolgreich beendeter (</a:t>
            </a:r>
            <a:r>
              <a:rPr lang="de-DE" dirty="0" err="1"/>
              <a:t>committed</a:t>
            </a:r>
            <a:r>
              <a:rPr lang="de-DE" dirty="0"/>
              <a:t>) Transaktionen</a:t>
            </a:r>
          </a:p>
          <a:p>
            <a:pPr lvl="1"/>
            <a:r>
              <a:rPr lang="de-DE" dirty="0" smtClean="0"/>
              <a:t>Test ist </a:t>
            </a:r>
            <a:r>
              <a:rPr lang="de-DE" dirty="0"/>
              <a:t>erfolgreich, wenn </a:t>
            </a:r>
            <a:r>
              <a:rPr lang="de-DE" dirty="0" err="1"/>
              <a:t>T</a:t>
            </a:r>
            <a:r>
              <a:rPr lang="de-DE" baseline="-25000" dirty="0" err="1"/>
              <a:t>c</a:t>
            </a:r>
            <a:r>
              <a:rPr lang="de-DE" dirty="0"/>
              <a:t> beendet wurde bevor T gestartet wurde </a:t>
            </a:r>
            <a:r>
              <a:rPr lang="de-DE" dirty="0" smtClean="0"/>
              <a:t>oder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RS(T) ⋂ WS(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de-DE" dirty="0">
                <a:solidFill>
                  <a:schemeClr val="hlink"/>
                </a:solidFill>
              </a:rPr>
              <a:t>= </a:t>
            </a:r>
            <a:r>
              <a:rPr lang="de-DE" dirty="0">
                <a:solidFill>
                  <a:schemeClr val="hlink"/>
                </a:solidFill>
                <a:latin typeface="Symbol" charset="0"/>
                <a:sym typeface="Symbol" charset="0"/>
              </a:rPr>
              <a:t></a:t>
            </a:r>
            <a:r>
              <a:rPr lang="de-DE" dirty="0" smtClean="0"/>
              <a:t> </a:t>
            </a:r>
          </a:p>
          <a:p>
            <a:r>
              <a:rPr lang="de-DE" dirty="0"/>
              <a:t>Vorwärtsorientierte optimistische Nebenläufigkeitsverwaltung</a:t>
            </a:r>
          </a:p>
          <a:p>
            <a:pPr lvl="1"/>
            <a:r>
              <a:rPr lang="de-DE" dirty="0" smtClean="0"/>
              <a:t>Vergleiche T bezüglich aller laufenden Transaktionen </a:t>
            </a:r>
            <a:r>
              <a:rPr lang="de-DE" dirty="0" err="1" smtClean="0"/>
              <a:t>T</a:t>
            </a:r>
            <a:r>
              <a:rPr lang="de-DE" baseline="-25000" dirty="0" err="1" smtClean="0"/>
              <a:t>r</a:t>
            </a:r>
            <a:endParaRPr lang="de-DE" baseline="-25000" dirty="0" smtClean="0"/>
          </a:p>
          <a:p>
            <a:pPr lvl="1"/>
            <a:r>
              <a:rPr lang="de-DE" dirty="0" smtClean="0"/>
              <a:t>Test ist erfolgreich, wenn </a:t>
            </a:r>
            <a:r>
              <a:rPr lang="de-DE" dirty="0" smtClean="0">
                <a:solidFill>
                  <a:srgbClr val="3C8C93"/>
                </a:solidFill>
              </a:rPr>
              <a:t>WS</a:t>
            </a:r>
            <a:r>
              <a:rPr lang="de-DE" dirty="0">
                <a:solidFill>
                  <a:srgbClr val="3C8C93"/>
                </a:solidFill>
              </a:rPr>
              <a:t>(T) ⋂ </a:t>
            </a:r>
            <a:r>
              <a:rPr lang="de-DE" dirty="0" smtClean="0">
                <a:solidFill>
                  <a:srgbClr val="3C8C93"/>
                </a:solidFill>
              </a:rPr>
              <a:t>RS</a:t>
            </a:r>
            <a:r>
              <a:rPr lang="de-DE" dirty="0">
                <a:solidFill>
                  <a:srgbClr val="3C8C93"/>
                </a:solidFill>
              </a:rPr>
              <a:t>(</a:t>
            </a:r>
            <a:r>
              <a:rPr lang="de-DE" dirty="0" err="1" smtClean="0">
                <a:solidFill>
                  <a:srgbClr val="3C8C93"/>
                </a:solidFill>
              </a:rPr>
              <a:t>T</a:t>
            </a:r>
            <a:r>
              <a:rPr lang="de-DE" baseline="-25000" dirty="0" err="1" smtClean="0">
                <a:solidFill>
                  <a:srgbClr val="3C8C93"/>
                </a:solidFill>
              </a:rPr>
              <a:t>r</a:t>
            </a:r>
            <a:r>
              <a:rPr lang="de-DE" dirty="0">
                <a:solidFill>
                  <a:srgbClr val="3C8C93"/>
                </a:solidFill>
              </a:rPr>
              <a:t>) </a:t>
            </a:r>
            <a:r>
              <a:rPr lang="de-DE" dirty="0">
                <a:solidFill>
                  <a:schemeClr val="hlink"/>
                </a:solidFill>
              </a:rPr>
              <a:t>= </a:t>
            </a:r>
            <a:r>
              <a:rPr lang="de-DE" dirty="0">
                <a:solidFill>
                  <a:schemeClr val="hlink"/>
                </a:solidFill>
                <a:latin typeface="Symbol" charset="0"/>
                <a:sym typeface="Symbol" charset="0"/>
              </a:rPr>
              <a:t></a:t>
            </a:r>
            <a:r>
              <a:rPr lang="de-DE" dirty="0"/>
              <a:t>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007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Multiversions-Nebenläufigkeitsorganisation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Betrachten wir den folgenden Abarbeitungsplan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de-DE" dirty="0"/>
              <a:t>	</a:t>
            </a:r>
            <a:r>
              <a:rPr lang="de-DE" dirty="0" smtClean="0"/>
              <a:t>r</a:t>
            </a:r>
            <a:r>
              <a:rPr lang="de-DE" baseline="-25000" dirty="0" smtClean="0"/>
              <a:t>1</a:t>
            </a:r>
            <a:r>
              <a:rPr lang="de-DE" dirty="0" smtClean="0"/>
              <a:t>(x), w</a:t>
            </a:r>
            <a:r>
              <a:rPr lang="de-DE" baseline="-25000" dirty="0" smtClean="0"/>
              <a:t>1</a:t>
            </a:r>
            <a:r>
              <a:rPr lang="de-DE" dirty="0" smtClean="0"/>
              <a:t>(x), r</a:t>
            </a:r>
            <a:r>
              <a:rPr lang="de-DE" baseline="-25000" dirty="0" smtClean="0"/>
              <a:t>2</a:t>
            </a:r>
            <a:r>
              <a:rPr lang="de-DE" dirty="0" smtClean="0"/>
              <a:t>(x), w</a:t>
            </a:r>
            <a:r>
              <a:rPr lang="de-DE" baseline="-25000" dirty="0" smtClean="0"/>
              <a:t>2</a:t>
            </a:r>
            <a:r>
              <a:rPr lang="de-DE" dirty="0" smtClean="0"/>
              <a:t>(</a:t>
            </a:r>
            <a:r>
              <a:rPr lang="de-DE" dirty="0" err="1" smtClean="0"/>
              <a:t>y</a:t>
            </a:r>
            <a:r>
              <a:rPr lang="de-DE" dirty="0" smtClean="0"/>
              <a:t>), r</a:t>
            </a:r>
            <a:r>
              <a:rPr lang="de-DE" baseline="-25000" dirty="0" smtClean="0"/>
              <a:t>1</a:t>
            </a:r>
            <a:r>
              <a:rPr lang="de-DE" dirty="0" smtClean="0"/>
              <a:t>(</a:t>
            </a:r>
            <a:r>
              <a:rPr lang="de-DE" dirty="0" err="1" smtClean="0"/>
              <a:t>y</a:t>
            </a:r>
            <a:r>
              <a:rPr lang="de-DE" dirty="0" smtClean="0"/>
              <a:t>), w</a:t>
            </a:r>
            <a:r>
              <a:rPr lang="de-DE" baseline="-25000" dirty="0" smtClean="0"/>
              <a:t>1</a:t>
            </a:r>
            <a:r>
              <a:rPr lang="de-DE" dirty="0" smtClean="0"/>
              <a:t>(</a:t>
            </a:r>
            <a:r>
              <a:rPr lang="de-DE" dirty="0" err="1" smtClean="0"/>
              <a:t>z</a:t>
            </a:r>
            <a:r>
              <a:rPr lang="de-DE" dirty="0" smtClean="0"/>
              <a:t>)</a:t>
            </a:r>
            <a:endParaRPr lang="de-DE" dirty="0"/>
          </a:p>
          <a:p>
            <a:pPr marL="0" indent="0">
              <a:lnSpc>
                <a:spcPct val="130000"/>
              </a:lnSpc>
              <a:buNone/>
            </a:pPr>
            <a:r>
              <a:rPr lang="de-DE" dirty="0" smtClean="0"/>
              <a:t>Ist dieser Plan </a:t>
            </a:r>
            <a:r>
              <a:rPr lang="de-DE" dirty="0" err="1" smtClean="0"/>
              <a:t>serialisierbar</a:t>
            </a:r>
            <a:r>
              <a:rPr lang="de-DE" dirty="0" smtClean="0"/>
              <a:t>?</a:t>
            </a:r>
          </a:p>
          <a:p>
            <a:r>
              <a:rPr lang="de-DE" dirty="0" smtClean="0"/>
              <a:t>Angenommen, wenn T1 </a:t>
            </a:r>
            <a:r>
              <a:rPr lang="de-DE" dirty="0" err="1" smtClean="0"/>
              <a:t>y</a:t>
            </a:r>
            <a:r>
              <a:rPr lang="de-DE" dirty="0" smtClean="0"/>
              <a:t> lesen möchte, sei der „alte“ Wert vom Zeitpunkt </a:t>
            </a:r>
            <a:r>
              <a:rPr lang="de-DE" dirty="0" smtClean="0">
                <a:solidFill>
                  <a:srgbClr val="FF0000"/>
                </a:solidFill>
              </a:rPr>
              <a:t>t</a:t>
            </a:r>
            <a:r>
              <a:rPr lang="de-DE" dirty="0" smtClean="0"/>
              <a:t> noch verfügbar</a:t>
            </a:r>
          </a:p>
          <a:p>
            <a:r>
              <a:rPr lang="de-DE" dirty="0" smtClean="0"/>
              <a:t>Dann könnten wir eine Historie wie folgt erzeugen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de-DE" dirty="0" smtClean="0"/>
              <a:t>	</a:t>
            </a:r>
            <a:r>
              <a:rPr lang="de-DE" dirty="0"/>
              <a:t>r</a:t>
            </a:r>
            <a:r>
              <a:rPr lang="de-DE" baseline="-25000" dirty="0"/>
              <a:t>1</a:t>
            </a:r>
            <a:r>
              <a:rPr lang="de-DE" dirty="0"/>
              <a:t>(x), w</a:t>
            </a:r>
            <a:r>
              <a:rPr lang="de-DE" baseline="-25000" dirty="0"/>
              <a:t>1</a:t>
            </a:r>
            <a:r>
              <a:rPr lang="de-DE" dirty="0"/>
              <a:t>(x), r</a:t>
            </a:r>
            <a:r>
              <a:rPr lang="de-DE" baseline="-25000" dirty="0"/>
              <a:t>2</a:t>
            </a:r>
            <a:r>
              <a:rPr lang="de-DE" dirty="0"/>
              <a:t>(x), r</a:t>
            </a:r>
            <a:r>
              <a:rPr lang="de-DE" baseline="-25000" dirty="0"/>
              <a:t>1</a:t>
            </a:r>
            <a:r>
              <a:rPr lang="de-DE" dirty="0"/>
              <a:t>(</a:t>
            </a:r>
            <a:r>
              <a:rPr lang="de-DE" dirty="0" err="1"/>
              <a:t>y</a:t>
            </a:r>
            <a:r>
              <a:rPr lang="de-DE" dirty="0"/>
              <a:t>), </a:t>
            </a:r>
            <a:r>
              <a:rPr lang="de-DE" dirty="0" smtClean="0"/>
              <a:t>w</a:t>
            </a:r>
            <a:r>
              <a:rPr lang="de-DE" baseline="-25000" dirty="0" smtClean="0"/>
              <a:t>2</a:t>
            </a:r>
            <a:r>
              <a:rPr lang="de-DE" dirty="0"/>
              <a:t>(</a:t>
            </a:r>
            <a:r>
              <a:rPr lang="de-DE" dirty="0" err="1"/>
              <a:t>y</a:t>
            </a:r>
            <a:r>
              <a:rPr lang="de-DE" dirty="0"/>
              <a:t>), </a:t>
            </a:r>
            <a:r>
              <a:rPr lang="de-DE" dirty="0" smtClean="0"/>
              <a:t>w</a:t>
            </a:r>
            <a:r>
              <a:rPr lang="de-DE" baseline="-25000" dirty="0" smtClean="0"/>
              <a:t>1</a:t>
            </a:r>
            <a:r>
              <a:rPr lang="de-DE" dirty="0"/>
              <a:t>(</a:t>
            </a:r>
            <a:r>
              <a:rPr lang="de-DE" dirty="0" err="1"/>
              <a:t>z</a:t>
            </a:r>
            <a:r>
              <a:rPr lang="de-DE" dirty="0" smtClean="0"/>
              <a:t>)</a:t>
            </a:r>
            <a:br>
              <a:rPr lang="de-DE" dirty="0" smtClean="0"/>
            </a:br>
            <a:r>
              <a:rPr lang="de-DE" dirty="0"/>
              <a:t> </a:t>
            </a:r>
            <a:r>
              <a:rPr lang="de-DE" dirty="0" smtClean="0"/>
              <a:t>     die </a:t>
            </a:r>
            <a:r>
              <a:rPr lang="de-DE" dirty="0" err="1" smtClean="0"/>
              <a:t>serialisierbar</a:t>
            </a:r>
            <a:r>
              <a:rPr lang="de-DE" dirty="0" smtClean="0"/>
              <a:t> ist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69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3437260" y="1700808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t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7" name="Gerade Verbindung mit Pfeil 6"/>
          <p:cNvCxnSpPr>
            <a:stCxn id="5" idx="2"/>
          </p:cNvCxnSpPr>
          <p:nvPr/>
        </p:nvCxnSpPr>
        <p:spPr>
          <a:xfrm>
            <a:off x="3574477" y="2070140"/>
            <a:ext cx="6799" cy="2787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615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ACID-Eigenschaften und Transaktionen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363272" cy="496887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Um diese und viele andere Effekte zu vermeiden, stellen DMBS folgende Eigenschaften sicher</a:t>
            </a:r>
          </a:p>
          <a:p>
            <a:endParaRPr lang="de-DE" sz="1400" dirty="0" smtClean="0">
              <a:solidFill>
                <a:srgbClr val="0000FF"/>
              </a:solidFill>
            </a:endParaRP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A</a:t>
            </a:r>
            <a:r>
              <a:rPr lang="de-DE" sz="2400" dirty="0" err="1" smtClean="0">
                <a:solidFill>
                  <a:srgbClr val="0000FF"/>
                </a:solidFill>
              </a:rPr>
              <a:t>tomicity</a:t>
            </a:r>
            <a:r>
              <a:rPr lang="de-DE" sz="2400" dirty="0" smtClean="0">
                <a:solidFill>
                  <a:srgbClr val="0000FF"/>
                </a:solidFill>
              </a:rPr>
              <a:t>: </a:t>
            </a:r>
            <a:r>
              <a:rPr lang="de-DE" sz="2400" dirty="0" smtClean="0"/>
              <a:t>Entweder werden alle oder keine Werteänderungen einer Transaktion in den Datenbankzustand übernommen</a:t>
            </a: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C</a:t>
            </a:r>
            <a:r>
              <a:rPr lang="de-DE" sz="2400" dirty="0" err="1" smtClean="0">
                <a:solidFill>
                  <a:srgbClr val="0000FF"/>
                </a:solidFill>
              </a:rPr>
              <a:t>onsistency</a:t>
            </a:r>
            <a:r>
              <a:rPr lang="de-DE" sz="2400" dirty="0" smtClean="0">
                <a:solidFill>
                  <a:srgbClr val="0000FF"/>
                </a:solidFill>
              </a:rPr>
              <a:t>: </a:t>
            </a:r>
            <a:r>
              <a:rPr lang="de-DE" sz="2400" dirty="0" smtClean="0"/>
              <a:t>Eine Transaktion überführt einen konsistenten Zustand (FDs, Integritätsbedingungen) in einen anderen</a:t>
            </a:r>
          </a:p>
          <a:p>
            <a:r>
              <a:rPr lang="de-DE" sz="2400" b="1" dirty="0" smtClean="0">
                <a:solidFill>
                  <a:srgbClr val="0000FF"/>
                </a:solidFill>
              </a:rPr>
              <a:t>I</a:t>
            </a:r>
            <a:r>
              <a:rPr lang="de-DE" sz="2400" dirty="0" smtClean="0">
                <a:solidFill>
                  <a:srgbClr val="0000FF"/>
                </a:solidFill>
              </a:rPr>
              <a:t>solation: </a:t>
            </a:r>
            <a:r>
              <a:rPr lang="de-DE" sz="2400" dirty="0" smtClean="0"/>
              <a:t>Eine Transaktion berücksichtigt bei der Berechnung keine Effekte andere parallel laufender Transaktionen</a:t>
            </a:r>
          </a:p>
          <a:p>
            <a:r>
              <a:rPr lang="de-DE" sz="2400" b="1" dirty="0" err="1" smtClean="0">
                <a:solidFill>
                  <a:srgbClr val="0000FF"/>
                </a:solidFill>
              </a:rPr>
              <a:t>D</a:t>
            </a:r>
            <a:r>
              <a:rPr lang="de-DE" sz="2400" dirty="0" err="1" smtClean="0">
                <a:solidFill>
                  <a:srgbClr val="0000FF"/>
                </a:solidFill>
              </a:rPr>
              <a:t>urability</a:t>
            </a:r>
            <a:r>
              <a:rPr lang="de-DE" sz="2400" dirty="0" smtClean="0">
                <a:solidFill>
                  <a:srgbClr val="0000FF"/>
                </a:solidFill>
              </a:rPr>
              <a:t>: </a:t>
            </a:r>
            <a:r>
              <a:rPr lang="de-DE" sz="2400" dirty="0" smtClean="0"/>
              <a:t>Effekte einer erfolgreichen Transaktion werden persistent gemacht 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6315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Multiversions-Nebenläufigkeitsorganisation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435280" cy="4968875"/>
          </a:xfrm>
        </p:spPr>
        <p:txBody>
          <a:bodyPr/>
          <a:lstStyle/>
          <a:p>
            <a:r>
              <a:rPr lang="de-DE" dirty="0" smtClean="0"/>
              <a:t>Mit verfügbaren alten Objektversionen müssen Leseschritte nicht länger blockiert werden</a:t>
            </a:r>
          </a:p>
          <a:p>
            <a:r>
              <a:rPr lang="de-DE" dirty="0" smtClean="0"/>
              <a:t>Es sind „abgelaufene“, aber konsistente Werte verfügbar</a:t>
            </a:r>
          </a:p>
          <a:p>
            <a:r>
              <a:rPr lang="de-DE" dirty="0" smtClean="0"/>
              <a:t>Problem: </a:t>
            </a:r>
            <a:r>
              <a:rPr lang="de-DE" dirty="0" err="1" smtClean="0"/>
              <a:t>Versionierung</a:t>
            </a:r>
            <a:r>
              <a:rPr lang="de-DE" dirty="0" smtClean="0"/>
              <a:t> benötigt Raum und erzeugt Verwaltungsaufwand (</a:t>
            </a:r>
            <a:r>
              <a:rPr lang="de-DE" dirty="0" err="1" smtClean="0"/>
              <a:t>Garbage</a:t>
            </a:r>
            <a:r>
              <a:rPr lang="de-DE" dirty="0" smtClean="0"/>
              <a:t> </a:t>
            </a:r>
            <a:r>
              <a:rPr lang="de-DE" dirty="0" err="1" smtClean="0"/>
              <a:t>Collection</a:t>
            </a:r>
            <a:r>
              <a:rPr lang="de-DE" dirty="0" smtClean="0"/>
              <a:t>)</a:t>
            </a:r>
          </a:p>
          <a:p>
            <a:endParaRPr lang="de-DE" dirty="0" smtClean="0"/>
          </a:p>
          <a:p>
            <a:r>
              <a:rPr lang="de-DE" dirty="0" smtClean="0"/>
              <a:t>Einige Systeme unterstützen Schnappschussisolation</a:t>
            </a:r>
          </a:p>
          <a:p>
            <a:pPr lvl="1"/>
            <a:r>
              <a:rPr lang="de-DE" dirty="0" smtClean="0"/>
              <a:t>Oracle, SQL Server, </a:t>
            </a:r>
            <a:r>
              <a:rPr lang="de-DE" dirty="0" err="1" smtClean="0"/>
              <a:t>PostgreSQL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4376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Wiederherstellung (</a:t>
            </a:r>
            <a:r>
              <a:rPr lang="de-DE" dirty="0" err="1" smtClean="0"/>
              <a:t>Recovery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71</a:t>
            </a:fld>
            <a:endParaRPr lang="de-DE"/>
          </a:p>
        </p:txBody>
      </p:sp>
      <p:pic>
        <p:nvPicPr>
          <p:cNvPr id="5" name="Bild 4" descr="Pages from 05-Architec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919014" cy="504160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26389" y="1336431"/>
            <a:ext cx="125524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Webformulare</a:t>
            </a:r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3769854" y="1330236"/>
            <a:ext cx="13010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Anwendungen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5868144" y="1330236"/>
            <a:ext cx="145424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SQL-Schnittstelle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491880" y="1916832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SQL-Kommandos</a:t>
            </a:r>
            <a:endParaRPr lang="de-DE" sz="14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78224" y="2461921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Ausführer</a:t>
            </a:r>
            <a:endParaRPr lang="de-DE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4864696" y="2461921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Parser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4864696" y="2912554"/>
            <a:ext cx="1399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Optimierer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2339753" y="2912554"/>
            <a:ext cx="18722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Operator-</a:t>
            </a:r>
            <a:r>
              <a:rPr lang="de-DE" sz="1200" dirty="0" err="1" smtClean="0"/>
              <a:t>Evaluierer</a:t>
            </a:r>
            <a:endParaRPr lang="de-DE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1313055" y="3645024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Transaktions-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1313055" y="4365104"/>
            <a:ext cx="1224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Sperr-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3059832" y="3591601"/>
            <a:ext cx="273630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Dateiverwaltungs- und Zugriffsmethoden</a:t>
            </a:r>
            <a:endParaRPr lang="de-DE" sz="1100" dirty="0"/>
          </a:p>
        </p:txBody>
      </p:sp>
      <p:sp>
        <p:nvSpPr>
          <p:cNvPr id="18" name="Textfeld 17"/>
          <p:cNvSpPr txBox="1"/>
          <p:nvPr/>
        </p:nvSpPr>
        <p:spPr>
          <a:xfrm>
            <a:off x="3563888" y="4136690"/>
            <a:ext cx="1800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Puffer-Verwalter</a:t>
            </a:r>
            <a:endParaRPr lang="de-DE" sz="1200" dirty="0"/>
          </a:p>
        </p:txBody>
      </p:sp>
      <p:sp>
        <p:nvSpPr>
          <p:cNvPr id="20" name="Textfeld 19"/>
          <p:cNvSpPr txBox="1"/>
          <p:nvPr/>
        </p:nvSpPr>
        <p:spPr>
          <a:xfrm>
            <a:off x="3275856" y="4696501"/>
            <a:ext cx="23042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Verwalter für externen Speicher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337362" y="3876106"/>
            <a:ext cx="122413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Wieder-herstellungs-</a:t>
            </a:r>
            <a:br>
              <a:rPr lang="de-DE" sz="1400" dirty="0" smtClean="0"/>
            </a:br>
            <a:r>
              <a:rPr lang="de-DE" sz="1400" dirty="0" smtClean="0"/>
              <a:t>Verwalter</a:t>
            </a:r>
            <a:endParaRPr lang="de-DE" sz="1400" dirty="0"/>
          </a:p>
        </p:txBody>
      </p:sp>
      <p:sp>
        <p:nvSpPr>
          <p:cNvPr id="22" name="Textfeld 21"/>
          <p:cNvSpPr txBox="1"/>
          <p:nvPr/>
        </p:nvSpPr>
        <p:spPr>
          <a:xfrm>
            <a:off x="5868144" y="5661248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Datenbank</a:t>
            </a:r>
            <a:endParaRPr lang="de-DE" sz="1400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3131840" y="5702281"/>
            <a:ext cx="25922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Dateien für Daten und Indexe</a:t>
            </a:r>
            <a:endParaRPr lang="de-DE" sz="1100" dirty="0"/>
          </a:p>
        </p:txBody>
      </p:sp>
      <p:sp>
        <p:nvSpPr>
          <p:cNvPr id="26" name="Textfeld 25"/>
          <p:cNvSpPr txBox="1"/>
          <p:nvPr/>
        </p:nvSpPr>
        <p:spPr>
          <a:xfrm rot="16200000">
            <a:off x="7475113" y="3597451"/>
            <a:ext cx="151216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solidFill>
                  <a:schemeClr val="accent2">
                    <a:lumMod val="75000"/>
                  </a:schemeClr>
                </a:solidFill>
              </a:rPr>
              <a:t>dieser Teil des Kurses</a:t>
            </a:r>
            <a:endParaRPr lang="de-DE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2267744" y="2852936"/>
            <a:ext cx="201622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3008814" y="3573017"/>
            <a:ext cx="2847544" cy="288032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2987824" y="4098064"/>
            <a:ext cx="284754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2987824" y="4653136"/>
            <a:ext cx="284754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7812360" y="2852936"/>
            <a:ext cx="864096" cy="19442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3" name="Gruppierung 32"/>
          <p:cNvGrpSpPr/>
          <p:nvPr/>
        </p:nvGrpSpPr>
        <p:grpSpPr>
          <a:xfrm>
            <a:off x="3043570" y="5320790"/>
            <a:ext cx="2768827" cy="813742"/>
            <a:chOff x="3043570" y="5320790"/>
            <a:chExt cx="2768827" cy="813742"/>
          </a:xfrm>
          <a:solidFill>
            <a:srgbClr val="D0ECD3"/>
          </a:solidFill>
        </p:grpSpPr>
        <p:sp>
          <p:nvSpPr>
            <p:cNvPr id="34" name="Oval 33"/>
            <p:cNvSpPr/>
            <p:nvPr/>
          </p:nvSpPr>
          <p:spPr>
            <a:xfrm>
              <a:off x="3043570" y="5320790"/>
              <a:ext cx="2752565" cy="2572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Oval 34"/>
            <p:cNvSpPr/>
            <p:nvPr/>
          </p:nvSpPr>
          <p:spPr>
            <a:xfrm>
              <a:off x="3059832" y="5877272"/>
              <a:ext cx="2752565" cy="25726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3049166" y="5445224"/>
              <a:ext cx="2758236" cy="57493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131840" y="5702281"/>
            <a:ext cx="2592288" cy="261610"/>
          </a:xfrm>
          <a:prstGeom prst="rect">
            <a:avLst/>
          </a:prstGeom>
          <a:solidFill>
            <a:srgbClr val="D0EC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/>
              <a:t>Dateien für Daten und Indexe</a:t>
            </a:r>
            <a:endParaRPr lang="de-DE" sz="1100" dirty="0"/>
          </a:p>
        </p:txBody>
      </p:sp>
      <p:sp>
        <p:nvSpPr>
          <p:cNvPr id="38" name="Oval 37"/>
          <p:cNvSpPr/>
          <p:nvPr/>
        </p:nvSpPr>
        <p:spPr>
          <a:xfrm>
            <a:off x="3033920" y="5301208"/>
            <a:ext cx="2784671" cy="288032"/>
          </a:xfrm>
          <a:prstGeom prst="ellipse">
            <a:avLst/>
          </a:prstGeom>
          <a:solidFill>
            <a:srgbClr val="D0ECD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4572000" y="2852936"/>
            <a:ext cx="2016224" cy="372751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/>
          <p:cNvSpPr/>
          <p:nvPr/>
        </p:nvSpPr>
        <p:spPr>
          <a:xfrm>
            <a:off x="1187624" y="3539596"/>
            <a:ext cx="1440160" cy="1473580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/>
          <p:cNvSpPr/>
          <p:nvPr/>
        </p:nvSpPr>
        <p:spPr>
          <a:xfrm>
            <a:off x="6266769" y="3573016"/>
            <a:ext cx="1329567" cy="1388718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433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Wiederherstellung nach Fehlern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Drei Typen von Fehlern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Transaktionsfehler (Prozessfehler)</a:t>
            </a:r>
          </a:p>
          <a:p>
            <a:pPr lvl="1"/>
            <a:r>
              <a:rPr lang="de-DE" dirty="0" smtClean="0"/>
              <a:t>Eine Transaktion wird abgebrochen (</a:t>
            </a:r>
            <a:r>
              <a:rPr lang="de-DE" dirty="0" err="1" smtClean="0"/>
              <a:t>abort</a:t>
            </a:r>
            <a:r>
              <a:rPr lang="de-DE" dirty="0" smtClean="0"/>
              <a:t>)</a:t>
            </a:r>
          </a:p>
          <a:p>
            <a:pPr lvl="1"/>
            <a:r>
              <a:rPr lang="de-DE" dirty="0"/>
              <a:t>A</a:t>
            </a:r>
            <a:r>
              <a:rPr lang="de-DE" dirty="0" smtClean="0"/>
              <a:t>lle Änderungen müssen ungeschehen gemacht werden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Systemfehler</a:t>
            </a:r>
          </a:p>
          <a:p>
            <a:pPr lvl="1"/>
            <a:r>
              <a:rPr lang="de-DE" dirty="0" smtClean="0"/>
              <a:t>Datenbank- oder Betriebssystem-Crash, Stromausfall, o.ä.</a:t>
            </a:r>
          </a:p>
          <a:p>
            <a:pPr lvl="1"/>
            <a:r>
              <a:rPr lang="de-DE" dirty="0" smtClean="0"/>
              <a:t>Änderungen im Hauptspeicher sind verloren</a:t>
            </a:r>
          </a:p>
          <a:p>
            <a:pPr lvl="1"/>
            <a:r>
              <a:rPr lang="de-DE" dirty="0" smtClean="0"/>
              <a:t>Sicherstellen, dass keine Änderungen mit Commit verloren gehen (oder ihre Effekte wieder herstellen) und alle anderen Transaktionen ungeschehen gemacht werden</a:t>
            </a:r>
            <a:endParaRPr lang="de-DE" dirty="0" smtClean="0">
              <a:solidFill>
                <a:schemeClr val="accent2"/>
              </a:solidFill>
            </a:endParaRPr>
          </a:p>
          <a:p>
            <a:r>
              <a:rPr lang="de-DE" dirty="0" smtClean="0">
                <a:solidFill>
                  <a:schemeClr val="accent2"/>
                </a:solidFill>
              </a:rPr>
              <a:t>Medienfehler (Gerätefehler)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9248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Wiederherstellung nach Fehlern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Drei Typen von Fehlern</a:t>
            </a:r>
          </a:p>
          <a:p>
            <a:r>
              <a:rPr lang="de-DE" dirty="0" smtClean="0">
                <a:solidFill>
                  <a:schemeClr val="accent2"/>
                </a:solidFill>
              </a:rPr>
              <a:t>Transaktionsfehler (Prozessfehler)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Systemfehler</a:t>
            </a:r>
          </a:p>
          <a:p>
            <a:r>
              <a:rPr lang="de-DE" dirty="0" smtClean="0">
                <a:solidFill>
                  <a:srgbClr val="333399"/>
                </a:solidFill>
              </a:rPr>
              <a:t>Medienfehler (Gerätefehler)</a:t>
            </a:r>
          </a:p>
          <a:p>
            <a:pPr lvl="1"/>
            <a:r>
              <a:rPr lang="de-DE" dirty="0" smtClean="0"/>
              <a:t>Crash von Festplatten, Feuer, Wassereinbruch</a:t>
            </a:r>
          </a:p>
          <a:p>
            <a:pPr lvl="1"/>
            <a:r>
              <a:rPr lang="de-DE" dirty="0" smtClean="0"/>
              <a:t>Wiederherstellung von externen Speichermedien</a:t>
            </a:r>
          </a:p>
          <a:p>
            <a:pPr lvl="1"/>
            <a:endParaRPr lang="de-DE" dirty="0"/>
          </a:p>
          <a:p>
            <a:pPr marL="0" indent="0">
              <a:buNone/>
            </a:pPr>
            <a:r>
              <a:rPr lang="de-DE" dirty="0" smtClean="0"/>
              <a:t>Trotz Fehler müssen </a:t>
            </a:r>
            <a:r>
              <a:rPr lang="de-DE" dirty="0" err="1" smtClean="0"/>
              <a:t>Atomarität</a:t>
            </a:r>
            <a:r>
              <a:rPr lang="de-DE" dirty="0" smtClean="0"/>
              <a:t> und Durabilität garantiert werden (ACID-Bedingungen)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7550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Beispiel: Systemausfall (oder Medienfehler)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363272" cy="4968875"/>
          </a:xfrm>
        </p:spPr>
        <p:txBody>
          <a:bodyPr/>
          <a:lstStyle/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 smtClean="0"/>
              <a:t>Transaktionen T</a:t>
            </a:r>
            <a:r>
              <a:rPr lang="de-DE" sz="2400" baseline="-25000" dirty="0" smtClean="0"/>
              <a:t>1</a:t>
            </a:r>
            <a:r>
              <a:rPr lang="de-DE" sz="2400" dirty="0" smtClean="0"/>
              <a:t>, T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 und T</a:t>
            </a:r>
            <a:r>
              <a:rPr lang="de-DE" sz="2400" baseline="-25000" dirty="0" smtClean="0"/>
              <a:t>3</a:t>
            </a:r>
            <a:r>
              <a:rPr lang="de-DE" sz="2400" dirty="0" smtClean="0"/>
              <a:t> wurden vor dem Ausfall erfolgreich beendet </a:t>
            </a:r>
            <a:r>
              <a:rPr lang="de-DE" sz="2400" dirty="0" smtClean="0">
                <a:sym typeface="Wingdings"/>
              </a:rPr>
              <a:t> Dauerhaftigkeit: Es muss sicher-gestellt werden, dass die Effekte beibehalten werden oder wiederhergestellt werden können (</a:t>
            </a:r>
            <a:r>
              <a:rPr lang="de-DE" sz="2400" dirty="0" err="1" smtClean="0">
                <a:sym typeface="Wingdings"/>
              </a:rPr>
              <a:t>redo</a:t>
            </a:r>
            <a:r>
              <a:rPr lang="de-DE" sz="2400" dirty="0" smtClean="0">
                <a:sym typeface="Wingdings"/>
              </a:rPr>
              <a:t>)</a:t>
            </a:r>
          </a:p>
          <a:p>
            <a:r>
              <a:rPr lang="de-DE" sz="2400" dirty="0" smtClean="0"/>
              <a:t>Transaktionen T</a:t>
            </a:r>
            <a:r>
              <a:rPr lang="de-DE" sz="2400" baseline="-25000" dirty="0" smtClean="0"/>
              <a:t>3</a:t>
            </a:r>
            <a:r>
              <a:rPr lang="de-DE" sz="2400" dirty="0" smtClean="0"/>
              <a:t> und T</a:t>
            </a:r>
            <a:r>
              <a:rPr lang="de-DE" sz="2400" baseline="-25000" dirty="0" smtClean="0"/>
              <a:t>4</a:t>
            </a:r>
            <a:r>
              <a:rPr lang="de-DE" sz="2400" dirty="0" smtClean="0"/>
              <a:t> wurden noch nicht beendet </a:t>
            </a:r>
            <a:r>
              <a:rPr lang="de-DE" sz="2400" dirty="0" smtClean="0">
                <a:sym typeface="Wingdings"/>
              </a:rPr>
              <a:t> </a:t>
            </a:r>
            <a:r>
              <a:rPr lang="de-DE" sz="2400" dirty="0" err="1" smtClean="0">
                <a:sym typeface="Wingdings"/>
              </a:rPr>
              <a:t>Atomarität</a:t>
            </a:r>
            <a:r>
              <a:rPr lang="de-DE" sz="2400" dirty="0" smtClean="0">
                <a:sym typeface="Wingdings"/>
              </a:rPr>
              <a:t>: Alle Effekte müssen rückgängig gemacht werden</a:t>
            </a:r>
            <a:endParaRPr lang="de-DE" sz="24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74</a:t>
            </a:fld>
            <a:endParaRPr lang="de-DE"/>
          </a:p>
        </p:txBody>
      </p:sp>
      <p:pic>
        <p:nvPicPr>
          <p:cNvPr id="5" name="Bild 4" descr="Pages from 06-Transaction-Management-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24744"/>
            <a:ext cx="5328592" cy="268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110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Arten von Speichern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Wir nehmen an, es gibt drei Arten von Speichern</a:t>
            </a:r>
          </a:p>
          <a:p>
            <a:pPr>
              <a:lnSpc>
                <a:spcPct val="130000"/>
              </a:lnSpc>
            </a:pPr>
            <a:r>
              <a:rPr lang="de-DE" dirty="0" smtClean="0"/>
              <a:t>Flüchtige Speicher</a:t>
            </a:r>
          </a:p>
          <a:p>
            <a:pPr lvl="1"/>
            <a:r>
              <a:rPr lang="de-DE" dirty="0" smtClean="0"/>
              <a:t>Wird vom Pufferverwalter verwendet (auch für Cache und </a:t>
            </a:r>
            <a:r>
              <a:rPr lang="de-DE" dirty="0"/>
              <a:t> </a:t>
            </a:r>
            <a:r>
              <a:rPr lang="de-DE" dirty="0" smtClean="0"/>
              <a:t>Write-</a:t>
            </a:r>
            <a:r>
              <a:rPr lang="de-DE" dirty="0" err="1" smtClean="0"/>
              <a:t>Ahead</a:t>
            </a:r>
            <a:r>
              <a:rPr lang="de-DE" dirty="0" smtClean="0"/>
              <a:t>-Log, s.u.)</a:t>
            </a:r>
          </a:p>
          <a:p>
            <a:r>
              <a:rPr lang="de-DE" dirty="0" smtClean="0"/>
              <a:t>Nicht-flüchtiger Speicher</a:t>
            </a:r>
          </a:p>
          <a:p>
            <a:pPr lvl="1"/>
            <a:r>
              <a:rPr lang="de-DE" dirty="0" smtClean="0"/>
              <a:t>Festplatten</a:t>
            </a:r>
          </a:p>
          <a:p>
            <a:r>
              <a:rPr lang="de-DE" dirty="0" smtClean="0"/>
              <a:t>Stabiler Speicher</a:t>
            </a:r>
          </a:p>
          <a:p>
            <a:pPr lvl="1"/>
            <a:r>
              <a:rPr lang="de-DE" dirty="0" smtClean="0"/>
              <a:t>Nicht-flüchtiger Speicher, der alle drei Arten von Fehlern überlebt. Stabilität kann durch Replikation auf mehrere Platten erhöht werden (auch: Bänder)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de-DE" dirty="0" smtClean="0"/>
              <a:t>Vergleiche Arten von Fehler und Arten von Speichern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44809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Schatten-Seiten-Verwaltung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4968875"/>
          </a:xfrm>
        </p:spPr>
        <p:txBody>
          <a:bodyPr/>
          <a:lstStyle/>
          <a:p>
            <a:r>
              <a:rPr lang="de-DE" sz="2400" dirty="0" smtClean="0"/>
              <a:t>Fehler können zu jeder Zeit auftreten, also muss das System jederzeit in einen konsistenten Zustand zurückgeführt werden können</a:t>
            </a:r>
          </a:p>
          <a:p>
            <a:r>
              <a:rPr lang="de-DE" sz="2400" dirty="0" smtClean="0"/>
              <a:t>Dies kann durch Redundanz erreicht werden</a:t>
            </a:r>
          </a:p>
          <a:p>
            <a:r>
              <a:rPr lang="de-DE" sz="2400" dirty="0" smtClean="0"/>
              <a:t>Schatten-Seiten (eingeführt durch IBMs „System R“)</a:t>
            </a:r>
          </a:p>
          <a:p>
            <a:pPr lvl="1"/>
            <a:r>
              <a:rPr lang="de-DE" sz="2000" dirty="0" smtClean="0"/>
              <a:t>Von jeder Seite werden zwei Versionen geführt</a:t>
            </a:r>
          </a:p>
          <a:p>
            <a:pPr lvl="1"/>
            <a:r>
              <a:rPr lang="de-DE" sz="2000" dirty="0" smtClean="0"/>
              <a:t>Aktuelle Version (Arbeitskopie, </a:t>
            </a:r>
            <a:r>
              <a:rPr lang="de-DE" sz="2000" dirty="0" err="1" smtClean="0"/>
              <a:t>copy</a:t>
            </a:r>
            <a:r>
              <a:rPr lang="de-DE" sz="2000" dirty="0" smtClean="0"/>
              <a:t>-on-</a:t>
            </a:r>
            <a:r>
              <a:rPr lang="de-DE" sz="2000" dirty="0" err="1" smtClean="0"/>
              <a:t>write</a:t>
            </a:r>
            <a:r>
              <a:rPr lang="de-DE" sz="2000" dirty="0" smtClean="0"/>
              <a:t>)</a:t>
            </a:r>
          </a:p>
          <a:p>
            <a:pPr lvl="1"/>
            <a:r>
              <a:rPr lang="de-DE" sz="2000" dirty="0" smtClean="0"/>
              <a:t>Schatten-Seite (konsistente Version auf </a:t>
            </a:r>
            <a:br>
              <a:rPr lang="de-DE" sz="2000" dirty="0" smtClean="0"/>
            </a:br>
            <a:r>
              <a:rPr lang="de-DE" sz="2000" dirty="0" smtClean="0"/>
              <a:t>nicht-flüchtigem Speicher zur Wiederherstellung)</a:t>
            </a:r>
          </a:p>
          <a:p>
            <a:r>
              <a:rPr lang="de-DE" sz="2400" dirty="0" smtClean="0"/>
              <a:t>Operation SAVE, um aktuellen Zustand als </a:t>
            </a:r>
            <a:br>
              <a:rPr lang="de-DE" sz="2400" dirty="0" smtClean="0"/>
            </a:br>
            <a:r>
              <a:rPr lang="de-DE" sz="2400" dirty="0" smtClean="0"/>
              <a:t>Schatten-Version zu sichern (für Commit)</a:t>
            </a:r>
          </a:p>
          <a:p>
            <a:r>
              <a:rPr lang="de-DE" sz="2400" dirty="0" smtClean="0"/>
              <a:t>Operation RESTORE, um Wiederherstellung einzuleiten </a:t>
            </a:r>
            <a:br>
              <a:rPr lang="de-DE" sz="2400" dirty="0" smtClean="0"/>
            </a:br>
            <a:r>
              <a:rPr lang="de-DE" sz="2400" dirty="0" smtClean="0"/>
              <a:t>(für Abort)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832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Schatten-Seiten-Verwaltung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2840" y="1196975"/>
            <a:ext cx="8229600" cy="4968875"/>
          </a:xfrm>
        </p:spPr>
        <p:txBody>
          <a:bodyPr/>
          <a:lstStyle/>
          <a:p>
            <a:r>
              <a:rPr lang="de-DE" sz="2400" dirty="0" smtClean="0"/>
              <a:t>Am Anfang: </a:t>
            </a:r>
            <a:r>
              <a:rPr lang="de-DE" sz="2400" dirty="0" err="1" smtClean="0"/>
              <a:t>shadow</a:t>
            </a:r>
            <a:r>
              <a:rPr lang="de-DE" sz="2400" dirty="0" smtClean="0"/>
              <a:t> = </a:t>
            </a:r>
            <a:r>
              <a:rPr lang="de-DE" sz="2400" dirty="0" err="1" smtClean="0"/>
              <a:t>current</a:t>
            </a:r>
            <a:endParaRPr lang="de-DE" sz="2400" dirty="0" smtClean="0"/>
          </a:p>
          <a:p>
            <a:r>
              <a:rPr lang="de-DE" sz="2400" dirty="0" smtClean="0"/>
              <a:t>Ein Transaktion 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sz="2400" dirty="0" smtClean="0"/>
              <a:t> ändert nun die</a:t>
            </a:r>
            <a:br>
              <a:rPr lang="de-DE" sz="2400" dirty="0" smtClean="0"/>
            </a:br>
            <a:r>
              <a:rPr lang="de-DE" sz="2400" dirty="0" smtClean="0"/>
              <a:t>aktuelle Version</a:t>
            </a:r>
          </a:p>
          <a:p>
            <a:pPr lvl="1"/>
            <a:r>
              <a:rPr lang="de-DE" sz="2000" dirty="0" smtClean="0"/>
              <a:t>Aktualisierung nicht in situ</a:t>
            </a:r>
          </a:p>
          <a:p>
            <a:pPr lvl="1"/>
            <a:r>
              <a:rPr lang="de-DE" sz="2000" dirty="0" smtClean="0"/>
              <a:t>Neue Seiten anfordern, kopieren, ändern </a:t>
            </a:r>
            <a:br>
              <a:rPr lang="de-DE" sz="2000" dirty="0" smtClean="0"/>
            </a:br>
            <a:r>
              <a:rPr lang="de-DE" sz="2000" dirty="0" smtClean="0"/>
              <a:t>und Seitentabelle anpassen</a:t>
            </a:r>
          </a:p>
          <a:p>
            <a:r>
              <a:rPr lang="de-DE" sz="2400" dirty="0" smtClean="0"/>
              <a:t>Wenn </a:t>
            </a:r>
            <a:r>
              <a:rPr lang="de-DE" sz="2400" dirty="0" smtClean="0">
                <a:solidFill>
                  <a:srgbClr val="3C8C93"/>
                </a:solidFill>
              </a:rPr>
              <a:t>T</a:t>
            </a:r>
            <a:r>
              <a:rPr lang="de-DE" sz="2400" dirty="0" smtClean="0"/>
              <a:t> abgebrochen wird,  überschreibe</a:t>
            </a:r>
            <a:br>
              <a:rPr lang="de-DE" sz="2400" dirty="0" smtClean="0"/>
            </a:br>
            <a:r>
              <a:rPr lang="de-DE" sz="2400" dirty="0" smtClean="0"/>
              <a:t>aktuelle Version mit Schatten-Version</a:t>
            </a:r>
          </a:p>
          <a:p>
            <a:r>
              <a:rPr lang="de-DE" sz="2400" dirty="0" smtClean="0"/>
              <a:t>Wenn </a:t>
            </a:r>
            <a:r>
              <a:rPr lang="de-DE" sz="2400" dirty="0" smtClean="0">
                <a:solidFill>
                  <a:srgbClr val="3C8C93"/>
                </a:solidFill>
              </a:rPr>
              <a:t>T</a:t>
            </a:r>
            <a:r>
              <a:rPr lang="de-DE" sz="2400" dirty="0" smtClean="0"/>
              <a:t> beendet wird, aktualisiere Info</a:t>
            </a:r>
            <a:br>
              <a:rPr lang="de-DE" sz="2400" dirty="0" smtClean="0"/>
            </a:br>
            <a:r>
              <a:rPr lang="de-DE" sz="2400" dirty="0" smtClean="0"/>
              <a:t>in Verzeichnis, um aktuelle Version </a:t>
            </a:r>
            <a:br>
              <a:rPr lang="de-DE" sz="2400" dirty="0" smtClean="0"/>
            </a:br>
            <a:r>
              <a:rPr lang="de-DE" sz="2400" dirty="0" smtClean="0"/>
              <a:t>persistent zu machen</a:t>
            </a:r>
          </a:p>
          <a:p>
            <a:r>
              <a:rPr lang="de-DE" sz="2400" dirty="0" smtClean="0"/>
              <a:t>Gewinne ggf. Seiten durch </a:t>
            </a:r>
            <a:r>
              <a:rPr lang="de-DE" sz="2400" dirty="0" err="1" smtClean="0"/>
              <a:t>Garbage</a:t>
            </a:r>
            <a:r>
              <a:rPr lang="de-DE" sz="2400" dirty="0" smtClean="0"/>
              <a:t> </a:t>
            </a:r>
            <a:r>
              <a:rPr lang="de-DE" sz="2400" dirty="0" err="1" smtClean="0"/>
              <a:t>Collection</a:t>
            </a:r>
            <a:r>
              <a:rPr lang="de-DE" sz="2400" dirty="0" smtClean="0"/>
              <a:t> wieder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77</a:t>
            </a:fld>
            <a:endParaRPr lang="de-DE"/>
          </a:p>
        </p:txBody>
      </p:sp>
      <p:pic>
        <p:nvPicPr>
          <p:cNvPr id="5" name="Bild 4" descr="Pages from 09-Transaction-Management-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79" y="1196752"/>
            <a:ext cx="2679493" cy="411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95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Schatten-Seiten: Diskussion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Wiederherstellung schnell für ganze Relationen/Dateien</a:t>
            </a:r>
          </a:p>
          <a:p>
            <a:r>
              <a:rPr lang="de-DE" sz="2400" dirty="0" smtClean="0"/>
              <a:t>Um Persistenz (Durabilität) sicherzustellen, müssen modifizierte Seiten bei einem Commit in nicht-flüchtigen Speicher (z.B. Festplatte) geschrieben werden (</a:t>
            </a:r>
            <a:r>
              <a:rPr lang="de-DE" sz="2400" dirty="0" err="1" smtClean="0"/>
              <a:t>force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disk</a:t>
            </a:r>
            <a:r>
              <a:rPr lang="de-DE" sz="2400" dirty="0" smtClean="0"/>
              <a:t>)</a:t>
            </a:r>
          </a:p>
          <a:p>
            <a:r>
              <a:rPr lang="de-DE" sz="2400" dirty="0" smtClean="0"/>
              <a:t>Nachteile:</a:t>
            </a:r>
          </a:p>
          <a:p>
            <a:pPr lvl="1"/>
            <a:r>
              <a:rPr lang="de-DE" sz="2000" dirty="0" smtClean="0"/>
              <a:t>Hohe I/O-Kosten, keine Verwendung von Cache möglich</a:t>
            </a:r>
          </a:p>
          <a:p>
            <a:pPr lvl="1"/>
            <a:r>
              <a:rPr lang="de-DE" sz="2000" dirty="0" smtClean="0"/>
              <a:t>Langsame Antwortzeiten</a:t>
            </a:r>
          </a:p>
          <a:p>
            <a:r>
              <a:rPr lang="de-DE" sz="2400" dirty="0" smtClean="0"/>
              <a:t>Besser: </a:t>
            </a:r>
            <a:r>
              <a:rPr lang="de-DE" sz="2400" dirty="0" err="1" smtClean="0"/>
              <a:t>No</a:t>
            </a:r>
            <a:r>
              <a:rPr lang="de-DE" sz="2400" dirty="0" smtClean="0"/>
              <a:t>-Force-Strategie, Verzögerung des Schreibens</a:t>
            </a:r>
          </a:p>
          <a:p>
            <a:r>
              <a:rPr lang="de-DE" sz="2400" dirty="0" smtClean="0"/>
              <a:t>Transaktion muss neu abgespielt werden können (</a:t>
            </a:r>
            <a:r>
              <a:rPr lang="de-DE" sz="2400" dirty="0" err="1" smtClean="0"/>
              <a:t>Redo</a:t>
            </a:r>
            <a:r>
              <a:rPr lang="de-DE" sz="2400" dirty="0" smtClean="0"/>
              <a:t>), auch für Änderungen, die nicht gespeichert wurden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78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2483768" y="616530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Gray et al.. The </a:t>
            </a:r>
            <a:r>
              <a:rPr lang="de-DE" sz="1400" dirty="0" err="1">
                <a:solidFill>
                  <a:srgbClr val="0000FF"/>
                </a:solidFill>
              </a:rPr>
              <a:t>Recovery</a:t>
            </a:r>
            <a:r>
              <a:rPr lang="de-DE" sz="1400" dirty="0">
                <a:solidFill>
                  <a:srgbClr val="0000FF"/>
                </a:solidFill>
              </a:rPr>
              <a:t> Manager of </a:t>
            </a:r>
            <a:r>
              <a:rPr lang="de-DE" sz="1400" dirty="0" err="1">
                <a:solidFill>
                  <a:srgbClr val="0000FF"/>
                </a:solidFill>
              </a:rPr>
              <a:t>the</a:t>
            </a:r>
            <a:r>
              <a:rPr lang="de-DE" sz="1400" dirty="0">
                <a:solidFill>
                  <a:srgbClr val="0000FF"/>
                </a:solidFill>
              </a:rPr>
              <a:t> System R Database</a:t>
            </a:r>
          </a:p>
          <a:p>
            <a:r>
              <a:rPr lang="de-DE" sz="1400" dirty="0">
                <a:solidFill>
                  <a:srgbClr val="0000FF"/>
                </a:solidFill>
              </a:rPr>
              <a:t>Manager. ACM Comp. </a:t>
            </a:r>
            <a:r>
              <a:rPr lang="de-DE" sz="1400" dirty="0" err="1">
                <a:solidFill>
                  <a:srgbClr val="0000FF"/>
                </a:solidFill>
              </a:rPr>
              <a:t>Surv</a:t>
            </a:r>
            <a:r>
              <a:rPr lang="de-DE" sz="1400" dirty="0">
                <a:solidFill>
                  <a:srgbClr val="0000FF"/>
                </a:solidFill>
              </a:rPr>
              <a:t>., vol. 13(2), June </a:t>
            </a:r>
            <a:r>
              <a:rPr lang="de-DE" sz="1400" b="1" dirty="0">
                <a:solidFill>
                  <a:srgbClr val="FF0000"/>
                </a:solidFill>
              </a:rPr>
              <a:t>1981</a:t>
            </a:r>
            <a:r>
              <a:rPr lang="de-DE" sz="14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925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Schatten-Seiten: Diskussion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Schatten-Seiten </a:t>
            </a:r>
            <a:r>
              <a:rPr lang="de-DE" sz="2400" dirty="0" smtClean="0"/>
              <a:t>ermöglichen</a:t>
            </a:r>
            <a:r>
              <a:rPr lang="de-DE" dirty="0" smtClean="0"/>
              <a:t> das Stehlen der Rahmen im Pufferverwalter (</a:t>
            </a:r>
            <a:r>
              <a:rPr lang="de-DE" dirty="0" err="1" smtClean="0"/>
              <a:t>frame</a:t>
            </a:r>
            <a:r>
              <a:rPr lang="de-DE" dirty="0" smtClean="0"/>
              <a:t> </a:t>
            </a:r>
            <a:r>
              <a:rPr lang="de-DE" dirty="0" err="1" smtClean="0"/>
              <a:t>stealing</a:t>
            </a:r>
            <a:r>
              <a:rPr lang="de-DE" dirty="0" smtClean="0"/>
              <a:t>): Seiten werden möglicherweise sofort auf die Platte geschrieben (sogar bevor Transaktion erfolgreich beendet wird)</a:t>
            </a:r>
          </a:p>
          <a:p>
            <a:pPr lvl="1"/>
            <a:r>
              <a:rPr lang="de-DE" dirty="0" smtClean="0"/>
              <a:t>Stehlen erfolgt durch andere Transaktionen</a:t>
            </a:r>
          </a:p>
          <a:p>
            <a:pPr lvl="1"/>
            <a:r>
              <a:rPr lang="de-DE" dirty="0" smtClean="0"/>
              <a:t>Stehlen kann nur erfolgen, wenn Seite nicht gepinnt</a:t>
            </a:r>
          </a:p>
          <a:p>
            <a:pPr lvl="1"/>
            <a:r>
              <a:rPr lang="de-DE" dirty="0" smtClean="0"/>
              <a:t>Geänderte Seiten (</a:t>
            </a:r>
            <a:r>
              <a:rPr lang="de-DE" dirty="0" err="1" smtClean="0"/>
              <a:t>dirty</a:t>
            </a:r>
            <a:r>
              <a:rPr lang="de-DE" dirty="0"/>
              <a:t> </a:t>
            </a:r>
            <a:r>
              <a:rPr lang="de-DE" dirty="0" err="1" smtClean="0"/>
              <a:t>pages</a:t>
            </a:r>
            <a:r>
              <a:rPr lang="de-DE" dirty="0" smtClean="0"/>
              <a:t>) werden auf die Platte geschrieben</a:t>
            </a:r>
          </a:p>
          <a:p>
            <a:r>
              <a:rPr lang="de-DE" dirty="0" smtClean="0"/>
              <a:t>Diese Änderungen müssen ungeschehen gemacht werden während der Wiederherstellung</a:t>
            </a:r>
          </a:p>
          <a:p>
            <a:pPr lvl="1"/>
            <a:r>
              <a:rPr lang="de-DE" dirty="0" smtClean="0"/>
              <a:t>Leicht möglich durch Schatten-Seiten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129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Anomalien: Lost Update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Wir haben schon „Lost Update“ im Beispiel betrachtet</a:t>
            </a:r>
          </a:p>
          <a:p>
            <a:r>
              <a:rPr lang="de-DE" dirty="0" smtClean="0"/>
              <a:t>Effekte einer Transaktion gehen verloren, weil eine andere Transaktion geänderte Werte unkontrolliert überschreibt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4203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Effekte für die Wiederherstellung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Entscheidungen zur Strategie haben Auswirkungen auf das, was bei der Wiederherstellung erfolgen muss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Bei </a:t>
            </a:r>
            <a:r>
              <a:rPr lang="de-DE" b="1" dirty="0" err="1" smtClean="0"/>
              <a:t>steal</a:t>
            </a:r>
            <a:r>
              <a:rPr lang="de-DE" dirty="0" smtClean="0"/>
              <a:t> und </a:t>
            </a:r>
            <a:r>
              <a:rPr lang="de-DE" b="1" dirty="0" err="1" smtClean="0"/>
              <a:t>no</a:t>
            </a:r>
            <a:r>
              <a:rPr lang="de-DE" b="1" dirty="0" smtClean="0"/>
              <a:t> </a:t>
            </a:r>
            <a:r>
              <a:rPr lang="de-DE" b="1" dirty="0" err="1" smtClean="0"/>
              <a:t>force</a:t>
            </a:r>
            <a:r>
              <a:rPr lang="de-DE" b="1" dirty="0" smtClean="0"/>
              <a:t> </a:t>
            </a:r>
            <a:r>
              <a:rPr lang="de-DE" dirty="0" smtClean="0"/>
              <a:t>wird zur Erhöhung der Nebenläufigkeit und der Performanz ein </a:t>
            </a:r>
            <a:r>
              <a:rPr lang="de-DE" b="1" dirty="0" err="1" smtClean="0"/>
              <a:t>redo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und ein </a:t>
            </a:r>
            <a:r>
              <a:rPr lang="de-DE" b="1" dirty="0" err="1" smtClean="0"/>
              <a:t>undo</a:t>
            </a:r>
            <a:r>
              <a:rPr lang="de-DE" dirty="0" smtClean="0"/>
              <a:t> implementiert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80</a:t>
            </a:fld>
            <a:endParaRPr lang="de-DE"/>
          </a:p>
        </p:txBody>
      </p:sp>
      <p:pic>
        <p:nvPicPr>
          <p:cNvPr id="5" name="Bild 4" descr="Pages from 09-Transaction-Management-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5" y="2204864"/>
            <a:ext cx="6240129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31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Write-</a:t>
            </a:r>
            <a:r>
              <a:rPr lang="de-DE" dirty="0" err="1" smtClean="0"/>
              <a:t>Ahead</a:t>
            </a:r>
            <a:r>
              <a:rPr lang="de-DE" dirty="0" smtClean="0"/>
              <a:t>-Log (WAL)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824313"/>
          </a:xfrm>
        </p:spPr>
        <p:txBody>
          <a:bodyPr/>
          <a:lstStyle/>
          <a:p>
            <a:r>
              <a:rPr lang="de-DE" sz="2400" dirty="0" smtClean="0"/>
              <a:t>Die ARIES</a:t>
            </a:r>
            <a:r>
              <a:rPr lang="de-DE" sz="2400" baseline="30000" dirty="0" smtClean="0"/>
              <a:t>1</a:t>
            </a:r>
            <a:r>
              <a:rPr lang="de-DE" sz="2400" dirty="0" smtClean="0"/>
              <a:t>-Wiederherstellungsmethode verwendet ein Write-</a:t>
            </a:r>
            <a:r>
              <a:rPr lang="de-DE" sz="2400" dirty="0" err="1" smtClean="0"/>
              <a:t>Ahead</a:t>
            </a:r>
            <a:r>
              <a:rPr lang="de-DE" sz="2400" dirty="0" smtClean="0"/>
              <a:t>-Log zur Implementierung der notwendigen redundanten Datenhaltung</a:t>
            </a:r>
          </a:p>
          <a:p>
            <a:r>
              <a:rPr lang="de-DE" sz="2400" dirty="0" smtClean="0"/>
              <a:t>Datenseiten werden in situ modifiziert</a:t>
            </a:r>
          </a:p>
          <a:p>
            <a:r>
              <a:rPr lang="de-DE" sz="2400" dirty="0" smtClean="0"/>
              <a:t>Für ein </a:t>
            </a:r>
            <a:r>
              <a:rPr lang="de-DE" sz="2400" smtClean="0"/>
              <a:t>Undo</a:t>
            </a:r>
            <a:r>
              <a:rPr lang="de-DE" sz="2400" dirty="0" smtClean="0"/>
              <a:t> müssen </a:t>
            </a:r>
            <a:r>
              <a:rPr lang="de-DE" sz="2400" dirty="0" err="1" smtClean="0"/>
              <a:t>Undo</a:t>
            </a:r>
            <a:r>
              <a:rPr lang="de-DE" sz="2400" dirty="0" smtClean="0"/>
              <a:t>-Informationen in eine Logdatei auf nicht-flüchtigem Speicher geschrieben werden bevor eine geänderte Seite auf die Platte geschrieben wird</a:t>
            </a:r>
          </a:p>
          <a:p>
            <a:r>
              <a:rPr lang="de-DE" sz="2400" dirty="0" smtClean="0"/>
              <a:t>Zur </a:t>
            </a:r>
            <a:r>
              <a:rPr lang="de-DE" sz="2400" dirty="0" err="1" smtClean="0"/>
              <a:t>Persistenzsicherung</a:t>
            </a:r>
            <a:r>
              <a:rPr lang="de-DE" sz="2400" dirty="0" smtClean="0"/>
              <a:t> muss zur Commit-Zeit </a:t>
            </a:r>
            <a:r>
              <a:rPr lang="de-DE" sz="2400" dirty="0" err="1" smtClean="0"/>
              <a:t>Redo</a:t>
            </a:r>
            <a:r>
              <a:rPr lang="de-DE" sz="2400" dirty="0" smtClean="0"/>
              <a:t>-Information sicher gespeichert werden (</a:t>
            </a:r>
            <a:r>
              <a:rPr lang="de-DE" sz="2400" dirty="0" err="1" smtClean="0"/>
              <a:t>No</a:t>
            </a:r>
            <a:r>
              <a:rPr lang="de-DE" sz="2400" dirty="0" smtClean="0"/>
              <a:t>-Force-Strategie: Daten auf der Platte enthalten alte Information)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81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2376264" y="583446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baseline="30000" dirty="0" smtClean="0">
                <a:solidFill>
                  <a:srgbClr val="0000FF"/>
                </a:solidFill>
              </a:rPr>
              <a:t>1</a:t>
            </a:r>
            <a:r>
              <a:rPr lang="de-DE" sz="1200" dirty="0" smtClean="0">
                <a:solidFill>
                  <a:srgbClr val="0000FF"/>
                </a:solidFill>
              </a:rPr>
              <a:t> </a:t>
            </a:r>
            <a:r>
              <a:rPr lang="de-DE" sz="1200" dirty="0" err="1" smtClean="0">
                <a:solidFill>
                  <a:srgbClr val="0000FF"/>
                </a:solidFill>
              </a:rPr>
              <a:t>Algorithm</a:t>
            </a:r>
            <a:r>
              <a:rPr lang="de-DE" sz="1200" dirty="0" smtClean="0">
                <a:solidFill>
                  <a:srgbClr val="0000FF"/>
                </a:solidFill>
              </a:rPr>
              <a:t> </a:t>
            </a:r>
            <a:r>
              <a:rPr lang="de-DE" sz="1200" dirty="0" err="1" smtClean="0">
                <a:solidFill>
                  <a:srgbClr val="0000FF"/>
                </a:solidFill>
              </a:rPr>
              <a:t>for</a:t>
            </a:r>
            <a:r>
              <a:rPr lang="de-DE" sz="1200" dirty="0" smtClean="0">
                <a:solidFill>
                  <a:srgbClr val="0000FF"/>
                </a:solidFill>
              </a:rPr>
              <a:t> </a:t>
            </a:r>
            <a:r>
              <a:rPr lang="de-DE" sz="1200" dirty="0" err="1" smtClean="0">
                <a:solidFill>
                  <a:srgbClr val="0000FF"/>
                </a:solidFill>
              </a:rPr>
              <a:t>Recovery</a:t>
            </a:r>
            <a:r>
              <a:rPr lang="de-DE" sz="1200" dirty="0" smtClean="0">
                <a:solidFill>
                  <a:srgbClr val="0000FF"/>
                </a:solidFill>
              </a:rPr>
              <a:t> </a:t>
            </a:r>
            <a:r>
              <a:rPr lang="de-DE" sz="1200" dirty="0" err="1" smtClean="0">
                <a:solidFill>
                  <a:srgbClr val="0000FF"/>
                </a:solidFill>
              </a:rPr>
              <a:t>and</a:t>
            </a:r>
            <a:r>
              <a:rPr lang="de-DE" sz="1200" dirty="0" smtClean="0">
                <a:solidFill>
                  <a:srgbClr val="0000FF"/>
                </a:solidFill>
              </a:rPr>
              <a:t> Isolation </a:t>
            </a:r>
            <a:r>
              <a:rPr lang="de-DE" sz="1200" dirty="0" err="1" smtClean="0">
                <a:solidFill>
                  <a:srgbClr val="0000FF"/>
                </a:solidFill>
              </a:rPr>
              <a:t>Exploiting</a:t>
            </a:r>
            <a:r>
              <a:rPr lang="de-DE" sz="1200" dirty="0" smtClean="0">
                <a:solidFill>
                  <a:srgbClr val="0000FF"/>
                </a:solidFill>
              </a:rPr>
              <a:t> </a:t>
            </a:r>
            <a:r>
              <a:rPr lang="de-DE" sz="1200" dirty="0" err="1" smtClean="0">
                <a:solidFill>
                  <a:srgbClr val="0000FF"/>
                </a:solidFill>
              </a:rPr>
              <a:t>Semantics</a:t>
            </a:r>
            <a:endParaRPr lang="de-DE" sz="1200" dirty="0" smtClean="0">
              <a:solidFill>
                <a:srgbClr val="0000FF"/>
              </a:solidFill>
            </a:endParaRPr>
          </a:p>
          <a:p>
            <a:r>
              <a:rPr lang="de-DE" sz="1200" dirty="0" smtClean="0">
                <a:solidFill>
                  <a:srgbClr val="0000FF"/>
                </a:solidFill>
              </a:rPr>
              <a:t>Mohan </a:t>
            </a:r>
            <a:r>
              <a:rPr lang="de-DE" sz="1200" dirty="0">
                <a:solidFill>
                  <a:srgbClr val="0000FF"/>
                </a:solidFill>
              </a:rPr>
              <a:t>et al. ARIES: A Transaction </a:t>
            </a:r>
            <a:r>
              <a:rPr lang="de-DE" sz="1200" dirty="0" err="1">
                <a:solidFill>
                  <a:srgbClr val="0000FF"/>
                </a:solidFill>
              </a:rPr>
              <a:t>Recovery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Method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Supporting</a:t>
            </a:r>
            <a:endParaRPr lang="de-DE" sz="1200" dirty="0">
              <a:solidFill>
                <a:srgbClr val="0000FF"/>
              </a:solidFill>
            </a:endParaRPr>
          </a:p>
          <a:p>
            <a:r>
              <a:rPr lang="de-DE" sz="1200" dirty="0">
                <a:solidFill>
                  <a:srgbClr val="0000FF"/>
                </a:solidFill>
              </a:rPr>
              <a:t>Fine-</a:t>
            </a:r>
            <a:r>
              <a:rPr lang="de-DE" sz="1200" dirty="0" err="1">
                <a:solidFill>
                  <a:srgbClr val="0000FF"/>
                </a:solidFill>
              </a:rPr>
              <a:t>Granularity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Locking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and</a:t>
            </a:r>
            <a:r>
              <a:rPr lang="de-DE" sz="1200" dirty="0">
                <a:solidFill>
                  <a:srgbClr val="0000FF"/>
                </a:solidFill>
              </a:rPr>
              <a:t> Partial Rollbacks </a:t>
            </a:r>
            <a:r>
              <a:rPr lang="de-DE" sz="1200" dirty="0" err="1">
                <a:solidFill>
                  <a:srgbClr val="0000FF"/>
                </a:solidFill>
              </a:rPr>
              <a:t>UsingWrite-Ahead</a:t>
            </a:r>
            <a:endParaRPr lang="de-DE" sz="1200" dirty="0">
              <a:solidFill>
                <a:srgbClr val="0000FF"/>
              </a:solidFill>
            </a:endParaRPr>
          </a:p>
          <a:p>
            <a:r>
              <a:rPr lang="de-DE" sz="1200" dirty="0" err="1">
                <a:solidFill>
                  <a:srgbClr val="0000FF"/>
                </a:solidFill>
              </a:rPr>
              <a:t>Logging</a:t>
            </a:r>
            <a:r>
              <a:rPr lang="de-DE" sz="1200" dirty="0">
                <a:solidFill>
                  <a:srgbClr val="0000FF"/>
                </a:solidFill>
              </a:rPr>
              <a:t>. ACM TODS, vol. 17(1), March </a:t>
            </a:r>
            <a:r>
              <a:rPr lang="de-DE" sz="1200" b="1" dirty="0">
                <a:solidFill>
                  <a:srgbClr val="FF0000"/>
                </a:solidFill>
              </a:rPr>
              <a:t>1992</a:t>
            </a:r>
            <a:r>
              <a:rPr lang="de-DE" sz="12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677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Inhalte des Write-</a:t>
            </a:r>
            <a:r>
              <a:rPr lang="de-DE" dirty="0" err="1" smtClean="0"/>
              <a:t>Ahead</a:t>
            </a:r>
            <a:r>
              <a:rPr lang="de-DE" dirty="0" smtClean="0"/>
              <a:t>-Logs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412453"/>
            <a:ext cx="8219256" cy="4968875"/>
          </a:xfrm>
        </p:spPr>
        <p:txBody>
          <a:bodyPr/>
          <a:lstStyle/>
          <a:p>
            <a:endParaRPr lang="de-DE" sz="2400" dirty="0" smtClean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r>
              <a:rPr lang="de-DE" sz="2400" dirty="0" smtClean="0">
                <a:solidFill>
                  <a:srgbClr val="0000FF"/>
                </a:solidFill>
              </a:rPr>
              <a:t>LSN (Log </a:t>
            </a:r>
            <a:r>
              <a:rPr lang="de-DE" sz="2400" dirty="0" err="1" smtClean="0">
                <a:solidFill>
                  <a:srgbClr val="0000FF"/>
                </a:solidFill>
              </a:rPr>
              <a:t>Sequence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Number</a:t>
            </a:r>
            <a:r>
              <a:rPr lang="de-DE" sz="24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de-DE" sz="2400" dirty="0" smtClean="0"/>
              <a:t>Monoton steigende Zahl, um Einträge zu identifizieren</a:t>
            </a:r>
            <a:br>
              <a:rPr lang="de-DE" sz="2400" dirty="0" smtClean="0"/>
            </a:br>
            <a:r>
              <a:rPr lang="de-DE" sz="2400" dirty="0" smtClean="0"/>
              <a:t>Trick: Verwende Byte-Position of Log-Eintrag</a:t>
            </a:r>
            <a:endParaRPr lang="de-DE" sz="2400" dirty="0"/>
          </a:p>
          <a:p>
            <a:pPr marL="0" indent="0">
              <a:lnSpc>
                <a:spcPct val="130000"/>
              </a:lnSpc>
              <a:buNone/>
            </a:pPr>
            <a:r>
              <a:rPr lang="de-DE" sz="2400" dirty="0" smtClean="0">
                <a:solidFill>
                  <a:srgbClr val="0000FF"/>
                </a:solidFill>
              </a:rPr>
              <a:t>Typ (Log </a:t>
            </a:r>
            <a:r>
              <a:rPr lang="de-DE" sz="2400" dirty="0" err="1" smtClean="0">
                <a:solidFill>
                  <a:srgbClr val="0000FF"/>
                </a:solidFill>
              </a:rPr>
              <a:t>Record</a:t>
            </a:r>
            <a:r>
              <a:rPr lang="de-DE" sz="2400" dirty="0" smtClean="0">
                <a:solidFill>
                  <a:srgbClr val="0000FF"/>
                </a:solidFill>
              </a:rPr>
              <a:t> Type)</a:t>
            </a:r>
          </a:p>
          <a:p>
            <a:r>
              <a:rPr lang="de-DE" sz="2400" dirty="0" smtClean="0"/>
              <a:t>Repräsentiert, ob es ein Update-Eintrag (UPD), End-of-Transaction-Eintrag (EOT), </a:t>
            </a:r>
            <a:r>
              <a:rPr lang="de-DE" sz="2400" dirty="0" err="1" smtClean="0"/>
              <a:t>Compensation</a:t>
            </a:r>
            <a:r>
              <a:rPr lang="de-DE" sz="2400" dirty="0" smtClean="0"/>
              <a:t>-Log-</a:t>
            </a:r>
            <a:r>
              <a:rPr lang="de-DE" sz="2400" dirty="0" err="1" smtClean="0"/>
              <a:t>Record</a:t>
            </a:r>
            <a:r>
              <a:rPr lang="de-DE" sz="2400" dirty="0" smtClean="0"/>
              <a:t> (CLR)</a:t>
            </a:r>
            <a:endParaRPr lang="de-DE" sz="2400" dirty="0"/>
          </a:p>
          <a:p>
            <a:pPr marL="0" indent="0">
              <a:lnSpc>
                <a:spcPct val="130000"/>
              </a:lnSpc>
              <a:buNone/>
            </a:pPr>
            <a:r>
              <a:rPr lang="de-DE" sz="2400" dirty="0" smtClean="0">
                <a:solidFill>
                  <a:srgbClr val="0000FF"/>
                </a:solidFill>
              </a:rPr>
              <a:t>TX (Transaktions-ID)</a:t>
            </a:r>
          </a:p>
          <a:p>
            <a:r>
              <a:rPr lang="de-DE" sz="2400" dirty="0" smtClean="0"/>
              <a:t>Transaktionsbezeichner (falls anwendbar)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82</a:t>
            </a:fld>
            <a:endParaRPr lang="de-DE"/>
          </a:p>
        </p:txBody>
      </p:sp>
      <p:pic>
        <p:nvPicPr>
          <p:cNvPr id="5" name="Bild 4" descr="Pages from 06-Transaction-Management-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60" y="1196752"/>
            <a:ext cx="5130699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09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 des Write-</a:t>
            </a:r>
            <a:r>
              <a:rPr lang="de-DE" dirty="0" err="1"/>
              <a:t>Ahead</a:t>
            </a:r>
            <a:r>
              <a:rPr lang="de-DE" dirty="0"/>
              <a:t>-</a:t>
            </a:r>
            <a:r>
              <a:rPr lang="de-DE" dirty="0" smtClean="0"/>
              <a:t>Logs (Forts.)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968875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err="1" smtClean="0">
                <a:solidFill>
                  <a:srgbClr val="0000FF"/>
                </a:solidFill>
              </a:rPr>
              <a:t>Prev</a:t>
            </a:r>
            <a:r>
              <a:rPr lang="de-DE" sz="2400" dirty="0" smtClean="0">
                <a:solidFill>
                  <a:srgbClr val="0000FF"/>
                </a:solidFill>
              </a:rPr>
              <a:t> (</a:t>
            </a:r>
            <a:r>
              <a:rPr lang="de-DE" sz="2400" dirty="0" err="1" smtClean="0">
                <a:solidFill>
                  <a:srgbClr val="0000FF"/>
                </a:solidFill>
              </a:rPr>
              <a:t>Previous</a:t>
            </a:r>
            <a:r>
              <a:rPr lang="de-DE" sz="2400" dirty="0" smtClean="0">
                <a:solidFill>
                  <a:srgbClr val="0000FF"/>
                </a:solidFill>
              </a:rPr>
              <a:t> Log </a:t>
            </a:r>
            <a:r>
              <a:rPr lang="de-DE" sz="2400" dirty="0" err="1" smtClean="0">
                <a:solidFill>
                  <a:srgbClr val="0000FF"/>
                </a:solidFill>
              </a:rPr>
              <a:t>Sequence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Number</a:t>
            </a:r>
            <a:r>
              <a:rPr lang="de-DE" sz="24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de-DE" sz="2400" dirty="0" smtClean="0"/>
              <a:t>LSN des vorigen Eintrags von der gleichen Transaktion</a:t>
            </a:r>
            <a:br>
              <a:rPr lang="de-DE" sz="2400" dirty="0" smtClean="0"/>
            </a:br>
            <a:r>
              <a:rPr lang="de-DE" sz="2400" dirty="0" smtClean="0"/>
              <a:t>(falls anwendbar, am Anfang steht ‘-</a:t>
            </a:r>
            <a:r>
              <a:rPr lang="de-DE" sz="2400" dirty="0"/>
              <a:t>‘</a:t>
            </a:r>
            <a:r>
              <a:rPr lang="de-DE" sz="2400" dirty="0" smtClean="0"/>
              <a:t>)</a:t>
            </a:r>
          </a:p>
          <a:p>
            <a:pPr marL="0" indent="0">
              <a:buNone/>
            </a:pPr>
            <a:r>
              <a:rPr lang="de-DE" sz="2400" dirty="0" smtClean="0">
                <a:solidFill>
                  <a:srgbClr val="0000FF"/>
                </a:solidFill>
              </a:rPr>
              <a:t>Page (Page Identifier)</a:t>
            </a:r>
          </a:p>
          <a:p>
            <a:r>
              <a:rPr lang="de-DE" sz="2400" dirty="0" smtClean="0"/>
              <a:t>Seite, die aktualisiert wurde (nur für UPD und CLR)</a:t>
            </a:r>
          </a:p>
          <a:p>
            <a:pPr marL="0" indent="0">
              <a:buNone/>
            </a:pPr>
            <a:r>
              <a:rPr lang="de-DE" sz="2400" dirty="0" err="1" smtClean="0">
                <a:solidFill>
                  <a:srgbClr val="0000FF"/>
                </a:solidFill>
              </a:rPr>
              <a:t>UNxt</a:t>
            </a:r>
            <a:r>
              <a:rPr lang="de-DE" sz="2400" dirty="0" smtClean="0">
                <a:solidFill>
                  <a:srgbClr val="0000FF"/>
                </a:solidFill>
              </a:rPr>
              <a:t> (LSN Next </a:t>
            </a:r>
            <a:r>
              <a:rPr lang="de-DE" sz="2400" dirty="0" err="1" smtClean="0">
                <a:solidFill>
                  <a:srgbClr val="0000FF"/>
                </a:solidFill>
              </a:rPr>
              <a:t>to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be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Undone</a:t>
            </a:r>
            <a:r>
              <a:rPr lang="de-DE" sz="24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de-DE" sz="2400" dirty="0" smtClean="0"/>
              <a:t>Nur für CLR: Nächster Eintrag der Transaktion, der während des Zurückrollens bearbeitet werden muss</a:t>
            </a:r>
          </a:p>
          <a:p>
            <a:pPr marL="0" indent="0">
              <a:buNone/>
            </a:pPr>
            <a:r>
              <a:rPr lang="de-DE" sz="2400" dirty="0" err="1" smtClean="0">
                <a:solidFill>
                  <a:srgbClr val="0000FF"/>
                </a:solidFill>
              </a:rPr>
              <a:t>Redo</a:t>
            </a:r>
            <a:endParaRPr lang="de-DE" sz="2400" dirty="0" smtClean="0">
              <a:solidFill>
                <a:srgbClr val="0000FF"/>
              </a:solidFill>
            </a:endParaRPr>
          </a:p>
          <a:p>
            <a:r>
              <a:rPr lang="de-DE" sz="2400" dirty="0" smtClean="0"/>
              <a:t>Information zum erneuten Erzeugen einer Operation</a:t>
            </a:r>
          </a:p>
          <a:p>
            <a:pPr marL="0" indent="0">
              <a:buNone/>
            </a:pPr>
            <a:r>
              <a:rPr lang="de-DE" sz="2400" dirty="0" err="1" smtClean="0">
                <a:solidFill>
                  <a:srgbClr val="0000FF"/>
                </a:solidFill>
              </a:rPr>
              <a:t>Undo</a:t>
            </a:r>
            <a:endParaRPr lang="de-DE" sz="2400" dirty="0" smtClean="0">
              <a:solidFill>
                <a:srgbClr val="0000FF"/>
              </a:solidFill>
            </a:endParaRPr>
          </a:p>
          <a:p>
            <a:r>
              <a:rPr lang="de-DE" sz="2400" dirty="0" smtClean="0"/>
              <a:t>Information zum </a:t>
            </a:r>
            <a:r>
              <a:rPr lang="de-DE" sz="2400" dirty="0" err="1" smtClean="0"/>
              <a:t>Ungeschehenmachen</a:t>
            </a:r>
            <a:r>
              <a:rPr lang="de-DE" sz="2400" dirty="0" smtClean="0"/>
              <a:t> einer Operation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1009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84</a:t>
            </a:fld>
            <a:endParaRPr lang="de-DE"/>
          </a:p>
        </p:txBody>
      </p:sp>
      <p:pic>
        <p:nvPicPr>
          <p:cNvPr id="6" name="Bild 5" descr="Pages from 06-Transaction-Management-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1" y="1340768"/>
            <a:ext cx="8472941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952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Redo</a:t>
            </a:r>
            <a:r>
              <a:rPr lang="de-DE" dirty="0" smtClean="0"/>
              <a:t>/</a:t>
            </a:r>
            <a:r>
              <a:rPr lang="de-DE" dirty="0" err="1" smtClean="0"/>
              <a:t>Undo</a:t>
            </a:r>
            <a:r>
              <a:rPr lang="de-DE" dirty="0" smtClean="0"/>
              <a:t>-Information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91264" cy="4968875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smtClean="0"/>
              <a:t>ARIES nimmt </a:t>
            </a:r>
            <a:r>
              <a:rPr lang="de-DE" sz="2400" dirty="0" smtClean="0">
                <a:solidFill>
                  <a:srgbClr val="0000FF"/>
                </a:solidFill>
              </a:rPr>
              <a:t>seitenorientiertes </a:t>
            </a:r>
            <a:r>
              <a:rPr lang="de-DE" sz="2400" dirty="0" err="1" smtClean="0">
                <a:solidFill>
                  <a:srgbClr val="FF0000"/>
                </a:solidFill>
              </a:rPr>
              <a:t>Redo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smtClean="0"/>
              <a:t>an</a:t>
            </a:r>
          </a:p>
          <a:p>
            <a:r>
              <a:rPr lang="de-DE" sz="2400" dirty="0" smtClean="0"/>
              <a:t>Keine anderen Seiten müssen angesehen werden, </a:t>
            </a:r>
            <a:br>
              <a:rPr lang="de-DE" sz="2400" dirty="0" smtClean="0"/>
            </a:br>
            <a:r>
              <a:rPr lang="de-DE" sz="2400" dirty="0" smtClean="0"/>
              <a:t>um eine Operation erneut zu erzeugen</a:t>
            </a:r>
          </a:p>
          <a:p>
            <a:r>
              <a:rPr lang="de-DE" sz="2400" dirty="0" smtClean="0"/>
              <a:t>Z.B.: Physikalisches </a:t>
            </a:r>
            <a:r>
              <a:rPr lang="de-DE" sz="2400" dirty="0" err="1" smtClean="0"/>
              <a:t>Logging</a:t>
            </a:r>
            <a:endParaRPr lang="de-DE" sz="2400" dirty="0" smtClean="0"/>
          </a:p>
          <a:p>
            <a:pPr lvl="1"/>
            <a:r>
              <a:rPr lang="de-DE" sz="2000" dirty="0" smtClean="0"/>
              <a:t>Speicher von Byte-Abbildern von (Teilen von) Seiteninhalten</a:t>
            </a:r>
          </a:p>
          <a:p>
            <a:pPr lvl="1"/>
            <a:r>
              <a:rPr lang="de-DE" sz="2000" dirty="0" smtClean="0"/>
              <a:t>Vorher-Abbild (Abbild vor der Operation)</a:t>
            </a:r>
          </a:p>
          <a:p>
            <a:pPr lvl="1"/>
            <a:r>
              <a:rPr lang="de-DE" sz="2000" dirty="0" smtClean="0"/>
              <a:t>Nachher-Abbild (Abbild nach der Operation)</a:t>
            </a:r>
          </a:p>
          <a:p>
            <a:r>
              <a:rPr lang="de-DE" sz="2200" dirty="0" smtClean="0"/>
              <a:t>Wiederherstellung unabhängig von Objekten</a:t>
            </a:r>
            <a:endParaRPr lang="de-DE" sz="1800" dirty="0" smtClean="0"/>
          </a:p>
          <a:p>
            <a:pPr lvl="1"/>
            <a:r>
              <a:rPr lang="de-DE" sz="2000" dirty="0" smtClean="0"/>
              <a:t>Struktur braucht nicht bekannt zu sein, nur Seitenstruktur relevant</a:t>
            </a:r>
          </a:p>
          <a:p>
            <a:r>
              <a:rPr lang="de-DE" sz="2200" dirty="0" smtClean="0"/>
              <a:t>Gegensatz: Logisches </a:t>
            </a:r>
            <a:r>
              <a:rPr lang="de-DE" sz="2200" dirty="0" err="1" smtClean="0"/>
              <a:t>Redo</a:t>
            </a:r>
            <a:r>
              <a:rPr lang="de-DE" sz="2200" dirty="0" smtClean="0"/>
              <a:t> (‚Setze </a:t>
            </a:r>
            <a:r>
              <a:rPr lang="de-DE" sz="2200" dirty="0" err="1" smtClean="0"/>
              <a:t>Tupelwert</a:t>
            </a:r>
            <a:r>
              <a:rPr lang="de-DE" sz="2200" dirty="0" smtClean="0"/>
              <a:t> auf v‘)</a:t>
            </a:r>
          </a:p>
          <a:p>
            <a:pPr lvl="1"/>
            <a:r>
              <a:rPr lang="de-DE" sz="2000" dirty="0" err="1" smtClean="0"/>
              <a:t>Redo</a:t>
            </a:r>
            <a:r>
              <a:rPr lang="de-DE" sz="2000" dirty="0" smtClean="0"/>
              <a:t> muss vollständig durchgeführt werden, auch Indexeinträge werden neu generiert, inkl. Aufspaltung usw.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6933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Redo</a:t>
            </a:r>
            <a:r>
              <a:rPr lang="de-DE" dirty="0" smtClean="0"/>
              <a:t>/</a:t>
            </a:r>
            <a:r>
              <a:rPr lang="de-DE" dirty="0" err="1" smtClean="0"/>
              <a:t>Undo</a:t>
            </a:r>
            <a:r>
              <a:rPr lang="de-DE" dirty="0" smtClean="0"/>
              <a:t>-Information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ARIES unterstützt </a:t>
            </a:r>
            <a:r>
              <a:rPr lang="de-DE" sz="2400" dirty="0" smtClean="0">
                <a:solidFill>
                  <a:srgbClr val="0000FF"/>
                </a:solidFill>
              </a:rPr>
              <a:t>logisches </a:t>
            </a:r>
            <a:r>
              <a:rPr lang="de-DE" sz="2400" dirty="0" err="1" smtClean="0">
                <a:solidFill>
                  <a:srgbClr val="FF0000"/>
                </a:solidFill>
              </a:rPr>
              <a:t>Undo</a:t>
            </a:r>
            <a:endParaRPr lang="de-DE" sz="2400" dirty="0" smtClean="0">
              <a:solidFill>
                <a:srgbClr val="FF0000"/>
              </a:solidFill>
            </a:endParaRPr>
          </a:p>
          <a:p>
            <a:r>
              <a:rPr lang="de-DE" sz="2400" dirty="0" smtClean="0"/>
              <a:t>Seitenorientiertes </a:t>
            </a:r>
            <a:r>
              <a:rPr lang="de-DE" sz="2400" dirty="0" err="1" smtClean="0"/>
              <a:t>Undo</a:t>
            </a:r>
            <a:r>
              <a:rPr lang="de-DE" sz="2400" dirty="0" smtClean="0"/>
              <a:t> kann </a:t>
            </a:r>
            <a:r>
              <a:rPr lang="de-DE" sz="2400" dirty="0" err="1" smtClean="0"/>
              <a:t>kaskadierende</a:t>
            </a:r>
            <a:r>
              <a:rPr lang="de-DE" sz="2400" dirty="0" smtClean="0"/>
              <a:t> Rückroll-Situationen heraufbeschwören</a:t>
            </a:r>
          </a:p>
          <a:p>
            <a:pPr lvl="1"/>
            <a:r>
              <a:rPr lang="de-DE" sz="2000" dirty="0" smtClean="0"/>
              <a:t>Selbst wenn eine Transaktion T</a:t>
            </a:r>
            <a:r>
              <a:rPr lang="de-DE" sz="2000" baseline="-25000" dirty="0" smtClean="0"/>
              <a:t>1</a:t>
            </a:r>
            <a:r>
              <a:rPr lang="de-DE" sz="2000" dirty="0" smtClean="0"/>
              <a:t> nicht direkt </a:t>
            </a:r>
            <a:r>
              <a:rPr lang="de-DE" sz="2000" dirty="0" err="1" smtClean="0"/>
              <a:t>Tupel</a:t>
            </a:r>
            <a:r>
              <a:rPr lang="de-DE" sz="2000" dirty="0" smtClean="0"/>
              <a:t> betrachtet hat, die von anderer Transaktion T</a:t>
            </a:r>
            <a:r>
              <a:rPr lang="de-DE" sz="2000" baseline="-25000" dirty="0" smtClean="0"/>
              <a:t>2 </a:t>
            </a:r>
            <a:r>
              <a:rPr lang="de-DE" sz="2000" dirty="0" smtClean="0"/>
              <a:t>beschrieben wurden, ist doch das physikalische Seitenlayout, dass T</a:t>
            </a:r>
            <a:r>
              <a:rPr lang="de-DE" sz="2000" baseline="-25000" dirty="0" smtClean="0"/>
              <a:t>1</a:t>
            </a:r>
            <a:r>
              <a:rPr lang="de-DE" sz="2000" dirty="0" smtClean="0"/>
              <a:t> sieht, von T</a:t>
            </a:r>
            <a:r>
              <a:rPr lang="de-DE" sz="2000" baseline="-25000" dirty="0" smtClean="0"/>
              <a:t>2</a:t>
            </a:r>
            <a:r>
              <a:rPr lang="de-DE" sz="2000" dirty="0" smtClean="0"/>
              <a:t> beeinflusst</a:t>
            </a:r>
            <a:endParaRPr lang="de-DE" sz="1800" dirty="0" smtClean="0"/>
          </a:p>
          <a:p>
            <a:pPr lvl="1"/>
            <a:r>
              <a:rPr lang="de-DE" sz="2000" dirty="0" smtClean="0"/>
              <a:t>T</a:t>
            </a:r>
            <a:r>
              <a:rPr lang="de-DE" sz="2000" baseline="-25000" dirty="0" smtClean="0"/>
              <a:t>1</a:t>
            </a:r>
            <a:r>
              <a:rPr lang="de-DE" sz="2000" dirty="0" smtClean="0"/>
              <a:t> kann nicht von T</a:t>
            </a:r>
            <a:r>
              <a:rPr lang="de-DE" sz="2000" baseline="-25000" dirty="0" smtClean="0"/>
              <a:t>2 </a:t>
            </a:r>
            <a:r>
              <a:rPr lang="de-DE" sz="2000" dirty="0" smtClean="0"/>
              <a:t>erfolgreich beendet werden</a:t>
            </a:r>
          </a:p>
          <a:p>
            <a:r>
              <a:rPr lang="de-DE" sz="2200" dirty="0" smtClean="0"/>
              <a:t>Logisches </a:t>
            </a:r>
            <a:r>
              <a:rPr lang="de-DE" sz="2200" dirty="0" err="1" smtClean="0"/>
              <a:t>Undo</a:t>
            </a:r>
            <a:r>
              <a:rPr lang="de-DE" sz="2200" dirty="0" smtClean="0"/>
              <a:t> erhöht also die Nebenläufigkeit</a:t>
            </a:r>
          </a:p>
          <a:p>
            <a:r>
              <a:rPr lang="de-DE" sz="2200" dirty="0" smtClean="0"/>
              <a:t>Durch Operator-</a:t>
            </a:r>
            <a:r>
              <a:rPr lang="de-DE" sz="2200" dirty="0" err="1" smtClean="0"/>
              <a:t>Logging</a:t>
            </a:r>
            <a:r>
              <a:rPr lang="de-DE" sz="2200" dirty="0" smtClean="0"/>
              <a:t> können Transaktion voll nebenläufig arbeiten, wenn ihre Operationen semantisch kompatibel sind</a:t>
            </a:r>
          </a:p>
          <a:p>
            <a:pPr lvl="1"/>
            <a:r>
              <a:rPr lang="de-DE" sz="2000" dirty="0" smtClean="0"/>
              <a:t>Z.B.: Dekrement- und </a:t>
            </a:r>
            <a:r>
              <a:rPr lang="de-DE" sz="2000" dirty="0" err="1" smtClean="0"/>
              <a:t>Inkrementoperationen</a:t>
            </a:r>
            <a:endParaRPr lang="de-DE" sz="2000" dirty="0" smtClean="0"/>
          </a:p>
          <a:p>
            <a:pPr lvl="1"/>
            <a:r>
              <a:rPr lang="de-DE" sz="2000" dirty="0" smtClean="0"/>
              <a:t>Dieses ist für Index und Metadaten relevant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8332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Schreiben von Log-Einträgen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Aus </a:t>
            </a:r>
            <a:r>
              <a:rPr lang="de-DE" dirty="0" err="1" smtClean="0"/>
              <a:t>Performanzgründen</a:t>
            </a:r>
            <a:r>
              <a:rPr lang="de-DE" dirty="0" smtClean="0"/>
              <a:t> werden Log-Einträge zunächst in flüchtigen Speicher geschrieben</a:t>
            </a:r>
          </a:p>
          <a:p>
            <a:r>
              <a:rPr lang="de-DE" dirty="0" smtClean="0"/>
              <a:t>Zu bestimmten Zeiten werden die Einträge bis zu einer bestimmten LSN in stabilen Speicher geschrieben</a:t>
            </a:r>
          </a:p>
          <a:p>
            <a:pPr lvl="1"/>
            <a:r>
              <a:rPr lang="de-DE" dirty="0" smtClean="0"/>
              <a:t>Alle Einträge bis zum EOT einer Transaktion T werden auf die Platte geschrieben wenn T erfolgreich beendet (um ein </a:t>
            </a:r>
            <a:r>
              <a:rPr lang="de-DE" dirty="0" err="1" smtClean="0"/>
              <a:t>Redo</a:t>
            </a:r>
            <a:r>
              <a:rPr lang="de-DE" dirty="0" smtClean="0"/>
              <a:t> von </a:t>
            </a:r>
            <a:r>
              <a:rPr lang="de-DE" dirty="0" err="1" smtClean="0"/>
              <a:t>Ts</a:t>
            </a:r>
            <a:r>
              <a:rPr lang="de-DE" dirty="0" smtClean="0"/>
              <a:t> Effekten vorzubereiten)</a:t>
            </a:r>
          </a:p>
          <a:p>
            <a:pPr lvl="1"/>
            <a:r>
              <a:rPr lang="de-DE" dirty="0" smtClean="0"/>
              <a:t>Wenn eine Datenseite p auf die Platte geschrieben wird, werden vorher die letzten Modifikationen von p im WAL auf die Platte geschrieben (zur Vorbereitung eines </a:t>
            </a:r>
            <a:r>
              <a:rPr lang="de-DE" dirty="0" err="1" smtClean="0"/>
              <a:t>Undo</a:t>
            </a:r>
            <a:r>
              <a:rPr lang="de-DE" dirty="0" smtClean="0"/>
              <a:t>)</a:t>
            </a:r>
          </a:p>
          <a:p>
            <a:r>
              <a:rPr lang="de-DE" dirty="0" smtClean="0"/>
              <a:t>Die Größe des Logs nimmt immer zu </a:t>
            </a:r>
            <a:br>
              <a:rPr lang="de-DE" dirty="0" smtClean="0"/>
            </a:br>
            <a:r>
              <a:rPr lang="de-DE" dirty="0" smtClean="0"/>
              <a:t>(s. aber Schnappschüsse weiter unten)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4204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Normaler Verarbeitungsmodus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 smtClean="0"/>
              <a:t>Während des normalen Transaktionsverarbeitung, werden zwei Dinge im Transaktionskontrollblock gespeichert</a:t>
            </a:r>
          </a:p>
          <a:p>
            <a:pPr>
              <a:lnSpc>
                <a:spcPct val="130000"/>
              </a:lnSpc>
            </a:pPr>
            <a:r>
              <a:rPr lang="de-DE" sz="2400" dirty="0" err="1" smtClean="0"/>
              <a:t>LastLSN</a:t>
            </a:r>
            <a:r>
              <a:rPr lang="de-DE" sz="2400" dirty="0" smtClean="0"/>
              <a:t> (Last Log </a:t>
            </a:r>
            <a:r>
              <a:rPr lang="de-DE" sz="2400" dirty="0" err="1" smtClean="0"/>
              <a:t>Sequence</a:t>
            </a:r>
            <a:r>
              <a:rPr lang="de-DE" sz="2400" dirty="0" smtClean="0"/>
              <a:t> </a:t>
            </a:r>
            <a:r>
              <a:rPr lang="de-DE" sz="2400" dirty="0" err="1" smtClean="0"/>
              <a:t>Number</a:t>
            </a:r>
            <a:r>
              <a:rPr lang="de-DE" sz="2400" dirty="0" smtClean="0"/>
              <a:t>)</a:t>
            </a:r>
          </a:p>
          <a:p>
            <a:pPr lvl="1"/>
            <a:r>
              <a:rPr lang="de-DE" sz="2000" dirty="0" smtClean="0"/>
              <a:t>LSN des letzten geschriebenen Log-Eintrags für die Transaktion</a:t>
            </a:r>
          </a:p>
          <a:p>
            <a:r>
              <a:rPr lang="de-DE" sz="2400" dirty="0" err="1" smtClean="0"/>
              <a:t>UNxt</a:t>
            </a:r>
            <a:r>
              <a:rPr lang="de-DE" sz="2400" dirty="0" smtClean="0"/>
              <a:t> (LSN Next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Undone</a:t>
            </a:r>
            <a:r>
              <a:rPr lang="de-DE" sz="2400" dirty="0" smtClean="0"/>
              <a:t>)</a:t>
            </a:r>
          </a:p>
          <a:p>
            <a:pPr lvl="1"/>
            <a:r>
              <a:rPr lang="de-DE" sz="2000" dirty="0" smtClean="0"/>
              <a:t>LSN des nächsten Eintrags, der beim Rückrollen betrachtet werden muss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de-DE" sz="2400" dirty="0" smtClean="0"/>
              <a:t>Wenn eine Aktualisierung einer Seite p durchgeführt wird</a:t>
            </a:r>
          </a:p>
          <a:p>
            <a:pPr lvl="1"/>
            <a:r>
              <a:rPr lang="de-DE" sz="2200" dirty="0" smtClean="0"/>
              <a:t>wird ein Eintrag </a:t>
            </a:r>
            <a:r>
              <a:rPr lang="de-DE" sz="2200" dirty="0" err="1" smtClean="0"/>
              <a:t>r</a:t>
            </a:r>
            <a:r>
              <a:rPr lang="de-DE" sz="2200" dirty="0" smtClean="0"/>
              <a:t> ins WAL geschrieben und</a:t>
            </a:r>
          </a:p>
          <a:p>
            <a:pPr lvl="1"/>
            <a:r>
              <a:rPr lang="de-DE" sz="2200" dirty="0" smtClean="0"/>
              <a:t>die LSN von </a:t>
            </a:r>
            <a:r>
              <a:rPr lang="de-DE" sz="2200" dirty="0" err="1" smtClean="0"/>
              <a:t>r</a:t>
            </a:r>
            <a:r>
              <a:rPr lang="de-DE" sz="2200" dirty="0" smtClean="0"/>
              <a:t> im Seitenkopf von p gespeichert</a:t>
            </a:r>
            <a:endParaRPr lang="de-DE" sz="2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3049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Datenstruktur zur Buchführung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89</a:t>
            </a:fld>
            <a:endParaRPr lang="de-DE"/>
          </a:p>
        </p:txBody>
      </p:sp>
      <p:pic>
        <p:nvPicPr>
          <p:cNvPr id="5" name="Bild 4" descr="Pages from 06-Transaction-Management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7416824" cy="496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8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Anomalien: </a:t>
            </a:r>
            <a:r>
              <a:rPr lang="de-DE" dirty="0" err="1" smtClean="0"/>
              <a:t>Inconsistent</a:t>
            </a:r>
            <a:r>
              <a:rPr lang="de-DE" dirty="0" smtClean="0"/>
              <a:t> Read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Betrachten wir die Überweisung in SQL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>
              <a:buFont typeface="Wingdings" charset="2"/>
              <a:buChar char="Ø"/>
            </a:pPr>
            <a:r>
              <a:rPr lang="de-DE" dirty="0" smtClean="0"/>
              <a:t>Transaktion 2 sieht einen inkonsistenten Zustand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pic>
        <p:nvPicPr>
          <p:cNvPr id="5" name="Bild 4" descr="Pages from 09-Transaction-Managem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81" y="1844824"/>
            <a:ext cx="6892871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Rückrollen einer Transaktion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Schritte zum Rückrollen einer Transaktion T:</a:t>
            </a:r>
          </a:p>
          <a:p>
            <a:r>
              <a:rPr lang="de-DE" dirty="0" smtClean="0"/>
              <a:t>Abarbeiten des WAL in Rückwärtsrichtung</a:t>
            </a:r>
          </a:p>
          <a:p>
            <a:r>
              <a:rPr lang="de-DE" dirty="0" smtClean="0"/>
              <a:t>Beginn bei Eintrag, auf den </a:t>
            </a:r>
            <a:r>
              <a:rPr lang="de-DE" dirty="0" err="1" smtClean="0"/>
              <a:t>UNxt</a:t>
            </a:r>
            <a:r>
              <a:rPr lang="de-DE" dirty="0" smtClean="0"/>
              <a:t> im Transaktionskontrollblock von T zeigt</a:t>
            </a:r>
          </a:p>
          <a:p>
            <a:r>
              <a:rPr lang="de-DE" dirty="0" smtClean="0"/>
              <a:t>Finden der übrigen Einträge von T durch Verfolgen der </a:t>
            </a:r>
            <a:r>
              <a:rPr lang="de-DE" dirty="0" err="1" smtClean="0"/>
              <a:t>Prev</a:t>
            </a:r>
            <a:r>
              <a:rPr lang="de-DE" dirty="0" smtClean="0"/>
              <a:t>- und </a:t>
            </a:r>
            <a:r>
              <a:rPr lang="de-DE" dirty="0" err="1" smtClean="0"/>
              <a:t>UNxt</a:t>
            </a:r>
            <a:r>
              <a:rPr lang="de-DE" dirty="0" smtClean="0"/>
              <a:t>-Einträge im Log</a:t>
            </a:r>
          </a:p>
          <a:p>
            <a:pPr marL="0" indent="0">
              <a:buNone/>
            </a:pPr>
            <a:r>
              <a:rPr lang="de-DE" dirty="0" err="1" smtClean="0"/>
              <a:t>Undo</a:t>
            </a:r>
            <a:r>
              <a:rPr lang="de-DE" dirty="0" smtClean="0"/>
              <a:t>-Operationen modifizieren ebenfalls Seiten</a:t>
            </a:r>
            <a:endParaRPr lang="de-DE" dirty="0"/>
          </a:p>
          <a:p>
            <a:r>
              <a:rPr lang="de-DE" dirty="0" err="1" smtClean="0"/>
              <a:t>Logging</a:t>
            </a:r>
            <a:r>
              <a:rPr lang="de-DE" dirty="0" smtClean="0"/>
              <a:t> der </a:t>
            </a:r>
            <a:r>
              <a:rPr lang="de-DE" dirty="0" err="1" smtClean="0"/>
              <a:t>Undo</a:t>
            </a:r>
            <a:r>
              <a:rPr lang="de-DE" dirty="0" smtClean="0"/>
              <a:t>-Operationen im WAL</a:t>
            </a:r>
          </a:p>
          <a:p>
            <a:r>
              <a:rPr lang="de-DE" dirty="0" smtClean="0"/>
              <a:t>Verwendung von </a:t>
            </a:r>
            <a:r>
              <a:rPr lang="de-DE" dirty="0" err="1" smtClean="0"/>
              <a:t>Compensation</a:t>
            </a:r>
            <a:r>
              <a:rPr lang="de-DE" dirty="0" smtClean="0"/>
              <a:t>-Log-</a:t>
            </a:r>
            <a:r>
              <a:rPr lang="de-DE" dirty="0" err="1" smtClean="0"/>
              <a:t>Record</a:t>
            </a:r>
            <a:r>
              <a:rPr lang="de-DE" dirty="0" smtClean="0"/>
              <a:t> (CLRs) für diesen Zweck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2324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Rückrollen einer Transaktion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91</a:t>
            </a:fld>
            <a:endParaRPr lang="de-DE"/>
          </a:p>
        </p:txBody>
      </p:sp>
      <p:pic>
        <p:nvPicPr>
          <p:cNvPr id="5" name="Bild 4" descr="Pages from 06-Transaction-Management-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412776"/>
            <a:ext cx="7882981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16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Rückrollen einer Transaktion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Transaktionen können auch partiell zurückgerollt werden (zur </a:t>
            </a:r>
            <a:r>
              <a:rPr lang="de-DE" dirty="0" err="1" smtClean="0"/>
              <a:t>SaveLSN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Wozu könnte das nützlich sein?</a:t>
            </a:r>
          </a:p>
          <a:p>
            <a:r>
              <a:rPr lang="de-DE" dirty="0" smtClean="0"/>
              <a:t>Das </a:t>
            </a:r>
            <a:r>
              <a:rPr lang="de-DE" dirty="0" err="1" smtClean="0"/>
              <a:t>UNxt</a:t>
            </a:r>
            <a:r>
              <a:rPr lang="de-DE" dirty="0" smtClean="0"/>
              <a:t>-Feld in einem CLR zeigt auf den Logeintrag vor demjenigen, der ungeschehen gemacht wurde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92</a:t>
            </a:fld>
            <a:endParaRPr lang="de-DE"/>
          </a:p>
        </p:txBody>
      </p:sp>
      <p:pic>
        <p:nvPicPr>
          <p:cNvPr id="5" name="Bild 4" descr="Pages from 06-Transaction-Management-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17" y="3645024"/>
            <a:ext cx="7228683" cy="151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4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Wiederherstellung nach Ausfall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4968875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Neustart nach einem Systemabsturz in drei Phasen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Analyse-Phase:</a:t>
            </a:r>
          </a:p>
          <a:p>
            <a:pPr marL="914400" lvl="1" indent="-514350"/>
            <a:r>
              <a:rPr lang="de-DE" dirty="0" smtClean="0"/>
              <a:t>Lese Log in Vorwärtsrichtung</a:t>
            </a:r>
          </a:p>
          <a:p>
            <a:pPr marL="914400" lvl="1" indent="-514350"/>
            <a:r>
              <a:rPr lang="de-DE" dirty="0" smtClean="0"/>
              <a:t>Bestimmt Transaktionen, die aktiv waren als der Absturz passierte (solche Transaktionen nennen wir Pechvögel)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err="1" smtClean="0"/>
              <a:t>Redo</a:t>
            </a:r>
            <a:r>
              <a:rPr lang="de-DE" dirty="0" smtClean="0"/>
              <a:t>-Phase:</a:t>
            </a:r>
          </a:p>
          <a:p>
            <a:pPr marL="914400" lvl="1" indent="-514350"/>
            <a:r>
              <a:rPr lang="de-DE" dirty="0" smtClean="0"/>
              <a:t>Spiele Operation im Log erneut ab (in Vorwärtsrichtung), um das System in den Zustand vor dem Fehler zu bringen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err="1" smtClean="0"/>
              <a:t>Undo</a:t>
            </a:r>
            <a:r>
              <a:rPr lang="de-DE" dirty="0" smtClean="0"/>
              <a:t>-Phase:</a:t>
            </a:r>
          </a:p>
          <a:p>
            <a:pPr marL="914400" lvl="1" indent="-514350"/>
            <a:r>
              <a:rPr lang="de-DE" dirty="0" smtClean="0"/>
              <a:t>Rolle Pechvögel-Transaktionen zurück, in dem das Log in Rückwärtsrichtung abgearbeitet wird (wie beim normalen Zurückrollen)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182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Analyse-Phase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94</a:t>
            </a:fld>
            <a:endParaRPr lang="de-DE"/>
          </a:p>
        </p:txBody>
      </p:sp>
      <p:pic>
        <p:nvPicPr>
          <p:cNvPr id="5" name="Bild 4" descr="Pages from 06-Transaction-Management-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783447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4005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Redo</a:t>
            </a:r>
            <a:r>
              <a:rPr lang="de-DE" dirty="0" smtClean="0"/>
              <a:t>-Phase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149080"/>
            <a:ext cx="8507288" cy="2016770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Auch beim Wiederherstellen können Abstürze eintreten</a:t>
            </a:r>
          </a:p>
          <a:p>
            <a:pPr lvl="1"/>
            <a:r>
              <a:rPr lang="de-DE" dirty="0" err="1" smtClean="0"/>
              <a:t>Undo</a:t>
            </a:r>
            <a:r>
              <a:rPr lang="de-DE" dirty="0" smtClean="0"/>
              <a:t> und </a:t>
            </a:r>
            <a:r>
              <a:rPr lang="de-DE" dirty="0" err="1" smtClean="0"/>
              <a:t>Redo</a:t>
            </a:r>
            <a:r>
              <a:rPr lang="de-DE" dirty="0" smtClean="0"/>
              <a:t> einer Transaktion müssen </a:t>
            </a:r>
            <a:r>
              <a:rPr lang="de-DE" dirty="0" err="1" smtClean="0"/>
              <a:t>idempotent</a:t>
            </a:r>
            <a:r>
              <a:rPr lang="de-DE" dirty="0" smtClean="0"/>
              <a:t> sein</a:t>
            </a:r>
          </a:p>
          <a:p>
            <a:pPr lvl="2"/>
            <a:r>
              <a:rPr lang="de-DE" dirty="0" err="1" smtClean="0"/>
              <a:t>undo</a:t>
            </a:r>
            <a:r>
              <a:rPr lang="de-DE" dirty="0" smtClean="0"/>
              <a:t>(</a:t>
            </a:r>
            <a:r>
              <a:rPr lang="de-DE" dirty="0" err="1" smtClean="0"/>
              <a:t>undo</a:t>
            </a:r>
            <a:r>
              <a:rPr lang="de-DE" dirty="0" smtClean="0"/>
              <a:t>(T)) = </a:t>
            </a:r>
            <a:r>
              <a:rPr lang="de-DE" dirty="0" err="1" smtClean="0"/>
              <a:t>undo</a:t>
            </a:r>
            <a:r>
              <a:rPr lang="de-DE" dirty="0" smtClean="0"/>
              <a:t>(T)</a:t>
            </a:r>
          </a:p>
          <a:p>
            <a:pPr lvl="2"/>
            <a:r>
              <a:rPr lang="de-DE" dirty="0" err="1" smtClean="0"/>
              <a:t>redo</a:t>
            </a:r>
            <a:r>
              <a:rPr lang="de-DE" dirty="0" smtClean="0"/>
              <a:t>(</a:t>
            </a:r>
            <a:r>
              <a:rPr lang="de-DE" dirty="0" err="1" smtClean="0"/>
              <a:t>redo</a:t>
            </a:r>
            <a:r>
              <a:rPr lang="de-DE" dirty="0" smtClean="0"/>
              <a:t>(T)) = </a:t>
            </a:r>
            <a:r>
              <a:rPr lang="de-DE" dirty="0" err="1" smtClean="0"/>
              <a:t>redo</a:t>
            </a:r>
            <a:r>
              <a:rPr lang="de-DE" dirty="0" smtClean="0"/>
              <a:t>(T)</a:t>
            </a:r>
          </a:p>
          <a:p>
            <a:pPr lvl="1"/>
            <a:r>
              <a:rPr lang="de-DE" dirty="0" smtClean="0"/>
              <a:t>Prüfe LSN vor der </a:t>
            </a:r>
            <a:r>
              <a:rPr lang="de-DE" dirty="0" err="1" smtClean="0"/>
              <a:t>Redo</a:t>
            </a:r>
            <a:r>
              <a:rPr lang="de-DE" dirty="0" smtClean="0"/>
              <a:t>-Operation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95</a:t>
            </a:fld>
            <a:endParaRPr lang="de-DE"/>
          </a:p>
        </p:txBody>
      </p:sp>
      <p:pic>
        <p:nvPicPr>
          <p:cNvPr id="5" name="Bild 4" descr="Pages from 06-Transaction-Management-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5688632" cy="280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93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Redo</a:t>
            </a:r>
            <a:r>
              <a:rPr lang="de-DE" dirty="0" smtClean="0"/>
              <a:t>-Phase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435280" cy="4968875"/>
          </a:xfrm>
        </p:spPr>
        <p:txBody>
          <a:bodyPr/>
          <a:lstStyle/>
          <a:p>
            <a:r>
              <a:rPr lang="de-DE" sz="2400" dirty="0" smtClean="0"/>
              <a:t>Beachte, dass alle Operationen (auch solche von Pechvögeln) in chronologischer Ordnung erneut durchgeführt werden</a:t>
            </a:r>
          </a:p>
          <a:p>
            <a:r>
              <a:rPr lang="de-DE" sz="2400" dirty="0" smtClean="0"/>
              <a:t>Nach der </a:t>
            </a:r>
            <a:r>
              <a:rPr lang="de-DE" sz="2400" dirty="0" err="1" smtClean="0"/>
              <a:t>Redo</a:t>
            </a:r>
            <a:r>
              <a:rPr lang="de-DE" sz="2400" dirty="0" smtClean="0"/>
              <a:t>-Phase ist das System im gleichen Zustand, wie zum Fehlerzeitpunkt</a:t>
            </a:r>
          </a:p>
          <a:p>
            <a:pPr lvl="1"/>
            <a:r>
              <a:rPr lang="de-DE" sz="2200" dirty="0" smtClean="0"/>
              <a:t>Einige Log-Einträge sind noch nicht auf der Platte, obwohl erfolgreich beendete Transaktionen ihre Änderung geschrieben hätten. Alle anderen müssten ungeschehen gemacht werden</a:t>
            </a:r>
          </a:p>
          <a:p>
            <a:r>
              <a:rPr lang="de-DE" dirty="0" smtClean="0"/>
              <a:t>Wir müssen hinterher alle Effekte von Pechvögeln ungeschehen machen</a:t>
            </a:r>
          </a:p>
          <a:p>
            <a:r>
              <a:rPr lang="de-DE" dirty="0" smtClean="0"/>
              <a:t>Als Optimierung kann man den Puffermanager instruieren, geänderte Seiten vorab zu holen (</a:t>
            </a:r>
            <a:r>
              <a:rPr lang="de-DE" dirty="0" err="1" smtClean="0"/>
              <a:t>Prefetch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90622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Undo</a:t>
            </a:r>
            <a:r>
              <a:rPr lang="de-DE" dirty="0" smtClean="0"/>
              <a:t>-Phase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 </a:t>
            </a:r>
            <a:r>
              <a:rPr lang="de-DE" dirty="0" err="1" smtClean="0"/>
              <a:t>Undo</a:t>
            </a:r>
            <a:r>
              <a:rPr lang="de-DE" dirty="0" smtClean="0"/>
              <a:t>-Phase ist ähnlich zum Rückrollen im normalen </a:t>
            </a:r>
            <a:r>
              <a:rPr lang="de-DE" dirty="0" err="1" smtClean="0"/>
              <a:t>Betrieg</a:t>
            </a:r>
            <a:endParaRPr lang="de-DE" dirty="0" smtClean="0"/>
          </a:p>
          <a:p>
            <a:r>
              <a:rPr lang="de-DE" dirty="0" smtClean="0"/>
              <a:t>Es werden mehrere auf einmal Transaktionen zurückgerollt (all Pechvögel)</a:t>
            </a:r>
          </a:p>
          <a:p>
            <a:r>
              <a:rPr lang="de-DE" dirty="0" smtClean="0"/>
              <a:t>Alle Pechvögel werden vollständig zurückgerollt (nicht nur bis zu einem Sicherungspunkt)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217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Undo</a:t>
            </a:r>
            <a:r>
              <a:rPr lang="de-DE" dirty="0" smtClean="0"/>
              <a:t>-Phase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98</a:t>
            </a:fld>
            <a:endParaRPr lang="de-DE"/>
          </a:p>
        </p:txBody>
      </p:sp>
      <p:pic>
        <p:nvPicPr>
          <p:cNvPr id="5" name="Bild 4" descr="Pages from 06-Transaction-Management-1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78461"/>
            <a:ext cx="7308304" cy="498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221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Checkpointing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4968875"/>
          </a:xfrm>
        </p:spPr>
        <p:txBody>
          <a:bodyPr/>
          <a:lstStyle/>
          <a:p>
            <a:r>
              <a:rPr lang="de-DE" dirty="0" smtClean="0"/>
              <a:t>WAL ist eine immer-wachsendes Log-Datei, die bei der Wiederherstellung gelesen wird</a:t>
            </a:r>
          </a:p>
          <a:p>
            <a:r>
              <a:rPr lang="de-DE" dirty="0" smtClean="0"/>
              <a:t>In der Praxis sollte die Datei nicht zu groß werden (Wiederherstellung dauert zu lange)</a:t>
            </a:r>
          </a:p>
          <a:p>
            <a:r>
              <a:rPr lang="de-DE" dirty="0" smtClean="0"/>
              <a:t>Daher wird ab und zu ein sog. </a:t>
            </a:r>
            <a:r>
              <a:rPr lang="de-DE" dirty="0" smtClean="0">
                <a:solidFill>
                  <a:srgbClr val="0000FF"/>
                </a:solidFill>
              </a:rPr>
              <a:t>Checkpoint</a:t>
            </a:r>
            <a:r>
              <a:rPr lang="de-DE" dirty="0" smtClean="0"/>
              <a:t> erstellt</a:t>
            </a:r>
          </a:p>
          <a:p>
            <a:pPr lvl="1"/>
            <a:r>
              <a:rPr lang="de-DE" dirty="0" smtClean="0">
                <a:solidFill>
                  <a:schemeClr val="accent2"/>
                </a:solidFill>
              </a:rPr>
              <a:t>Schwergewichtiger Checkpoint:</a:t>
            </a:r>
            <a:br>
              <a:rPr lang="de-DE" dirty="0" smtClean="0">
                <a:solidFill>
                  <a:schemeClr val="accent2"/>
                </a:solidFill>
              </a:rPr>
            </a:br>
            <a:r>
              <a:rPr lang="de-DE" dirty="0" smtClean="0"/>
              <a:t>Speicherung aller geänderter Seiten auf der Platte, dann Verwaltungsinformation für Checkpoint schreiben (</a:t>
            </a:r>
            <a:r>
              <a:rPr lang="de-DE" dirty="0" err="1" smtClean="0"/>
              <a:t>Redo</a:t>
            </a:r>
            <a:r>
              <a:rPr lang="de-DE" dirty="0" smtClean="0"/>
              <a:t> kann dann ab Checkpoint erfolgen)</a:t>
            </a:r>
          </a:p>
          <a:p>
            <a:pPr lvl="1"/>
            <a:r>
              <a:rPr lang="de-DE" dirty="0" smtClean="0">
                <a:solidFill>
                  <a:srgbClr val="333399"/>
                </a:solidFill>
              </a:rPr>
              <a:t>Leichtgewichtiger Checkpoint:</a:t>
            </a:r>
            <a:br>
              <a:rPr lang="de-DE" dirty="0" smtClean="0">
                <a:solidFill>
                  <a:srgbClr val="333399"/>
                </a:solidFill>
              </a:rPr>
            </a:br>
            <a:r>
              <a:rPr lang="de-DE" dirty="0" smtClean="0"/>
              <a:t>Speichere Information bzgl. geänderter Seiten in Log, aber keine Seiten (</a:t>
            </a:r>
            <a:r>
              <a:rPr lang="de-DE" dirty="0" err="1" smtClean="0"/>
              <a:t>Redo</a:t>
            </a:r>
            <a:r>
              <a:rPr lang="de-DE" dirty="0" smtClean="0"/>
              <a:t> ab Zeitpunkt kurz vor Checkpoint)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68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5215</Words>
  <Application>Microsoft Macintosh PowerPoint</Application>
  <PresentationFormat>Bildschirmpräsentation (4:3)</PresentationFormat>
  <Paragraphs>919</Paragraphs>
  <Slides>104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104</vt:i4>
      </vt:variant>
    </vt:vector>
  </HeadingPairs>
  <TitlesOfParts>
    <vt:vector size="105" baseType="lpstr">
      <vt:lpstr>7_Standarddesign</vt:lpstr>
      <vt:lpstr>Datenbanken </vt:lpstr>
      <vt:lpstr>Transaktionsverwaltung</vt:lpstr>
      <vt:lpstr>Danksagung</vt:lpstr>
      <vt:lpstr>Eine einfache Transaktion</vt:lpstr>
      <vt:lpstr>Nebenläufiger Zugriff</vt:lpstr>
      <vt:lpstr>... kann es auch nach hinten losgehen</vt:lpstr>
      <vt:lpstr>ACID-Eigenschaften und Transaktionen</vt:lpstr>
      <vt:lpstr>Anomalien: Lost Update</vt:lpstr>
      <vt:lpstr>Anomalien: Inconsistent Read</vt:lpstr>
      <vt:lpstr>Anomalien: Dirty Read</vt:lpstr>
      <vt:lpstr>Nebenläufige Ausführung</vt:lpstr>
      <vt:lpstr>Datenbankobjekte und Zugriffe daraus</vt:lpstr>
      <vt:lpstr>Transaktion: Definition</vt:lpstr>
      <vt:lpstr>Ausführungspläne</vt:lpstr>
      <vt:lpstr>Serielle Ausführung</vt:lpstr>
      <vt:lpstr>Korrektheit der seriellen Ausführung</vt:lpstr>
      <vt:lpstr>Konflikte</vt:lpstr>
      <vt:lpstr>Konflikte</vt:lpstr>
      <vt:lpstr>Konflikt-Serialisierbarkeit</vt:lpstr>
      <vt:lpstr>Serialisierungsgraph</vt:lpstr>
      <vt:lpstr>Sperren im Anfrageplan</vt:lpstr>
      <vt:lpstr>Sperr-Verwaltung</vt:lpstr>
      <vt:lpstr>Aufgabe:  </vt:lpstr>
      <vt:lpstr>ATM-Transaktion mit Sperren</vt:lpstr>
      <vt:lpstr>Zwei-Phasen-Sperrverwaltung</vt:lpstr>
      <vt:lpstr>Aufgabe:  </vt:lpstr>
      <vt:lpstr>Noch einmal: ATM-Transaktion</vt:lpstr>
      <vt:lpstr>Eine 2PL-konforme Transaktion</vt:lpstr>
      <vt:lpstr>Entstehender Abarbeitungsplan</vt:lpstr>
      <vt:lpstr>Sperrarten (Sperrmodi)</vt:lpstr>
      <vt:lpstr>Verklemmungen (Deadlocks)</vt:lpstr>
      <vt:lpstr>Behandlung von Verklemmungen</vt:lpstr>
      <vt:lpstr>Behandlung von Verklemmungen</vt:lpstr>
      <vt:lpstr>Wait-Die</vt:lpstr>
      <vt:lpstr>Wound-Wait</vt:lpstr>
      <vt:lpstr>Varianten des Zwei-Phasen-Sperrprotokolls</vt:lpstr>
      <vt:lpstr>Aufgabe:  </vt:lpstr>
      <vt:lpstr>Kaskadierendes Rücksetzen</vt:lpstr>
      <vt:lpstr>Phantom-Problem</vt:lpstr>
      <vt:lpstr>Implementierung eines Sperrverwalters</vt:lpstr>
      <vt:lpstr>Datenstruktur zur Buchführung</vt:lpstr>
      <vt:lpstr>Implementierung von Aufgaben</vt:lpstr>
      <vt:lpstr>Granularität des Sperrens</vt:lpstr>
      <vt:lpstr>Sperren mit multipler Granularität </vt:lpstr>
      <vt:lpstr>Vorhabens-Sperren</vt:lpstr>
      <vt:lpstr>Vorhabens-Sperren</vt:lpstr>
      <vt:lpstr>Entdeckung von Konflikten</vt:lpstr>
      <vt:lpstr>Konsistenzgarantien in SQL-92</vt:lpstr>
      <vt:lpstr>SQL-92 Isolations-Modi</vt:lpstr>
      <vt:lpstr>Resultierende Konsistenzgarantien</vt:lpstr>
      <vt:lpstr>Nebenläufigkeit beim Indexzugriff</vt:lpstr>
      <vt:lpstr>Nebenläufigkeit beim Indexzugriff</vt:lpstr>
      <vt:lpstr>Sperren und B-Baum-Indexe</vt:lpstr>
      <vt:lpstr>Sperren und B-Baum-Indexe</vt:lpstr>
      <vt:lpstr>Sperrkopplung</vt:lpstr>
      <vt:lpstr>Aufspaltungssicherheit</vt:lpstr>
      <vt:lpstr>Sperrkopplungsprotokoll (Variante 1)</vt:lpstr>
      <vt:lpstr>Erhöhung der Nebenläufigkeit </vt:lpstr>
      <vt:lpstr>Sperrkopplungsprotokoll (Variante 2)</vt:lpstr>
      <vt:lpstr>Zusammenfassung</vt:lpstr>
      <vt:lpstr>B+-Bäume ohne Lesesperren</vt:lpstr>
      <vt:lpstr>Einfügung mit Aufspaltung eines inneren Knotens</vt:lpstr>
      <vt:lpstr>B-Baum-Zugriff beim Lesen</vt:lpstr>
      <vt:lpstr>Sperren (Locks) und Indexsperren (Latches)</vt:lpstr>
      <vt:lpstr>Optimistische Organisation der Nebenläufigkeit</vt:lpstr>
      <vt:lpstr>Optimistische Organisation der Nebenläufigkeit</vt:lpstr>
      <vt:lpstr>Validierung von Transaktionen</vt:lpstr>
      <vt:lpstr>Validierung von Transaktionen</vt:lpstr>
      <vt:lpstr>Multiversions-Nebenläufigkeitsorganisation</vt:lpstr>
      <vt:lpstr>Multiversions-Nebenläufigkeitsorganisation</vt:lpstr>
      <vt:lpstr>Wiederherstellung (Recovery)</vt:lpstr>
      <vt:lpstr>Wiederherstellung nach Fehlern</vt:lpstr>
      <vt:lpstr>Wiederherstellung nach Fehlern</vt:lpstr>
      <vt:lpstr>Beispiel: Systemausfall (oder Medienfehler)</vt:lpstr>
      <vt:lpstr>Arten von Speichern</vt:lpstr>
      <vt:lpstr>Schatten-Seiten-Verwaltung</vt:lpstr>
      <vt:lpstr>Schatten-Seiten-Verwaltung</vt:lpstr>
      <vt:lpstr>Schatten-Seiten: Diskussion</vt:lpstr>
      <vt:lpstr>Schatten-Seiten: Diskussion</vt:lpstr>
      <vt:lpstr>Effekte für die Wiederherstellung</vt:lpstr>
      <vt:lpstr>Write-Ahead-Log (WAL)</vt:lpstr>
      <vt:lpstr>Inhalte des Write-Ahead-Logs</vt:lpstr>
      <vt:lpstr>Inhalte des Write-Ahead-Logs (Forts.)</vt:lpstr>
      <vt:lpstr>Beispiel</vt:lpstr>
      <vt:lpstr>Redo/Undo-Information</vt:lpstr>
      <vt:lpstr>Redo/Undo-Information</vt:lpstr>
      <vt:lpstr>Schreiben von Log-Einträgen</vt:lpstr>
      <vt:lpstr>Normaler Verarbeitungsmodus</vt:lpstr>
      <vt:lpstr>Datenstruktur zur Buchführung</vt:lpstr>
      <vt:lpstr>Rückrollen einer Transaktion</vt:lpstr>
      <vt:lpstr>Rückrollen einer Transaktion</vt:lpstr>
      <vt:lpstr>Rückrollen einer Transaktion</vt:lpstr>
      <vt:lpstr>Wiederherstellung nach Ausfall</vt:lpstr>
      <vt:lpstr>Analyse-Phase</vt:lpstr>
      <vt:lpstr>Redo-Phase</vt:lpstr>
      <vt:lpstr>Redo-Phase</vt:lpstr>
      <vt:lpstr>Undo-Phase</vt:lpstr>
      <vt:lpstr>Undo-Phase</vt:lpstr>
      <vt:lpstr>Checkpointing</vt:lpstr>
      <vt:lpstr>Medien-Wiederherstellung</vt:lpstr>
      <vt:lpstr>Leichtgewichtiger Checkpoint </vt:lpstr>
      <vt:lpstr>Wiederherstellung mit leichtgew. Checkpoint</vt:lpstr>
      <vt:lpstr>Zusammenfassung</vt:lpstr>
      <vt:lpstr>Das Gesamtbild der Architektur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Moeller</cp:lastModifiedBy>
  <cp:revision>1140</cp:revision>
  <cp:lastPrinted>2014-10-18T14:57:02Z</cp:lastPrinted>
  <dcterms:created xsi:type="dcterms:W3CDTF">2010-04-27T12:26:40Z</dcterms:created>
  <dcterms:modified xsi:type="dcterms:W3CDTF">2015-07-13T20:35:47Z</dcterms:modified>
</cp:coreProperties>
</file>