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3"/>
  </p:notesMasterIdLst>
  <p:handoutMasterIdLst>
    <p:handoutMasterId r:id="rId64"/>
  </p:handoutMasterIdLst>
  <p:sldIdLst>
    <p:sldId id="273" r:id="rId2"/>
    <p:sldId id="638" r:id="rId3"/>
    <p:sldId id="437" r:id="rId4"/>
    <p:sldId id="439" r:id="rId5"/>
    <p:sldId id="568" r:id="rId6"/>
    <p:sldId id="440" r:id="rId7"/>
    <p:sldId id="557" r:id="rId8"/>
    <p:sldId id="441" r:id="rId9"/>
    <p:sldId id="443" r:id="rId10"/>
    <p:sldId id="589" r:id="rId11"/>
    <p:sldId id="621" r:id="rId12"/>
    <p:sldId id="632" r:id="rId13"/>
    <p:sldId id="635" r:id="rId14"/>
    <p:sldId id="565" r:id="rId15"/>
    <p:sldId id="637" r:id="rId16"/>
    <p:sldId id="590" r:id="rId17"/>
    <p:sldId id="450" r:id="rId18"/>
    <p:sldId id="451" r:id="rId19"/>
    <p:sldId id="585" r:id="rId20"/>
    <p:sldId id="465" r:id="rId21"/>
    <p:sldId id="466" r:id="rId22"/>
    <p:sldId id="467" r:id="rId23"/>
    <p:sldId id="468" r:id="rId24"/>
    <p:sldId id="469" r:id="rId25"/>
    <p:sldId id="470" r:id="rId26"/>
    <p:sldId id="591" r:id="rId27"/>
    <p:sldId id="592" r:id="rId28"/>
    <p:sldId id="593" r:id="rId29"/>
    <p:sldId id="623" r:id="rId30"/>
    <p:sldId id="608" r:id="rId31"/>
    <p:sldId id="609" r:id="rId32"/>
    <p:sldId id="652" r:id="rId33"/>
    <p:sldId id="610" r:id="rId34"/>
    <p:sldId id="612" r:id="rId35"/>
    <p:sldId id="620" r:id="rId36"/>
    <p:sldId id="629" r:id="rId37"/>
    <p:sldId id="633" r:id="rId38"/>
    <p:sldId id="628" r:id="rId39"/>
    <p:sldId id="634" r:id="rId40"/>
    <p:sldId id="624" r:id="rId41"/>
    <p:sldId id="597" r:id="rId42"/>
    <p:sldId id="598" r:id="rId43"/>
    <p:sldId id="600" r:id="rId44"/>
    <p:sldId id="601" r:id="rId45"/>
    <p:sldId id="641" r:id="rId46"/>
    <p:sldId id="602" r:id="rId47"/>
    <p:sldId id="639" r:id="rId48"/>
    <p:sldId id="604" r:id="rId49"/>
    <p:sldId id="651" r:id="rId50"/>
    <p:sldId id="606" r:id="rId51"/>
    <p:sldId id="471" r:id="rId52"/>
    <p:sldId id="477" r:id="rId53"/>
    <p:sldId id="478" r:id="rId54"/>
    <p:sldId id="479" r:id="rId55"/>
    <p:sldId id="627" r:id="rId56"/>
    <p:sldId id="567" r:id="rId57"/>
    <p:sldId id="588" r:id="rId58"/>
    <p:sldId id="580" r:id="rId59"/>
    <p:sldId id="579" r:id="rId60"/>
    <p:sldId id="574" r:id="rId61"/>
    <p:sldId id="640" r:id="rId6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702"/>
  </p:normalViewPr>
  <p:slideViewPr>
    <p:cSldViewPr>
      <p:cViewPr varScale="1">
        <p:scale>
          <a:sx n="119" d="100"/>
          <a:sy n="119" d="100"/>
        </p:scale>
        <p:origin x="6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1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08.06.17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08.06.17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861B15-894E-354E-A80A-187BA2607D12}" type="datetime1">
              <a:rPr lang="de-DE"/>
              <a:pPr/>
              <a:t>08.06.17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4AE2E-0842-8A46-BA44-11E68AE1929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2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39D2F-8F91-3F4B-AFB0-C687946EC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Braun und Felix </a:t>
            </a:r>
            <a:r>
              <a:rPr lang="de-DE" sz="2400" smtClean="0">
                <a:cs typeface="+mn-cs"/>
              </a:rPr>
              <a:t>Kuhr (Übungen</a:t>
            </a:r>
            <a:r>
              <a:rPr lang="de-DE" sz="24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12B5-F82C-9846-A6CE-FF1E8D8A1CD7}" type="slidenum">
              <a:rPr lang="de-DE"/>
              <a:pPr/>
              <a:t>10</a:t>
            </a:fld>
            <a:endParaRPr lang="de-DE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(Streuung)</a:t>
            </a:r>
            <a:endParaRPr lang="de-DE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14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022599" y="5589240"/>
            <a:ext cx="4997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Hashtabelle </a:t>
            </a:r>
            <a:r>
              <a:rPr lang="de-DE" sz="2800" dirty="0" smtClean="0">
                <a:solidFill>
                  <a:schemeClr val="hlink"/>
                </a:solidFill>
              </a:rPr>
              <a:t>T (T = Indexbereich)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920953" y="2924944"/>
            <a:ext cx="52246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zeit- und speichereffiziente</a:t>
            </a:r>
            <a:br>
              <a:rPr lang="de-DE" sz="2800" dirty="0"/>
            </a:br>
            <a:r>
              <a:rPr lang="de-DE" sz="2800" dirty="0" smtClean="0"/>
              <a:t>Hashfunktion (Streuwertfunktion) </a:t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</a:rPr>
              <a:t>h: U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T mit |U|≥|T|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95536" y="1198493"/>
            <a:ext cx="202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Einige Elemente</a:t>
            </a:r>
            <a:br>
              <a:rPr lang="de-DE" dirty="0" smtClean="0"/>
            </a:br>
            <a:r>
              <a:rPr lang="de-DE" dirty="0" smtClean="0"/>
              <a:t>aus einer Menge </a:t>
            </a:r>
            <a:r>
              <a:rPr lang="de-DE" dirty="0" smtClean="0">
                <a:solidFill>
                  <a:srgbClr val="3C8C93"/>
                </a:solidFill>
              </a:rPr>
              <a:t>U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89265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2339752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284380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3386155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385192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4355976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89832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36408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868144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637220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876256" y="5229200"/>
            <a:ext cx="42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Assoziation durch </a:t>
            </a:r>
            <a:r>
              <a:rPr lang="de-DE" dirty="0" err="1" smtClean="0"/>
              <a:t>Hashing</a:t>
            </a:r>
            <a:r>
              <a:rPr lang="de-DE" dirty="0" smtClean="0"/>
              <a:t> sowie Iteration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2B74AE2E-0842-8A46-BA44-11E68AE192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9696" y="1150795"/>
            <a:ext cx="8686800" cy="53745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dirty="0" smtClean="0"/>
              <a:t>Elemente von U sind nicht notwendigerweise „nur“ Zahlen</a:t>
            </a:r>
            <a:endParaRPr lang="de-DE" dirty="0"/>
          </a:p>
          <a:p>
            <a:r>
              <a:rPr lang="de-DE" dirty="0" smtClean="0"/>
              <a:t>Anwendung eines Schlüsselfunktion </a:t>
            </a:r>
            <a:r>
              <a:rPr lang="de-DE" dirty="0" err="1" smtClean="0"/>
              <a:t>key</a:t>
            </a:r>
            <a:r>
              <a:rPr lang="de-DE" dirty="0" smtClean="0"/>
              <a:t>: </a:t>
            </a:r>
            <a:r>
              <a:rPr lang="de-DE" dirty="0" err="1" smtClean="0"/>
              <a:t>k</a:t>
            </a:r>
            <a:r>
              <a:rPr lang="de-DE" dirty="0" smtClean="0"/>
              <a:t>=</a:t>
            </a:r>
            <a:r>
              <a:rPr lang="de-DE" dirty="0" err="1" smtClean="0"/>
              <a:t>key</a:t>
            </a:r>
            <a:r>
              <a:rPr lang="de-DE" dirty="0" smtClean="0"/>
              <a:t>(</a:t>
            </a:r>
            <a:r>
              <a:rPr lang="de-DE" dirty="0" err="1" smtClean="0"/>
              <a:t>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Schlüssel selbst können auch Objekte sein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368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7175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79813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9593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0400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87875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765275" y="4077791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26851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76575" y="4077791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292700" y="4077791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284638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78946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30076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979588" y="3141737"/>
            <a:ext cx="3541740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987650" y="3141737"/>
            <a:ext cx="1525566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3577111" y="3141737"/>
            <a:ext cx="418601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5003775" y="3141737"/>
            <a:ext cx="1597673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2568999" y="3141737"/>
            <a:ext cx="3515863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H="1">
            <a:off x="5017272" y="3141737"/>
            <a:ext cx="2002628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2496992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505104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4513216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endCxn id="43" idx="0"/>
          </p:cNvCxnSpPr>
          <p:nvPr/>
        </p:nvCxnSpPr>
        <p:spPr>
          <a:xfrm>
            <a:off x="5112470" y="4365104"/>
            <a:ext cx="0" cy="7929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5652120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6660232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280968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>
                <a:solidFill>
                  <a:srgbClr val="000000"/>
                </a:solidFill>
              </a:rPr>
              <a:t>14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289080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5</a:t>
            </a:r>
            <a:endParaRPr lang="de-DE" sz="1800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297192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3</a:t>
            </a:r>
            <a:endParaRPr lang="de-DE" sz="1800" dirty="0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860851" y="51580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19</a:t>
            </a:r>
            <a:endParaRPr lang="de-DE" sz="1800" dirty="0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5436096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</a:t>
            </a:r>
            <a:endParaRPr lang="de-DE" sz="1800" dirty="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6444208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10</a:t>
            </a:r>
            <a:endParaRPr lang="de-DE" sz="1800" dirty="0"/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1979712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2987824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3995936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040462" y="2276872"/>
            <a:ext cx="0" cy="360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6012160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7020272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-24300" y="2564904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Zahlen in der</a:t>
            </a:r>
            <a:br>
              <a:rPr lang="de-DE" dirty="0" smtClean="0"/>
            </a:br>
            <a:r>
              <a:rPr lang="de-DE" dirty="0" smtClean="0"/>
              <a:t>Box stellen</a:t>
            </a:r>
            <a:br>
              <a:rPr lang="de-DE" dirty="0" smtClean="0"/>
            </a:br>
            <a:r>
              <a:rPr lang="de-DE" dirty="0" smtClean="0"/>
              <a:t>Schlüsselwerte</a:t>
            </a:r>
            <a:br>
              <a:rPr lang="de-DE" dirty="0" smtClean="0"/>
            </a:br>
            <a:r>
              <a:rPr lang="de-DE" dirty="0" err="1" smtClean="0"/>
              <a:t>key</a:t>
            </a:r>
            <a:r>
              <a:rPr lang="de-DE" dirty="0" smtClean="0"/>
              <a:t>(</a:t>
            </a:r>
            <a:r>
              <a:rPr lang="de-DE" dirty="0" err="1" smtClean="0"/>
              <a:t>e</a:t>
            </a:r>
            <a:r>
              <a:rPr lang="de-DE" dirty="0" smtClean="0"/>
              <a:t>) dar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insert</a:t>
            </a:r>
            <a:r>
              <a:rPr lang="de-DE" dirty="0"/>
              <a:t>(</a:t>
            </a:r>
            <a:r>
              <a:rPr lang="de-DE" dirty="0" err="1"/>
              <a:t>e</a:t>
            </a:r>
            <a:r>
              <a:rPr lang="de-DE" dirty="0"/>
              <a:t>, s) vs. </a:t>
            </a:r>
            <a:r>
              <a:rPr lang="de-DE" dirty="0" err="1"/>
              <a:t>insert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, </a:t>
            </a:r>
            <a:r>
              <a:rPr lang="de-DE" dirty="0" err="1"/>
              <a:t>e</a:t>
            </a:r>
            <a:r>
              <a:rPr lang="de-DE" dirty="0"/>
              <a:t>, 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E2E-0842-8A46-BA44-11E68AE1929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63713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“a“</a:t>
            </a:r>
            <a:endParaRPr lang="de-DE" sz="18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71775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“b“</a:t>
            </a:r>
            <a:endParaRPr lang="de-DE" sz="18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779838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“c“</a:t>
            </a:r>
            <a:endParaRPr lang="de-DE" sz="18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95963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err="1" smtClean="0"/>
              <a:t>e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04025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f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87900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d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765300" y="4867647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6853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14</a:t>
            </a:r>
            <a:endParaRPr lang="de-DE" sz="1800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276600" y="48676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292725" y="48676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284663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8948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30078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1979613" y="2564185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987675" y="2564185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>
            <a:off x="3492500" y="2564185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5003800" y="2564185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2484438" y="2564185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5076825" y="2564185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765300" y="5372447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26853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a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276600" y="53724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c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92725" y="53724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a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4284663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b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78948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f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630078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d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763936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771998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780061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796186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804248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4788123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259632" y="14120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1259632" y="20507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6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Anwendung von </a:t>
            </a:r>
            <a:r>
              <a:rPr lang="de-DE" dirty="0" err="1" smtClean="0"/>
              <a:t>insert</a:t>
            </a:r>
            <a:r>
              <a:rPr lang="de-DE" dirty="0" smtClean="0"/>
              <a:t>(</a:t>
            </a:r>
            <a:r>
              <a:rPr lang="de-DE" dirty="0" err="1" smtClean="0"/>
              <a:t>k</a:t>
            </a:r>
            <a:r>
              <a:rPr lang="de-DE" dirty="0" smtClean="0"/>
              <a:t>, </a:t>
            </a:r>
            <a:r>
              <a:rPr lang="de-DE" dirty="0" err="1" smtClean="0"/>
              <a:t>e</a:t>
            </a:r>
            <a:r>
              <a:rPr lang="de-DE" dirty="0" smtClean="0"/>
              <a:t>, s)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E2E-0842-8A46-BA44-11E68AE1929E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4" name="Bild 3" descr="HASHTB1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9222"/>
            <a:ext cx="6746697" cy="42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Hashfunktionen müssen i.A. anwendungsspezifisch definiert werden (oft für Basisdatentypen Standardimplementierungen angeboten)</a:t>
            </a:r>
          </a:p>
          <a:p>
            <a:r>
              <a:rPr lang="de-DE" dirty="0" smtClean="0"/>
              <a:t>Hashwerte sollen möglichst </a:t>
            </a:r>
            <a:r>
              <a:rPr lang="de-DE" dirty="0" err="1" smtClean="0"/>
              <a:t>gleichmäßg</a:t>
            </a:r>
            <a:r>
              <a:rPr lang="de-DE" dirty="0" smtClean="0"/>
              <a:t> gestreut werden</a:t>
            </a:r>
            <a:br>
              <a:rPr lang="de-DE" dirty="0" smtClean="0"/>
            </a:br>
            <a:r>
              <a:rPr lang="de-DE" dirty="0" smtClean="0"/>
              <a:t>(sonst Kollisionen vorprogrammiert)</a:t>
            </a:r>
          </a:p>
          <a:p>
            <a:r>
              <a:rPr lang="de-DE" dirty="0" smtClean="0"/>
              <a:t>Ein erstes Beispiel</a:t>
            </a:r>
            <a:r>
              <a:rPr lang="de-DE" dirty="0"/>
              <a:t> </a:t>
            </a:r>
            <a:r>
              <a:rPr lang="de-DE" dirty="0" smtClean="0"/>
              <a:t>für </a:t>
            </a:r>
            <a:r>
              <a:rPr lang="de-DE" dirty="0" smtClean="0">
                <a:solidFill>
                  <a:srgbClr val="3C8C93"/>
                </a:solidFill>
              </a:rPr>
              <a:t>U = Integer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b="1" dirty="0" err="1" smtClean="0">
                <a:solidFill>
                  <a:srgbClr val="000000"/>
                </a:solidFill>
              </a:rPr>
              <a:t>function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h</a:t>
            </a:r>
            <a:r>
              <a:rPr lang="de-DE" dirty="0" smtClean="0">
                <a:solidFill>
                  <a:srgbClr val="000000"/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r>
              <a:rPr lang="de-DE" dirty="0" smtClean="0">
                <a:solidFill>
                  <a:srgbClr val="3C8C93"/>
                </a:solidFill>
              </a:rPr>
              <a:t/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>
                <a:solidFill>
                  <a:srgbClr val="3C8C93"/>
                </a:solidFill>
              </a:rPr>
              <a:t>    </a:t>
            </a:r>
            <a:r>
              <a:rPr lang="de-DE" b="1" dirty="0" err="1" smtClean="0"/>
              <a:t>return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</a:p>
          <a:p>
            <a:pPr marL="457200" lvl="1" indent="0">
              <a:buNone/>
            </a:pPr>
            <a:r>
              <a:rPr lang="de-DE" dirty="0" smtClean="0"/>
              <a:t>wobei</a:t>
            </a:r>
            <a:r>
              <a:rPr lang="de-DE" dirty="0" smtClean="0">
                <a:solidFill>
                  <a:srgbClr val="3C8C93"/>
                </a:solidFill>
              </a:rPr>
              <a:t> m=</a:t>
            </a:r>
            <a:r>
              <a:rPr lang="de-DE" dirty="0" err="1" smtClean="0">
                <a:solidFill>
                  <a:srgbClr val="3C8C93"/>
                </a:solidFill>
              </a:rPr>
              <a:t>length</a:t>
            </a:r>
            <a:r>
              <a:rPr lang="de-DE" dirty="0" smtClean="0">
                <a:solidFill>
                  <a:srgbClr val="3C8C93"/>
                </a:solidFill>
              </a:rPr>
              <a:t>(T) 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Kann man </a:t>
            </a:r>
            <a:r>
              <a:rPr lang="de-DE" dirty="0" err="1" smtClean="0">
                <a:solidFill>
                  <a:srgbClr val="000000"/>
                </a:solidFill>
              </a:rPr>
              <a:t>hash</a:t>
            </a:r>
            <a:r>
              <a:rPr lang="de-DE" dirty="0" smtClean="0">
                <a:solidFill>
                  <a:srgbClr val="000000"/>
                </a:solidFill>
              </a:rPr>
              <a:t> auf komplexe Objekte über deren „Adresse“ durchführen?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6372200" y="4509120"/>
            <a:ext cx="2592288" cy="1080120"/>
          </a:xfrm>
          <a:prstGeom prst="cloudCallout">
            <a:avLst>
              <a:gd name="adj1" fmla="val -101964"/>
              <a:gd name="adj2" fmla="val 443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Warum i.A. nicht?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6228184" y="2996952"/>
            <a:ext cx="2664296" cy="1440160"/>
          </a:xfrm>
          <a:prstGeom prst="wedgeRectCallout">
            <a:avLst>
              <a:gd name="adj1" fmla="val -104728"/>
              <a:gd name="adj2" fmla="val 27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Falls m keine Primzahl: </a:t>
            </a:r>
            <a:r>
              <a:rPr lang="de-DE" dirty="0" smtClean="0">
                <a:solidFill>
                  <a:schemeClr val="tx1"/>
                </a:solidFill>
              </a:rPr>
              <a:t>Schlüssel seien alle Vielfache von 10 und Tabellengröße sei 100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de-DE" dirty="0" smtClean="0">
                <a:solidFill>
                  <a:schemeClr val="tx1"/>
                </a:solidFill>
              </a:rPr>
              <a:t>Viele Kollisionen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422C-8FE7-3B4B-8D8D-58A0DEB30D7A}" type="slidenum">
              <a:rPr lang="de-DE"/>
              <a:pPr/>
              <a:t>15</a:t>
            </a:fld>
            <a:endParaRPr lang="de-DE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zur Assoziation und zum Suchen</a:t>
            </a:r>
            <a:endParaRPr lang="de-DE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Analyse bei perfekter Streuung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insert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h)) </a:t>
            </a:r>
            <a:r>
              <a:rPr lang="de-DE" dirty="0" smtClean="0"/>
              <a:t>mit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h) = 1 </a:t>
            </a:r>
            <a:b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de-DE" dirty="0" smtClean="0"/>
              <a:t>für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u∈</a:t>
            </a:r>
            <a:r>
              <a:rPr lang="de-DE" dirty="0" err="1" smtClean="0">
                <a:solidFill>
                  <a:srgbClr val="3C8C93"/>
                </a:solidFill>
              </a:rPr>
              <a:t>Integer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dirty="0" smtClean="0"/>
              <a:t> hinreichend einfach</a:t>
            </a:r>
            <a:endParaRPr lang="de-DE" dirty="0" smtClean="0">
              <a:solidFill>
                <a:srgbClr val="3C8C93"/>
              </a:solidFill>
            </a:endParaRPr>
          </a:p>
          <a:p>
            <a:r>
              <a:rPr lang="de-DE" dirty="0" err="1" smtClean="0">
                <a:solidFill>
                  <a:srgbClr val="000000"/>
                </a:solidFill>
              </a:rPr>
              <a:t>delete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rgbClr val="3C8C93"/>
                </a:solidFill>
              </a:rPr>
              <a:t>O(f(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h)) </a:t>
            </a:r>
            <a:r>
              <a:rPr lang="de-DE" dirty="0" smtClean="0">
                <a:solidFill>
                  <a:srgbClr val="000000"/>
                </a:solidFill>
              </a:rPr>
              <a:t>dito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lookup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rgbClr val="3C8C93"/>
                </a:solidFill>
              </a:rPr>
              <a:t>O(f(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h)) </a:t>
            </a:r>
            <a:r>
              <a:rPr lang="de-DE" dirty="0" smtClean="0">
                <a:solidFill>
                  <a:srgbClr val="000000"/>
                </a:solidFill>
              </a:rPr>
              <a:t>dito</a:t>
            </a:r>
            <a:endParaRPr lang="de-DE" dirty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de-DE" dirty="0" smtClean="0">
                <a:solidFill>
                  <a:srgbClr val="FF0000"/>
                </a:solidFill>
              </a:rPr>
              <a:t>Problem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dirty="0" smtClean="0">
                <a:solidFill>
                  <a:srgbClr val="FF0000"/>
                </a:solidFill>
              </a:rPr>
              <a:t>perfekte Streuung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Sogar ein Problem: gute Streuung</a:t>
            </a:r>
            <a:endParaRPr lang="de-DE" dirty="0"/>
          </a:p>
          <a:p>
            <a:pPr>
              <a:buFontTx/>
              <a:buNone/>
            </a:pPr>
            <a:r>
              <a:rPr lang="de-DE" dirty="0"/>
              <a:t>Fälle:</a:t>
            </a:r>
          </a:p>
          <a:p>
            <a:r>
              <a:rPr lang="de-DE" dirty="0">
                <a:solidFill>
                  <a:schemeClr val="accent2"/>
                </a:solidFill>
              </a:rPr>
              <a:t>Statisches Wörterbuch</a:t>
            </a:r>
            <a:r>
              <a:rPr lang="de-DE" dirty="0"/>
              <a:t>: nur </a:t>
            </a:r>
            <a:r>
              <a:rPr lang="de-DE" dirty="0" err="1"/>
              <a:t>lookup</a:t>
            </a:r>
            <a:endParaRPr lang="de-DE" dirty="0"/>
          </a:p>
          <a:p>
            <a:r>
              <a:rPr lang="de-DE" dirty="0">
                <a:solidFill>
                  <a:schemeClr val="accent2"/>
                </a:solidFill>
              </a:rPr>
              <a:t>Dynamisches Wörterbuch</a:t>
            </a:r>
            <a:r>
              <a:rPr lang="de-DE" dirty="0"/>
              <a:t>: </a:t>
            </a:r>
            <a:r>
              <a:rPr lang="de-DE" dirty="0" err="1"/>
              <a:t>insert</a:t>
            </a:r>
            <a:r>
              <a:rPr lang="de-DE" dirty="0"/>
              <a:t>, </a:t>
            </a:r>
            <a:r>
              <a:rPr lang="de-DE" dirty="0" err="1"/>
              <a:t>delete</a:t>
            </a:r>
            <a:r>
              <a:rPr lang="de-DE" dirty="0"/>
              <a:t> und </a:t>
            </a:r>
            <a:r>
              <a:rPr lang="de-DE" dirty="0" err="1"/>
              <a:t>lookup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4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Beim Erzeugen einer Hashtabelle kann man die </a:t>
            </a:r>
            <a:r>
              <a:rPr lang="de-DE" dirty="0" err="1" smtClean="0"/>
              <a:t>initiale</a:t>
            </a:r>
            <a:r>
              <a:rPr lang="de-DE" dirty="0" smtClean="0"/>
              <a:t> Größe angeben</a:t>
            </a:r>
          </a:p>
          <a:p>
            <a:r>
              <a:rPr lang="de-DE" dirty="0" smtClean="0"/>
              <a:t>Man möchte den Nutzer nicht zwingen, eine Primzahl zu verwenden</a:t>
            </a:r>
          </a:p>
          <a:p>
            <a:r>
              <a:rPr lang="de-DE" dirty="0" smtClean="0"/>
              <a:t>Andere Hashfunktion für </a:t>
            </a:r>
            <a:r>
              <a:rPr lang="de-DE" dirty="0" smtClean="0">
                <a:solidFill>
                  <a:srgbClr val="3C8C93"/>
                </a:solidFill>
              </a:rPr>
              <a:t>U </a:t>
            </a:r>
            <a:r>
              <a:rPr lang="de-DE" dirty="0">
                <a:solidFill>
                  <a:srgbClr val="3C8C93"/>
                </a:solidFill>
              </a:rPr>
              <a:t>= Integer</a:t>
            </a:r>
            <a:r>
              <a:rPr lang="de-DE" dirty="0"/>
              <a:t>:</a:t>
            </a:r>
          </a:p>
          <a:p>
            <a:pPr marL="457200" lvl="1" indent="0">
              <a:buNone/>
            </a:pPr>
            <a:r>
              <a:rPr lang="de-DE" b="1" dirty="0" err="1">
                <a:solidFill>
                  <a:srgbClr val="000000"/>
                </a:solidFill>
              </a:rPr>
              <a:t>function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h(</a:t>
            </a:r>
            <a:r>
              <a:rPr lang="de-DE" dirty="0" err="1">
                <a:solidFill>
                  <a:srgbClr val="0000FF"/>
                </a:solidFill>
              </a:rPr>
              <a:t>u</a:t>
            </a:r>
            <a:r>
              <a:rPr lang="de-DE" dirty="0">
                <a:solidFill>
                  <a:srgbClr val="0000FF"/>
                </a:solidFill>
              </a:rPr>
              <a:t>)</a:t>
            </a:r>
            <a:r>
              <a:rPr lang="de-DE" dirty="0">
                <a:solidFill>
                  <a:srgbClr val="3C8C93"/>
                </a:solidFill>
              </a:rPr>
              <a:t/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>
                <a:solidFill>
                  <a:srgbClr val="3C8C93"/>
                </a:solidFill>
              </a:rPr>
              <a:t>    </a:t>
            </a:r>
            <a:r>
              <a:rPr lang="de-DE" b="1" dirty="0" err="1"/>
              <a:t>return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p)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m</a:t>
            </a:r>
          </a:p>
          <a:p>
            <a:pPr marL="457200" lvl="1" indent="0">
              <a:buNone/>
            </a:pPr>
            <a:r>
              <a:rPr lang="de-DE" dirty="0"/>
              <a:t>wobei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p&gt;m </a:t>
            </a:r>
            <a:r>
              <a:rPr lang="de-DE" dirty="0" smtClean="0"/>
              <a:t>eine „interne“ Primzahl und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  <a:r>
              <a:rPr lang="de-DE" dirty="0">
                <a:solidFill>
                  <a:srgbClr val="3C8C93"/>
                </a:solidFill>
              </a:rPr>
              <a:t>=</a:t>
            </a:r>
            <a:r>
              <a:rPr lang="de-DE" dirty="0" err="1">
                <a:solidFill>
                  <a:srgbClr val="3C8C93"/>
                </a:solidFill>
              </a:rPr>
              <a:t>length</a:t>
            </a:r>
            <a:r>
              <a:rPr lang="de-DE" dirty="0">
                <a:solidFill>
                  <a:srgbClr val="3C8C93"/>
                </a:solidFill>
              </a:rPr>
              <a:t>(T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nicht notwendigerweise prim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2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C7E-C27A-DF42-8B7E-4F589C024365}" type="slidenum">
              <a:rPr lang="de-DE"/>
              <a:pPr/>
              <a:t>17</a:t>
            </a:fld>
            <a:endParaRPr lang="de-D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smtClean="0"/>
              <a:t>mit Verkettung</a:t>
            </a:r>
            <a:r>
              <a:rPr lang="de-DE" baseline="30000" dirty="0" smtClean="0"/>
              <a:t>1</a:t>
            </a:r>
            <a:r>
              <a:rPr lang="de-DE" dirty="0" smtClean="0"/>
              <a:t> (Kollisionslisten)</a:t>
            </a:r>
            <a:endParaRPr lang="de-DE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763713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771775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779838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795963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804025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787900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765300" y="2997548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787900" y="47247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276600" y="414848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4787900" y="357381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5795963" y="357381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4787900" y="414848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276600" y="357381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1979613" y="1773585"/>
            <a:ext cx="3024187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987675" y="1773585"/>
            <a:ext cx="309721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3563938" y="1773585"/>
            <a:ext cx="431800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3635375" y="1773585"/>
            <a:ext cx="1368425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>
            <a:off x="5076825" y="1773585"/>
            <a:ext cx="100806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>
            <a:off x="5148263" y="1773585"/>
            <a:ext cx="187166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1763713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2268538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3276600" y="29975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4284663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5292725" y="29975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6300788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3492500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>
            <a:off x="5003800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6011863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2555875" y="5302250"/>
            <a:ext cx="394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unsortierte verkettete Listen</a:t>
            </a: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3276600" y="2997548"/>
            <a:ext cx="247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Feld von Zeigern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83768" y="6309320"/>
            <a:ext cx="3916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 smtClean="0"/>
              <a:t>1</a:t>
            </a:r>
            <a:r>
              <a:rPr lang="de-DE" sz="1600" dirty="0" smtClean="0"/>
              <a:t> Auch geschlossene Adressierung genannt. </a:t>
            </a:r>
            <a:endParaRPr lang="de-DE" sz="1600" dirty="0"/>
          </a:p>
        </p:txBody>
      </p:sp>
      <p:sp>
        <p:nvSpPr>
          <p:cNvPr id="3" name="Abgerundete rechteckige Legende 2"/>
          <p:cNvSpPr/>
          <p:nvPr/>
        </p:nvSpPr>
        <p:spPr>
          <a:xfrm>
            <a:off x="6804248" y="4509120"/>
            <a:ext cx="2016224" cy="1008112"/>
          </a:xfrm>
          <a:prstGeom prst="wedgeRoundRectCallout">
            <a:avLst>
              <a:gd name="adj1" fmla="val -54835"/>
              <a:gd name="adj2" fmla="val -1017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Vereinfachte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Darstellung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3018-BD2A-EE45-B1F9-EFDFDB2A3B45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mit </a:t>
            </a:r>
            <a:r>
              <a:rPr lang="de-DE" dirty="0" smtClean="0"/>
              <a:t>Verkettung</a:t>
            </a:r>
            <a:endParaRPr lang="de-D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T</a:t>
            </a:r>
            <a:r>
              <a:rPr lang="de-DE" sz="2400" dirty="0"/>
              <a:t>: Array </a:t>
            </a:r>
            <a:r>
              <a:rPr lang="de-DE" sz="2400" dirty="0" smtClean="0">
                <a:solidFill>
                  <a:schemeClr val="hlink"/>
                </a:solidFill>
              </a:rPr>
              <a:t>[0.</a:t>
            </a:r>
            <a:r>
              <a:rPr lang="de-DE" sz="2400" dirty="0">
                <a:solidFill>
                  <a:schemeClr val="hlink"/>
                </a:solidFill>
              </a:rPr>
              <a:t>.</a:t>
            </a:r>
            <a:r>
              <a:rPr lang="de-DE" sz="2400" dirty="0" smtClean="0">
                <a:solidFill>
                  <a:schemeClr val="hlink"/>
                </a:solidFill>
              </a:rPr>
              <a:t>m-1]</a:t>
            </a:r>
            <a:r>
              <a:rPr lang="de-DE" sz="2400" dirty="0" smtClean="0"/>
              <a:t> </a:t>
            </a:r>
            <a:r>
              <a:rPr lang="de-DE" sz="2400" dirty="0"/>
              <a:t>of </a:t>
            </a:r>
            <a:r>
              <a:rPr lang="de-DE" sz="2400" dirty="0">
                <a:solidFill>
                  <a:schemeClr val="hlink"/>
                </a:solidFill>
              </a:rPr>
              <a:t>List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List: </a:t>
            </a:r>
            <a:r>
              <a:rPr lang="de-DE" sz="2400" dirty="0" smtClean="0"/>
              <a:t>Datenstruktur </a:t>
            </a:r>
            <a:r>
              <a:rPr lang="de-DE" sz="2400" dirty="0"/>
              <a:t>mit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Operationen: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 smtClean="0">
                <a:solidFill>
                  <a:schemeClr val="accent2"/>
                </a:solidFill>
              </a:rPr>
              <a:t>insert</a:t>
            </a:r>
            <a:r>
              <a:rPr lang="de-DE" sz="2400" dirty="0">
                <a:solidFill>
                  <a:schemeClr val="accent2"/>
                </a:solidFill>
              </a:rPr>
              <a:t>,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>
                <a:solidFill>
                  <a:schemeClr val="accent2"/>
                </a:solidFill>
              </a:rPr>
              <a:t>,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endParaRPr lang="de-DE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1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</a:t>
            </a:r>
            <a:r>
              <a:rPr lang="de-DE" sz="2400" dirty="0" smtClean="0"/>
              <a:t>    </a:t>
            </a:r>
            <a:r>
              <a:rPr lang="de-DE" sz="2400" dirty="0" smtClean="0">
                <a:solidFill>
                  <a:srgbClr val="3C8C93"/>
                </a:solidFill>
              </a:rPr>
              <a:t>T := </a:t>
            </a:r>
            <a:r>
              <a:rPr lang="de-DE" sz="2400" dirty="0" err="1" smtClean="0">
                <a:solidFill>
                  <a:srgbClr val="3C8C93"/>
                </a:solidFill>
              </a:rPr>
              <a:t>ht</a:t>
            </a:r>
            <a:r>
              <a:rPr lang="de-DE" sz="2400" dirty="0" smtClean="0">
                <a:solidFill>
                  <a:srgbClr val="3C8C93"/>
                </a:solidFill>
              </a:rPr>
              <a:t>(s); </a:t>
            </a:r>
            <a:r>
              <a:rPr lang="de-DE" sz="2400" dirty="0" err="1" smtClean="0">
                <a:solidFill>
                  <a:srgbClr val="3C8C93"/>
                </a:solidFill>
              </a:rPr>
              <a:t>i</a:t>
            </a:r>
            <a:r>
              <a:rPr lang="de-DE" sz="2400" dirty="0" err="1" smtClean="0">
                <a:solidFill>
                  <a:schemeClr val="hlink"/>
                </a:solidFill>
              </a:rPr>
              <a:t>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, T[h(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))])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T </a:t>
            </a:r>
            <a:r>
              <a:rPr lang="de-DE" sz="2400" dirty="0">
                <a:solidFill>
                  <a:srgbClr val="3C8C93"/>
                </a:solidFill>
              </a:rPr>
              <a:t>:= </a:t>
            </a:r>
            <a:r>
              <a:rPr lang="de-DE" sz="2400" dirty="0" err="1">
                <a:solidFill>
                  <a:srgbClr val="3C8C93"/>
                </a:solidFill>
              </a:rPr>
              <a:t>ht</a:t>
            </a:r>
            <a:r>
              <a:rPr lang="de-DE" sz="2400" dirty="0">
                <a:solidFill>
                  <a:srgbClr val="3C8C93"/>
                </a:solidFill>
              </a:rPr>
              <a:t>(s</a:t>
            </a:r>
            <a:r>
              <a:rPr lang="de-DE" sz="2400" dirty="0" smtClean="0">
                <a:solidFill>
                  <a:srgbClr val="3C8C93"/>
                </a:solidFill>
              </a:rPr>
              <a:t>); </a:t>
            </a:r>
            <a:r>
              <a:rPr lang="de-DE" sz="2400" dirty="0" err="1" smtClean="0">
                <a:solidFill>
                  <a:schemeClr val="hlink"/>
                </a:solidFill>
              </a:rPr>
              <a:t>delete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, T[h(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)])</a:t>
            </a:r>
            <a:endParaRPr lang="en-US" sz="2400" dirty="0">
              <a:solidFill>
                <a:schemeClr val="hlink"/>
              </a:solidFill>
              <a:latin typeface="cmsy10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    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rgbClr val="3C8C93"/>
                </a:solidFill>
              </a:rPr>
              <a:t>T := </a:t>
            </a:r>
            <a:r>
              <a:rPr lang="de-DE" sz="2400" dirty="0" err="1">
                <a:solidFill>
                  <a:srgbClr val="3C8C93"/>
                </a:solidFill>
              </a:rPr>
              <a:t>ht</a:t>
            </a:r>
            <a:r>
              <a:rPr lang="de-DE" sz="2400" dirty="0">
                <a:solidFill>
                  <a:srgbClr val="3C8C93"/>
                </a:solidFill>
              </a:rPr>
              <a:t>(s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br>
              <a:rPr lang="de-DE" sz="2400" dirty="0" smtClean="0">
                <a:solidFill>
                  <a:srgbClr val="3C8C93"/>
                </a:solidFill>
              </a:rPr>
            </a:br>
            <a:r>
              <a:rPr lang="de-DE" sz="2400" dirty="0" err="1" smtClean="0"/>
              <a:t>return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lookup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, T[h(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>
                <a:solidFill>
                  <a:schemeClr val="hlink"/>
                </a:solidFill>
              </a:rPr>
              <a:t>)])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5730921" y="1988840"/>
            <a:ext cx="3089551" cy="281351"/>
            <a:chOff x="3419872" y="2060848"/>
            <a:chExt cx="5543550" cy="504825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866825" y="1340768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5010841" y="2060848"/>
            <a:ext cx="72008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139952" y="1340768"/>
            <a:ext cx="27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</a:t>
            </a:r>
            <a:endParaRPr lang="de-DE" dirty="0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427984" y="1556792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220072" y="2060848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/>
              <a:t>ht</a:t>
            </a:r>
            <a:r>
              <a:rPr lang="de-DE" sz="1400" dirty="0" smtClean="0"/>
              <a:t>(s)</a:t>
            </a:r>
            <a:endParaRPr lang="de-DE" sz="1400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157439" y="3427390"/>
            <a:ext cx="287565" cy="2875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14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293839" y="309809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5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7157439" y="2769711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7733475" y="2769711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3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7157439" y="309809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19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6293839" y="2769711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/>
              <a:t>10</a:t>
            </a: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6417210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7280810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7856846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7157935" y="2346802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7733971" y="2346802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6294335" y="2346802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6438351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>
            <a:off x="7301951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7877987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3172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 bei Verkettung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Sei 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/>
              <a:t> die durchschnittliche Länge der Listen, dann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(1+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a)</a:t>
            </a:r>
            <a:r>
              <a:rPr lang="de-DE" dirty="0" smtClean="0"/>
              <a:t> für </a:t>
            </a:r>
          </a:p>
          <a:p>
            <a:pPr lvl="2"/>
            <a:r>
              <a:rPr lang="de-DE" dirty="0" smtClean="0"/>
              <a:t>erfolglose Suche und </a:t>
            </a:r>
          </a:p>
          <a:p>
            <a:pPr lvl="2"/>
            <a:r>
              <a:rPr lang="de-DE" dirty="0" smtClean="0"/>
              <a:t>Einfügen (erfordert überprüfen, ob Element schon eingefügt ist)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1+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a) </a:t>
            </a:r>
            <a:r>
              <a:rPr lang="de-DE" dirty="0" smtClean="0"/>
              <a:t>für erfolgreiche Suche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Kollisionslisten im Folgenden </a:t>
            </a:r>
            <a:br>
              <a:rPr lang="de-DE" dirty="0" smtClean="0"/>
            </a:br>
            <a:r>
              <a:rPr lang="de-DE" dirty="0" smtClean="0"/>
              <a:t>nur durch das erste Element </a:t>
            </a:r>
            <a:br>
              <a:rPr lang="de-DE" dirty="0" smtClean="0"/>
            </a:br>
            <a:r>
              <a:rPr lang="de-DE" dirty="0" smtClean="0"/>
              <a:t>direkt im Feld dargestellt</a:t>
            </a:r>
          </a:p>
        </p:txBody>
      </p:sp>
      <p:grpSp>
        <p:nvGrpSpPr>
          <p:cNvPr id="42" name="Gruppierung 41"/>
          <p:cNvGrpSpPr/>
          <p:nvPr/>
        </p:nvGrpSpPr>
        <p:grpSpPr>
          <a:xfrm>
            <a:off x="5580112" y="5733256"/>
            <a:ext cx="2952327" cy="232962"/>
            <a:chOff x="4211241" y="4181504"/>
            <a:chExt cx="5545137" cy="544409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4212828" y="422108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050" dirty="0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211241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716066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724128" y="42210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 smtClean="0"/>
                <a:t>10</a:t>
              </a:r>
              <a:endParaRPr lang="en-US" sz="1050" dirty="0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6732191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7740253" y="42210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8748316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812360" y="4188947"/>
              <a:ext cx="403864" cy="41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1</a:t>
              </a:r>
              <a:endParaRPr lang="de-DE" sz="1050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8838284" y="4181504"/>
              <a:ext cx="411055" cy="41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3</a:t>
              </a:r>
              <a:endParaRPr lang="de-DE" sz="1050" dirty="0"/>
            </a:p>
          </p:txBody>
        </p:sp>
      </p:grp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6935688" y="52292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9710144" y="5484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64" name="Gruppierung 63"/>
          <p:cNvGrpSpPr/>
          <p:nvPr/>
        </p:nvGrpSpPr>
        <p:grpSpPr>
          <a:xfrm>
            <a:off x="5508104" y="3212976"/>
            <a:ext cx="3089551" cy="281351"/>
            <a:chOff x="3419872" y="2060848"/>
            <a:chExt cx="5543550" cy="504825"/>
          </a:xfrm>
        </p:grpSpPr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6934622" y="4651526"/>
            <a:ext cx="287565" cy="2875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14</a:t>
            </a:r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6071022" y="4322233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5</a:t>
            </a: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6934622" y="399384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</a:t>
            </a:r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7510658" y="3993847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3</a:t>
            </a: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6934622" y="4322233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19</a:t>
            </a: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6071022" y="399384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/>
              <a:t>10</a:t>
            </a: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>
            <a:off x="6194393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79" name="Line 30"/>
          <p:cNvSpPr>
            <a:spLocks noChangeShapeType="1"/>
          </p:cNvSpPr>
          <p:nvPr/>
        </p:nvSpPr>
        <p:spPr bwMode="auto">
          <a:xfrm>
            <a:off x="7057993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>
            <a:off x="7634029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1" name="Rectangle 13"/>
          <p:cNvSpPr>
            <a:spLocks noChangeArrowheads="1"/>
          </p:cNvSpPr>
          <p:nvPr/>
        </p:nvSpPr>
        <p:spPr bwMode="auto">
          <a:xfrm>
            <a:off x="6935118" y="3570938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2" name="Rectangle 14"/>
          <p:cNvSpPr>
            <a:spLocks noChangeArrowheads="1"/>
          </p:cNvSpPr>
          <p:nvPr/>
        </p:nvSpPr>
        <p:spPr bwMode="auto">
          <a:xfrm>
            <a:off x="7511154" y="3570938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3" name="Rectangle 16"/>
          <p:cNvSpPr>
            <a:spLocks noChangeArrowheads="1"/>
          </p:cNvSpPr>
          <p:nvPr/>
        </p:nvSpPr>
        <p:spPr bwMode="auto">
          <a:xfrm>
            <a:off x="6071518" y="3570938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4" name="Line 29"/>
          <p:cNvSpPr>
            <a:spLocks noChangeShapeType="1"/>
          </p:cNvSpPr>
          <p:nvPr/>
        </p:nvSpPr>
        <p:spPr bwMode="auto">
          <a:xfrm>
            <a:off x="6215534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5" name="Line 30"/>
          <p:cNvSpPr>
            <a:spLocks noChangeShapeType="1"/>
          </p:cNvSpPr>
          <p:nvPr/>
        </p:nvSpPr>
        <p:spPr bwMode="auto">
          <a:xfrm>
            <a:off x="7079134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7655170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4556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Wiederholung: Disjunkte Mengen (Union-Find)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189038" y="2132633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268538" y="2061196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404938" y="1989758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6013" y="3140696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844800" y="2061196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197100" y="3069258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331913" y="198975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700338" y="191673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205163" y="2924796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124075" y="335659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044575" y="299782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3924350" y="1988716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5003850" y="1917279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4140250" y="1845841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851325" y="2996779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4067225" y="184584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5435650" y="1772816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4859387" y="3212679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3779887" y="2853904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043608" y="1772816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683568" y="2924944"/>
            <a:ext cx="30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771800" y="1556792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2123728" y="35730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3131840" y="31409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3707904" y="3140968"/>
            <a:ext cx="33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4788024" y="3429000"/>
            <a:ext cx="23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652120" y="1700808"/>
            <a:ext cx="33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3995936" y="1484784"/>
            <a:ext cx="29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36" name="Oval 35"/>
          <p:cNvSpPr/>
          <p:nvPr/>
        </p:nvSpPr>
        <p:spPr>
          <a:xfrm rot="17139985">
            <a:off x="439491" y="2420936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 rot="19452532">
            <a:off x="524607" y="1676012"/>
            <a:ext cx="2701840" cy="14725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/>
          <p:cNvSpPr/>
          <p:nvPr/>
        </p:nvSpPr>
        <p:spPr>
          <a:xfrm rot="17139985">
            <a:off x="3103787" y="2276823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/>
          <p:cNvSpPr/>
          <p:nvPr/>
        </p:nvSpPr>
        <p:spPr>
          <a:xfrm rot="17440820">
            <a:off x="510653" y="1412017"/>
            <a:ext cx="2658127" cy="239178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/>
          <p:cNvSpPr/>
          <p:nvPr/>
        </p:nvSpPr>
        <p:spPr>
          <a:xfrm rot="17440820">
            <a:off x="4182743" y="2208066"/>
            <a:ext cx="2063884" cy="74876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 rot="17440820">
            <a:off x="3462982" y="1234572"/>
            <a:ext cx="2658127" cy="239178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 rot="17440820">
            <a:off x="825537" y="1440718"/>
            <a:ext cx="2658127" cy="277424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9934916" y="4978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4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172873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connected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  <a:r>
              <a:rPr lang="de-DE" dirty="0" smtClean="0"/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v, s</a:t>
            </a:r>
            <a:r>
              <a:rPr lang="de-DE" dirty="0" smtClean="0"/>
              <a:t>): 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find(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s) = find(v, s)</a:t>
            </a:r>
            <a:endParaRPr lang="de-DE" dirty="0">
              <a:solidFill>
                <a:srgbClr val="3C8C93"/>
              </a:solidFill>
            </a:endParaRPr>
          </a:p>
          <a:p>
            <a:r>
              <a:rPr lang="de-DE" dirty="0" err="1" smtClean="0">
                <a:solidFill>
                  <a:srgbClr val="0000FF"/>
                </a:solidFill>
              </a:rPr>
              <a:t>connected</a:t>
            </a:r>
            <a:r>
              <a:rPr lang="de-DE" dirty="0" smtClean="0">
                <a:solidFill>
                  <a:srgbClr val="0000FF"/>
                </a:solidFill>
              </a:rPr>
              <a:t>?</a:t>
            </a:r>
            <a:r>
              <a:rPr lang="de-DE" dirty="0" smtClean="0"/>
              <a:t>(“A“, “E“, s) ⟶ ?</a:t>
            </a:r>
          </a:p>
          <a:p>
            <a:r>
              <a:rPr lang="de-DE" dirty="0" err="1" smtClean="0">
                <a:solidFill>
                  <a:srgbClr val="0000FF"/>
                </a:solidFill>
              </a:rPr>
              <a:t>connected</a:t>
            </a:r>
            <a:r>
              <a:rPr lang="de-DE" dirty="0" smtClean="0">
                <a:solidFill>
                  <a:srgbClr val="0000FF"/>
                </a:solidFill>
              </a:rPr>
              <a:t>?</a:t>
            </a:r>
            <a:r>
              <a:rPr lang="de-DE" dirty="0" smtClean="0"/>
              <a:t>(</a:t>
            </a:r>
            <a:r>
              <a:rPr lang="de-DE" dirty="0"/>
              <a:t>“A“, </a:t>
            </a:r>
            <a:r>
              <a:rPr lang="de-DE" dirty="0" smtClean="0"/>
              <a:t>“H“, s) ⟶ ?</a:t>
            </a:r>
          </a:p>
        </p:txBody>
      </p:sp>
      <p:sp>
        <p:nvSpPr>
          <p:cNvPr id="45" name="Ovale Legende 44"/>
          <p:cNvSpPr/>
          <p:nvPr/>
        </p:nvSpPr>
        <p:spPr>
          <a:xfrm>
            <a:off x="5292080" y="3573016"/>
            <a:ext cx="3672408" cy="1368152"/>
          </a:xfrm>
          <a:prstGeom prst="wedgeEllipseCallout">
            <a:avLst>
              <a:gd name="adj1" fmla="val -62961"/>
              <a:gd name="adj2" fmla="val 709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Wir müssen von der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Zeichenkette ausgehend den zugordneten Knoten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in ~O(1) finden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Ovale Legende 45"/>
          <p:cNvSpPr/>
          <p:nvPr/>
        </p:nvSpPr>
        <p:spPr>
          <a:xfrm>
            <a:off x="5220072" y="5229200"/>
            <a:ext cx="3672408" cy="1008112"/>
          </a:xfrm>
          <a:prstGeom prst="wedgeEllipseCallout">
            <a:avLst>
              <a:gd name="adj1" fmla="val -59503"/>
              <a:gd name="adj2" fmla="val -267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Einsicht: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Keine aufwendige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Suche nötig!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D541-D3DF-D544-9E37-9196D8EBD98A}" type="slidenum">
              <a:rPr lang="de-DE"/>
              <a:pPr/>
              <a:t>20</a:t>
            </a:fld>
            <a:endParaRPr lang="de-DE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Dynamisches Wörterbuch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Hashtabelle </a:t>
            </a:r>
            <a:r>
              <a:rPr lang="de-DE" dirty="0" smtClean="0"/>
              <a:t>kann zu </a:t>
            </a:r>
            <a:r>
              <a:rPr lang="de-DE" dirty="0"/>
              <a:t>groß oder zu klein </a:t>
            </a:r>
            <a:r>
              <a:rPr lang="de-DE" dirty="0" smtClean="0"/>
              <a:t>sein (</a:t>
            </a:r>
            <a:r>
              <a:rPr lang="de-DE" dirty="0"/>
              <a:t>sollte nur um konstanten Faktor </a:t>
            </a:r>
            <a:r>
              <a:rPr lang="de-DE" dirty="0" smtClean="0"/>
              <a:t>abweichen </a:t>
            </a:r>
            <a:r>
              <a:rPr lang="de-DE" dirty="0"/>
              <a:t>von der Anzahl der Elemente)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Reallokation</a:t>
            </a:r>
          </a:p>
          <a:p>
            <a:r>
              <a:rPr lang="de-DE" dirty="0"/>
              <a:t>Wähle neue geeignete Tabellengröße</a:t>
            </a:r>
          </a:p>
          <a:p>
            <a:r>
              <a:rPr lang="de-DE" dirty="0"/>
              <a:t>Wähle neue Hashfunktion</a:t>
            </a:r>
          </a:p>
          <a:p>
            <a:r>
              <a:rPr lang="de-DE" dirty="0"/>
              <a:t>Übertrage Elemente auf die neue </a:t>
            </a:r>
            <a:r>
              <a:rPr lang="de-DE" dirty="0" smtClean="0"/>
              <a:t>Tabelle</a:t>
            </a:r>
          </a:p>
          <a:p>
            <a:pPr lvl="1"/>
            <a:r>
              <a:rPr lang="de-DE" dirty="0" smtClean="0"/>
              <a:t>Jeweils mit Anwendung der (neuen) Hashfunktion</a:t>
            </a:r>
          </a:p>
          <a:p>
            <a:pPr lvl="1"/>
            <a:r>
              <a:rPr lang="de-DE" dirty="0" smtClean="0"/>
              <a:t>In den folgenden Darstellung ist dieses nicht gezeigt!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9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01A2-6F5A-C143-8121-95C780D81BB2}" type="slidenum">
              <a:rPr lang="de-DE"/>
              <a:pPr/>
              <a:t>21</a:t>
            </a:fld>
            <a:endParaRPr lang="de-DE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6739"/>
            <a:ext cx="8229600" cy="4708525"/>
          </a:xfrm>
        </p:spPr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die Größe des Feldes, </a:t>
            </a:r>
            <a:br>
              <a:rPr lang="de-DE" dirty="0"/>
            </a:b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die Anzahl der Elemente</a:t>
            </a:r>
          </a:p>
          <a:p>
            <a:r>
              <a:rPr lang="de-DE" dirty="0" smtClean="0"/>
              <a:t>Tabellenverdopplung 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&gt;m</a:t>
            </a:r>
            <a:r>
              <a:rPr lang="de-DE" dirty="0"/>
              <a:t>):</a:t>
            </a:r>
          </a:p>
          <a:p>
            <a:endParaRPr lang="de-DE" dirty="0"/>
          </a:p>
          <a:p>
            <a:endParaRPr lang="de-DE" sz="1600" dirty="0"/>
          </a:p>
          <a:p>
            <a:r>
              <a:rPr lang="de-DE" dirty="0"/>
              <a:t>Tabellenhalbierung (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sz="2800" dirty="0" smtClean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hlink"/>
                </a:solidFill>
              </a:rPr>
              <a:t>/4</a:t>
            </a:r>
            <a:r>
              <a:rPr lang="de-DE" dirty="0"/>
              <a:t>):</a:t>
            </a:r>
          </a:p>
          <a:p>
            <a:endParaRPr lang="de-DE" dirty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dirty="0"/>
              <a:t>Von </a:t>
            </a:r>
          </a:p>
          <a:p>
            <a:pPr lvl="1"/>
            <a:r>
              <a:rPr lang="de-DE" dirty="0"/>
              <a:t>Nächste Verdopplung: </a:t>
            </a:r>
            <a:r>
              <a:rPr lang="en-US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Ops</a:t>
            </a:r>
            <a:endParaRPr lang="de-DE" dirty="0"/>
          </a:p>
          <a:p>
            <a:pPr lvl="1"/>
            <a:r>
              <a:rPr lang="de-DE" dirty="0"/>
              <a:t>Nächste Halbierung: </a:t>
            </a:r>
            <a:r>
              <a:rPr lang="en-US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/2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Ops</a:t>
            </a:r>
            <a:endParaRPr lang="de-DE" dirty="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692275" y="2564904"/>
            <a:ext cx="1439863" cy="358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052638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692275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2411413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2771775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052638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411413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771775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4716463" y="2564904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5076825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4716463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5435600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5795963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5076825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5435600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5795963" y="25649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6156325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>
            <a:off x="6515100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6875463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7235825" y="256490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>
            <a:off x="3563938" y="2709366"/>
            <a:ext cx="6477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1692275" y="400476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>
            <a:off x="2052638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1692275" y="40047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>
            <a:off x="2411413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>
            <a:off x="2771775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2052638" y="40047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2411413" y="40047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3132138" y="40047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6535" name="Line 39"/>
          <p:cNvSpPr>
            <a:spLocks noChangeShapeType="1"/>
          </p:cNvSpPr>
          <p:nvPr/>
        </p:nvSpPr>
        <p:spPr bwMode="auto">
          <a:xfrm>
            <a:off x="3132138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6" name="Line 40"/>
          <p:cNvSpPr>
            <a:spLocks noChangeShapeType="1"/>
          </p:cNvSpPr>
          <p:nvPr/>
        </p:nvSpPr>
        <p:spPr bwMode="auto">
          <a:xfrm>
            <a:off x="3490913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7" name="Line 41"/>
          <p:cNvSpPr>
            <a:spLocks noChangeShapeType="1"/>
          </p:cNvSpPr>
          <p:nvPr/>
        </p:nvSpPr>
        <p:spPr bwMode="auto">
          <a:xfrm>
            <a:off x="3851275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8" name="Line 42"/>
          <p:cNvSpPr>
            <a:spLocks noChangeShapeType="1"/>
          </p:cNvSpPr>
          <p:nvPr/>
        </p:nvSpPr>
        <p:spPr bwMode="auto">
          <a:xfrm>
            <a:off x="4211638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9" name="Line 43"/>
          <p:cNvSpPr>
            <a:spLocks noChangeShapeType="1"/>
          </p:cNvSpPr>
          <p:nvPr/>
        </p:nvSpPr>
        <p:spPr bwMode="auto">
          <a:xfrm>
            <a:off x="4572000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0" name="Line 44"/>
          <p:cNvSpPr>
            <a:spLocks noChangeShapeType="1"/>
          </p:cNvSpPr>
          <p:nvPr/>
        </p:nvSpPr>
        <p:spPr bwMode="auto">
          <a:xfrm>
            <a:off x="4930775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1" name="Line 45"/>
          <p:cNvSpPr>
            <a:spLocks noChangeShapeType="1"/>
          </p:cNvSpPr>
          <p:nvPr/>
        </p:nvSpPr>
        <p:spPr bwMode="auto">
          <a:xfrm>
            <a:off x="5291138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2" name="Line 46"/>
          <p:cNvSpPr>
            <a:spLocks noChangeShapeType="1"/>
          </p:cNvSpPr>
          <p:nvPr/>
        </p:nvSpPr>
        <p:spPr bwMode="auto">
          <a:xfrm>
            <a:off x="5651500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3" name="Line 47"/>
          <p:cNvSpPr>
            <a:spLocks noChangeShapeType="1"/>
          </p:cNvSpPr>
          <p:nvPr/>
        </p:nvSpPr>
        <p:spPr bwMode="auto">
          <a:xfrm>
            <a:off x="6010275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4" name="Line 48"/>
          <p:cNvSpPr>
            <a:spLocks noChangeShapeType="1"/>
          </p:cNvSpPr>
          <p:nvPr/>
        </p:nvSpPr>
        <p:spPr bwMode="auto">
          <a:xfrm>
            <a:off x="6370638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5" name="Line 49"/>
          <p:cNvSpPr>
            <a:spLocks noChangeShapeType="1"/>
          </p:cNvSpPr>
          <p:nvPr/>
        </p:nvSpPr>
        <p:spPr bwMode="auto">
          <a:xfrm>
            <a:off x="6731000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7091363" y="400476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7" name="Text Box 51"/>
          <p:cNvSpPr txBox="1">
            <a:spLocks noChangeArrowheads="1"/>
          </p:cNvSpPr>
          <p:nvPr/>
        </p:nvSpPr>
        <p:spPr bwMode="auto">
          <a:xfrm>
            <a:off x="2771775" y="40047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48" name="Line 52"/>
          <p:cNvSpPr>
            <a:spLocks noChangeShapeType="1"/>
          </p:cNvSpPr>
          <p:nvPr/>
        </p:nvSpPr>
        <p:spPr bwMode="auto">
          <a:xfrm flipV="1">
            <a:off x="6156325" y="3141166"/>
            <a:ext cx="719138" cy="6477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9" name="Rectangle 53"/>
          <p:cNvSpPr>
            <a:spLocks noChangeArrowheads="1"/>
          </p:cNvSpPr>
          <p:nvPr/>
        </p:nvSpPr>
        <p:spPr bwMode="auto">
          <a:xfrm>
            <a:off x="2339975" y="479692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50" name="Line 54"/>
          <p:cNvSpPr>
            <a:spLocks noChangeShapeType="1"/>
          </p:cNvSpPr>
          <p:nvPr/>
        </p:nvSpPr>
        <p:spPr bwMode="auto">
          <a:xfrm>
            <a:off x="2700338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1" name="Text Box 55"/>
          <p:cNvSpPr txBox="1">
            <a:spLocks noChangeArrowheads="1"/>
          </p:cNvSpPr>
          <p:nvPr/>
        </p:nvSpPr>
        <p:spPr bwMode="auto">
          <a:xfrm>
            <a:off x="2339975" y="47969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52" name="Line 56"/>
          <p:cNvSpPr>
            <a:spLocks noChangeShapeType="1"/>
          </p:cNvSpPr>
          <p:nvPr/>
        </p:nvSpPr>
        <p:spPr bwMode="auto">
          <a:xfrm>
            <a:off x="3059113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3" name="Line 57"/>
          <p:cNvSpPr>
            <a:spLocks noChangeShapeType="1"/>
          </p:cNvSpPr>
          <p:nvPr/>
        </p:nvSpPr>
        <p:spPr bwMode="auto">
          <a:xfrm>
            <a:off x="3419475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4" name="Text Box 58"/>
          <p:cNvSpPr txBox="1">
            <a:spLocks noChangeArrowheads="1"/>
          </p:cNvSpPr>
          <p:nvPr/>
        </p:nvSpPr>
        <p:spPr bwMode="auto">
          <a:xfrm>
            <a:off x="2700338" y="47969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55" name="Text Box 59"/>
          <p:cNvSpPr txBox="1">
            <a:spLocks noChangeArrowheads="1"/>
          </p:cNvSpPr>
          <p:nvPr/>
        </p:nvSpPr>
        <p:spPr bwMode="auto">
          <a:xfrm>
            <a:off x="3059113" y="47969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56" name="Text Box 60"/>
          <p:cNvSpPr txBox="1">
            <a:spLocks noChangeArrowheads="1"/>
          </p:cNvSpPr>
          <p:nvPr/>
        </p:nvSpPr>
        <p:spPr bwMode="auto">
          <a:xfrm>
            <a:off x="3419475" y="47969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59" name="Line 63"/>
          <p:cNvSpPr>
            <a:spLocks noChangeShapeType="1"/>
          </p:cNvSpPr>
          <p:nvPr/>
        </p:nvSpPr>
        <p:spPr bwMode="auto">
          <a:xfrm>
            <a:off x="3779838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0" name="Line 64"/>
          <p:cNvSpPr>
            <a:spLocks noChangeShapeType="1"/>
          </p:cNvSpPr>
          <p:nvPr/>
        </p:nvSpPr>
        <p:spPr bwMode="auto">
          <a:xfrm>
            <a:off x="4138613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1" name="Line 65"/>
          <p:cNvSpPr>
            <a:spLocks noChangeShapeType="1"/>
          </p:cNvSpPr>
          <p:nvPr/>
        </p:nvSpPr>
        <p:spPr bwMode="auto">
          <a:xfrm>
            <a:off x="4498975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2" name="Line 66"/>
          <p:cNvSpPr>
            <a:spLocks noChangeShapeType="1"/>
          </p:cNvSpPr>
          <p:nvPr/>
        </p:nvSpPr>
        <p:spPr bwMode="auto">
          <a:xfrm>
            <a:off x="4859338" y="479692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4" name="PubRRectCallout"/>
          <p:cNvSpPr>
            <a:spLocks noEditPoints="1" noChangeArrowheads="1"/>
          </p:cNvSpPr>
          <p:nvPr/>
        </p:nvSpPr>
        <p:spPr bwMode="auto">
          <a:xfrm>
            <a:off x="5580063" y="188913"/>
            <a:ext cx="3313112" cy="1584325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sz="2400" dirty="0" err="1"/>
              <a:t>Vereinfachung</a:t>
            </a:r>
            <a:r>
              <a:rPr lang="en-US" sz="2400" dirty="0"/>
              <a:t>!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Hashtabelle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schon</a:t>
            </a:r>
            <a:r>
              <a:rPr lang="en-US" sz="2400" dirty="0"/>
              <a:t> </a:t>
            </a:r>
            <a:r>
              <a:rPr lang="en-US" sz="2400" dirty="0" err="1"/>
              <a:t>ab</a:t>
            </a:r>
            <a:r>
              <a:rPr lang="en-US" sz="2400" dirty="0"/>
              <a:t> n&gt;m/2 </a:t>
            </a:r>
            <a:r>
              <a:rPr lang="en-US" sz="2400" dirty="0" err="1"/>
              <a:t>nötig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51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0EF2-15DA-8D46-9E39-A3DBD0064BD1}" type="slidenum">
              <a:rPr lang="de-DE"/>
              <a:pPr/>
              <a:t>22</a:t>
            </a:fld>
            <a:endParaRPr lang="de-DE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258888" y="15572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1619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2588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19780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23383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619250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978025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383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26987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30575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34178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3778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1258888" y="22049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1619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2588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19780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>
            <a:off x="23383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16192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1978025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23383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>
            <a:off x="26987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>
            <a:off x="30575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34178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>
            <a:off x="3778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1" name="Rectangle 31"/>
          <p:cNvSpPr>
            <a:spLocks noChangeArrowheads="1"/>
          </p:cNvSpPr>
          <p:nvPr/>
        </p:nvSpPr>
        <p:spPr bwMode="auto">
          <a:xfrm>
            <a:off x="1258888" y="28542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52" name="Line 32"/>
          <p:cNvSpPr>
            <a:spLocks noChangeShapeType="1"/>
          </p:cNvSpPr>
          <p:nvPr/>
        </p:nvSpPr>
        <p:spPr bwMode="auto">
          <a:xfrm>
            <a:off x="16192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1258888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54" name="Line 34"/>
          <p:cNvSpPr>
            <a:spLocks noChangeShapeType="1"/>
          </p:cNvSpPr>
          <p:nvPr/>
        </p:nvSpPr>
        <p:spPr bwMode="auto">
          <a:xfrm>
            <a:off x="1978025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2338388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1619250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1978025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2338388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61" name="Line 41"/>
          <p:cNvSpPr>
            <a:spLocks noChangeShapeType="1"/>
          </p:cNvSpPr>
          <p:nvPr/>
        </p:nvSpPr>
        <p:spPr bwMode="auto">
          <a:xfrm>
            <a:off x="26987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2" name="Line 42"/>
          <p:cNvSpPr>
            <a:spLocks noChangeShapeType="1"/>
          </p:cNvSpPr>
          <p:nvPr/>
        </p:nvSpPr>
        <p:spPr bwMode="auto">
          <a:xfrm>
            <a:off x="3057525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3" name="Line 43"/>
          <p:cNvSpPr>
            <a:spLocks noChangeShapeType="1"/>
          </p:cNvSpPr>
          <p:nvPr/>
        </p:nvSpPr>
        <p:spPr bwMode="auto">
          <a:xfrm>
            <a:off x="3417888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4" name="Line 44"/>
          <p:cNvSpPr>
            <a:spLocks noChangeShapeType="1"/>
          </p:cNvSpPr>
          <p:nvPr/>
        </p:nvSpPr>
        <p:spPr bwMode="auto">
          <a:xfrm>
            <a:off x="37782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26987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66" name="Text Box 46"/>
          <p:cNvSpPr txBox="1">
            <a:spLocks noChangeArrowheads="1"/>
          </p:cNvSpPr>
          <p:nvPr/>
        </p:nvSpPr>
        <p:spPr bwMode="auto">
          <a:xfrm>
            <a:off x="2698750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3059113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1258888" y="35019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69" name="Line 49"/>
          <p:cNvSpPr>
            <a:spLocks noChangeShapeType="1"/>
          </p:cNvSpPr>
          <p:nvPr/>
        </p:nvSpPr>
        <p:spPr bwMode="auto">
          <a:xfrm>
            <a:off x="16192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12588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71" name="Line 51"/>
          <p:cNvSpPr>
            <a:spLocks noChangeShapeType="1"/>
          </p:cNvSpPr>
          <p:nvPr/>
        </p:nvSpPr>
        <p:spPr bwMode="auto">
          <a:xfrm>
            <a:off x="1978025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2" name="Line 52"/>
          <p:cNvSpPr>
            <a:spLocks noChangeShapeType="1"/>
          </p:cNvSpPr>
          <p:nvPr/>
        </p:nvSpPr>
        <p:spPr bwMode="auto">
          <a:xfrm>
            <a:off x="2338388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3" name="Text Box 53"/>
          <p:cNvSpPr txBox="1">
            <a:spLocks noChangeArrowheads="1"/>
          </p:cNvSpPr>
          <p:nvPr/>
        </p:nvSpPr>
        <p:spPr bwMode="auto">
          <a:xfrm>
            <a:off x="1619250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74" name="Text Box 54"/>
          <p:cNvSpPr txBox="1">
            <a:spLocks noChangeArrowheads="1"/>
          </p:cNvSpPr>
          <p:nvPr/>
        </p:nvSpPr>
        <p:spPr bwMode="auto">
          <a:xfrm>
            <a:off x="1978025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75" name="Text Box 55"/>
          <p:cNvSpPr txBox="1">
            <a:spLocks noChangeArrowheads="1"/>
          </p:cNvSpPr>
          <p:nvPr/>
        </p:nvSpPr>
        <p:spPr bwMode="auto">
          <a:xfrm>
            <a:off x="23383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78" name="Line 58"/>
          <p:cNvSpPr>
            <a:spLocks noChangeShapeType="1"/>
          </p:cNvSpPr>
          <p:nvPr/>
        </p:nvSpPr>
        <p:spPr bwMode="auto">
          <a:xfrm>
            <a:off x="26987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9" name="Line 59"/>
          <p:cNvSpPr>
            <a:spLocks noChangeShapeType="1"/>
          </p:cNvSpPr>
          <p:nvPr/>
        </p:nvSpPr>
        <p:spPr bwMode="auto">
          <a:xfrm>
            <a:off x="3057525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0" name="Line 60"/>
          <p:cNvSpPr>
            <a:spLocks noChangeShapeType="1"/>
          </p:cNvSpPr>
          <p:nvPr/>
        </p:nvSpPr>
        <p:spPr bwMode="auto">
          <a:xfrm>
            <a:off x="3417888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1" name="Line 61"/>
          <p:cNvSpPr>
            <a:spLocks noChangeShapeType="1"/>
          </p:cNvSpPr>
          <p:nvPr/>
        </p:nvSpPr>
        <p:spPr bwMode="auto">
          <a:xfrm>
            <a:off x="37782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2" name="Text Box 62"/>
          <p:cNvSpPr txBox="1">
            <a:spLocks noChangeArrowheads="1"/>
          </p:cNvSpPr>
          <p:nvPr/>
        </p:nvSpPr>
        <p:spPr bwMode="auto">
          <a:xfrm>
            <a:off x="2698750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83" name="Text Box 63"/>
          <p:cNvSpPr txBox="1">
            <a:spLocks noChangeArrowheads="1"/>
          </p:cNvSpPr>
          <p:nvPr/>
        </p:nvSpPr>
        <p:spPr bwMode="auto">
          <a:xfrm>
            <a:off x="3059113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584" name="Text Box 64"/>
          <p:cNvSpPr txBox="1">
            <a:spLocks noChangeArrowheads="1"/>
          </p:cNvSpPr>
          <p:nvPr/>
        </p:nvSpPr>
        <p:spPr bwMode="auto">
          <a:xfrm>
            <a:off x="34178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585" name="Rectangle 65"/>
          <p:cNvSpPr>
            <a:spLocks noChangeArrowheads="1"/>
          </p:cNvSpPr>
          <p:nvPr/>
        </p:nvSpPr>
        <p:spPr bwMode="auto">
          <a:xfrm>
            <a:off x="1258888" y="41496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86" name="Line 66"/>
          <p:cNvSpPr>
            <a:spLocks noChangeShapeType="1"/>
          </p:cNvSpPr>
          <p:nvPr/>
        </p:nvSpPr>
        <p:spPr bwMode="auto">
          <a:xfrm>
            <a:off x="16192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7" name="Text Box 67"/>
          <p:cNvSpPr txBox="1">
            <a:spLocks noChangeArrowheads="1"/>
          </p:cNvSpPr>
          <p:nvPr/>
        </p:nvSpPr>
        <p:spPr bwMode="auto">
          <a:xfrm>
            <a:off x="12588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88" name="Line 68"/>
          <p:cNvSpPr>
            <a:spLocks noChangeShapeType="1"/>
          </p:cNvSpPr>
          <p:nvPr/>
        </p:nvSpPr>
        <p:spPr bwMode="auto">
          <a:xfrm>
            <a:off x="1978025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9" name="Line 69"/>
          <p:cNvSpPr>
            <a:spLocks noChangeShapeType="1"/>
          </p:cNvSpPr>
          <p:nvPr/>
        </p:nvSpPr>
        <p:spPr bwMode="auto">
          <a:xfrm>
            <a:off x="2338388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0" name="Text Box 70"/>
          <p:cNvSpPr txBox="1">
            <a:spLocks noChangeArrowheads="1"/>
          </p:cNvSpPr>
          <p:nvPr/>
        </p:nvSpPr>
        <p:spPr bwMode="auto">
          <a:xfrm>
            <a:off x="16192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91" name="Text Box 71"/>
          <p:cNvSpPr txBox="1">
            <a:spLocks noChangeArrowheads="1"/>
          </p:cNvSpPr>
          <p:nvPr/>
        </p:nvSpPr>
        <p:spPr bwMode="auto">
          <a:xfrm>
            <a:off x="1978025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92" name="Text Box 72"/>
          <p:cNvSpPr txBox="1">
            <a:spLocks noChangeArrowheads="1"/>
          </p:cNvSpPr>
          <p:nvPr/>
        </p:nvSpPr>
        <p:spPr bwMode="auto">
          <a:xfrm>
            <a:off x="23383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95" name="Line 75"/>
          <p:cNvSpPr>
            <a:spLocks noChangeShapeType="1"/>
          </p:cNvSpPr>
          <p:nvPr/>
        </p:nvSpPr>
        <p:spPr bwMode="auto">
          <a:xfrm>
            <a:off x="26987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6" name="Line 76"/>
          <p:cNvSpPr>
            <a:spLocks noChangeShapeType="1"/>
          </p:cNvSpPr>
          <p:nvPr/>
        </p:nvSpPr>
        <p:spPr bwMode="auto">
          <a:xfrm>
            <a:off x="3057525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7" name="Line 77"/>
          <p:cNvSpPr>
            <a:spLocks noChangeShapeType="1"/>
          </p:cNvSpPr>
          <p:nvPr/>
        </p:nvSpPr>
        <p:spPr bwMode="auto">
          <a:xfrm>
            <a:off x="3417888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8" name="Line 78"/>
          <p:cNvSpPr>
            <a:spLocks noChangeShapeType="1"/>
          </p:cNvSpPr>
          <p:nvPr/>
        </p:nvSpPr>
        <p:spPr bwMode="auto">
          <a:xfrm>
            <a:off x="37782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9" name="Text Box 79"/>
          <p:cNvSpPr txBox="1">
            <a:spLocks noChangeArrowheads="1"/>
          </p:cNvSpPr>
          <p:nvPr/>
        </p:nvSpPr>
        <p:spPr bwMode="auto">
          <a:xfrm>
            <a:off x="26987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00" name="Text Box 80"/>
          <p:cNvSpPr txBox="1">
            <a:spLocks noChangeArrowheads="1"/>
          </p:cNvSpPr>
          <p:nvPr/>
        </p:nvSpPr>
        <p:spPr bwMode="auto">
          <a:xfrm>
            <a:off x="3059113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01" name="Text Box 81"/>
          <p:cNvSpPr txBox="1">
            <a:spLocks noChangeArrowheads="1"/>
          </p:cNvSpPr>
          <p:nvPr/>
        </p:nvSpPr>
        <p:spPr bwMode="auto">
          <a:xfrm>
            <a:off x="34178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02" name="Text Box 82"/>
          <p:cNvSpPr txBox="1">
            <a:spLocks noChangeArrowheads="1"/>
          </p:cNvSpPr>
          <p:nvPr/>
        </p:nvSpPr>
        <p:spPr bwMode="auto">
          <a:xfrm>
            <a:off x="37782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03" name="Rectangle 83"/>
          <p:cNvSpPr>
            <a:spLocks noChangeArrowheads="1"/>
          </p:cNvSpPr>
          <p:nvPr/>
        </p:nvSpPr>
        <p:spPr bwMode="auto">
          <a:xfrm>
            <a:off x="1258888" y="479732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604" name="Line 84"/>
          <p:cNvSpPr>
            <a:spLocks noChangeShapeType="1"/>
          </p:cNvSpPr>
          <p:nvPr/>
        </p:nvSpPr>
        <p:spPr bwMode="auto">
          <a:xfrm>
            <a:off x="1619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5" name="Text Box 85"/>
          <p:cNvSpPr txBox="1">
            <a:spLocks noChangeArrowheads="1"/>
          </p:cNvSpPr>
          <p:nvPr/>
        </p:nvSpPr>
        <p:spPr bwMode="auto">
          <a:xfrm>
            <a:off x="12588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606" name="Line 86"/>
          <p:cNvSpPr>
            <a:spLocks noChangeShapeType="1"/>
          </p:cNvSpPr>
          <p:nvPr/>
        </p:nvSpPr>
        <p:spPr bwMode="auto">
          <a:xfrm>
            <a:off x="19780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7" name="Line 87"/>
          <p:cNvSpPr>
            <a:spLocks noChangeShapeType="1"/>
          </p:cNvSpPr>
          <p:nvPr/>
        </p:nvSpPr>
        <p:spPr bwMode="auto">
          <a:xfrm>
            <a:off x="23383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8" name="Text Box 88"/>
          <p:cNvSpPr txBox="1">
            <a:spLocks noChangeArrowheads="1"/>
          </p:cNvSpPr>
          <p:nvPr/>
        </p:nvSpPr>
        <p:spPr bwMode="auto">
          <a:xfrm>
            <a:off x="16192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609" name="Text Box 89"/>
          <p:cNvSpPr txBox="1">
            <a:spLocks noChangeArrowheads="1"/>
          </p:cNvSpPr>
          <p:nvPr/>
        </p:nvSpPr>
        <p:spPr bwMode="auto">
          <a:xfrm>
            <a:off x="1978025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610" name="Text Box 90"/>
          <p:cNvSpPr txBox="1">
            <a:spLocks noChangeArrowheads="1"/>
          </p:cNvSpPr>
          <p:nvPr/>
        </p:nvSpPr>
        <p:spPr bwMode="auto">
          <a:xfrm>
            <a:off x="26987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13" name="Line 93"/>
          <p:cNvSpPr>
            <a:spLocks noChangeShapeType="1"/>
          </p:cNvSpPr>
          <p:nvPr/>
        </p:nvSpPr>
        <p:spPr bwMode="auto">
          <a:xfrm>
            <a:off x="26987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4" name="Line 94"/>
          <p:cNvSpPr>
            <a:spLocks noChangeShapeType="1"/>
          </p:cNvSpPr>
          <p:nvPr/>
        </p:nvSpPr>
        <p:spPr bwMode="auto">
          <a:xfrm>
            <a:off x="30575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5" name="Line 95"/>
          <p:cNvSpPr>
            <a:spLocks noChangeShapeType="1"/>
          </p:cNvSpPr>
          <p:nvPr/>
        </p:nvSpPr>
        <p:spPr bwMode="auto">
          <a:xfrm>
            <a:off x="3417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6" name="Line 96"/>
          <p:cNvSpPr>
            <a:spLocks noChangeShapeType="1"/>
          </p:cNvSpPr>
          <p:nvPr/>
        </p:nvSpPr>
        <p:spPr bwMode="auto">
          <a:xfrm>
            <a:off x="3778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7" name="Line 97"/>
          <p:cNvSpPr>
            <a:spLocks noChangeShapeType="1"/>
          </p:cNvSpPr>
          <p:nvPr/>
        </p:nvSpPr>
        <p:spPr bwMode="auto">
          <a:xfrm>
            <a:off x="41386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8" name="Line 98"/>
          <p:cNvSpPr>
            <a:spLocks noChangeShapeType="1"/>
          </p:cNvSpPr>
          <p:nvPr/>
        </p:nvSpPr>
        <p:spPr bwMode="auto">
          <a:xfrm>
            <a:off x="44973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9" name="Line 99"/>
          <p:cNvSpPr>
            <a:spLocks noChangeShapeType="1"/>
          </p:cNvSpPr>
          <p:nvPr/>
        </p:nvSpPr>
        <p:spPr bwMode="auto">
          <a:xfrm>
            <a:off x="48577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0" name="Line 100"/>
          <p:cNvSpPr>
            <a:spLocks noChangeShapeType="1"/>
          </p:cNvSpPr>
          <p:nvPr/>
        </p:nvSpPr>
        <p:spPr bwMode="auto">
          <a:xfrm>
            <a:off x="52181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1" name="Line 101"/>
          <p:cNvSpPr>
            <a:spLocks noChangeShapeType="1"/>
          </p:cNvSpPr>
          <p:nvPr/>
        </p:nvSpPr>
        <p:spPr bwMode="auto">
          <a:xfrm>
            <a:off x="5576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2" name="Line 102"/>
          <p:cNvSpPr>
            <a:spLocks noChangeShapeType="1"/>
          </p:cNvSpPr>
          <p:nvPr/>
        </p:nvSpPr>
        <p:spPr bwMode="auto">
          <a:xfrm>
            <a:off x="5937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3" name="Line 103"/>
          <p:cNvSpPr>
            <a:spLocks noChangeShapeType="1"/>
          </p:cNvSpPr>
          <p:nvPr/>
        </p:nvSpPr>
        <p:spPr bwMode="auto">
          <a:xfrm>
            <a:off x="62976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4" name="Line 104"/>
          <p:cNvSpPr>
            <a:spLocks noChangeShapeType="1"/>
          </p:cNvSpPr>
          <p:nvPr/>
        </p:nvSpPr>
        <p:spPr bwMode="auto">
          <a:xfrm>
            <a:off x="665797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23383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626" name="Line 106"/>
          <p:cNvSpPr>
            <a:spLocks noChangeShapeType="1"/>
          </p:cNvSpPr>
          <p:nvPr/>
        </p:nvSpPr>
        <p:spPr bwMode="auto">
          <a:xfrm>
            <a:off x="30575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7" name="Line 107"/>
          <p:cNvSpPr>
            <a:spLocks noChangeShapeType="1"/>
          </p:cNvSpPr>
          <p:nvPr/>
        </p:nvSpPr>
        <p:spPr bwMode="auto">
          <a:xfrm>
            <a:off x="3417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8" name="Line 108"/>
          <p:cNvSpPr>
            <a:spLocks noChangeShapeType="1"/>
          </p:cNvSpPr>
          <p:nvPr/>
        </p:nvSpPr>
        <p:spPr bwMode="auto">
          <a:xfrm>
            <a:off x="3778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9" name="Text Box 109"/>
          <p:cNvSpPr txBox="1">
            <a:spLocks noChangeArrowheads="1"/>
          </p:cNvSpPr>
          <p:nvPr/>
        </p:nvSpPr>
        <p:spPr bwMode="auto">
          <a:xfrm>
            <a:off x="3059113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30" name="Text Box 110"/>
          <p:cNvSpPr txBox="1">
            <a:spLocks noChangeArrowheads="1"/>
          </p:cNvSpPr>
          <p:nvPr/>
        </p:nvSpPr>
        <p:spPr bwMode="auto">
          <a:xfrm>
            <a:off x="34178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31" name="Text Box 111"/>
          <p:cNvSpPr txBox="1">
            <a:spLocks noChangeArrowheads="1"/>
          </p:cNvSpPr>
          <p:nvPr/>
        </p:nvSpPr>
        <p:spPr bwMode="auto">
          <a:xfrm>
            <a:off x="37782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32" name="Text Box 112"/>
          <p:cNvSpPr txBox="1">
            <a:spLocks noChangeArrowheads="1"/>
          </p:cNvSpPr>
          <p:nvPr/>
        </p:nvSpPr>
        <p:spPr bwMode="auto">
          <a:xfrm>
            <a:off x="6659563" y="14127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7633" name="Text Box 113"/>
          <p:cNvSpPr txBox="1">
            <a:spLocks noChangeArrowheads="1"/>
          </p:cNvSpPr>
          <p:nvPr/>
        </p:nvSpPr>
        <p:spPr bwMode="auto">
          <a:xfrm>
            <a:off x="6659563" y="2062064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7634" name="Text Box 114"/>
          <p:cNvSpPr txBox="1">
            <a:spLocks noChangeArrowheads="1"/>
          </p:cNvSpPr>
          <p:nvPr/>
        </p:nvSpPr>
        <p:spPr bwMode="auto">
          <a:xfrm>
            <a:off x="6659563" y="2781201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s)=4</a:t>
            </a:r>
          </a:p>
        </p:txBody>
      </p:sp>
      <p:sp>
        <p:nvSpPr>
          <p:cNvPr id="107635" name="Text Box 115"/>
          <p:cNvSpPr txBox="1">
            <a:spLocks noChangeArrowheads="1"/>
          </p:cNvSpPr>
          <p:nvPr/>
        </p:nvSpPr>
        <p:spPr bwMode="auto">
          <a:xfrm>
            <a:off x="6659563" y="3428901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s)=6</a:t>
            </a:r>
          </a:p>
        </p:txBody>
      </p:sp>
      <p:sp>
        <p:nvSpPr>
          <p:cNvPr id="107636" name="Text Box 116"/>
          <p:cNvSpPr txBox="1">
            <a:spLocks noChangeArrowheads="1"/>
          </p:cNvSpPr>
          <p:nvPr/>
        </p:nvSpPr>
        <p:spPr bwMode="auto">
          <a:xfrm>
            <a:off x="6659563" y="4078189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s)=8</a:t>
            </a:r>
          </a:p>
        </p:txBody>
      </p:sp>
      <p:sp>
        <p:nvSpPr>
          <p:cNvPr id="107637" name="Text Box 117"/>
          <p:cNvSpPr txBox="1">
            <a:spLocks noChangeArrowheads="1"/>
          </p:cNvSpPr>
          <p:nvPr/>
        </p:nvSpPr>
        <p:spPr bwMode="auto">
          <a:xfrm>
            <a:off x="7378700" y="4725889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7638" name="Text Box 118"/>
          <p:cNvSpPr txBox="1">
            <a:spLocks noChangeArrowheads="1"/>
          </p:cNvSpPr>
          <p:nvPr/>
        </p:nvSpPr>
        <p:spPr bwMode="auto">
          <a:xfrm>
            <a:off x="4356100" y="1412776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insert</a:t>
            </a:r>
          </a:p>
        </p:txBody>
      </p:sp>
      <p:sp>
        <p:nvSpPr>
          <p:cNvPr id="107639" name="Rectangle 119"/>
          <p:cNvSpPr>
            <a:spLocks noChangeArrowheads="1"/>
          </p:cNvSpPr>
          <p:nvPr/>
        </p:nvSpPr>
        <p:spPr bwMode="auto">
          <a:xfrm>
            <a:off x="1258888" y="544502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640" name="Line 120"/>
          <p:cNvSpPr>
            <a:spLocks noChangeShapeType="1"/>
          </p:cNvSpPr>
          <p:nvPr/>
        </p:nvSpPr>
        <p:spPr bwMode="auto">
          <a:xfrm>
            <a:off x="1619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1" name="Text Box 121"/>
          <p:cNvSpPr txBox="1">
            <a:spLocks noChangeArrowheads="1"/>
          </p:cNvSpPr>
          <p:nvPr/>
        </p:nvSpPr>
        <p:spPr bwMode="auto">
          <a:xfrm>
            <a:off x="12588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642" name="Line 122"/>
          <p:cNvSpPr>
            <a:spLocks noChangeShapeType="1"/>
          </p:cNvSpPr>
          <p:nvPr/>
        </p:nvSpPr>
        <p:spPr bwMode="auto">
          <a:xfrm>
            <a:off x="19780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3" name="Line 123"/>
          <p:cNvSpPr>
            <a:spLocks noChangeShapeType="1"/>
          </p:cNvSpPr>
          <p:nvPr/>
        </p:nvSpPr>
        <p:spPr bwMode="auto">
          <a:xfrm>
            <a:off x="23383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4" name="Text Box 124"/>
          <p:cNvSpPr txBox="1">
            <a:spLocks noChangeArrowheads="1"/>
          </p:cNvSpPr>
          <p:nvPr/>
        </p:nvSpPr>
        <p:spPr bwMode="auto">
          <a:xfrm>
            <a:off x="16192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645" name="Text Box 125"/>
          <p:cNvSpPr txBox="1">
            <a:spLocks noChangeArrowheads="1"/>
          </p:cNvSpPr>
          <p:nvPr/>
        </p:nvSpPr>
        <p:spPr bwMode="auto">
          <a:xfrm>
            <a:off x="1978025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646" name="Text Box 126"/>
          <p:cNvSpPr txBox="1">
            <a:spLocks noChangeArrowheads="1"/>
          </p:cNvSpPr>
          <p:nvPr/>
        </p:nvSpPr>
        <p:spPr bwMode="auto">
          <a:xfrm>
            <a:off x="26987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49" name="Line 129"/>
          <p:cNvSpPr>
            <a:spLocks noChangeShapeType="1"/>
          </p:cNvSpPr>
          <p:nvPr/>
        </p:nvSpPr>
        <p:spPr bwMode="auto">
          <a:xfrm>
            <a:off x="26987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0" name="Line 130"/>
          <p:cNvSpPr>
            <a:spLocks noChangeShapeType="1"/>
          </p:cNvSpPr>
          <p:nvPr/>
        </p:nvSpPr>
        <p:spPr bwMode="auto">
          <a:xfrm>
            <a:off x="30575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1" name="Line 131"/>
          <p:cNvSpPr>
            <a:spLocks noChangeShapeType="1"/>
          </p:cNvSpPr>
          <p:nvPr/>
        </p:nvSpPr>
        <p:spPr bwMode="auto">
          <a:xfrm>
            <a:off x="3417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2" name="Line 132"/>
          <p:cNvSpPr>
            <a:spLocks noChangeShapeType="1"/>
          </p:cNvSpPr>
          <p:nvPr/>
        </p:nvSpPr>
        <p:spPr bwMode="auto">
          <a:xfrm>
            <a:off x="3778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3" name="Line 133"/>
          <p:cNvSpPr>
            <a:spLocks noChangeShapeType="1"/>
          </p:cNvSpPr>
          <p:nvPr/>
        </p:nvSpPr>
        <p:spPr bwMode="auto">
          <a:xfrm>
            <a:off x="41386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4" name="Line 134"/>
          <p:cNvSpPr>
            <a:spLocks noChangeShapeType="1"/>
          </p:cNvSpPr>
          <p:nvPr/>
        </p:nvSpPr>
        <p:spPr bwMode="auto">
          <a:xfrm>
            <a:off x="44973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5" name="Line 135"/>
          <p:cNvSpPr>
            <a:spLocks noChangeShapeType="1"/>
          </p:cNvSpPr>
          <p:nvPr/>
        </p:nvSpPr>
        <p:spPr bwMode="auto">
          <a:xfrm>
            <a:off x="48577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6" name="Line 136"/>
          <p:cNvSpPr>
            <a:spLocks noChangeShapeType="1"/>
          </p:cNvSpPr>
          <p:nvPr/>
        </p:nvSpPr>
        <p:spPr bwMode="auto">
          <a:xfrm>
            <a:off x="52181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7" name="Line 137"/>
          <p:cNvSpPr>
            <a:spLocks noChangeShapeType="1"/>
          </p:cNvSpPr>
          <p:nvPr/>
        </p:nvSpPr>
        <p:spPr bwMode="auto">
          <a:xfrm>
            <a:off x="5576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8" name="Line 138"/>
          <p:cNvSpPr>
            <a:spLocks noChangeShapeType="1"/>
          </p:cNvSpPr>
          <p:nvPr/>
        </p:nvSpPr>
        <p:spPr bwMode="auto">
          <a:xfrm>
            <a:off x="5937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9" name="Line 139"/>
          <p:cNvSpPr>
            <a:spLocks noChangeShapeType="1"/>
          </p:cNvSpPr>
          <p:nvPr/>
        </p:nvSpPr>
        <p:spPr bwMode="auto">
          <a:xfrm>
            <a:off x="62976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0" name="Line 140"/>
          <p:cNvSpPr>
            <a:spLocks noChangeShapeType="1"/>
          </p:cNvSpPr>
          <p:nvPr/>
        </p:nvSpPr>
        <p:spPr bwMode="auto">
          <a:xfrm>
            <a:off x="665797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1" name="Text Box 141"/>
          <p:cNvSpPr txBox="1">
            <a:spLocks noChangeArrowheads="1"/>
          </p:cNvSpPr>
          <p:nvPr/>
        </p:nvSpPr>
        <p:spPr bwMode="auto">
          <a:xfrm>
            <a:off x="23383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662" name="Line 142"/>
          <p:cNvSpPr>
            <a:spLocks noChangeShapeType="1"/>
          </p:cNvSpPr>
          <p:nvPr/>
        </p:nvSpPr>
        <p:spPr bwMode="auto">
          <a:xfrm>
            <a:off x="30575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3" name="Line 143"/>
          <p:cNvSpPr>
            <a:spLocks noChangeShapeType="1"/>
          </p:cNvSpPr>
          <p:nvPr/>
        </p:nvSpPr>
        <p:spPr bwMode="auto">
          <a:xfrm>
            <a:off x="3417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4" name="Line 144"/>
          <p:cNvSpPr>
            <a:spLocks noChangeShapeType="1"/>
          </p:cNvSpPr>
          <p:nvPr/>
        </p:nvSpPr>
        <p:spPr bwMode="auto">
          <a:xfrm>
            <a:off x="3778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5" name="Text Box 145"/>
          <p:cNvSpPr txBox="1">
            <a:spLocks noChangeArrowheads="1"/>
          </p:cNvSpPr>
          <p:nvPr/>
        </p:nvSpPr>
        <p:spPr bwMode="auto">
          <a:xfrm>
            <a:off x="3059113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66" name="Text Box 146"/>
          <p:cNvSpPr txBox="1">
            <a:spLocks noChangeArrowheads="1"/>
          </p:cNvSpPr>
          <p:nvPr/>
        </p:nvSpPr>
        <p:spPr bwMode="auto">
          <a:xfrm>
            <a:off x="34178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67" name="Text Box 147"/>
          <p:cNvSpPr txBox="1">
            <a:spLocks noChangeArrowheads="1"/>
          </p:cNvSpPr>
          <p:nvPr/>
        </p:nvSpPr>
        <p:spPr bwMode="auto">
          <a:xfrm>
            <a:off x="37782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68" name="Text Box 148"/>
          <p:cNvSpPr txBox="1">
            <a:spLocks noChangeArrowheads="1"/>
          </p:cNvSpPr>
          <p:nvPr/>
        </p:nvSpPr>
        <p:spPr bwMode="auto">
          <a:xfrm>
            <a:off x="4138613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8</a:t>
            </a:r>
          </a:p>
        </p:txBody>
      </p:sp>
      <p:sp>
        <p:nvSpPr>
          <p:cNvPr id="107669" name="Text Box 149"/>
          <p:cNvSpPr txBox="1">
            <a:spLocks noChangeArrowheads="1"/>
          </p:cNvSpPr>
          <p:nvPr/>
        </p:nvSpPr>
        <p:spPr bwMode="auto">
          <a:xfrm>
            <a:off x="7378700" y="5373589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7670" name="Text Box 150"/>
          <p:cNvSpPr txBox="1">
            <a:spLocks noChangeArrowheads="1"/>
          </p:cNvSpPr>
          <p:nvPr/>
        </p:nvSpPr>
        <p:spPr bwMode="auto">
          <a:xfrm>
            <a:off x="5084763" y="4725889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9351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B60-6D92-3C47-8BA2-801ABAEDF3EB}" type="slidenum">
              <a:rPr lang="de-DE"/>
              <a:pPr/>
              <a:t>23</a:t>
            </a:fld>
            <a:endParaRPr lang="de-DE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258888" y="15572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1619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2588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19780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23383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619250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978025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23383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26987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30575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34178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3778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6659563" y="14127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1258888" y="22049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1619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12588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19780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23383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16192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1978025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>
            <a:off x="26987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>
            <a:off x="30575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34178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>
            <a:off x="3778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6659563" y="20604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8576" name="Rectangle 32"/>
          <p:cNvSpPr>
            <a:spLocks noChangeArrowheads="1"/>
          </p:cNvSpPr>
          <p:nvPr/>
        </p:nvSpPr>
        <p:spPr bwMode="auto">
          <a:xfrm>
            <a:off x="1258888" y="28526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16192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1258888" y="2852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79" name="Line 35"/>
          <p:cNvSpPr>
            <a:spLocks noChangeShapeType="1"/>
          </p:cNvSpPr>
          <p:nvPr/>
        </p:nvSpPr>
        <p:spPr bwMode="auto">
          <a:xfrm>
            <a:off x="1978025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>
            <a:off x="2338388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1" name="Text Box 37"/>
          <p:cNvSpPr txBox="1">
            <a:spLocks noChangeArrowheads="1"/>
          </p:cNvSpPr>
          <p:nvPr/>
        </p:nvSpPr>
        <p:spPr bwMode="auto">
          <a:xfrm>
            <a:off x="1619250" y="2852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84" name="Line 40"/>
          <p:cNvSpPr>
            <a:spLocks noChangeShapeType="1"/>
          </p:cNvSpPr>
          <p:nvPr/>
        </p:nvSpPr>
        <p:spPr bwMode="auto">
          <a:xfrm>
            <a:off x="26987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5" name="Line 41"/>
          <p:cNvSpPr>
            <a:spLocks noChangeShapeType="1"/>
          </p:cNvSpPr>
          <p:nvPr/>
        </p:nvSpPr>
        <p:spPr bwMode="auto">
          <a:xfrm>
            <a:off x="3057525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6" name="Line 42"/>
          <p:cNvSpPr>
            <a:spLocks noChangeShapeType="1"/>
          </p:cNvSpPr>
          <p:nvPr/>
        </p:nvSpPr>
        <p:spPr bwMode="auto">
          <a:xfrm>
            <a:off x="3417888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7" name="Line 43"/>
          <p:cNvSpPr>
            <a:spLocks noChangeShapeType="1"/>
          </p:cNvSpPr>
          <p:nvPr/>
        </p:nvSpPr>
        <p:spPr bwMode="auto">
          <a:xfrm>
            <a:off x="37782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8" name="Text Box 44"/>
          <p:cNvSpPr txBox="1">
            <a:spLocks noChangeArrowheads="1"/>
          </p:cNvSpPr>
          <p:nvPr/>
        </p:nvSpPr>
        <p:spPr bwMode="auto">
          <a:xfrm>
            <a:off x="6659563" y="27081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s)=4</a:t>
            </a:r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1258888" y="3573364"/>
            <a:ext cx="1439862" cy="358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90" name="Line 46"/>
          <p:cNvSpPr>
            <a:spLocks noChangeShapeType="1"/>
          </p:cNvSpPr>
          <p:nvPr/>
        </p:nvSpPr>
        <p:spPr bwMode="auto">
          <a:xfrm>
            <a:off x="1619250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1" name="Text Box 47"/>
          <p:cNvSpPr txBox="1">
            <a:spLocks noChangeArrowheads="1"/>
          </p:cNvSpPr>
          <p:nvPr/>
        </p:nvSpPr>
        <p:spPr bwMode="auto">
          <a:xfrm>
            <a:off x="1258888" y="35733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92" name="Line 48"/>
          <p:cNvSpPr>
            <a:spLocks noChangeShapeType="1"/>
          </p:cNvSpPr>
          <p:nvPr/>
        </p:nvSpPr>
        <p:spPr bwMode="auto">
          <a:xfrm>
            <a:off x="1978025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3" name="Line 49"/>
          <p:cNvSpPr>
            <a:spLocks noChangeShapeType="1"/>
          </p:cNvSpPr>
          <p:nvPr/>
        </p:nvSpPr>
        <p:spPr bwMode="auto">
          <a:xfrm>
            <a:off x="2338388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1619250" y="35733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97" name="Text Box 53"/>
          <p:cNvSpPr txBox="1">
            <a:spLocks noChangeArrowheads="1"/>
          </p:cNvSpPr>
          <p:nvPr/>
        </p:nvSpPr>
        <p:spPr bwMode="auto">
          <a:xfrm>
            <a:off x="4364038" y="2781201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delete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</p:txBody>
      </p:sp>
      <p:sp>
        <p:nvSpPr>
          <p:cNvPr id="108598" name="Text Box 54"/>
          <p:cNvSpPr txBox="1">
            <a:spLocks noChangeArrowheads="1"/>
          </p:cNvSpPr>
          <p:nvPr/>
        </p:nvSpPr>
        <p:spPr bwMode="auto">
          <a:xfrm>
            <a:off x="6659563" y="350192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8599" name="Text Box 55"/>
          <p:cNvSpPr txBox="1">
            <a:spLocks noChangeArrowheads="1"/>
          </p:cNvSpPr>
          <p:nvPr/>
        </p:nvSpPr>
        <p:spPr bwMode="auto">
          <a:xfrm>
            <a:off x="900113" y="4292501"/>
            <a:ext cx="700563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 dirty="0">
                <a:cs typeface="Arial" charset="0"/>
              </a:rPr>
              <a:t>Generelle Formel für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  <a:cs typeface="Arial" charset="0"/>
              </a:rPr>
              <a:t>(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s): </a:t>
            </a:r>
            <a:br>
              <a:rPr lang="de-DE" sz="2800" dirty="0">
                <a:solidFill>
                  <a:schemeClr val="hlink"/>
                </a:solidFill>
                <a:cs typeface="Arial" charset="0"/>
              </a:rPr>
            </a:br>
            <a:r>
              <a:rPr lang="de-DE" sz="2800" dirty="0">
                <a:cs typeface="Arial" charset="0"/>
              </a:rPr>
              <a:t>(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w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: </a:t>
            </a:r>
            <a:r>
              <a:rPr lang="de-DE" sz="2800" dirty="0">
                <a:cs typeface="Arial" charset="0"/>
              </a:rPr>
              <a:t>Feldgröße von 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cs typeface="Arial" charset="0"/>
              </a:rPr>
              <a:t>,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:  </a:t>
            </a:r>
            <a:r>
              <a:rPr lang="de-DE" sz="2800" dirty="0">
                <a:cs typeface="Arial" charset="0"/>
              </a:rPr>
              <a:t>Anzahl Einträge)</a:t>
            </a:r>
          </a:p>
          <a:p>
            <a:endParaRPr lang="de-DE" sz="1400" dirty="0">
              <a:cs typeface="Arial" charset="0"/>
            </a:endParaRPr>
          </a:p>
          <a:p>
            <a:pPr algn="ctr"/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s) = 2|w</a:t>
            </a:r>
            <a:r>
              <a:rPr lang="de-DE" sz="2800" baseline="-25000" dirty="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/2 – 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463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46E5-F202-5B43-990C-4251141837C9}" type="slidenum">
              <a:rPr lang="de-DE"/>
              <a:pPr/>
              <a:t>24</a:t>
            </a:fld>
            <a:endParaRPr lang="de-DE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/>
              <a:t>Generelle Formel für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s):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/>
              <a:t>Feldgröße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:  </a:t>
            </a:r>
            <a:r>
              <a:rPr lang="de-DE" sz="2800" dirty="0"/>
              <a:t>Anzahl Einträge)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4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s) = 2|w</a:t>
            </a:r>
            <a:r>
              <a:rPr lang="de-DE" sz="2800" baseline="-25000" dirty="0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/2 –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Theorem: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/>
              <a:t>Sei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dirty="0" err="1" smtClean="0">
                <a:solidFill>
                  <a:schemeClr val="hlink"/>
                </a:solidFill>
              </a:rPr>
              <a:t>´</a:t>
            </a:r>
            <a:r>
              <a:rPr lang="de-DE" sz="2800" dirty="0" smtClean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 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s) </a:t>
            </a:r>
            <a:r>
              <a:rPr lang="de-DE" sz="2800" dirty="0"/>
              <a:t>für</a:t>
            </a:r>
            <a:r>
              <a:rPr lang="de-DE" sz="2800" dirty="0">
                <a:solidFill>
                  <a:schemeClr val="hlink"/>
                </a:solidFill>
              </a:rPr>
              <a:t> s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s´</a:t>
            </a:r>
            <a:r>
              <a:rPr lang="de-DE" dirty="0"/>
              <a:t> . Für die </a:t>
            </a:r>
            <a:r>
              <a:rPr lang="de-DE" dirty="0" smtClean="0"/>
              <a:t>amortisierten </a:t>
            </a:r>
            <a:r>
              <a:rPr lang="de-DE" dirty="0"/>
              <a:t>Laufzeiten gilt: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ins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=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dirty="0" err="1"/>
              <a:t>delete</a:t>
            </a:r>
            <a:r>
              <a:rPr lang="de-DE" dirty="0"/>
              <a:t>: 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del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=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O(1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97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3A8-7E4F-BE4A-8C0B-832837FCDB63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Tabellengröße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 sollte prim sein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für gute Verteilung der Schlüssel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Wie finden wir Primzahlen?</a:t>
            </a: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Für jedes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/>
              <a:t> gibt es Primzahl in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DE" dirty="0"/>
              <a:t>Wähle </a:t>
            </a:r>
            <a:r>
              <a:rPr lang="de-DE" dirty="0" smtClean="0"/>
              <a:t>Primzahlen 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/>
              <a:t>, so dass </a:t>
            </a:r>
            <a:r>
              <a:rPr lang="de-DE" dirty="0">
                <a:solidFill>
                  <a:schemeClr val="hlink"/>
                </a:solidFill>
              </a:rPr>
              <a:t>m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 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DE" dirty="0"/>
              <a:t>Jede nichtprime Zahl in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muss Teiler </a:t>
            </a:r>
            <a:r>
              <a:rPr lang="de-DE" dirty="0">
                <a:solidFill>
                  <a:schemeClr val="hlink"/>
                </a:solidFill>
              </a:rPr>
              <a:t>&lt;   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/>
              <a:t>  haben</a:t>
            </a:r>
            <a:br>
              <a:rPr lang="de-DE" dirty="0"/>
            </a:br>
            <a:r>
              <a:rPr lang="en-US" dirty="0" smtClean="0">
                <a:latin typeface="cmsy10" charset="0"/>
              </a:rPr>
              <a:t>⟶ </a:t>
            </a:r>
            <a:r>
              <a:rPr lang="de-DE" dirty="0" smtClean="0"/>
              <a:t> </a:t>
            </a:r>
            <a:r>
              <a:rPr lang="de-DE" dirty="0"/>
              <a:t>erlaubt effiziente Primzahlfindung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7452444" y="4220195"/>
            <a:ext cx="71438" cy="288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7523882" y="4148757"/>
            <a:ext cx="144462" cy="3603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7668345" y="4148757"/>
            <a:ext cx="86409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1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nimBg="1"/>
      <p:bldP spid="73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15325" cy="4173538"/>
          </a:xfrm>
        </p:spPr>
        <p:txBody>
          <a:bodyPr/>
          <a:lstStyle/>
          <a:p>
            <a:r>
              <a:rPr lang="de-DE" sz="2400" dirty="0" smtClean="0"/>
              <a:t>Bei Kollision speichere das Element „woanders“ in der Hashtabelle</a:t>
            </a:r>
          </a:p>
          <a:p>
            <a:r>
              <a:rPr lang="de-DE" sz="2400" dirty="0" smtClean="0"/>
              <a:t>Vorteile gegenüber Verkettung</a:t>
            </a:r>
          </a:p>
          <a:p>
            <a:pPr lvl="1"/>
            <a:r>
              <a:rPr lang="de-DE" sz="2000" dirty="0" smtClean="0"/>
              <a:t>Keine </a:t>
            </a:r>
            <a:r>
              <a:rPr lang="de-DE" sz="2000" dirty="0" err="1" smtClean="0"/>
              <a:t>Verzeigerung</a:t>
            </a:r>
            <a:endParaRPr lang="de-DE" sz="2000" dirty="0" smtClean="0"/>
          </a:p>
          <a:p>
            <a:pPr lvl="1"/>
            <a:r>
              <a:rPr lang="de-DE" sz="2000" dirty="0" smtClean="0"/>
              <a:t>Schneller, da Speicherallokation für Zeiger relativ langsam</a:t>
            </a:r>
          </a:p>
          <a:p>
            <a:r>
              <a:rPr lang="de-DE" sz="2400" dirty="0" smtClean="0"/>
              <a:t>Nachteile</a:t>
            </a:r>
          </a:p>
          <a:p>
            <a:pPr lvl="1"/>
            <a:r>
              <a:rPr lang="de-DE" sz="2000" dirty="0" smtClean="0"/>
              <a:t>Langsamer bei Einfügungen</a:t>
            </a:r>
          </a:p>
          <a:p>
            <a:pPr lvl="2"/>
            <a:r>
              <a:rPr lang="de-DE" sz="1600" dirty="0" smtClean="0"/>
              <a:t>Eventuell sind mehrere Versuche notwendig, bis ein freier Platz in der Hashtabelle gefunden worden ist</a:t>
            </a:r>
          </a:p>
          <a:p>
            <a:pPr lvl="1"/>
            <a:r>
              <a:rPr lang="de-DE" sz="2000" dirty="0" smtClean="0"/>
              <a:t>Tabelle muss größer sein (maximaler Füllfaktor kleiner) als bei Verkettung, um konstante Komplexität bei den Basisoperationen zu erreichen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6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15325" cy="4824536"/>
          </a:xfrm>
        </p:spPr>
        <p:txBody>
          <a:bodyPr/>
          <a:lstStyle/>
          <a:p>
            <a:r>
              <a:rPr lang="de-DE" sz="2400" dirty="0" smtClean="0"/>
              <a:t>Eine </a:t>
            </a:r>
            <a:r>
              <a:rPr lang="de-DE" sz="2400" i="1" dirty="0" smtClean="0"/>
              <a:t>Sondierungssequenz</a:t>
            </a:r>
            <a:r>
              <a:rPr lang="de-DE" sz="2400" dirty="0" smtClean="0"/>
              <a:t> ist eine Sequenz von Indizes in der Hashtabelle für die Suche nach einem Element 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0</a:t>
            </a:r>
            <a:r>
              <a:rPr lang="de-DE" dirty="0" smtClean="0">
                <a:solidFill>
                  <a:srgbClr val="3C8C93"/>
                </a:solidFill>
              </a:rPr>
              <a:t>(x)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(x)</a:t>
            </a:r>
            <a:r>
              <a:rPr lang="de-DE" dirty="0" smtClean="0"/>
              <a:t>, ... </a:t>
            </a:r>
            <a:endParaRPr lang="de-DE" sz="2000" dirty="0" smtClean="0"/>
          </a:p>
          <a:p>
            <a:pPr lvl="1"/>
            <a:r>
              <a:rPr lang="de-DE" sz="2000" dirty="0" smtClean="0"/>
              <a:t>Sollte jeden Tabelleneintrag genau einmal besuchen</a:t>
            </a:r>
          </a:p>
          <a:p>
            <a:pPr lvl="1"/>
            <a:r>
              <a:rPr lang="de-DE" sz="2000" dirty="0" smtClean="0"/>
              <a:t>Sollte wiederholbar sein </a:t>
            </a:r>
          </a:p>
          <a:p>
            <a:pPr lvl="2"/>
            <a:r>
              <a:rPr lang="de-DE" sz="1800" dirty="0" smtClean="0"/>
              <a:t>so dass wir wiederfinden können, was wir eingefügt haben</a:t>
            </a:r>
          </a:p>
          <a:p>
            <a:endParaRPr lang="de-DE" sz="2400" dirty="0" smtClean="0"/>
          </a:p>
          <a:p>
            <a:r>
              <a:rPr lang="de-DE" sz="2400" dirty="0" smtClean="0"/>
              <a:t>Hashfunktion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(x) = (h(x) + f(i))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f(0) = 0</a:t>
            </a:r>
            <a:r>
              <a:rPr lang="de-DE" dirty="0" smtClean="0"/>
              <a:t>  </a:t>
            </a:r>
            <a:r>
              <a:rPr lang="de-DE" sz="2000" dirty="0" smtClean="0"/>
              <a:t>Position des 0-ten Versuches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f(i)</a:t>
            </a:r>
            <a:r>
              <a:rPr lang="de-DE" dirty="0" smtClean="0"/>
              <a:t> </a:t>
            </a:r>
            <a:r>
              <a:rPr lang="de-DE" sz="2000" dirty="0"/>
              <a:t> </a:t>
            </a:r>
            <a:r>
              <a:rPr lang="de-DE" sz="2000" dirty="0" smtClean="0"/>
              <a:t> „Distanz des i-</a:t>
            </a:r>
            <a:r>
              <a:rPr lang="de-DE" sz="2000" dirty="0" err="1" smtClean="0"/>
              <a:t>ten</a:t>
            </a:r>
            <a:r>
              <a:rPr lang="de-DE" sz="2000" dirty="0" smtClean="0"/>
              <a:t> Versuches relativ zum 0-ten Versuch“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2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Lineares Sondieren</a:t>
            </a:r>
            <a:endParaRPr lang="de-D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43344" y="1196752"/>
            <a:ext cx="51117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kern="0" dirty="0" smtClean="0">
                <a:solidFill>
                  <a:srgbClr val="3C8C93"/>
                </a:solidFill>
              </a:rPr>
              <a:t>f(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>
                <a:solidFill>
                  <a:srgbClr val="3C8C93"/>
                </a:solidFill>
              </a:rPr>
              <a:t>)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ist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eine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lineare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Funktion</a:t>
            </a:r>
            <a:r>
              <a:rPr lang="en-US" altLang="de-DE" kern="0" dirty="0" smtClean="0"/>
              <a:t> </a:t>
            </a:r>
            <a:br>
              <a:rPr lang="en-US" altLang="de-DE" kern="0" dirty="0" smtClean="0"/>
            </a:br>
            <a:r>
              <a:rPr lang="en-US" altLang="de-DE" kern="0" dirty="0" smtClean="0"/>
              <a:t>von 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/>
              <a:t>, </a:t>
            </a:r>
            <a:r>
              <a:rPr lang="en-US" altLang="de-DE" kern="0" dirty="0" err="1" smtClean="0"/>
              <a:t>z.B</a:t>
            </a:r>
            <a:r>
              <a:rPr lang="en-US" altLang="de-DE" kern="0" dirty="0" smtClean="0"/>
              <a:t>. </a:t>
            </a:r>
            <a:r>
              <a:rPr lang="en-US" altLang="de-DE" kern="0" dirty="0" smtClean="0">
                <a:solidFill>
                  <a:srgbClr val="3C8C93"/>
                </a:solidFill>
              </a:rPr>
              <a:t>f(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>
                <a:solidFill>
                  <a:srgbClr val="3C8C93"/>
                </a:solidFill>
              </a:rPr>
              <a:t>) = 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endParaRPr lang="en-US" altLang="de-DE" i="1" kern="0" dirty="0" smtClean="0">
              <a:solidFill>
                <a:srgbClr val="3C8C93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b="1" i="1" kern="0" dirty="0" smtClean="0">
              <a:solidFill>
                <a:schemeClr val="hlink"/>
              </a:solidFill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215922" y="2158717"/>
            <a:ext cx="1228286" cy="932656"/>
          </a:xfrm>
          <a:prstGeom prst="borderCallout2">
            <a:avLst>
              <a:gd name="adj1" fmla="val 18750"/>
              <a:gd name="adj2" fmla="val -5884"/>
              <a:gd name="adj3" fmla="val 18750"/>
              <a:gd name="adj4" fmla="val -10171"/>
              <a:gd name="adj5" fmla="val 175510"/>
              <a:gd name="adj6" fmla="val -25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 err="1" smtClean="0"/>
              <a:t>i-ter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Versuchs</a:t>
            </a:r>
            <a:r>
              <a:rPr lang="en-US" altLang="de-DE" dirty="0" smtClean="0"/>
              <a:t>-index</a:t>
            </a:r>
            <a:endParaRPr lang="en-US" altLang="de-DE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715161" y="2132856"/>
            <a:ext cx="1241215" cy="894556"/>
          </a:xfrm>
          <a:prstGeom prst="borderCallout2">
            <a:avLst>
              <a:gd name="adj1" fmla="val 17648"/>
              <a:gd name="adj2" fmla="val -5884"/>
              <a:gd name="adj3" fmla="val 16824"/>
              <a:gd name="adj4" fmla="val -13452"/>
              <a:gd name="adj5" fmla="val 190189"/>
              <a:gd name="adj6" fmla="val -581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 smtClean="0"/>
              <a:t>0-ter </a:t>
            </a:r>
            <a:r>
              <a:rPr lang="en-US" altLang="de-DE" dirty="0" err="1" smtClean="0"/>
              <a:t>Versuchs</a:t>
            </a:r>
            <a:r>
              <a:rPr lang="en-US" altLang="de-DE" dirty="0" smtClean="0"/>
              <a:t>-index</a:t>
            </a:r>
            <a:endParaRPr lang="en-US" altLang="de-DE" dirty="0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8305686" y="2197636"/>
            <a:ext cx="564976" cy="304800"/>
          </a:xfrm>
          <a:prstGeom prst="borderCallout2">
            <a:avLst>
              <a:gd name="adj1" fmla="val 37500"/>
              <a:gd name="adj2" fmla="val -5884"/>
              <a:gd name="adj3" fmla="val 37500"/>
              <a:gd name="adj4" fmla="val -5884"/>
              <a:gd name="adj5" fmla="val 530040"/>
              <a:gd name="adj6" fmla="val -274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/>
              <a:t>+ i</a:t>
            </a:r>
          </a:p>
        </p:txBody>
      </p:sp>
      <p:graphicFrame>
        <p:nvGraphicFramePr>
          <p:cNvPr id="9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850033"/>
              </p:ext>
            </p:extLst>
          </p:nvPr>
        </p:nvGraphicFramePr>
        <p:xfrm>
          <a:off x="396875" y="1841848"/>
          <a:ext cx="1560513" cy="3316283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228600" y="126876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/>
              <a:t>Linear probing:</a:t>
            </a:r>
          </a:p>
        </p:txBody>
      </p:sp>
      <p:sp>
        <p:nvSpPr>
          <p:cNvPr id="12" name="Line 59"/>
          <p:cNvSpPr>
            <a:spLocks noChangeShapeType="1"/>
          </p:cNvSpPr>
          <p:nvPr/>
        </p:nvSpPr>
        <p:spPr bwMode="auto">
          <a:xfrm flipH="1">
            <a:off x="1920875" y="199424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2209800" y="1802160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smtClean="0"/>
              <a:t>0-ter </a:t>
            </a: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4" name="Group 140"/>
          <p:cNvGrpSpPr>
            <a:grpSpLocks/>
          </p:cNvGrpSpPr>
          <p:nvPr/>
        </p:nvGrpSpPr>
        <p:grpSpPr bwMode="auto">
          <a:xfrm>
            <a:off x="1920878" y="2259360"/>
            <a:ext cx="1922466" cy="420688"/>
            <a:chOff x="1210" y="2064"/>
            <a:chExt cx="1211" cy="265"/>
          </a:xfrm>
        </p:grpSpPr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1210" y="2089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7"/>
            <p:cNvSpPr txBox="1">
              <a:spLocks noChangeArrowheads="1"/>
            </p:cNvSpPr>
            <p:nvPr/>
          </p:nvSpPr>
          <p:spPr bwMode="auto">
            <a:xfrm>
              <a:off x="1440" y="206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1-ter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1905004" y="2335560"/>
            <a:ext cx="1938341" cy="674688"/>
            <a:chOff x="1200" y="2112"/>
            <a:chExt cx="1221" cy="425"/>
          </a:xfrm>
        </p:grpSpPr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1200" y="2112"/>
              <a:ext cx="248" cy="38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2411 h 240"/>
                <a:gd name="T4" fmla="*/ 48 w 248"/>
                <a:gd name="T5" fmla="*/ 4022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8"/>
            <p:cNvSpPr txBox="1">
              <a:spLocks noChangeArrowheads="1"/>
            </p:cNvSpPr>
            <p:nvPr/>
          </p:nvSpPr>
          <p:spPr bwMode="auto">
            <a:xfrm>
              <a:off x="1440" y="230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2-ter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20" name="Group 142"/>
          <p:cNvGrpSpPr>
            <a:grpSpLocks/>
          </p:cNvGrpSpPr>
          <p:nvPr/>
        </p:nvGrpSpPr>
        <p:grpSpPr bwMode="auto">
          <a:xfrm>
            <a:off x="1905003" y="2335560"/>
            <a:ext cx="1938341" cy="1570038"/>
            <a:chOff x="1200" y="2112"/>
            <a:chExt cx="1221" cy="989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200" y="2112"/>
              <a:ext cx="258" cy="697"/>
            </a:xfrm>
            <a:custGeom>
              <a:avLst/>
              <a:gdLst>
                <a:gd name="T0" fmla="*/ 0 w 248"/>
                <a:gd name="T1" fmla="*/ 0 h 240"/>
                <a:gd name="T2" fmla="*/ 304 w 248"/>
                <a:gd name="T3" fmla="*/ 86367 h 240"/>
                <a:gd name="T4" fmla="*/ 60 w 248"/>
                <a:gd name="T5" fmla="*/ 14398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 Box 99"/>
            <p:cNvSpPr txBox="1">
              <a:spLocks noChangeArrowheads="1"/>
            </p:cNvSpPr>
            <p:nvPr/>
          </p:nvSpPr>
          <p:spPr bwMode="auto">
            <a:xfrm>
              <a:off x="1440" y="2592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3-ter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23" name="Text Box 100"/>
            <p:cNvSpPr txBox="1">
              <a:spLocks noChangeArrowheads="1"/>
            </p:cNvSpPr>
            <p:nvPr/>
          </p:nvSpPr>
          <p:spPr bwMode="auto">
            <a:xfrm rot="-5400000">
              <a:off x="1286" y="285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9792" y="4634552"/>
            <a:ext cx="65053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de-DE" sz="2400" u="sng" dirty="0" err="1" smtClean="0"/>
              <a:t>Sondierungssequenz</a:t>
            </a:r>
            <a:r>
              <a:rPr lang="en-US" altLang="de-DE" sz="2400" u="sng" dirty="0" smtClean="0"/>
              <a:t>:</a:t>
            </a:r>
            <a:r>
              <a:rPr lang="en-US" altLang="de-DE" sz="2400" dirty="0" smtClean="0"/>
              <a:t>  </a:t>
            </a:r>
            <a:r>
              <a:rPr lang="en-US" altLang="de-DE" sz="2400" dirty="0"/>
              <a:t>+0, +1, +2, +3, +4, … </a:t>
            </a:r>
          </a:p>
          <a:p>
            <a:endParaRPr lang="en-US" altLang="de-DE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09800" y="5369496"/>
            <a:ext cx="5099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 smtClean="0">
                <a:solidFill>
                  <a:srgbClr val="0000FF"/>
                </a:solidFill>
              </a:rPr>
              <a:t>Fahre</a:t>
            </a:r>
            <a:r>
              <a:rPr lang="en-US" altLang="de-DE" dirty="0" smtClean="0">
                <a:solidFill>
                  <a:srgbClr val="0000FF"/>
                </a:solidFill>
              </a:rPr>
              <a:t> fort </a:t>
            </a:r>
            <a:r>
              <a:rPr lang="en-US" altLang="de-DE" dirty="0" err="1" smtClean="0">
                <a:solidFill>
                  <a:srgbClr val="0000FF"/>
                </a:solidFill>
              </a:rPr>
              <a:t>bis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freier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Platz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gefunden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endParaRPr lang="en-US" altLang="de-DE" dirty="0">
              <a:solidFill>
                <a:srgbClr val="0000FF"/>
              </a:solidFill>
            </a:endParaRPr>
          </a:p>
          <a:p>
            <a:r>
              <a:rPr lang="en-US" altLang="de-DE" dirty="0" smtClean="0">
                <a:solidFill>
                  <a:srgbClr val="0000FF"/>
                </a:solidFill>
              </a:rPr>
              <a:t/>
            </a:r>
            <a:br>
              <a:rPr lang="en-US" altLang="de-DE" dirty="0" smtClean="0">
                <a:solidFill>
                  <a:srgbClr val="0000FF"/>
                </a:solidFill>
              </a:rPr>
            </a:br>
            <a:r>
              <a:rPr lang="en-US" altLang="de-DE" dirty="0" smtClean="0">
                <a:solidFill>
                  <a:srgbClr val="0000FF"/>
                </a:solidFill>
              </a:rPr>
              <a:t>#</a:t>
            </a:r>
            <a:r>
              <a:rPr lang="en-US" altLang="de-DE" dirty="0" err="1" smtClean="0">
                <a:solidFill>
                  <a:srgbClr val="0000FF"/>
                </a:solidFill>
              </a:rPr>
              <a:t>fehlgeschlagene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Versuche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als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Messgröße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br>
              <a:rPr lang="en-US" altLang="de-DE" dirty="0" smtClean="0">
                <a:solidFill>
                  <a:srgbClr val="0000FF"/>
                </a:solidFill>
              </a:rPr>
            </a:br>
            <a:r>
              <a:rPr lang="en-US" altLang="de-DE" dirty="0" smtClean="0">
                <a:solidFill>
                  <a:srgbClr val="0000FF"/>
                </a:solidFill>
              </a:rPr>
              <a:t>der </a:t>
            </a:r>
            <a:r>
              <a:rPr lang="en-US" altLang="de-DE" dirty="0" err="1" smtClean="0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801" y="2183160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1801" y="255800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1801" y="286998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66109" y="4172357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frei</a:t>
            </a:r>
            <a:endParaRPr lang="en-US" altLang="de-DE" sz="1400" dirty="0"/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2057399" y="4149080"/>
            <a:ext cx="2167871" cy="369332"/>
            <a:chOff x="2057400" y="5257800"/>
            <a:chExt cx="2168128" cy="368777"/>
          </a:xfrm>
        </p:grpSpPr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2057400" y="5410200"/>
              <a:ext cx="3810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TextBox 32"/>
            <p:cNvSpPr txBox="1">
              <a:spLocks noChangeArrowheads="1"/>
            </p:cNvSpPr>
            <p:nvPr/>
          </p:nvSpPr>
          <p:spPr bwMode="auto">
            <a:xfrm>
              <a:off x="2514600" y="5257800"/>
              <a:ext cx="1710928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/>
                <a:t>Füge</a:t>
              </a:r>
              <a:r>
                <a:rPr lang="en-US" altLang="de-DE" dirty="0" smtClean="0"/>
                <a:t> </a:t>
              </a:r>
              <a:r>
                <a:rPr lang="en-US" altLang="de-DE" dirty="0"/>
                <a:t>x </a:t>
              </a:r>
              <a:r>
                <a:rPr lang="en-US" altLang="de-DE" dirty="0" err="1" smtClean="0"/>
                <a:t>hier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ein</a:t>
              </a:r>
              <a:endParaRPr lang="en-US" altLang="de-DE" dirty="0"/>
            </a:p>
          </p:txBody>
        </p:sp>
      </p:grp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14299" y="3824230"/>
            <a:ext cx="307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(x) = (h(x) + i)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m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701801" y="319350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35" name="TextBox 27"/>
          <p:cNvSpPr txBox="1">
            <a:spLocks noChangeArrowheads="1"/>
          </p:cNvSpPr>
          <p:nvPr/>
        </p:nvSpPr>
        <p:spPr bwMode="auto">
          <a:xfrm>
            <a:off x="701801" y="348153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701801" y="384157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36944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03D7-255E-A24A-9648-1C5A01782367}" type="slidenum">
              <a:rPr lang="de-DE"/>
              <a:pPr/>
              <a:t>29</a:t>
            </a:fld>
            <a:endParaRPr lang="de-DE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856983" cy="503238"/>
          </a:xfrm>
        </p:spPr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 (Linear </a:t>
            </a:r>
            <a:r>
              <a:rPr lang="de-DE" dirty="0" err="1" smtClean="0"/>
              <a:t>Probing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763713" y="2133600"/>
            <a:ext cx="503237" cy="50323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77177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779838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795963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787900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765300" y="4941888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26853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276600" y="49418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292725" y="4941888"/>
            <a:ext cx="503238" cy="50323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284663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8948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630078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476375" y="3213100"/>
            <a:ext cx="6303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Speichere Element </a:t>
            </a:r>
            <a:r>
              <a:rPr lang="de-DE" sz="2800">
                <a:solidFill>
                  <a:schemeClr val="hlink"/>
                </a:solidFill>
              </a:rPr>
              <a:t>e </a:t>
            </a:r>
            <a:r>
              <a:rPr lang="de-DE" sz="2800"/>
              <a:t>im ersten freien</a:t>
            </a:r>
          </a:p>
          <a:p>
            <a:r>
              <a:rPr lang="de-DE" sz="2800"/>
              <a:t>Ort </a:t>
            </a:r>
            <a:r>
              <a:rPr lang="de-DE" sz="2800">
                <a:solidFill>
                  <a:schemeClr val="hlink"/>
                </a:solidFill>
              </a:rPr>
              <a:t>T[i], T[i+1], T[i+2],…</a:t>
            </a:r>
            <a:r>
              <a:rPr lang="de-DE" sz="2800"/>
              <a:t> mit </a:t>
            </a:r>
            <a:r>
              <a:rPr lang="de-DE" sz="2800">
                <a:solidFill>
                  <a:schemeClr val="hlink"/>
                </a:solidFill>
              </a:rPr>
              <a:t>i=h(key(e))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1979613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987675" y="2638425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3492500" y="2638425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003800" y="2638425"/>
            <a:ext cx="1584325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2484438" y="2638425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4643438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042988" y="2133600"/>
            <a:ext cx="69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50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Einige der nachfolgenden Präsentationen wurden mit ausdrücklicher Erlaubnis des Autors und mit umfangreichen Änderungen und Ergänzungen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</a:t>
            </a:r>
            <a:r>
              <a:rPr lang="de-DE" sz="2000" dirty="0"/>
              <a:t>Kapitel 4: </a:t>
            </a:r>
            <a:r>
              <a:rPr lang="de-DE" sz="2000" dirty="0" err="1"/>
              <a:t>Hashing</a:t>
            </a:r>
            <a:r>
              <a:rPr lang="de-DE" sz="2000" dirty="0" smtClean="0"/>
              <a:t>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„Algorithmen und Datenstrukturen“ </a:t>
            </a:r>
            <a:br>
              <a:rPr lang="de-DE" sz="2000" dirty="0"/>
            </a:br>
            <a:r>
              <a:rPr lang="de-DE" sz="2000" dirty="0"/>
              <a:t>gehalten von Sven Groppe an der </a:t>
            </a:r>
            <a:r>
              <a:rPr lang="de-DE" sz="2000" dirty="0" err="1" smtClean="0"/>
              <a:t>UzL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8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A4C-0AC0-E145-81CD-2ABDA55C212D}" type="slidenum">
              <a:rPr lang="de-DE"/>
              <a:pPr/>
              <a:t>30</a:t>
            </a:fld>
            <a:endParaRPr lang="de-DE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</a:t>
            </a:r>
            <a:endParaRPr lang="de-DE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hlink"/>
                </a:solidFill>
              </a:rPr>
              <a:t>T: </a:t>
            </a:r>
            <a:r>
              <a:rPr lang="de-DE" sz="2400" dirty="0"/>
              <a:t>Array</a:t>
            </a:r>
            <a:r>
              <a:rPr lang="de-DE" sz="2400" dirty="0">
                <a:solidFill>
                  <a:schemeClr val="hlink"/>
                </a:solidFill>
              </a:rPr>
              <a:t> [0..m-1] </a:t>
            </a:r>
            <a:r>
              <a:rPr lang="de-DE" sz="2400" dirty="0"/>
              <a:t>of </a:t>
            </a:r>
            <a:r>
              <a:rPr lang="de-DE" sz="2400" dirty="0">
                <a:solidFill>
                  <a:schemeClr val="hlink"/>
                </a:solidFill>
              </a:rPr>
              <a:t>Element    </a:t>
            </a:r>
            <a:r>
              <a:rPr lang="de-DE" sz="2400" dirty="0">
                <a:solidFill>
                  <a:srgbClr val="FF0000"/>
                </a:solidFill>
              </a:rPr>
              <a:t>// m&gt;</a:t>
            </a:r>
            <a:r>
              <a:rPr lang="de-DE" sz="2400" dirty="0" err="1">
                <a:solidFill>
                  <a:srgbClr val="FF0000"/>
                </a:solidFill>
              </a:rPr>
              <a:t>n</a:t>
            </a: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T := </a:t>
            </a:r>
            <a:r>
              <a:rPr lang="de-DE" sz="2400" dirty="0" err="1" smtClean="0">
                <a:solidFill>
                  <a:srgbClr val="3C8C93"/>
                </a:solidFill>
              </a:rPr>
              <a:t>ht</a:t>
            </a:r>
            <a:r>
              <a:rPr lang="de-DE" sz="2400" dirty="0" smtClean="0">
                <a:solidFill>
                  <a:srgbClr val="3C8C93"/>
                </a:solidFill>
              </a:rPr>
              <a:t>(s); </a:t>
            </a:r>
            <a:r>
              <a:rPr lang="de-DE" sz="2400" dirty="0" smtClean="0">
                <a:solidFill>
                  <a:schemeClr val="hlink"/>
                </a:solidFill>
              </a:rPr>
              <a:t>i </a:t>
            </a:r>
            <a:r>
              <a:rPr lang="de-DE" sz="2400" dirty="0">
                <a:solidFill>
                  <a:schemeClr val="hlink"/>
                </a:solidFill>
              </a:rPr>
              <a:t>:= 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T[i]&lt;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/>
              <a:t>&amp;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(T[i])&lt;&gt;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do </a:t>
            </a:r>
            <a:br>
              <a:rPr lang="de-DE" sz="2400" dirty="0"/>
            </a:br>
            <a:r>
              <a:rPr lang="de-DE" sz="2400" dirty="0" smtClean="0"/>
              <a:t>    </a:t>
            </a:r>
            <a:r>
              <a:rPr lang="de-DE" sz="2400" dirty="0" smtClean="0">
                <a:solidFill>
                  <a:schemeClr val="hlink"/>
                </a:solidFill>
              </a:rPr>
              <a:t>i </a:t>
            </a:r>
            <a:r>
              <a:rPr lang="de-DE" sz="2400" dirty="0">
                <a:solidFill>
                  <a:schemeClr val="hlink"/>
                </a:solidFill>
              </a:rPr>
              <a:t>:= </a:t>
            </a:r>
            <a:r>
              <a:rPr lang="de-DE" sz="2400" dirty="0" smtClean="0">
                <a:solidFill>
                  <a:schemeClr val="hlink"/>
                </a:solidFill>
              </a:rPr>
              <a:t>(i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T[i] :=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i:=h(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)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; T:=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ht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(s)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while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hlink"/>
                </a:solidFill>
              </a:rPr>
              <a:t>T[i]&lt;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/>
              <a:t>&amp;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(T[i])&lt;&gt;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 do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</a:t>
            </a:r>
            <a:r>
              <a:rPr lang="de-DE" sz="2400" dirty="0" smtClean="0">
                <a:solidFill>
                  <a:schemeClr val="hlink"/>
                </a:solidFill>
              </a:rPr>
              <a:t>i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 smtClean="0">
                <a:solidFill>
                  <a:schemeClr val="hlink"/>
                </a:solidFill>
              </a:rPr>
              <a:t>=(i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T[i]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F3EA-CB05-104E-AF93-C7D7C7E6FA3B}" type="slidenum">
              <a:rPr lang="de-DE"/>
              <a:pPr/>
              <a:t>31</a:t>
            </a:fld>
            <a:endParaRPr lang="de-DE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</a:t>
            </a:r>
            <a:endParaRPr lang="de-DE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 Löschen von Elementen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sz="16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Lösungen: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Verbiete Löschungen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Markiere Position als gelöscht mit speziellem Zeichen (ungleich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800" dirty="0" smtClean="0"/>
              <a:t>)</a:t>
            </a:r>
            <a:endParaRPr lang="de-DE" sz="28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Stelle die folgende </a:t>
            </a:r>
            <a:r>
              <a:rPr lang="de-DE" sz="2800" dirty="0">
                <a:solidFill>
                  <a:srgbClr val="FF0000"/>
                </a:solidFill>
              </a:rPr>
              <a:t>Invariante</a:t>
            </a:r>
            <a:r>
              <a:rPr lang="de-DE" sz="2800" dirty="0"/>
              <a:t> sicher:</a:t>
            </a:r>
            <a:br>
              <a:rPr lang="de-DE" sz="2800" dirty="0"/>
            </a:br>
            <a:r>
              <a:rPr lang="de-DE" sz="2800" dirty="0"/>
              <a:t>Für jedes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mit idealer Position </a:t>
            </a:r>
            <a:r>
              <a:rPr lang="de-DE" sz="2800" dirty="0">
                <a:solidFill>
                  <a:schemeClr val="hlink"/>
                </a:solidFill>
              </a:rPr>
              <a:t>i=h(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))</a:t>
            </a:r>
            <a:r>
              <a:rPr lang="de-DE" sz="2800" dirty="0"/>
              <a:t> und aktueller Position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/>
              <a:t> gilt</a:t>
            </a:r>
            <a:br>
              <a:rPr lang="de-DE" sz="28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2800" dirty="0"/>
              <a:t>             </a:t>
            </a:r>
            <a:r>
              <a:rPr lang="de-DE" sz="2800" dirty="0">
                <a:solidFill>
                  <a:schemeClr val="hlink"/>
                </a:solidFill>
              </a:rPr>
              <a:t>T[i],T[i+1]…,T[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sind besetzt</a:t>
            </a:r>
          </a:p>
        </p:txBody>
      </p:sp>
    </p:spTree>
    <p:extLst>
      <p:ext uri="{BB962C8B-B14F-4D97-AF65-F5344CB8AC3E}">
        <p14:creationId xmlns:p14="http://schemas.microsoft.com/office/powerpoint/2010/main" val="22379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CD31-77A3-2C44-8B3A-B51BA16ADD55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</a:t>
            </a:r>
            <a:r>
              <a:rPr lang="de-DE" dirty="0" smtClean="0"/>
              <a:t>Lösch-Operation</a:t>
            </a:r>
            <a:endParaRPr lang="de-DE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765300" y="1484784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292725" y="1484784"/>
            <a:ext cx="503238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284663" y="148478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789488" y="148478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cxnSp>
        <p:nvCxnSpPr>
          <p:cNvPr id="74764" name="AutoShape 12"/>
          <p:cNvCxnSpPr>
            <a:cxnSpLocks noChangeShapeType="1"/>
          </p:cNvCxnSpPr>
          <p:nvPr/>
        </p:nvCxnSpPr>
        <p:spPr bwMode="auto">
          <a:xfrm rot="5400000">
            <a:off x="5074493" y="1483990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755650" y="2349971"/>
            <a:ext cx="138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delete(3)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1836738" y="3068266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5364163" y="3068266"/>
            <a:ext cx="503237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4356100" y="306826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  <a:endParaRPr lang="en-US" sz="1800" dirty="0">
              <a:latin typeface="cmsy10" charset="0"/>
            </a:endParaRPr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4860925" y="306826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74788" name="Line 36"/>
          <p:cNvSpPr>
            <a:spLocks noChangeShapeType="1"/>
          </p:cNvSpPr>
          <p:nvPr/>
        </p:nvSpPr>
        <p:spPr bwMode="auto">
          <a:xfrm>
            <a:off x="4572000" y="2780928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1835150" y="4292401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92" name="Rectangle 40"/>
          <p:cNvSpPr>
            <a:spLocks noChangeArrowheads="1"/>
          </p:cNvSpPr>
          <p:nvPr/>
        </p:nvSpPr>
        <p:spPr bwMode="auto">
          <a:xfrm>
            <a:off x="5362575" y="4292401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93" name="Rectangle 41"/>
          <p:cNvSpPr>
            <a:spLocks noChangeArrowheads="1"/>
          </p:cNvSpPr>
          <p:nvPr/>
        </p:nvSpPr>
        <p:spPr bwMode="auto">
          <a:xfrm>
            <a:off x="4356100" y="4292401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19</a:t>
            </a:r>
          </a:p>
        </p:txBody>
      </p:sp>
      <p:sp>
        <p:nvSpPr>
          <p:cNvPr id="74794" name="Rectangle 42"/>
          <p:cNvSpPr>
            <a:spLocks noChangeArrowheads="1"/>
          </p:cNvSpPr>
          <p:nvPr/>
        </p:nvSpPr>
        <p:spPr bwMode="auto">
          <a:xfrm>
            <a:off x="4859338" y="429240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799" name="Line 47"/>
          <p:cNvSpPr>
            <a:spLocks noChangeShapeType="1"/>
          </p:cNvSpPr>
          <p:nvPr/>
        </p:nvSpPr>
        <p:spPr bwMode="auto">
          <a:xfrm>
            <a:off x="5148263" y="4005064"/>
            <a:ext cx="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5795963" y="1484784"/>
            <a:ext cx="503237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2" name="Rectangle 50"/>
          <p:cNvSpPr>
            <a:spLocks noChangeArrowheads="1"/>
          </p:cNvSpPr>
          <p:nvPr/>
        </p:nvSpPr>
        <p:spPr bwMode="auto">
          <a:xfrm>
            <a:off x="5867400" y="3068266"/>
            <a:ext cx="503238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3" name="Rectangle 51"/>
          <p:cNvSpPr>
            <a:spLocks noChangeArrowheads="1"/>
          </p:cNvSpPr>
          <p:nvPr/>
        </p:nvSpPr>
        <p:spPr bwMode="auto">
          <a:xfrm>
            <a:off x="5867400" y="4292401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cxnSp>
        <p:nvCxnSpPr>
          <p:cNvPr id="48" name="AutoShape 45"/>
          <p:cNvCxnSpPr>
            <a:cxnSpLocks noChangeShapeType="1"/>
          </p:cNvCxnSpPr>
          <p:nvPr/>
        </p:nvCxnSpPr>
        <p:spPr bwMode="auto">
          <a:xfrm rot="5400000">
            <a:off x="4824413" y="1736427"/>
            <a:ext cx="1587" cy="506413"/>
          </a:xfrm>
          <a:prstGeom prst="curvedConnector3">
            <a:avLst>
              <a:gd name="adj1" fmla="val 108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AutoShape 12"/>
          <p:cNvCxnSpPr>
            <a:cxnSpLocks noChangeShapeType="1"/>
          </p:cNvCxnSpPr>
          <p:nvPr/>
        </p:nvCxnSpPr>
        <p:spPr bwMode="auto">
          <a:xfrm rot="5400000">
            <a:off x="5146501" y="3065339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AutoShape 45"/>
          <p:cNvCxnSpPr>
            <a:cxnSpLocks noChangeShapeType="1"/>
          </p:cNvCxnSpPr>
          <p:nvPr/>
        </p:nvCxnSpPr>
        <p:spPr bwMode="auto">
          <a:xfrm rot="5400000">
            <a:off x="4896421" y="3317776"/>
            <a:ext cx="1587" cy="506413"/>
          </a:xfrm>
          <a:prstGeom prst="curvedConnector3">
            <a:avLst>
              <a:gd name="adj1" fmla="val 108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AutoShape 12"/>
          <p:cNvCxnSpPr>
            <a:cxnSpLocks noChangeShapeType="1"/>
          </p:cNvCxnSpPr>
          <p:nvPr/>
        </p:nvCxnSpPr>
        <p:spPr bwMode="auto">
          <a:xfrm rot="5400000">
            <a:off x="5148039" y="4290715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1835696" y="5516537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4356646" y="551653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19</a:t>
            </a: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4859884" y="551653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65" name="Line 47"/>
          <p:cNvSpPr>
            <a:spLocks noChangeShapeType="1"/>
          </p:cNvSpPr>
          <p:nvPr/>
        </p:nvSpPr>
        <p:spPr bwMode="auto">
          <a:xfrm>
            <a:off x="5580112" y="5229200"/>
            <a:ext cx="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Rectangle 51"/>
          <p:cNvSpPr>
            <a:spLocks noChangeArrowheads="1"/>
          </p:cNvSpPr>
          <p:nvPr/>
        </p:nvSpPr>
        <p:spPr bwMode="auto">
          <a:xfrm>
            <a:off x="5867946" y="5516537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68" name="Rectangle 51"/>
          <p:cNvSpPr>
            <a:spLocks noChangeArrowheads="1"/>
          </p:cNvSpPr>
          <p:nvPr/>
        </p:nvSpPr>
        <p:spPr bwMode="auto">
          <a:xfrm>
            <a:off x="5364906" y="5517232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</p:spTree>
    <p:extLst>
      <p:ext uri="{BB962C8B-B14F-4D97-AF65-F5344CB8AC3E}">
        <p14:creationId xmlns:p14="http://schemas.microsoft.com/office/powerpoint/2010/main" val="868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60116E-6 L 0.06302 2.6011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948E-6 L 0.10243 0.000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4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948E-6 L 0.10243 0.0002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6" grpId="0"/>
      <p:bldP spid="74778" grpId="0" animBg="1"/>
      <p:bldP spid="74781" grpId="0" animBg="1"/>
      <p:bldP spid="74782" grpId="0" animBg="1"/>
      <p:bldP spid="74783" grpId="0" animBg="1"/>
      <p:bldP spid="74788" grpId="0" animBg="1"/>
      <p:bldP spid="74788" grpId="1" animBg="1"/>
      <p:bldP spid="74789" grpId="0" animBg="1"/>
      <p:bldP spid="74792" grpId="0" animBg="1"/>
      <p:bldP spid="74793" grpId="0" animBg="1"/>
      <p:bldP spid="74794" grpId="0" animBg="1"/>
      <p:bldP spid="74799" grpId="0" animBg="1"/>
      <p:bldP spid="74799" grpId="1" animBg="1"/>
      <p:bldP spid="74802" grpId="0" animBg="1"/>
      <p:bldP spid="74803" grpId="0" animBg="1"/>
      <p:bldP spid="61" grpId="0" animBg="1"/>
      <p:bldP spid="63" grpId="0" animBg="1"/>
      <p:bldP spid="64" grpId="0" animBg="1"/>
      <p:bldP spid="65" grpId="0" animBg="1"/>
      <p:bldP spid="65" grpId="1" animBg="1"/>
      <p:bldP spid="66" grpId="0" animBg="1"/>
      <p:bldP spid="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21B6-F0F3-1246-82C9-2B05B0FE7D3A}" type="slidenum">
              <a:rPr lang="de-DE"/>
              <a:pPr/>
              <a:t>33</a:t>
            </a:fld>
            <a:endParaRPr lang="de-DE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Linearer Sondierung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: Key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i := 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:= i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empty</a:t>
            </a:r>
            <a:r>
              <a:rPr lang="de-DE" sz="2400" dirty="0">
                <a:solidFill>
                  <a:schemeClr val="hlink"/>
                </a:solidFill>
              </a:rPr>
              <a:t> := </a:t>
            </a:r>
            <a:r>
              <a:rPr lang="de-DE" sz="2400" dirty="0" err="1" smtClean="0">
                <a:solidFill>
                  <a:schemeClr val="hlink"/>
                </a:solidFill>
              </a:rPr>
              <a:t>false</a:t>
            </a:r>
            <a:r>
              <a:rPr lang="de-DE" sz="2400" dirty="0" smtClean="0">
                <a:solidFill>
                  <a:schemeClr val="hlink"/>
                </a:solidFill>
              </a:rPr>
              <a:t>      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</a:t>
            </a:r>
            <a:r>
              <a:rPr lang="de-DE" sz="2400" dirty="0" err="1">
                <a:solidFill>
                  <a:srgbClr val="FF0000"/>
                </a:solidFill>
              </a:rPr>
              <a:t>Indicator</a:t>
            </a:r>
            <a:r>
              <a:rPr lang="de-DE" sz="2400" dirty="0">
                <a:solidFill>
                  <a:srgbClr val="FF0000"/>
                </a:solidFill>
              </a:rPr>
              <a:t> für T[i]</a:t>
            </a:r>
            <a:r>
              <a:rPr lang="de-DE" sz="2400" dirty="0" smtClean="0">
                <a:solidFill>
                  <a:srgbClr val="FF0000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  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/>
              <a:t>do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 smtClean="0">
                <a:solidFill>
                  <a:schemeClr val="hlink"/>
                </a:solidFill>
              </a:rPr>
              <a:t>])) ≤ i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hlink"/>
                </a:solidFill>
              </a:rPr>
              <a:t>&amp; </a:t>
            </a:r>
            <a:r>
              <a:rPr lang="de-DE" sz="2400" dirty="0" err="1">
                <a:solidFill>
                  <a:schemeClr val="hlink"/>
                </a:solidFill>
              </a:rPr>
              <a:t>empty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>
                <a:solidFill>
                  <a:schemeClr val="hlink"/>
                </a:solidFill>
              </a:rPr>
              <a:t>T[i] := 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 :=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de-DE" sz="2400" dirty="0"/>
              <a:t>        </a:t>
            </a:r>
            <a:r>
              <a:rPr lang="de-DE" sz="2400" dirty="0">
                <a:solidFill>
                  <a:schemeClr val="hlink"/>
                </a:solidFill>
              </a:rPr>
              <a:t>i :=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          </a:t>
            </a:r>
            <a:r>
              <a:rPr lang="de-DE" sz="2400" dirty="0" smtClean="0">
                <a:solidFill>
                  <a:schemeClr val="hlink"/>
                </a:solidFill>
              </a:rPr>
              <a:t>      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repariere Invariante ab T[i]</a:t>
            </a: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])=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  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smtClean="0">
                <a:solidFill>
                  <a:schemeClr val="hlink"/>
                </a:solidFill>
              </a:rPr>
              <a:t>T</a:t>
            </a:r>
            <a:r>
              <a:rPr lang="de-DE" sz="2400" dirty="0">
                <a:solidFill>
                  <a:schemeClr val="hlink"/>
                </a:solidFill>
              </a:rPr>
              <a:t>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 :=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     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entferne Element mit Schlüssel </a:t>
            </a:r>
            <a:r>
              <a:rPr lang="de-DE" sz="2400" dirty="0" err="1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</a:t>
            </a:r>
            <a:r>
              <a:rPr lang="en-US" sz="2400" dirty="0" err="1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:= j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  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</a:t>
            </a:r>
            <a:r>
              <a:rPr lang="en-US" sz="2400" dirty="0" smtClean="0">
                <a:solidFill>
                  <a:schemeClr val="hlink"/>
                </a:solidFill>
              </a:rPr>
              <a:t>empty </a:t>
            </a:r>
            <a:r>
              <a:rPr lang="en-US" sz="2400" dirty="0">
                <a:solidFill>
                  <a:schemeClr val="hlink"/>
                </a:solidFill>
              </a:rPr>
              <a:t>:= </a:t>
            </a:r>
            <a:r>
              <a:rPr lang="en-US" sz="2400" dirty="0" smtClean="0">
                <a:solidFill>
                  <a:schemeClr val="hlink"/>
                </a:solidFill>
              </a:rPr>
              <a:t>true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:= </a:t>
            </a:r>
            <a:r>
              <a:rPr lang="de-DE" sz="2400" dirty="0" smtClean="0">
                <a:solidFill>
                  <a:schemeClr val="hlink"/>
                </a:solidFill>
              </a:rPr>
              <a:t>(j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endParaRPr lang="de-DE" sz="2400" dirty="0">
              <a:solidFill>
                <a:schemeClr val="hlink"/>
              </a:solidFill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2699793" y="2881660"/>
            <a:ext cx="504056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 flipV="1">
            <a:off x="3131840" y="3284984"/>
            <a:ext cx="360660" cy="24437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492500" y="3384898"/>
            <a:ext cx="534352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FF0000"/>
                </a:solidFill>
              </a:rPr>
              <a:t>Klappt nur, solange i&gt;h(k). Wie sieht allg. Fall aus?</a:t>
            </a:r>
            <a:endParaRPr lang="de-DE" sz="1800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3132138" y="3745260"/>
            <a:ext cx="172720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4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  <p:bldP spid="48134" grpId="0" animBg="1"/>
      <p:bldP spid="481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Nachteile der Linearen </a:t>
            </a:r>
            <a:r>
              <a:rPr lang="de-DE" dirty="0"/>
              <a:t>Sondierung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Sondierungssequenzen werden mit der Zeit länger</a:t>
            </a:r>
          </a:p>
          <a:p>
            <a:pPr lvl="1"/>
            <a:r>
              <a:rPr lang="de-DE" dirty="0" smtClean="0"/>
              <a:t>Schlüssel tendieren zur Häufung in einem Teil der Tabelle</a:t>
            </a:r>
          </a:p>
          <a:p>
            <a:pPr lvl="1"/>
            <a:r>
              <a:rPr lang="de-DE" dirty="0" smtClean="0"/>
              <a:t>Schlüssel, die in den Cluster </a:t>
            </a:r>
            <a:r>
              <a:rPr lang="de-DE" dirty="0" err="1" smtClean="0"/>
              <a:t>gehasht</a:t>
            </a:r>
            <a:r>
              <a:rPr lang="de-DE" dirty="0" smtClean="0"/>
              <a:t> werden, werden an das Ende des Clusters gespeichert (und vergrößern damit den Cluster)</a:t>
            </a:r>
          </a:p>
          <a:p>
            <a:pPr lvl="1"/>
            <a:r>
              <a:rPr lang="de-DE" dirty="0" smtClean="0"/>
              <a:t>Seiteneffekt</a:t>
            </a:r>
          </a:p>
          <a:p>
            <a:pPr lvl="2"/>
            <a:r>
              <a:rPr lang="de-DE" dirty="0" smtClean="0"/>
              <a:t>Andere Schlüssel sind auch betroffen, falls sie in die Nachbarschaft </a:t>
            </a:r>
            <a:r>
              <a:rPr lang="de-DE" dirty="0" err="1" smtClean="0"/>
              <a:t>gehasht</a:t>
            </a:r>
            <a:r>
              <a:rPr lang="de-DE" dirty="0" smtClean="0"/>
              <a:t> werden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9EB4CD31-77A3-2C44-8B3A-B51BA16ADD55}" type="slidenum">
              <a:rPr lang="de-DE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6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offenen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Sei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rgbClr val="3C8C93"/>
                </a:solidFill>
              </a:rPr>
              <a:t>=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/m</a:t>
            </a:r>
            <a:r>
              <a:rPr lang="de-DE" dirty="0" smtClean="0"/>
              <a:t> mit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Anzahl eingefügter Elemente und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Größe der Hashtabelle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/>
              <a:t> wird auch </a:t>
            </a:r>
            <a:r>
              <a:rPr lang="de-DE" b="1" i="1" dirty="0" smtClean="0"/>
              <a:t>Füllfaktor</a:t>
            </a:r>
            <a:r>
              <a:rPr lang="de-DE" dirty="0" smtClean="0"/>
              <a:t> der Hashtabelle genannt</a:t>
            </a:r>
          </a:p>
          <a:p>
            <a:r>
              <a:rPr lang="de-DE" dirty="0" smtClean="0"/>
              <a:t>Anzustreben ist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rgbClr val="3C8C93"/>
                </a:solidFill>
              </a:rPr>
              <a:t>≤1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Unterscheide </a:t>
            </a:r>
            <a:r>
              <a:rPr lang="de-DE" dirty="0">
                <a:solidFill>
                  <a:srgbClr val="000000"/>
                </a:solidFill>
              </a:rPr>
              <a:t>erfolglose </a:t>
            </a:r>
            <a:r>
              <a:rPr lang="de-DE" dirty="0" smtClean="0">
                <a:solidFill>
                  <a:srgbClr val="000000"/>
                </a:solidFill>
              </a:rPr>
              <a:t>und </a:t>
            </a:r>
            <a:r>
              <a:rPr lang="de-DE" dirty="0">
                <a:solidFill>
                  <a:srgbClr val="000000"/>
                </a:solidFill>
              </a:rPr>
              <a:t>erfolgreiche </a:t>
            </a:r>
            <a:r>
              <a:rPr lang="de-DE" dirty="0" smtClean="0">
                <a:solidFill>
                  <a:srgbClr val="000000"/>
                </a:solidFill>
              </a:rPr>
              <a:t>Suche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2C373018-BD2A-EE45-B1F9-EFDFDB2A3B45}" type="slidenum">
              <a:rPr lang="de-DE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0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erfolg</a:t>
            </a:r>
            <a:r>
              <a:rPr lang="de-DE" dirty="0" smtClean="0">
                <a:solidFill>
                  <a:srgbClr val="FF0000"/>
                </a:solidFill>
              </a:rPr>
              <a:t>losen</a:t>
            </a:r>
            <a:r>
              <a:rPr lang="de-DE" dirty="0" smtClean="0"/>
              <a:t>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Behauptung: </a:t>
            </a:r>
            <a:r>
              <a:rPr lang="de-DE" dirty="0" smtClean="0"/>
              <a:t>Im typischen Fall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O(1/ (1-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dirty="0"/>
              <a:t>Bei 50% Füllung ca. 2 </a:t>
            </a:r>
            <a:r>
              <a:rPr lang="de-DE" dirty="0" smtClean="0"/>
              <a:t>Sondierungen nötig</a:t>
            </a:r>
            <a:endParaRPr lang="de-DE" dirty="0"/>
          </a:p>
          <a:p>
            <a:r>
              <a:rPr lang="de-DE" dirty="0"/>
              <a:t>Bei 90% Füllung ca. 10 </a:t>
            </a:r>
            <a:r>
              <a:rPr lang="de-DE" dirty="0" smtClean="0"/>
              <a:t>Sondierungen nötig</a:t>
            </a:r>
          </a:p>
          <a:p>
            <a:pPr marL="0" indent="0">
              <a:buNone/>
            </a:pPr>
            <a:endParaRPr lang="de-DE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4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Beweis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[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AuD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M. Hofmann LMU 06]</a:t>
            </a:r>
          </a:p>
        </p:txBody>
      </p:sp>
      <p:pic>
        <p:nvPicPr>
          <p:cNvPr id="11" name="Inhaltsplatzhalter 4" descr="Screen Shot 2015-06-04 at 00.38.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1924"/>
          <a:stretch>
            <a:fillRect/>
          </a:stretch>
        </p:blipFill>
        <p:spPr>
          <a:xfrm>
            <a:off x="457200" y="1196975"/>
            <a:ext cx="8229600" cy="4968875"/>
          </a:xfrm>
        </p:spPr>
      </p:pic>
    </p:spTree>
    <p:extLst>
      <p:ext uri="{BB962C8B-B14F-4D97-AF65-F5344CB8AC3E}">
        <p14:creationId xmlns:p14="http://schemas.microsoft.com/office/powerpoint/2010/main" val="270649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erfolg</a:t>
            </a:r>
            <a:r>
              <a:rPr lang="de-DE" dirty="0" smtClean="0">
                <a:solidFill>
                  <a:srgbClr val="008000"/>
                </a:solidFill>
              </a:rPr>
              <a:t>reichen</a:t>
            </a:r>
            <a:r>
              <a:rPr lang="de-DE" dirty="0" smtClean="0"/>
              <a:t>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Behauptung:</a:t>
            </a:r>
            <a:r>
              <a:rPr lang="de-DE" dirty="0" smtClean="0"/>
              <a:t> Im durchschnittlichen Fall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O(1/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ln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(1/(1-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)))</a:t>
            </a:r>
          </a:p>
          <a:p>
            <a:r>
              <a:rPr lang="de-DE" dirty="0"/>
              <a:t>Bei 50% Füllung ca. </a:t>
            </a:r>
            <a:r>
              <a:rPr lang="de-DE" dirty="0" smtClean="0"/>
              <a:t>1,39 </a:t>
            </a:r>
            <a:r>
              <a:rPr lang="de-DE" dirty="0"/>
              <a:t>Sondierungen nötig</a:t>
            </a:r>
          </a:p>
          <a:p>
            <a:r>
              <a:rPr lang="de-DE" dirty="0"/>
              <a:t>Bei 90% Füllung ca. </a:t>
            </a:r>
            <a:r>
              <a:rPr lang="de-DE" dirty="0" smtClean="0"/>
              <a:t>2,56 Sondierungen nötig</a:t>
            </a:r>
          </a:p>
          <a:p>
            <a:pPr marL="0" indent="0">
              <a:buNone/>
            </a:pPr>
            <a:endParaRPr lang="de-DE" dirty="0" smtClean="0">
              <a:solidFill>
                <a:srgbClr val="0000FF"/>
              </a:solidFill>
            </a:endParaRPr>
          </a:p>
          <a:p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6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Beweis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[CLRS]</a:t>
            </a:r>
          </a:p>
        </p:txBody>
      </p:sp>
      <p:pic>
        <p:nvPicPr>
          <p:cNvPr id="2" name="Bild 1" descr="Screen Shot 2015-06-04 at 09.45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72922"/>
            <a:ext cx="7956376" cy="49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BF72-301F-0040-A9A0-215BABAF3141}" type="slidenum">
              <a:rPr lang="de-DE"/>
              <a:pPr/>
              <a:t>4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Wörterbuch-Datenstruktur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hlink"/>
                </a:solidFill>
              </a:rPr>
              <a:t>S: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Menge von Elementen</a:t>
            </a:r>
          </a:p>
          <a:p>
            <a:pPr>
              <a:buFontTx/>
              <a:buNone/>
            </a:pPr>
            <a:r>
              <a:rPr lang="de-DE" dirty="0"/>
              <a:t>Jedes Element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identifiziert über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Operationen: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 smtClean="0">
                <a:solidFill>
                  <a:schemeClr val="hlink"/>
                </a:solidFill>
              </a:rPr>
              <a:t>s := 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} // Änderung nach außen sichtbar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delete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 </a:t>
            </a:r>
            <a:r>
              <a:rPr lang="de-DE" dirty="0" smtClean="0">
                <a:solidFill>
                  <a:schemeClr val="hlink"/>
                </a:solidFill>
              </a:rPr>
              <a:t>s:=s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dirty="0" smtClean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}, </a:t>
            </a:r>
            <a:r>
              <a:rPr lang="de-DE" dirty="0"/>
              <a:t>wobei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das Element ist mit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)=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  // Änderung </a:t>
            </a:r>
            <a:r>
              <a:rPr lang="de-DE" dirty="0" smtClean="0">
                <a:solidFill>
                  <a:schemeClr val="hlink"/>
                </a:solidFill>
              </a:rPr>
              <a:t>von s nach </a:t>
            </a:r>
            <a:r>
              <a:rPr lang="de-DE" dirty="0">
                <a:solidFill>
                  <a:schemeClr val="hlink"/>
                </a:solidFill>
              </a:rPr>
              <a:t>außen </a:t>
            </a:r>
            <a:r>
              <a:rPr lang="de-DE" dirty="0" smtClean="0">
                <a:solidFill>
                  <a:schemeClr val="hlink"/>
                </a:solidFill>
              </a:rPr>
              <a:t>sichtbar</a:t>
            </a:r>
            <a:endParaRPr lang="de-DE" dirty="0">
              <a:solidFill>
                <a:schemeClr val="hlink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lookup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Falls es ein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de-DE" dirty="0" smtClean="0"/>
              <a:t>gibt </a:t>
            </a:r>
            <a:r>
              <a:rPr lang="de-DE" dirty="0"/>
              <a:t>mit 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)=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/>
              <a:t>dann gib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aus, sonst gib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aus</a:t>
            </a:r>
          </a:p>
        </p:txBody>
      </p:sp>
    </p:spTree>
    <p:extLst>
      <p:ext uri="{BB962C8B-B14F-4D97-AF65-F5344CB8AC3E}">
        <p14:creationId xmlns:p14="http://schemas.microsoft.com/office/powerpoint/2010/main" val="36963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Zufälliges Sondieren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Wähle den </a:t>
            </a:r>
            <a:r>
              <a:rPr lang="de-DE" dirty="0" smtClean="0"/>
              <a:t>jeweils nächsten </a:t>
            </a:r>
            <a:r>
              <a:rPr lang="de-DE" dirty="0"/>
              <a:t>Feldindex nach einer (reproduzierbaren) </a:t>
            </a:r>
            <a:r>
              <a:rPr lang="de-DE" dirty="0" smtClean="0"/>
              <a:t>Zufallsfolge </a:t>
            </a:r>
            <a:endParaRPr lang="de-DE" dirty="0"/>
          </a:p>
          <a:p>
            <a:pPr lvl="1"/>
            <a:r>
              <a:rPr lang="de-DE" dirty="0" smtClean="0"/>
              <a:t>Sehr rechenaufwendig</a:t>
            </a:r>
          </a:p>
          <a:p>
            <a:r>
              <a:rPr lang="de-DE" dirty="0" smtClean="0"/>
              <a:t>Für jeden Schlüssel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/>
              <a:t> wähle genügend lange zufällige Versatzfolge </a:t>
            </a:r>
            <a:r>
              <a:rPr lang="de-DE" dirty="0" smtClean="0">
                <a:solidFill>
                  <a:srgbClr val="3C8C93"/>
                </a:solidFill>
              </a:rPr>
              <a:t>f(i)</a:t>
            </a:r>
            <a:r>
              <a:rPr lang="de-DE" dirty="0"/>
              <a:t> </a:t>
            </a:r>
            <a:r>
              <a:rPr lang="de-DE" dirty="0" smtClean="0"/>
              <a:t>und speichere Folge f(i) zur Verwendung bei erneutem Hash von </a:t>
            </a:r>
            <a:r>
              <a:rPr lang="de-DE" dirty="0" err="1" smtClean="0"/>
              <a:t>k</a:t>
            </a:r>
            <a:endParaRPr lang="de-DE" dirty="0" smtClean="0"/>
          </a:p>
          <a:p>
            <a:pPr lvl="1"/>
            <a:r>
              <a:rPr lang="de-DE" dirty="0" smtClean="0"/>
              <a:t>Sehr speicheraufwendig</a:t>
            </a:r>
          </a:p>
          <a:p>
            <a:pPr lvl="1"/>
            <a:r>
              <a:rPr lang="de-DE" dirty="0" smtClean="0"/>
              <a:t>Man hat auch ein Bootstrap-Problem, da die Assoziation </a:t>
            </a:r>
            <a:r>
              <a:rPr lang="de-DE" smtClean="0"/>
              <a:t>Key</a:t>
            </a:r>
            <a:r>
              <a:rPr lang="de-DE" dirty="0" err="1" smtClean="0">
                <a:sym typeface="Wingdings"/>
              </a:rPr>
              <a:t>Indexfolge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/>
              <a:t>mittels </a:t>
            </a:r>
            <a:r>
              <a:rPr lang="de-DE" dirty="0" err="1" smtClean="0"/>
              <a:t>Hashing</a:t>
            </a:r>
            <a:r>
              <a:rPr lang="de-DE" dirty="0" smtClean="0"/>
              <a:t> erfolgen wird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5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mit zufälligem Sondieren</a:t>
            </a:r>
            <a:endParaRPr lang="de-DE" dirty="0"/>
          </a:p>
        </p:txBody>
      </p:sp>
      <p:pic>
        <p:nvPicPr>
          <p:cNvPr id="5" name="Picture 4" descr="fig05_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24088"/>
            <a:ext cx="66484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4248" y="5805264"/>
            <a:ext cx="1343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 smtClean="0"/>
              <a:t>Füllfaktor </a:t>
            </a:r>
            <a:r>
              <a:rPr lang="de-DE" altLang="de-DE" dirty="0" smtClean="0">
                <a:latin typeface="Symbol" charset="2"/>
                <a:cs typeface="Symbol" charset="2"/>
              </a:rPr>
              <a:t>a</a:t>
            </a:r>
            <a:endParaRPr lang="en-US" altLang="de-D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6200000">
            <a:off x="-111212" y="3003034"/>
            <a:ext cx="1814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# </a:t>
            </a:r>
            <a:r>
              <a:rPr lang="en-US" altLang="de-DE" dirty="0" err="1" smtClean="0"/>
              <a:t>Sondierungen</a:t>
            </a:r>
            <a:endParaRPr lang="en-US" altLang="de-DE" dirty="0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828800" y="2209800"/>
            <a:ext cx="3507006" cy="838200"/>
            <a:chOff x="2438400" y="2667000"/>
            <a:chExt cx="3507006" cy="838200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438400" y="2667000"/>
              <a:ext cx="3463280" cy="838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0" name="Straight Connector 10"/>
            <p:cNvCxnSpPr>
              <a:cxnSpLocks noChangeShapeType="1"/>
            </p:cNvCxnSpPr>
            <p:nvPr/>
          </p:nvCxnSpPr>
          <p:spPr bwMode="auto">
            <a:xfrm>
              <a:off x="2667000" y="28956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Straight Connector 11"/>
            <p:cNvCxnSpPr>
              <a:cxnSpLocks noChangeShapeType="1"/>
            </p:cNvCxnSpPr>
            <p:nvPr/>
          </p:nvCxnSpPr>
          <p:spPr bwMode="auto">
            <a:xfrm>
              <a:off x="2667000" y="32004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3657600" y="2743200"/>
              <a:ext cx="22878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/>
                <a:t>Lineares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Sondieren</a:t>
              </a:r>
              <a:endParaRPr lang="en-US" altLang="de-DE" dirty="0"/>
            </a:p>
            <a:p>
              <a:r>
                <a:rPr lang="en-US" altLang="de-DE" dirty="0" err="1" smtClean="0"/>
                <a:t>Zufälliges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Sondieren</a:t>
              </a:r>
              <a:endParaRPr lang="en-US" altLang="de-DE" dirty="0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4788" y="5837238"/>
            <a:ext cx="20284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80000"/>
            <a:r>
              <a:rPr lang="en-US" altLang="de-DE" sz="1400" dirty="0" smtClean="0"/>
              <a:t>U	– </a:t>
            </a:r>
            <a:r>
              <a:rPr lang="en-US" altLang="de-DE" sz="1400" dirty="0" err="1" smtClean="0"/>
              <a:t>Erfolglose</a:t>
            </a:r>
            <a:r>
              <a:rPr lang="en-US" altLang="de-DE" sz="1400" dirty="0" smtClean="0"/>
              <a:t> </a:t>
            </a:r>
            <a:r>
              <a:rPr lang="en-US" altLang="de-DE" sz="1400" dirty="0" err="1" smtClean="0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 smtClean="0"/>
              <a:t>S	– </a:t>
            </a:r>
            <a:r>
              <a:rPr lang="en-US" altLang="de-DE" sz="1400" dirty="0" err="1" smtClean="0"/>
              <a:t>Erfolgreiche</a:t>
            </a:r>
            <a:r>
              <a:rPr lang="en-US" altLang="de-DE" sz="1400" dirty="0" smtClean="0"/>
              <a:t> </a:t>
            </a:r>
            <a:r>
              <a:rPr lang="en-US" altLang="de-DE" sz="1400" dirty="0" err="1" smtClean="0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 smtClean="0"/>
              <a:t>I	– </a:t>
            </a:r>
            <a:r>
              <a:rPr lang="en-US" altLang="de-DE" sz="1400" dirty="0" err="1" smtClean="0"/>
              <a:t>Einfügen</a:t>
            </a:r>
            <a:r>
              <a:rPr lang="en-US" altLang="de-DE" sz="1400" dirty="0" smtClean="0"/>
              <a:t> </a:t>
            </a:r>
            <a:endParaRPr lang="en-US" altLang="de-DE" sz="1400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10200" y="2514600"/>
            <a:ext cx="0" cy="2971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3962401" y="3352800"/>
            <a:ext cx="2554288" cy="406400"/>
            <a:chOff x="2496" y="2112"/>
            <a:chExt cx="1609" cy="256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2496" y="235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630" y="2135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>
                  <a:solidFill>
                    <a:schemeClr val="folHlink"/>
                  </a:solidFill>
                </a:rPr>
                <a:t>gut</a:t>
              </a:r>
              <a:endParaRPr lang="en-US" altLang="de-DE" dirty="0">
                <a:solidFill>
                  <a:schemeClr val="folHlink"/>
                </a:solidFill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56" y="23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456" y="2112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>
                  <a:solidFill>
                    <a:schemeClr val="hlink"/>
                  </a:solidFill>
                </a:rPr>
                <a:t>schlecht</a:t>
              </a:r>
              <a:endParaRPr lang="en-US" altLang="de-DE" dirty="0">
                <a:solidFill>
                  <a:schemeClr val="hlink"/>
                </a:solidFill>
              </a:endParaRPr>
            </a:p>
          </p:txBody>
        </p:sp>
      </p:grp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Quadratisches Sondieren</a:t>
            </a:r>
            <a:endParaRPr lang="de-DE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91408" y="1268760"/>
            <a:ext cx="5145088" cy="4114800"/>
          </a:xfrm>
        </p:spPr>
        <p:txBody>
          <a:bodyPr/>
          <a:lstStyle/>
          <a:p>
            <a:r>
              <a:rPr lang="en-US" altLang="de-DE" dirty="0" smtClean="0"/>
              <a:t>Vermeidet </a:t>
            </a:r>
            <a:r>
              <a:rPr lang="en-US" altLang="de-DE" dirty="0" err="1" smtClean="0"/>
              <a:t>primäres</a:t>
            </a:r>
            <a:r>
              <a:rPr lang="en-US" altLang="de-DE" dirty="0" smtClean="0"/>
              <a:t> Clustering</a:t>
            </a:r>
          </a:p>
          <a:p>
            <a:r>
              <a:rPr lang="en-US" altLang="de-DE" dirty="0" smtClean="0">
                <a:solidFill>
                  <a:srgbClr val="3C8C93"/>
                </a:solidFill>
              </a:rPr>
              <a:t>f(</a:t>
            </a:r>
            <a:r>
              <a:rPr lang="en-US" altLang="de-DE" dirty="0" err="1" smtClean="0">
                <a:solidFill>
                  <a:srgbClr val="3C8C93"/>
                </a:solidFill>
              </a:rPr>
              <a:t>i</a:t>
            </a:r>
            <a:r>
              <a:rPr lang="en-US" altLang="de-DE" dirty="0" smtClean="0">
                <a:solidFill>
                  <a:srgbClr val="3C8C93"/>
                </a:solidFill>
              </a:rPr>
              <a:t>)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ist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quadratisch</a:t>
            </a:r>
            <a:r>
              <a:rPr lang="en-US" altLang="de-DE" dirty="0" smtClean="0"/>
              <a:t> in </a:t>
            </a:r>
            <a:r>
              <a:rPr lang="en-US" altLang="de-DE" dirty="0" err="1" smtClean="0">
                <a:solidFill>
                  <a:srgbClr val="3C8C93"/>
                </a:solidFill>
              </a:rPr>
              <a:t>i</a:t>
            </a:r>
            <a:r>
              <a:rPr lang="en-US" altLang="de-DE" dirty="0" smtClean="0">
                <a:solidFill>
                  <a:srgbClr val="3C8C93"/>
                </a:solidFill>
              </a:rPr>
              <a:t> </a:t>
            </a:r>
            <a:r>
              <a:rPr lang="en-US" altLang="de-DE" dirty="0" err="1" smtClean="0"/>
              <a:t>z.B</a:t>
            </a:r>
            <a:r>
              <a:rPr lang="en-US" altLang="de-DE" dirty="0" smtClean="0"/>
              <a:t>., </a:t>
            </a:r>
            <a:r>
              <a:rPr lang="en-US" altLang="de-DE" dirty="0" smtClean="0">
                <a:solidFill>
                  <a:schemeClr val="hlink"/>
                </a:solidFill>
              </a:rPr>
              <a:t>f(</a:t>
            </a:r>
            <a:r>
              <a:rPr lang="en-US" altLang="de-DE" dirty="0" err="1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) = 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</a:p>
          <a:p>
            <a:pPr lvl="1"/>
            <a:r>
              <a:rPr lang="en-US" altLang="de-DE" dirty="0" smtClean="0">
                <a:solidFill>
                  <a:schemeClr val="hlink"/>
                </a:solidFill>
              </a:rPr>
              <a:t>h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(x) = (h(x) + 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  <a:r>
              <a:rPr lang="en-US" altLang="de-DE" dirty="0" smtClean="0">
                <a:solidFill>
                  <a:schemeClr val="hlink"/>
                </a:solidFill>
              </a:rPr>
              <a:t>) mod m</a:t>
            </a:r>
            <a:endParaRPr lang="en-US" altLang="de-DE" dirty="0">
              <a:solidFill>
                <a:schemeClr val="hlink"/>
              </a:solidFill>
            </a:endParaRPr>
          </a:p>
          <a:p>
            <a:pPr lvl="1"/>
            <a:r>
              <a:rPr lang="en-US" altLang="de-DE" dirty="0" err="1" smtClean="0"/>
              <a:t>Sondierungssequenz</a:t>
            </a:r>
            <a:r>
              <a:rPr lang="en-US" altLang="de-DE" dirty="0" smtClean="0"/>
              <a:t>:  </a:t>
            </a:r>
            <a:br>
              <a:rPr lang="en-US" altLang="de-DE" dirty="0" smtClean="0"/>
            </a:br>
            <a:r>
              <a:rPr lang="en-US" altLang="de-DE" dirty="0" smtClean="0"/>
              <a:t>+0, +1, +4, +9, +16, … </a:t>
            </a:r>
          </a:p>
          <a:p>
            <a:pPr lvl="1"/>
            <a:r>
              <a:rPr lang="en-US" altLang="de-DE" dirty="0" err="1" smtClean="0"/>
              <a:t>Allgemeiner</a:t>
            </a:r>
            <a:r>
              <a:rPr lang="en-US" altLang="de-DE" dirty="0" smtClean="0"/>
              <a:t>: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dirty="0" smtClean="0">
                <a:solidFill>
                  <a:schemeClr val="hlink"/>
                </a:solidFill>
              </a:rPr>
              <a:t>f(</a:t>
            </a:r>
            <a:r>
              <a:rPr lang="en-US" altLang="de-DE" dirty="0" err="1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) </a:t>
            </a:r>
            <a:r>
              <a:rPr lang="en-US" altLang="de-DE" dirty="0">
                <a:solidFill>
                  <a:schemeClr val="hlink"/>
                </a:solidFill>
              </a:rPr>
              <a:t>= </a:t>
            </a:r>
            <a:r>
              <a:rPr lang="en-US" altLang="de-DE" dirty="0" smtClean="0">
                <a:solidFill>
                  <a:schemeClr val="hlink"/>
                </a:solidFill>
              </a:rPr>
              <a:t>c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de-DE" dirty="0" smtClean="0">
                <a:solidFill>
                  <a:schemeClr val="hlink"/>
                </a:solidFill>
              </a:rPr>
              <a:t>∙i + c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2</a:t>
            </a:r>
            <a:r>
              <a:rPr lang="en-US" altLang="de-DE" dirty="0" smtClean="0">
                <a:solidFill>
                  <a:schemeClr val="hlink"/>
                </a:solidFill>
              </a:rPr>
              <a:t>∙i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  <a:endParaRPr lang="en-US" altLang="de-DE" baseline="30000" dirty="0">
              <a:solidFill>
                <a:schemeClr val="hlink"/>
              </a:solidFill>
            </a:endParaRPr>
          </a:p>
          <a:p>
            <a:pPr lvl="1"/>
            <a:endParaRPr lang="en-US" altLang="de-DE" dirty="0"/>
          </a:p>
          <a:p>
            <a:pPr lvl="1"/>
            <a:endParaRPr lang="en-US" altLang="de-DE" dirty="0" smtClean="0"/>
          </a:p>
        </p:txBody>
      </p:sp>
      <p:graphicFrame>
        <p:nvGraphicFramePr>
          <p:cNvPr id="6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0297"/>
              </p:ext>
            </p:extLst>
          </p:nvPr>
        </p:nvGraphicFramePr>
        <p:xfrm>
          <a:off x="396875" y="1959496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8" name="Text Box 91"/>
          <p:cNvSpPr txBox="1">
            <a:spLocks noChangeArrowheads="1"/>
          </p:cNvSpPr>
          <p:nvPr/>
        </p:nvSpPr>
        <p:spPr bwMode="auto">
          <a:xfrm>
            <a:off x="228600" y="1268760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Quadratisches</a:t>
            </a:r>
            <a:r>
              <a:rPr lang="en-US" altLang="de-DE" u="sng" dirty="0" smtClean="0"/>
              <a:t> </a:t>
            </a:r>
            <a:r>
              <a:rPr lang="en-US" altLang="de-DE" u="sng" dirty="0" err="1" smtClean="0"/>
              <a:t>Sondieren</a:t>
            </a:r>
            <a:r>
              <a:rPr lang="en-US" altLang="de-DE" u="sng" dirty="0" smtClean="0"/>
              <a:t>:</a:t>
            </a:r>
            <a:endParaRPr lang="en-US" altLang="de-DE" u="sng" dirty="0"/>
          </a:p>
        </p:txBody>
      </p:sp>
      <p:sp>
        <p:nvSpPr>
          <p:cNvPr id="9" name="Line 92"/>
          <p:cNvSpPr>
            <a:spLocks noChangeShapeType="1"/>
          </p:cNvSpPr>
          <p:nvPr/>
        </p:nvSpPr>
        <p:spPr bwMode="auto">
          <a:xfrm flipH="1">
            <a:off x="1920875" y="1770584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2209800" y="1578496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smtClean="0"/>
              <a:t>0-ter </a:t>
            </a: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1" name="Group 143"/>
          <p:cNvGrpSpPr>
            <a:grpSpLocks/>
          </p:cNvGrpSpPr>
          <p:nvPr/>
        </p:nvGrpSpPr>
        <p:grpSpPr bwMode="auto">
          <a:xfrm>
            <a:off x="1920883" y="1843609"/>
            <a:ext cx="1754191" cy="612775"/>
            <a:chOff x="3120" y="1966"/>
            <a:chExt cx="1105" cy="386"/>
          </a:xfrm>
        </p:grpSpPr>
        <p:sp>
          <p:nvSpPr>
            <p:cNvPr id="12" name="Freeform 86"/>
            <p:cNvSpPr>
              <a:spLocks/>
            </p:cNvSpPr>
            <p:nvPr/>
          </p:nvSpPr>
          <p:spPr bwMode="auto">
            <a:xfrm>
              <a:off x="3120" y="2112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 Box 94"/>
            <p:cNvSpPr txBox="1">
              <a:spLocks noChangeArrowheads="1"/>
            </p:cNvSpPr>
            <p:nvPr/>
          </p:nvSpPr>
          <p:spPr bwMode="auto">
            <a:xfrm>
              <a:off x="3244" y="1966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1-ter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4" name="Group 144"/>
          <p:cNvGrpSpPr>
            <a:grpSpLocks/>
          </p:cNvGrpSpPr>
          <p:nvPr/>
        </p:nvGrpSpPr>
        <p:grpSpPr bwMode="auto">
          <a:xfrm>
            <a:off x="1905009" y="2111896"/>
            <a:ext cx="1862141" cy="1219200"/>
            <a:chOff x="3110" y="2135"/>
            <a:chExt cx="1173" cy="768"/>
          </a:xfrm>
        </p:grpSpPr>
        <p:sp>
          <p:nvSpPr>
            <p:cNvPr id="15" name="Freeform 87"/>
            <p:cNvSpPr>
              <a:spLocks/>
            </p:cNvSpPr>
            <p:nvPr/>
          </p:nvSpPr>
          <p:spPr bwMode="auto">
            <a:xfrm>
              <a:off x="3110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5"/>
            <p:cNvSpPr txBox="1">
              <a:spLocks noChangeArrowheads="1"/>
            </p:cNvSpPr>
            <p:nvPr/>
          </p:nvSpPr>
          <p:spPr bwMode="auto">
            <a:xfrm>
              <a:off x="3302" y="2375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2-ter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5"/>
          <p:cNvGrpSpPr>
            <a:grpSpLocks/>
          </p:cNvGrpSpPr>
          <p:nvPr/>
        </p:nvGrpSpPr>
        <p:grpSpPr bwMode="auto">
          <a:xfrm>
            <a:off x="1828807" y="2188096"/>
            <a:ext cx="2106616" cy="2895600"/>
            <a:chOff x="3062" y="2183"/>
            <a:chExt cx="1327" cy="1632"/>
          </a:xfrm>
        </p:grpSpPr>
        <p:sp>
          <p:nvSpPr>
            <p:cNvPr id="18" name="Freeform 88"/>
            <p:cNvSpPr>
              <a:spLocks/>
            </p:cNvSpPr>
            <p:nvPr/>
          </p:nvSpPr>
          <p:spPr bwMode="auto">
            <a:xfrm>
              <a:off x="3062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6"/>
            <p:cNvSpPr txBox="1">
              <a:spLocks noChangeArrowheads="1"/>
            </p:cNvSpPr>
            <p:nvPr/>
          </p:nvSpPr>
          <p:spPr bwMode="auto">
            <a:xfrm>
              <a:off x="3408" y="2976"/>
              <a:ext cx="98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3-ter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20" name="Text Box 101"/>
            <p:cNvSpPr txBox="1">
              <a:spLocks noChangeArrowheads="1"/>
            </p:cNvSpPr>
            <p:nvPr/>
          </p:nvSpPr>
          <p:spPr bwMode="auto">
            <a:xfrm rot="-5400000">
              <a:off x="3336" y="344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09800" y="5186263"/>
            <a:ext cx="65359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 smtClean="0">
                <a:solidFill>
                  <a:srgbClr val="0000FF"/>
                </a:solidFill>
              </a:rPr>
              <a:t>Fahre</a:t>
            </a:r>
            <a:r>
              <a:rPr lang="en-US" altLang="de-DE" dirty="0" smtClean="0">
                <a:solidFill>
                  <a:srgbClr val="0000FF"/>
                </a:solidFill>
              </a:rPr>
              <a:t> fort </a:t>
            </a:r>
            <a:r>
              <a:rPr lang="en-US" altLang="de-DE" dirty="0" err="1" smtClean="0">
                <a:solidFill>
                  <a:srgbClr val="0000FF"/>
                </a:solidFill>
              </a:rPr>
              <a:t>bis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freier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Platz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gefunden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endParaRPr lang="en-US" altLang="de-DE" dirty="0" smtClean="0">
              <a:solidFill>
                <a:srgbClr val="0000FF"/>
              </a:solidFill>
            </a:endParaRPr>
          </a:p>
          <a:p>
            <a:endParaRPr lang="en-US" altLang="de-DE" dirty="0">
              <a:solidFill>
                <a:srgbClr val="0000FF"/>
              </a:solidFill>
            </a:endParaRPr>
          </a:p>
          <a:p>
            <a:r>
              <a:rPr lang="en-US" altLang="de-DE" dirty="0" smtClean="0">
                <a:solidFill>
                  <a:srgbClr val="0000FF"/>
                </a:solidFill>
              </a:rPr>
              <a:t>#</a:t>
            </a:r>
            <a:r>
              <a:rPr lang="en-US" altLang="de-DE" dirty="0" err="1" smtClean="0">
                <a:solidFill>
                  <a:srgbClr val="0000FF"/>
                </a:solidFill>
              </a:rPr>
              <a:t>fehlgeschlagene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Versuche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Meßgröße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für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5576" y="1990273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5575" y="232882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5574" y="4936212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755576" y="3287311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5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9458"/>
            <a:ext cx="8496175" cy="503238"/>
          </a:xfrm>
        </p:spPr>
        <p:txBody>
          <a:bodyPr/>
          <a:lstStyle/>
          <a:p>
            <a:r>
              <a:rPr lang="de-DE" dirty="0" smtClean="0"/>
              <a:t>Löschen von Einträgen bei offener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Direktes </a:t>
            </a:r>
            <a:r>
              <a:rPr lang="de-DE" altLang="de-DE" dirty="0"/>
              <a:t>Löschen unterbricht </a:t>
            </a:r>
            <a:r>
              <a:rPr lang="de-DE" altLang="de-DE" dirty="0" smtClean="0"/>
              <a:t>Sondierungskette</a:t>
            </a:r>
            <a:endParaRPr lang="de-DE" dirty="0" smtClean="0"/>
          </a:p>
          <a:p>
            <a:r>
              <a:rPr lang="de-DE" dirty="0" smtClean="0"/>
              <a:t>Mögliche </a:t>
            </a:r>
            <a:r>
              <a:rPr lang="de-DE" dirty="0"/>
              <a:t>Lösung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smtClean="0"/>
              <a:t>Spezieller </a:t>
            </a:r>
            <a:r>
              <a:rPr lang="de-DE" dirty="0"/>
              <a:t>Eintrag “gelöscht“. Kann zwar wieder belegt werden, unterbricht aber </a:t>
            </a:r>
            <a:r>
              <a:rPr lang="de-DE" dirty="0" smtClean="0"/>
              <a:t>Sondierungsketten </a:t>
            </a:r>
            <a:r>
              <a:rPr lang="de-DE" dirty="0"/>
              <a:t>nicht. Nachteil bei vielen </a:t>
            </a:r>
            <a:r>
              <a:rPr lang="de-DE" dirty="0" smtClean="0"/>
              <a:t>Löschungen: </a:t>
            </a:r>
            <a:br>
              <a:rPr lang="de-DE" dirty="0" smtClean="0"/>
            </a:br>
            <a:r>
              <a:rPr lang="de-DE" dirty="0" smtClean="0"/>
              <a:t>Lange Sondierungszeiten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smtClean="0"/>
              <a:t>Umorganisieren. Kompliziert, sowie hoher Aufwand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8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Quadratisches Sondieren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Schwierig</a:t>
            </a:r>
          </a:p>
          <a:p>
            <a:r>
              <a:rPr lang="de-DE" dirty="0" smtClean="0"/>
              <a:t>Theorem</a:t>
            </a:r>
          </a:p>
          <a:p>
            <a:pPr lvl="1"/>
            <a:r>
              <a:rPr lang="de-DE" dirty="0" smtClean="0"/>
              <a:t>Wenn die Tabellengröße eine Primzahl ist und der Füllfaktor höchstens ½  ist, dann findet Quadratisches Sondieren immer einen freien Platz</a:t>
            </a:r>
          </a:p>
          <a:p>
            <a:pPr lvl="1"/>
            <a:r>
              <a:rPr lang="de-DE" dirty="0" smtClean="0"/>
              <a:t>Ansonsten kann es sein, dass Quadratisches Sondieren keinen freien Platz findet, obwohl vorhanden</a:t>
            </a:r>
          </a:p>
          <a:p>
            <a:r>
              <a:rPr lang="de-DE" dirty="0" smtClean="0"/>
              <a:t>Damit </a:t>
            </a:r>
            <a:r>
              <a:rPr lang="de-DE" dirty="0" err="1" smtClean="0">
                <a:latin typeface="Symbol" charset="2"/>
                <a:cs typeface="Symbol" charset="2"/>
              </a:rPr>
              <a:t>a</a:t>
            </a:r>
            <a:r>
              <a:rPr lang="de-DE" baseline="-25000" dirty="0" err="1" smtClean="0"/>
              <a:t>max</a:t>
            </a:r>
            <a:r>
              <a:rPr lang="de-DE" dirty="0" smtClean="0"/>
              <a:t> ≤ ½ für quadratisches Sondieren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105" name="Foliennummernplatzhalter 3"/>
          <p:cNvSpPr txBox="1">
            <a:spLocks/>
          </p:cNvSpPr>
          <p:nvPr/>
        </p:nvSpPr>
        <p:spPr>
          <a:xfrm>
            <a:off x="6636157" y="5579840"/>
            <a:ext cx="2133600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32570F9-CF50-4FB0-9FB6-0A0B02ACCEF1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graphicFrame>
        <p:nvGraphicFramePr>
          <p:cNvPr id="106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464306"/>
              </p:ext>
            </p:extLst>
          </p:nvPr>
        </p:nvGraphicFramePr>
        <p:xfrm>
          <a:off x="266503" y="1769840"/>
          <a:ext cx="1560513" cy="3316283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52"/>
              <p:cNvSpPr txBox="1">
                <a:spLocks noChangeArrowheads="1"/>
              </p:cNvSpPr>
              <p:nvPr/>
            </p:nvSpPr>
            <p:spPr bwMode="auto">
              <a:xfrm>
                <a:off x="22028" y="2034952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07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28" y="2034952"/>
                <a:ext cx="32983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 Box 58"/>
          <p:cNvSpPr txBox="1">
            <a:spLocks noChangeArrowheads="1"/>
          </p:cNvSpPr>
          <p:nvPr/>
        </p:nvSpPr>
        <p:spPr bwMode="auto">
          <a:xfrm>
            <a:off x="98228" y="1196752"/>
            <a:ext cx="2249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Lineares</a:t>
            </a:r>
            <a:r>
              <a:rPr lang="en-US" altLang="de-DE" u="sng" dirty="0" smtClean="0"/>
              <a:t> </a:t>
            </a:r>
            <a:r>
              <a:rPr lang="en-US" altLang="de-DE" u="sng" dirty="0" err="1" smtClean="0"/>
              <a:t>Sondieren</a:t>
            </a:r>
            <a:r>
              <a:rPr lang="en-US" altLang="de-DE" u="sng" dirty="0" smtClean="0"/>
              <a:t>:</a:t>
            </a:r>
            <a:endParaRPr lang="en-US" altLang="de-DE" u="sng" dirty="0"/>
          </a:p>
        </p:txBody>
      </p:sp>
      <p:sp>
        <p:nvSpPr>
          <p:cNvPr id="109" name="Line 59"/>
          <p:cNvSpPr>
            <a:spLocks noChangeShapeType="1"/>
          </p:cNvSpPr>
          <p:nvPr/>
        </p:nvSpPr>
        <p:spPr bwMode="auto">
          <a:xfrm flipH="1">
            <a:off x="1790503" y="19222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Text Box 60"/>
          <p:cNvSpPr txBox="1">
            <a:spLocks noChangeArrowheads="1"/>
          </p:cNvSpPr>
          <p:nvPr/>
        </p:nvSpPr>
        <p:spPr bwMode="auto">
          <a:xfrm>
            <a:off x="2079428" y="1619672"/>
            <a:ext cx="1018292" cy="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 smtClean="0"/>
              <a:t>0-ter </a:t>
            </a:r>
            <a:br>
              <a:rPr lang="en-US" altLang="de-DE" dirty="0" smtClean="0"/>
            </a:b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aphicFrame>
        <p:nvGraphicFramePr>
          <p:cNvPr id="11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17861"/>
              </p:ext>
            </p:extLst>
          </p:nvPr>
        </p:nvGraphicFramePr>
        <p:xfrm>
          <a:off x="3298628" y="1806352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85"/>
              <p:cNvSpPr txBox="1">
                <a:spLocks noChangeArrowheads="1"/>
              </p:cNvSpPr>
              <p:nvPr/>
            </p:nvSpPr>
            <p:spPr bwMode="auto">
              <a:xfrm>
                <a:off x="3054153" y="2071465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12" name="Text 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153" y="2071465"/>
                <a:ext cx="32983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 Box 91"/>
          <p:cNvSpPr txBox="1">
            <a:spLocks noChangeArrowheads="1"/>
          </p:cNvSpPr>
          <p:nvPr/>
        </p:nvSpPr>
        <p:spPr bwMode="auto">
          <a:xfrm>
            <a:off x="3130353" y="1233265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Quadratisches</a:t>
            </a:r>
            <a:r>
              <a:rPr lang="en-US" altLang="de-DE" u="sng" dirty="0" smtClean="0"/>
              <a:t> </a:t>
            </a:r>
            <a:r>
              <a:rPr lang="en-US" altLang="de-DE" u="sng" dirty="0" err="1" smtClean="0"/>
              <a:t>Sondieren</a:t>
            </a:r>
            <a:r>
              <a:rPr lang="en-US" altLang="de-DE" u="sng" dirty="0" smtClean="0"/>
              <a:t>:</a:t>
            </a:r>
            <a:endParaRPr lang="en-US" altLang="de-DE" u="sng" dirty="0"/>
          </a:p>
        </p:txBody>
      </p:sp>
      <p:sp>
        <p:nvSpPr>
          <p:cNvPr id="114" name="Line 92"/>
          <p:cNvSpPr>
            <a:spLocks noChangeShapeType="1"/>
          </p:cNvSpPr>
          <p:nvPr/>
        </p:nvSpPr>
        <p:spPr bwMode="auto">
          <a:xfrm flipH="1">
            <a:off x="4822628" y="195875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" name="Text Box 93"/>
          <p:cNvSpPr txBox="1">
            <a:spLocks noChangeArrowheads="1"/>
          </p:cNvSpPr>
          <p:nvPr/>
        </p:nvSpPr>
        <p:spPr bwMode="auto">
          <a:xfrm>
            <a:off x="5111553" y="1619672"/>
            <a:ext cx="1018292" cy="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 smtClean="0"/>
              <a:t>0-ter </a:t>
            </a:r>
            <a:br>
              <a:rPr lang="en-US" altLang="de-DE" dirty="0" smtClean="0"/>
            </a:b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16" name="Group 143"/>
          <p:cNvGrpSpPr>
            <a:grpSpLocks/>
          </p:cNvGrpSpPr>
          <p:nvPr/>
        </p:nvGrpSpPr>
        <p:grpSpPr bwMode="auto">
          <a:xfrm>
            <a:off x="4822636" y="2031777"/>
            <a:ext cx="1214440" cy="612775"/>
            <a:chOff x="3120" y="1966"/>
            <a:chExt cx="765" cy="386"/>
          </a:xfrm>
        </p:grpSpPr>
        <p:sp>
          <p:nvSpPr>
            <p:cNvPr id="117" name="Freeform 86"/>
            <p:cNvSpPr>
              <a:spLocks/>
            </p:cNvSpPr>
            <p:nvPr/>
          </p:nvSpPr>
          <p:spPr bwMode="auto">
            <a:xfrm>
              <a:off x="3120" y="2112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18" name="Text Box 94"/>
            <p:cNvSpPr txBox="1">
              <a:spLocks noChangeArrowheads="1"/>
            </p:cNvSpPr>
            <p:nvPr/>
          </p:nvSpPr>
          <p:spPr bwMode="auto">
            <a:xfrm>
              <a:off x="3244" y="196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1-ter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19" name="Group 144"/>
          <p:cNvGrpSpPr>
            <a:grpSpLocks/>
          </p:cNvGrpSpPr>
          <p:nvPr/>
        </p:nvGrpSpPr>
        <p:grpSpPr bwMode="auto">
          <a:xfrm>
            <a:off x="4806761" y="2300065"/>
            <a:ext cx="1322390" cy="1219200"/>
            <a:chOff x="3110" y="2135"/>
            <a:chExt cx="833" cy="768"/>
          </a:xfrm>
        </p:grpSpPr>
        <p:sp>
          <p:nvSpPr>
            <p:cNvPr id="120" name="Freeform 87"/>
            <p:cNvSpPr>
              <a:spLocks/>
            </p:cNvSpPr>
            <p:nvPr/>
          </p:nvSpPr>
          <p:spPr bwMode="auto">
            <a:xfrm>
              <a:off x="3110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1" name="Text Box 95"/>
            <p:cNvSpPr txBox="1">
              <a:spLocks noChangeArrowheads="1"/>
            </p:cNvSpPr>
            <p:nvPr/>
          </p:nvSpPr>
          <p:spPr bwMode="auto">
            <a:xfrm>
              <a:off x="3302" y="2375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2-ter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22" name="Group 140"/>
          <p:cNvGrpSpPr>
            <a:grpSpLocks/>
          </p:cNvGrpSpPr>
          <p:nvPr/>
        </p:nvGrpSpPr>
        <p:grpSpPr bwMode="auto">
          <a:xfrm>
            <a:off x="1790506" y="2123529"/>
            <a:ext cx="1382715" cy="503238"/>
            <a:chOff x="1210" y="2018"/>
            <a:chExt cx="871" cy="317"/>
          </a:xfrm>
        </p:grpSpPr>
        <p:sp>
          <p:nvSpPr>
            <p:cNvPr id="123" name="Freeform 53"/>
            <p:cNvSpPr>
              <a:spLocks/>
            </p:cNvSpPr>
            <p:nvPr/>
          </p:nvSpPr>
          <p:spPr bwMode="auto">
            <a:xfrm>
              <a:off x="1210" y="2089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4" name="Text Box 97"/>
            <p:cNvSpPr txBox="1">
              <a:spLocks noChangeArrowheads="1"/>
            </p:cNvSpPr>
            <p:nvPr/>
          </p:nvSpPr>
          <p:spPr bwMode="auto">
            <a:xfrm>
              <a:off x="1440" y="2018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1-ter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25" name="Group 141"/>
          <p:cNvGrpSpPr>
            <a:grpSpLocks/>
          </p:cNvGrpSpPr>
          <p:nvPr/>
        </p:nvGrpSpPr>
        <p:grpSpPr bwMode="auto">
          <a:xfrm>
            <a:off x="1774632" y="2263552"/>
            <a:ext cx="1398590" cy="808038"/>
            <a:chOff x="1200" y="2112"/>
            <a:chExt cx="881" cy="509"/>
          </a:xfrm>
        </p:grpSpPr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1200" y="2112"/>
              <a:ext cx="248" cy="38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2411 h 240"/>
                <a:gd name="T4" fmla="*/ 48 w 248"/>
                <a:gd name="T5" fmla="*/ 4022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7" name="Text Box 98"/>
            <p:cNvSpPr txBox="1">
              <a:spLocks noChangeArrowheads="1"/>
            </p:cNvSpPr>
            <p:nvPr/>
          </p:nvSpPr>
          <p:spPr bwMode="auto">
            <a:xfrm>
              <a:off x="1440" y="2304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2-ter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28" name="Group 142"/>
          <p:cNvGrpSpPr>
            <a:grpSpLocks/>
          </p:cNvGrpSpPr>
          <p:nvPr/>
        </p:nvGrpSpPr>
        <p:grpSpPr bwMode="auto">
          <a:xfrm>
            <a:off x="1774631" y="2263553"/>
            <a:ext cx="1398590" cy="1571626"/>
            <a:chOff x="1200" y="2112"/>
            <a:chExt cx="881" cy="990"/>
          </a:xfrm>
        </p:grpSpPr>
        <p:sp>
          <p:nvSpPr>
            <p:cNvPr id="129" name="Freeform 55"/>
            <p:cNvSpPr>
              <a:spLocks/>
            </p:cNvSpPr>
            <p:nvPr/>
          </p:nvSpPr>
          <p:spPr bwMode="auto">
            <a:xfrm>
              <a:off x="1200" y="2112"/>
              <a:ext cx="258" cy="697"/>
            </a:xfrm>
            <a:custGeom>
              <a:avLst/>
              <a:gdLst>
                <a:gd name="T0" fmla="*/ 0 w 248"/>
                <a:gd name="T1" fmla="*/ 0 h 240"/>
                <a:gd name="T2" fmla="*/ 304 w 248"/>
                <a:gd name="T3" fmla="*/ 86367 h 240"/>
                <a:gd name="T4" fmla="*/ 60 w 248"/>
                <a:gd name="T5" fmla="*/ 14398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30" name="Text Box 99"/>
            <p:cNvSpPr txBox="1">
              <a:spLocks noChangeArrowheads="1"/>
            </p:cNvSpPr>
            <p:nvPr/>
          </p:nvSpPr>
          <p:spPr bwMode="auto">
            <a:xfrm>
              <a:off x="1440" y="2592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3-ter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131" name="Text Box 100"/>
            <p:cNvSpPr txBox="1">
              <a:spLocks noChangeArrowheads="1"/>
            </p:cNvSpPr>
            <p:nvPr/>
          </p:nvSpPr>
          <p:spPr bwMode="auto">
            <a:xfrm rot="16200000">
              <a:off x="1285" y="2877"/>
              <a:ext cx="2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/>
                <a:t>…</a:t>
              </a:r>
            </a:p>
          </p:txBody>
        </p:sp>
      </p:grpSp>
      <p:grpSp>
        <p:nvGrpSpPr>
          <p:cNvPr id="132" name="Group 145"/>
          <p:cNvGrpSpPr>
            <a:grpSpLocks/>
          </p:cNvGrpSpPr>
          <p:nvPr/>
        </p:nvGrpSpPr>
        <p:grpSpPr bwMode="auto">
          <a:xfrm>
            <a:off x="4730559" y="2376265"/>
            <a:ext cx="1566865" cy="2590800"/>
            <a:chOff x="3062" y="2183"/>
            <a:chExt cx="987" cy="1632"/>
          </a:xfrm>
        </p:grpSpPr>
        <p:sp>
          <p:nvSpPr>
            <p:cNvPr id="133" name="Freeform 88"/>
            <p:cNvSpPr>
              <a:spLocks/>
            </p:cNvSpPr>
            <p:nvPr/>
          </p:nvSpPr>
          <p:spPr bwMode="auto">
            <a:xfrm>
              <a:off x="3062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34" name="Text Box 96"/>
            <p:cNvSpPr txBox="1">
              <a:spLocks noChangeArrowheads="1"/>
            </p:cNvSpPr>
            <p:nvPr/>
          </p:nvSpPr>
          <p:spPr bwMode="auto">
            <a:xfrm>
              <a:off x="3408" y="297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3-ter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135" name="Text Box 101"/>
            <p:cNvSpPr txBox="1">
              <a:spLocks noChangeArrowheads="1"/>
            </p:cNvSpPr>
            <p:nvPr/>
          </p:nvSpPr>
          <p:spPr bwMode="auto">
            <a:xfrm rot="16200000">
              <a:off x="3335" y="3467"/>
              <a:ext cx="2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/>
                <a:t>…</a:t>
              </a:r>
            </a:p>
          </p:txBody>
        </p:sp>
      </p:grpSp>
      <p:graphicFrame>
        <p:nvGraphicFramePr>
          <p:cNvPr id="13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65415"/>
              </p:ext>
            </p:extLst>
          </p:nvPr>
        </p:nvGraphicFramePr>
        <p:xfrm>
          <a:off x="6398032" y="1806352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 Box 126"/>
              <p:cNvSpPr txBox="1">
                <a:spLocks noChangeArrowheads="1"/>
              </p:cNvSpPr>
              <p:nvPr/>
            </p:nvSpPr>
            <p:spPr bwMode="auto">
              <a:xfrm>
                <a:off x="6169432" y="2111152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37" name="Text 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9432" y="2111152"/>
                <a:ext cx="32983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 Box 130"/>
          <p:cNvSpPr txBox="1">
            <a:spLocks noChangeArrowheads="1"/>
          </p:cNvSpPr>
          <p:nvPr/>
        </p:nvSpPr>
        <p:spPr bwMode="auto">
          <a:xfrm>
            <a:off x="6229757" y="1233265"/>
            <a:ext cx="198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Doppel</a:t>
            </a:r>
            <a:r>
              <a:rPr lang="en-US" altLang="de-DE" u="sng" dirty="0" smtClean="0"/>
              <a:t>-Hashing</a:t>
            </a:r>
            <a:r>
              <a:rPr lang="en-US" altLang="de-DE" u="sng" dirty="0"/>
              <a:t>*:</a:t>
            </a:r>
          </a:p>
        </p:txBody>
      </p:sp>
      <p:sp>
        <p:nvSpPr>
          <p:cNvPr id="139" name="Line 131"/>
          <p:cNvSpPr>
            <a:spLocks noChangeShapeType="1"/>
          </p:cNvSpPr>
          <p:nvPr/>
        </p:nvSpPr>
        <p:spPr bwMode="auto">
          <a:xfrm flipH="1">
            <a:off x="7922032" y="195875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0" name="Text Box 132"/>
          <p:cNvSpPr txBox="1">
            <a:spLocks noChangeArrowheads="1"/>
          </p:cNvSpPr>
          <p:nvPr/>
        </p:nvSpPr>
        <p:spPr bwMode="auto">
          <a:xfrm>
            <a:off x="8210957" y="1766665"/>
            <a:ext cx="101829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 smtClean="0"/>
              <a:t>0-ter</a:t>
            </a:r>
            <a:br>
              <a:rPr lang="en-US" altLang="de-DE" dirty="0" smtClean="0"/>
            </a:b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41" name="Group 146"/>
          <p:cNvGrpSpPr>
            <a:grpSpLocks/>
          </p:cNvGrpSpPr>
          <p:nvPr/>
        </p:nvGrpSpPr>
        <p:grpSpPr bwMode="auto">
          <a:xfrm>
            <a:off x="7922043" y="2263552"/>
            <a:ext cx="1169990" cy="1951038"/>
            <a:chOff x="4992" y="2112"/>
            <a:chExt cx="737" cy="1229"/>
          </a:xfrm>
        </p:grpSpPr>
        <p:sp>
          <p:nvSpPr>
            <p:cNvPr id="142" name="Freeform 127"/>
            <p:cNvSpPr>
              <a:spLocks/>
            </p:cNvSpPr>
            <p:nvPr/>
          </p:nvSpPr>
          <p:spPr bwMode="auto">
            <a:xfrm>
              <a:off x="4992" y="2112"/>
              <a:ext cx="248" cy="110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363380 h 240"/>
                <a:gd name="T4" fmla="*/ 48 w 248"/>
                <a:gd name="T5" fmla="*/ 2273665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43" name="Text Box 133"/>
            <p:cNvSpPr txBox="1">
              <a:spLocks noChangeArrowheads="1"/>
            </p:cNvSpPr>
            <p:nvPr/>
          </p:nvSpPr>
          <p:spPr bwMode="auto">
            <a:xfrm>
              <a:off x="5088" y="3024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1-ter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sp>
        <p:nvSpPr>
          <p:cNvPr id="144" name="Text Box 134"/>
          <p:cNvSpPr txBox="1">
            <a:spLocks noChangeArrowheads="1"/>
          </p:cNvSpPr>
          <p:nvPr/>
        </p:nvSpPr>
        <p:spPr bwMode="auto">
          <a:xfrm rot="16200000">
            <a:off x="8280014" y="457257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/>
              <a:t>…</a:t>
            </a:r>
          </a:p>
        </p:txBody>
      </p:sp>
      <p:grpSp>
        <p:nvGrpSpPr>
          <p:cNvPr id="145" name="Group 147"/>
          <p:cNvGrpSpPr>
            <a:grpSpLocks/>
          </p:cNvGrpSpPr>
          <p:nvPr/>
        </p:nvGrpSpPr>
        <p:grpSpPr bwMode="auto">
          <a:xfrm>
            <a:off x="7906173" y="2300065"/>
            <a:ext cx="1262065" cy="1219200"/>
            <a:chOff x="4982" y="2135"/>
            <a:chExt cx="795" cy="768"/>
          </a:xfrm>
        </p:grpSpPr>
        <p:sp>
          <p:nvSpPr>
            <p:cNvPr id="146" name="Freeform 128"/>
            <p:cNvSpPr>
              <a:spLocks/>
            </p:cNvSpPr>
            <p:nvPr/>
          </p:nvSpPr>
          <p:spPr bwMode="auto">
            <a:xfrm>
              <a:off x="4982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47" name="Text Box 137"/>
            <p:cNvSpPr txBox="1">
              <a:spLocks noChangeArrowheads="1"/>
            </p:cNvSpPr>
            <p:nvPr/>
          </p:nvSpPr>
          <p:spPr bwMode="auto">
            <a:xfrm>
              <a:off x="5136" y="249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2-ter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48" name="Group 148"/>
          <p:cNvGrpSpPr>
            <a:grpSpLocks/>
          </p:cNvGrpSpPr>
          <p:nvPr/>
        </p:nvGrpSpPr>
        <p:grpSpPr bwMode="auto">
          <a:xfrm>
            <a:off x="7829963" y="2376265"/>
            <a:ext cx="1262064" cy="2590800"/>
            <a:chOff x="4934" y="2183"/>
            <a:chExt cx="795" cy="1632"/>
          </a:xfrm>
        </p:grpSpPr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934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50" name="Text Box 138"/>
            <p:cNvSpPr txBox="1">
              <a:spLocks noChangeArrowheads="1"/>
            </p:cNvSpPr>
            <p:nvPr/>
          </p:nvSpPr>
          <p:spPr bwMode="auto">
            <a:xfrm>
              <a:off x="5088" y="3312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3-ter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sp>
        <p:nvSpPr>
          <p:cNvPr id="151" name="Text Box 139"/>
          <p:cNvSpPr txBox="1">
            <a:spLocks noChangeArrowheads="1"/>
          </p:cNvSpPr>
          <p:nvPr/>
        </p:nvSpPr>
        <p:spPr bwMode="auto">
          <a:xfrm>
            <a:off x="6610757" y="5192490"/>
            <a:ext cx="2113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200" dirty="0" smtClean="0"/>
              <a:t>*(</a:t>
            </a:r>
            <a:r>
              <a:rPr lang="en-US" altLang="de-DE" sz="1200" dirty="0" err="1" smtClean="0"/>
              <a:t>bestimmt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mit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einer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zweiten</a:t>
            </a:r>
            <a:endParaRPr lang="en-US" altLang="de-DE" sz="1200" dirty="0" smtClean="0"/>
          </a:p>
          <a:p>
            <a:r>
              <a:rPr lang="en-US" altLang="de-DE" sz="1200" dirty="0" smtClean="0"/>
              <a:t>   </a:t>
            </a:r>
            <a:r>
              <a:rPr lang="en-US" altLang="de-DE" sz="1200" dirty="0" err="1" smtClean="0"/>
              <a:t>Hashfunktion</a:t>
            </a:r>
            <a:r>
              <a:rPr lang="en-US" altLang="de-DE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71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Doppel-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Hashfunktion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baseline="-25000" dirty="0">
                <a:solidFill>
                  <a:srgbClr val="3C8C93"/>
                </a:solidFill>
              </a:rPr>
              <a:t>i</a:t>
            </a:r>
            <a:r>
              <a:rPr lang="de-DE" dirty="0">
                <a:solidFill>
                  <a:srgbClr val="3C8C93"/>
                </a:solidFill>
              </a:rPr>
              <a:t>(x) = (h(x) + f(i)) </a:t>
            </a:r>
            <a:r>
              <a:rPr lang="de-DE" dirty="0" err="1">
                <a:solidFill>
                  <a:srgbClr val="3C8C93"/>
                </a:solidFill>
              </a:rPr>
              <a:t>mod</a:t>
            </a:r>
            <a:r>
              <a:rPr lang="de-DE" dirty="0">
                <a:solidFill>
                  <a:srgbClr val="3C8C93"/>
                </a:solidFill>
              </a:rPr>
              <a:t> m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f(0) = 0</a:t>
            </a:r>
            <a:r>
              <a:rPr lang="de-DE" dirty="0"/>
              <a:t>  </a:t>
            </a:r>
            <a:r>
              <a:rPr lang="de-DE" sz="2000" dirty="0"/>
              <a:t>Position des 0-ten Versuches</a:t>
            </a:r>
            <a:endParaRPr lang="de-DE" dirty="0"/>
          </a:p>
          <a:p>
            <a:pPr lvl="1"/>
            <a:r>
              <a:rPr lang="de-DE" dirty="0">
                <a:solidFill>
                  <a:srgbClr val="3C8C93"/>
                </a:solidFill>
              </a:rPr>
              <a:t>f(i)</a:t>
            </a:r>
            <a:r>
              <a:rPr lang="de-DE" dirty="0"/>
              <a:t> </a:t>
            </a:r>
            <a:r>
              <a:rPr lang="de-DE" sz="2000" dirty="0"/>
              <a:t>  „Distanz des i-</a:t>
            </a:r>
            <a:r>
              <a:rPr lang="de-DE" sz="2000" dirty="0" err="1"/>
              <a:t>ten</a:t>
            </a:r>
            <a:r>
              <a:rPr lang="de-DE" sz="2000" dirty="0"/>
              <a:t> Versuches relativ zum 0-ten Versuch“</a:t>
            </a:r>
          </a:p>
          <a:p>
            <a:r>
              <a:rPr lang="de-DE" sz="2400" dirty="0" smtClean="0"/>
              <a:t>Benutze eine zweite Hashfunktion für alle Versuche außer dem ersten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f(i) = i ∙ h‘(x)</a:t>
            </a:r>
          </a:p>
          <a:p>
            <a:r>
              <a:rPr lang="de-DE" sz="2400" dirty="0" smtClean="0"/>
              <a:t>Gute Wahl von </a:t>
            </a:r>
            <a:r>
              <a:rPr lang="de-DE" sz="2400" dirty="0" smtClean="0">
                <a:solidFill>
                  <a:srgbClr val="3C8C93"/>
                </a:solidFill>
              </a:rPr>
              <a:t>h‘</a:t>
            </a:r>
            <a:r>
              <a:rPr lang="de-DE" sz="2400" dirty="0" smtClean="0"/>
              <a:t>?</a:t>
            </a:r>
          </a:p>
          <a:p>
            <a:pPr lvl="1"/>
            <a:r>
              <a:rPr lang="de-DE" sz="2000" dirty="0" smtClean="0"/>
              <a:t>Sollte niemals 0 ergeben</a:t>
            </a:r>
          </a:p>
          <a:p>
            <a:pPr lvl="1"/>
            <a:r>
              <a:rPr lang="de-DE" sz="2000" dirty="0" smtClean="0">
                <a:solidFill>
                  <a:srgbClr val="3C8C93"/>
                </a:solidFill>
              </a:rPr>
              <a:t>h‘</a:t>
            </a:r>
            <a:r>
              <a:rPr lang="de-DE" sz="2000" baseline="-25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(x) = p – (x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p)</a:t>
            </a:r>
            <a:r>
              <a:rPr lang="de-DE" sz="2000" dirty="0" smtClean="0"/>
              <a:t>    mit </a:t>
            </a:r>
            <a:r>
              <a:rPr lang="de-DE" sz="2000" dirty="0" smtClean="0">
                <a:solidFill>
                  <a:srgbClr val="3C8C93"/>
                </a:solidFill>
              </a:rPr>
              <a:t>p</a:t>
            </a:r>
            <a:r>
              <a:rPr lang="de-DE" sz="2000" dirty="0" smtClean="0"/>
              <a:t> Primzahl </a:t>
            </a:r>
            <a:r>
              <a:rPr lang="de-DE" sz="2000" dirty="0" smtClean="0">
                <a:solidFill>
                  <a:srgbClr val="3C8C93"/>
                </a:solidFill>
              </a:rPr>
              <a:t>&lt; m</a:t>
            </a:r>
            <a:endParaRPr lang="de-DE" sz="2000" dirty="0" smtClean="0"/>
          </a:p>
          <a:p>
            <a:r>
              <a:rPr lang="de-DE" sz="2400" dirty="0" smtClean="0"/>
              <a:t>Beispiel für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m=10</a:t>
            </a:r>
            <a:r>
              <a:rPr lang="de-DE" sz="2400" dirty="0" smtClean="0"/>
              <a:t>.</a:t>
            </a:r>
          </a:p>
          <a:p>
            <a:pPr lvl="1"/>
            <a:r>
              <a:rPr lang="de-DE" sz="2000" dirty="0" smtClean="0">
                <a:solidFill>
                  <a:srgbClr val="3C8C93"/>
                </a:solidFill>
              </a:rPr>
              <a:t>h</a:t>
            </a:r>
            <a:r>
              <a:rPr lang="de-DE" sz="2000" baseline="-25000" dirty="0" smtClean="0">
                <a:solidFill>
                  <a:srgbClr val="3C8C93"/>
                </a:solidFill>
              </a:rPr>
              <a:t>0</a:t>
            </a:r>
            <a:r>
              <a:rPr lang="de-DE" sz="2000" dirty="0" smtClean="0">
                <a:solidFill>
                  <a:srgbClr val="3C8C93"/>
                </a:solidFill>
              </a:rPr>
              <a:t>(49) = (h(49) + f(0))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10 = 9</a:t>
            </a:r>
          </a:p>
          <a:p>
            <a:pPr lvl="1"/>
            <a:r>
              <a:rPr lang="de-DE" sz="2000" dirty="0" smtClean="0">
                <a:solidFill>
                  <a:srgbClr val="3C8C93"/>
                </a:solidFill>
              </a:rPr>
              <a:t>h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(49) = (h(49) + 1 ∙ (7 – 49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7))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10 = 6 für p=7</a:t>
            </a:r>
            <a:endParaRPr lang="de-DE" dirty="0" smtClean="0">
              <a:solidFill>
                <a:srgbClr val="3C8C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6"/>
              <p:cNvSpPr>
                <a:spLocks noChangeArrowheads="1"/>
              </p:cNvSpPr>
              <p:nvPr/>
            </p:nvSpPr>
            <p:spPr bwMode="auto">
              <a:xfrm>
                <a:off x="5004048" y="5157192"/>
                <a:ext cx="762000" cy="304800"/>
              </a:xfrm>
              <a:prstGeom prst="wedgeRoundRectCallout">
                <a:avLst>
                  <a:gd name="adj1" fmla="val -63681"/>
                  <a:gd name="adj2" fmla="val 243427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𝑓</m:t>
                      </m:r>
                      <m:r>
                        <a:rPr lang="en-US" altLang="de-DE" i="1" dirty="0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5" name="AutoSh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048" y="5157192"/>
                <a:ext cx="762000" cy="304800"/>
              </a:xfrm>
              <a:prstGeom prst="wedgeRoundRectCallout">
                <a:avLst>
                  <a:gd name="adj1" fmla="val -63681"/>
                  <a:gd name="adj2" fmla="val 243427"/>
                  <a:gd name="adj3" fmla="val 16667"/>
                </a:avLst>
              </a:prstGeom>
              <a:blipFill rotWithShape="1">
                <a:blip r:embed="rId2"/>
                <a:stretch>
                  <a:fillRect t="-64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46</a:t>
            </a:fld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2987824" y="6093296"/>
            <a:ext cx="1944216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2051720" y="6207695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</a:t>
            </a:r>
            <a:r>
              <a:rPr lang="de-DE" sz="1200" dirty="0" err="1">
                <a:solidFill>
                  <a:srgbClr val="0000FF"/>
                </a:solidFill>
              </a:rPr>
              <a:t>Szemerédi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 smtClean="0">
                <a:solidFill>
                  <a:srgbClr val="0000FF"/>
                </a:solidFill>
              </a:rPr>
              <a:t>The </a:t>
            </a:r>
            <a:r>
              <a:rPr lang="de-DE" sz="1200" i="1" dirty="0">
                <a:solidFill>
                  <a:srgbClr val="0000FF"/>
                </a:solidFill>
              </a:rPr>
              <a:t>Analysis of </a:t>
            </a:r>
            <a:r>
              <a:rPr lang="de-DE" sz="1200" i="1" dirty="0" smtClean="0">
                <a:solidFill>
                  <a:srgbClr val="0000FF"/>
                </a:solidFill>
              </a:rPr>
              <a:t/>
            </a:r>
            <a:br>
              <a:rPr lang="de-DE" sz="1200" i="1" dirty="0" smtClean="0">
                <a:solidFill>
                  <a:srgbClr val="0000FF"/>
                </a:solidFill>
              </a:rPr>
            </a:br>
            <a:r>
              <a:rPr lang="de-DE" sz="1200" i="1" dirty="0" smtClean="0">
                <a:solidFill>
                  <a:srgbClr val="0000FF"/>
                </a:solidFill>
              </a:rPr>
              <a:t>Double </a:t>
            </a:r>
            <a:r>
              <a:rPr lang="de-DE" sz="1200" i="1" dirty="0" err="1">
                <a:solidFill>
                  <a:srgbClr val="0000FF"/>
                </a:solidFill>
              </a:rPr>
              <a:t>Hashing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smtClean="0">
                <a:solidFill>
                  <a:srgbClr val="0000FF"/>
                </a:solidFill>
              </a:rPr>
              <a:t>Journal </a:t>
            </a:r>
            <a:r>
              <a:rPr lang="de-DE" sz="1200" dirty="0">
                <a:solidFill>
                  <a:srgbClr val="0000FF"/>
                </a:solidFill>
              </a:rPr>
              <a:t>of Computer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System </a:t>
            </a:r>
            <a:r>
              <a:rPr lang="de-DE" sz="1200" dirty="0" smtClean="0">
                <a:solidFill>
                  <a:srgbClr val="0000FF"/>
                </a:solidFill>
              </a:rPr>
              <a:t>Science, </a:t>
            </a:r>
            <a:r>
              <a:rPr lang="de-DE" sz="1200" dirty="0">
                <a:solidFill>
                  <a:srgbClr val="0000FF"/>
                </a:solidFill>
              </a:rPr>
              <a:t>16, 226-</a:t>
            </a:r>
            <a:r>
              <a:rPr lang="de-DE" sz="1200" dirty="0" smtClean="0">
                <a:solidFill>
                  <a:srgbClr val="0000FF"/>
                </a:solidFill>
              </a:rPr>
              <a:t>274,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15715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Effizienz von doppeltem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Screen Shot 2015-06-04 at 14.0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7848872" cy="51168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15816" y="6381328"/>
            <a:ext cx="290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© Joost-Pieter </a:t>
            </a:r>
            <a:r>
              <a:rPr lang="de-DE" sz="1400" dirty="0" err="1" smtClean="0"/>
              <a:t>Katoen</a:t>
            </a:r>
            <a:r>
              <a:rPr lang="de-DE" sz="1400" dirty="0" smtClean="0"/>
              <a:t> RWTH Aachen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>
          <a:xfrm>
            <a:off x="7020272" y="1340768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6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dirty="0" smtClean="0"/>
              <a:t>Messreihen zeigen, dass Doppel-</a:t>
            </a:r>
            <a:r>
              <a:rPr lang="de-DE" dirty="0" err="1" smtClean="0"/>
              <a:t>Hashing</a:t>
            </a:r>
            <a:r>
              <a:rPr lang="de-DE" dirty="0" smtClean="0"/>
              <a:t> fast genauso gut ist wie zufälliges Sondieren</a:t>
            </a:r>
          </a:p>
          <a:p>
            <a:r>
              <a:rPr lang="de-DE" dirty="0" smtClean="0"/>
              <a:t>Zweite Hashfunktion benötigt zusätzliche Zeit zum Berechnen</a:t>
            </a:r>
          </a:p>
          <a:p>
            <a:r>
              <a:rPr lang="de-DE" dirty="0" smtClean="0"/>
              <a:t>Doppeltes </a:t>
            </a:r>
            <a:r>
              <a:rPr lang="de-DE" dirty="0" err="1"/>
              <a:t>Hashing</a:t>
            </a:r>
            <a:r>
              <a:rPr lang="de-DE" dirty="0"/>
              <a:t> ist </a:t>
            </a:r>
            <a:r>
              <a:rPr lang="de-DE" dirty="0" smtClean="0"/>
              <a:t>langsamer </a:t>
            </a:r>
            <a:r>
              <a:rPr lang="de-DE" dirty="0"/>
              <a:t>als </a:t>
            </a:r>
            <a:r>
              <a:rPr lang="de-DE" dirty="0" err="1"/>
              <a:t>Überlaufketten</a:t>
            </a:r>
            <a:r>
              <a:rPr lang="de-DE" dirty="0"/>
              <a:t> und lineares Sondieren bei </a:t>
            </a:r>
            <a:r>
              <a:rPr lang="de-DE" dirty="0" err="1"/>
              <a:t>dünn</a:t>
            </a:r>
            <a:r>
              <a:rPr lang="de-DE" dirty="0"/>
              <a:t> besetzten Tabellen, jedoch wesentlich schneller als lineares Sondieren, wenn der </a:t>
            </a:r>
            <a:r>
              <a:rPr lang="de-DE" dirty="0" err="1"/>
              <a:t>Füllgrad</a:t>
            </a:r>
            <a:r>
              <a:rPr lang="de-DE" dirty="0"/>
              <a:t> der Tabelle zunimmt </a:t>
            </a:r>
          </a:p>
          <a:p>
            <a:r>
              <a:rPr lang="de-DE" dirty="0"/>
              <a:t>Generell: </a:t>
            </a:r>
            <a:r>
              <a:rPr lang="de-DE" dirty="0" err="1"/>
              <a:t>Hashing</a:t>
            </a:r>
            <a:r>
              <a:rPr lang="de-DE" dirty="0"/>
              <a:t> ist bedeutend schneller </a:t>
            </a:r>
            <a:r>
              <a:rPr lang="de-DE" dirty="0" smtClean="0"/>
              <a:t>als Suchen in </a:t>
            </a:r>
            <a:r>
              <a:rPr lang="de-DE" dirty="0" err="1" smtClean="0"/>
              <a:t>Bäumen</a:t>
            </a:r>
            <a:r>
              <a:rPr lang="de-DE" dirty="0" smtClean="0"/>
              <a:t>, </a:t>
            </a:r>
          </a:p>
          <a:p>
            <a:pPr lvl="1"/>
            <a:r>
              <a:rPr lang="de-DE" dirty="0" smtClean="0"/>
              <a:t>kann aber „ruckeln“ (durch Reallokation) und</a:t>
            </a:r>
            <a:endParaRPr lang="de-DE" dirty="0"/>
          </a:p>
          <a:p>
            <a:pPr lvl="1"/>
            <a:r>
              <a:rPr lang="de-DE" dirty="0" smtClean="0"/>
              <a:t>unterstützt keine Bereichs-Iteration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1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Schlüsselwortliste (rot) vs. Hashtabelle  (grün) </a:t>
            </a:r>
            <a:br>
              <a:rPr lang="de-DE" dirty="0" smtClean="0"/>
            </a:br>
            <a:r>
              <a:rPr lang="de-DE" dirty="0" smtClean="0"/>
              <a:t>vs. Baum (blau)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6" name="Bild 5" descr="tree to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66292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BF72-301F-0040-A9A0-215BABAF3141}" type="slidenum">
              <a:rPr lang="de-DE"/>
              <a:pPr/>
              <a:t>5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Wörterbücher</a:t>
            </a:r>
            <a:endParaRPr lang="de-DE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Unterschied zur Menge: </a:t>
            </a:r>
          </a:p>
          <a:p>
            <a:r>
              <a:rPr lang="de-DE" dirty="0" smtClean="0"/>
              <a:t>Elemente (Einträge) bei Wörterbüchern als Attribut-Wert-Paare verstanden</a:t>
            </a:r>
          </a:p>
          <a:p>
            <a:r>
              <a:rPr lang="de-DE" dirty="0" smtClean="0"/>
              <a:t>Iteration über Elemente eines Wörterbuchs in </a:t>
            </a:r>
            <a:br>
              <a:rPr lang="de-DE" dirty="0" smtClean="0"/>
            </a:br>
            <a:r>
              <a:rPr lang="de-DE" b="1" dirty="0" smtClean="0"/>
              <a:t>willkürlicher</a:t>
            </a:r>
            <a:r>
              <a:rPr lang="de-DE" dirty="0" smtClean="0"/>
              <a:t> Reihenfolge </a:t>
            </a:r>
            <a:r>
              <a:rPr lang="de-DE" b="1" dirty="0" smtClean="0"/>
              <a:t>ohne</a:t>
            </a:r>
            <a:r>
              <a:rPr lang="de-DE" dirty="0" smtClean="0"/>
              <a:t> Angabe eines Bereichs</a:t>
            </a:r>
          </a:p>
          <a:p>
            <a:pPr lvl="1"/>
            <a:r>
              <a:rPr lang="de-DE" dirty="0" smtClean="0"/>
              <a:t>Über alle Attribute</a:t>
            </a:r>
          </a:p>
          <a:p>
            <a:pPr lvl="1"/>
            <a:r>
              <a:rPr lang="de-DE" dirty="0" smtClean="0"/>
              <a:t>Über alle Werte</a:t>
            </a:r>
          </a:p>
          <a:p>
            <a:pPr lvl="1"/>
            <a:r>
              <a:rPr lang="de-DE" dirty="0" smtClean="0"/>
              <a:t>Über alle Attribut-Wert-Paare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1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</a:t>
            </a:r>
            <a:r>
              <a:rPr lang="de-DE" dirty="0" smtClean="0"/>
              <a:t>Dynamisches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Basisoperation (Suchen, Einfügen, Löschen) in O(1)</a:t>
            </a:r>
          </a:p>
          <a:p>
            <a:r>
              <a:rPr lang="de-DE" dirty="0" smtClean="0"/>
              <a:t>Güte des Hashverfahrens beeinflusst durch</a:t>
            </a:r>
          </a:p>
          <a:p>
            <a:pPr lvl="1"/>
            <a:r>
              <a:rPr lang="de-DE" dirty="0" smtClean="0"/>
              <a:t>Hashfunktion</a:t>
            </a:r>
          </a:p>
          <a:p>
            <a:pPr lvl="1"/>
            <a:r>
              <a:rPr lang="de-DE" dirty="0" smtClean="0"/>
              <a:t>Verfahren zur Kollisionsbehandlung</a:t>
            </a:r>
          </a:p>
          <a:p>
            <a:pPr lvl="2"/>
            <a:r>
              <a:rPr lang="de-DE" dirty="0" smtClean="0"/>
              <a:t>Verkettung</a:t>
            </a:r>
          </a:p>
          <a:p>
            <a:pPr lvl="2"/>
            <a:r>
              <a:rPr lang="de-DE" dirty="0" smtClean="0"/>
              <a:t>Offene Adressierung</a:t>
            </a:r>
          </a:p>
          <a:p>
            <a:pPr lvl="3"/>
            <a:r>
              <a:rPr lang="de-DE" dirty="0" smtClean="0"/>
              <a:t>Lineares/Quadratisches Sondieren</a:t>
            </a:r>
            <a:r>
              <a:rPr lang="de-DE" dirty="0"/>
              <a:t>/</a:t>
            </a:r>
            <a:r>
              <a:rPr lang="de-DE" dirty="0" smtClean="0"/>
              <a:t>Doppel-</a:t>
            </a:r>
            <a:r>
              <a:rPr lang="de-DE" dirty="0" err="1" smtClean="0"/>
              <a:t>Hashing</a:t>
            </a:r>
            <a:endParaRPr lang="de-DE" dirty="0" smtClean="0"/>
          </a:p>
          <a:p>
            <a:pPr lvl="1"/>
            <a:r>
              <a:rPr lang="de-DE" dirty="0" smtClean="0"/>
              <a:t>Füllfaktor</a:t>
            </a:r>
          </a:p>
          <a:p>
            <a:pPr lvl="2"/>
            <a:r>
              <a:rPr lang="de-DE" dirty="0" smtClean="0"/>
              <a:t>Dynamisches Wachsen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50</a:t>
            </a:fld>
            <a:endParaRPr lang="de-DE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035616"/>
              </p:ext>
            </p:extLst>
          </p:nvPr>
        </p:nvGraphicFramePr>
        <p:xfrm>
          <a:off x="7668344" y="4581128"/>
          <a:ext cx="82508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581128"/>
                        <a:ext cx="825089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6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E743-4516-434A-8C6C-870AA55C3D91}" type="slidenum">
              <a:rPr lang="de-DE"/>
              <a:pPr/>
              <a:t>51</a:t>
            </a:fld>
            <a:endParaRPr lang="de-DE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Ziel: perfekte Hashtabelle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7177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779838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79596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80402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787900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765300" y="5013152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6853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276600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292725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284663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7894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63007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1979613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2987675" y="2709689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3492500" y="2709689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5003800" y="2709689"/>
            <a:ext cx="1584325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2484438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>
            <a:off x="5076825" y="2709689"/>
            <a:ext cx="194310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8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43C1-2536-474C-A183-C0F951B54D73}" type="slidenum">
              <a:rPr lang="de-DE"/>
              <a:pPr/>
              <a:t>52</a:t>
            </a:fld>
            <a:endParaRPr lang="de-DE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Statisches </a:t>
            </a:r>
            <a:r>
              <a:rPr lang="de-DE" dirty="0" smtClean="0"/>
              <a:t>Wörterbuch (FKS-</a:t>
            </a:r>
            <a:r>
              <a:rPr lang="de-DE" dirty="0" err="1" smtClean="0"/>
              <a:t>Hashing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83515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84321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851275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86740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87546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859338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36738" y="3069555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2051050" y="1845593"/>
            <a:ext cx="3024188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3059113" y="1845593"/>
            <a:ext cx="309721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3635375" y="1845593"/>
            <a:ext cx="431800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3706813" y="1845593"/>
            <a:ext cx="1368425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5148263" y="1845593"/>
            <a:ext cx="100806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>
            <a:off x="5219700" y="1845593"/>
            <a:ext cx="1871663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83515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33997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33480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i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435610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5364163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637222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4427538" y="206149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H="1">
            <a:off x="2484438" y="3574380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248443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98767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34925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42846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47879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52927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57959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630078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68040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3851275" y="3574380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H="1">
            <a:off x="4284663" y="3574380"/>
            <a:ext cx="5746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>
            <a:off x="5362575" y="3574380"/>
            <a:ext cx="19462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3419475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5003800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48593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j</a:t>
            </a: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2627313" y="5230143"/>
            <a:ext cx="454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Keine Kollisionen in Subtabellen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3924300" y="2637755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2627313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4859338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44" name="Rechteck 43"/>
          <p:cNvSpPr/>
          <p:nvPr/>
        </p:nvSpPr>
        <p:spPr>
          <a:xfrm>
            <a:off x="2411760" y="623731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solidFill>
                  <a:srgbClr val="0000FF"/>
                </a:solidFill>
              </a:rPr>
              <a:t>Michael </a:t>
            </a:r>
            <a:r>
              <a:rPr lang="de-DE" sz="1050" dirty="0" err="1">
                <a:solidFill>
                  <a:srgbClr val="0000FF"/>
                </a:solidFill>
              </a:rPr>
              <a:t>Fredman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János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Komlós</a:t>
            </a:r>
            <a:r>
              <a:rPr lang="de-DE" sz="1050" dirty="0">
                <a:solidFill>
                  <a:srgbClr val="0000FF"/>
                </a:solidFill>
              </a:rPr>
              <a:t>, Endre </a:t>
            </a:r>
            <a:r>
              <a:rPr lang="de-DE" sz="1050" dirty="0" err="1">
                <a:solidFill>
                  <a:srgbClr val="0000FF"/>
                </a:solidFill>
              </a:rPr>
              <a:t>Szemerédi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Storing</a:t>
            </a:r>
            <a:r>
              <a:rPr lang="de-DE" sz="1050" dirty="0">
                <a:solidFill>
                  <a:srgbClr val="0000FF"/>
                </a:solidFill>
              </a:rPr>
              <a:t> a </a:t>
            </a:r>
            <a:r>
              <a:rPr lang="de-DE" sz="1050" dirty="0" err="1">
                <a:solidFill>
                  <a:srgbClr val="0000FF"/>
                </a:solidFill>
              </a:rPr>
              <a:t>Sparse</a:t>
            </a:r>
            <a:r>
              <a:rPr lang="de-DE" sz="1050" dirty="0">
                <a:solidFill>
                  <a:srgbClr val="0000FF"/>
                </a:solidFill>
              </a:rPr>
              <a:t> Table </a:t>
            </a:r>
            <a:r>
              <a:rPr lang="de-DE" sz="1050" dirty="0" err="1">
                <a:solidFill>
                  <a:srgbClr val="0000FF"/>
                </a:solidFill>
              </a:rPr>
              <a:t>with</a:t>
            </a:r>
            <a:r>
              <a:rPr lang="de-DE" sz="1050" dirty="0">
                <a:solidFill>
                  <a:srgbClr val="0000FF"/>
                </a:solidFill>
              </a:rPr>
              <a:t> O(1) </a:t>
            </a:r>
            <a:r>
              <a:rPr lang="de-DE" sz="1050" dirty="0" err="1">
                <a:solidFill>
                  <a:srgbClr val="0000FF"/>
                </a:solidFill>
              </a:rPr>
              <a:t>Worst</a:t>
            </a:r>
            <a:r>
              <a:rPr lang="de-DE" sz="1050" dirty="0">
                <a:solidFill>
                  <a:srgbClr val="0000FF"/>
                </a:solidFill>
              </a:rPr>
              <a:t> Case Access Time, Journal of </a:t>
            </a:r>
            <a:r>
              <a:rPr lang="de-DE" sz="1050" dirty="0" err="1">
                <a:solidFill>
                  <a:srgbClr val="0000FF"/>
                </a:solidFill>
              </a:rPr>
              <a:t>the</a:t>
            </a:r>
            <a:r>
              <a:rPr lang="de-DE" sz="1050" dirty="0">
                <a:solidFill>
                  <a:srgbClr val="0000FF"/>
                </a:solidFill>
              </a:rPr>
              <a:t> ACM, Volume 31, </a:t>
            </a:r>
            <a:r>
              <a:rPr lang="de-DE" sz="1050" dirty="0" err="1">
                <a:solidFill>
                  <a:srgbClr val="0000FF"/>
                </a:solidFill>
              </a:rPr>
              <a:t>Issue</a:t>
            </a:r>
            <a:r>
              <a:rPr lang="de-DE" sz="1050" dirty="0">
                <a:solidFill>
                  <a:srgbClr val="0000FF"/>
                </a:solidFill>
              </a:rPr>
              <a:t> 3, </a:t>
            </a:r>
            <a:r>
              <a:rPr lang="de-DE" sz="1050" b="1" dirty="0">
                <a:solidFill>
                  <a:srgbClr val="FF0000"/>
                </a:solidFill>
              </a:rPr>
              <a:t>1984</a:t>
            </a:r>
          </a:p>
        </p:txBody>
      </p:sp>
    </p:spTree>
    <p:extLst>
      <p:ext uri="{BB962C8B-B14F-4D97-AF65-F5344CB8AC3E}">
        <p14:creationId xmlns:p14="http://schemas.microsoft.com/office/powerpoint/2010/main" val="18653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0F71-8D2F-A347-946B-A1C3021A7538}" type="slidenum">
              <a:rPr lang="de-DE"/>
              <a:pPr/>
              <a:t>53</a:t>
            </a:fld>
            <a:endParaRPr lang="de-DE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12407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3213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140200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15632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716438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148263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125663" y="3069556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2339975" y="1845593"/>
            <a:ext cx="3024188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3348038" y="1845593"/>
            <a:ext cx="309721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924300" y="1845593"/>
            <a:ext cx="431800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H="1">
            <a:off x="3995738" y="1845593"/>
            <a:ext cx="1368425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5437188" y="1845593"/>
            <a:ext cx="100806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H="1">
            <a:off x="5508625" y="1845593"/>
            <a:ext cx="187166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212407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2628900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36369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i</a:t>
            </a: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464502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5653088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3276600" y="2348831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Tabellengröße: </a:t>
            </a:r>
            <a:r>
              <a:rPr lang="de-DE" sz="2400">
                <a:solidFill>
                  <a:schemeClr val="hlink"/>
                </a:solidFill>
              </a:rPr>
              <a:t>m=</a:t>
            </a:r>
            <a:r>
              <a:rPr lang="de-DE" sz="2400">
                <a:solidFill>
                  <a:schemeClr val="hlink"/>
                </a:solidFill>
                <a:latin typeface="Symbol" charset="0"/>
                <a:sym typeface="Symbol" charset="0"/>
              </a:rPr>
              <a:t></a:t>
            </a:r>
            <a:r>
              <a:rPr lang="de-DE" sz="24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51482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j</a:t>
            </a: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828675" y="4364956"/>
            <a:ext cx="7921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226853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277177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327660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H="1">
            <a:off x="2557463" y="3572793"/>
            <a:ext cx="12954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46450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5148263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56530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61563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666115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71643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 flipH="1">
            <a:off x="4932363" y="3572793"/>
            <a:ext cx="4318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3905250" y="4312568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….</a:t>
            </a:r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2484438" y="3717256"/>
            <a:ext cx="473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  <a:r>
              <a:rPr lang="de-DE" sz="2400">
                <a:solidFill>
                  <a:schemeClr val="hlink"/>
                </a:solidFill>
              </a:rPr>
              <a:t> = m</a:t>
            </a:r>
            <a:r>
              <a:rPr lang="de-DE" sz="2400" baseline="-25000">
                <a:solidFill>
                  <a:schemeClr val="hlink"/>
                </a:solidFill>
              </a:rPr>
              <a:t>0</a:t>
            </a:r>
            <a:r>
              <a:rPr lang="de-DE" sz="2400">
                <a:solidFill>
                  <a:schemeClr val="hlink"/>
                </a:solidFill>
              </a:rPr>
              <a:t>+m</a:t>
            </a:r>
            <a:r>
              <a:rPr lang="de-DE" sz="2400" baseline="-25000">
                <a:solidFill>
                  <a:schemeClr val="hlink"/>
                </a:solidFill>
              </a:rPr>
              <a:t>1</a:t>
            </a:r>
            <a:r>
              <a:rPr lang="de-DE" sz="2400">
                <a:solidFill>
                  <a:schemeClr val="hlink"/>
                </a:solidFill>
              </a:rPr>
              <a:t>+…+m</a:t>
            </a:r>
            <a:r>
              <a:rPr lang="de-DE" sz="2400" baseline="-25000">
                <a:solidFill>
                  <a:schemeClr val="hlink"/>
                </a:solidFill>
              </a:rPr>
              <a:t>i-1</a:t>
            </a:r>
            <a:r>
              <a:rPr lang="de-DE" sz="2400"/>
              <a:t>: Offsets für </a:t>
            </a:r>
            <a:r>
              <a:rPr lang="de-DE" sz="2400">
                <a:solidFill>
                  <a:schemeClr val="hlink"/>
                </a:solidFill>
              </a:rPr>
              <a:t>T</a:t>
            </a:r>
            <a:r>
              <a:rPr lang="de-DE" sz="2400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1619250" y="3067968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288925" y="4364956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2268538" y="4364956"/>
            <a:ext cx="151130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4643438" y="4364956"/>
            <a:ext cx="3024187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5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62A9-38F4-2D4E-A0F2-31ECD8DFC466}" type="slidenum">
              <a:rPr lang="de-DE"/>
              <a:pPr/>
              <a:t>54</a:t>
            </a:fld>
            <a:endParaRPr lang="de-DE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Theorem:</a:t>
            </a:r>
            <a:r>
              <a:rPr lang="de-DE" dirty="0" smtClean="0"/>
              <a:t> </a:t>
            </a:r>
            <a:r>
              <a:rPr lang="de-DE" dirty="0"/>
              <a:t>Für jede Menge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Schlüsseln gibt es eine perfekte </a:t>
            </a:r>
            <a:r>
              <a:rPr lang="de-DE" dirty="0" smtClean="0"/>
              <a:t>Hashfunktion </a:t>
            </a:r>
            <a:r>
              <a:rPr lang="de-DE" dirty="0"/>
              <a:t>der Größe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),</a:t>
            </a:r>
            <a:r>
              <a:rPr lang="de-DE" dirty="0"/>
              <a:t> die in erwarteter Zeit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konstruiert werden kann.</a:t>
            </a:r>
          </a:p>
          <a:p>
            <a:pPr>
              <a:buFontTx/>
              <a:buNone/>
            </a:pPr>
            <a:endParaRPr lang="de-DE" dirty="0"/>
          </a:p>
          <a:p>
            <a:pPr algn="ctr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Sind perfekte Hashfunktionen auch dynamisch konstruierbar??</a:t>
            </a:r>
          </a:p>
        </p:txBody>
      </p:sp>
    </p:spTree>
    <p:extLst>
      <p:ext uri="{BB962C8B-B14F-4D97-AF65-F5344CB8AC3E}">
        <p14:creationId xmlns:p14="http://schemas.microsoft.com/office/powerpoint/2010/main" val="18031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: Prüfsummen und Verschlüsselung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651304" cy="4968875"/>
          </a:xfrm>
        </p:spPr>
        <p:txBody>
          <a:bodyPr/>
          <a:lstStyle/>
          <a:p>
            <a:r>
              <a:rPr lang="de-DE" dirty="0"/>
              <a:t>Bei </a:t>
            </a:r>
            <a:r>
              <a:rPr lang="de-DE" dirty="0">
                <a:solidFill>
                  <a:srgbClr val="FF0000"/>
                </a:solidFill>
              </a:rPr>
              <a:t>Prüfsummen</a:t>
            </a:r>
            <a:r>
              <a:rPr lang="de-DE" dirty="0"/>
              <a:t> verwendet man Hashwerte, um Übertragungsfehler </a:t>
            </a:r>
            <a:r>
              <a:rPr lang="de-DE" dirty="0" smtClean="0"/>
              <a:t>zu erkennen</a:t>
            </a:r>
          </a:p>
          <a:p>
            <a:pPr lvl="1"/>
            <a:r>
              <a:rPr lang="de-DE" dirty="0"/>
              <a:t>B</a:t>
            </a:r>
            <a:r>
              <a:rPr lang="de-DE" dirty="0" smtClean="0"/>
              <a:t>ei guter Hashfunktion sind Kollisionen selten, </a:t>
            </a:r>
          </a:p>
          <a:p>
            <a:pPr lvl="1"/>
            <a:r>
              <a:rPr lang="de-DE" dirty="0" smtClean="0"/>
              <a:t>Änderung weniger Bits einer Nachricht (Übertragungsfehler) sollte mögl. anderen Hashwert zur Folge haben</a:t>
            </a:r>
            <a:endParaRPr lang="de-DE" dirty="0"/>
          </a:p>
          <a:p>
            <a:r>
              <a:rPr lang="de-DE" dirty="0"/>
              <a:t>In der </a:t>
            </a:r>
            <a:r>
              <a:rPr lang="de-DE" dirty="0">
                <a:solidFill>
                  <a:srgbClr val="FF0000"/>
                </a:solidFill>
              </a:rPr>
              <a:t>Kryptologie</a:t>
            </a:r>
            <a:r>
              <a:rPr lang="de-DE" dirty="0"/>
              <a:t> werden spezielle </a:t>
            </a:r>
            <a:r>
              <a:rPr lang="de-DE" dirty="0" err="1"/>
              <a:t>kryptologische</a:t>
            </a:r>
            <a:r>
              <a:rPr lang="de-DE" dirty="0"/>
              <a:t> Hashfunktionen verwendet, bei denen zusätzlich gefordert wird, dass es praktisch unmöglich ist, Kollisionen absichtlich zu </a:t>
            </a:r>
            <a:r>
              <a:rPr lang="de-DE" dirty="0" smtClean="0"/>
              <a:t>finden (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/>
              <a:t>SHAx</a:t>
            </a:r>
            <a:r>
              <a:rPr lang="de-DE" dirty="0" smtClean="0"/>
              <a:t>, MD5)</a:t>
            </a:r>
          </a:p>
          <a:p>
            <a:pPr lvl="1"/>
            <a:r>
              <a:rPr lang="de-DE" dirty="0" smtClean="0"/>
              <a:t>Inverse Funktion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-1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: 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⟶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U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/>
              <a:t>„schwer“ zu berechnen</a:t>
            </a:r>
          </a:p>
          <a:p>
            <a:pPr lvl="1"/>
            <a:r>
              <a:rPr lang="de-DE" dirty="0" smtClean="0"/>
              <a:t>Ausprobieren über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x=h(h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-1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(x))</a:t>
            </a:r>
            <a:r>
              <a:rPr lang="de-DE" dirty="0" smtClean="0"/>
              <a:t> ist „aufwendig“ da </a:t>
            </a:r>
            <a:r>
              <a:rPr lang="de-DE" dirty="0" smtClean="0">
                <a:solidFill>
                  <a:srgbClr val="3C8C93"/>
                </a:solidFill>
              </a:rPr>
              <a:t>|U|</a:t>
            </a:r>
            <a:r>
              <a:rPr lang="de-DE" dirty="0" smtClean="0"/>
              <a:t> „groß“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1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Vermeidung schwieriger Eingaben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Annahme: </a:t>
            </a:r>
            <a:r>
              <a:rPr lang="de-DE" dirty="0" smtClean="0"/>
              <a:t>Pro Typ </a:t>
            </a:r>
            <a:r>
              <a:rPr lang="de-DE" b="1" dirty="0" smtClean="0"/>
              <a:t>nur</a:t>
            </a:r>
            <a:r>
              <a:rPr lang="de-DE" dirty="0" smtClean="0"/>
              <a:t> </a:t>
            </a:r>
            <a:r>
              <a:rPr lang="de-DE" b="1" dirty="0" smtClean="0"/>
              <a:t>eine</a:t>
            </a:r>
            <a:r>
              <a:rPr lang="de-DE" dirty="0" smtClean="0"/>
              <a:t> </a:t>
            </a:r>
            <a:r>
              <a:rPr lang="de-DE" b="1" dirty="0" smtClean="0"/>
              <a:t>Hash-Funktion </a:t>
            </a:r>
            <a:r>
              <a:rPr lang="de-DE" dirty="0" smtClean="0"/>
              <a:t>verwendet</a:t>
            </a:r>
          </a:p>
          <a:p>
            <a:r>
              <a:rPr lang="de-DE" dirty="0" smtClean="0"/>
              <a:t>Wenn man Eingaben, die per </a:t>
            </a:r>
            <a:r>
              <a:rPr lang="de-DE" dirty="0" err="1" smtClean="0"/>
              <a:t>Hashing</a:t>
            </a:r>
            <a:r>
              <a:rPr lang="de-DE" dirty="0" smtClean="0"/>
              <a:t> verarbeitet werden, geschickt wählt, kann man </a:t>
            </a:r>
            <a:r>
              <a:rPr lang="de-DE" b="1" dirty="0" smtClean="0"/>
              <a:t>Kollisionen</a:t>
            </a:r>
            <a:r>
              <a:rPr lang="de-DE" dirty="0" smtClean="0"/>
              <a:t> durch geschickte Wahl der Eingaben </a:t>
            </a:r>
            <a:r>
              <a:rPr lang="de-DE" b="1" dirty="0" smtClean="0"/>
              <a:t>provozieren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(ohne gleiche Eingaben zu machen)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Problem: </a:t>
            </a:r>
            <a:r>
              <a:rPr lang="de-DE" dirty="0" smtClean="0"/>
              <a:t>Performanz sinkt (wird u.U. linear)</a:t>
            </a:r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Denial</a:t>
            </a:r>
            <a:r>
              <a:rPr lang="de-DE" dirty="0" smtClean="0"/>
              <a:t>-of-Service“-Angriff möglich</a:t>
            </a:r>
          </a:p>
          <a:p>
            <a:r>
              <a:rPr lang="de-DE" dirty="0" smtClean="0">
                <a:solidFill>
                  <a:srgbClr val="008000"/>
                </a:solidFill>
              </a:rPr>
              <a:t>Lösung: </a:t>
            </a:r>
            <a:r>
              <a:rPr lang="de-DE" dirty="0" smtClean="0"/>
              <a:t>Wähle </a:t>
            </a:r>
            <a:r>
              <a:rPr lang="de-DE" dirty="0"/>
              <a:t>Hashfunktion zufällig aus Menge von Hashfunktionen, die unabhängig von Schlüsseln sind</a:t>
            </a:r>
          </a:p>
          <a:p>
            <a:pPr marL="457200" lvl="1" indent="0">
              <a:buNone/>
            </a:pP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1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r>
              <a:rPr lang="de-DE" dirty="0" smtClean="0"/>
              <a:t>: </a:t>
            </a:r>
            <a:r>
              <a:rPr lang="de-DE" dirty="0"/>
              <a:t>Verwendung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Auswahl der Hash-Funktion </a:t>
            </a:r>
            <a:r>
              <a:rPr lang="de-DE" dirty="0" smtClean="0"/>
              <a:t>möglich, </a:t>
            </a:r>
            <a:r>
              <a:rPr lang="de-DE" dirty="0"/>
              <a:t>wenn </a:t>
            </a:r>
            <a:r>
              <a:rPr lang="de-DE" dirty="0" err="1"/>
              <a:t>Hashing</a:t>
            </a:r>
            <a:r>
              <a:rPr lang="de-DE" dirty="0"/>
              <a:t> für einen </a:t>
            </a:r>
            <a:r>
              <a:rPr lang="de-DE" dirty="0" smtClean="0"/>
              <a:t>temporär </a:t>
            </a:r>
            <a:r>
              <a:rPr lang="de-DE" dirty="0"/>
              <a:t>aufgebauten Index verwendet wird</a:t>
            </a:r>
            <a:r>
              <a:rPr lang="de-DE" dirty="0" smtClean="0"/>
              <a:t>,</a:t>
            </a:r>
          </a:p>
          <a:p>
            <a:pPr lvl="1"/>
            <a:r>
              <a:rPr lang="de-DE" dirty="0" smtClean="0"/>
              <a:t>Auswahl aus Menge von Hashfunktionen </a:t>
            </a:r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dirty="0"/>
              <a:t> möglich</a:t>
            </a:r>
          </a:p>
          <a:p>
            <a:r>
              <a:rPr lang="de-DE" dirty="0" smtClean="0"/>
              <a:t>Bei langlaufenden Serveranwendungen kann Hash-Funktion beim Vergrößern oder Verkleinern einer Hashtabelle geändert werden (</a:t>
            </a:r>
            <a:r>
              <a:rPr lang="de-DE" dirty="0" err="1" smtClean="0"/>
              <a:t>Rehash</a:t>
            </a:r>
            <a:r>
              <a:rPr lang="de-DE" dirty="0" smtClean="0"/>
              <a:t>)</a:t>
            </a:r>
          </a:p>
          <a:p>
            <a:r>
              <a:rPr lang="de-DE" dirty="0" smtClean="0"/>
              <a:t>Weiterhin kann die Zugriffszeit gemessen werden und ggf. ein spontanes </a:t>
            </a:r>
            <a:r>
              <a:rPr lang="de-DE" dirty="0" err="1" smtClean="0"/>
              <a:t>Rehash</a:t>
            </a:r>
            <a:r>
              <a:rPr lang="de-DE" dirty="0" smtClean="0"/>
              <a:t> mit einer anderen Hash-Funktion eingeleitet werden (also latente Gefahr eines DOS-Angriffs abgemildert)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4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Hashing</a:t>
            </a:r>
            <a:r>
              <a:rPr lang="de-DE" baseline="30000" dirty="0"/>
              <a:t>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 smtClean="0"/>
              <a:t>Eine Menge von Hashfunktionen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 smtClean="0"/>
              <a:t> heißt universell, wenn für beliebige Schlüssel </a:t>
            </a:r>
            <a:r>
              <a:rPr lang="de-DE" dirty="0" smtClean="0">
                <a:solidFill>
                  <a:srgbClr val="3C8C93"/>
                </a:solidFill>
              </a:rPr>
              <a:t>x,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dirty="0" smtClean="0">
                <a:solidFill>
                  <a:srgbClr val="3C8C93"/>
                </a:solidFill>
              </a:rPr>
              <a:t> ∈ U</a:t>
            </a:r>
            <a:r>
              <a:rPr lang="de-DE" dirty="0" smtClean="0"/>
              <a:t> mit </a:t>
            </a:r>
            <a:r>
              <a:rPr lang="de-DE" dirty="0" smtClean="0">
                <a:solidFill>
                  <a:srgbClr val="3C8C93"/>
                </a:solidFill>
              </a:rPr>
              <a:t>x ≠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dirty="0" smtClean="0"/>
              <a:t> gilt: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>
                <a:solidFill>
                  <a:srgbClr val="000000"/>
                </a:solidFill>
              </a:rPr>
              <a:t>Also: Wenn eine Hashfunktion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 smtClean="0">
                <a:solidFill>
                  <a:srgbClr val="000000"/>
                </a:solidFill>
              </a:rPr>
              <a:t>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 smtClean="0">
                <a:solidFill>
                  <a:srgbClr val="000000"/>
                </a:solidFill>
              </a:rPr>
              <a:t>zufällig </a:t>
            </a:r>
            <a:r>
              <a:rPr lang="de-DE" dirty="0">
                <a:solidFill>
                  <a:srgbClr val="000000"/>
                </a:solidFill>
              </a:rPr>
              <a:t>gewählt 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wird, ist </a:t>
            </a:r>
            <a:r>
              <a:rPr lang="de-DE" dirty="0" smtClean="0"/>
              <a:t>die relative </a:t>
            </a:r>
            <a:r>
              <a:rPr lang="de-DE" dirty="0"/>
              <a:t>Häufigkeit von Kollisionen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kleiner </a:t>
            </a:r>
            <a:r>
              <a:rPr lang="de-DE" dirty="0"/>
              <a:t>als </a:t>
            </a:r>
            <a:r>
              <a:rPr lang="de-DE" dirty="0">
                <a:solidFill>
                  <a:srgbClr val="3C8C93"/>
                </a:solidFill>
              </a:rPr>
              <a:t>1/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>
                <a:solidFill>
                  <a:srgbClr val="000000"/>
                </a:solidFill>
              </a:rPr>
              <a:t>, wobei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 smtClean="0">
                <a:solidFill>
                  <a:srgbClr val="000000"/>
                </a:solidFill>
              </a:rPr>
              <a:t> die Größe der Hashtabelle ist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Beispiel: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Die Funktionen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 smtClean="0">
                <a:solidFill>
                  <a:srgbClr val="000000"/>
                </a:solidFill>
              </a:rPr>
              <a:t> haben Parameter </a:t>
            </a:r>
            <a:r>
              <a:rPr lang="de-DE" dirty="0" smtClean="0">
                <a:solidFill>
                  <a:srgbClr val="3C8C93"/>
                </a:solidFill>
              </a:rPr>
              <a:t>a, b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Wir sprechen auch von einer Familie von Hashfunktionen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32856"/>
            <a:ext cx="4928592" cy="8490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11760" y="6146140"/>
            <a:ext cx="432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 smtClean="0"/>
              <a:t>1</a:t>
            </a:r>
            <a:r>
              <a:rPr lang="de-DE" sz="1400" dirty="0" smtClean="0"/>
              <a:t> Manchmal auch universales </a:t>
            </a:r>
            <a:r>
              <a:rPr lang="de-DE" sz="1400" dirty="0" err="1" smtClean="0"/>
              <a:t>Hashing</a:t>
            </a:r>
            <a:r>
              <a:rPr lang="de-DE" sz="1400" dirty="0" smtClean="0"/>
              <a:t> genannt: </a:t>
            </a:r>
            <a:r>
              <a:rPr lang="de-DE" sz="1400" dirty="0"/>
              <a:t> </a:t>
            </a:r>
            <a:r>
              <a:rPr lang="de-DE" sz="1400" dirty="0" smtClean="0"/>
              <a:t>Für alle </a:t>
            </a:r>
            <a:br>
              <a:rPr lang="de-DE" sz="1400" dirty="0" smtClean="0"/>
            </a:br>
            <a:r>
              <a:rPr lang="de-DE" sz="1400" dirty="0" smtClean="0"/>
              <a:t>Schlüsselsequenzen geeignet, also universal einsetzbar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94673"/>
              </p:ext>
            </p:extLst>
          </p:nvPr>
        </p:nvGraphicFramePr>
        <p:xfrm>
          <a:off x="2339752" y="4293096"/>
          <a:ext cx="4765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Formel" r:id="rId4" imgW="2006280" imgH="241200" progId="Equation.3">
                  <p:embed/>
                </p:oleObj>
              </mc:Choice>
              <mc:Fallback>
                <p:oleObj name="Formel" r:id="rId4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293096"/>
                        <a:ext cx="47656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2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8974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124744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Wir wählen eine Primzahl p, so dass jeder Schlüssel </a:t>
            </a:r>
            <a:r>
              <a:rPr lang="de-DE" sz="2000" dirty="0" err="1"/>
              <a:t>k</a:t>
            </a:r>
            <a:r>
              <a:rPr lang="de-DE" sz="2000" dirty="0"/>
              <a:t> kleiner als p ist.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10007"/>
              </p:ext>
            </p:extLst>
          </p:nvPr>
        </p:nvGraphicFramePr>
        <p:xfrm>
          <a:off x="2984501" y="1541895"/>
          <a:ext cx="2307580" cy="49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8" name="Formel" r:id="rId3" imgW="1130040" imgH="241200" progId="Equation.3">
                  <p:embed/>
                </p:oleObj>
              </mc:Choice>
              <mc:Fallback>
                <p:oleObj name="Formel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1" y="1541895"/>
                        <a:ext cx="2307580" cy="493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23424"/>
              </p:ext>
            </p:extLst>
          </p:nvPr>
        </p:nvGraphicFramePr>
        <p:xfrm>
          <a:off x="3098354" y="2060848"/>
          <a:ext cx="2049710" cy="51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9" name="Formel" r:id="rId5" imgW="1015920" imgH="253800" progId="Equation.3">
                  <p:embed/>
                </p:oleObj>
              </mc:Choice>
              <mc:Fallback>
                <p:oleObj name="Formel" r:id="rId5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354" y="2060848"/>
                        <a:ext cx="2049710" cy="51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850" y="2708920"/>
            <a:ext cx="869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Da das Universum erheblich größer als die Tabelle T sein soll, muss gelten: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086820"/>
              </p:ext>
            </p:extLst>
          </p:nvPr>
        </p:nvGraphicFramePr>
        <p:xfrm>
          <a:off x="4044950" y="3226445"/>
          <a:ext cx="847593" cy="34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" name="Equation" r:id="rId7" imgW="406080" imgH="164880" progId="Equation.3">
                  <p:embed/>
                </p:oleObj>
              </mc:Choice>
              <mc:Fallback>
                <p:oleObj name="Equation" r:id="rId7" imgW="4060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3226445"/>
                        <a:ext cx="847593" cy="345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3375" y="3877320"/>
            <a:ext cx="80201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Für jedes Paar (</a:t>
            </a:r>
            <a:r>
              <a:rPr lang="de-DE" sz="2000" dirty="0" err="1"/>
              <a:t>a,b</a:t>
            </a:r>
            <a:r>
              <a:rPr lang="de-DE" sz="2000" dirty="0"/>
              <a:t>) von Zahlen mit a </a:t>
            </a:r>
            <a:r>
              <a:rPr lang="de-DE" sz="2000" dirty="0" smtClean="0">
                <a:sym typeface="Symbol" charset="0"/>
              </a:rPr>
              <a:t>∈ </a:t>
            </a:r>
            <a:r>
              <a:rPr lang="de-DE" sz="2000" dirty="0" err="1">
                <a:sym typeface="Symbol" charset="0"/>
              </a:rPr>
              <a:t>Z</a:t>
            </a:r>
            <a:r>
              <a:rPr lang="de-DE" sz="2000" baseline="-25000" dirty="0" err="1">
                <a:sym typeface="Symbol" charset="0"/>
              </a:rPr>
              <a:t>p</a:t>
            </a:r>
            <a:r>
              <a:rPr lang="de-DE" sz="2000" baseline="30000" dirty="0">
                <a:sym typeface="Symbol" charset="0"/>
              </a:rPr>
              <a:t>* </a:t>
            </a:r>
            <a:r>
              <a:rPr lang="de-DE" sz="2000" dirty="0">
                <a:sym typeface="Symbol" charset="0"/>
              </a:rPr>
              <a:t> und  b </a:t>
            </a:r>
            <a:r>
              <a:rPr lang="de-DE" sz="2000" dirty="0" smtClean="0">
                <a:sym typeface="Symbol" charset="0"/>
              </a:rPr>
              <a:t>∈ </a:t>
            </a:r>
            <a:r>
              <a:rPr lang="de-DE" sz="2000" dirty="0" err="1">
                <a:sym typeface="Symbol" charset="0"/>
              </a:rPr>
              <a:t>Z</a:t>
            </a:r>
            <a:r>
              <a:rPr lang="de-DE" sz="2000" baseline="-25000" dirty="0" err="1">
                <a:sym typeface="Symbol" charset="0"/>
              </a:rPr>
              <a:t>p</a:t>
            </a:r>
            <a:r>
              <a:rPr lang="de-DE" sz="2000" baseline="-25000" dirty="0">
                <a:sym typeface="Symbol" charset="0"/>
              </a:rPr>
              <a:t> </a:t>
            </a:r>
            <a:r>
              <a:rPr lang="de-DE" sz="2000" dirty="0">
                <a:sym typeface="Symbol" charset="0"/>
              </a:rPr>
              <a:t>definieren wir wie </a:t>
            </a:r>
          </a:p>
          <a:p>
            <a:r>
              <a:rPr lang="de-DE" sz="2000" dirty="0">
                <a:sym typeface="Symbol" charset="0"/>
              </a:rPr>
              <a:t>folgt eine Hash-Funktion:</a:t>
            </a:r>
            <a:endParaRPr lang="de-DE" sz="2000" baseline="-25000" dirty="0">
              <a:sym typeface="Symbol" charset="0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63679"/>
              </p:ext>
            </p:extLst>
          </p:nvPr>
        </p:nvGraphicFramePr>
        <p:xfrm>
          <a:off x="2282825" y="4799657"/>
          <a:ext cx="4765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1" name="Formel" r:id="rId9" imgW="2006280" imgH="241200" progId="Equation.3">
                  <p:embed/>
                </p:oleObj>
              </mc:Choice>
              <mc:Fallback>
                <p:oleObj name="Formel" r:id="rId9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4799657"/>
                        <a:ext cx="47656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5288" y="5544195"/>
            <a:ext cx="4056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u="sng"/>
              <a:t>Beispiel:</a:t>
            </a:r>
            <a:r>
              <a:rPr lang="de-DE" sz="2000"/>
              <a:t>           </a:t>
            </a:r>
            <a:r>
              <a:rPr lang="de-DE" sz="2400"/>
              <a:t>p = 17    m = 6 </a:t>
            </a:r>
            <a:endParaRPr lang="de-DE" sz="2400" b="1" u="sng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4903788" y="5714057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581650" y="5525145"/>
            <a:ext cx="127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r>
              <a:rPr lang="de-DE" sz="2400" baseline="-25000"/>
              <a:t>3,4</a:t>
            </a:r>
            <a:r>
              <a:rPr lang="de-DE" sz="2400"/>
              <a:t>(8) =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496050" y="5525145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   5</a:t>
            </a:r>
          </a:p>
        </p:txBody>
      </p:sp>
      <p:sp>
        <p:nvSpPr>
          <p:cNvPr id="17" name="Rechteck 16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708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  <p:bldP spid="11" grpId="0" autoUpdateAnimBg="0"/>
      <p:bldP spid="13" grpId="0" autoUpdateAnimBg="0"/>
      <p:bldP spid="14" grpId="0" animBg="1"/>
      <p:bldP spid="15" grpId="0" autoUpdateAnimBg="0"/>
      <p:bldP spid="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12B5-F82C-9846-A6CE-FF1E8D8A1CD7}" type="slidenum">
              <a:rPr lang="de-DE"/>
              <a:pPr/>
              <a:t>6</a:t>
            </a:fld>
            <a:endParaRPr lang="de-DE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(Streuung)</a:t>
            </a:r>
            <a:endParaRPr lang="de-DE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14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022599" y="5589240"/>
            <a:ext cx="4997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Hashtabelle </a:t>
            </a:r>
            <a:r>
              <a:rPr lang="de-DE" sz="2800" dirty="0" smtClean="0">
                <a:solidFill>
                  <a:schemeClr val="hlink"/>
                </a:solidFill>
              </a:rPr>
              <a:t>T (T = Indexbereich)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920953" y="2924944"/>
            <a:ext cx="52246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zeit- und speichereffiziente</a:t>
            </a:r>
            <a:br>
              <a:rPr lang="de-DE" sz="2800" dirty="0"/>
            </a:br>
            <a:r>
              <a:rPr lang="de-DE" sz="2800" dirty="0" smtClean="0"/>
              <a:t>Hashfunktion (Streuwertfunktion) </a:t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</a:rPr>
              <a:t>h: U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T mit |U|≥|T|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3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1D110-0D84-3543-A8E3-0238BA17F1BF}" type="slidenum">
              <a:rPr lang="en-US"/>
              <a:pPr/>
              <a:t>60</a:t>
            </a:fld>
            <a:endParaRPr 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23950" y="1128723"/>
            <a:ext cx="12557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Die </a:t>
            </a:r>
            <a:r>
              <a:rPr lang="de-DE" sz="2000" dirty="0" smtClean="0"/>
              <a:t>Klasse</a:t>
            </a:r>
            <a:endParaRPr lang="de-DE" sz="2000" dirty="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001660"/>
              </p:ext>
            </p:extLst>
          </p:nvPr>
        </p:nvGraphicFramePr>
        <p:xfrm>
          <a:off x="2555776" y="1089369"/>
          <a:ext cx="3705522" cy="51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" name="Equation" r:id="rId3" imgW="1828800" imgH="253800" progId="Equation.3">
                  <p:embed/>
                </p:oleObj>
              </mc:Choice>
              <mc:Fallback>
                <p:oleObj name="Equation" r:id="rId3" imgW="1828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089369"/>
                        <a:ext cx="3705522" cy="51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23950" y="2184411"/>
            <a:ext cx="413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von Hash-Funktionen ist universell.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23850" y="264318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/>
              <a:t>Beweis:</a:t>
            </a:r>
            <a:endParaRPr lang="de-DE" sz="2000" b="1" baseline="-25000" dirty="0">
              <a:sym typeface="Symbol" charset="0"/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323850" y="3003550"/>
            <a:ext cx="15744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/>
              <a:t>Ohne Beweis</a:t>
            </a:r>
            <a:endParaRPr lang="de-DE" sz="2000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3528" y="1124744"/>
            <a:ext cx="693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 err="1" smtClean="0"/>
              <a:t>Beh</a:t>
            </a:r>
            <a:r>
              <a:rPr lang="de-DE" sz="2000" b="1" dirty="0" smtClean="0"/>
              <a:t>:</a:t>
            </a:r>
            <a:endParaRPr lang="de-DE" sz="2000" b="1" baseline="-25000" dirty="0">
              <a:sym typeface="Symbol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05252"/>
              </p:ext>
            </p:extLst>
          </p:nvPr>
        </p:nvGraphicFramePr>
        <p:xfrm>
          <a:off x="2627784" y="1628800"/>
          <a:ext cx="4248472" cy="51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" name="Formel" r:id="rId5" imgW="2006280" imgH="241200" progId="Equation.3">
                  <p:embed/>
                </p:oleObj>
              </mc:Choice>
              <mc:Fallback>
                <p:oleObj name="Formel" r:id="rId5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628800"/>
                        <a:ext cx="4248472" cy="512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/>
        </p:nvSpPr>
        <p:spPr>
          <a:xfrm>
            <a:off x="1896756" y="169151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0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utoUpdateAnimBg="0"/>
      <p:bldP spid="8705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Basisoperation (Suchen, Einfügen, Löschen) in O(1)</a:t>
            </a:r>
          </a:p>
          <a:p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Güte des Hashverfahrens beeinflusst durch</a:t>
            </a: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Hashfunktion</a:t>
            </a: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Verfahren zur Kollisionsbehandlung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Verkettung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Offene Adressierung</a:t>
            </a:r>
          </a:p>
          <a:p>
            <a:pPr lvl="3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Lineares/Quadratisches Sondieren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/</a:t>
            </a:r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Doppel-</a:t>
            </a:r>
            <a:r>
              <a:rPr lang="de-D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Hashing</a:t>
            </a:r>
            <a:endParaRPr lang="de-DE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Füllfaktor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Dynamisches Wachsen</a:t>
            </a:r>
          </a:p>
          <a:p>
            <a:r>
              <a:rPr lang="de-DE" dirty="0" smtClean="0"/>
              <a:t>Statistisches vs. Dynamisches </a:t>
            </a:r>
            <a:r>
              <a:rPr lang="de-DE" dirty="0" err="1" smtClean="0"/>
              <a:t>Hashen</a:t>
            </a:r>
            <a:endParaRPr lang="de-DE" dirty="0" smtClean="0"/>
          </a:p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61</a:t>
            </a:fld>
            <a:endParaRPr lang="de-DE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848790"/>
              </p:ext>
            </p:extLst>
          </p:nvPr>
        </p:nvGraphicFramePr>
        <p:xfrm>
          <a:off x="7668344" y="4653136"/>
          <a:ext cx="82508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653136"/>
                        <a:ext cx="825089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6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1E5-9C6A-E947-9BE6-5EA88440E902}" type="slidenum">
              <a:rPr lang="de-DE"/>
              <a:pPr/>
              <a:t>7</a:t>
            </a:fld>
            <a:endParaRPr lang="de-DE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: Übliches Anwendungsszenario</a:t>
            </a:r>
            <a:endParaRPr lang="de-DE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/>
              <a:t>Menge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de-DE" sz="2800" dirty="0" smtClean="0"/>
              <a:t>der potentiellen Schlüssel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/>
              <a:t> „groß“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Anzahl der Feldelemente </a:t>
            </a:r>
            <a:r>
              <a:rPr lang="de-DE" sz="2800" dirty="0" err="1" smtClean="0">
                <a:solidFill>
                  <a:srgbClr val="3C8C93"/>
                </a:solidFill>
              </a:rPr>
              <a:t>length</a:t>
            </a:r>
            <a:r>
              <a:rPr lang="de-DE" sz="2800" dirty="0" smtClean="0">
                <a:solidFill>
                  <a:srgbClr val="3C8C93"/>
                </a:solidFill>
              </a:rPr>
              <a:t>(T)</a:t>
            </a:r>
            <a:r>
              <a:rPr lang="de-DE" sz="2800" dirty="0" smtClean="0"/>
              <a:t> „klein“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D.h.: </a:t>
            </a:r>
            <a:r>
              <a:rPr lang="de-DE" sz="2800" dirty="0" smtClean="0">
                <a:solidFill>
                  <a:srgbClr val="3C8C93"/>
                </a:solidFill>
              </a:rPr>
              <a:t>|U| &gt;&gt; </a:t>
            </a:r>
            <a:r>
              <a:rPr lang="de-DE" sz="2800" dirty="0" err="1" smtClean="0">
                <a:solidFill>
                  <a:srgbClr val="3C8C93"/>
                </a:solidFill>
              </a:rPr>
              <a:t>length</a:t>
            </a:r>
            <a:r>
              <a:rPr lang="de-DE" sz="2800" dirty="0" smtClean="0">
                <a:solidFill>
                  <a:srgbClr val="3C8C93"/>
                </a:solidFill>
              </a:rPr>
              <a:t>(T)</a:t>
            </a:r>
            <a:r>
              <a:rPr lang="de-DE" sz="2800" dirty="0" smtClean="0"/>
              <a:t>, aber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nur „wenige“ </a:t>
            </a:r>
            <a:r>
              <a:rPr lang="de-DE" sz="2800" dirty="0" err="1" smtClean="0">
                <a:solidFill>
                  <a:srgbClr val="FF0000"/>
                </a:solidFill>
              </a:rPr>
              <a:t>u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>
                <a:solidFill>
                  <a:srgbClr val="FF0000"/>
                </a:solidFill>
              </a:rPr>
              <a:t>∈ </a:t>
            </a:r>
            <a:r>
              <a:rPr lang="de-DE" sz="2800" dirty="0" smtClean="0">
                <a:solidFill>
                  <a:srgbClr val="FF0000"/>
                </a:solidFill>
              </a:rPr>
              <a:t>U werden tatsächlich betrachtet </a:t>
            </a:r>
            <a:endParaRPr lang="de-DE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Werte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können „groß“ sein (viele Bits)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Große Zahlen, </a:t>
            </a:r>
            <a:r>
              <a:rPr lang="de-DE" dirty="0" err="1" smtClean="0">
                <a:solidFill>
                  <a:srgbClr val="000000"/>
                </a:solidFill>
              </a:rPr>
              <a:t>Tupel</a:t>
            </a:r>
            <a:r>
              <a:rPr lang="de-DE" dirty="0" smtClean="0">
                <a:solidFill>
                  <a:srgbClr val="000000"/>
                </a:solidFill>
              </a:rPr>
              <a:t> mit vielen Komponenten, Bäume, ...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Werte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können „zerhackt“ werden, so dass evtl. nur Teile von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>
                <a:solidFill>
                  <a:srgbClr val="000000"/>
                </a:solidFill>
              </a:rPr>
              <a:t> zur einfachen Bestimmung des Index für </a:t>
            </a:r>
            <a:r>
              <a:rPr lang="de-DE" sz="2800" dirty="0" smtClean="0">
                <a:solidFill>
                  <a:srgbClr val="3C8C93"/>
                </a:solidFill>
              </a:rPr>
              <a:t>T</a:t>
            </a:r>
            <a:r>
              <a:rPr lang="de-DE" sz="2800" dirty="0" smtClean="0">
                <a:solidFill>
                  <a:srgbClr val="000000"/>
                </a:solidFill>
              </a:rPr>
              <a:t> betrachtet werden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Z.B.: Nur einige Komponenten eines </a:t>
            </a:r>
            <a:r>
              <a:rPr lang="de-DE" dirty="0" err="1" smtClean="0">
                <a:solidFill>
                  <a:srgbClr val="000000"/>
                </a:solidFill>
              </a:rPr>
              <a:t>Tupel</a:t>
            </a:r>
            <a:r>
              <a:rPr lang="de-DE" dirty="0" smtClean="0">
                <a:solidFill>
                  <a:srgbClr val="000000"/>
                </a:solidFill>
              </a:rPr>
              <a:t> betrachtet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Bäume nur bis zu best. Tiefe betrachtet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Sonst Abbildungsvorgang evtl. zu aufwendig</a:t>
            </a:r>
          </a:p>
        </p:txBody>
      </p:sp>
    </p:spTree>
    <p:extLst>
      <p:ext uri="{BB962C8B-B14F-4D97-AF65-F5344CB8AC3E}">
        <p14:creationId xmlns:p14="http://schemas.microsoft.com/office/powerpoint/2010/main" val="5516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4E4D-A195-564B-881D-4BDBD5A11760}" type="slidenum">
              <a:rPr lang="de-DE"/>
              <a:pPr/>
              <a:t>8</a:t>
            </a:fld>
            <a:endParaRPr lang="de-DE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Hashing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348038" y="5516563"/>
            <a:ext cx="2382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Hashtabelle </a:t>
            </a:r>
            <a:r>
              <a:rPr lang="de-DE" sz="280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835150" y="2997200"/>
            <a:ext cx="541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Aufgabe der Hashfunktion:</a:t>
            </a:r>
            <a:br>
              <a:rPr lang="de-DE" sz="2800"/>
            </a:br>
            <a:r>
              <a:rPr lang="de-DE" sz="2800">
                <a:solidFill>
                  <a:srgbClr val="FF0000"/>
                </a:solidFill>
              </a:rPr>
              <a:t>Gute Streuung</a:t>
            </a:r>
            <a:r>
              <a:rPr lang="de-DE" sz="2800"/>
              <a:t> der Elemente in </a:t>
            </a:r>
            <a:r>
              <a:rPr lang="de-DE" sz="280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11AD-226C-544B-AE26-CBEDBBFE24AD}" type="slidenum">
              <a:rPr lang="de-DE"/>
              <a:pPr/>
              <a:t>9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Hashing (perfekte Streuung)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rgbClr val="3C8C93"/>
                </a:solidFill>
              </a:rPr>
              <a:t>T := </a:t>
            </a:r>
            <a:r>
              <a:rPr lang="de-DE" dirty="0" err="1" smtClean="0">
                <a:solidFill>
                  <a:srgbClr val="3C8C93"/>
                </a:solidFill>
              </a:rPr>
              <a:t>ht</a:t>
            </a:r>
            <a:r>
              <a:rPr lang="de-DE" dirty="0" smtClean="0">
                <a:solidFill>
                  <a:srgbClr val="3C8C93"/>
                </a:solidFill>
              </a:rPr>
              <a:t>(s)</a:t>
            </a:r>
            <a:r>
              <a:rPr lang="de-DE" dirty="0">
                <a:solidFill>
                  <a:srgbClr val="3C8C93"/>
                </a:solidFill>
              </a:rPr>
              <a:t/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T[h(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))] :=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delete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 :=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ht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(s)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(T[h(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)])=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T[h(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)] :=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⊥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lookup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rgbClr val="3C8C93"/>
                </a:solidFill>
              </a:rPr>
              <a:t>T := </a:t>
            </a:r>
            <a:r>
              <a:rPr lang="de-DE" dirty="0" err="1" smtClean="0">
                <a:solidFill>
                  <a:srgbClr val="3C8C93"/>
                </a:solidFill>
              </a:rPr>
              <a:t>ht</a:t>
            </a:r>
            <a:r>
              <a:rPr lang="de-DE" dirty="0" smtClean="0">
                <a:solidFill>
                  <a:srgbClr val="3C8C93"/>
                </a:solidFill>
              </a:rPr>
              <a:t>(s) 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hlink"/>
                </a:solidFill>
              </a:rPr>
              <a:t>T[h(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)]</a:t>
            </a:r>
            <a:endParaRPr lang="de-DE" dirty="0">
              <a:solidFill>
                <a:schemeClr val="hlink"/>
              </a:solidFill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5658913" y="2204864"/>
            <a:ext cx="3089551" cy="281351"/>
            <a:chOff x="3419872" y="2060848"/>
            <a:chExt cx="5543550" cy="504825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14</a:t>
              </a: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5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3</a:t>
              </a: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19</a:t>
              </a: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10</a:t>
              </a: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794817" y="1556792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4938833" y="2276872"/>
            <a:ext cx="72008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067944" y="1556792"/>
            <a:ext cx="27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</a:t>
            </a:r>
            <a:endParaRPr lang="de-DE" dirty="0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355976" y="1772816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148064" y="2276872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/>
              <a:t>ht</a:t>
            </a:r>
            <a:r>
              <a:rPr lang="de-DE" sz="1400" dirty="0" smtClean="0"/>
              <a:t>(s)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073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2604</Words>
  <Application>Microsoft Macintosh PowerPoint</Application>
  <PresentationFormat>On-screen Show (4:3)</PresentationFormat>
  <Paragraphs>792</Paragraphs>
  <Slides>61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6" baseType="lpstr">
      <vt:lpstr>Calibri</vt:lpstr>
      <vt:lpstr>Cambria Math</vt:lpstr>
      <vt:lpstr>Chalkduster</vt:lpstr>
      <vt:lpstr>cmsy10</vt:lpstr>
      <vt:lpstr>ＭＳ Ｐゴシック</vt:lpstr>
      <vt:lpstr>msam6</vt:lpstr>
      <vt:lpstr>Myriad Pro</vt:lpstr>
      <vt:lpstr>Symbol</vt:lpstr>
      <vt:lpstr>Tahoma</vt:lpstr>
      <vt:lpstr>Wingdings</vt:lpstr>
      <vt:lpstr>Arial</vt:lpstr>
      <vt:lpstr>7_Standarddesign</vt:lpstr>
      <vt:lpstr>Clip</vt:lpstr>
      <vt:lpstr>Formel</vt:lpstr>
      <vt:lpstr>Equation</vt:lpstr>
      <vt:lpstr>Algorithmen und Datenstrukturen</vt:lpstr>
      <vt:lpstr>Wiederholung: Disjunkte Mengen (Union-Find)</vt:lpstr>
      <vt:lpstr>Danksagung</vt:lpstr>
      <vt:lpstr>Wörterbuch-Datenstruktur</vt:lpstr>
      <vt:lpstr>Wörterbücher</vt:lpstr>
      <vt:lpstr>Hashing (Streuung)</vt:lpstr>
      <vt:lpstr>Hashing: Übliches Anwendungsszenario</vt:lpstr>
      <vt:lpstr>Hashing</vt:lpstr>
      <vt:lpstr>Hashing (perfekte Streuung)</vt:lpstr>
      <vt:lpstr>Hashing (Streuung)</vt:lpstr>
      <vt:lpstr>Assoziation durch Hashing sowie Iteration</vt:lpstr>
      <vt:lpstr>insert(e, s) vs. insert(k, e, s)</vt:lpstr>
      <vt:lpstr>Praktische Anwendung von insert(k, e, s)</vt:lpstr>
      <vt:lpstr>Hashfunktionen</vt:lpstr>
      <vt:lpstr>Hashing zur Assoziation und zum Suchen</vt:lpstr>
      <vt:lpstr>Hashfunktionen</vt:lpstr>
      <vt:lpstr>Hashing mit Verkettung1 (Kollisionslisten)</vt:lpstr>
      <vt:lpstr>Hashing mit Verkettung</vt:lpstr>
      <vt:lpstr>Analyse der Komplexität bei Verkettung</vt:lpstr>
      <vt:lpstr>Dynamisches Wörterbuch</vt:lpstr>
      <vt:lpstr>Dynamische Hashtabelle</vt:lpstr>
      <vt:lpstr>Dynamische Hashtabelle</vt:lpstr>
      <vt:lpstr>Dynamische Hashtabelle</vt:lpstr>
      <vt:lpstr>Dynamische Hashtabelle</vt:lpstr>
      <vt:lpstr>Dynamische Hashtabelle</vt:lpstr>
      <vt:lpstr>Offene Adressierung</vt:lpstr>
      <vt:lpstr>Offene Adressierung</vt:lpstr>
      <vt:lpstr>Lineares Sondieren</vt:lpstr>
      <vt:lpstr>Hashing with Linearer Sondierung (Linear Probing)</vt:lpstr>
      <vt:lpstr>Hashing with Linearer Sondierung</vt:lpstr>
      <vt:lpstr>Hashing with Linearer Sondierung</vt:lpstr>
      <vt:lpstr>Beispiel für Lösch-Operation</vt:lpstr>
      <vt:lpstr>Hashing with Linearer Sondierung</vt:lpstr>
      <vt:lpstr>Nachteile der Linearen Sondierung</vt:lpstr>
      <vt:lpstr>Analyse der offenen Adressierung</vt:lpstr>
      <vt:lpstr>Analyse der erfolglosen Suche</vt:lpstr>
      <vt:lpstr>Beweis [AuD M. Hofmann LMU 06]</vt:lpstr>
      <vt:lpstr>Analyse der erfolgreichen Suche</vt:lpstr>
      <vt:lpstr>Beweis aus [CLRS]</vt:lpstr>
      <vt:lpstr>Zufälliges Sondieren</vt:lpstr>
      <vt:lpstr>Vergleich mit zufälligem Sondieren</vt:lpstr>
      <vt:lpstr>Quadratisches Sondieren</vt:lpstr>
      <vt:lpstr>Löschen von Einträgen bei offener Adressierung</vt:lpstr>
      <vt:lpstr>Analyse Quadratisches Sondieren</vt:lpstr>
      <vt:lpstr>Review Hashing</vt:lpstr>
      <vt:lpstr>Doppel-Hashing</vt:lpstr>
      <vt:lpstr>Praktische Effizienz von doppeltem Hashing</vt:lpstr>
      <vt:lpstr>Analyse Hashing</vt:lpstr>
      <vt:lpstr>Vergleiche</vt:lpstr>
      <vt:lpstr>Zusammenfassung: Dynamisches Hashing</vt:lpstr>
      <vt:lpstr>Statisches Wörterbuch</vt:lpstr>
      <vt:lpstr>Statisches Wörterbuch (FKS-Hashing)</vt:lpstr>
      <vt:lpstr>Statisches Wörterbuch</vt:lpstr>
      <vt:lpstr>Statisches Wörterbuch</vt:lpstr>
      <vt:lpstr>Hashing: Prüfsummen und Verschlüsselung</vt:lpstr>
      <vt:lpstr>Vermeidung schwieriger Eingaben</vt:lpstr>
      <vt:lpstr>Universelles Hashing: Verwendung </vt:lpstr>
      <vt:lpstr>Universelles Hashing1</vt:lpstr>
      <vt:lpstr>Universelles Hashing</vt:lpstr>
      <vt:lpstr>PowerPoint Presentation</vt:lpstr>
      <vt:lpstr>Zusammenfassung: Hashing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1193</cp:revision>
  <cp:lastPrinted>2015-06-03T13:00:33Z</cp:lastPrinted>
  <dcterms:created xsi:type="dcterms:W3CDTF">2010-04-27T12:26:40Z</dcterms:created>
  <dcterms:modified xsi:type="dcterms:W3CDTF">2017-06-08T18:41:25Z</dcterms:modified>
</cp:coreProperties>
</file>